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sldIdLst>
    <p:sldId id="256" r:id="rId2"/>
    <p:sldId id="257" r:id="rId3"/>
    <p:sldId id="258" r:id="rId4"/>
    <p:sldId id="259" r:id="rId5"/>
    <p:sldId id="260" r:id="rId6"/>
    <p:sldId id="261" r:id="rId7"/>
    <p:sldId id="262" r:id="rId8"/>
    <p:sldId id="263" r:id="rId9"/>
    <p:sldId id="288" r:id="rId10"/>
    <p:sldId id="289"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3937" autoAdjust="0"/>
  </p:normalViewPr>
  <p:slideViewPr>
    <p:cSldViewPr>
      <p:cViewPr varScale="1">
        <p:scale>
          <a:sx n="112" d="100"/>
          <a:sy n="112"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95960ED3-B3D5-4FD3-BB3E-12D4855A154E}"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960ED3-B3D5-4FD3-BB3E-12D4855A154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960ED3-B3D5-4FD3-BB3E-12D4855A154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960ED3-B3D5-4FD3-BB3E-12D4855A154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960ED3-B3D5-4FD3-BB3E-12D4855A154E}"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960ED3-B3D5-4FD3-BB3E-12D4855A154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960ED3-B3D5-4FD3-BB3E-12D4855A154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960ED3-B3D5-4FD3-BB3E-12D4855A154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960ED3-B3D5-4FD3-BB3E-12D4855A154E}"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960ED3-B3D5-4FD3-BB3E-12D4855A154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D545C6FF-156C-49FF-AC76-7C028CD4FAE7}" type="datetimeFigureOut">
              <a:rPr lang="ru-RU" smtClean="0"/>
              <a:pPr/>
              <a:t>25.06.2021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960ED3-B3D5-4FD3-BB3E-12D4855A154E}"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45C6FF-156C-49FF-AC76-7C028CD4FAE7}" type="datetimeFigureOut">
              <a:rPr lang="ru-RU" smtClean="0"/>
              <a:pPr/>
              <a:t>25.06.2021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5960ED3-B3D5-4FD3-BB3E-12D4855A154E}"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6"/>
            <a:ext cx="8458200" cy="2428892"/>
          </a:xfrm>
        </p:spPr>
        <p:txBody>
          <a:bodyPr>
            <a:normAutofit/>
          </a:bodyPr>
          <a:lstStyle/>
          <a:p>
            <a:pPr algn="ctr"/>
            <a:r>
              <a:rPr lang="ru-RU" sz="4000" b="1" dirty="0" smtClean="0">
                <a:solidFill>
                  <a:schemeClr val="tx1"/>
                </a:solidFill>
              </a:rPr>
              <a:t>Правовое регулирование труда муниципальных служащих</a:t>
            </a:r>
            <a:endParaRPr lang="ru-RU" sz="4000" b="1" dirty="0">
              <a:solidFill>
                <a:schemeClr val="tx1"/>
              </a:solidFill>
            </a:endParaRPr>
          </a:p>
        </p:txBody>
      </p:sp>
      <p:sp>
        <p:nvSpPr>
          <p:cNvPr id="3" name="Подзаголовок 2"/>
          <p:cNvSpPr>
            <a:spLocks noGrp="1"/>
          </p:cNvSpPr>
          <p:nvPr>
            <p:ph type="subTitle" idx="1"/>
          </p:nvPr>
        </p:nvSpPr>
        <p:spPr>
          <a:xfrm>
            <a:off x="685800" y="4429132"/>
            <a:ext cx="8458200" cy="2000264"/>
          </a:xfrm>
        </p:spPr>
        <p:txBody>
          <a:bodyPr>
            <a:normAutofit fontScale="55000" lnSpcReduction="20000"/>
          </a:bodyPr>
          <a:lstStyle/>
          <a:p>
            <a:pPr algn="r"/>
            <a:r>
              <a:rPr lang="ru-RU" b="1" dirty="0" smtClean="0">
                <a:solidFill>
                  <a:schemeClr val="tx1"/>
                </a:solidFill>
              </a:rPr>
              <a:t>Багдасарян Марина Александровна</a:t>
            </a:r>
            <a:r>
              <a:rPr lang="ru-RU" dirty="0" smtClean="0">
                <a:solidFill>
                  <a:schemeClr val="tx1"/>
                </a:solidFill>
              </a:rPr>
              <a:t>,</a:t>
            </a:r>
          </a:p>
          <a:p>
            <a:pPr algn="r"/>
            <a:r>
              <a:rPr lang="ru-RU" dirty="0" smtClean="0">
                <a:solidFill>
                  <a:schemeClr val="tx1"/>
                </a:solidFill>
              </a:rPr>
              <a:t>заместитель начальника отдела правовой работы</a:t>
            </a:r>
          </a:p>
          <a:p>
            <a:pPr algn="r"/>
            <a:r>
              <a:rPr lang="ru-RU" dirty="0" smtClean="0">
                <a:solidFill>
                  <a:schemeClr val="tx1"/>
                </a:solidFill>
              </a:rPr>
              <a:t>с органами МСУ и ведения регистра </a:t>
            </a:r>
            <a:r>
              <a:rPr lang="ru-RU" dirty="0" err="1" smtClean="0">
                <a:solidFill>
                  <a:schemeClr val="tx1"/>
                </a:solidFill>
              </a:rPr>
              <a:t>МНПА</a:t>
            </a:r>
            <a:endParaRPr lang="ru-RU" dirty="0" smtClean="0">
              <a:solidFill>
                <a:schemeClr val="tx1"/>
              </a:solidFill>
            </a:endParaRPr>
          </a:p>
          <a:p>
            <a:pPr algn="r"/>
            <a:r>
              <a:rPr lang="ru-RU" dirty="0" smtClean="0">
                <a:solidFill>
                  <a:schemeClr val="tx1"/>
                </a:solidFill>
              </a:rPr>
              <a:t>государственно-правового управления</a:t>
            </a:r>
          </a:p>
          <a:p>
            <a:pPr algn="r"/>
            <a:r>
              <a:rPr lang="ru-RU" dirty="0" smtClean="0">
                <a:solidFill>
                  <a:schemeClr val="tx1"/>
                </a:solidFill>
              </a:rPr>
              <a:t>Губернатора Забайкальского края,</a:t>
            </a:r>
          </a:p>
          <a:p>
            <a:pPr algn="r"/>
            <a:r>
              <a:rPr lang="ru-RU" dirty="0" smtClean="0">
                <a:solidFill>
                  <a:schemeClr val="tx1"/>
                </a:solidFill>
              </a:rPr>
              <a:t>8(3022)233618</a:t>
            </a:r>
          </a:p>
          <a:p>
            <a:pPr algn="ctr"/>
            <a:endParaRPr lang="ru-RU" dirty="0" smtClean="0">
              <a:solidFill>
                <a:schemeClr val="tx1"/>
              </a:solidFill>
            </a:endParaRPr>
          </a:p>
          <a:p>
            <a:pPr algn="ctr"/>
            <a:r>
              <a:rPr lang="ru-RU" dirty="0" smtClean="0">
                <a:solidFill>
                  <a:schemeClr val="tx1"/>
                </a:solidFill>
              </a:rPr>
              <a:t>25 июня 2021 года</a:t>
            </a:r>
            <a:endParaRPr lang="ru-RU"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214422"/>
          </a:xfrm>
        </p:spPr>
        <p:txBody>
          <a:bodyPr>
            <a:noAutofit/>
          </a:bodyPr>
          <a:lstStyle/>
          <a:p>
            <a:pPr algn="ctr"/>
            <a:r>
              <a:rPr lang="ru-RU" sz="2800" b="1" dirty="0" smtClean="0">
                <a:solidFill>
                  <a:schemeClr val="tx1"/>
                </a:solidFill>
              </a:rPr>
              <a:t>Статья 9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0" y="1357298"/>
            <a:ext cx="9144000" cy="5500702"/>
          </a:xfrm>
        </p:spPr>
        <p:txBody>
          <a:bodyPr>
            <a:noAutofit/>
          </a:bodyPr>
          <a:lstStyle/>
          <a:p>
            <a:pPr indent="360000">
              <a:spcBef>
                <a:spcPts val="0"/>
              </a:spcBef>
            </a:pPr>
            <a:r>
              <a:rPr lang="ru-RU" sz="2400" b="1" dirty="0" smtClean="0">
                <a:solidFill>
                  <a:schemeClr val="tx1"/>
                </a:solidFill>
              </a:rPr>
              <a:t> </a:t>
            </a:r>
            <a:r>
              <a:rPr lang="ru-RU" sz="2000" dirty="0" smtClean="0"/>
              <a:t>Квалификационные требования к </a:t>
            </a:r>
            <a:r>
              <a:rPr lang="ru-RU" sz="2000" b="1" dirty="0" smtClean="0"/>
              <a:t>уровню профессионального образования, стажу муниципальной службы или стажу работы по специальности, направлению подготовки</a:t>
            </a:r>
            <a:r>
              <a:rPr lang="ru-RU" sz="2000" dirty="0" smtClean="0"/>
              <a:t> устанавливаются </a:t>
            </a:r>
            <a:r>
              <a:rPr lang="ru-RU" sz="2000" b="1" dirty="0" smtClean="0"/>
              <a:t>МПА</a:t>
            </a:r>
            <a:r>
              <a:rPr lang="ru-RU" sz="2000" dirty="0" smtClean="0"/>
              <a:t> на основе типовых квалификационных требований для замещения должностей муниципальной службы, которые определяются статьей 2 Закона Забайкальского края № 108-ЗЗК в соответствии с классификацией должностей муниципальной службы.</a:t>
            </a:r>
          </a:p>
          <a:p>
            <a:pPr indent="360000">
              <a:spcBef>
                <a:spcPts val="0"/>
              </a:spcBef>
            </a:pPr>
            <a:endParaRPr lang="ru-RU" sz="800" dirty="0" smtClean="0"/>
          </a:p>
          <a:p>
            <a:pPr indent="360000">
              <a:spcBef>
                <a:spcPts val="0"/>
              </a:spcBef>
            </a:pPr>
            <a:r>
              <a:rPr lang="ru-RU" sz="2000" dirty="0" smtClean="0"/>
              <a:t>Квалификационные требования к </a:t>
            </a:r>
            <a:r>
              <a:rPr lang="ru-RU" sz="2000" b="1" dirty="0" smtClean="0"/>
              <a:t>знаниям и умениям, которые необходимы для исполнения должностных обязанностей,</a:t>
            </a:r>
            <a:r>
              <a:rPr lang="ru-RU" sz="2000" dirty="0" smtClean="0"/>
              <a:t> устанавливаются в зависимости от области и вида профессиональной служебной деятельности муниципального служащего его </a:t>
            </a:r>
            <a:r>
              <a:rPr lang="ru-RU" sz="2000" b="1" dirty="0" smtClean="0"/>
              <a:t>должностной инструкцией</a:t>
            </a:r>
            <a:r>
              <a:rPr lang="ru-RU" sz="2000" dirty="0" smtClean="0"/>
              <a:t>.</a:t>
            </a:r>
          </a:p>
          <a:p>
            <a:pPr indent="360000">
              <a:spcBef>
                <a:spcPts val="0"/>
              </a:spcBef>
            </a:pPr>
            <a:endParaRPr lang="ru-RU" sz="800" dirty="0" smtClean="0"/>
          </a:p>
          <a:p>
            <a:pPr indent="360000">
              <a:spcBef>
                <a:spcPts val="0"/>
              </a:spcBef>
            </a:pPr>
            <a:r>
              <a:rPr lang="ru-RU" sz="2000" dirty="0" smtClean="0"/>
              <a:t>При разработке должностной инструкции можно воспользоваться Методическими рекомендациями по установлению квалификационных требований для замещения должностей муниципальной службы и организации оценки на соответствие указанным требованиям, разработанными Минтруда России.</a:t>
            </a:r>
            <a:endParaRPr lang="ru-RU" sz="2000"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571480"/>
          </a:xfrm>
        </p:spPr>
        <p:txBody>
          <a:bodyPr>
            <a:noAutofit/>
          </a:bodyPr>
          <a:lstStyle/>
          <a:p>
            <a:pPr algn="ctr"/>
            <a:r>
              <a:rPr lang="ru-RU" sz="2300" b="1" dirty="0" smtClean="0"/>
              <a:t>Глава 3. Правовое положение (статус) муниципального служащего</a:t>
            </a:r>
            <a:endParaRPr lang="ru-RU" sz="2300" dirty="0"/>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1" y="642917"/>
          <a:ext cx="9144000" cy="6072232"/>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24713">
                <a:tc>
                  <a:txBody>
                    <a:bodyPr/>
                    <a:lstStyle/>
                    <a:p>
                      <a:pPr algn="ctr"/>
                      <a:r>
                        <a:rPr lang="ru-RU" sz="1800" dirty="0" smtClean="0"/>
                        <a:t>Федеральный уровень</a:t>
                      </a:r>
                      <a:endParaRPr lang="ru-RU" sz="1800" dirty="0">
                        <a:solidFill>
                          <a:schemeClr val="tx1"/>
                        </a:solidFill>
                      </a:endParaRPr>
                    </a:p>
                  </a:txBody>
                  <a:tcPr/>
                </a:tc>
                <a:tc>
                  <a:txBody>
                    <a:bodyPr/>
                    <a:lstStyle/>
                    <a:p>
                      <a:pPr algn="ctr"/>
                      <a:r>
                        <a:rPr lang="ru-RU" sz="1800" dirty="0" smtClean="0"/>
                        <a:t>Региональный уровень</a:t>
                      </a:r>
                      <a:endParaRPr lang="ru-RU" sz="1800" dirty="0">
                        <a:solidFill>
                          <a:schemeClr val="tx1"/>
                        </a:solidFill>
                      </a:endParaRPr>
                    </a:p>
                  </a:txBody>
                  <a:tcPr/>
                </a:tc>
                <a:tc>
                  <a:txBody>
                    <a:bodyPr/>
                    <a:lstStyle/>
                    <a:p>
                      <a:pPr algn="ctr"/>
                      <a:r>
                        <a:rPr lang="ru-RU" sz="1800" dirty="0" smtClean="0"/>
                        <a:t>Местный уровень</a:t>
                      </a:r>
                      <a:endParaRPr lang="ru-RU" sz="1800" dirty="0">
                        <a:solidFill>
                          <a:schemeClr val="tx1"/>
                        </a:solidFill>
                      </a:endParaRPr>
                    </a:p>
                  </a:txBody>
                  <a:tcPr/>
                </a:tc>
                <a:extLst>
                  <a:ext uri="{0D108BD9-81ED-4DB2-BD59-A6C34878D82A}">
                    <a16:rowId xmlns:a16="http://schemas.microsoft.com/office/drawing/2014/main" val="10000"/>
                  </a:ext>
                </a:extLst>
              </a:tr>
              <a:tr h="1035099">
                <a:tc>
                  <a:txBody>
                    <a:bodyPr/>
                    <a:lstStyle/>
                    <a:p>
                      <a:pPr algn="ctr"/>
                      <a:r>
                        <a:rPr kumimoji="0" lang="ru-RU" sz="1400" b="0" kern="1200" dirty="0" smtClean="0"/>
                        <a:t>Федеральный закон</a:t>
                      </a:r>
                    </a:p>
                    <a:p>
                      <a:pPr algn="ctr"/>
                      <a:r>
                        <a:rPr kumimoji="0" lang="ru-RU" sz="1400" b="0" kern="1200" dirty="0" smtClean="0"/>
                        <a:t>от 02.03.2007 № 25-ФЗ</a:t>
                      </a:r>
                    </a:p>
                    <a:p>
                      <a:pPr algn="ctr"/>
                      <a:r>
                        <a:rPr kumimoji="0" lang="ru-RU" sz="1400" b="0" kern="1200" dirty="0" smtClean="0"/>
                        <a:t>«О муниципальной службе</a:t>
                      </a:r>
                    </a:p>
                    <a:p>
                      <a:pPr algn="ctr"/>
                      <a:r>
                        <a:rPr kumimoji="0" lang="ru-RU" sz="1400" b="0" kern="1200" dirty="0" smtClean="0"/>
                        <a:t>в Российской Федерации»</a:t>
                      </a:r>
                      <a:endParaRPr lang="ru-RU" sz="1400" b="0" dirty="0">
                        <a:solidFill>
                          <a:schemeClr val="tx1"/>
                        </a:solidFill>
                      </a:endParaRPr>
                    </a:p>
                  </a:txBody>
                  <a:tcPr/>
                </a:tc>
                <a:tc>
                  <a:txBody>
                    <a:bodyPr/>
                    <a:lstStyle/>
                    <a:p>
                      <a:pPr algn="ctr"/>
                      <a:r>
                        <a:rPr kumimoji="0" lang="ru-RU" sz="1400" b="0" kern="1200" dirty="0" smtClean="0"/>
                        <a:t>Закон Забайкальского края</a:t>
                      </a:r>
                    </a:p>
                    <a:p>
                      <a:pPr algn="ctr"/>
                      <a:r>
                        <a:rPr kumimoji="0" lang="ru-RU" sz="1400" b="0" kern="1200" dirty="0" smtClean="0"/>
                        <a:t>от 29.12.2008 № 108-ЗЗК</a:t>
                      </a:r>
                    </a:p>
                    <a:p>
                      <a:pPr algn="ctr"/>
                      <a:r>
                        <a:rPr kumimoji="0" lang="ru-RU" sz="1400" b="0" kern="1200" dirty="0" smtClean="0"/>
                        <a:t>«О муниципальной службе</a:t>
                      </a:r>
                    </a:p>
                    <a:p>
                      <a:pPr algn="ctr"/>
                      <a:r>
                        <a:rPr kumimoji="0" lang="ru-RU" sz="1400" b="0" kern="1200" dirty="0" smtClean="0"/>
                        <a:t>в Забайкальском крае»</a:t>
                      </a:r>
                      <a:endParaRPr lang="ru-RU" sz="140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b="0" kern="1200" dirty="0" smtClean="0"/>
                        <a:t>Положение о муниципальной службе в муниципальном образовании</a:t>
                      </a:r>
                      <a:endParaRPr lang="ru-RU" sz="1400" b="0" dirty="0" smtClean="0">
                        <a:solidFill>
                          <a:schemeClr val="tx1"/>
                        </a:solidFill>
                      </a:endParaRPr>
                    </a:p>
                  </a:txBody>
                  <a:tcPr/>
                </a:tc>
                <a:extLst>
                  <a:ext uri="{0D108BD9-81ED-4DB2-BD59-A6C34878D82A}">
                    <a16:rowId xmlns:a16="http://schemas.microsoft.com/office/drawing/2014/main" val="10001"/>
                  </a:ext>
                </a:extLst>
              </a:tr>
              <a:tr h="29523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Федеральный закон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от 25.12.2008 № 273-ФЗ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«О противодействии коррупции»</a:t>
                      </a:r>
                      <a:endParaRPr lang="ru-RU" sz="1400" b="1" dirty="0" smtClean="0">
                        <a:solidFill>
                          <a:schemeClr val="tx1"/>
                        </a:solidFill>
                      </a:endParaRPr>
                    </a:p>
                  </a:txBody>
                  <a:tcPr/>
                </a:tc>
                <a:tc>
                  <a:txBody>
                    <a:bodyPr/>
                    <a:lstStyle/>
                    <a:p>
                      <a:pPr algn="ctr"/>
                      <a:r>
                        <a:rPr kumimoji="0" lang="ru-RU" sz="1400" kern="1200" dirty="0" smtClean="0">
                          <a:solidFill>
                            <a:schemeClr val="dk1"/>
                          </a:solidFill>
                          <a:latin typeface="+mn-lt"/>
                          <a:ea typeface="+mn-ea"/>
                          <a:cs typeface="+mn-cs"/>
                        </a:rPr>
                        <a:t>Закон Забайкальского края </a:t>
                      </a:r>
                    </a:p>
                    <a:p>
                      <a:pPr algn="ctr"/>
                      <a:r>
                        <a:rPr kumimoji="0" lang="ru-RU" sz="1400" kern="1200" dirty="0" smtClean="0">
                          <a:solidFill>
                            <a:schemeClr val="dk1"/>
                          </a:solidFill>
                          <a:latin typeface="+mn-lt"/>
                          <a:ea typeface="+mn-ea"/>
                          <a:cs typeface="+mn-cs"/>
                        </a:rPr>
                        <a:t>от 04.07.2008 № 18-ЗЗК </a:t>
                      </a:r>
                    </a:p>
                    <a:p>
                      <a:pPr algn="ctr"/>
                      <a:r>
                        <a:rPr kumimoji="0" lang="ru-RU" sz="1400" kern="1200" dirty="0" smtClean="0">
                          <a:solidFill>
                            <a:schemeClr val="dk1"/>
                          </a:solidFill>
                          <a:latin typeface="+mn-lt"/>
                          <a:ea typeface="+mn-ea"/>
                          <a:cs typeface="+mn-cs"/>
                        </a:rPr>
                        <a:t>«О противодействии коррупции в Забайкальском крае»</a:t>
                      </a:r>
                      <a:endParaRPr lang="ru-RU" sz="1400" dirty="0">
                        <a:solidFill>
                          <a:schemeClr val="tx1"/>
                        </a:solidFill>
                      </a:endParaRPr>
                    </a:p>
                  </a:txBody>
                  <a:tcPr/>
                </a:tc>
                <a:tc>
                  <a:txBody>
                    <a:bodyPr/>
                    <a:lstStyle/>
                    <a:p>
                      <a:pPr algn="ctr"/>
                      <a:r>
                        <a:rPr kumimoji="0" lang="ru-RU" sz="1400" kern="1200" dirty="0" smtClean="0">
                          <a:solidFill>
                            <a:schemeClr val="dk1"/>
                          </a:solidFill>
                          <a:latin typeface="+mn-lt"/>
                          <a:ea typeface="+mn-ea"/>
                          <a:cs typeface="+mn-cs"/>
                        </a:rPr>
                        <a:t>Перечень должностей муниципальной службы, при назначении на которые граждане </a:t>
                      </a:r>
                    </a:p>
                    <a:p>
                      <a:pPr algn="ctr"/>
                      <a:r>
                        <a:rPr kumimoji="0" lang="ru-RU" sz="1400" kern="1200" dirty="0" smtClean="0">
                          <a:solidFill>
                            <a:schemeClr val="dk1"/>
                          </a:solidFill>
                          <a:latin typeface="+mn-lt"/>
                          <a:ea typeface="+mn-ea"/>
                          <a:cs typeface="+mn-cs"/>
                        </a:rPr>
                        <a:t>и при замещении которых муниципальные служащие обязаны представлять сведения о своих доходах, об имуществе и обязательствах имущественного характера, а также сведения о доходах, об имуществе и обязательствах имущественного характера своих супруги (супруга) </a:t>
                      </a:r>
                    </a:p>
                    <a:p>
                      <a:pPr algn="ctr"/>
                      <a:r>
                        <a:rPr kumimoji="0" lang="ru-RU" sz="1400" kern="1200" dirty="0" smtClean="0">
                          <a:solidFill>
                            <a:schemeClr val="dk1"/>
                          </a:solidFill>
                          <a:latin typeface="+mn-lt"/>
                          <a:ea typeface="+mn-ea"/>
                          <a:cs typeface="+mn-cs"/>
                        </a:rPr>
                        <a:t>и несовершеннолетних детей</a:t>
                      </a:r>
                      <a:endParaRPr lang="ru-RU" sz="1400" dirty="0">
                        <a:solidFill>
                          <a:schemeClr val="tx1"/>
                        </a:solidFill>
                      </a:endParaRPr>
                    </a:p>
                  </a:txBody>
                  <a:tcPr/>
                </a:tc>
                <a:extLst>
                  <a:ext uri="{0D108BD9-81ED-4DB2-BD59-A6C34878D82A}">
                    <a16:rowId xmlns:a16="http://schemas.microsoft.com/office/drawing/2014/main" val="10002"/>
                  </a:ext>
                </a:extLst>
              </a:tr>
              <a:tr h="16600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Федеральный закон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от 03.12.2012 № 230-ФЗ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«О контроле за соответствием расходов лиц, замещающих государственные должности, и иных лиц их доходам»</a:t>
                      </a:r>
                      <a:endParaRPr lang="ru-RU" sz="1400" dirty="0" smtClean="0"/>
                    </a:p>
                    <a:p>
                      <a:pPr algn="ctr"/>
                      <a:endParaRPr lang="ru-RU" sz="1400" dirty="0">
                        <a:solidFill>
                          <a:schemeClr val="tx1"/>
                        </a:solidFill>
                      </a:endParaRPr>
                    </a:p>
                  </a:txBody>
                  <a:tcPr/>
                </a:tc>
                <a:tc>
                  <a:txBody>
                    <a:bodyPr/>
                    <a:lstStyle/>
                    <a:p>
                      <a:pPr algn="ctr"/>
                      <a:endParaRPr lang="ru-RU" sz="1400" dirty="0">
                        <a:solidFill>
                          <a:schemeClr val="tx1"/>
                        </a:solidFill>
                      </a:endParaRPr>
                    </a:p>
                  </a:txBody>
                  <a:tcPr/>
                </a:tc>
                <a:tc>
                  <a:txBody>
                    <a:bodyPr/>
                    <a:lstStyle/>
                    <a:p>
                      <a:pPr algn="ctr"/>
                      <a:r>
                        <a:rPr kumimoji="0" lang="ru-RU" sz="1400" kern="1200" dirty="0" smtClean="0">
                          <a:solidFill>
                            <a:schemeClr val="dk1"/>
                          </a:solidFill>
                          <a:latin typeface="+mn-lt"/>
                          <a:ea typeface="+mn-ea"/>
                          <a:cs typeface="+mn-cs"/>
                        </a:rPr>
                        <a:t>Порядок образования комиссии </a:t>
                      </a:r>
                    </a:p>
                    <a:p>
                      <a:pPr algn="ctr"/>
                      <a:r>
                        <a:rPr kumimoji="0" lang="ru-RU" sz="1400" kern="1200" dirty="0" smtClean="0">
                          <a:solidFill>
                            <a:schemeClr val="dk1"/>
                          </a:solidFill>
                          <a:latin typeface="+mn-lt"/>
                          <a:ea typeface="+mn-ea"/>
                          <a:cs typeface="+mn-cs"/>
                        </a:rPr>
                        <a:t>по соблюдению требований </a:t>
                      </a:r>
                    </a:p>
                    <a:p>
                      <a:pPr algn="ctr"/>
                      <a:r>
                        <a:rPr kumimoji="0" lang="ru-RU" sz="1400" kern="1200" dirty="0" smtClean="0">
                          <a:solidFill>
                            <a:schemeClr val="dk1"/>
                          </a:solidFill>
                          <a:latin typeface="+mn-lt"/>
                          <a:ea typeface="+mn-ea"/>
                          <a:cs typeface="+mn-cs"/>
                        </a:rPr>
                        <a:t>к служебному поведению муниципальных служащих </a:t>
                      </a:r>
                    </a:p>
                    <a:p>
                      <a:pPr algn="ctr"/>
                      <a:r>
                        <a:rPr kumimoji="0" lang="ru-RU" sz="1400" kern="1200" dirty="0" smtClean="0">
                          <a:solidFill>
                            <a:schemeClr val="dk1"/>
                          </a:solidFill>
                          <a:latin typeface="+mn-lt"/>
                          <a:ea typeface="+mn-ea"/>
                          <a:cs typeface="+mn-cs"/>
                        </a:rPr>
                        <a:t>и урегулированию конфликтов интересов</a:t>
                      </a:r>
                      <a:endParaRPr lang="ru-RU" sz="140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28670"/>
          </a:xfrm>
        </p:spPr>
        <p:txBody>
          <a:bodyPr>
            <a:noAutofit/>
          </a:bodyPr>
          <a:lstStyle/>
          <a:p>
            <a:pPr algn="ctr"/>
            <a:r>
              <a:rPr lang="ru-RU" sz="2800" b="1" dirty="0" smtClean="0">
                <a:solidFill>
                  <a:schemeClr val="tx1"/>
                </a:solidFill>
              </a:rPr>
              <a:t>Статья 12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0" y="1357298"/>
            <a:ext cx="9144000" cy="5500702"/>
          </a:xfrm>
        </p:spPr>
        <p:txBody>
          <a:bodyPr>
            <a:noAutofit/>
          </a:bodyPr>
          <a:lstStyle/>
          <a:p>
            <a:pPr indent="360000">
              <a:spcBef>
                <a:spcPts val="0"/>
              </a:spcBef>
            </a:pPr>
            <a:endParaRPr lang="ru-RU" sz="2400" dirty="0">
              <a:solidFill>
                <a:schemeClr val="tx1"/>
              </a:solidFill>
            </a:endParaRPr>
          </a:p>
        </p:txBody>
      </p:sp>
      <p:graphicFrame>
        <p:nvGraphicFramePr>
          <p:cNvPr id="4" name="Таблица 3"/>
          <p:cNvGraphicFramePr>
            <a:graphicFrameLocks noGrp="1"/>
          </p:cNvGraphicFramePr>
          <p:nvPr/>
        </p:nvGraphicFramePr>
        <p:xfrm>
          <a:off x="0" y="928670"/>
          <a:ext cx="9144000" cy="5976553"/>
        </p:xfrm>
        <a:graphic>
          <a:graphicData uri="http://schemas.openxmlformats.org/drawingml/2006/table">
            <a:tbl>
              <a:tblPr firstRow="1" bandRow="1">
                <a:tableStyleId>{93296810-A885-4BE3-A3E7-6D5BEEA58F35}</a:tableStyleId>
              </a:tblPr>
              <a:tblGrid>
                <a:gridCol w="3428992">
                  <a:extLst>
                    <a:ext uri="{9D8B030D-6E8A-4147-A177-3AD203B41FA5}">
                      <a16:colId xmlns:a16="http://schemas.microsoft.com/office/drawing/2014/main" val="20000"/>
                    </a:ext>
                  </a:extLst>
                </a:gridCol>
                <a:gridCol w="5715008">
                  <a:extLst>
                    <a:ext uri="{9D8B030D-6E8A-4147-A177-3AD203B41FA5}">
                      <a16:colId xmlns:a16="http://schemas.microsoft.com/office/drawing/2014/main" val="20001"/>
                    </a:ext>
                  </a:extLst>
                </a:gridCol>
              </a:tblGrid>
              <a:tr h="422812">
                <a:tc>
                  <a:txBody>
                    <a:bodyPr/>
                    <a:lstStyle/>
                    <a:p>
                      <a:pPr algn="ctr"/>
                      <a:r>
                        <a:rPr lang="ru-RU" dirty="0" smtClean="0"/>
                        <a:t>Действующая редакция</a:t>
                      </a:r>
                      <a:endParaRPr lang="ru-RU" dirty="0"/>
                    </a:p>
                  </a:txBody>
                  <a:tcPr/>
                </a:tc>
                <a:tc>
                  <a:txBody>
                    <a:bodyPr/>
                    <a:lstStyle/>
                    <a:p>
                      <a:pPr algn="ctr"/>
                      <a:r>
                        <a:rPr lang="ru-RU" dirty="0" smtClean="0"/>
                        <a:t>Редакция с 1 июля 2021 года</a:t>
                      </a:r>
                      <a:endParaRPr lang="ru-RU" dirty="0"/>
                    </a:p>
                  </a:txBody>
                  <a:tcPr/>
                </a:tc>
                <a:extLst>
                  <a:ext uri="{0D108BD9-81ED-4DB2-BD59-A6C34878D82A}">
                    <a16:rowId xmlns:a16="http://schemas.microsoft.com/office/drawing/2014/main" val="10000"/>
                  </a:ext>
                </a:extLst>
              </a:tr>
              <a:tr h="648758">
                <a:tc gridSpan="2">
                  <a:txBody>
                    <a:bodyPr/>
                    <a:lstStyle/>
                    <a:p>
                      <a:pPr algn="ctr"/>
                      <a:r>
                        <a:rPr kumimoji="0" lang="ru-RU" sz="1600" b="1" kern="1200" dirty="0" smtClean="0">
                          <a:solidFill>
                            <a:schemeClr val="dk1"/>
                          </a:solidFill>
                          <a:latin typeface="+mn-lt"/>
                          <a:ea typeface="+mn-ea"/>
                          <a:cs typeface="+mn-cs"/>
                        </a:rPr>
                        <a:t>Основные обязанности муниципального служащего</a:t>
                      </a:r>
                      <a:endParaRPr kumimoji="0" lang="ru-RU" sz="1600" kern="1200" dirty="0" smtClean="0">
                        <a:solidFill>
                          <a:schemeClr val="dk1"/>
                        </a:solidFill>
                        <a:latin typeface="+mn-lt"/>
                        <a:ea typeface="+mn-ea"/>
                        <a:cs typeface="+mn-cs"/>
                      </a:endParaRPr>
                    </a:p>
                    <a:p>
                      <a:pPr algn="ctr"/>
                      <a:r>
                        <a:rPr kumimoji="0" lang="ru-RU" sz="1800" kern="1200" dirty="0" smtClean="0">
                          <a:solidFill>
                            <a:srgbClr val="FF0000"/>
                          </a:solidFill>
                          <a:latin typeface="+mn-lt"/>
                          <a:ea typeface="+mn-ea"/>
                          <a:cs typeface="+mn-cs"/>
                        </a:rPr>
                        <a:t>Муниципальный служащий обязан:</a:t>
                      </a:r>
                      <a:endParaRPr lang="ru-RU" dirty="0">
                        <a:solidFill>
                          <a:srgbClr val="FF0000"/>
                        </a:solidFill>
                      </a:endParaRPr>
                    </a:p>
                  </a:txBody>
                  <a:tcPr/>
                </a:tc>
                <a:tc hMerge="1">
                  <a:txBody>
                    <a:bodyPr/>
                    <a:lstStyle/>
                    <a:p>
                      <a:endParaRPr lang="ru-RU"/>
                    </a:p>
                  </a:txBody>
                  <a:tcPr/>
                </a:tc>
                <a:extLst>
                  <a:ext uri="{0D108BD9-81ED-4DB2-BD59-A6C34878D82A}">
                    <a16:rowId xmlns:a16="http://schemas.microsoft.com/office/drawing/2014/main" val="10001"/>
                  </a:ext>
                </a:extLst>
              </a:tr>
              <a:tr h="2468604">
                <a:tc>
                  <a:txBody>
                    <a:bodyPr/>
                    <a:lstStyle/>
                    <a:p>
                      <a:r>
                        <a:rPr kumimoji="0" lang="ru-RU" sz="1400" kern="1200" dirty="0" smtClean="0">
                          <a:solidFill>
                            <a:schemeClr val="dk1"/>
                          </a:solidFill>
                          <a:latin typeface="+mn-lt"/>
                          <a:ea typeface="+mn-ea"/>
                          <a:cs typeface="+mn-cs"/>
                        </a:rPr>
                        <a:t>   9) сообщать представителю нанимателя (работодателю) </a:t>
                      </a:r>
                      <a:r>
                        <a:rPr kumimoji="0" lang="ru-RU" sz="1400" b="1" kern="1200" dirty="0" smtClean="0">
                          <a:solidFill>
                            <a:schemeClr val="dk1"/>
                          </a:solidFill>
                          <a:latin typeface="+mn-lt"/>
                          <a:ea typeface="+mn-ea"/>
                          <a:cs typeface="+mn-cs"/>
                        </a:rPr>
                        <a:t>о выходе</a:t>
                      </a:r>
                      <a:r>
                        <a:rPr kumimoji="0" lang="ru-RU" sz="1400" kern="1200" dirty="0" smtClean="0">
                          <a:solidFill>
                            <a:schemeClr val="dk1"/>
                          </a:solidFill>
                          <a:latin typeface="+mn-lt"/>
                          <a:ea typeface="+mn-ea"/>
                          <a:cs typeface="+mn-cs"/>
                        </a:rPr>
                        <a:t> из гражданства Российской Федерации </a:t>
                      </a:r>
                      <a:r>
                        <a:rPr kumimoji="0" lang="ru-RU" sz="1400" b="1" kern="1200" dirty="0" smtClean="0">
                          <a:solidFill>
                            <a:schemeClr val="dk1"/>
                          </a:solidFill>
                          <a:latin typeface="+mn-lt"/>
                          <a:ea typeface="+mn-ea"/>
                          <a:cs typeface="+mn-cs"/>
                        </a:rPr>
                        <a:t>в день выхода</a:t>
                      </a:r>
                      <a:r>
                        <a:rPr kumimoji="0" lang="ru-RU" sz="1400" kern="1200" dirty="0" smtClean="0">
                          <a:solidFill>
                            <a:schemeClr val="dk1"/>
                          </a:solidFill>
                          <a:latin typeface="+mn-lt"/>
                          <a:ea typeface="+mn-ea"/>
                          <a:cs typeface="+mn-cs"/>
                        </a:rPr>
                        <a:t> из гражданства Российской Федерации или </a:t>
                      </a:r>
                      <a:r>
                        <a:rPr kumimoji="0" lang="ru-RU" sz="1400" b="1" kern="1200" dirty="0" smtClean="0">
                          <a:solidFill>
                            <a:schemeClr val="dk1"/>
                          </a:solidFill>
                          <a:latin typeface="+mn-lt"/>
                          <a:ea typeface="+mn-ea"/>
                          <a:cs typeface="+mn-cs"/>
                        </a:rPr>
                        <a:t>о приобретении</a:t>
                      </a:r>
                      <a:r>
                        <a:rPr kumimoji="0" lang="ru-RU" sz="1400" kern="1200" dirty="0" smtClean="0">
                          <a:solidFill>
                            <a:schemeClr val="dk1"/>
                          </a:solidFill>
                          <a:latin typeface="+mn-lt"/>
                          <a:ea typeface="+mn-ea"/>
                          <a:cs typeface="+mn-cs"/>
                        </a:rPr>
                        <a:t> гражданства иностранного государства </a:t>
                      </a:r>
                      <a:r>
                        <a:rPr kumimoji="0" lang="ru-RU" sz="1400" b="1" kern="1200" dirty="0" smtClean="0">
                          <a:solidFill>
                            <a:schemeClr val="dk1"/>
                          </a:solidFill>
                          <a:latin typeface="+mn-lt"/>
                          <a:ea typeface="+mn-ea"/>
                          <a:cs typeface="+mn-cs"/>
                        </a:rPr>
                        <a:t>в день приобретения</a:t>
                      </a:r>
                      <a:r>
                        <a:rPr kumimoji="0" lang="ru-RU" sz="1400" kern="1200" dirty="0" smtClean="0">
                          <a:solidFill>
                            <a:schemeClr val="dk1"/>
                          </a:solidFill>
                          <a:latin typeface="+mn-lt"/>
                          <a:ea typeface="+mn-ea"/>
                          <a:cs typeface="+mn-cs"/>
                        </a:rPr>
                        <a:t> гражданства иностранного государства;</a:t>
                      </a:r>
                      <a:endParaRPr lang="ru-RU" sz="1400" dirty="0"/>
                    </a:p>
                  </a:txBody>
                  <a:tcPr/>
                </a:tc>
                <a:tc>
                  <a:txBody>
                    <a:bodyPr/>
                    <a:lstStyle/>
                    <a:p>
                      <a:r>
                        <a:rPr kumimoji="0" lang="ru-RU" sz="1400" kern="1200" dirty="0" smtClean="0">
                          <a:solidFill>
                            <a:schemeClr val="dk1"/>
                          </a:solidFill>
                          <a:latin typeface="+mn-lt"/>
                          <a:ea typeface="+mn-ea"/>
                          <a:cs typeface="+mn-cs"/>
                        </a:rPr>
                        <a:t>   9) сообщать в </a:t>
                      </a:r>
                      <a:r>
                        <a:rPr kumimoji="0" lang="ru-RU" sz="1400" b="1" kern="1200" dirty="0" smtClean="0">
                          <a:solidFill>
                            <a:schemeClr val="dk1"/>
                          </a:solidFill>
                          <a:latin typeface="+mn-lt"/>
                          <a:ea typeface="+mn-ea"/>
                          <a:cs typeface="+mn-cs"/>
                        </a:rPr>
                        <a:t>письменной форме</a:t>
                      </a:r>
                      <a:r>
                        <a:rPr kumimoji="0" lang="ru-RU" sz="1400" kern="1200" dirty="0" smtClean="0">
                          <a:solidFill>
                            <a:schemeClr val="dk1"/>
                          </a:solidFill>
                          <a:latin typeface="+mn-lt"/>
                          <a:ea typeface="+mn-ea"/>
                          <a:cs typeface="+mn-cs"/>
                        </a:rPr>
                        <a:t> представителю нанимателя (работодателю) </a:t>
                      </a:r>
                      <a:r>
                        <a:rPr kumimoji="0" lang="ru-RU" sz="1400" b="1" kern="1200" dirty="0" smtClean="0">
                          <a:solidFill>
                            <a:schemeClr val="dk1"/>
                          </a:solidFill>
                          <a:latin typeface="+mn-lt"/>
                          <a:ea typeface="+mn-ea"/>
                          <a:cs typeface="+mn-cs"/>
                        </a:rPr>
                        <a:t>о прекращении</a:t>
                      </a:r>
                      <a:r>
                        <a:rPr kumimoji="0" lang="ru-RU" sz="1400" kern="1200" dirty="0" smtClean="0">
                          <a:solidFill>
                            <a:schemeClr val="dk1"/>
                          </a:solidFill>
                          <a:latin typeface="+mn-lt"/>
                          <a:ea typeface="+mn-ea"/>
                          <a:cs typeface="+mn-cs"/>
                        </a:rPr>
                        <a:t>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 </a:t>
                      </a:r>
                      <a:r>
                        <a:rPr kumimoji="0" lang="ru-RU" sz="1400" b="1" kern="1200" dirty="0" smtClean="0">
                          <a:solidFill>
                            <a:schemeClr val="dk1"/>
                          </a:solidFill>
                          <a:latin typeface="+mn-lt"/>
                          <a:ea typeface="+mn-ea"/>
                          <a:cs typeface="+mn-cs"/>
                        </a:rPr>
                        <a:t>в день, когда муниципальному служащему стало известно об этом</a:t>
                      </a:r>
                      <a:r>
                        <a:rPr kumimoji="0" lang="ru-RU" sz="1400" kern="1200" dirty="0" smtClean="0">
                          <a:solidFill>
                            <a:schemeClr val="dk1"/>
                          </a:solidFill>
                          <a:latin typeface="+mn-lt"/>
                          <a:ea typeface="+mn-ea"/>
                          <a:cs typeface="+mn-cs"/>
                        </a:rPr>
                        <a:t>, </a:t>
                      </a:r>
                      <a:r>
                        <a:rPr kumimoji="0" lang="ru-RU" sz="1400" b="1" kern="1200" dirty="0" smtClean="0">
                          <a:solidFill>
                            <a:schemeClr val="dk1"/>
                          </a:solidFill>
                          <a:latin typeface="+mn-lt"/>
                          <a:ea typeface="+mn-ea"/>
                          <a:cs typeface="+mn-cs"/>
                        </a:rPr>
                        <a:t>но</a:t>
                      </a:r>
                      <a:r>
                        <a:rPr kumimoji="0" lang="ru-RU" sz="1400" kern="1200" dirty="0" smtClean="0">
                          <a:solidFill>
                            <a:schemeClr val="dk1"/>
                          </a:solidFill>
                          <a:latin typeface="+mn-lt"/>
                          <a:ea typeface="+mn-ea"/>
                          <a:cs typeface="+mn-cs"/>
                        </a:rPr>
                        <a:t> </a:t>
                      </a:r>
                      <a:r>
                        <a:rPr kumimoji="0" lang="ru-RU" sz="1400" b="1" kern="1200" dirty="0" smtClean="0">
                          <a:solidFill>
                            <a:schemeClr val="dk1"/>
                          </a:solidFill>
                          <a:latin typeface="+mn-lt"/>
                          <a:ea typeface="+mn-ea"/>
                          <a:cs typeface="+mn-cs"/>
                        </a:rPr>
                        <a:t>не позднее пяти рабочих дней со дня прекращения</a:t>
                      </a:r>
                      <a:r>
                        <a:rPr kumimoji="0" lang="ru-RU" sz="1400" kern="1200" dirty="0" smtClean="0">
                          <a:solidFill>
                            <a:schemeClr val="dk1"/>
                          </a:solidFill>
                          <a:latin typeface="+mn-lt"/>
                          <a:ea typeface="+mn-ea"/>
                          <a:cs typeface="+mn-cs"/>
                        </a:rPr>
                        <a:t>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endParaRPr lang="ru-RU" sz="1400" dirty="0"/>
                    </a:p>
                  </a:txBody>
                  <a:tcPr/>
                </a:tc>
                <a:extLst>
                  <a:ext uri="{0D108BD9-81ED-4DB2-BD59-A6C34878D82A}">
                    <a16:rowId xmlns:a16="http://schemas.microsoft.com/office/drawing/2014/main" val="10002"/>
                  </a:ext>
                </a:extLst>
              </a:tr>
              <a:tr h="2253223">
                <a:tc>
                  <a:txBody>
                    <a:bodyPr/>
                    <a:lstStyle/>
                    <a:p>
                      <a:endParaRPr lang="ru-RU"/>
                    </a:p>
                  </a:txBody>
                  <a:tcPr/>
                </a:tc>
                <a:tc>
                  <a:txBody>
                    <a:bodyPr/>
                    <a:lstStyle/>
                    <a:p>
                      <a:r>
                        <a:rPr kumimoji="0" lang="ru-RU" sz="1400" kern="1200" dirty="0" smtClean="0">
                          <a:solidFill>
                            <a:schemeClr val="dk1"/>
                          </a:solidFill>
                          <a:latin typeface="+mn-lt"/>
                          <a:ea typeface="+mn-ea"/>
                          <a:cs typeface="+mn-cs"/>
                        </a:rPr>
                        <a:t>   9.1) сообщать в </a:t>
                      </a:r>
                      <a:r>
                        <a:rPr kumimoji="0" lang="ru-RU" sz="1400" b="1" kern="1200" dirty="0" smtClean="0">
                          <a:solidFill>
                            <a:schemeClr val="dk1"/>
                          </a:solidFill>
                          <a:latin typeface="+mn-lt"/>
                          <a:ea typeface="+mn-ea"/>
                          <a:cs typeface="+mn-cs"/>
                        </a:rPr>
                        <a:t>письменной форме</a:t>
                      </a:r>
                      <a:r>
                        <a:rPr kumimoji="0" lang="ru-RU" sz="1400" kern="1200" dirty="0" smtClean="0">
                          <a:solidFill>
                            <a:schemeClr val="dk1"/>
                          </a:solidFill>
                          <a:latin typeface="+mn-lt"/>
                          <a:ea typeface="+mn-ea"/>
                          <a:cs typeface="+mn-cs"/>
                        </a:rPr>
                        <a:t> представителю нанимателя (работодателю) </a:t>
                      </a:r>
                      <a:r>
                        <a:rPr kumimoji="0" lang="ru-RU" sz="1400" b="1" kern="1200" dirty="0" smtClean="0">
                          <a:solidFill>
                            <a:schemeClr val="dk1"/>
                          </a:solidFill>
                          <a:latin typeface="+mn-lt"/>
                          <a:ea typeface="+mn-ea"/>
                          <a:cs typeface="+mn-cs"/>
                        </a:rPr>
                        <a:t>о</a:t>
                      </a:r>
                      <a:r>
                        <a:rPr kumimoji="0" lang="ru-RU" sz="1400" kern="1200" dirty="0" smtClean="0">
                          <a:solidFill>
                            <a:schemeClr val="dk1"/>
                          </a:solidFill>
                          <a:latin typeface="+mn-lt"/>
                          <a:ea typeface="+mn-ea"/>
                          <a:cs typeface="+mn-cs"/>
                        </a:rPr>
                        <a:t> </a:t>
                      </a:r>
                      <a:r>
                        <a:rPr kumimoji="0" lang="ru-RU" sz="1400" b="1" kern="1200" dirty="0" smtClean="0">
                          <a:solidFill>
                            <a:schemeClr val="dk1"/>
                          </a:solidFill>
                          <a:latin typeface="+mn-lt"/>
                          <a:ea typeface="+mn-ea"/>
                          <a:cs typeface="+mn-cs"/>
                        </a:rPr>
                        <a:t>приобретении</a:t>
                      </a:r>
                      <a:r>
                        <a:rPr kumimoji="0" lang="ru-RU" sz="1400" kern="1200" dirty="0" smtClean="0">
                          <a:solidFill>
                            <a:schemeClr val="dk1"/>
                          </a:solidFill>
                          <a:latin typeface="+mn-lt"/>
                          <a:ea typeface="+mn-ea"/>
                          <a:cs typeface="+mn-cs"/>
                        </a:rPr>
                        <a:t> гражданства (подданства) иностранного государства либо получении вида на жительство или иного документа, подтверждающего право на постоянное проживание гражданина на территории иностранного государства, </a:t>
                      </a:r>
                      <a:r>
                        <a:rPr kumimoji="0" lang="ru-RU" sz="1400" b="1" kern="1200" dirty="0" smtClean="0">
                          <a:solidFill>
                            <a:schemeClr val="dk1"/>
                          </a:solidFill>
                          <a:latin typeface="+mn-lt"/>
                          <a:ea typeface="+mn-ea"/>
                          <a:cs typeface="+mn-cs"/>
                        </a:rPr>
                        <a:t>в день, когда муниципальному служащему стало известно об этом, </a:t>
                      </a:r>
                      <a:r>
                        <a:rPr kumimoji="0" lang="ru-RU" sz="1400" kern="1200" dirty="0" smtClean="0">
                          <a:solidFill>
                            <a:schemeClr val="dk1"/>
                          </a:solidFill>
                          <a:latin typeface="+mn-lt"/>
                          <a:ea typeface="+mn-ea"/>
                          <a:cs typeface="+mn-cs"/>
                        </a:rPr>
                        <a:t>но</a:t>
                      </a:r>
                      <a:r>
                        <a:rPr kumimoji="0" lang="ru-RU" sz="1400" b="1" kern="1200" dirty="0" smtClean="0">
                          <a:solidFill>
                            <a:schemeClr val="dk1"/>
                          </a:solidFill>
                          <a:latin typeface="+mn-lt"/>
                          <a:ea typeface="+mn-ea"/>
                          <a:cs typeface="+mn-cs"/>
                        </a:rPr>
                        <a:t> не позднее пяти рабочих дней со дня приобретения</a:t>
                      </a:r>
                      <a:r>
                        <a:rPr kumimoji="0" lang="ru-RU" sz="1400" kern="1200" dirty="0" smtClean="0">
                          <a:solidFill>
                            <a:schemeClr val="dk1"/>
                          </a:solidFill>
                          <a:latin typeface="+mn-lt"/>
                          <a:ea typeface="+mn-ea"/>
                          <a:cs typeface="+mn-cs"/>
                        </a:rPr>
                        <a:t> гражданства (подданства) иностранного государства либо получения вида на жительство или иного документа, подтверждающего право на постоянное проживание гражданина на территории иностранного государства;</a:t>
                      </a:r>
                      <a:endParaRPr lang="ru-RU" sz="14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28670"/>
          </a:xfrm>
        </p:spPr>
        <p:txBody>
          <a:bodyPr>
            <a:noAutofit/>
          </a:bodyPr>
          <a:lstStyle/>
          <a:p>
            <a:pPr algn="ctr"/>
            <a:r>
              <a:rPr lang="ru-RU" sz="2800" b="1" dirty="0" smtClean="0">
                <a:solidFill>
                  <a:schemeClr val="tx1"/>
                </a:solidFill>
              </a:rPr>
              <a:t>Статья 13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0" y="1357298"/>
            <a:ext cx="9144000" cy="5500702"/>
          </a:xfrm>
        </p:spPr>
        <p:txBody>
          <a:bodyPr>
            <a:noAutofit/>
          </a:bodyPr>
          <a:lstStyle/>
          <a:p>
            <a:pPr indent="360000">
              <a:spcBef>
                <a:spcPts val="0"/>
              </a:spcBef>
            </a:pPr>
            <a:endParaRPr lang="ru-RU" sz="2400" dirty="0">
              <a:solidFill>
                <a:schemeClr val="tx1"/>
              </a:solidFill>
            </a:endParaRPr>
          </a:p>
        </p:txBody>
      </p:sp>
      <p:graphicFrame>
        <p:nvGraphicFramePr>
          <p:cNvPr id="4" name="Таблица 3"/>
          <p:cNvGraphicFramePr>
            <a:graphicFrameLocks noGrp="1"/>
          </p:cNvGraphicFramePr>
          <p:nvPr/>
        </p:nvGraphicFramePr>
        <p:xfrm>
          <a:off x="0" y="928671"/>
          <a:ext cx="9144000" cy="5919427"/>
        </p:xfrm>
        <a:graphic>
          <a:graphicData uri="http://schemas.openxmlformats.org/drawingml/2006/table">
            <a:tbl>
              <a:tblPr firstRow="1" bandRow="1">
                <a:tableStyleId>{93296810-A885-4BE3-A3E7-6D5BEEA58F35}</a:tableStyleId>
              </a:tblPr>
              <a:tblGrid>
                <a:gridCol w="5429256">
                  <a:extLst>
                    <a:ext uri="{9D8B030D-6E8A-4147-A177-3AD203B41FA5}">
                      <a16:colId xmlns:a16="http://schemas.microsoft.com/office/drawing/2014/main" val="20000"/>
                    </a:ext>
                  </a:extLst>
                </a:gridCol>
                <a:gridCol w="3714744">
                  <a:extLst>
                    <a:ext uri="{9D8B030D-6E8A-4147-A177-3AD203B41FA5}">
                      <a16:colId xmlns:a16="http://schemas.microsoft.com/office/drawing/2014/main" val="20001"/>
                    </a:ext>
                  </a:extLst>
                </a:gridCol>
              </a:tblGrid>
              <a:tr h="356091">
                <a:tc>
                  <a:txBody>
                    <a:bodyPr/>
                    <a:lstStyle/>
                    <a:p>
                      <a:pPr algn="ctr"/>
                      <a:r>
                        <a:rPr lang="ru-RU" dirty="0" smtClean="0"/>
                        <a:t>Действующая редакция</a:t>
                      </a:r>
                      <a:endParaRPr lang="ru-RU" dirty="0"/>
                    </a:p>
                  </a:txBody>
                  <a:tcPr/>
                </a:tc>
                <a:tc>
                  <a:txBody>
                    <a:bodyPr/>
                    <a:lstStyle/>
                    <a:p>
                      <a:pPr algn="ctr"/>
                      <a:r>
                        <a:rPr lang="ru-RU" dirty="0" smtClean="0"/>
                        <a:t>Редакция с 1 июля 2021 года</a:t>
                      </a:r>
                      <a:endParaRPr lang="ru-RU" dirty="0"/>
                    </a:p>
                  </a:txBody>
                  <a:tcPr/>
                </a:tc>
                <a:extLst>
                  <a:ext uri="{0D108BD9-81ED-4DB2-BD59-A6C34878D82A}">
                    <a16:rowId xmlns:a16="http://schemas.microsoft.com/office/drawing/2014/main" val="10000"/>
                  </a:ext>
                </a:extLst>
              </a:tr>
              <a:tr h="890227">
                <a:tc gridSpan="2">
                  <a:txBody>
                    <a:bodyPr/>
                    <a:lstStyle/>
                    <a:p>
                      <a:pPr algn="ctr"/>
                      <a:r>
                        <a:rPr kumimoji="0" lang="ru-RU" sz="1600" b="1" kern="1200" dirty="0" smtClean="0">
                          <a:solidFill>
                            <a:schemeClr val="dk1"/>
                          </a:solidFill>
                          <a:latin typeface="+mn-lt"/>
                          <a:ea typeface="+mn-ea"/>
                          <a:cs typeface="+mn-cs"/>
                        </a:rPr>
                        <a:t>Ограничения, связанные с муниципальной службой</a:t>
                      </a:r>
                      <a:endParaRPr kumimoji="0" lang="ru-RU" sz="1600" kern="1200" dirty="0" smtClean="0">
                        <a:solidFill>
                          <a:schemeClr val="dk1"/>
                        </a:solidFill>
                        <a:latin typeface="+mn-lt"/>
                        <a:ea typeface="+mn-ea"/>
                        <a:cs typeface="+mn-cs"/>
                      </a:endParaRPr>
                    </a:p>
                    <a:p>
                      <a:pPr algn="ctr"/>
                      <a:r>
                        <a:rPr kumimoji="0" lang="ru-RU" sz="1800" kern="1200" dirty="0" smtClean="0">
                          <a:solidFill>
                            <a:srgbClr val="FF0000"/>
                          </a:solidFill>
                          <a:latin typeface="+mn-lt"/>
                          <a:ea typeface="+mn-ea"/>
                          <a:cs typeface="+mn-cs"/>
                        </a:rPr>
                        <a:t>Гражданин не может быть принят на муниципальную службу, </a:t>
                      </a:r>
                    </a:p>
                    <a:p>
                      <a:pPr algn="ctr"/>
                      <a:r>
                        <a:rPr kumimoji="0" lang="ru-RU" sz="1800" kern="1200" dirty="0" smtClean="0">
                          <a:solidFill>
                            <a:srgbClr val="FF0000"/>
                          </a:solidFill>
                          <a:latin typeface="+mn-lt"/>
                          <a:ea typeface="+mn-ea"/>
                          <a:cs typeface="+mn-cs"/>
                        </a:rPr>
                        <a:t>а муниципальный служащий не может находиться на муниципальной службе в случае:</a:t>
                      </a:r>
                      <a:endParaRPr lang="ru-RU" dirty="0">
                        <a:solidFill>
                          <a:srgbClr val="FF0000"/>
                        </a:solidFill>
                      </a:endParaRPr>
                    </a:p>
                  </a:txBody>
                  <a:tcPr/>
                </a:tc>
                <a:tc hMerge="1">
                  <a:txBody>
                    <a:bodyPr/>
                    <a:lstStyle/>
                    <a:p>
                      <a:endParaRPr lang="ru-RU"/>
                    </a:p>
                  </a:txBody>
                  <a:tcPr/>
                </a:tc>
                <a:extLst>
                  <a:ext uri="{0D108BD9-81ED-4DB2-BD59-A6C34878D82A}">
                    <a16:rowId xmlns:a16="http://schemas.microsoft.com/office/drawing/2014/main" val="10001"/>
                  </a:ext>
                </a:extLst>
              </a:tr>
              <a:tr h="2789379">
                <a:tc>
                  <a:txBody>
                    <a:bodyPr/>
                    <a:lstStyle/>
                    <a:p>
                      <a:r>
                        <a:rPr kumimoji="0" lang="ru-RU" sz="1400" kern="1200" dirty="0" smtClean="0">
                          <a:solidFill>
                            <a:schemeClr val="dk1"/>
                          </a:solidFill>
                          <a:latin typeface="+mn-lt"/>
                          <a:ea typeface="+mn-ea"/>
                          <a:cs typeface="+mn-cs"/>
                        </a:rPr>
                        <a:t>   6) </a:t>
                      </a:r>
                      <a:r>
                        <a:rPr kumimoji="0" lang="ru-RU" sz="1400" b="1" kern="1200" dirty="0" smtClean="0">
                          <a:solidFill>
                            <a:schemeClr val="dk1"/>
                          </a:solidFill>
                          <a:latin typeface="+mn-lt"/>
                          <a:ea typeface="+mn-ea"/>
                          <a:cs typeface="+mn-cs"/>
                        </a:rPr>
                        <a:t>прекращения</a:t>
                      </a:r>
                      <a:r>
                        <a:rPr kumimoji="0" lang="ru-RU" sz="1400" kern="1200" dirty="0" smtClean="0">
                          <a:solidFill>
                            <a:schemeClr val="dk1"/>
                          </a:solidFill>
                          <a:latin typeface="+mn-lt"/>
                          <a:ea typeface="+mn-ea"/>
                          <a:cs typeface="+mn-cs"/>
                        </a:rPr>
                        <a:t> гражданства Российской Федерации, прекращения гражданства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 </a:t>
                      </a:r>
                      <a:r>
                        <a:rPr kumimoji="0" lang="ru-RU" sz="1400" b="1" kern="1200" dirty="0" smtClean="0">
                          <a:solidFill>
                            <a:schemeClr val="dk1"/>
                          </a:solidFill>
                          <a:latin typeface="+mn-lt"/>
                          <a:ea typeface="+mn-ea"/>
                          <a:cs typeface="+mn-cs"/>
                        </a:rPr>
                        <a:t>приобретения</a:t>
                      </a:r>
                      <a:r>
                        <a:rPr kumimoji="0" lang="ru-RU" sz="1400" kern="1200" dirty="0" smtClean="0">
                          <a:solidFill>
                            <a:schemeClr val="dk1"/>
                          </a:solidFill>
                          <a:latin typeface="+mn-lt"/>
                          <a:ea typeface="+mn-ea"/>
                          <a:cs typeface="+mn-cs"/>
                        </a:rPr>
                        <a:t> им гражданства иностранного государства либо получения им вида на жительство или иного документа, подтверждающего право на постоянное проживание гражданина Российской Федерации на территории иностранного государства, не являющегося участником международного договора Российской Федерации, в соответствии с которым гражданин Российской Федерации, имеющий гражданство иностранного государства, имеет право находиться на муниципальной службе;</a:t>
                      </a:r>
                      <a:endParaRPr lang="ru-RU" sz="1400" dirty="0"/>
                    </a:p>
                  </a:txBody>
                  <a:tcPr/>
                </a:tc>
                <a:tc>
                  <a:txBody>
                    <a:bodyPr/>
                    <a:lstStyle/>
                    <a:p>
                      <a:r>
                        <a:rPr kumimoji="0" lang="ru-RU" sz="1400" kern="1200" dirty="0" smtClean="0">
                          <a:solidFill>
                            <a:schemeClr val="dk1"/>
                          </a:solidFill>
                          <a:latin typeface="+mn-lt"/>
                          <a:ea typeface="+mn-ea"/>
                          <a:cs typeface="+mn-cs"/>
                        </a:rPr>
                        <a:t>   6) </a:t>
                      </a:r>
                      <a:r>
                        <a:rPr kumimoji="0" lang="ru-RU" sz="1400" b="1" kern="1200" dirty="0" smtClean="0">
                          <a:solidFill>
                            <a:schemeClr val="dk1"/>
                          </a:solidFill>
                          <a:latin typeface="+mn-lt"/>
                          <a:ea typeface="+mn-ea"/>
                          <a:cs typeface="+mn-cs"/>
                        </a:rPr>
                        <a:t>прекращения</a:t>
                      </a:r>
                      <a:r>
                        <a:rPr kumimoji="0" lang="ru-RU" sz="1400" kern="1200" dirty="0" smtClean="0">
                          <a:solidFill>
                            <a:schemeClr val="dk1"/>
                          </a:solidFill>
                          <a:latin typeface="+mn-lt"/>
                          <a:ea typeface="+mn-ea"/>
                          <a:cs typeface="+mn-cs"/>
                        </a:rPr>
                        <a:t> гражданства Российской Федерации либо гражданства (подданства)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endParaRPr lang="ru-RU" sz="1400" dirty="0"/>
                    </a:p>
                  </a:txBody>
                  <a:tcPr/>
                </a:tc>
                <a:extLst>
                  <a:ext uri="{0D108BD9-81ED-4DB2-BD59-A6C34878D82A}">
                    <a16:rowId xmlns:a16="http://schemas.microsoft.com/office/drawing/2014/main" val="10002"/>
                  </a:ext>
                </a:extLst>
              </a:tr>
              <a:tr h="1750780">
                <a:tc>
                  <a:txBody>
                    <a:bodyPr/>
                    <a:lstStyle/>
                    <a:p>
                      <a:r>
                        <a:rPr kumimoji="0" lang="ru-RU" sz="1400" kern="1200" dirty="0" smtClean="0">
                          <a:solidFill>
                            <a:schemeClr val="dk1"/>
                          </a:solidFill>
                          <a:latin typeface="+mn-lt"/>
                          <a:ea typeface="+mn-ea"/>
                          <a:cs typeface="+mn-cs"/>
                        </a:rPr>
                        <a:t>   7) </a:t>
                      </a:r>
                      <a:r>
                        <a:rPr kumimoji="0" lang="ru-RU" sz="1400" b="1" kern="1200" dirty="0" smtClean="0">
                          <a:solidFill>
                            <a:schemeClr val="dk1"/>
                          </a:solidFill>
                          <a:latin typeface="+mn-lt"/>
                          <a:ea typeface="+mn-ea"/>
                          <a:cs typeface="+mn-cs"/>
                        </a:rPr>
                        <a:t>наличия гражданства</a:t>
                      </a:r>
                      <a:r>
                        <a:rPr kumimoji="0" lang="ru-RU" sz="1400" kern="1200" dirty="0" smtClean="0">
                          <a:solidFill>
                            <a:schemeClr val="dk1"/>
                          </a:solidFill>
                          <a:latin typeface="+mn-lt"/>
                          <a:ea typeface="+mn-ea"/>
                          <a:cs typeface="+mn-cs"/>
                        </a:rPr>
                        <a:t> иностранного государства (иностранных государств), за исключением случаев, когда муниципальный служащий является гражданином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endParaRPr lang="ru-RU" sz="1400" dirty="0"/>
                    </a:p>
                  </a:txBody>
                  <a:tcPr/>
                </a:tc>
                <a:tc>
                  <a:txBody>
                    <a:bodyPr/>
                    <a:lstStyle/>
                    <a:p>
                      <a:r>
                        <a:rPr kumimoji="0" lang="ru-RU" sz="1400" kern="1200" dirty="0" smtClean="0">
                          <a:solidFill>
                            <a:schemeClr val="dk1"/>
                          </a:solidFill>
                          <a:latin typeface="+mn-lt"/>
                          <a:ea typeface="+mn-ea"/>
                          <a:cs typeface="+mn-cs"/>
                        </a:rPr>
                        <a:t>   7) </a:t>
                      </a:r>
                      <a:r>
                        <a:rPr kumimoji="0" lang="ru-RU" sz="1400" b="1" kern="1200" dirty="0" smtClean="0">
                          <a:solidFill>
                            <a:schemeClr val="dk1"/>
                          </a:solidFill>
                          <a:latin typeface="+mn-lt"/>
                          <a:ea typeface="+mn-ea"/>
                          <a:cs typeface="+mn-cs"/>
                        </a:rPr>
                        <a:t>наличия гражданства (подданства)</a:t>
                      </a:r>
                      <a:r>
                        <a:rPr kumimoji="0" lang="ru-RU" sz="1400" kern="1200" dirty="0" smtClean="0">
                          <a:solidFill>
                            <a:schemeClr val="dk1"/>
                          </a:solidFill>
                          <a:latin typeface="+mn-lt"/>
                          <a:ea typeface="+mn-ea"/>
                          <a:cs typeface="+mn-cs"/>
                        </a:rPr>
                        <a:t> иностранного государства либо </a:t>
                      </a:r>
                      <a:r>
                        <a:rPr kumimoji="0" lang="ru-RU" sz="1400" b="1" kern="1200" dirty="0" smtClean="0">
                          <a:solidFill>
                            <a:schemeClr val="dk1"/>
                          </a:solidFill>
                          <a:latin typeface="+mn-lt"/>
                          <a:ea typeface="+mn-ea"/>
                          <a:cs typeface="+mn-cs"/>
                        </a:rPr>
                        <a:t>вида на жительство или иного документа, подтверждающего право на постоянное проживание</a:t>
                      </a:r>
                      <a:r>
                        <a:rPr kumimoji="0" lang="ru-RU" sz="1400" kern="1200" dirty="0" smtClean="0">
                          <a:solidFill>
                            <a:schemeClr val="dk1"/>
                          </a:solidFill>
                          <a:latin typeface="+mn-lt"/>
                          <a:ea typeface="+mn-ea"/>
                          <a:cs typeface="+mn-cs"/>
                        </a:rPr>
                        <a:t> гражданина на территории иностранного государства, если иное не предусмотрено международным договором Российской Федерации;</a:t>
                      </a:r>
                      <a:endParaRPr lang="ru-RU" sz="1400" dirty="0"/>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857232"/>
          </a:xfrm>
        </p:spPr>
        <p:txBody>
          <a:bodyPr>
            <a:noAutofit/>
          </a:bodyPr>
          <a:lstStyle/>
          <a:p>
            <a:pPr algn="ctr"/>
            <a:r>
              <a:rPr lang="ru-RU" sz="2400" b="1" dirty="0" smtClean="0"/>
              <a:t>Глава 4. Порядок поступления на муниципальную службу, </a:t>
            </a:r>
            <a:br>
              <a:rPr lang="ru-RU" sz="2400" b="1" dirty="0" smtClean="0"/>
            </a:br>
            <a:r>
              <a:rPr lang="ru-RU" sz="2400" b="1" dirty="0" smtClean="0"/>
              <a:t>ее прохождения и прекращения</a:t>
            </a:r>
            <a:endParaRPr lang="ru-RU" sz="2000" dirty="0"/>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1" y="928668"/>
          <a:ext cx="9144000" cy="5786479"/>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47633">
                <a:tc>
                  <a:txBody>
                    <a:bodyPr/>
                    <a:lstStyle/>
                    <a:p>
                      <a:pPr algn="ctr"/>
                      <a:r>
                        <a:rPr lang="ru-RU" sz="1800" dirty="0" smtClean="0"/>
                        <a:t>Федеральный уровень</a:t>
                      </a:r>
                      <a:endParaRPr lang="ru-RU" sz="1800" dirty="0">
                        <a:solidFill>
                          <a:schemeClr val="tx1"/>
                        </a:solidFill>
                      </a:endParaRPr>
                    </a:p>
                  </a:txBody>
                  <a:tcPr/>
                </a:tc>
                <a:tc>
                  <a:txBody>
                    <a:bodyPr/>
                    <a:lstStyle/>
                    <a:p>
                      <a:pPr algn="ctr"/>
                      <a:r>
                        <a:rPr lang="ru-RU" sz="1800" dirty="0" smtClean="0"/>
                        <a:t>Региональный уровень</a:t>
                      </a:r>
                      <a:endParaRPr lang="ru-RU" sz="1800" dirty="0">
                        <a:solidFill>
                          <a:schemeClr val="tx1"/>
                        </a:solidFill>
                      </a:endParaRPr>
                    </a:p>
                  </a:txBody>
                  <a:tcPr/>
                </a:tc>
                <a:tc>
                  <a:txBody>
                    <a:bodyPr/>
                    <a:lstStyle/>
                    <a:p>
                      <a:pPr algn="ctr"/>
                      <a:r>
                        <a:rPr lang="ru-RU" sz="1800" dirty="0" smtClean="0"/>
                        <a:t>Местный уровень</a:t>
                      </a:r>
                      <a:endParaRPr lang="ru-RU" sz="1800" dirty="0">
                        <a:solidFill>
                          <a:schemeClr val="tx1"/>
                        </a:solidFill>
                      </a:endParaRPr>
                    </a:p>
                  </a:txBody>
                  <a:tcPr/>
                </a:tc>
                <a:extLst>
                  <a:ext uri="{0D108BD9-81ED-4DB2-BD59-A6C34878D82A}">
                    <a16:rowId xmlns:a16="http://schemas.microsoft.com/office/drawing/2014/main" val="10000"/>
                  </a:ext>
                </a:extLst>
              </a:tr>
              <a:tr h="1402726">
                <a:tc>
                  <a:txBody>
                    <a:bodyPr/>
                    <a:lstStyle/>
                    <a:p>
                      <a:pPr algn="ctr"/>
                      <a:r>
                        <a:rPr kumimoji="0" lang="ru-RU" sz="1600" b="0" kern="1200" dirty="0" smtClean="0"/>
                        <a:t>Федеральный закон</a:t>
                      </a:r>
                    </a:p>
                    <a:p>
                      <a:pPr algn="ctr"/>
                      <a:r>
                        <a:rPr kumimoji="0" lang="ru-RU" sz="1600" b="0" kern="1200" dirty="0" smtClean="0"/>
                        <a:t>от 02.03.2007 № 25-ФЗ</a:t>
                      </a:r>
                    </a:p>
                    <a:p>
                      <a:pPr algn="ctr"/>
                      <a:r>
                        <a:rPr kumimoji="0" lang="ru-RU" sz="1600" b="0" kern="1200" dirty="0" smtClean="0"/>
                        <a:t>«О муниципальной службе</a:t>
                      </a:r>
                    </a:p>
                    <a:p>
                      <a:pPr algn="ctr"/>
                      <a:r>
                        <a:rPr kumimoji="0" lang="ru-RU" sz="1600" b="0" kern="1200" dirty="0" smtClean="0"/>
                        <a:t>в Российской Федерации»</a:t>
                      </a:r>
                      <a:endParaRPr lang="ru-RU" sz="1600" b="0" dirty="0">
                        <a:solidFill>
                          <a:schemeClr val="tx1"/>
                        </a:solidFill>
                      </a:endParaRPr>
                    </a:p>
                  </a:txBody>
                  <a:tcPr/>
                </a:tc>
                <a:tc>
                  <a:txBody>
                    <a:bodyPr/>
                    <a:lstStyle/>
                    <a:p>
                      <a:pPr algn="ctr"/>
                      <a:r>
                        <a:rPr kumimoji="0" lang="ru-RU" sz="1600" b="0" kern="1200" dirty="0" smtClean="0"/>
                        <a:t>Закон Забайкальского края</a:t>
                      </a:r>
                    </a:p>
                    <a:p>
                      <a:pPr algn="ctr"/>
                      <a:r>
                        <a:rPr kumimoji="0" lang="ru-RU" sz="1600" b="0" kern="1200" dirty="0" smtClean="0"/>
                        <a:t>от 29.12.2008 № 108-ЗЗК</a:t>
                      </a:r>
                    </a:p>
                    <a:p>
                      <a:pPr algn="ctr"/>
                      <a:r>
                        <a:rPr kumimoji="0" lang="ru-RU" sz="1600" b="0" kern="1200" dirty="0" smtClean="0"/>
                        <a:t>«О муниципальной службе</a:t>
                      </a:r>
                    </a:p>
                    <a:p>
                      <a:pPr algn="ctr"/>
                      <a:r>
                        <a:rPr kumimoji="0" lang="ru-RU" sz="1600" b="0" kern="1200" dirty="0" smtClean="0"/>
                        <a:t>в Забайкальском крае»</a:t>
                      </a:r>
                      <a:endParaRPr lang="ru-RU" sz="160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b="0" kern="1200" dirty="0" smtClean="0"/>
                        <a:t>Положение о муниципальной службе в муниципальном образовании</a:t>
                      </a:r>
                      <a:endParaRPr lang="ru-RU" sz="1600" b="0" dirty="0" smtClean="0">
                        <a:solidFill>
                          <a:schemeClr val="tx1"/>
                        </a:solidFill>
                      </a:endParaRPr>
                    </a:p>
                  </a:txBody>
                  <a:tcPr/>
                </a:tc>
                <a:extLst>
                  <a:ext uri="{0D108BD9-81ED-4DB2-BD59-A6C34878D82A}">
                    <a16:rowId xmlns:a16="http://schemas.microsoft.com/office/drawing/2014/main" val="10001"/>
                  </a:ext>
                </a:extLst>
              </a:tr>
              <a:tr h="210248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Трудовой кодекс</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Российской Федерации</a:t>
                      </a:r>
                      <a:endParaRPr lang="ru-RU" sz="1200" b="1" dirty="0" smtClean="0">
                        <a:solidFill>
                          <a:schemeClr val="tx1"/>
                        </a:solidFill>
                      </a:endParaRPr>
                    </a:p>
                  </a:txBody>
                  <a:tcPr/>
                </a:tc>
                <a:tc>
                  <a:txBody>
                    <a:bodyPr/>
                    <a:lstStyle/>
                    <a:p>
                      <a:pPr algn="ctr"/>
                      <a:r>
                        <a:rPr kumimoji="0" lang="ru-RU" sz="1600" kern="1200" dirty="0" smtClean="0">
                          <a:solidFill>
                            <a:schemeClr val="dk1"/>
                          </a:solidFill>
                          <a:latin typeface="+mn-lt"/>
                          <a:ea typeface="+mn-ea"/>
                          <a:cs typeface="+mn-cs"/>
                        </a:rPr>
                        <a:t>Закон Забайкальского края </a:t>
                      </a:r>
                    </a:p>
                    <a:p>
                      <a:pPr algn="ctr"/>
                      <a:r>
                        <a:rPr kumimoji="0" lang="ru-RU" sz="1600" kern="1200" dirty="0" smtClean="0">
                          <a:solidFill>
                            <a:schemeClr val="dk1"/>
                          </a:solidFill>
                          <a:latin typeface="+mn-lt"/>
                          <a:ea typeface="+mn-ea"/>
                          <a:cs typeface="+mn-cs"/>
                        </a:rPr>
                        <a:t>от 04.07.2008 № 18-ЗЗК </a:t>
                      </a:r>
                    </a:p>
                    <a:p>
                      <a:pPr algn="ctr"/>
                      <a:r>
                        <a:rPr kumimoji="0" lang="ru-RU" sz="1600" kern="1200" dirty="0" smtClean="0">
                          <a:solidFill>
                            <a:schemeClr val="dk1"/>
                          </a:solidFill>
                          <a:latin typeface="+mn-lt"/>
                          <a:ea typeface="+mn-ea"/>
                          <a:cs typeface="+mn-cs"/>
                        </a:rPr>
                        <a:t>«О противодействии коррупции в Забайкальском крае»</a:t>
                      </a:r>
                      <a:endParaRPr lang="ru-RU" sz="1600" dirty="0">
                        <a:solidFill>
                          <a:schemeClr val="tx1"/>
                        </a:solidFill>
                      </a:endParaRPr>
                    </a:p>
                  </a:txBody>
                  <a:tcPr/>
                </a:tc>
                <a:tc>
                  <a:txBody>
                    <a:bodyPr/>
                    <a:lstStyle/>
                    <a:p>
                      <a:pPr algn="ctr"/>
                      <a:r>
                        <a:rPr kumimoji="0" lang="ru-RU" sz="1600" kern="1200" dirty="0" smtClean="0">
                          <a:solidFill>
                            <a:schemeClr val="dk1"/>
                          </a:solidFill>
                          <a:latin typeface="+mn-lt"/>
                          <a:ea typeface="+mn-ea"/>
                          <a:cs typeface="+mn-cs"/>
                        </a:rPr>
                        <a:t>Порядок проведения конкурса на замещение должности муниципальной службы</a:t>
                      </a:r>
                    </a:p>
                    <a:p>
                      <a:pPr algn="ctr"/>
                      <a:r>
                        <a:rPr kumimoji="0" lang="ru-RU" sz="1600" kern="1200" dirty="0" smtClean="0">
                          <a:solidFill>
                            <a:schemeClr val="dk1"/>
                          </a:solidFill>
                          <a:latin typeface="+mn-lt"/>
                          <a:ea typeface="+mn-ea"/>
                          <a:cs typeface="+mn-cs"/>
                        </a:rPr>
                        <a:t>Порядок формирования конкурсной комиссии в муниципальном образовании</a:t>
                      </a:r>
                    </a:p>
                    <a:p>
                      <a:pPr algn="ctr"/>
                      <a:r>
                        <a:rPr kumimoji="0" lang="ru-RU" sz="1200" kern="1200" dirty="0" smtClean="0">
                          <a:solidFill>
                            <a:schemeClr val="dk1"/>
                          </a:solidFill>
                          <a:latin typeface="+mn-lt"/>
                          <a:ea typeface="+mn-ea"/>
                          <a:cs typeface="+mn-cs"/>
                        </a:rPr>
                        <a:t>(</a:t>
                      </a:r>
                      <a:r>
                        <a:rPr kumimoji="0" lang="ru-RU" sz="1200" kern="1200" dirty="0" err="1" smtClean="0">
                          <a:solidFill>
                            <a:schemeClr val="dk1"/>
                          </a:solidFill>
                          <a:latin typeface="+mn-lt"/>
                          <a:ea typeface="+mn-ea"/>
                          <a:cs typeface="+mn-cs"/>
                        </a:rPr>
                        <a:t>НПА</a:t>
                      </a:r>
                      <a:r>
                        <a:rPr kumimoji="0" lang="ru-RU" sz="1200" kern="1200" dirty="0" smtClean="0">
                          <a:solidFill>
                            <a:schemeClr val="dk1"/>
                          </a:solidFill>
                          <a:latin typeface="+mn-lt"/>
                          <a:ea typeface="+mn-ea"/>
                          <a:cs typeface="+mn-cs"/>
                        </a:rPr>
                        <a:t> представительного органа МО)</a:t>
                      </a:r>
                      <a:endParaRPr lang="ru-RU" sz="1050" dirty="0">
                        <a:solidFill>
                          <a:schemeClr val="tx1"/>
                        </a:solidFill>
                      </a:endParaRPr>
                    </a:p>
                  </a:txBody>
                  <a:tcPr/>
                </a:tc>
                <a:extLst>
                  <a:ext uri="{0D108BD9-81ED-4DB2-BD59-A6C34878D82A}">
                    <a16:rowId xmlns:a16="http://schemas.microsoft.com/office/drawing/2014/main" val="10002"/>
                  </a:ext>
                </a:extLst>
              </a:tr>
              <a:tr h="1833631">
                <a:tc>
                  <a:txBody>
                    <a:bodyPr/>
                    <a:lstStyle/>
                    <a:p>
                      <a:pPr algn="ctr"/>
                      <a:endParaRPr lang="ru-RU" sz="1600" dirty="0">
                        <a:solidFill>
                          <a:schemeClr val="tx1"/>
                        </a:solidFill>
                      </a:endParaRPr>
                    </a:p>
                  </a:txBody>
                  <a:tcPr/>
                </a:tc>
                <a:tc>
                  <a:txBody>
                    <a:bodyPr/>
                    <a:lstStyle/>
                    <a:p>
                      <a:pPr algn="ctr"/>
                      <a:r>
                        <a:rPr kumimoji="0" lang="ru-RU" sz="1600" kern="1200" dirty="0" smtClean="0">
                          <a:solidFill>
                            <a:schemeClr val="dk1"/>
                          </a:solidFill>
                          <a:latin typeface="+mn-lt"/>
                          <a:ea typeface="+mn-ea"/>
                          <a:cs typeface="+mn-cs"/>
                        </a:rPr>
                        <a:t>Типовое положение </a:t>
                      </a:r>
                    </a:p>
                    <a:p>
                      <a:pPr algn="ctr"/>
                      <a:r>
                        <a:rPr kumimoji="0" lang="ru-RU" sz="1600" kern="1200" dirty="0" smtClean="0">
                          <a:solidFill>
                            <a:schemeClr val="dk1"/>
                          </a:solidFill>
                          <a:latin typeface="+mn-lt"/>
                          <a:ea typeface="+mn-ea"/>
                          <a:cs typeface="+mn-cs"/>
                        </a:rPr>
                        <a:t>о проведении аттестации муниципальных служащих </a:t>
                      </a:r>
                    </a:p>
                    <a:p>
                      <a:pPr algn="ctr"/>
                      <a:r>
                        <a:rPr kumimoji="0" lang="ru-RU" sz="1600" kern="1200" dirty="0" smtClean="0">
                          <a:solidFill>
                            <a:schemeClr val="dk1"/>
                          </a:solidFill>
                          <a:latin typeface="+mn-lt"/>
                          <a:ea typeface="+mn-ea"/>
                          <a:cs typeface="+mn-cs"/>
                        </a:rPr>
                        <a:t>в Забайкальском крае (приложение № 1 </a:t>
                      </a:r>
                    </a:p>
                    <a:p>
                      <a:pPr algn="ctr"/>
                      <a:r>
                        <a:rPr kumimoji="0" lang="ru-RU" sz="1600" kern="1200" dirty="0" smtClean="0">
                          <a:solidFill>
                            <a:schemeClr val="dk1"/>
                          </a:solidFill>
                          <a:latin typeface="+mn-lt"/>
                          <a:ea typeface="+mn-ea"/>
                          <a:cs typeface="+mn-cs"/>
                        </a:rPr>
                        <a:t>к Закону края № 108-ЗЗК)</a:t>
                      </a:r>
                      <a:endParaRPr lang="ru-RU" sz="1200" dirty="0">
                        <a:solidFill>
                          <a:schemeClr val="tx1"/>
                        </a:solidFill>
                      </a:endParaRPr>
                    </a:p>
                  </a:txBody>
                  <a:tcPr/>
                </a:tc>
                <a:tc>
                  <a:txBody>
                    <a:bodyPr/>
                    <a:lstStyle/>
                    <a:p>
                      <a:pPr algn="ctr"/>
                      <a:r>
                        <a:rPr kumimoji="0" lang="ru-RU" sz="1600" kern="1200" dirty="0" smtClean="0">
                          <a:solidFill>
                            <a:schemeClr val="dk1"/>
                          </a:solidFill>
                          <a:latin typeface="+mn-lt"/>
                          <a:ea typeface="+mn-ea"/>
                          <a:cs typeface="+mn-cs"/>
                        </a:rPr>
                        <a:t>Положение о проведении аттестации муниципальных служащих</a:t>
                      </a:r>
                      <a:endParaRPr lang="ru-RU" sz="120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bodyPr>
          <a:lstStyle/>
          <a:p>
            <a:pPr algn="ctr"/>
            <a:r>
              <a:rPr lang="ru-RU" sz="2800" b="1" dirty="0" smtClean="0">
                <a:solidFill>
                  <a:schemeClr val="tx1"/>
                </a:solidFill>
              </a:rPr>
              <a:t>Статья 16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14282" y="1357298"/>
            <a:ext cx="8715436" cy="5072098"/>
          </a:xfrm>
        </p:spPr>
        <p:txBody>
          <a:bodyPr>
            <a:noAutofit/>
          </a:bodyPr>
          <a:lstStyle/>
          <a:p>
            <a:pPr indent="360000" algn="ctr">
              <a:spcBef>
                <a:spcPts val="0"/>
              </a:spcBef>
            </a:pPr>
            <a:r>
              <a:rPr lang="ru-RU" sz="2400" dirty="0" smtClean="0"/>
              <a:t>На муниципальную службу вправе поступать граждане, </a:t>
            </a:r>
            <a:r>
              <a:rPr lang="ru-RU" sz="2400" b="1" dirty="0" smtClean="0"/>
              <a:t>достигшие возраста 18 лет</a:t>
            </a:r>
            <a:r>
              <a:rPr lang="ru-RU" sz="2400" dirty="0" smtClean="0"/>
              <a:t>, владеющие государственным языком Российской Федерации и соответствующие квалификационным требованиям, установленным в соответствии с Федеральным законом № 25-ФЗ для замещения должностей муниципальной службы, при отсутствии обстоятельств, указанных в статье 13 Федерального закона в качестве ограничений, связанных с муниципальной службой, </a:t>
            </a:r>
            <a:br>
              <a:rPr lang="ru-RU" sz="2400" dirty="0" smtClean="0"/>
            </a:br>
            <a:r>
              <a:rPr lang="ru-RU" sz="2400" dirty="0" smtClean="0"/>
              <a:t>в частности: гражданин </a:t>
            </a:r>
            <a:r>
              <a:rPr lang="ru-RU" sz="2400" b="1" dirty="0" smtClean="0">
                <a:solidFill>
                  <a:srgbClr val="FF0000"/>
                </a:solidFill>
              </a:rPr>
              <a:t>не может быть принят</a:t>
            </a:r>
            <a:r>
              <a:rPr lang="ru-RU" sz="2400" dirty="0" smtClean="0">
                <a:solidFill>
                  <a:srgbClr val="FF0000"/>
                </a:solidFill>
              </a:rPr>
              <a:t> </a:t>
            </a:r>
            <a:r>
              <a:rPr lang="ru-RU" sz="2400" dirty="0" smtClean="0"/>
              <a:t>на муниципальную службу </a:t>
            </a:r>
            <a:r>
              <a:rPr lang="ru-RU" sz="2400" b="1" dirty="0" smtClean="0">
                <a:solidFill>
                  <a:srgbClr val="FF0000"/>
                </a:solidFill>
              </a:rPr>
              <a:t>после достижения </a:t>
            </a:r>
            <a:r>
              <a:rPr lang="ru-RU" sz="2400" dirty="0" smtClean="0">
                <a:solidFill>
                  <a:schemeClr val="tx1"/>
                </a:solidFill>
              </a:rPr>
              <a:t>им</a:t>
            </a:r>
            <a:r>
              <a:rPr lang="ru-RU" sz="2400" b="1" dirty="0" smtClean="0">
                <a:solidFill>
                  <a:srgbClr val="FF0000"/>
                </a:solidFill>
              </a:rPr>
              <a:t> возраста 65 лет</a:t>
            </a:r>
            <a:r>
              <a:rPr lang="ru-RU" sz="2400" dirty="0" smtClean="0">
                <a:solidFill>
                  <a:srgbClr val="FF0000"/>
                </a:solidFill>
              </a:rPr>
              <a:t> </a:t>
            </a:r>
            <a:r>
              <a:rPr lang="ru-RU" sz="2400" dirty="0" smtClean="0"/>
              <a:t>– предельного возраста, установленного для замещения должности муниципальной службы.</a:t>
            </a:r>
            <a:endParaRPr lang="ru-RU" sz="24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bodyPr>
          <a:lstStyle/>
          <a:p>
            <a:pPr algn="ctr"/>
            <a:r>
              <a:rPr lang="ru-RU" sz="2800" b="1" dirty="0" smtClean="0">
                <a:solidFill>
                  <a:schemeClr val="tx1"/>
                </a:solidFill>
              </a:rPr>
              <a:t>Статья 17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14282" y="1357298"/>
            <a:ext cx="8715436" cy="5072098"/>
          </a:xfrm>
        </p:spPr>
        <p:txBody>
          <a:bodyPr>
            <a:noAutofit/>
          </a:bodyPr>
          <a:lstStyle/>
          <a:p>
            <a:pPr indent="360000" algn="ctr">
              <a:spcBef>
                <a:spcPts val="0"/>
              </a:spcBef>
            </a:pPr>
            <a:r>
              <a:rPr lang="ru-RU" sz="2400" dirty="0" smtClean="0"/>
              <a:t>Поступление гражданина </a:t>
            </a:r>
            <a:r>
              <a:rPr lang="ru-RU" sz="2400" b="1" dirty="0" smtClean="0"/>
              <a:t>на гражданскую службу </a:t>
            </a:r>
            <a:r>
              <a:rPr lang="ru-RU" sz="2400" dirty="0" smtClean="0"/>
              <a:t>для замещения должности гражданской службы или замещение гражданским служащим другой должности гражданской службы </a:t>
            </a:r>
            <a:r>
              <a:rPr lang="ru-RU" sz="2400" b="1" dirty="0" smtClean="0">
                <a:solidFill>
                  <a:srgbClr val="FF0000"/>
                </a:solidFill>
              </a:rPr>
              <a:t>осуществляется по результатам конкурса</a:t>
            </a:r>
            <a:r>
              <a:rPr lang="ru-RU" sz="2400" dirty="0" smtClean="0"/>
              <a:t>, если иное не установлено Федеральным законом № 79-ФЗ. </a:t>
            </a:r>
          </a:p>
          <a:p>
            <a:pPr indent="360000" algn="ctr">
              <a:spcBef>
                <a:spcPts val="0"/>
              </a:spcBef>
            </a:pPr>
            <a:endParaRPr lang="ru-RU" sz="2400" dirty="0" smtClean="0"/>
          </a:p>
          <a:p>
            <a:pPr indent="360000" algn="ctr">
              <a:spcBef>
                <a:spcPts val="0"/>
              </a:spcBef>
            </a:pPr>
            <a:r>
              <a:rPr lang="ru-RU" sz="2400" dirty="0" smtClean="0"/>
              <a:t>При замещении должности </a:t>
            </a:r>
            <a:r>
              <a:rPr lang="ru-RU" sz="2400" b="1" dirty="0" smtClean="0"/>
              <a:t>муниципальной службы </a:t>
            </a:r>
            <a:r>
              <a:rPr lang="ru-RU" sz="2400" dirty="0" smtClean="0"/>
              <a:t>в муниципальном образовании заключению трудового договора </a:t>
            </a:r>
            <a:r>
              <a:rPr lang="ru-RU" sz="2400" b="1" dirty="0" smtClean="0">
                <a:solidFill>
                  <a:srgbClr val="FF0000"/>
                </a:solidFill>
              </a:rPr>
              <a:t>может</a:t>
            </a:r>
            <a:r>
              <a:rPr lang="ru-RU" sz="2400" dirty="0" smtClean="0">
                <a:solidFill>
                  <a:srgbClr val="FF0000"/>
                </a:solidFill>
              </a:rPr>
              <a:t> </a:t>
            </a:r>
            <a:r>
              <a:rPr lang="ru-RU" sz="2400" b="1" dirty="0" smtClean="0">
                <a:solidFill>
                  <a:srgbClr val="FF0000"/>
                </a:solidFill>
              </a:rPr>
              <a:t>предшествовать конкурс</a:t>
            </a:r>
            <a:r>
              <a:rPr lang="ru-RU" sz="2400" dirty="0" smtClean="0"/>
              <a:t>, в ходе которого осуществляется оценка профессионального уровня претендентов на замещение должности муниципальной службы, их соответствия установленным квалификационным требованиям к должности муниципальной службы.</a:t>
            </a:r>
            <a:endParaRPr lang="ru-RU" sz="24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bodyPr>
          <a:lstStyle/>
          <a:p>
            <a:pPr algn="ctr"/>
            <a:r>
              <a:rPr lang="ru-RU" sz="2800" b="1" dirty="0" smtClean="0">
                <a:solidFill>
                  <a:schemeClr val="tx1"/>
                </a:solidFill>
              </a:rPr>
              <a:t>Статья 18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14282" y="1357298"/>
            <a:ext cx="8929718" cy="5072098"/>
          </a:xfrm>
        </p:spPr>
        <p:txBody>
          <a:bodyPr>
            <a:noAutofit/>
          </a:bodyPr>
          <a:lstStyle/>
          <a:p>
            <a:pPr algn="ctr">
              <a:spcBef>
                <a:spcPts val="0"/>
              </a:spcBef>
            </a:pPr>
            <a:r>
              <a:rPr lang="ru-RU" sz="2400" b="1" dirty="0" smtClean="0"/>
              <a:t>Категории муниципальных служащих, </a:t>
            </a:r>
          </a:p>
          <a:p>
            <a:pPr algn="ctr">
              <a:spcBef>
                <a:spcPts val="0"/>
              </a:spcBef>
            </a:pPr>
            <a:r>
              <a:rPr lang="ru-RU" sz="2400" b="1" dirty="0" smtClean="0"/>
              <a:t>которые </a:t>
            </a:r>
            <a:r>
              <a:rPr lang="ru-RU" sz="2400" b="1" dirty="0" smtClean="0">
                <a:solidFill>
                  <a:srgbClr val="FF0000"/>
                </a:solidFill>
              </a:rPr>
              <a:t>не подлежат аттестации</a:t>
            </a:r>
            <a:r>
              <a:rPr lang="ru-RU" sz="2400" b="1" dirty="0" smtClean="0"/>
              <a:t>:</a:t>
            </a:r>
          </a:p>
          <a:p>
            <a:pPr indent="360000"/>
            <a:r>
              <a:rPr lang="ru-RU" sz="2400" dirty="0" smtClean="0"/>
              <a:t>1) замещающие должности муниципальной службы менее одного года;</a:t>
            </a:r>
          </a:p>
          <a:p>
            <a:pPr indent="360000"/>
            <a:r>
              <a:rPr lang="ru-RU" sz="2400" dirty="0" smtClean="0"/>
              <a:t>2) достигшие возраста 60 лет;</a:t>
            </a:r>
          </a:p>
          <a:p>
            <a:pPr indent="360000"/>
            <a:r>
              <a:rPr lang="ru-RU" sz="2400" dirty="0" smtClean="0"/>
              <a:t>3) беременные женщины;</a:t>
            </a:r>
          </a:p>
          <a:p>
            <a:pPr indent="360000"/>
            <a:r>
              <a:rPr lang="ru-RU" sz="2400" dirty="0" smtClean="0"/>
              <a:t>4) находящиеся в отпуске по беременности и родам или в отпуске по уходу за ребенком до достижения им возраста трех лет. Аттестация указанных муниципальных служащих возможна не ранее чем через один год после выхода из отпуска;</a:t>
            </a:r>
          </a:p>
          <a:p>
            <a:pPr indent="360000"/>
            <a:r>
              <a:rPr lang="ru-RU" sz="2400" dirty="0" smtClean="0"/>
              <a:t>5) замещающие должности муниципальной службы на основании срочного трудового договора (контракта).</a:t>
            </a:r>
            <a:endParaRPr lang="ru-RU"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bodyPr>
          <a:lstStyle/>
          <a:p>
            <a:pPr algn="ctr"/>
            <a:r>
              <a:rPr lang="ru-RU" sz="2800" b="1" dirty="0" smtClean="0">
                <a:solidFill>
                  <a:schemeClr val="tx1"/>
                </a:solidFill>
              </a:rPr>
              <a:t>Статья 19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85720" y="1071546"/>
            <a:ext cx="8858280" cy="5357850"/>
          </a:xfrm>
        </p:spPr>
        <p:txBody>
          <a:bodyPr>
            <a:noAutofit/>
          </a:bodyPr>
          <a:lstStyle/>
          <a:p>
            <a:pPr indent="360000"/>
            <a:r>
              <a:rPr lang="ru-RU" sz="2000" dirty="0" smtClean="0"/>
              <a:t>Помимо оснований для расторжения трудового договора, </a:t>
            </a:r>
            <a:r>
              <a:rPr lang="ru-RU" sz="1800" dirty="0" smtClean="0"/>
              <a:t>предусмотренных </a:t>
            </a:r>
            <a:r>
              <a:rPr lang="ru-RU" sz="2000" dirty="0" smtClean="0"/>
              <a:t>Трудовым кодексом РФ, трудовой договор с муниципальным служащим может быть также </a:t>
            </a:r>
            <a:r>
              <a:rPr lang="ru-RU" sz="2000" b="1" dirty="0" smtClean="0">
                <a:solidFill>
                  <a:srgbClr val="FF0000"/>
                </a:solidFill>
              </a:rPr>
              <a:t>расторгнут</a:t>
            </a:r>
            <a:r>
              <a:rPr lang="ru-RU" sz="2000" dirty="0" smtClean="0"/>
              <a:t> </a:t>
            </a:r>
            <a:r>
              <a:rPr lang="ru-RU" sz="2000" b="1" dirty="0" smtClean="0"/>
              <a:t>по инициативе представителя нанимателя (работодателя)</a:t>
            </a:r>
            <a:r>
              <a:rPr lang="ru-RU" sz="2000" dirty="0" smtClean="0"/>
              <a:t> в случае:</a:t>
            </a:r>
          </a:p>
          <a:p>
            <a:pPr indent="360000"/>
            <a:r>
              <a:rPr lang="ru-RU" sz="2000" dirty="0" smtClean="0"/>
              <a:t>1) достижения предельного возраста, установленного для замещения должности муниципальной службы;</a:t>
            </a:r>
          </a:p>
          <a:p>
            <a:pPr indent="360000"/>
            <a:r>
              <a:rPr lang="ru-RU" sz="2000" dirty="0" smtClean="0"/>
              <a:t>2) несоблюдения ограничений и запретов, связанных с муниципальной службой и установленных статьями 13, 14, 14.1 и 15 Федерального закона </a:t>
            </a:r>
            <a:br>
              <a:rPr lang="ru-RU" sz="2000" dirty="0" smtClean="0"/>
            </a:br>
            <a:r>
              <a:rPr lang="ru-RU" sz="2000" dirty="0" smtClean="0"/>
              <a:t>№ 25-ФЗ;</a:t>
            </a:r>
          </a:p>
          <a:p>
            <a:pPr indent="360000"/>
            <a:r>
              <a:rPr lang="ru-RU" sz="2000" dirty="0" smtClean="0"/>
              <a:t>3) применения административного наказания в виде дисквалификации.</a:t>
            </a:r>
          </a:p>
          <a:p>
            <a:pPr indent="360000"/>
            <a:endParaRPr lang="ru-RU" sz="500" dirty="0" smtClean="0"/>
          </a:p>
          <a:p>
            <a:pPr indent="360000"/>
            <a:r>
              <a:rPr lang="ru-RU" sz="2000" dirty="0" smtClean="0"/>
              <a:t>Допускается продление срока нахождения на муниципальной службе муниципальных служащих, достигших предельного возраста, установленного для замещения должности муниципальной службы. </a:t>
            </a:r>
            <a:r>
              <a:rPr lang="ru-RU" sz="2000" b="1" dirty="0" smtClean="0"/>
              <a:t>Однократное продление </a:t>
            </a:r>
            <a:r>
              <a:rPr lang="ru-RU" sz="2000" dirty="0" smtClean="0"/>
              <a:t>срока нахождения на муниципальной службе муниципального служащего допускается </a:t>
            </a:r>
            <a:r>
              <a:rPr lang="ru-RU" sz="2000" b="1" dirty="0" smtClean="0"/>
              <a:t>не более чем на один год.</a:t>
            </a:r>
            <a:endParaRPr lang="ru-R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571480"/>
          </a:xfrm>
        </p:spPr>
        <p:txBody>
          <a:bodyPr>
            <a:noAutofit/>
          </a:bodyPr>
          <a:lstStyle/>
          <a:p>
            <a:pPr algn="ctr"/>
            <a:r>
              <a:rPr lang="ru-RU" sz="2800" b="1" dirty="0" smtClean="0"/>
              <a:t>Глава 5. Рабочее (служебное) время и время отдыха</a:t>
            </a:r>
            <a:endParaRPr lang="ru-RU" sz="2400" dirty="0"/>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1" y="714357"/>
          <a:ext cx="9144000" cy="6000791"/>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08391">
                <a:tc>
                  <a:txBody>
                    <a:bodyPr/>
                    <a:lstStyle/>
                    <a:p>
                      <a:pPr algn="ctr"/>
                      <a:r>
                        <a:rPr lang="ru-RU" sz="1800" dirty="0" smtClean="0"/>
                        <a:t>Федеральный уровень</a:t>
                      </a:r>
                      <a:endParaRPr lang="ru-RU" sz="1800" dirty="0">
                        <a:solidFill>
                          <a:schemeClr val="tx1"/>
                        </a:solidFill>
                      </a:endParaRPr>
                    </a:p>
                  </a:txBody>
                  <a:tcPr/>
                </a:tc>
                <a:tc>
                  <a:txBody>
                    <a:bodyPr/>
                    <a:lstStyle/>
                    <a:p>
                      <a:pPr algn="ctr"/>
                      <a:r>
                        <a:rPr lang="ru-RU" sz="1800" dirty="0" smtClean="0"/>
                        <a:t>Региональный уровень</a:t>
                      </a:r>
                      <a:endParaRPr lang="ru-RU" sz="1800" dirty="0">
                        <a:solidFill>
                          <a:schemeClr val="tx1"/>
                        </a:solidFill>
                      </a:endParaRPr>
                    </a:p>
                  </a:txBody>
                  <a:tcPr/>
                </a:tc>
                <a:tc>
                  <a:txBody>
                    <a:bodyPr/>
                    <a:lstStyle/>
                    <a:p>
                      <a:pPr algn="ctr"/>
                      <a:r>
                        <a:rPr lang="ru-RU" sz="1800" dirty="0" smtClean="0"/>
                        <a:t>Местный уровень</a:t>
                      </a:r>
                      <a:endParaRPr lang="ru-RU" sz="1800" dirty="0">
                        <a:solidFill>
                          <a:schemeClr val="tx1"/>
                        </a:solidFill>
                      </a:endParaRPr>
                    </a:p>
                  </a:txBody>
                  <a:tcPr/>
                </a:tc>
                <a:extLst>
                  <a:ext uri="{0D108BD9-81ED-4DB2-BD59-A6C34878D82A}">
                    <a16:rowId xmlns:a16="http://schemas.microsoft.com/office/drawing/2014/main" val="10000"/>
                  </a:ext>
                </a:extLst>
              </a:tr>
              <a:tr h="1483995">
                <a:tc>
                  <a:txBody>
                    <a:bodyPr/>
                    <a:lstStyle/>
                    <a:p>
                      <a:pPr algn="ctr"/>
                      <a:r>
                        <a:rPr kumimoji="0" lang="ru-RU" sz="1800" b="0" kern="1200" dirty="0" smtClean="0"/>
                        <a:t>Федеральный закон</a:t>
                      </a:r>
                    </a:p>
                    <a:p>
                      <a:pPr algn="ctr"/>
                      <a:r>
                        <a:rPr kumimoji="0" lang="ru-RU" sz="1800" b="0" kern="1200" dirty="0" smtClean="0"/>
                        <a:t>от 02.03.2007 № 25-ФЗ</a:t>
                      </a:r>
                    </a:p>
                    <a:p>
                      <a:pPr algn="ctr"/>
                      <a:r>
                        <a:rPr kumimoji="0" lang="ru-RU" sz="1800" b="0" kern="1200" dirty="0" smtClean="0"/>
                        <a:t>«О муниципальной службе</a:t>
                      </a:r>
                    </a:p>
                    <a:p>
                      <a:pPr algn="ctr"/>
                      <a:r>
                        <a:rPr kumimoji="0" lang="ru-RU" sz="1800" b="0" kern="1200" dirty="0" smtClean="0"/>
                        <a:t>в Российской Федерации»</a:t>
                      </a:r>
                      <a:endParaRPr lang="ru-RU" sz="1800" b="0" dirty="0">
                        <a:solidFill>
                          <a:schemeClr val="tx1"/>
                        </a:solidFill>
                      </a:endParaRPr>
                    </a:p>
                  </a:txBody>
                  <a:tcPr/>
                </a:tc>
                <a:tc>
                  <a:txBody>
                    <a:bodyPr/>
                    <a:lstStyle/>
                    <a:p>
                      <a:pPr algn="ctr"/>
                      <a:r>
                        <a:rPr kumimoji="0" lang="ru-RU" sz="1800" b="0" kern="1200" dirty="0" smtClean="0"/>
                        <a:t>Закон Забайкальского края</a:t>
                      </a:r>
                    </a:p>
                    <a:p>
                      <a:pPr algn="ctr"/>
                      <a:r>
                        <a:rPr kumimoji="0" lang="ru-RU" sz="1800" b="0" kern="1200" dirty="0" smtClean="0"/>
                        <a:t>от 29.12.2008 № 108-ЗЗК</a:t>
                      </a:r>
                    </a:p>
                    <a:p>
                      <a:pPr algn="ctr"/>
                      <a:r>
                        <a:rPr kumimoji="0" lang="ru-RU" sz="1800" b="0" kern="1200" dirty="0" smtClean="0"/>
                        <a:t>«О муниципальной службе</a:t>
                      </a:r>
                    </a:p>
                    <a:p>
                      <a:pPr algn="ctr"/>
                      <a:r>
                        <a:rPr kumimoji="0" lang="ru-RU" sz="1800" b="0" kern="1200" dirty="0" smtClean="0"/>
                        <a:t>в Забайкальском крае»</a:t>
                      </a:r>
                      <a:endParaRPr lang="ru-RU" sz="180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0" kern="1200" dirty="0" smtClean="0"/>
                        <a:t>Положение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0" kern="1200" dirty="0" smtClean="0"/>
                        <a:t>о муниципальной службе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b="0" kern="1200" dirty="0" smtClean="0"/>
                        <a:t>в муниципальном образовании</a:t>
                      </a:r>
                      <a:endParaRPr lang="ru-RU" sz="1800" b="0" dirty="0" smtClean="0">
                        <a:solidFill>
                          <a:schemeClr val="tx1"/>
                        </a:solidFill>
                      </a:endParaRPr>
                    </a:p>
                  </a:txBody>
                  <a:tcPr/>
                </a:tc>
                <a:extLst>
                  <a:ext uri="{0D108BD9-81ED-4DB2-BD59-A6C34878D82A}">
                    <a16:rowId xmlns:a16="http://schemas.microsoft.com/office/drawing/2014/main" val="10001"/>
                  </a:ext>
                </a:extLst>
              </a:tr>
              <a:tr h="9311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mn-lt"/>
                          <a:ea typeface="+mn-ea"/>
                          <a:cs typeface="+mn-cs"/>
                        </a:rPr>
                        <a:t>Трудовой кодекс</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800" kern="1200" dirty="0" smtClean="0">
                          <a:solidFill>
                            <a:schemeClr val="dk1"/>
                          </a:solidFill>
                          <a:latin typeface="+mn-lt"/>
                          <a:ea typeface="+mn-ea"/>
                          <a:cs typeface="+mn-cs"/>
                        </a:rPr>
                        <a:t>Российской Федерации</a:t>
                      </a:r>
                      <a:endParaRPr lang="ru-RU" sz="1800" b="1" dirty="0" smtClean="0">
                        <a:solidFill>
                          <a:schemeClr val="tx1"/>
                        </a:solidFill>
                      </a:endParaRPr>
                    </a:p>
                  </a:txBody>
                  <a:tcPr/>
                </a:tc>
                <a:tc>
                  <a:txBody>
                    <a:bodyPr/>
                    <a:lstStyle/>
                    <a:p>
                      <a:pPr algn="ctr"/>
                      <a:endParaRPr lang="ru-RU" sz="1800" dirty="0">
                        <a:solidFill>
                          <a:schemeClr val="tx1"/>
                        </a:solidFill>
                      </a:endParaRPr>
                    </a:p>
                  </a:txBody>
                  <a:tcPr/>
                </a:tc>
                <a:tc>
                  <a:txBody>
                    <a:bodyPr/>
                    <a:lstStyle/>
                    <a:p>
                      <a:pPr algn="ctr"/>
                      <a:endParaRPr lang="ru-RU" sz="1800" dirty="0">
                        <a:solidFill>
                          <a:schemeClr val="tx1"/>
                        </a:solidFill>
                      </a:endParaRPr>
                    </a:p>
                  </a:txBody>
                  <a:tcPr/>
                </a:tc>
                <a:extLst>
                  <a:ext uri="{0D108BD9-81ED-4DB2-BD59-A6C34878D82A}">
                    <a16:rowId xmlns:a16="http://schemas.microsoft.com/office/drawing/2014/main" val="10002"/>
                  </a:ext>
                </a:extLst>
              </a:tr>
              <a:tr h="3077267">
                <a:tc>
                  <a:txBody>
                    <a:bodyPr/>
                    <a:lstStyle/>
                    <a:p>
                      <a:pPr algn="ctr"/>
                      <a:r>
                        <a:rPr kumimoji="0" lang="ru-RU" sz="1800" kern="1200" dirty="0" smtClean="0">
                          <a:solidFill>
                            <a:schemeClr val="dk1"/>
                          </a:solidFill>
                          <a:latin typeface="+mn-lt"/>
                          <a:ea typeface="+mn-ea"/>
                          <a:cs typeface="+mn-cs"/>
                        </a:rPr>
                        <a:t>Закон Российской Федерации от 19.02.1993 </a:t>
                      </a:r>
                    </a:p>
                    <a:p>
                      <a:pPr algn="ctr"/>
                      <a:r>
                        <a:rPr kumimoji="0" lang="ru-RU" sz="1800" kern="1200" dirty="0" smtClean="0">
                          <a:solidFill>
                            <a:schemeClr val="dk1"/>
                          </a:solidFill>
                          <a:latin typeface="+mn-lt"/>
                          <a:ea typeface="+mn-ea"/>
                          <a:cs typeface="+mn-cs"/>
                        </a:rPr>
                        <a:t>№ 4520-1 </a:t>
                      </a:r>
                    </a:p>
                    <a:p>
                      <a:pPr algn="ctr"/>
                      <a:r>
                        <a:rPr kumimoji="0" lang="ru-RU" sz="1800" kern="1200" dirty="0" smtClean="0">
                          <a:solidFill>
                            <a:schemeClr val="dk1"/>
                          </a:solidFill>
                          <a:latin typeface="+mn-lt"/>
                          <a:ea typeface="+mn-ea"/>
                          <a:cs typeface="+mn-cs"/>
                        </a:rPr>
                        <a:t>«О государственных гарантиях и компенсациях для лиц, работающих и проживающих в районах Крайнего Севера и приравненных к ним местностях»</a:t>
                      </a:r>
                      <a:endParaRPr lang="ru-RU" sz="1800" dirty="0">
                        <a:solidFill>
                          <a:schemeClr val="tx1"/>
                        </a:solidFill>
                      </a:endParaRPr>
                    </a:p>
                  </a:txBody>
                  <a:tcPr/>
                </a:tc>
                <a:tc>
                  <a:txBody>
                    <a:bodyPr/>
                    <a:lstStyle/>
                    <a:p>
                      <a:pPr algn="ctr"/>
                      <a:r>
                        <a:rPr kumimoji="0" lang="ru-RU" sz="1800" kern="1200" dirty="0" smtClean="0">
                          <a:solidFill>
                            <a:schemeClr val="dk1"/>
                          </a:solidFill>
                          <a:latin typeface="+mn-lt"/>
                          <a:ea typeface="+mn-ea"/>
                          <a:cs typeface="+mn-cs"/>
                        </a:rPr>
                        <a:t>Закон Забайкальского края от 16.10.2008 № 48-ЗЗК </a:t>
                      </a:r>
                    </a:p>
                    <a:p>
                      <a:pPr algn="ctr"/>
                      <a:r>
                        <a:rPr kumimoji="0" lang="ru-RU" sz="1800" kern="1200" dirty="0" smtClean="0">
                          <a:solidFill>
                            <a:schemeClr val="dk1"/>
                          </a:solidFill>
                          <a:latin typeface="+mn-lt"/>
                          <a:ea typeface="+mn-ea"/>
                          <a:cs typeface="+mn-cs"/>
                        </a:rPr>
                        <a:t>«О стаже муниципальной службы в Забайкальском крае»</a:t>
                      </a:r>
                      <a:endParaRPr lang="ru-RU" sz="1800" dirty="0">
                        <a:solidFill>
                          <a:schemeClr val="tx1"/>
                        </a:solidFill>
                      </a:endParaRPr>
                    </a:p>
                  </a:txBody>
                  <a:tcPr/>
                </a:tc>
                <a:tc>
                  <a:txBody>
                    <a:bodyPr/>
                    <a:lstStyle/>
                    <a:p>
                      <a:pPr algn="ctr"/>
                      <a:endParaRPr lang="ru-RU" sz="180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42852"/>
            <a:ext cx="9144000" cy="1285884"/>
          </a:xfrm>
        </p:spPr>
        <p:txBody>
          <a:bodyPr>
            <a:noAutofit/>
          </a:bodyPr>
          <a:lstStyle/>
          <a:p>
            <a:pPr algn="ctr"/>
            <a:r>
              <a:rPr lang="ru-RU" sz="2800" b="1" dirty="0" smtClean="0">
                <a:solidFill>
                  <a:schemeClr val="tx1"/>
                </a:solidFill>
              </a:rPr>
              <a:t>Статья 42 Федерального закона от 06.10.2003 № 131-ФЗ</a:t>
            </a:r>
            <a:br>
              <a:rPr lang="ru-RU" sz="2800" b="1" dirty="0" smtClean="0">
                <a:solidFill>
                  <a:schemeClr val="tx1"/>
                </a:solidFill>
              </a:rPr>
            </a:br>
            <a:r>
              <a:rPr lang="ru-RU" sz="2800" b="1" dirty="0" smtClean="0">
                <a:solidFill>
                  <a:schemeClr val="tx1"/>
                </a:solidFill>
              </a:rPr>
              <a:t>«Об общих принципах организации местного самоуправления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14282" y="1571612"/>
            <a:ext cx="8715436" cy="5000660"/>
          </a:xfrm>
        </p:spPr>
        <p:txBody>
          <a:bodyPr>
            <a:noAutofit/>
          </a:bodyPr>
          <a:lstStyle/>
          <a:p>
            <a:pPr indent="360000" algn="just">
              <a:spcBef>
                <a:spcPts val="0"/>
              </a:spcBef>
            </a:pPr>
            <a:endParaRPr lang="ru-RU" sz="2800" b="1" dirty="0" smtClean="0">
              <a:solidFill>
                <a:schemeClr val="tx1"/>
              </a:solidFill>
            </a:endParaRPr>
          </a:p>
          <a:p>
            <a:pPr indent="360000" algn="ctr">
              <a:spcBef>
                <a:spcPts val="0"/>
              </a:spcBef>
            </a:pPr>
            <a:r>
              <a:rPr lang="ru-RU" sz="2800" b="1" dirty="0" smtClean="0">
                <a:solidFill>
                  <a:schemeClr val="tx1"/>
                </a:solidFill>
              </a:rPr>
              <a:t>Правовое регулирование муниципальной службы</a:t>
            </a:r>
            <a:r>
              <a:rPr lang="ru-RU" sz="2800" dirty="0" smtClean="0">
                <a:solidFill>
                  <a:schemeClr val="tx1"/>
                </a:solidFill>
              </a:rPr>
              <a:t>, включая требования к должностям муниципальной службы, определение статуса муниципального служащего, условия и порядок прохождения муниципальной службы, осуществляется федеральным законом, а также принимаемыми в соответствии с ним законами субъектов Российской Федерации, уставами муниципальных образований и иными муниципальными правовыми актами.</a:t>
            </a:r>
            <a:endParaRPr lang="ru-RU" sz="28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bodyPr>
          <a:lstStyle/>
          <a:p>
            <a:pPr algn="ctr"/>
            <a:r>
              <a:rPr lang="ru-RU" sz="2800" b="1" dirty="0" smtClean="0">
                <a:solidFill>
                  <a:schemeClr val="tx1"/>
                </a:solidFill>
              </a:rPr>
              <a:t>Статья 21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85720" y="1285860"/>
            <a:ext cx="8858280" cy="5572140"/>
          </a:xfrm>
        </p:spPr>
        <p:txBody>
          <a:bodyPr>
            <a:noAutofit/>
          </a:bodyPr>
          <a:lstStyle/>
          <a:p>
            <a:pPr algn="ctr">
              <a:spcBef>
                <a:spcPts val="0"/>
              </a:spcBef>
            </a:pPr>
            <a:r>
              <a:rPr lang="ru-RU" sz="2000" b="1" dirty="0" smtClean="0"/>
              <a:t>Ежегодный оплачиваемый отпуск </a:t>
            </a:r>
            <a:r>
              <a:rPr lang="ru-RU" sz="2000" dirty="0" smtClean="0"/>
              <a:t>состоит из основного оплачиваемого отпуска и дополнительных оплачиваемых отпусков.</a:t>
            </a:r>
          </a:p>
          <a:p>
            <a:pPr algn="ctr"/>
            <a:r>
              <a:rPr lang="ru-RU" sz="2000" dirty="0" smtClean="0"/>
              <a:t>Ежегодный </a:t>
            </a:r>
            <a:r>
              <a:rPr lang="ru-RU" sz="2000" b="1" dirty="0" smtClean="0"/>
              <a:t>основной</a:t>
            </a:r>
            <a:r>
              <a:rPr lang="ru-RU" sz="2000" dirty="0" smtClean="0"/>
              <a:t> оплачиваемый отпуск – </a:t>
            </a:r>
            <a:r>
              <a:rPr lang="ru-RU" sz="2000" b="1" dirty="0" smtClean="0">
                <a:solidFill>
                  <a:srgbClr val="FF0000"/>
                </a:solidFill>
              </a:rPr>
              <a:t>30 календарных дней</a:t>
            </a:r>
            <a:r>
              <a:rPr lang="ru-RU" sz="2000" dirty="0" smtClean="0"/>
              <a:t>.</a:t>
            </a:r>
          </a:p>
          <a:p>
            <a:pPr algn="ctr"/>
            <a:endParaRPr lang="ru-RU" sz="500" dirty="0" smtClean="0"/>
          </a:p>
          <a:p>
            <a:pPr algn="ctr"/>
            <a:r>
              <a:rPr lang="ru-RU" sz="2000" dirty="0" smtClean="0"/>
              <a:t>Ежегодные </a:t>
            </a:r>
            <a:r>
              <a:rPr lang="ru-RU" sz="2000" b="1" dirty="0" smtClean="0"/>
              <a:t>дополнительные</a:t>
            </a:r>
            <a:r>
              <a:rPr lang="ru-RU" sz="2000" dirty="0" smtClean="0"/>
              <a:t> оплачиваемые отпуска:</a:t>
            </a:r>
          </a:p>
          <a:p>
            <a:pPr indent="360000"/>
            <a:r>
              <a:rPr lang="ru-RU" sz="2000" dirty="0" smtClean="0"/>
              <a:t>1) за выслугу лет – </a:t>
            </a:r>
            <a:r>
              <a:rPr lang="ru-RU" sz="2000" b="1" dirty="0" smtClean="0"/>
              <a:t>один календарный день за каждый год</a:t>
            </a:r>
            <a:r>
              <a:rPr lang="ru-RU" sz="2000" dirty="0" smtClean="0"/>
              <a:t> муниципальной службы, но </a:t>
            </a:r>
            <a:r>
              <a:rPr lang="ru-RU" sz="2000" b="1" dirty="0" smtClean="0">
                <a:solidFill>
                  <a:srgbClr val="FF0000"/>
                </a:solidFill>
              </a:rPr>
              <a:t>не более 10 календарных дней</a:t>
            </a:r>
            <a:r>
              <a:rPr lang="ru-RU" sz="2000" dirty="0" smtClean="0"/>
              <a:t>;</a:t>
            </a:r>
          </a:p>
          <a:p>
            <a:pPr indent="360000"/>
            <a:r>
              <a:rPr lang="ru-RU" sz="2000" dirty="0" smtClean="0"/>
              <a:t>2) за ненормированный служебный день – </a:t>
            </a:r>
            <a:r>
              <a:rPr lang="ru-RU" sz="2000" b="1" dirty="0" smtClean="0">
                <a:solidFill>
                  <a:srgbClr val="FF0000"/>
                </a:solidFill>
              </a:rPr>
              <a:t>3 календарных дня</a:t>
            </a:r>
            <a:r>
              <a:rPr lang="ru-RU" sz="2000" dirty="0" smtClean="0"/>
              <a:t>;</a:t>
            </a:r>
          </a:p>
          <a:p>
            <a:pPr indent="360000"/>
            <a:r>
              <a:rPr lang="ru-RU" sz="2000" dirty="0" smtClean="0"/>
              <a:t>3) лицам, работающим в северных районах России:</a:t>
            </a:r>
          </a:p>
          <a:p>
            <a:pPr indent="360000"/>
            <a:r>
              <a:rPr lang="ru-RU" sz="1750" dirty="0" smtClean="0"/>
              <a:t>-в местностях, приравненных к районам Крайнего Севера – </a:t>
            </a:r>
            <a:r>
              <a:rPr lang="ru-RU" sz="1900" b="1" dirty="0" smtClean="0">
                <a:solidFill>
                  <a:srgbClr val="FF0000"/>
                </a:solidFill>
              </a:rPr>
              <a:t>16 календарных дней</a:t>
            </a:r>
            <a:r>
              <a:rPr lang="ru-RU" sz="1750" dirty="0" smtClean="0"/>
              <a:t>;</a:t>
            </a:r>
          </a:p>
          <a:p>
            <a:pPr indent="360000"/>
            <a:r>
              <a:rPr lang="ru-RU" sz="1750" dirty="0" smtClean="0"/>
              <a:t>-в остальных районах Севера, где установлены районный коэффициент и процентная надбавка к заработной плате, – </a:t>
            </a:r>
            <a:r>
              <a:rPr lang="ru-RU" sz="1900" b="1" dirty="0" smtClean="0">
                <a:solidFill>
                  <a:srgbClr val="FF0000"/>
                </a:solidFill>
              </a:rPr>
              <a:t>8 календарных дней</a:t>
            </a:r>
            <a:r>
              <a:rPr lang="ru-RU" sz="1750" dirty="0" smtClean="0"/>
              <a:t>.</a:t>
            </a:r>
          </a:p>
          <a:p>
            <a:pPr indent="360000"/>
            <a:endParaRPr lang="ru-RU" sz="500" dirty="0" smtClean="0"/>
          </a:p>
          <a:p>
            <a:pPr indent="360000"/>
            <a:r>
              <a:rPr lang="ru-RU" sz="1800" dirty="0" smtClean="0"/>
              <a:t>Муниципальному служащему по его письменному заявлению решением представителя нанимателя (работодателя) может предоставляться </a:t>
            </a:r>
            <a:r>
              <a:rPr lang="ru-RU" sz="1800" b="1" dirty="0" smtClean="0"/>
              <a:t>отпуск без сохранения денежного содержания </a:t>
            </a:r>
            <a:r>
              <a:rPr lang="ru-RU" sz="1800" dirty="0" smtClean="0"/>
              <a:t>продолжительностью</a:t>
            </a:r>
            <a:r>
              <a:rPr lang="ru-RU" sz="1800" b="1" dirty="0" smtClean="0"/>
              <a:t> </a:t>
            </a:r>
            <a:r>
              <a:rPr lang="ru-RU" sz="1800" b="1" dirty="0" smtClean="0">
                <a:solidFill>
                  <a:srgbClr val="FF0000"/>
                </a:solidFill>
              </a:rPr>
              <a:t>не более одного года</a:t>
            </a:r>
            <a:r>
              <a:rPr lang="ru-RU" sz="1800" dirty="0" smtClean="0">
                <a:solidFill>
                  <a:srgbClr val="FF0000"/>
                </a:solidFill>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500042"/>
          </a:xfrm>
        </p:spPr>
        <p:txBody>
          <a:bodyPr>
            <a:noAutofit/>
          </a:bodyPr>
          <a:lstStyle/>
          <a:p>
            <a:pPr algn="ctr"/>
            <a:r>
              <a:rPr lang="ru-RU" sz="2200" b="1" dirty="0" smtClean="0"/>
              <a:t>Глава 6. Общие принципы оплаты труда муниципального служащего</a:t>
            </a:r>
            <a:endParaRPr lang="ru-RU" sz="2200" dirty="0">
              <a:solidFill>
                <a:schemeClr val="tx1"/>
              </a:solidFill>
            </a:endParaRPr>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1" y="571479"/>
          <a:ext cx="9144000" cy="6146392"/>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97829">
                <a:tc>
                  <a:txBody>
                    <a:bodyPr/>
                    <a:lstStyle/>
                    <a:p>
                      <a:pPr algn="ctr"/>
                      <a:r>
                        <a:rPr lang="ru-RU" sz="1600" dirty="0" smtClean="0"/>
                        <a:t>Федеральный уровень</a:t>
                      </a:r>
                      <a:endParaRPr lang="ru-RU" sz="1600" dirty="0">
                        <a:solidFill>
                          <a:schemeClr val="tx1"/>
                        </a:solidFill>
                      </a:endParaRPr>
                    </a:p>
                  </a:txBody>
                  <a:tcPr/>
                </a:tc>
                <a:tc>
                  <a:txBody>
                    <a:bodyPr/>
                    <a:lstStyle/>
                    <a:p>
                      <a:pPr algn="ctr"/>
                      <a:r>
                        <a:rPr lang="ru-RU" sz="1600" dirty="0" smtClean="0"/>
                        <a:t>Региональный уровень</a:t>
                      </a:r>
                      <a:endParaRPr lang="ru-RU" sz="1600" dirty="0">
                        <a:solidFill>
                          <a:schemeClr val="tx1"/>
                        </a:solidFill>
                      </a:endParaRPr>
                    </a:p>
                  </a:txBody>
                  <a:tcPr/>
                </a:tc>
                <a:tc>
                  <a:txBody>
                    <a:bodyPr/>
                    <a:lstStyle/>
                    <a:p>
                      <a:pPr algn="ctr"/>
                      <a:r>
                        <a:rPr lang="ru-RU" sz="1600" dirty="0" smtClean="0"/>
                        <a:t>Местный уровень</a:t>
                      </a:r>
                      <a:endParaRPr lang="ru-RU" sz="1600" dirty="0">
                        <a:solidFill>
                          <a:schemeClr val="tx1"/>
                        </a:solidFill>
                      </a:endParaRPr>
                    </a:p>
                  </a:txBody>
                  <a:tcPr/>
                </a:tc>
                <a:extLst>
                  <a:ext uri="{0D108BD9-81ED-4DB2-BD59-A6C34878D82A}">
                    <a16:rowId xmlns:a16="http://schemas.microsoft.com/office/drawing/2014/main" val="10000"/>
                  </a:ext>
                </a:extLst>
              </a:tr>
              <a:tr h="896343">
                <a:tc>
                  <a:txBody>
                    <a:bodyPr/>
                    <a:lstStyle/>
                    <a:p>
                      <a:pPr algn="ctr"/>
                      <a:r>
                        <a:rPr kumimoji="0" lang="ru-RU" sz="1250" b="0" kern="1200" dirty="0" smtClean="0"/>
                        <a:t>Федеральный закон</a:t>
                      </a:r>
                    </a:p>
                    <a:p>
                      <a:pPr algn="ctr"/>
                      <a:r>
                        <a:rPr kumimoji="0" lang="ru-RU" sz="1250" b="0" kern="1200" dirty="0" smtClean="0"/>
                        <a:t>от 02.03.2007 № 25-ФЗ</a:t>
                      </a:r>
                    </a:p>
                    <a:p>
                      <a:pPr algn="ctr"/>
                      <a:r>
                        <a:rPr kumimoji="0" lang="ru-RU" sz="1250" b="0" kern="1200" dirty="0" smtClean="0"/>
                        <a:t>«О муниципальной службе</a:t>
                      </a:r>
                    </a:p>
                    <a:p>
                      <a:pPr algn="ctr"/>
                      <a:r>
                        <a:rPr kumimoji="0" lang="ru-RU" sz="1250" b="0" kern="1200" dirty="0" smtClean="0"/>
                        <a:t>в Российской Федерации»</a:t>
                      </a:r>
                      <a:endParaRPr lang="ru-RU" sz="1250" b="0" dirty="0">
                        <a:solidFill>
                          <a:schemeClr val="tx1"/>
                        </a:solidFill>
                      </a:endParaRPr>
                    </a:p>
                  </a:txBody>
                  <a:tcPr/>
                </a:tc>
                <a:tc>
                  <a:txBody>
                    <a:bodyPr/>
                    <a:lstStyle/>
                    <a:p>
                      <a:pPr algn="ctr"/>
                      <a:r>
                        <a:rPr kumimoji="0" lang="ru-RU" sz="1250" b="0" kern="1200" dirty="0" smtClean="0"/>
                        <a:t>Закон Забайкальского края</a:t>
                      </a:r>
                    </a:p>
                    <a:p>
                      <a:pPr algn="ctr"/>
                      <a:r>
                        <a:rPr kumimoji="0" lang="ru-RU" sz="1250" b="0" kern="1200" dirty="0" smtClean="0"/>
                        <a:t>от 29.12.2008 № 108-ЗЗК</a:t>
                      </a:r>
                    </a:p>
                    <a:p>
                      <a:pPr algn="ctr"/>
                      <a:r>
                        <a:rPr kumimoji="0" lang="ru-RU" sz="1250" b="0" kern="1200" dirty="0" smtClean="0"/>
                        <a:t>«О муниципальной службе</a:t>
                      </a:r>
                    </a:p>
                    <a:p>
                      <a:pPr algn="ctr"/>
                      <a:r>
                        <a:rPr kumimoji="0" lang="ru-RU" sz="1250" b="0" kern="1200" dirty="0" smtClean="0"/>
                        <a:t>в Забайкальском крае»</a:t>
                      </a:r>
                      <a:endParaRPr lang="ru-RU" sz="125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50" b="0" kern="1200" dirty="0" smtClean="0"/>
                        <a:t>Положение о муниципальной службе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50" b="0" kern="1200" dirty="0" smtClean="0"/>
                        <a:t>в муниципальном образовании</a:t>
                      </a:r>
                      <a:endParaRPr lang="ru-RU" sz="1250" b="0" dirty="0" smtClean="0">
                        <a:solidFill>
                          <a:schemeClr val="tx1"/>
                        </a:solidFill>
                      </a:endParaRPr>
                    </a:p>
                  </a:txBody>
                  <a:tcPr/>
                </a:tc>
                <a:extLst>
                  <a:ext uri="{0D108BD9-81ED-4DB2-BD59-A6C34878D82A}">
                    <a16:rowId xmlns:a16="http://schemas.microsoft.com/office/drawing/2014/main" val="10001"/>
                  </a:ext>
                </a:extLst>
              </a:tr>
              <a:tr h="180409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50" kern="1200" dirty="0" smtClean="0">
                          <a:solidFill>
                            <a:schemeClr val="dk1"/>
                          </a:solidFill>
                          <a:latin typeface="+mn-lt"/>
                          <a:ea typeface="+mn-ea"/>
                          <a:cs typeface="+mn-cs"/>
                        </a:rPr>
                        <a:t>Трудовой кодекс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50" kern="1200" dirty="0" smtClean="0">
                          <a:solidFill>
                            <a:schemeClr val="dk1"/>
                          </a:solidFill>
                          <a:latin typeface="+mn-lt"/>
                          <a:ea typeface="+mn-ea"/>
                          <a:cs typeface="+mn-cs"/>
                        </a:rPr>
                        <a:t>Российской Федерации</a:t>
                      </a:r>
                      <a:endParaRPr lang="ru-RU" sz="1250" b="1" dirty="0" smtClean="0">
                        <a:solidFill>
                          <a:schemeClr val="tx1"/>
                        </a:solidFill>
                      </a:endParaRPr>
                    </a:p>
                  </a:txBody>
                  <a:tcPr/>
                </a:tc>
                <a:tc>
                  <a:txBody>
                    <a:bodyPr/>
                    <a:lstStyle/>
                    <a:p>
                      <a:pPr algn="ctr"/>
                      <a:r>
                        <a:rPr kumimoji="0" lang="ru-RU" sz="1250" kern="1200" dirty="0" smtClean="0">
                          <a:solidFill>
                            <a:schemeClr val="dk1"/>
                          </a:solidFill>
                          <a:latin typeface="+mn-lt"/>
                          <a:ea typeface="+mn-ea"/>
                          <a:cs typeface="+mn-cs"/>
                        </a:rPr>
                        <a:t>Закон Забайкальского края </a:t>
                      </a:r>
                    </a:p>
                    <a:p>
                      <a:pPr algn="ctr"/>
                      <a:r>
                        <a:rPr kumimoji="0" lang="ru-RU" sz="1250" kern="1200" dirty="0" smtClean="0">
                          <a:solidFill>
                            <a:schemeClr val="dk1"/>
                          </a:solidFill>
                          <a:latin typeface="+mn-lt"/>
                          <a:ea typeface="+mn-ea"/>
                          <a:cs typeface="+mn-cs"/>
                        </a:rPr>
                        <a:t>от 14.10.2008 № 39-ЗЗК «О районном коэффициенте и процентной надбавке к заработной плате работников государственных органов и государственных учреждений Забайкальского края, органов местного самоуправления и муниципальных учреждений»</a:t>
                      </a:r>
                      <a:endParaRPr lang="ru-RU" sz="1250" dirty="0">
                        <a:solidFill>
                          <a:schemeClr val="tx1"/>
                        </a:solidFill>
                      </a:endParaRPr>
                    </a:p>
                  </a:txBody>
                  <a:tcPr/>
                </a:tc>
                <a:tc>
                  <a:txBody>
                    <a:bodyPr/>
                    <a:lstStyle/>
                    <a:p>
                      <a:pPr algn="ctr"/>
                      <a:r>
                        <a:rPr kumimoji="0" lang="ru-RU" sz="1250" kern="1200" dirty="0" smtClean="0">
                          <a:solidFill>
                            <a:schemeClr val="dk1"/>
                          </a:solidFill>
                          <a:latin typeface="+mn-lt"/>
                          <a:ea typeface="+mn-ea"/>
                          <a:cs typeface="+mn-cs"/>
                        </a:rPr>
                        <a:t>О размерах и условиях оплаты труда муниципальных служащих (включая установление размеров должностных окладов, а также размеров ежемесячных и иных дополнительных выплат и порядок их осуществления) </a:t>
                      </a:r>
                    </a:p>
                    <a:p>
                      <a:pPr algn="ctr"/>
                      <a:r>
                        <a:rPr kumimoji="0" lang="ru-RU" sz="1200" kern="1200" dirty="0" smtClean="0">
                          <a:solidFill>
                            <a:schemeClr val="dk1"/>
                          </a:solidFill>
                          <a:latin typeface="+mn-lt"/>
                          <a:ea typeface="+mn-ea"/>
                          <a:cs typeface="+mn-cs"/>
                        </a:rPr>
                        <a:t>(</a:t>
                      </a:r>
                      <a:r>
                        <a:rPr kumimoji="0" lang="ru-RU" sz="1200" kern="1200" dirty="0" err="1" smtClean="0">
                          <a:solidFill>
                            <a:schemeClr val="dk1"/>
                          </a:solidFill>
                          <a:latin typeface="+mn-lt"/>
                          <a:ea typeface="+mn-ea"/>
                          <a:cs typeface="+mn-cs"/>
                        </a:rPr>
                        <a:t>НПА</a:t>
                      </a:r>
                      <a:r>
                        <a:rPr kumimoji="0" lang="ru-RU" sz="1200" kern="1200" dirty="0" smtClean="0">
                          <a:solidFill>
                            <a:schemeClr val="dk1"/>
                          </a:solidFill>
                          <a:latin typeface="+mn-lt"/>
                          <a:ea typeface="+mn-ea"/>
                          <a:cs typeface="+mn-cs"/>
                        </a:rPr>
                        <a:t> представительного органа МО)</a:t>
                      </a:r>
                      <a:endParaRPr lang="ru-RU" sz="1200" dirty="0">
                        <a:solidFill>
                          <a:schemeClr val="tx1"/>
                        </a:solidFill>
                      </a:endParaRPr>
                    </a:p>
                  </a:txBody>
                  <a:tcPr/>
                </a:tc>
                <a:extLst>
                  <a:ext uri="{0D108BD9-81ED-4DB2-BD59-A6C34878D82A}">
                    <a16:rowId xmlns:a16="http://schemas.microsoft.com/office/drawing/2014/main" val="10002"/>
                  </a:ext>
                </a:extLst>
              </a:tr>
              <a:tr h="852566">
                <a:tc>
                  <a:txBody>
                    <a:bodyPr/>
                    <a:lstStyle/>
                    <a:p>
                      <a:pPr algn="ctr"/>
                      <a:r>
                        <a:rPr kumimoji="0" lang="ru-RU" sz="1250" kern="1200" dirty="0" smtClean="0">
                          <a:solidFill>
                            <a:schemeClr val="dk1"/>
                          </a:solidFill>
                          <a:latin typeface="+mn-lt"/>
                          <a:ea typeface="+mn-ea"/>
                          <a:cs typeface="+mn-cs"/>
                        </a:rPr>
                        <a:t>Бюджетный кодекс Российской Федерации (статьи 86, 136)</a:t>
                      </a:r>
                      <a:endParaRPr lang="ru-RU" sz="125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50" kern="1200" dirty="0" smtClean="0">
                          <a:solidFill>
                            <a:schemeClr val="dk1"/>
                          </a:solidFill>
                          <a:latin typeface="+mn-lt"/>
                          <a:ea typeface="+mn-ea"/>
                          <a:cs typeface="+mn-cs"/>
                        </a:rPr>
                        <a:t>Закон Забайкальского края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50" kern="1200" dirty="0" smtClean="0">
                          <a:solidFill>
                            <a:schemeClr val="dk1"/>
                          </a:solidFill>
                          <a:latin typeface="+mn-lt"/>
                          <a:ea typeface="+mn-ea"/>
                          <a:cs typeface="+mn-cs"/>
                        </a:rPr>
                        <a:t>от 10.06.2020 № 1826-ЗЗК «Об отдельных вопросах организации местного самоуправления в Забайкальском крае»</a:t>
                      </a:r>
                      <a:endParaRPr lang="ru-RU" sz="1250" dirty="0">
                        <a:solidFill>
                          <a:schemeClr val="tx1"/>
                        </a:solidFill>
                      </a:endParaRPr>
                    </a:p>
                  </a:txBody>
                  <a:tcPr/>
                </a:tc>
                <a:tc>
                  <a:txBody>
                    <a:bodyPr/>
                    <a:lstStyle/>
                    <a:p>
                      <a:pPr algn="ctr"/>
                      <a:endParaRPr lang="ru-RU" sz="125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3"/>
                  </a:ext>
                </a:extLst>
              </a:tr>
              <a:tr h="696267">
                <a:tc>
                  <a:txBody>
                    <a:bodyPr/>
                    <a:lstStyle/>
                    <a:p>
                      <a:endParaRPr lang="ru-RU" sz="1250" dirty="0"/>
                    </a:p>
                  </a:txBody>
                  <a:tcPr/>
                </a:tc>
                <a:tc>
                  <a:txBody>
                    <a:bodyPr/>
                    <a:lstStyle/>
                    <a:p>
                      <a:pPr algn="ctr"/>
                      <a:r>
                        <a:rPr kumimoji="0" lang="ru-RU" sz="1250" kern="1200" dirty="0" smtClean="0">
                          <a:solidFill>
                            <a:schemeClr val="dk1"/>
                          </a:solidFill>
                          <a:latin typeface="+mn-lt"/>
                          <a:ea typeface="+mn-ea"/>
                          <a:cs typeface="+mn-cs"/>
                        </a:rPr>
                        <a:t>Закон Забайкальского края от 20 декабря 2011 года № 608-ЗЗК «О межбюджетных отношениях в Забайкальском крае»</a:t>
                      </a:r>
                      <a:endParaRPr lang="ru-RU" sz="1250" dirty="0"/>
                    </a:p>
                  </a:txBody>
                  <a:tcPr/>
                </a:tc>
                <a:tc>
                  <a:txBody>
                    <a:bodyPr/>
                    <a:lstStyle/>
                    <a:p>
                      <a:pPr algn="ctr"/>
                      <a:endParaRPr lang="ru-RU" sz="1250" dirty="0"/>
                    </a:p>
                  </a:txBody>
                  <a:tcPr>
                    <a:solidFill>
                      <a:schemeClr val="accent3">
                        <a:lumMod val="20000"/>
                        <a:lumOff val="80000"/>
                      </a:schemeClr>
                    </a:solidFill>
                  </a:tcPr>
                </a:tc>
                <a:extLst>
                  <a:ext uri="{0D108BD9-81ED-4DB2-BD59-A6C34878D82A}">
                    <a16:rowId xmlns:a16="http://schemas.microsoft.com/office/drawing/2014/main" val="10004"/>
                  </a:ext>
                </a:extLst>
              </a:tr>
              <a:tr h="1496573">
                <a:tc>
                  <a:txBody>
                    <a:bodyPr/>
                    <a:lstStyle/>
                    <a:p>
                      <a:pPr algn="ctr"/>
                      <a:endParaRPr lang="ru-RU" sz="1250" b="1" dirty="0">
                        <a:solidFill>
                          <a:schemeClr val="tx1"/>
                        </a:solidFill>
                      </a:endParaRPr>
                    </a:p>
                  </a:txBody>
                  <a:tcPr/>
                </a:tc>
                <a:tc>
                  <a:txBody>
                    <a:bodyPr/>
                    <a:lstStyle/>
                    <a:p>
                      <a:pPr algn="ctr"/>
                      <a:r>
                        <a:rPr kumimoji="0" lang="ru-RU" sz="1250" kern="1200" dirty="0" smtClean="0">
                          <a:solidFill>
                            <a:schemeClr val="dk1"/>
                          </a:solidFill>
                          <a:latin typeface="+mn-lt"/>
                          <a:ea typeface="+mn-ea"/>
                          <a:cs typeface="+mn-cs"/>
                        </a:rPr>
                        <a:t>Постановление Правительства Забайкальского края от 09.06.2020 № 195 «Об утверждении Методики расчета нормативов формирования расходов на содержание органов местного самоуправления муниципальных образований Забайкальского края»</a:t>
                      </a:r>
                    </a:p>
                  </a:txBody>
                  <a:tcPr/>
                </a:tc>
                <a:tc>
                  <a:txBody>
                    <a:bodyPr/>
                    <a:lstStyle/>
                    <a:p>
                      <a:pPr algn="ctr"/>
                      <a:endParaRPr lang="ru-RU" sz="125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bodyPr>
          <a:lstStyle/>
          <a:p>
            <a:pPr algn="ctr"/>
            <a:r>
              <a:rPr lang="ru-RU" sz="2800" b="1" dirty="0" smtClean="0">
                <a:solidFill>
                  <a:schemeClr val="tx1"/>
                </a:solidFill>
              </a:rPr>
              <a:t>Статья 22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85720" y="1285860"/>
            <a:ext cx="8858280" cy="5572140"/>
          </a:xfrm>
        </p:spPr>
        <p:txBody>
          <a:bodyPr>
            <a:noAutofit/>
          </a:bodyPr>
          <a:lstStyle/>
          <a:p>
            <a:pPr algn="ctr">
              <a:spcBef>
                <a:spcPts val="0"/>
              </a:spcBef>
            </a:pPr>
            <a:r>
              <a:rPr lang="ru-RU" sz="2800" dirty="0" smtClean="0"/>
              <a:t>Оплата труда муниципального служащего производится в виде </a:t>
            </a:r>
          </a:p>
          <a:p>
            <a:pPr algn="ctr">
              <a:spcBef>
                <a:spcPts val="0"/>
              </a:spcBef>
            </a:pPr>
            <a:r>
              <a:rPr lang="ru-RU" sz="2800" b="1" dirty="0" smtClean="0"/>
              <a:t>денежного содержания</a:t>
            </a:r>
            <a:r>
              <a:rPr lang="ru-RU" sz="2800" dirty="0" smtClean="0"/>
              <a:t>, которое состоит из:</a:t>
            </a:r>
          </a:p>
          <a:p>
            <a:pPr algn="ctr"/>
            <a:endParaRPr lang="ru-RU" sz="700" dirty="0" smtClean="0"/>
          </a:p>
          <a:p>
            <a:pPr indent="360000"/>
            <a:r>
              <a:rPr lang="ru-RU" sz="2800" dirty="0" smtClean="0"/>
              <a:t>1) должностного оклада муниципального служащего в соответствии с замещаемой им должностью муниципальной службы;</a:t>
            </a:r>
          </a:p>
          <a:p>
            <a:pPr indent="360000"/>
            <a:r>
              <a:rPr lang="ru-RU" sz="2800" dirty="0" smtClean="0"/>
              <a:t>2) ежемесячных и иных дополнительных выплат, определяемых законом субъекта Российской Федерации.</a:t>
            </a:r>
            <a:endParaRPr lang="ru-RU"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857232"/>
          </a:xfrm>
        </p:spPr>
        <p:txBody>
          <a:bodyPr>
            <a:noAutofit/>
          </a:bodyPr>
          <a:lstStyle/>
          <a:p>
            <a:pPr algn="ctr"/>
            <a:r>
              <a:rPr lang="ru-RU" sz="2400" b="1" dirty="0" smtClean="0">
                <a:solidFill>
                  <a:schemeClr val="tx1"/>
                </a:solidFill>
              </a:rPr>
              <a:t>Статья 9 Закона Забайкальского края от 29.12.2008 № 108-ЗЗК</a:t>
            </a:r>
            <a:br>
              <a:rPr lang="ru-RU" sz="2400" b="1" dirty="0" smtClean="0">
                <a:solidFill>
                  <a:schemeClr val="tx1"/>
                </a:solidFill>
              </a:rPr>
            </a:br>
            <a:r>
              <a:rPr lang="ru-RU" sz="2400" b="1" dirty="0" smtClean="0">
                <a:solidFill>
                  <a:schemeClr val="tx1"/>
                </a:solidFill>
              </a:rPr>
              <a:t>«О муниципальной службе в Забайкальском крае»</a:t>
            </a:r>
            <a:endParaRPr lang="ru-RU" sz="2400" b="1" dirty="0">
              <a:solidFill>
                <a:schemeClr val="tx1"/>
              </a:solidFill>
            </a:endParaRPr>
          </a:p>
        </p:txBody>
      </p:sp>
      <p:sp>
        <p:nvSpPr>
          <p:cNvPr id="3" name="Подзаголовок 2"/>
          <p:cNvSpPr>
            <a:spLocks noGrp="1"/>
          </p:cNvSpPr>
          <p:nvPr>
            <p:ph type="subTitle" idx="1"/>
          </p:nvPr>
        </p:nvSpPr>
        <p:spPr>
          <a:xfrm>
            <a:off x="0" y="1071546"/>
            <a:ext cx="9144000" cy="5786454"/>
          </a:xfrm>
        </p:spPr>
        <p:txBody>
          <a:bodyPr>
            <a:noAutofit/>
          </a:bodyPr>
          <a:lstStyle/>
          <a:p>
            <a:pPr indent="360000"/>
            <a:r>
              <a:rPr lang="ru-RU" sz="1450" dirty="0" smtClean="0"/>
              <a:t>1) ежемесячная надбавка к должностному окладу за выслугу лет на муниципальной службе </a:t>
            </a:r>
            <a:r>
              <a:rPr lang="ru-RU" sz="1450" dirty="0" smtClean="0">
                <a:solidFill>
                  <a:schemeClr val="tx1"/>
                </a:solidFill>
              </a:rPr>
              <a:t>(</a:t>
            </a:r>
            <a:r>
              <a:rPr lang="ru-RU" sz="1450" dirty="0" smtClean="0">
                <a:solidFill>
                  <a:srgbClr val="FF0000"/>
                </a:solidFill>
              </a:rPr>
              <a:t>подсчитывается стаж муниципальной службы: </a:t>
            </a:r>
            <a:r>
              <a:rPr lang="ru-RU" sz="1450" dirty="0" smtClean="0">
                <a:solidFill>
                  <a:schemeClr val="tx1"/>
                </a:solidFill>
              </a:rPr>
              <a:t>до года 0, от года и каждые пять лет 10%, 15%, 20%, 25%, 30%)</a:t>
            </a:r>
            <a:r>
              <a:rPr lang="ru-RU" sz="1450" dirty="0" smtClean="0"/>
              <a:t>;</a:t>
            </a:r>
          </a:p>
          <a:p>
            <a:pPr indent="360000"/>
            <a:r>
              <a:rPr lang="ru-RU" sz="1450" dirty="0" smtClean="0"/>
              <a:t>2) ежемесячная надбавка к должностному окладу за особые условия муниципальной службы</a:t>
            </a:r>
            <a:r>
              <a:rPr lang="ru-RU" sz="1450" dirty="0" smtClean="0">
                <a:solidFill>
                  <a:schemeClr val="tx1"/>
                </a:solidFill>
              </a:rPr>
              <a:t> (</a:t>
            </a:r>
            <a:r>
              <a:rPr lang="ru-RU" sz="1450" dirty="0" smtClean="0">
                <a:solidFill>
                  <a:srgbClr val="FF0000"/>
                </a:solidFill>
              </a:rPr>
              <a:t>зависит </a:t>
            </a:r>
            <a:br>
              <a:rPr lang="ru-RU" sz="1450" dirty="0" smtClean="0">
                <a:solidFill>
                  <a:srgbClr val="FF0000"/>
                </a:solidFill>
              </a:rPr>
            </a:br>
            <a:r>
              <a:rPr lang="ru-RU" sz="1450" dirty="0" smtClean="0">
                <a:solidFill>
                  <a:srgbClr val="FF0000"/>
                </a:solidFill>
              </a:rPr>
              <a:t>от группы должностей муниципальной службы</a:t>
            </a:r>
            <a:r>
              <a:rPr lang="ru-RU" sz="1450" dirty="0" smtClean="0">
                <a:solidFill>
                  <a:schemeClr val="tx1"/>
                </a:solidFill>
              </a:rPr>
              <a:t>: младшая до 60%, старшая до 90%, ведущая до 120%, главная </a:t>
            </a:r>
            <a:br>
              <a:rPr lang="ru-RU" sz="1450" dirty="0" smtClean="0">
                <a:solidFill>
                  <a:schemeClr val="tx1"/>
                </a:solidFill>
              </a:rPr>
            </a:br>
            <a:r>
              <a:rPr lang="ru-RU" sz="1450" dirty="0" smtClean="0">
                <a:solidFill>
                  <a:schemeClr val="tx1"/>
                </a:solidFill>
              </a:rPr>
              <a:t>до 150%, высшая до 200%);</a:t>
            </a:r>
          </a:p>
          <a:p>
            <a:pPr indent="360000"/>
            <a:r>
              <a:rPr lang="ru-RU" sz="1450" dirty="0" smtClean="0"/>
              <a:t>3) ежемесячная надбавка к должностному окладу за классный чин (минимальная до 13%, максимальная </a:t>
            </a:r>
            <a:br>
              <a:rPr lang="ru-RU" sz="1450" dirty="0" smtClean="0"/>
            </a:br>
            <a:r>
              <a:rPr lang="ru-RU" sz="1450" dirty="0" smtClean="0"/>
              <a:t>до 35%);</a:t>
            </a:r>
          </a:p>
          <a:p>
            <a:pPr indent="360000"/>
            <a:r>
              <a:rPr lang="ru-RU" sz="1450" dirty="0" smtClean="0"/>
              <a:t>4) ежемесячная процентная надбавка к должностному окладу за работу со сведениями, составляющими государственную тайну, в размерах и порядке, определяемых законодательством Российской Федерации (</a:t>
            </a:r>
            <a:r>
              <a:rPr lang="ru-RU" sz="1450" dirty="0" smtClean="0">
                <a:solidFill>
                  <a:srgbClr val="FF0000"/>
                </a:solidFill>
              </a:rPr>
              <a:t>только у тех, кто имеет официально оформленный доступ</a:t>
            </a:r>
            <a:r>
              <a:rPr lang="ru-RU" sz="1450" dirty="0" smtClean="0"/>
              <a:t>);</a:t>
            </a:r>
          </a:p>
          <a:p>
            <a:pPr indent="360000"/>
            <a:r>
              <a:rPr lang="ru-RU" sz="1450" dirty="0" smtClean="0"/>
              <a:t>5) премии за выполнение особо важных и сложных заданий (</a:t>
            </a:r>
            <a:r>
              <a:rPr lang="ru-RU" sz="1450" dirty="0" smtClean="0">
                <a:solidFill>
                  <a:srgbClr val="FF0000"/>
                </a:solidFill>
              </a:rPr>
              <a:t>обоснование важности и сложности задания</a:t>
            </a:r>
            <a:r>
              <a:rPr lang="ru-RU" sz="1450" dirty="0" smtClean="0"/>
              <a:t>);</a:t>
            </a:r>
          </a:p>
          <a:p>
            <a:pPr indent="360000"/>
            <a:r>
              <a:rPr lang="ru-RU" sz="1450" dirty="0" smtClean="0"/>
              <a:t>6) ежемесячное денежное поощрение (</a:t>
            </a:r>
            <a:r>
              <a:rPr lang="ru-RU" sz="1450" dirty="0" smtClean="0">
                <a:solidFill>
                  <a:srgbClr val="FF0000"/>
                </a:solidFill>
              </a:rPr>
              <a:t>выплачивается в целях материального стимулирования</a:t>
            </a:r>
            <a:r>
              <a:rPr lang="ru-RU" sz="1450" dirty="0" smtClean="0"/>
              <a:t>);</a:t>
            </a:r>
          </a:p>
          <a:p>
            <a:pPr indent="360000"/>
            <a:r>
              <a:rPr lang="ru-RU" sz="1450" dirty="0" smtClean="0"/>
              <a:t>7) единовременная выплата при предоставлении ежегодного оплачиваемого отпуска и материальная помощь (3 должностных оклада плюс надбавки за работу в местностях с особыми климатическими условиями);</a:t>
            </a:r>
          </a:p>
          <a:p>
            <a:pPr indent="360000"/>
            <a:r>
              <a:rPr lang="ru-RU" sz="1450" dirty="0" smtClean="0"/>
              <a:t>8) иные выплаты, предусмотренные федеральными законами (это, например, </a:t>
            </a:r>
            <a:r>
              <a:rPr lang="ru-RU" sz="1450" dirty="0" smtClean="0">
                <a:solidFill>
                  <a:srgbClr val="FF0000"/>
                </a:solidFill>
              </a:rPr>
              <a:t>доплата за выполнение обязанностей временно отсутствующего муниципального служащего; премия по результатам работы за квартал, год при наличии экономии фонда оплаты труда</a:t>
            </a:r>
            <a:r>
              <a:rPr lang="ru-RU" sz="1450" dirty="0" smtClean="0"/>
              <a:t>);</a:t>
            </a:r>
          </a:p>
          <a:p>
            <a:pPr indent="360000"/>
            <a:r>
              <a:rPr lang="ru-RU" sz="1450" dirty="0" smtClean="0"/>
              <a:t>9) надбавка к должностному окладу за почетные звания Российской Федерации, почетные звания Читинской области, Агинского Бурятского автономного округа, Забайкальского края, ученую степень (доктор наук, кандидат наук), ученое звание (профессор, доцент) </a:t>
            </a:r>
            <a:r>
              <a:rPr lang="ru-RU" sz="1450" dirty="0" smtClean="0">
                <a:solidFill>
                  <a:srgbClr val="FF0000"/>
                </a:solidFill>
              </a:rPr>
              <a:t>при их соответствии специализации замещаемой должности</a:t>
            </a:r>
            <a:r>
              <a:rPr lang="ru-RU" sz="1450" dirty="0" smtClean="0"/>
              <a:t>.</a:t>
            </a:r>
            <a:endParaRPr lang="ru-RU" sz="145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500042"/>
          </a:xfrm>
        </p:spPr>
        <p:txBody>
          <a:bodyPr>
            <a:noAutofit/>
          </a:bodyPr>
          <a:lstStyle/>
          <a:p>
            <a:pPr algn="ctr"/>
            <a:r>
              <a:rPr lang="ru-RU" sz="2200" b="1" dirty="0" smtClean="0"/>
              <a:t>Глава 6. </a:t>
            </a:r>
            <a:r>
              <a:rPr lang="ru-RU" sz="2400" b="1" dirty="0" smtClean="0"/>
              <a:t>Гарантии, предоставляемые муниципальному служащему</a:t>
            </a:r>
            <a:endParaRPr lang="ru-RU" sz="2200" dirty="0">
              <a:solidFill>
                <a:schemeClr val="tx1"/>
              </a:solidFill>
            </a:endParaRPr>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633314445"/>
              </p:ext>
            </p:extLst>
          </p:nvPr>
        </p:nvGraphicFramePr>
        <p:xfrm>
          <a:off x="1" y="571479"/>
          <a:ext cx="9144000" cy="6152169"/>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12509">
                <a:tc>
                  <a:txBody>
                    <a:bodyPr/>
                    <a:lstStyle/>
                    <a:p>
                      <a:pPr algn="ctr"/>
                      <a:r>
                        <a:rPr lang="ru-RU" sz="1800" dirty="0" smtClean="0"/>
                        <a:t>Федеральный уровень</a:t>
                      </a:r>
                      <a:endParaRPr lang="ru-RU" sz="1800" dirty="0">
                        <a:solidFill>
                          <a:schemeClr val="tx1"/>
                        </a:solidFill>
                      </a:endParaRPr>
                    </a:p>
                  </a:txBody>
                  <a:tcPr/>
                </a:tc>
                <a:tc>
                  <a:txBody>
                    <a:bodyPr/>
                    <a:lstStyle/>
                    <a:p>
                      <a:pPr algn="ctr"/>
                      <a:r>
                        <a:rPr lang="ru-RU" sz="1800" dirty="0" smtClean="0"/>
                        <a:t>Региональный уровень</a:t>
                      </a:r>
                      <a:endParaRPr lang="ru-RU" sz="1800" dirty="0">
                        <a:solidFill>
                          <a:schemeClr val="tx1"/>
                        </a:solidFill>
                      </a:endParaRPr>
                    </a:p>
                  </a:txBody>
                  <a:tcPr/>
                </a:tc>
                <a:tc>
                  <a:txBody>
                    <a:bodyPr/>
                    <a:lstStyle/>
                    <a:p>
                      <a:pPr algn="ctr"/>
                      <a:r>
                        <a:rPr lang="ru-RU" sz="1800" dirty="0" smtClean="0"/>
                        <a:t>Местный уровень</a:t>
                      </a:r>
                      <a:endParaRPr lang="ru-RU" sz="1800" dirty="0">
                        <a:solidFill>
                          <a:schemeClr val="tx1"/>
                        </a:solidFill>
                      </a:endParaRPr>
                    </a:p>
                  </a:txBody>
                  <a:tcPr/>
                </a:tc>
                <a:extLst>
                  <a:ext uri="{0D108BD9-81ED-4DB2-BD59-A6C34878D82A}">
                    <a16:rowId xmlns:a16="http://schemas.microsoft.com/office/drawing/2014/main" val="10000"/>
                  </a:ext>
                </a:extLst>
              </a:tr>
              <a:tr h="965857">
                <a:tc>
                  <a:txBody>
                    <a:bodyPr/>
                    <a:lstStyle/>
                    <a:p>
                      <a:pPr algn="ctr"/>
                      <a:r>
                        <a:rPr kumimoji="0" lang="ru-RU" sz="1400" b="0" kern="1200" dirty="0" smtClean="0"/>
                        <a:t>Федеральный закон</a:t>
                      </a:r>
                    </a:p>
                    <a:p>
                      <a:pPr algn="ctr"/>
                      <a:r>
                        <a:rPr kumimoji="0" lang="ru-RU" sz="1400" b="0" kern="1200" dirty="0" smtClean="0"/>
                        <a:t>от 02.03.2007 № 25-ФЗ</a:t>
                      </a:r>
                    </a:p>
                    <a:p>
                      <a:pPr algn="ctr"/>
                      <a:r>
                        <a:rPr kumimoji="0" lang="ru-RU" sz="1400" b="0" kern="1200" dirty="0" smtClean="0"/>
                        <a:t>«О муниципальной службе</a:t>
                      </a:r>
                    </a:p>
                    <a:p>
                      <a:pPr algn="ctr"/>
                      <a:r>
                        <a:rPr kumimoji="0" lang="ru-RU" sz="1400" b="0" kern="1200" dirty="0" smtClean="0"/>
                        <a:t>в Российской Федерации»</a:t>
                      </a:r>
                      <a:endParaRPr lang="ru-RU" sz="1400" b="0" dirty="0">
                        <a:solidFill>
                          <a:schemeClr val="tx1"/>
                        </a:solidFill>
                      </a:endParaRPr>
                    </a:p>
                  </a:txBody>
                  <a:tcPr/>
                </a:tc>
                <a:tc>
                  <a:txBody>
                    <a:bodyPr/>
                    <a:lstStyle/>
                    <a:p>
                      <a:pPr algn="ctr"/>
                      <a:r>
                        <a:rPr kumimoji="0" lang="ru-RU" sz="1400" b="0" kern="1200" dirty="0" smtClean="0"/>
                        <a:t>Закон Забайкальского края</a:t>
                      </a:r>
                    </a:p>
                    <a:p>
                      <a:pPr algn="ctr"/>
                      <a:r>
                        <a:rPr kumimoji="0" lang="ru-RU" sz="1400" b="0" kern="1200" dirty="0" smtClean="0"/>
                        <a:t>от 29.12.2008 № 108-ЗЗК</a:t>
                      </a:r>
                    </a:p>
                    <a:p>
                      <a:pPr algn="ctr"/>
                      <a:r>
                        <a:rPr kumimoji="0" lang="ru-RU" sz="1400" b="0" kern="1200" dirty="0" smtClean="0"/>
                        <a:t>«О муниципальной службе</a:t>
                      </a:r>
                    </a:p>
                    <a:p>
                      <a:pPr algn="ctr"/>
                      <a:r>
                        <a:rPr kumimoji="0" lang="ru-RU" sz="1400" b="0" kern="1200" dirty="0" smtClean="0"/>
                        <a:t>в Забайкальском крае»</a:t>
                      </a:r>
                      <a:endParaRPr lang="ru-RU" sz="140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b="0" kern="1200" dirty="0" smtClean="0"/>
                        <a:t>Положение о муниципальной службе в муниципальном образовании</a:t>
                      </a:r>
                      <a:endParaRPr lang="ru-RU" sz="1400" b="0" dirty="0" smtClean="0">
                        <a:solidFill>
                          <a:schemeClr val="tx1"/>
                        </a:solidFill>
                      </a:endParaRPr>
                    </a:p>
                  </a:txBody>
                  <a:tcPr/>
                </a:tc>
                <a:extLst>
                  <a:ext uri="{0D108BD9-81ED-4DB2-BD59-A6C34878D82A}">
                    <a16:rowId xmlns:a16="http://schemas.microsoft.com/office/drawing/2014/main" val="10001"/>
                  </a:ext>
                </a:extLst>
              </a:tr>
              <a:tr h="13630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400" kern="1200" dirty="0" smtClean="0">
                          <a:solidFill>
                            <a:schemeClr val="dk1"/>
                          </a:solidFill>
                          <a:latin typeface="+mn-lt"/>
                          <a:ea typeface="+mn-ea"/>
                          <a:cs typeface="+mn-cs"/>
                        </a:rPr>
                        <a:t>Федеральный закон от 15.12.2001 № 166-ФЗ «О государственном пенсионном обеспечении в Российской Федерации»</a:t>
                      </a:r>
                      <a:endParaRPr lang="ru-RU" sz="1400" b="1" dirty="0" smtClean="0">
                        <a:solidFill>
                          <a:schemeClr val="tx1"/>
                        </a:solidFill>
                      </a:endParaRPr>
                    </a:p>
                  </a:txBody>
                  <a:tcPr/>
                </a:tc>
                <a:tc>
                  <a:txBody>
                    <a:bodyPr/>
                    <a:lstStyle/>
                    <a:p>
                      <a:pPr algn="ctr"/>
                      <a:r>
                        <a:rPr kumimoji="0" lang="ru-RU" sz="1400" kern="1200" dirty="0" smtClean="0">
                          <a:solidFill>
                            <a:schemeClr val="dk1"/>
                          </a:solidFill>
                          <a:latin typeface="+mn-lt"/>
                          <a:ea typeface="+mn-ea"/>
                          <a:cs typeface="+mn-cs"/>
                        </a:rPr>
                        <a:t>Закон Забайкальского края </a:t>
                      </a:r>
                    </a:p>
                    <a:p>
                      <a:pPr algn="ctr"/>
                      <a:r>
                        <a:rPr kumimoji="0" lang="ru-RU" sz="1400" kern="1200" dirty="0" smtClean="0">
                          <a:solidFill>
                            <a:schemeClr val="dk1"/>
                          </a:solidFill>
                          <a:latin typeface="+mn-lt"/>
                          <a:ea typeface="+mn-ea"/>
                          <a:cs typeface="+mn-cs"/>
                        </a:rPr>
                        <a:t>от 27.02.2009 № 145-ЗЗК </a:t>
                      </a:r>
                    </a:p>
                    <a:p>
                      <a:pPr algn="ctr"/>
                      <a:r>
                        <a:rPr kumimoji="0" lang="ru-RU" sz="1400" kern="1200" dirty="0" smtClean="0">
                          <a:solidFill>
                            <a:schemeClr val="dk1"/>
                          </a:solidFill>
                          <a:latin typeface="+mn-lt"/>
                          <a:ea typeface="+mn-ea"/>
                          <a:cs typeface="+mn-cs"/>
                        </a:rPr>
                        <a:t>«О пенсионном обеспечении за выслугу лет государственных гражданских служащих Забайкальского края»</a:t>
                      </a:r>
                    </a:p>
                  </a:txBody>
                  <a:tcPr/>
                </a:tc>
                <a:tc>
                  <a:txBody>
                    <a:bodyPr/>
                    <a:lstStyle/>
                    <a:p>
                      <a:pPr algn="ctr"/>
                      <a:r>
                        <a:rPr kumimoji="0" lang="ru-RU" sz="1400" kern="1200" dirty="0" smtClean="0">
                          <a:solidFill>
                            <a:schemeClr val="dk1"/>
                          </a:solidFill>
                          <a:latin typeface="+mn-lt"/>
                          <a:ea typeface="+mn-ea"/>
                          <a:cs typeface="+mn-cs"/>
                        </a:rPr>
                        <a:t>Порядок назначения и выплаты пенсии за выслугу лет муниципальным служащим (включая условия предоставления права на пенсию за выслугу лет) </a:t>
                      </a:r>
                    </a:p>
                    <a:p>
                      <a:pPr algn="ctr"/>
                      <a:r>
                        <a:rPr kumimoji="0" lang="ru-RU" sz="1200" kern="1200" dirty="0" smtClean="0">
                          <a:solidFill>
                            <a:schemeClr val="dk1"/>
                          </a:solidFill>
                          <a:latin typeface="+mn-lt"/>
                          <a:ea typeface="+mn-ea"/>
                          <a:cs typeface="+mn-cs"/>
                        </a:rPr>
                        <a:t>(</a:t>
                      </a:r>
                      <a:r>
                        <a:rPr kumimoji="0" lang="ru-RU" sz="1200" kern="1200" dirty="0" err="1" smtClean="0">
                          <a:solidFill>
                            <a:schemeClr val="dk1"/>
                          </a:solidFill>
                          <a:latin typeface="+mn-lt"/>
                          <a:ea typeface="+mn-ea"/>
                          <a:cs typeface="+mn-cs"/>
                        </a:rPr>
                        <a:t>НПА</a:t>
                      </a:r>
                      <a:r>
                        <a:rPr kumimoji="0" lang="ru-RU" sz="1200" kern="1200" dirty="0" smtClean="0">
                          <a:solidFill>
                            <a:schemeClr val="dk1"/>
                          </a:solidFill>
                          <a:latin typeface="+mn-lt"/>
                          <a:ea typeface="+mn-ea"/>
                          <a:cs typeface="+mn-cs"/>
                        </a:rPr>
                        <a:t> представительного органа МО)</a:t>
                      </a:r>
                      <a:endParaRPr lang="ru-RU" sz="1400" dirty="0">
                        <a:solidFill>
                          <a:schemeClr val="tx1"/>
                        </a:solidFill>
                      </a:endParaRPr>
                    </a:p>
                  </a:txBody>
                  <a:tcPr/>
                </a:tc>
                <a:extLst>
                  <a:ext uri="{0D108BD9-81ED-4DB2-BD59-A6C34878D82A}">
                    <a16:rowId xmlns:a16="http://schemas.microsoft.com/office/drawing/2014/main" val="10002"/>
                  </a:ext>
                </a:extLst>
              </a:tr>
              <a:tr h="756608">
                <a:tc>
                  <a:txBody>
                    <a:bodyPr/>
                    <a:lstStyle/>
                    <a:p>
                      <a:pPr algn="ctr"/>
                      <a:r>
                        <a:rPr kumimoji="0" lang="ru-RU" sz="1400" kern="1200" dirty="0" smtClean="0">
                          <a:solidFill>
                            <a:schemeClr val="dk1"/>
                          </a:solidFill>
                          <a:latin typeface="+mn-lt"/>
                          <a:ea typeface="+mn-ea"/>
                          <a:cs typeface="+mn-cs"/>
                        </a:rPr>
                        <a:t>Федеральный закон </a:t>
                      </a:r>
                    </a:p>
                    <a:p>
                      <a:pPr algn="ctr"/>
                      <a:r>
                        <a:rPr kumimoji="0" lang="ru-RU" sz="1400" kern="1200" dirty="0" smtClean="0">
                          <a:solidFill>
                            <a:schemeClr val="dk1"/>
                          </a:solidFill>
                          <a:latin typeface="+mn-lt"/>
                          <a:ea typeface="+mn-ea"/>
                          <a:cs typeface="+mn-cs"/>
                        </a:rPr>
                        <a:t>от 28.12.2013 № 400-ФЗ </a:t>
                      </a:r>
                    </a:p>
                    <a:p>
                      <a:pPr algn="ctr"/>
                      <a:r>
                        <a:rPr kumimoji="0" lang="ru-RU" sz="1400" kern="1200" dirty="0" smtClean="0">
                          <a:solidFill>
                            <a:schemeClr val="dk1"/>
                          </a:solidFill>
                          <a:latin typeface="+mn-lt"/>
                          <a:ea typeface="+mn-ea"/>
                          <a:cs typeface="+mn-cs"/>
                        </a:rPr>
                        <a:t>«О страховых пенсиях»</a:t>
                      </a:r>
                      <a:endParaRPr lang="ru-RU" sz="14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400" dirty="0">
                        <a:solidFill>
                          <a:schemeClr val="tx1"/>
                        </a:solidFill>
                      </a:endParaRPr>
                    </a:p>
                  </a:txBody>
                  <a:tcPr/>
                </a:tc>
                <a:tc>
                  <a:txBody>
                    <a:bodyPr/>
                    <a:lstStyle/>
                    <a:p>
                      <a:pPr algn="ctr"/>
                      <a:r>
                        <a:rPr kumimoji="0" lang="ru-RU" sz="1400" kern="1200" dirty="0" smtClean="0">
                          <a:solidFill>
                            <a:schemeClr val="dk1"/>
                          </a:solidFill>
                          <a:latin typeface="+mn-lt"/>
                          <a:ea typeface="+mn-ea"/>
                          <a:cs typeface="+mn-cs"/>
                        </a:rPr>
                        <a:t>Порядок предоставления служебных жилых помещений для муниципальных служащих</a:t>
                      </a:r>
                      <a:endParaRPr lang="ru-RU" sz="140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3"/>
                  </a:ext>
                </a:extLst>
              </a:tr>
              <a:tr h="1650033">
                <a:tc>
                  <a:txBody>
                    <a:bodyPr/>
                    <a:lstStyle/>
                    <a:p>
                      <a:pPr algn="ctr"/>
                      <a:r>
                        <a:rPr kumimoji="0" lang="ru-RU" sz="1400" kern="1200" dirty="0" smtClean="0">
                          <a:solidFill>
                            <a:schemeClr val="dk1"/>
                          </a:solidFill>
                          <a:latin typeface="+mn-lt"/>
                          <a:ea typeface="+mn-ea"/>
                          <a:cs typeface="+mn-cs"/>
                        </a:rPr>
                        <a:t>Федеральный закон от 29.2006 № 255-ФЗ «Об обеспечении пособиями по временной нетрудоспособности, по беременности и родам граждан, подлежащих обязательному социальному страхованию»</a:t>
                      </a:r>
                      <a:endParaRPr lang="ru-RU" sz="1400" dirty="0"/>
                    </a:p>
                  </a:txBody>
                  <a:tcPr/>
                </a:tc>
                <a:tc>
                  <a:txBody>
                    <a:bodyPr/>
                    <a:lstStyle/>
                    <a:p>
                      <a:pPr algn="ctr"/>
                      <a:endParaRPr lang="ru-RU" sz="1400" dirty="0"/>
                    </a:p>
                  </a:txBody>
                  <a:tcPr/>
                </a:tc>
                <a:tc>
                  <a:txBody>
                    <a:bodyPr/>
                    <a:lstStyle/>
                    <a:p>
                      <a:pPr algn="ctr"/>
                      <a:r>
                        <a:rPr kumimoji="0" lang="ru-RU" sz="1400" kern="1200" dirty="0" smtClean="0">
                          <a:solidFill>
                            <a:schemeClr val="dk1"/>
                          </a:solidFill>
                          <a:latin typeface="+mn-lt"/>
                          <a:ea typeface="+mn-ea"/>
                          <a:cs typeface="+mn-cs"/>
                        </a:rPr>
                        <a:t>Порядок осуществления компенсации за использование муниципальным служащим личного транспорта в служебных целях и возмещения расходов, связанных с его использованием </a:t>
                      </a:r>
                    </a:p>
                    <a:p>
                      <a:pPr algn="ctr"/>
                      <a:r>
                        <a:rPr kumimoji="0" lang="ru-RU" sz="1200" kern="1200" dirty="0" smtClean="0">
                          <a:solidFill>
                            <a:schemeClr val="dk1"/>
                          </a:solidFill>
                          <a:latin typeface="+mn-lt"/>
                          <a:ea typeface="+mn-ea"/>
                          <a:cs typeface="+mn-cs"/>
                        </a:rPr>
                        <a:t>(</a:t>
                      </a:r>
                      <a:r>
                        <a:rPr kumimoji="0" lang="ru-RU" sz="1200" kern="1200" dirty="0" err="1" smtClean="0">
                          <a:solidFill>
                            <a:schemeClr val="dk1"/>
                          </a:solidFill>
                          <a:latin typeface="+mn-lt"/>
                          <a:ea typeface="+mn-ea"/>
                          <a:cs typeface="+mn-cs"/>
                        </a:rPr>
                        <a:t>НПА</a:t>
                      </a:r>
                      <a:r>
                        <a:rPr kumimoji="0" lang="ru-RU" sz="1200" kern="1200" dirty="0" smtClean="0">
                          <a:solidFill>
                            <a:schemeClr val="dk1"/>
                          </a:solidFill>
                          <a:latin typeface="+mn-lt"/>
                          <a:ea typeface="+mn-ea"/>
                          <a:cs typeface="+mn-cs"/>
                        </a:rPr>
                        <a:t> представительного органа МО)</a:t>
                      </a:r>
                      <a:endParaRPr lang="ru-RU" sz="1400" dirty="0"/>
                    </a:p>
                  </a:txBody>
                  <a:tcPr>
                    <a:solidFill>
                      <a:schemeClr val="accent3">
                        <a:lumMod val="20000"/>
                        <a:lumOff val="80000"/>
                      </a:schemeClr>
                    </a:solidFill>
                  </a:tcPr>
                </a:tc>
                <a:extLst>
                  <a:ext uri="{0D108BD9-81ED-4DB2-BD59-A6C34878D82A}">
                    <a16:rowId xmlns:a16="http://schemas.microsoft.com/office/drawing/2014/main" val="10004"/>
                  </a:ext>
                </a:extLst>
              </a:tr>
              <a:tr h="995562">
                <a:tc>
                  <a:txBody>
                    <a:bodyPr/>
                    <a:lstStyle/>
                    <a:p>
                      <a:pPr algn="ctr"/>
                      <a:endParaRPr lang="ru-RU" sz="1400" b="1" dirty="0">
                        <a:solidFill>
                          <a:schemeClr val="tx1"/>
                        </a:solidFill>
                      </a:endParaRPr>
                    </a:p>
                  </a:txBody>
                  <a:tcPr/>
                </a:tc>
                <a:tc>
                  <a:txBody>
                    <a:bodyPr/>
                    <a:lstStyle/>
                    <a:p>
                      <a:pPr algn="ctr"/>
                      <a:endParaRPr kumimoji="0" lang="ru-RU" sz="1400" kern="1200" dirty="0" smtClean="0">
                        <a:solidFill>
                          <a:schemeClr val="dk1"/>
                        </a:solidFill>
                        <a:latin typeface="+mn-lt"/>
                        <a:ea typeface="+mn-ea"/>
                        <a:cs typeface="+mn-cs"/>
                      </a:endParaRPr>
                    </a:p>
                  </a:txBody>
                  <a:tcPr/>
                </a:tc>
                <a:tc>
                  <a:txBody>
                    <a:bodyPr/>
                    <a:lstStyle/>
                    <a:p>
                      <a:pPr algn="ctr"/>
                      <a:endParaRPr lang="ru-RU" sz="140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bodyPr>
          <a:lstStyle/>
          <a:p>
            <a:pPr algn="ctr"/>
            <a:r>
              <a:rPr lang="ru-RU" sz="2800" b="1" dirty="0" smtClean="0">
                <a:solidFill>
                  <a:schemeClr val="tx1"/>
                </a:solidFill>
              </a:rPr>
              <a:t>Статья 23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0" y="1071546"/>
            <a:ext cx="9144000" cy="5786454"/>
          </a:xfrm>
        </p:spPr>
        <p:txBody>
          <a:bodyPr>
            <a:noAutofit/>
          </a:bodyPr>
          <a:lstStyle/>
          <a:p>
            <a:pPr algn="ctr"/>
            <a:r>
              <a:rPr lang="ru-RU" sz="1800" dirty="0" smtClean="0"/>
              <a:t>Муниципальному служащему </a:t>
            </a:r>
            <a:r>
              <a:rPr lang="ru-RU" sz="1800" b="1" dirty="0" smtClean="0"/>
              <a:t>гарантируются</a:t>
            </a:r>
            <a:r>
              <a:rPr lang="ru-RU" sz="1800" dirty="0" smtClean="0"/>
              <a:t>:</a:t>
            </a:r>
          </a:p>
          <a:p>
            <a:pPr indent="360000"/>
            <a:r>
              <a:rPr lang="ru-RU" sz="1600" dirty="0" smtClean="0"/>
              <a:t>1) </a:t>
            </a:r>
            <a:r>
              <a:rPr lang="ru-RU" sz="1600" b="1" dirty="0" smtClean="0"/>
              <a:t>условия работы</a:t>
            </a:r>
            <a:r>
              <a:rPr lang="ru-RU" sz="1600" dirty="0" smtClean="0"/>
              <a:t>, обеспечивающие исполнение им должностных обязанностей в соответствии с должностной инструкцией;</a:t>
            </a:r>
          </a:p>
          <a:p>
            <a:pPr indent="360000"/>
            <a:r>
              <a:rPr lang="ru-RU" sz="1600" dirty="0" smtClean="0"/>
              <a:t>2) </a:t>
            </a:r>
            <a:r>
              <a:rPr lang="ru-RU" sz="1600" b="1" dirty="0" smtClean="0"/>
              <a:t>право на </a:t>
            </a:r>
            <a:r>
              <a:rPr lang="ru-RU" sz="1600" dirty="0" smtClean="0"/>
              <a:t>своевременное и в полном объеме </a:t>
            </a:r>
            <a:r>
              <a:rPr lang="ru-RU" sz="1600" b="1" dirty="0" smtClean="0"/>
              <a:t>получение денежного содержания</a:t>
            </a:r>
            <a:r>
              <a:rPr lang="ru-RU" sz="1600" dirty="0" smtClean="0"/>
              <a:t>;</a:t>
            </a:r>
          </a:p>
          <a:p>
            <a:pPr indent="360000"/>
            <a:r>
              <a:rPr lang="ru-RU" sz="1600" dirty="0" smtClean="0"/>
              <a:t>3) </a:t>
            </a:r>
            <a:r>
              <a:rPr lang="ru-RU" sz="1600" b="1" dirty="0" smtClean="0"/>
              <a:t>отдых</a:t>
            </a:r>
            <a:r>
              <a:rPr lang="ru-RU" sz="1600" dirty="0" smtClean="0"/>
              <a:t>, обеспечиваемый установлением </a:t>
            </a:r>
            <a:r>
              <a:rPr lang="ru-RU" sz="1600" b="1" dirty="0" smtClean="0"/>
              <a:t>нормальной продолжительности рабочего (служебного) времени</a:t>
            </a:r>
            <a:r>
              <a:rPr lang="ru-RU" sz="1600" dirty="0" smtClean="0"/>
              <a:t>, предоставлением выходных дней и нерабочих праздничных дней, а также </a:t>
            </a:r>
            <a:r>
              <a:rPr lang="ru-RU" sz="1600" b="1" dirty="0" smtClean="0"/>
              <a:t>ежегодного оплачиваемого отпуска</a:t>
            </a:r>
            <a:r>
              <a:rPr lang="ru-RU" sz="1600" dirty="0" smtClean="0"/>
              <a:t>;</a:t>
            </a:r>
          </a:p>
          <a:p>
            <a:pPr indent="360000"/>
            <a:r>
              <a:rPr lang="ru-RU" sz="1600" dirty="0" smtClean="0"/>
              <a:t>4) </a:t>
            </a:r>
            <a:r>
              <a:rPr lang="ru-RU" sz="1600" b="1" dirty="0" smtClean="0"/>
              <a:t>медицинское обслуживание </a:t>
            </a:r>
            <a:r>
              <a:rPr lang="ru-RU" sz="1600" dirty="0" smtClean="0"/>
              <a:t>муниципального служащего и членов его семьи, в том числе после выхода муниципального служащего на пенсию;</a:t>
            </a:r>
          </a:p>
          <a:p>
            <a:pPr indent="360000"/>
            <a:r>
              <a:rPr lang="ru-RU" sz="1600" dirty="0" smtClean="0"/>
              <a:t>5) </a:t>
            </a:r>
            <a:r>
              <a:rPr lang="ru-RU" sz="1600" b="1" dirty="0" smtClean="0"/>
              <a:t>пенсионное обеспечение за выслугу лет </a:t>
            </a:r>
            <a:r>
              <a:rPr lang="ru-RU" sz="1600" dirty="0" smtClean="0"/>
              <a:t>и в связи с инвалидностью, а также пенсионное обеспечение членов семьи муниципального служащего в случае его смерти, наступившей в связи с исполнением им должностных обязанностей;</a:t>
            </a:r>
          </a:p>
          <a:p>
            <a:pPr indent="360000"/>
            <a:r>
              <a:rPr lang="ru-RU" sz="1600" dirty="0" smtClean="0"/>
              <a:t>6) обязательное </a:t>
            </a:r>
            <a:r>
              <a:rPr lang="ru-RU" sz="1600" b="1" dirty="0" smtClean="0"/>
              <a:t>государственное страхование на случай причинения вреда </a:t>
            </a:r>
            <a:r>
              <a:rPr lang="ru-RU" sz="1600" dirty="0" smtClean="0"/>
              <a:t>здоровью и имуществу муниципального служащего в связи с исполнением им должностных обязанностей;</a:t>
            </a:r>
          </a:p>
          <a:p>
            <a:pPr indent="360000"/>
            <a:r>
              <a:rPr lang="ru-RU" sz="1600" dirty="0" smtClean="0">
                <a:solidFill>
                  <a:schemeClr val="tx1"/>
                </a:solidFill>
              </a:rPr>
              <a:t>7) обязательное </a:t>
            </a:r>
            <a:r>
              <a:rPr lang="ru-RU" sz="1600" b="1" dirty="0" smtClean="0">
                <a:solidFill>
                  <a:schemeClr val="tx1"/>
                </a:solidFill>
              </a:rPr>
              <a:t>государственное социальное страхование </a:t>
            </a:r>
            <a:r>
              <a:rPr lang="ru-RU" sz="1600" b="1" dirty="0" smtClean="0"/>
              <a:t>на случай заболевания или утраты трудоспособности </a:t>
            </a:r>
            <a:r>
              <a:rPr lang="ru-RU" sz="1600" dirty="0" smtClean="0"/>
              <a:t>в период прохождения муниципальным служащим муниципальной службы или после ее прекращения, но наступивших в связи с исполнением им должностных обязанностей;</a:t>
            </a:r>
          </a:p>
          <a:p>
            <a:pPr indent="360000"/>
            <a:r>
              <a:rPr lang="ru-RU" sz="1600" dirty="0" smtClean="0"/>
              <a:t>8) </a:t>
            </a:r>
            <a:r>
              <a:rPr lang="ru-RU" sz="1600" b="1" dirty="0" smtClean="0"/>
              <a:t>защита</a:t>
            </a:r>
            <a:r>
              <a:rPr lang="ru-RU" sz="1600" dirty="0" smtClean="0"/>
              <a:t> муниципального служащего и членов его семьи </a:t>
            </a:r>
            <a:r>
              <a:rPr lang="ru-RU" sz="1600" b="1" dirty="0" smtClean="0"/>
              <a:t>от насилия, угроз и других неправомерных действий</a:t>
            </a:r>
            <a:r>
              <a:rPr lang="ru-RU" sz="1600" dirty="0" smtClean="0"/>
              <a:t> в связи с исполнением им должностных обязанностей в случаях, порядке и на условиях, установленных федеральными законами.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928670"/>
          </a:xfrm>
        </p:spPr>
        <p:txBody>
          <a:bodyPr>
            <a:noAutofit/>
          </a:bodyPr>
          <a:lstStyle/>
          <a:p>
            <a:pPr algn="ctr"/>
            <a:r>
              <a:rPr lang="ru-RU" sz="2000" b="1" dirty="0" smtClean="0"/>
              <a:t>Стаж государственной гражданской службы, стаж муниципальной службы </a:t>
            </a:r>
            <a:br>
              <a:rPr lang="ru-RU" sz="2000" b="1" dirty="0" smtClean="0"/>
            </a:br>
            <a:r>
              <a:rPr lang="ru-RU" sz="2000" b="1" dirty="0" smtClean="0"/>
              <a:t>для назначения пенсии за выслугу лет</a:t>
            </a:r>
            <a:r>
              <a:rPr lang="ru-RU" sz="1400" b="1" dirty="0" smtClean="0"/>
              <a:t/>
            </a:r>
            <a:br>
              <a:rPr lang="ru-RU" sz="1400" b="1" dirty="0" smtClean="0"/>
            </a:br>
            <a:r>
              <a:rPr lang="ru-RU" sz="1400" dirty="0" smtClean="0"/>
              <a:t>(приложение № 2 к Федеральному закону № 166-ФЗ)</a:t>
            </a:r>
            <a:endParaRPr lang="ru-RU" sz="1400" dirty="0"/>
          </a:p>
        </p:txBody>
      </p:sp>
      <p:sp>
        <p:nvSpPr>
          <p:cNvPr id="3" name="Подзаголовок 2"/>
          <p:cNvSpPr>
            <a:spLocks noGrp="1"/>
          </p:cNvSpPr>
          <p:nvPr>
            <p:ph type="subTitle" idx="1"/>
          </p:nvPr>
        </p:nvSpPr>
        <p:spPr>
          <a:xfrm>
            <a:off x="0" y="1142984"/>
            <a:ext cx="9144000" cy="5715016"/>
          </a:xfrm>
        </p:spPr>
        <p:txBody>
          <a:bodyPr>
            <a:noAutofit/>
          </a:bodyPr>
          <a:lstStyle/>
          <a:p>
            <a:pPr indent="360000" algn="just">
              <a:spcBef>
                <a:spcPts val="0"/>
              </a:spcBef>
            </a:pPr>
            <a:endParaRPr lang="ru-RU" sz="2600" dirty="0">
              <a:solidFill>
                <a:schemeClr val="tx1"/>
              </a:solidFill>
            </a:endParaRPr>
          </a:p>
        </p:txBody>
      </p:sp>
      <p:graphicFrame>
        <p:nvGraphicFramePr>
          <p:cNvPr id="6" name="Таблица 5"/>
          <p:cNvGraphicFramePr>
            <a:graphicFrameLocks noGrp="1"/>
          </p:cNvGraphicFramePr>
          <p:nvPr/>
        </p:nvGraphicFramePr>
        <p:xfrm>
          <a:off x="0" y="1142987"/>
          <a:ext cx="9144000" cy="557216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646132">
                <a:tc>
                  <a:txBody>
                    <a:bodyPr/>
                    <a:lstStyle/>
                    <a:p>
                      <a:pPr algn="ctr"/>
                      <a:r>
                        <a:rPr kumimoji="0" lang="ru-RU" sz="1800" b="1" kern="1200" dirty="0" smtClean="0">
                          <a:solidFill>
                            <a:schemeClr val="tx1"/>
                          </a:solidFill>
                          <a:latin typeface="+mn-lt"/>
                          <a:ea typeface="+mn-ea"/>
                          <a:cs typeface="+mn-cs"/>
                        </a:rPr>
                        <a:t>Год назначения </a:t>
                      </a:r>
                    </a:p>
                    <a:p>
                      <a:pPr algn="ctr"/>
                      <a:r>
                        <a:rPr kumimoji="0" lang="ru-RU" sz="1800" b="1" kern="1200" dirty="0" smtClean="0">
                          <a:solidFill>
                            <a:schemeClr val="tx1"/>
                          </a:solidFill>
                          <a:latin typeface="+mn-lt"/>
                          <a:ea typeface="+mn-ea"/>
                          <a:cs typeface="+mn-cs"/>
                        </a:rPr>
                        <a:t>пенсии за выслугу лет </a:t>
                      </a:r>
                      <a:endParaRPr lang="ru-RU" dirty="0">
                        <a:solidFill>
                          <a:schemeClr val="tx1"/>
                        </a:solidFill>
                      </a:endParaRPr>
                    </a:p>
                  </a:txBody>
                  <a:tcPr>
                    <a:solidFill>
                      <a:schemeClr val="accent5">
                        <a:lumMod val="40000"/>
                        <a:lumOff val="60000"/>
                      </a:schemeClr>
                    </a:solidFill>
                  </a:tcPr>
                </a:tc>
                <a:tc>
                  <a:txBody>
                    <a:bodyPr/>
                    <a:lstStyle/>
                    <a:p>
                      <a:pPr algn="ctr"/>
                      <a:r>
                        <a:rPr kumimoji="0" lang="ru-RU" sz="1800" b="1" kern="1200" dirty="0" smtClean="0">
                          <a:solidFill>
                            <a:schemeClr val="tx1"/>
                          </a:solidFill>
                          <a:latin typeface="+mn-lt"/>
                          <a:ea typeface="+mn-ea"/>
                          <a:cs typeface="+mn-cs"/>
                        </a:rPr>
                        <a:t>Стаж для назначения пенсии за выслугу лет в соответствующем году </a:t>
                      </a:r>
                      <a:endParaRPr lang="ru-RU" dirty="0">
                        <a:solidFill>
                          <a:schemeClr val="tx1"/>
                        </a:solidFill>
                      </a:endParaRPr>
                    </a:p>
                  </a:txBody>
                  <a:tcPr>
                    <a:solidFill>
                      <a:schemeClr val="accent5">
                        <a:lumMod val="40000"/>
                        <a:lumOff val="60000"/>
                      </a:schemeClr>
                    </a:solidFill>
                  </a:tcPr>
                </a:tc>
                <a:extLst>
                  <a:ext uri="{0D108BD9-81ED-4DB2-BD59-A6C34878D82A}">
                    <a16:rowId xmlns:a16="http://schemas.microsoft.com/office/drawing/2014/main" val="10000"/>
                  </a:ext>
                </a:extLst>
              </a:tr>
              <a:tr h="435571">
                <a:tc>
                  <a:txBody>
                    <a:bodyPr/>
                    <a:lstStyle/>
                    <a:p>
                      <a:pPr algn="ctr"/>
                      <a:r>
                        <a:rPr lang="ru-RU" dirty="0" smtClean="0"/>
                        <a:t>2017</a:t>
                      </a:r>
                      <a:endParaRPr lang="ru-RU" dirty="0"/>
                    </a:p>
                  </a:txBody>
                  <a:tcPr>
                    <a:solidFill>
                      <a:schemeClr val="accent4">
                        <a:lumMod val="20000"/>
                        <a:lumOff val="80000"/>
                      </a:schemeClr>
                    </a:solidFill>
                  </a:tcPr>
                </a:tc>
                <a:tc>
                  <a:txBody>
                    <a:bodyPr/>
                    <a:lstStyle/>
                    <a:p>
                      <a:pPr algn="ctr"/>
                      <a:r>
                        <a:rPr kumimoji="0" lang="ru-RU" sz="1800" kern="1200" dirty="0" smtClean="0">
                          <a:solidFill>
                            <a:schemeClr val="dk1"/>
                          </a:solidFill>
                          <a:latin typeface="+mn-lt"/>
                          <a:ea typeface="+mn-ea"/>
                          <a:cs typeface="+mn-cs"/>
                        </a:rPr>
                        <a:t>15 лет 6 месяцев </a:t>
                      </a:r>
                      <a:endParaRPr lang="ru-RU" dirty="0"/>
                    </a:p>
                  </a:txBody>
                  <a:tcPr>
                    <a:solidFill>
                      <a:schemeClr val="accent4">
                        <a:lumMod val="20000"/>
                        <a:lumOff val="80000"/>
                      </a:schemeClr>
                    </a:solidFill>
                  </a:tcPr>
                </a:tc>
                <a:extLst>
                  <a:ext uri="{0D108BD9-81ED-4DB2-BD59-A6C34878D82A}">
                    <a16:rowId xmlns:a16="http://schemas.microsoft.com/office/drawing/2014/main" val="10001"/>
                  </a:ext>
                </a:extLst>
              </a:tr>
              <a:tr h="432680">
                <a:tc>
                  <a:txBody>
                    <a:bodyPr/>
                    <a:lstStyle/>
                    <a:p>
                      <a:pPr algn="ctr"/>
                      <a:r>
                        <a:rPr lang="ru-RU" dirty="0" smtClean="0"/>
                        <a:t>2018</a:t>
                      </a:r>
                      <a:endParaRPr lang="ru-RU" dirty="0"/>
                    </a:p>
                  </a:txBody>
                  <a:tcPr/>
                </a:tc>
                <a:tc>
                  <a:txBody>
                    <a:bodyPr/>
                    <a:lstStyle/>
                    <a:p>
                      <a:pPr algn="ctr"/>
                      <a:r>
                        <a:rPr kumimoji="0" lang="ru-RU" sz="1800" kern="1200" dirty="0" smtClean="0">
                          <a:solidFill>
                            <a:schemeClr val="dk1"/>
                          </a:solidFill>
                          <a:latin typeface="+mn-lt"/>
                          <a:ea typeface="+mn-ea"/>
                          <a:cs typeface="+mn-cs"/>
                        </a:rPr>
                        <a:t>16 лет </a:t>
                      </a:r>
                      <a:endParaRPr lang="ru-RU" dirty="0"/>
                    </a:p>
                  </a:txBody>
                  <a:tcPr/>
                </a:tc>
                <a:extLst>
                  <a:ext uri="{0D108BD9-81ED-4DB2-BD59-A6C34878D82A}">
                    <a16:rowId xmlns:a16="http://schemas.microsoft.com/office/drawing/2014/main" val="10002"/>
                  </a:ext>
                </a:extLst>
              </a:tr>
              <a:tr h="432680">
                <a:tc>
                  <a:txBody>
                    <a:bodyPr/>
                    <a:lstStyle/>
                    <a:p>
                      <a:pPr algn="ctr"/>
                      <a:r>
                        <a:rPr lang="ru-RU" dirty="0" smtClean="0"/>
                        <a:t>2019</a:t>
                      </a:r>
                      <a:endParaRPr lang="ru-RU" dirty="0"/>
                    </a:p>
                  </a:txBody>
                  <a:tcPr>
                    <a:solidFill>
                      <a:schemeClr val="accent4">
                        <a:lumMod val="20000"/>
                        <a:lumOff val="80000"/>
                      </a:schemeClr>
                    </a:solidFill>
                  </a:tcPr>
                </a:tc>
                <a:tc>
                  <a:txBody>
                    <a:bodyPr/>
                    <a:lstStyle/>
                    <a:p>
                      <a:pPr algn="ctr"/>
                      <a:r>
                        <a:rPr kumimoji="0" lang="ru-RU" sz="1800" kern="1200" dirty="0" smtClean="0">
                          <a:solidFill>
                            <a:schemeClr val="dk1"/>
                          </a:solidFill>
                          <a:latin typeface="+mn-lt"/>
                          <a:ea typeface="+mn-ea"/>
                          <a:cs typeface="+mn-cs"/>
                        </a:rPr>
                        <a:t>16 лет 6 месяцев </a:t>
                      </a:r>
                      <a:endParaRPr lang="ru-RU" dirty="0"/>
                    </a:p>
                  </a:txBody>
                  <a:tcPr>
                    <a:solidFill>
                      <a:schemeClr val="accent4">
                        <a:lumMod val="20000"/>
                        <a:lumOff val="80000"/>
                      </a:schemeClr>
                    </a:solidFill>
                  </a:tcPr>
                </a:tc>
                <a:extLst>
                  <a:ext uri="{0D108BD9-81ED-4DB2-BD59-A6C34878D82A}">
                    <a16:rowId xmlns:a16="http://schemas.microsoft.com/office/drawing/2014/main" val="10003"/>
                  </a:ext>
                </a:extLst>
              </a:tr>
              <a:tr h="432680">
                <a:tc>
                  <a:txBody>
                    <a:bodyPr/>
                    <a:lstStyle/>
                    <a:p>
                      <a:pPr algn="ctr"/>
                      <a:r>
                        <a:rPr lang="ru-RU" dirty="0" smtClean="0"/>
                        <a:t>2020</a:t>
                      </a:r>
                      <a:endParaRPr lang="ru-RU" dirty="0"/>
                    </a:p>
                  </a:txBody>
                  <a:tcPr/>
                </a:tc>
                <a:tc>
                  <a:txBody>
                    <a:bodyPr/>
                    <a:lstStyle/>
                    <a:p>
                      <a:pPr algn="ctr"/>
                      <a:r>
                        <a:rPr kumimoji="0" lang="ru-RU" sz="1800" kern="1200" dirty="0" smtClean="0">
                          <a:solidFill>
                            <a:schemeClr val="dk1"/>
                          </a:solidFill>
                          <a:latin typeface="+mn-lt"/>
                          <a:ea typeface="+mn-ea"/>
                          <a:cs typeface="+mn-cs"/>
                        </a:rPr>
                        <a:t>17 лет </a:t>
                      </a:r>
                      <a:endParaRPr lang="ru-RU" dirty="0"/>
                    </a:p>
                  </a:txBody>
                  <a:tcPr/>
                </a:tc>
                <a:extLst>
                  <a:ext uri="{0D108BD9-81ED-4DB2-BD59-A6C34878D82A}">
                    <a16:rowId xmlns:a16="http://schemas.microsoft.com/office/drawing/2014/main" val="10004"/>
                  </a:ext>
                </a:extLst>
              </a:tr>
              <a:tr h="504562">
                <a:tc>
                  <a:txBody>
                    <a:bodyPr/>
                    <a:lstStyle/>
                    <a:p>
                      <a:pPr algn="ctr"/>
                      <a:r>
                        <a:rPr lang="ru-RU" dirty="0" smtClean="0"/>
                        <a:t>2021</a:t>
                      </a:r>
                      <a:endParaRPr lang="ru-RU" dirty="0"/>
                    </a:p>
                  </a:txBody>
                  <a:tcPr>
                    <a:solidFill>
                      <a:schemeClr val="accent4">
                        <a:lumMod val="20000"/>
                        <a:lumOff val="80000"/>
                      </a:schemeClr>
                    </a:solidFill>
                  </a:tcPr>
                </a:tc>
                <a:tc>
                  <a:txBody>
                    <a:bodyPr/>
                    <a:lstStyle/>
                    <a:p>
                      <a:pPr algn="ctr"/>
                      <a:r>
                        <a:rPr kumimoji="0" lang="ru-RU" sz="1800" kern="1200" dirty="0" smtClean="0">
                          <a:solidFill>
                            <a:schemeClr val="dk1"/>
                          </a:solidFill>
                          <a:latin typeface="+mn-lt"/>
                          <a:ea typeface="+mn-ea"/>
                          <a:cs typeface="+mn-cs"/>
                        </a:rPr>
                        <a:t>17 лет 6 месяцев </a:t>
                      </a:r>
                      <a:endParaRPr lang="ru-RU" dirty="0"/>
                    </a:p>
                  </a:txBody>
                  <a:tcPr>
                    <a:solidFill>
                      <a:schemeClr val="accent4">
                        <a:lumMod val="20000"/>
                        <a:lumOff val="80000"/>
                      </a:schemeClr>
                    </a:solidFill>
                  </a:tcPr>
                </a:tc>
                <a:extLst>
                  <a:ext uri="{0D108BD9-81ED-4DB2-BD59-A6C34878D82A}">
                    <a16:rowId xmlns:a16="http://schemas.microsoft.com/office/drawing/2014/main" val="10005"/>
                  </a:ext>
                </a:extLst>
              </a:tr>
              <a:tr h="537571">
                <a:tc>
                  <a:txBody>
                    <a:bodyPr/>
                    <a:lstStyle/>
                    <a:p>
                      <a:pPr algn="ctr"/>
                      <a:r>
                        <a:rPr lang="ru-RU" dirty="0" smtClean="0"/>
                        <a:t>2022</a:t>
                      </a:r>
                      <a:endParaRPr lang="ru-RU" dirty="0"/>
                    </a:p>
                  </a:txBody>
                  <a:tcPr/>
                </a:tc>
                <a:tc>
                  <a:txBody>
                    <a:bodyPr/>
                    <a:lstStyle/>
                    <a:p>
                      <a:pPr algn="ctr"/>
                      <a:r>
                        <a:rPr kumimoji="0" lang="ru-RU" sz="1800" kern="1200" dirty="0" smtClean="0">
                          <a:solidFill>
                            <a:schemeClr val="dk1"/>
                          </a:solidFill>
                          <a:latin typeface="+mn-lt"/>
                          <a:ea typeface="+mn-ea"/>
                          <a:cs typeface="+mn-cs"/>
                        </a:rPr>
                        <a:t>18 лет </a:t>
                      </a:r>
                      <a:endParaRPr lang="ru-RU" dirty="0"/>
                    </a:p>
                  </a:txBody>
                  <a:tcPr/>
                </a:tc>
                <a:extLst>
                  <a:ext uri="{0D108BD9-81ED-4DB2-BD59-A6C34878D82A}">
                    <a16:rowId xmlns:a16="http://schemas.microsoft.com/office/drawing/2014/main" val="10006"/>
                  </a:ext>
                </a:extLst>
              </a:tr>
              <a:tr h="537571">
                <a:tc>
                  <a:txBody>
                    <a:bodyPr/>
                    <a:lstStyle/>
                    <a:p>
                      <a:pPr algn="ctr"/>
                      <a:r>
                        <a:rPr lang="ru-RU" dirty="0" smtClean="0"/>
                        <a:t>2023</a:t>
                      </a:r>
                      <a:endParaRPr lang="ru-RU" dirty="0"/>
                    </a:p>
                  </a:txBody>
                  <a:tcPr>
                    <a:solidFill>
                      <a:schemeClr val="accent4">
                        <a:lumMod val="20000"/>
                        <a:lumOff val="80000"/>
                      </a:schemeClr>
                    </a:solidFill>
                  </a:tcPr>
                </a:tc>
                <a:tc>
                  <a:txBody>
                    <a:bodyPr/>
                    <a:lstStyle/>
                    <a:p>
                      <a:pPr algn="ctr"/>
                      <a:r>
                        <a:rPr kumimoji="0" lang="ru-RU" sz="1800" kern="1200" dirty="0" smtClean="0">
                          <a:solidFill>
                            <a:schemeClr val="dk1"/>
                          </a:solidFill>
                          <a:latin typeface="+mn-lt"/>
                          <a:ea typeface="+mn-ea"/>
                          <a:cs typeface="+mn-cs"/>
                        </a:rPr>
                        <a:t>18 лет 6 месяцев </a:t>
                      </a:r>
                      <a:endParaRPr lang="ru-RU" dirty="0"/>
                    </a:p>
                  </a:txBody>
                  <a:tcPr>
                    <a:solidFill>
                      <a:schemeClr val="accent4">
                        <a:lumMod val="20000"/>
                        <a:lumOff val="80000"/>
                      </a:schemeClr>
                    </a:solidFill>
                  </a:tcPr>
                </a:tc>
                <a:extLst>
                  <a:ext uri="{0D108BD9-81ED-4DB2-BD59-A6C34878D82A}">
                    <a16:rowId xmlns:a16="http://schemas.microsoft.com/office/drawing/2014/main" val="10007"/>
                  </a:ext>
                </a:extLst>
              </a:tr>
              <a:tr h="537571">
                <a:tc>
                  <a:txBody>
                    <a:bodyPr/>
                    <a:lstStyle/>
                    <a:p>
                      <a:pPr algn="ctr"/>
                      <a:r>
                        <a:rPr lang="ru-RU" dirty="0" smtClean="0"/>
                        <a:t>2024</a:t>
                      </a:r>
                      <a:endParaRPr lang="ru-RU" dirty="0"/>
                    </a:p>
                  </a:txBody>
                  <a:tcPr/>
                </a:tc>
                <a:tc>
                  <a:txBody>
                    <a:bodyPr/>
                    <a:lstStyle/>
                    <a:p>
                      <a:pPr algn="ctr"/>
                      <a:r>
                        <a:rPr kumimoji="0" lang="ru-RU" sz="1800" kern="1200" dirty="0" smtClean="0">
                          <a:solidFill>
                            <a:schemeClr val="dk1"/>
                          </a:solidFill>
                          <a:latin typeface="+mn-lt"/>
                          <a:ea typeface="+mn-ea"/>
                          <a:cs typeface="+mn-cs"/>
                        </a:rPr>
                        <a:t>19 лет </a:t>
                      </a:r>
                      <a:endParaRPr lang="ru-RU" dirty="0"/>
                    </a:p>
                  </a:txBody>
                  <a:tcPr/>
                </a:tc>
                <a:extLst>
                  <a:ext uri="{0D108BD9-81ED-4DB2-BD59-A6C34878D82A}">
                    <a16:rowId xmlns:a16="http://schemas.microsoft.com/office/drawing/2014/main" val="10008"/>
                  </a:ext>
                </a:extLst>
              </a:tr>
              <a:tr h="537571">
                <a:tc>
                  <a:txBody>
                    <a:bodyPr/>
                    <a:lstStyle/>
                    <a:p>
                      <a:pPr algn="ctr"/>
                      <a:r>
                        <a:rPr lang="ru-RU" dirty="0" smtClean="0"/>
                        <a:t>2025</a:t>
                      </a:r>
                      <a:endParaRPr lang="ru-RU" dirty="0"/>
                    </a:p>
                  </a:txBody>
                  <a:tcPr>
                    <a:solidFill>
                      <a:schemeClr val="accent4">
                        <a:lumMod val="20000"/>
                        <a:lumOff val="80000"/>
                      </a:schemeClr>
                    </a:solidFill>
                  </a:tcPr>
                </a:tc>
                <a:tc>
                  <a:txBody>
                    <a:bodyPr/>
                    <a:lstStyle/>
                    <a:p>
                      <a:pPr algn="ctr"/>
                      <a:r>
                        <a:rPr kumimoji="0" lang="ru-RU" sz="1800" kern="1200" dirty="0" smtClean="0">
                          <a:solidFill>
                            <a:schemeClr val="dk1"/>
                          </a:solidFill>
                          <a:latin typeface="+mn-lt"/>
                          <a:ea typeface="+mn-ea"/>
                          <a:cs typeface="+mn-cs"/>
                        </a:rPr>
                        <a:t>19 лет 6 месяцев </a:t>
                      </a:r>
                      <a:endParaRPr lang="ru-RU" dirty="0"/>
                    </a:p>
                  </a:txBody>
                  <a:tcPr>
                    <a:solidFill>
                      <a:schemeClr val="accent4">
                        <a:lumMod val="20000"/>
                        <a:lumOff val="80000"/>
                      </a:schemeClr>
                    </a:solidFill>
                  </a:tcPr>
                </a:tc>
                <a:extLst>
                  <a:ext uri="{0D108BD9-81ED-4DB2-BD59-A6C34878D82A}">
                    <a16:rowId xmlns:a16="http://schemas.microsoft.com/office/drawing/2014/main" val="10009"/>
                  </a:ext>
                </a:extLst>
              </a:tr>
              <a:tr h="537571">
                <a:tc>
                  <a:txBody>
                    <a:bodyPr/>
                    <a:lstStyle/>
                    <a:p>
                      <a:pPr algn="ctr"/>
                      <a:r>
                        <a:rPr kumimoji="0" lang="ru-RU" sz="1800" kern="1200" dirty="0" smtClean="0">
                          <a:solidFill>
                            <a:schemeClr val="dk1"/>
                          </a:solidFill>
                          <a:latin typeface="+mn-lt"/>
                          <a:ea typeface="+mn-ea"/>
                          <a:cs typeface="+mn-cs"/>
                        </a:rPr>
                        <a:t>2026 и последующие годы </a:t>
                      </a:r>
                      <a:endParaRPr lang="ru-RU" dirty="0"/>
                    </a:p>
                  </a:txBody>
                  <a:tcPr/>
                </a:tc>
                <a:tc>
                  <a:txBody>
                    <a:bodyPr/>
                    <a:lstStyle/>
                    <a:p>
                      <a:pPr algn="ctr"/>
                      <a:r>
                        <a:rPr kumimoji="0" lang="ru-RU" sz="1800" kern="1200" dirty="0" smtClean="0">
                          <a:solidFill>
                            <a:schemeClr val="dk1"/>
                          </a:solidFill>
                          <a:latin typeface="+mn-lt"/>
                          <a:ea typeface="+mn-ea"/>
                          <a:cs typeface="+mn-cs"/>
                        </a:rPr>
                        <a:t>20 лет </a:t>
                      </a:r>
                      <a:endParaRPr lang="ru-RU" dirty="0"/>
                    </a:p>
                  </a:txBody>
                  <a:tcPr/>
                </a:tc>
                <a:extLst>
                  <a:ext uri="{0D108BD9-81ED-4DB2-BD59-A6C34878D82A}">
                    <a16:rowId xmlns:a16="http://schemas.microsoft.com/office/drawing/2014/main" val="1001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500042"/>
          </a:xfrm>
        </p:spPr>
        <p:txBody>
          <a:bodyPr>
            <a:noAutofit/>
          </a:bodyPr>
          <a:lstStyle/>
          <a:p>
            <a:pPr algn="ctr"/>
            <a:r>
              <a:rPr lang="ru-RU" sz="2200" b="1" dirty="0" smtClean="0"/>
              <a:t>Глава 6. </a:t>
            </a:r>
            <a:r>
              <a:rPr lang="ru-RU" sz="2400" b="1" dirty="0" smtClean="0"/>
              <a:t>Стаж муниципальной службы</a:t>
            </a:r>
            <a:endParaRPr lang="ru-RU" sz="2200" dirty="0">
              <a:solidFill>
                <a:schemeClr val="tx1"/>
              </a:solidFill>
            </a:endParaRPr>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1" y="500043"/>
          <a:ext cx="9144000" cy="6309360"/>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60296">
                <a:tc>
                  <a:txBody>
                    <a:bodyPr/>
                    <a:lstStyle/>
                    <a:p>
                      <a:pPr algn="ctr"/>
                      <a:r>
                        <a:rPr lang="ru-RU" sz="1800" dirty="0" smtClean="0"/>
                        <a:t>Федеральный уровень</a:t>
                      </a:r>
                      <a:endParaRPr lang="ru-RU" sz="1800" dirty="0">
                        <a:solidFill>
                          <a:schemeClr val="tx1"/>
                        </a:solidFill>
                      </a:endParaRPr>
                    </a:p>
                  </a:txBody>
                  <a:tcPr/>
                </a:tc>
                <a:tc>
                  <a:txBody>
                    <a:bodyPr/>
                    <a:lstStyle/>
                    <a:p>
                      <a:pPr algn="ctr"/>
                      <a:r>
                        <a:rPr lang="ru-RU" sz="1800" dirty="0" smtClean="0"/>
                        <a:t>Региональный уровень</a:t>
                      </a:r>
                      <a:endParaRPr lang="ru-RU" sz="1800" dirty="0">
                        <a:solidFill>
                          <a:schemeClr val="tx1"/>
                        </a:solidFill>
                      </a:endParaRPr>
                    </a:p>
                  </a:txBody>
                  <a:tcPr/>
                </a:tc>
                <a:tc>
                  <a:txBody>
                    <a:bodyPr/>
                    <a:lstStyle/>
                    <a:p>
                      <a:pPr algn="ctr"/>
                      <a:r>
                        <a:rPr lang="ru-RU" sz="1800" dirty="0" smtClean="0"/>
                        <a:t>Местный уровень</a:t>
                      </a:r>
                      <a:endParaRPr lang="ru-RU" sz="1800" dirty="0">
                        <a:solidFill>
                          <a:schemeClr val="tx1"/>
                        </a:solidFill>
                      </a:endParaRPr>
                    </a:p>
                  </a:txBody>
                  <a:tcPr/>
                </a:tc>
                <a:extLst>
                  <a:ext uri="{0D108BD9-81ED-4DB2-BD59-A6C34878D82A}">
                    <a16:rowId xmlns:a16="http://schemas.microsoft.com/office/drawing/2014/main" val="10000"/>
                  </a:ext>
                </a:extLst>
              </a:tr>
              <a:tr h="1050863">
                <a:tc>
                  <a:txBody>
                    <a:bodyPr/>
                    <a:lstStyle/>
                    <a:p>
                      <a:pPr algn="ctr"/>
                      <a:r>
                        <a:rPr kumimoji="0" lang="ru-RU" sz="1600" b="0" kern="1200" dirty="0" smtClean="0"/>
                        <a:t>Федеральный закон</a:t>
                      </a:r>
                    </a:p>
                    <a:p>
                      <a:pPr algn="ctr"/>
                      <a:r>
                        <a:rPr kumimoji="0" lang="ru-RU" sz="1600" b="0" kern="1200" dirty="0" smtClean="0"/>
                        <a:t>от 02.03.2007 № 25-ФЗ</a:t>
                      </a:r>
                    </a:p>
                    <a:p>
                      <a:pPr algn="ctr"/>
                      <a:r>
                        <a:rPr kumimoji="0" lang="ru-RU" sz="1600" b="0" kern="1200" dirty="0" smtClean="0"/>
                        <a:t>«О муниципальной службе</a:t>
                      </a:r>
                    </a:p>
                    <a:p>
                      <a:pPr algn="ctr"/>
                      <a:r>
                        <a:rPr kumimoji="0" lang="ru-RU" sz="1600" b="0" kern="1200" dirty="0" smtClean="0"/>
                        <a:t>в Российской Федерации»</a:t>
                      </a:r>
                      <a:endParaRPr lang="ru-RU" sz="1600" b="0" dirty="0">
                        <a:solidFill>
                          <a:schemeClr val="tx1"/>
                        </a:solidFill>
                      </a:endParaRPr>
                    </a:p>
                  </a:txBody>
                  <a:tcPr/>
                </a:tc>
                <a:tc>
                  <a:txBody>
                    <a:bodyPr/>
                    <a:lstStyle/>
                    <a:p>
                      <a:pPr algn="ctr"/>
                      <a:r>
                        <a:rPr kumimoji="0" lang="ru-RU" sz="1600" b="0" kern="1200" dirty="0" smtClean="0"/>
                        <a:t>Закон Забайкальского края</a:t>
                      </a:r>
                    </a:p>
                    <a:p>
                      <a:pPr algn="ctr"/>
                      <a:r>
                        <a:rPr kumimoji="0" lang="ru-RU" sz="1600" b="0" kern="1200" dirty="0" smtClean="0"/>
                        <a:t>от 29.12.2008 № 108-ЗЗК</a:t>
                      </a:r>
                    </a:p>
                    <a:p>
                      <a:pPr algn="ctr"/>
                      <a:r>
                        <a:rPr kumimoji="0" lang="ru-RU" sz="1600" b="0" kern="1200" dirty="0" smtClean="0"/>
                        <a:t>«О муниципальной службе</a:t>
                      </a:r>
                    </a:p>
                    <a:p>
                      <a:pPr algn="ctr"/>
                      <a:r>
                        <a:rPr kumimoji="0" lang="ru-RU" sz="1600" b="0" kern="1200" dirty="0" smtClean="0"/>
                        <a:t>в Забайкальском крае»</a:t>
                      </a:r>
                      <a:endParaRPr lang="ru-RU" sz="160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b="0" kern="1200" dirty="0" smtClean="0"/>
                        <a:t>Положение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b="0" kern="1200" dirty="0" smtClean="0"/>
                        <a:t>о муниципальной службе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b="0" kern="1200" dirty="0" smtClean="0"/>
                        <a:t>в муниципальном образовании</a:t>
                      </a:r>
                      <a:endParaRPr lang="ru-RU" sz="1600" b="0" dirty="0" smtClean="0">
                        <a:solidFill>
                          <a:schemeClr val="tx1"/>
                        </a:solidFill>
                      </a:endParaRPr>
                    </a:p>
                  </a:txBody>
                  <a:tcPr/>
                </a:tc>
                <a:extLst>
                  <a:ext uri="{0D108BD9-81ED-4DB2-BD59-A6C34878D82A}">
                    <a16:rowId xmlns:a16="http://schemas.microsoft.com/office/drawing/2014/main" val="10001"/>
                  </a:ext>
                </a:extLst>
              </a:tr>
              <a:tr h="1291061">
                <a:tc>
                  <a:txBody>
                    <a:bodyPr/>
                    <a:lstStyle/>
                    <a:p>
                      <a:pPr algn="ctr"/>
                      <a:r>
                        <a:rPr kumimoji="0" lang="ru-RU" sz="1600" kern="1200" dirty="0" smtClean="0">
                          <a:solidFill>
                            <a:schemeClr val="dk1"/>
                          </a:solidFill>
                          <a:latin typeface="+mn-lt"/>
                          <a:ea typeface="+mn-ea"/>
                          <a:cs typeface="+mn-cs"/>
                        </a:rPr>
                        <a:t>Федерального закона </a:t>
                      </a:r>
                    </a:p>
                    <a:p>
                      <a:pPr algn="ctr"/>
                      <a:r>
                        <a:rPr kumimoji="0" lang="ru-RU" sz="1600" kern="1200" dirty="0" smtClean="0">
                          <a:solidFill>
                            <a:schemeClr val="dk1"/>
                          </a:solidFill>
                          <a:latin typeface="+mn-lt"/>
                          <a:ea typeface="+mn-ea"/>
                          <a:cs typeface="+mn-cs"/>
                        </a:rPr>
                        <a:t>от 27.07.2004 № 79-ФЗ </a:t>
                      </a:r>
                    </a:p>
                    <a:p>
                      <a:pPr algn="ctr"/>
                      <a:r>
                        <a:rPr kumimoji="0" lang="ru-RU" sz="1600" kern="1200" dirty="0" smtClean="0">
                          <a:solidFill>
                            <a:schemeClr val="dk1"/>
                          </a:solidFill>
                          <a:latin typeface="+mn-lt"/>
                          <a:ea typeface="+mn-ea"/>
                          <a:cs typeface="+mn-cs"/>
                        </a:rPr>
                        <a:t>«О государственной гражданской службе Российской Федерации»</a:t>
                      </a:r>
                      <a:endParaRPr lang="ru-RU"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Закон Забайкальского края от 16.10.2008 № 48-ЗЗК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«О стаже муниципальной службы в Забайкальском крае»</a:t>
                      </a:r>
                      <a:endParaRPr lang="ru-RU" sz="1600" dirty="0">
                        <a:solidFill>
                          <a:schemeClr val="tx1"/>
                        </a:solidFill>
                      </a:endParaRPr>
                    </a:p>
                  </a:txBody>
                  <a:tcPr/>
                </a:tc>
                <a:tc>
                  <a:txBody>
                    <a:bodyPr/>
                    <a:lstStyle/>
                    <a:p>
                      <a:pPr algn="ctr"/>
                      <a:r>
                        <a:rPr kumimoji="0" lang="ru-RU" sz="1600" kern="1200" dirty="0" smtClean="0">
                          <a:solidFill>
                            <a:schemeClr val="dk1"/>
                          </a:solidFill>
                          <a:latin typeface="+mn-lt"/>
                          <a:ea typeface="+mn-ea"/>
                          <a:cs typeface="+mn-cs"/>
                        </a:rPr>
                        <a:t>Порядок исчисления стажа муниципальной службы </a:t>
                      </a:r>
                    </a:p>
                    <a:p>
                      <a:pPr algn="ctr"/>
                      <a:r>
                        <a:rPr kumimoji="0" lang="ru-RU" sz="1200" kern="1200" dirty="0" smtClean="0">
                          <a:solidFill>
                            <a:schemeClr val="dk1"/>
                          </a:solidFill>
                          <a:latin typeface="+mn-lt"/>
                          <a:ea typeface="+mn-ea"/>
                          <a:cs typeface="+mn-cs"/>
                        </a:rPr>
                        <a:t>(включая установление иных периодов, засчитываемых в стаж муниципальной службы для назначения пенсии за выслугу лет муниципальным служащим)</a:t>
                      </a:r>
                      <a:endParaRPr lang="ru-RU" sz="1600" b="1" dirty="0">
                        <a:solidFill>
                          <a:schemeClr val="tx1"/>
                        </a:solidFill>
                      </a:endParaRPr>
                    </a:p>
                  </a:txBody>
                  <a:tcPr/>
                </a:tc>
                <a:extLst>
                  <a:ext uri="{0D108BD9-81ED-4DB2-BD59-A6C34878D82A}">
                    <a16:rowId xmlns:a16="http://schemas.microsoft.com/office/drawing/2014/main" val="10002"/>
                  </a:ext>
                </a:extLst>
              </a:tr>
              <a:tr h="15312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Федеральный закон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от 15.12.2001 № 166-ФЗ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«О государственном пенсионном обеспечении в Российской Федерации»</a:t>
                      </a:r>
                      <a:endParaRPr lang="ru-RU" sz="1600" b="1" dirty="0" smtClean="0">
                        <a:solidFill>
                          <a:schemeClr val="tx1"/>
                        </a:solidFill>
                      </a:endParaRPr>
                    </a:p>
                  </a:txBody>
                  <a:tcPr/>
                </a:tc>
                <a:tc>
                  <a:txBody>
                    <a:bodyPr/>
                    <a:lstStyle/>
                    <a:p>
                      <a:pPr algn="ctr"/>
                      <a:r>
                        <a:rPr kumimoji="0" lang="ru-RU" sz="1600" kern="1200" dirty="0" smtClean="0">
                          <a:solidFill>
                            <a:schemeClr val="dk1"/>
                          </a:solidFill>
                          <a:latin typeface="+mn-lt"/>
                          <a:ea typeface="+mn-ea"/>
                          <a:cs typeface="+mn-cs"/>
                        </a:rPr>
                        <a:t>Закон Забайкальского края </a:t>
                      </a:r>
                    </a:p>
                    <a:p>
                      <a:pPr algn="ctr"/>
                      <a:r>
                        <a:rPr kumimoji="0" lang="ru-RU" sz="1600" kern="1200" dirty="0" smtClean="0">
                          <a:solidFill>
                            <a:schemeClr val="dk1"/>
                          </a:solidFill>
                          <a:latin typeface="+mn-lt"/>
                          <a:ea typeface="+mn-ea"/>
                          <a:cs typeface="+mn-cs"/>
                        </a:rPr>
                        <a:t>от 27.02.2009 № 145-ЗЗК </a:t>
                      </a:r>
                    </a:p>
                    <a:p>
                      <a:pPr algn="ctr"/>
                      <a:r>
                        <a:rPr kumimoji="0" lang="ru-RU" sz="1600" kern="1200" dirty="0" smtClean="0">
                          <a:solidFill>
                            <a:schemeClr val="dk1"/>
                          </a:solidFill>
                          <a:latin typeface="+mn-lt"/>
                          <a:ea typeface="+mn-ea"/>
                          <a:cs typeface="+mn-cs"/>
                        </a:rPr>
                        <a:t>«О пенсионном обеспечении за выслугу лет государственных гражданских служащих Забайкальского края»</a:t>
                      </a:r>
                    </a:p>
                  </a:txBody>
                  <a:tcPr/>
                </a:tc>
                <a:tc>
                  <a:txBody>
                    <a:bodyPr/>
                    <a:lstStyle/>
                    <a:p>
                      <a:pPr algn="ctr"/>
                      <a:endParaRPr lang="ru-RU" sz="1600" dirty="0"/>
                    </a:p>
                  </a:txBody>
                  <a:tcPr>
                    <a:solidFill>
                      <a:schemeClr val="accent3">
                        <a:lumMod val="40000"/>
                        <a:lumOff val="60000"/>
                      </a:schemeClr>
                    </a:solidFill>
                  </a:tcPr>
                </a:tc>
                <a:extLst>
                  <a:ext uri="{0D108BD9-81ED-4DB2-BD59-A6C34878D82A}">
                    <a16:rowId xmlns:a16="http://schemas.microsoft.com/office/drawing/2014/main" val="10003"/>
                  </a:ext>
                </a:extLst>
              </a:tr>
              <a:tr h="1981628">
                <a:tc>
                  <a:txBody>
                    <a:bodyPr/>
                    <a:lstStyle/>
                    <a:p>
                      <a:pPr algn="ctr"/>
                      <a:r>
                        <a:rPr kumimoji="0" lang="ru-RU" sz="1400" kern="1200" baseline="0" dirty="0" smtClean="0">
                          <a:solidFill>
                            <a:schemeClr val="dk1"/>
                          </a:solidFill>
                          <a:latin typeface="+mn-lt"/>
                          <a:ea typeface="+mn-ea"/>
                          <a:cs typeface="+mn-cs"/>
                        </a:rPr>
                        <a:t>Указ Президента Российской Федерации от 20.09.2010 № 1141</a:t>
                      </a:r>
                    </a:p>
                    <a:p>
                      <a:pPr algn="ctr"/>
                      <a:r>
                        <a:rPr kumimoji="0" lang="ru-RU" sz="1400" kern="1200" baseline="0" dirty="0" smtClean="0">
                          <a:solidFill>
                            <a:schemeClr val="dk1"/>
                          </a:solidFill>
                          <a:latin typeface="+mn-lt"/>
                          <a:ea typeface="+mn-ea"/>
                          <a:cs typeface="+mn-cs"/>
                        </a:rPr>
                        <a:t>«О перечне должностей, периоды службы (работы) в которых включаются в стаж государственной гражданской службы для назначения пенсии за выслугу лет федеральных государственных гражданских служащих»</a:t>
                      </a:r>
                    </a:p>
                  </a:txBody>
                  <a:tcPr/>
                </a:tc>
                <a:tc>
                  <a:txBody>
                    <a:bodyPr/>
                    <a:lstStyle/>
                    <a:p>
                      <a:pPr algn="ctr"/>
                      <a:endParaRPr kumimoji="0" lang="ru-RU" sz="1600" kern="1200" dirty="0" smtClean="0">
                        <a:solidFill>
                          <a:schemeClr val="dk1"/>
                        </a:solidFill>
                        <a:latin typeface="+mn-lt"/>
                        <a:ea typeface="+mn-ea"/>
                        <a:cs typeface="+mn-cs"/>
                      </a:endParaRPr>
                    </a:p>
                  </a:txBody>
                  <a:tcPr/>
                </a:tc>
                <a:tc>
                  <a:txBody>
                    <a:bodyPr/>
                    <a:lstStyle/>
                    <a:p>
                      <a:pPr algn="ctr"/>
                      <a:endParaRPr lang="ru-RU" sz="1600" dirty="0"/>
                    </a:p>
                  </a:txBody>
                  <a:tcPr>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857232"/>
          </a:xfrm>
        </p:spPr>
        <p:txBody>
          <a:bodyPr>
            <a:noAutofit/>
          </a:bodyPr>
          <a:lstStyle/>
          <a:p>
            <a:pPr algn="ctr"/>
            <a:r>
              <a:rPr lang="ru-RU" sz="2400" b="1" dirty="0" smtClean="0"/>
              <a:t>Закон Забайкальского края от 16.10.2008 № 48-ЗЗК </a:t>
            </a:r>
            <a:br>
              <a:rPr lang="ru-RU" sz="2400" b="1" dirty="0" smtClean="0"/>
            </a:br>
            <a:r>
              <a:rPr lang="ru-RU" sz="2400" b="1" dirty="0" smtClean="0"/>
              <a:t>«О стаже муниципальной службы в Забайкальском крае»</a:t>
            </a:r>
            <a:endParaRPr lang="ru-RU" sz="2400" b="1" dirty="0">
              <a:solidFill>
                <a:schemeClr val="tx1"/>
              </a:solidFill>
            </a:endParaRPr>
          </a:p>
        </p:txBody>
      </p:sp>
      <p:sp>
        <p:nvSpPr>
          <p:cNvPr id="3" name="Подзаголовок 2"/>
          <p:cNvSpPr>
            <a:spLocks noGrp="1"/>
          </p:cNvSpPr>
          <p:nvPr>
            <p:ph type="subTitle" idx="1"/>
          </p:nvPr>
        </p:nvSpPr>
        <p:spPr>
          <a:xfrm>
            <a:off x="285720" y="1071546"/>
            <a:ext cx="8858280" cy="5786454"/>
          </a:xfrm>
        </p:spPr>
        <p:txBody>
          <a:bodyPr>
            <a:noAutofit/>
          </a:bodyPr>
          <a:lstStyle/>
          <a:p>
            <a:pPr algn="ctr"/>
            <a:r>
              <a:rPr lang="ru-RU" sz="2400" dirty="0" smtClean="0"/>
              <a:t>Для чего нужно определять </a:t>
            </a:r>
            <a:r>
              <a:rPr lang="ru-RU" sz="2400" b="1" dirty="0" smtClean="0"/>
              <a:t>периоды работы (службы), включаемые (засчитываемые) в стаж муниципальной службы</a:t>
            </a:r>
            <a:r>
              <a:rPr lang="ru-RU" sz="2400" dirty="0" smtClean="0"/>
              <a:t>:</a:t>
            </a:r>
          </a:p>
          <a:p>
            <a:pPr algn="ctr"/>
            <a:endParaRPr lang="ru-RU" sz="700" dirty="0" smtClean="0"/>
          </a:p>
          <a:p>
            <a:pPr indent="360000"/>
            <a:r>
              <a:rPr lang="ru-RU" sz="2400" dirty="0" smtClean="0"/>
              <a:t>1) при определении права на установление </a:t>
            </a:r>
            <a:r>
              <a:rPr lang="ru-RU" sz="2400" b="1" dirty="0" smtClean="0"/>
              <a:t>ежемесячной надбавки к должностному окладу за выслугу лет</a:t>
            </a:r>
            <a:r>
              <a:rPr lang="ru-RU" sz="2400" dirty="0" smtClean="0"/>
              <a:t>;</a:t>
            </a:r>
          </a:p>
          <a:p>
            <a:pPr indent="360000"/>
            <a:endParaRPr lang="ru-RU" sz="800" dirty="0" smtClean="0"/>
          </a:p>
          <a:p>
            <a:pPr indent="360000"/>
            <a:r>
              <a:rPr lang="ru-RU" sz="2400" dirty="0" smtClean="0"/>
              <a:t>2) при определении продолжительности </a:t>
            </a:r>
            <a:r>
              <a:rPr lang="ru-RU" sz="2400" b="1" dirty="0" smtClean="0"/>
              <a:t>ежегодного дополнительного оплачиваемого отпуска за выслугу лет</a:t>
            </a:r>
            <a:r>
              <a:rPr lang="ru-RU" sz="2400" dirty="0" smtClean="0"/>
              <a:t>;</a:t>
            </a:r>
          </a:p>
          <a:p>
            <a:pPr indent="360000"/>
            <a:endParaRPr lang="ru-RU" sz="800" dirty="0" smtClean="0"/>
          </a:p>
          <a:p>
            <a:pPr indent="360000"/>
            <a:r>
              <a:rPr lang="ru-RU" sz="2400" dirty="0" smtClean="0"/>
              <a:t>3) при определении размера </a:t>
            </a:r>
            <a:r>
              <a:rPr lang="ru-RU" sz="2400" b="1" dirty="0" smtClean="0"/>
              <a:t>поощрений за безупречную и эффективную муниципальную службу</a:t>
            </a:r>
            <a:r>
              <a:rPr lang="ru-RU" sz="2400" dirty="0" smtClean="0"/>
              <a:t>, если такое условие предусмотрено </a:t>
            </a:r>
            <a:r>
              <a:rPr lang="ru-RU" sz="2400" dirty="0" err="1" smtClean="0"/>
              <a:t>МНПА</a:t>
            </a:r>
            <a:r>
              <a:rPr lang="ru-RU" sz="2400" dirty="0" smtClean="0"/>
              <a:t> об оплате труда муниципальных служащих;</a:t>
            </a:r>
          </a:p>
          <a:p>
            <a:pPr indent="360000"/>
            <a:endParaRPr lang="ru-RU" sz="800" dirty="0" smtClean="0"/>
          </a:p>
          <a:p>
            <a:pPr indent="360000"/>
            <a:r>
              <a:rPr lang="ru-RU" sz="2400" dirty="0" smtClean="0"/>
              <a:t>4) при назначении </a:t>
            </a:r>
            <a:r>
              <a:rPr lang="ru-RU" sz="2400" b="1" dirty="0" smtClean="0"/>
              <a:t>пенсии за выслугу лет</a:t>
            </a:r>
            <a:r>
              <a:rPr lang="ru-RU" sz="2400" dirty="0" smtClean="0"/>
              <a:t>.</a:t>
            </a:r>
            <a:endParaRPr lang="ru-RU"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857232"/>
          </a:xfrm>
        </p:spPr>
        <p:txBody>
          <a:bodyPr>
            <a:noAutofit/>
          </a:bodyPr>
          <a:lstStyle/>
          <a:p>
            <a:pPr algn="ctr"/>
            <a:r>
              <a:rPr lang="ru-RU" sz="2400" b="1" dirty="0" smtClean="0"/>
              <a:t>Глава 7. Поощрение муниципального служащего. Дисциплинарная ответственность муниципального служащего</a:t>
            </a:r>
            <a:endParaRPr lang="ru-RU" sz="2000" dirty="0"/>
          </a:p>
        </p:txBody>
      </p:sp>
      <p:sp>
        <p:nvSpPr>
          <p:cNvPr id="3" name="Подзаголовок 2"/>
          <p:cNvSpPr>
            <a:spLocks noGrp="1"/>
          </p:cNvSpPr>
          <p:nvPr>
            <p:ph type="subTitle" idx="1"/>
          </p:nvPr>
        </p:nvSpPr>
        <p:spPr>
          <a:xfrm>
            <a:off x="0" y="928670"/>
            <a:ext cx="9144000" cy="5929330"/>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1" y="1071543"/>
          <a:ext cx="9144000" cy="5643606"/>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07493">
                <a:tc>
                  <a:txBody>
                    <a:bodyPr/>
                    <a:lstStyle/>
                    <a:p>
                      <a:pPr algn="ctr"/>
                      <a:r>
                        <a:rPr lang="ru-RU" sz="1800" dirty="0" smtClean="0"/>
                        <a:t>Федеральный уровень</a:t>
                      </a:r>
                      <a:endParaRPr lang="ru-RU" sz="1800" dirty="0">
                        <a:solidFill>
                          <a:schemeClr val="tx1"/>
                        </a:solidFill>
                      </a:endParaRPr>
                    </a:p>
                  </a:txBody>
                  <a:tcPr/>
                </a:tc>
                <a:tc>
                  <a:txBody>
                    <a:bodyPr/>
                    <a:lstStyle/>
                    <a:p>
                      <a:pPr algn="ctr"/>
                      <a:r>
                        <a:rPr lang="ru-RU" sz="1800" dirty="0" smtClean="0"/>
                        <a:t>Региональный уровень</a:t>
                      </a:r>
                      <a:endParaRPr lang="ru-RU" sz="1800" dirty="0">
                        <a:solidFill>
                          <a:schemeClr val="tx1"/>
                        </a:solidFill>
                      </a:endParaRPr>
                    </a:p>
                  </a:txBody>
                  <a:tcPr/>
                </a:tc>
                <a:tc>
                  <a:txBody>
                    <a:bodyPr/>
                    <a:lstStyle/>
                    <a:p>
                      <a:pPr algn="ctr"/>
                      <a:r>
                        <a:rPr lang="ru-RU" sz="1800" dirty="0" smtClean="0"/>
                        <a:t>Местный уровень</a:t>
                      </a:r>
                      <a:endParaRPr lang="ru-RU" sz="1800" dirty="0">
                        <a:solidFill>
                          <a:schemeClr val="tx1"/>
                        </a:solidFill>
                      </a:endParaRPr>
                    </a:p>
                  </a:txBody>
                  <a:tcPr/>
                </a:tc>
                <a:extLst>
                  <a:ext uri="{0D108BD9-81ED-4DB2-BD59-A6C34878D82A}">
                    <a16:rowId xmlns:a16="http://schemas.microsoft.com/office/drawing/2014/main" val="10000"/>
                  </a:ext>
                </a:extLst>
              </a:tr>
              <a:tr h="2017078">
                <a:tc>
                  <a:txBody>
                    <a:bodyPr/>
                    <a:lstStyle/>
                    <a:p>
                      <a:pPr algn="ctr"/>
                      <a:r>
                        <a:rPr kumimoji="0" lang="ru-RU" sz="2000" b="0" kern="1200" dirty="0" smtClean="0"/>
                        <a:t>Федеральный закон</a:t>
                      </a:r>
                    </a:p>
                    <a:p>
                      <a:pPr algn="ctr"/>
                      <a:r>
                        <a:rPr kumimoji="0" lang="ru-RU" sz="2000" b="0" kern="1200" dirty="0" smtClean="0"/>
                        <a:t>от 02.03.2007 № 25-ФЗ</a:t>
                      </a:r>
                    </a:p>
                    <a:p>
                      <a:pPr algn="ctr"/>
                      <a:r>
                        <a:rPr kumimoji="0" lang="ru-RU" sz="2000" b="0" kern="1200" dirty="0" smtClean="0"/>
                        <a:t>«О муниципальной службе</a:t>
                      </a:r>
                    </a:p>
                    <a:p>
                      <a:pPr algn="ctr"/>
                      <a:r>
                        <a:rPr kumimoji="0" lang="ru-RU" sz="2000" b="0" kern="1200" dirty="0" smtClean="0"/>
                        <a:t>в Российской Федерации»</a:t>
                      </a:r>
                      <a:endParaRPr lang="ru-RU" sz="2000" b="0" dirty="0">
                        <a:solidFill>
                          <a:schemeClr val="tx1"/>
                        </a:solidFill>
                      </a:endParaRPr>
                    </a:p>
                  </a:txBody>
                  <a:tcPr/>
                </a:tc>
                <a:tc>
                  <a:txBody>
                    <a:bodyPr/>
                    <a:lstStyle/>
                    <a:p>
                      <a:pPr algn="ctr"/>
                      <a:r>
                        <a:rPr kumimoji="0" lang="ru-RU" sz="2000" b="0" kern="1200" dirty="0" smtClean="0"/>
                        <a:t>Закон </a:t>
                      </a:r>
                    </a:p>
                    <a:p>
                      <a:pPr algn="ctr"/>
                      <a:r>
                        <a:rPr kumimoji="0" lang="ru-RU" sz="2000" b="0" kern="1200" dirty="0" smtClean="0"/>
                        <a:t>Забайкальского края</a:t>
                      </a:r>
                    </a:p>
                    <a:p>
                      <a:pPr algn="ctr"/>
                      <a:r>
                        <a:rPr kumimoji="0" lang="ru-RU" sz="2000" b="0" kern="1200" dirty="0" smtClean="0"/>
                        <a:t>от 29.12.2008 № 108-ЗЗК</a:t>
                      </a:r>
                    </a:p>
                    <a:p>
                      <a:pPr algn="ctr"/>
                      <a:r>
                        <a:rPr kumimoji="0" lang="ru-RU" sz="2000" b="0" kern="1200" dirty="0" smtClean="0"/>
                        <a:t>«О муниципальной службе</a:t>
                      </a:r>
                    </a:p>
                    <a:p>
                      <a:pPr algn="ctr"/>
                      <a:r>
                        <a:rPr kumimoji="0" lang="ru-RU" sz="2000" b="0" kern="1200" dirty="0" smtClean="0"/>
                        <a:t>в Забайкальском крае»</a:t>
                      </a:r>
                      <a:endParaRPr lang="ru-RU" sz="200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000" b="0" kern="1200" dirty="0" smtClean="0"/>
                        <a:t>Положение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000" b="0" kern="1200" dirty="0" smtClean="0"/>
                        <a:t>о муниципальной службе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000" b="0" kern="1200" dirty="0" smtClean="0"/>
                        <a:t>в муниципальном образовании</a:t>
                      </a:r>
                      <a:endParaRPr lang="ru-RU" sz="2000" b="0" dirty="0" smtClean="0">
                        <a:solidFill>
                          <a:schemeClr val="tx1"/>
                        </a:solidFill>
                      </a:endParaRPr>
                    </a:p>
                  </a:txBody>
                  <a:tcPr/>
                </a:tc>
                <a:extLst>
                  <a:ext uri="{0D108BD9-81ED-4DB2-BD59-A6C34878D82A}">
                    <a16:rowId xmlns:a16="http://schemas.microsoft.com/office/drawing/2014/main" val="10001"/>
                  </a:ext>
                </a:extLst>
              </a:tr>
              <a:tr h="10061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000" kern="1200" dirty="0" smtClean="0">
                          <a:solidFill>
                            <a:schemeClr val="dk1"/>
                          </a:solidFill>
                          <a:latin typeface="+mn-lt"/>
                          <a:ea typeface="+mn-ea"/>
                          <a:cs typeface="+mn-cs"/>
                        </a:rPr>
                        <a:t>Трудовой кодекс</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000" kern="1200" dirty="0" smtClean="0">
                          <a:solidFill>
                            <a:schemeClr val="dk1"/>
                          </a:solidFill>
                          <a:latin typeface="+mn-lt"/>
                          <a:ea typeface="+mn-ea"/>
                          <a:cs typeface="+mn-cs"/>
                        </a:rPr>
                        <a:t>Российской Федерации</a:t>
                      </a:r>
                      <a:endParaRPr lang="ru-RU" sz="2000" b="1" dirty="0" smtClean="0">
                        <a:solidFill>
                          <a:schemeClr val="tx1"/>
                        </a:solidFill>
                      </a:endParaRPr>
                    </a:p>
                  </a:txBody>
                  <a:tcPr/>
                </a:tc>
                <a:tc>
                  <a:txBody>
                    <a:bodyPr/>
                    <a:lstStyle/>
                    <a:p>
                      <a:pPr algn="ctr"/>
                      <a:endParaRPr lang="ru-RU" sz="2000" dirty="0">
                        <a:solidFill>
                          <a:schemeClr val="tx1"/>
                        </a:solidFill>
                      </a:endParaRPr>
                    </a:p>
                  </a:txBody>
                  <a:tcPr/>
                </a:tc>
                <a:tc>
                  <a:txBody>
                    <a:bodyPr/>
                    <a:lstStyle/>
                    <a:p>
                      <a:pPr algn="ctr"/>
                      <a:endParaRPr lang="ru-RU" sz="2000" dirty="0">
                        <a:solidFill>
                          <a:schemeClr val="tx1"/>
                        </a:solidFill>
                      </a:endParaRPr>
                    </a:p>
                  </a:txBody>
                  <a:tcPr/>
                </a:tc>
                <a:extLst>
                  <a:ext uri="{0D108BD9-81ED-4DB2-BD59-A6C34878D82A}">
                    <a16:rowId xmlns:a16="http://schemas.microsoft.com/office/drawing/2014/main" val="10002"/>
                  </a:ext>
                </a:extLst>
              </a:tr>
              <a:tr h="2112859">
                <a:tc>
                  <a:txBody>
                    <a:bodyPr/>
                    <a:lstStyle/>
                    <a:p>
                      <a:pPr algn="ctr"/>
                      <a:r>
                        <a:rPr kumimoji="0" lang="ru-RU" sz="2000" kern="1200" dirty="0" smtClean="0">
                          <a:solidFill>
                            <a:schemeClr val="dk1"/>
                          </a:solidFill>
                          <a:latin typeface="+mn-lt"/>
                          <a:ea typeface="+mn-ea"/>
                          <a:cs typeface="+mn-cs"/>
                        </a:rPr>
                        <a:t>Федеральный закон </a:t>
                      </a:r>
                    </a:p>
                    <a:p>
                      <a:pPr algn="ctr"/>
                      <a:r>
                        <a:rPr kumimoji="0" lang="ru-RU" sz="2000" kern="1200" dirty="0" smtClean="0">
                          <a:solidFill>
                            <a:schemeClr val="dk1"/>
                          </a:solidFill>
                          <a:latin typeface="+mn-lt"/>
                          <a:ea typeface="+mn-ea"/>
                          <a:cs typeface="+mn-cs"/>
                        </a:rPr>
                        <a:t>от 25.12.2008 № 273-ФЗ «О противодействии коррупции»</a:t>
                      </a:r>
                      <a:endParaRPr lang="ru-RU" sz="2000" dirty="0">
                        <a:solidFill>
                          <a:schemeClr val="tx1"/>
                        </a:solidFill>
                      </a:endParaRPr>
                    </a:p>
                  </a:txBody>
                  <a:tcPr/>
                </a:tc>
                <a:tc>
                  <a:txBody>
                    <a:bodyPr/>
                    <a:lstStyle/>
                    <a:p>
                      <a:pPr algn="ctr"/>
                      <a:endParaRPr lang="ru-RU" sz="2000" dirty="0">
                        <a:solidFill>
                          <a:schemeClr val="tx1"/>
                        </a:solidFill>
                      </a:endParaRPr>
                    </a:p>
                  </a:txBody>
                  <a:tcPr/>
                </a:tc>
                <a:tc>
                  <a:txBody>
                    <a:bodyPr/>
                    <a:lstStyle/>
                    <a:p>
                      <a:pPr algn="ctr"/>
                      <a:endParaRPr lang="ru-RU" sz="200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142984"/>
          </a:xfrm>
        </p:spPr>
        <p:txBody>
          <a:bodyPr>
            <a:noAutofit/>
          </a:bodyPr>
          <a:lstStyle/>
          <a:p>
            <a:pPr algn="ctr"/>
            <a:r>
              <a:rPr lang="ru-RU" sz="2800" b="1" dirty="0" smtClean="0">
                <a:solidFill>
                  <a:schemeClr val="tx1"/>
                </a:solidFill>
              </a:rPr>
              <a:t>Статья 2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14282" y="2285992"/>
            <a:ext cx="8715436" cy="3429024"/>
          </a:xfrm>
        </p:spPr>
        <p:txBody>
          <a:bodyPr>
            <a:noAutofit/>
          </a:bodyPr>
          <a:lstStyle/>
          <a:p>
            <a:pPr algn="ctr"/>
            <a:r>
              <a:rPr lang="ru-RU" sz="3200" b="1" dirty="0" smtClean="0">
                <a:solidFill>
                  <a:schemeClr val="tx1"/>
                </a:solidFill>
              </a:rPr>
              <a:t> Муниципальная служба –</a:t>
            </a:r>
          </a:p>
          <a:p>
            <a:pPr algn="ctr"/>
            <a:r>
              <a:rPr lang="ru-RU" sz="3200" dirty="0" smtClean="0">
                <a:solidFill>
                  <a:schemeClr val="tx1"/>
                </a:solidFill>
              </a:rPr>
              <a:t>профессиональная деятельность граждан, которая осуществляется на постоянной основе</a:t>
            </a:r>
            <a:br>
              <a:rPr lang="ru-RU" sz="3200" dirty="0" smtClean="0">
                <a:solidFill>
                  <a:schemeClr val="tx1"/>
                </a:solidFill>
              </a:rPr>
            </a:br>
            <a:r>
              <a:rPr lang="ru-RU" sz="3200" dirty="0" smtClean="0">
                <a:solidFill>
                  <a:schemeClr val="tx1"/>
                </a:solidFill>
              </a:rPr>
              <a:t>на должностях муниципальной службы, замещаемых путем заключения трудового договора (контракта).</a:t>
            </a:r>
            <a:endParaRPr lang="ru-RU" sz="3200"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857232"/>
          </a:xfrm>
        </p:spPr>
        <p:txBody>
          <a:bodyPr>
            <a:noAutofit/>
          </a:bodyPr>
          <a:lstStyle/>
          <a:p>
            <a:pPr algn="ctr"/>
            <a:r>
              <a:rPr lang="ru-RU" sz="2400" b="1" dirty="0" smtClean="0">
                <a:solidFill>
                  <a:schemeClr val="tx1"/>
                </a:solidFill>
              </a:rPr>
              <a:t>Статья 13 Закона Забайкальского края от 29.12.2008 № 108-ЗЗК</a:t>
            </a:r>
            <a:br>
              <a:rPr lang="ru-RU" sz="2400" b="1" dirty="0" smtClean="0">
                <a:solidFill>
                  <a:schemeClr val="tx1"/>
                </a:solidFill>
              </a:rPr>
            </a:br>
            <a:r>
              <a:rPr lang="ru-RU" sz="2400" b="1" dirty="0" smtClean="0">
                <a:solidFill>
                  <a:schemeClr val="tx1"/>
                </a:solidFill>
              </a:rPr>
              <a:t>«О муниципальной службе в Забайкальском крае»</a:t>
            </a:r>
            <a:endParaRPr lang="ru-RU" sz="2400" b="1" dirty="0">
              <a:solidFill>
                <a:schemeClr val="tx1"/>
              </a:solidFill>
            </a:endParaRPr>
          </a:p>
        </p:txBody>
      </p:sp>
      <p:sp>
        <p:nvSpPr>
          <p:cNvPr id="3" name="Подзаголовок 2"/>
          <p:cNvSpPr>
            <a:spLocks noGrp="1"/>
          </p:cNvSpPr>
          <p:nvPr>
            <p:ph type="subTitle" idx="1"/>
          </p:nvPr>
        </p:nvSpPr>
        <p:spPr>
          <a:xfrm>
            <a:off x="285720" y="1214422"/>
            <a:ext cx="8858280" cy="5643578"/>
          </a:xfrm>
        </p:spPr>
        <p:txBody>
          <a:bodyPr>
            <a:noAutofit/>
          </a:bodyPr>
          <a:lstStyle/>
          <a:p>
            <a:pPr algn="ctr">
              <a:spcBef>
                <a:spcPts val="0"/>
              </a:spcBef>
            </a:pPr>
            <a:r>
              <a:rPr lang="ru-RU" sz="2400" b="1" dirty="0" smtClean="0"/>
              <a:t>Виды</a:t>
            </a:r>
            <a:r>
              <a:rPr lang="ru-RU" sz="2400" dirty="0" smtClean="0"/>
              <a:t> </a:t>
            </a:r>
            <a:r>
              <a:rPr lang="ru-RU" sz="2400" b="1" dirty="0" smtClean="0"/>
              <a:t>поощрений</a:t>
            </a:r>
            <a:r>
              <a:rPr lang="ru-RU" sz="2400" dirty="0" smtClean="0"/>
              <a:t> </a:t>
            </a:r>
            <a:r>
              <a:rPr lang="ru-RU" sz="2400" b="1" dirty="0" smtClean="0"/>
              <a:t>муниципального служащего: </a:t>
            </a:r>
          </a:p>
          <a:p>
            <a:pPr algn="ctr">
              <a:spcBef>
                <a:spcPts val="0"/>
              </a:spcBef>
            </a:pPr>
            <a:endParaRPr lang="ru-RU" sz="2400" b="1" dirty="0" smtClean="0"/>
          </a:p>
          <a:p>
            <a:pPr indent="360000"/>
            <a:r>
              <a:rPr lang="ru-RU" sz="2400" dirty="0" smtClean="0"/>
              <a:t>1) объявление благодарности;</a:t>
            </a:r>
          </a:p>
          <a:p>
            <a:pPr indent="360000"/>
            <a:r>
              <a:rPr lang="ru-RU" sz="2400" dirty="0" smtClean="0"/>
              <a:t>2) награждение почетной грамотой;</a:t>
            </a:r>
          </a:p>
          <a:p>
            <a:pPr indent="360000"/>
            <a:r>
              <a:rPr lang="ru-RU" sz="2400" dirty="0" smtClean="0"/>
              <a:t>3) выдача премии или вручение ценного подарка;</a:t>
            </a:r>
          </a:p>
          <a:p>
            <a:pPr indent="360000"/>
            <a:r>
              <a:rPr lang="ru-RU" sz="2400" dirty="0" smtClean="0"/>
              <a:t>4) присвоение почетного звания;</a:t>
            </a:r>
          </a:p>
          <a:p>
            <a:pPr indent="360000"/>
            <a:r>
              <a:rPr lang="ru-RU" sz="2400" dirty="0" smtClean="0"/>
              <a:t>5) за особые трудовые заслуги перед обществом и государством работники могут быть представлены к государственным наградам Российской Федерации и наградам Забайкальского края.</a:t>
            </a:r>
            <a:endParaRPr lang="ru-RU"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00108"/>
          </a:xfrm>
        </p:spPr>
        <p:txBody>
          <a:bodyPr>
            <a:noAutofit/>
          </a:bodyPr>
          <a:lstStyle/>
          <a:p>
            <a:pPr algn="ctr"/>
            <a:r>
              <a:rPr lang="ru-RU" sz="2800" b="1" dirty="0" smtClean="0">
                <a:solidFill>
                  <a:schemeClr val="tx1"/>
                </a:solidFill>
              </a:rPr>
              <a:t>Статья 27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0" y="1071546"/>
            <a:ext cx="9144000" cy="5786454"/>
          </a:xfrm>
        </p:spPr>
        <p:txBody>
          <a:bodyPr>
            <a:noAutofit/>
          </a:bodyPr>
          <a:lstStyle/>
          <a:p>
            <a:pPr algn="ctr"/>
            <a:r>
              <a:rPr lang="ru-RU" sz="2400" b="1" dirty="0" smtClean="0"/>
              <a:t>Виды</a:t>
            </a:r>
            <a:r>
              <a:rPr lang="ru-RU" sz="2400" dirty="0" smtClean="0"/>
              <a:t> </a:t>
            </a:r>
            <a:r>
              <a:rPr lang="ru-RU" sz="2400" b="1" dirty="0" smtClean="0"/>
              <a:t>дисциплинарных взысканий:</a:t>
            </a:r>
          </a:p>
          <a:p>
            <a:pPr indent="360000"/>
            <a:r>
              <a:rPr lang="ru-RU" sz="1800" dirty="0" smtClean="0"/>
              <a:t>1) замечание;</a:t>
            </a:r>
          </a:p>
          <a:p>
            <a:pPr indent="360000"/>
            <a:r>
              <a:rPr lang="ru-RU" sz="1800" dirty="0" smtClean="0"/>
              <a:t>2) выговор;</a:t>
            </a:r>
          </a:p>
          <a:p>
            <a:pPr indent="360000"/>
            <a:r>
              <a:rPr lang="ru-RU" sz="1800" dirty="0" smtClean="0"/>
              <a:t>3) увольнение с муниципальной службы по соответствующим основаниям;</a:t>
            </a:r>
          </a:p>
          <a:p>
            <a:pPr indent="360000"/>
            <a:r>
              <a:rPr lang="ru-RU" sz="1800" dirty="0" smtClean="0"/>
              <a:t>Помимо указанных, муниципальный служащий, допустивший дисциплинарный проступок, может быть </a:t>
            </a:r>
            <a:r>
              <a:rPr lang="ru-RU" sz="1800" b="1" dirty="0" smtClean="0"/>
              <a:t>временно</a:t>
            </a:r>
            <a:r>
              <a:rPr lang="ru-RU" sz="1800" dirty="0" smtClean="0"/>
              <a:t> (но не более чем на один месяц), до решения вопроса </a:t>
            </a:r>
            <a:br>
              <a:rPr lang="ru-RU" sz="1800" dirty="0" smtClean="0"/>
            </a:br>
            <a:r>
              <a:rPr lang="ru-RU" sz="1800" dirty="0" smtClean="0"/>
              <a:t>о его дисциплинарной ответственности, </a:t>
            </a:r>
            <a:r>
              <a:rPr lang="ru-RU" sz="1800" b="1" dirty="0" smtClean="0"/>
              <a:t>отстранен</a:t>
            </a:r>
            <a:r>
              <a:rPr lang="ru-RU" sz="1800" dirty="0" smtClean="0"/>
              <a:t> </a:t>
            </a:r>
            <a:r>
              <a:rPr lang="ru-RU" sz="1800" b="1" dirty="0" smtClean="0"/>
              <a:t>от исполнения должностных обязанностей</a:t>
            </a:r>
            <a:r>
              <a:rPr lang="ru-RU" sz="1800" dirty="0" smtClean="0"/>
              <a:t> с сохранением денежного содержания.</a:t>
            </a:r>
          </a:p>
          <a:p>
            <a:pPr indent="360000"/>
            <a:r>
              <a:rPr lang="ru-RU" sz="1800" dirty="0" smtClean="0"/>
              <a:t>В случаях совершения следующих правонарушений, установленных статьями 14.1 </a:t>
            </a:r>
            <a:br>
              <a:rPr lang="ru-RU" sz="1800" dirty="0" smtClean="0"/>
            </a:br>
            <a:r>
              <a:rPr lang="ru-RU" sz="1800" dirty="0" smtClean="0"/>
              <a:t>и 15 Федерального закона № 25-ФЗ, муниципальный служащий подлежит </a:t>
            </a:r>
            <a:br>
              <a:rPr lang="ru-RU" sz="1800" dirty="0" smtClean="0"/>
            </a:br>
            <a:r>
              <a:rPr lang="ru-RU" sz="1800" b="1" dirty="0" smtClean="0">
                <a:solidFill>
                  <a:srgbClr val="FF0000"/>
                </a:solidFill>
              </a:rPr>
              <a:t>увольнению с муниципальной службы в связи с утратой доверия</a:t>
            </a:r>
            <a:r>
              <a:rPr lang="ru-RU" sz="1800" dirty="0" smtClean="0"/>
              <a:t>:</a:t>
            </a:r>
          </a:p>
          <a:p>
            <a:pPr indent="360000"/>
            <a:r>
              <a:rPr lang="ru-RU" sz="1800" dirty="0" smtClean="0"/>
              <a:t>1) непринятие муниципальным служащим, являющимся стороной конфликта интересов, мер по предотвращению или урегулированию конфликта интересов;</a:t>
            </a:r>
          </a:p>
          <a:p>
            <a:pPr indent="360000"/>
            <a:r>
              <a:rPr lang="ru-RU" sz="1800" dirty="0" smtClean="0"/>
              <a:t>2) непредставление муниципальным служащим сведений о своих доходах, расходах, об имуществе и обязательствах имущественного характера, а также о доходах, расходах, об имуществе и обязательствах имущественного характера своих супруги (супруга) и несовершеннолетних детей в случае, если представление таких сведений обязательно, либо представление заведомо недостоверных или неполных сведений.</a:t>
            </a:r>
          </a:p>
          <a:p>
            <a:pPr algn="ctr"/>
            <a:endParaRPr lang="ru-RU"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571480"/>
          </a:xfrm>
        </p:spPr>
        <p:txBody>
          <a:bodyPr>
            <a:noAutofit/>
          </a:bodyPr>
          <a:lstStyle/>
          <a:p>
            <a:pPr algn="ctr"/>
            <a:r>
              <a:rPr lang="ru-RU" sz="2400" b="1" dirty="0" smtClean="0"/>
              <a:t>Глава 8. Кадровая работа в муниципальном образовании</a:t>
            </a:r>
            <a:endParaRPr lang="ru-RU" sz="2200" dirty="0">
              <a:solidFill>
                <a:schemeClr val="tx1"/>
              </a:solidFill>
            </a:endParaRPr>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0" y="857233"/>
          <a:ext cx="9144000" cy="5830876"/>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51682">
                <a:tc>
                  <a:txBody>
                    <a:bodyPr/>
                    <a:lstStyle/>
                    <a:p>
                      <a:pPr algn="ctr"/>
                      <a:r>
                        <a:rPr lang="ru-RU" sz="1800" dirty="0" smtClean="0"/>
                        <a:t>Федеральный уровень</a:t>
                      </a:r>
                      <a:endParaRPr lang="ru-RU" sz="1800" dirty="0">
                        <a:solidFill>
                          <a:schemeClr val="tx1"/>
                        </a:solidFill>
                      </a:endParaRPr>
                    </a:p>
                  </a:txBody>
                  <a:tcPr/>
                </a:tc>
                <a:tc>
                  <a:txBody>
                    <a:bodyPr/>
                    <a:lstStyle/>
                    <a:p>
                      <a:pPr algn="ctr"/>
                      <a:r>
                        <a:rPr lang="ru-RU" sz="1800" dirty="0" smtClean="0"/>
                        <a:t>Региональный уровень</a:t>
                      </a:r>
                      <a:endParaRPr lang="ru-RU" sz="1800" dirty="0">
                        <a:solidFill>
                          <a:schemeClr val="tx1"/>
                        </a:solidFill>
                      </a:endParaRPr>
                    </a:p>
                  </a:txBody>
                  <a:tcPr/>
                </a:tc>
                <a:tc>
                  <a:txBody>
                    <a:bodyPr/>
                    <a:lstStyle/>
                    <a:p>
                      <a:pPr algn="ctr"/>
                      <a:r>
                        <a:rPr lang="ru-RU" sz="1800" dirty="0" smtClean="0"/>
                        <a:t>Местный уровень</a:t>
                      </a:r>
                      <a:endParaRPr lang="ru-RU" sz="1800" dirty="0">
                        <a:solidFill>
                          <a:schemeClr val="tx1"/>
                        </a:solidFill>
                      </a:endParaRPr>
                    </a:p>
                  </a:txBody>
                  <a:tcPr/>
                </a:tc>
                <a:extLst>
                  <a:ext uri="{0D108BD9-81ED-4DB2-BD59-A6C34878D82A}">
                    <a16:rowId xmlns:a16="http://schemas.microsoft.com/office/drawing/2014/main" val="10000"/>
                  </a:ext>
                </a:extLst>
              </a:tr>
              <a:tr h="1128995">
                <a:tc>
                  <a:txBody>
                    <a:bodyPr/>
                    <a:lstStyle/>
                    <a:p>
                      <a:pPr algn="ctr"/>
                      <a:r>
                        <a:rPr kumimoji="0" lang="ru-RU" sz="1600" b="0" kern="1200" dirty="0" smtClean="0"/>
                        <a:t>Федеральный закон</a:t>
                      </a:r>
                    </a:p>
                    <a:p>
                      <a:pPr algn="ctr"/>
                      <a:r>
                        <a:rPr kumimoji="0" lang="ru-RU" sz="1600" b="0" kern="1200" dirty="0" smtClean="0"/>
                        <a:t>от 02.03.2007 № 25-ФЗ</a:t>
                      </a:r>
                    </a:p>
                    <a:p>
                      <a:pPr algn="ctr"/>
                      <a:r>
                        <a:rPr kumimoji="0" lang="ru-RU" sz="1600" b="0" kern="1200" dirty="0" smtClean="0"/>
                        <a:t>«О муниципальной службе</a:t>
                      </a:r>
                    </a:p>
                    <a:p>
                      <a:pPr algn="ctr"/>
                      <a:r>
                        <a:rPr kumimoji="0" lang="ru-RU" sz="1600" b="0" kern="1200" dirty="0" smtClean="0"/>
                        <a:t>в Российской Федерации»</a:t>
                      </a:r>
                      <a:endParaRPr lang="ru-RU" sz="1600" b="0" dirty="0">
                        <a:solidFill>
                          <a:schemeClr val="tx1"/>
                        </a:solidFill>
                      </a:endParaRPr>
                    </a:p>
                  </a:txBody>
                  <a:tcPr/>
                </a:tc>
                <a:tc>
                  <a:txBody>
                    <a:bodyPr/>
                    <a:lstStyle/>
                    <a:p>
                      <a:pPr algn="ctr"/>
                      <a:r>
                        <a:rPr kumimoji="0" lang="ru-RU" sz="1600" b="0" kern="1200" dirty="0" smtClean="0"/>
                        <a:t>Закон Забайкальского края</a:t>
                      </a:r>
                    </a:p>
                    <a:p>
                      <a:pPr algn="ctr"/>
                      <a:r>
                        <a:rPr kumimoji="0" lang="ru-RU" sz="1600" b="0" kern="1200" dirty="0" smtClean="0"/>
                        <a:t>от 29.12.2008 № 108-ЗЗК</a:t>
                      </a:r>
                    </a:p>
                    <a:p>
                      <a:pPr algn="ctr"/>
                      <a:r>
                        <a:rPr kumimoji="0" lang="ru-RU" sz="1600" b="0" kern="1200" dirty="0" smtClean="0"/>
                        <a:t>«О муниципальной службе</a:t>
                      </a:r>
                    </a:p>
                    <a:p>
                      <a:pPr algn="ctr"/>
                      <a:r>
                        <a:rPr kumimoji="0" lang="ru-RU" sz="1600" b="0" kern="1200" dirty="0" smtClean="0"/>
                        <a:t>в Забайкальском крае»</a:t>
                      </a:r>
                      <a:endParaRPr lang="ru-RU" sz="160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b="0" kern="1200" dirty="0" smtClean="0"/>
                        <a:t>Положение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b="0" kern="1200" dirty="0" smtClean="0"/>
                        <a:t>о муниципальной службе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b="0" kern="1200" dirty="0" smtClean="0"/>
                        <a:t>в муниципальном образовании</a:t>
                      </a:r>
                      <a:endParaRPr lang="ru-RU" sz="1600" b="0" dirty="0" smtClean="0">
                        <a:solidFill>
                          <a:schemeClr val="tx1"/>
                        </a:solidFill>
                      </a:endParaRPr>
                    </a:p>
                  </a:txBody>
                  <a:tcPr/>
                </a:tc>
                <a:extLst>
                  <a:ext uri="{0D108BD9-81ED-4DB2-BD59-A6C34878D82A}">
                    <a16:rowId xmlns:a16="http://schemas.microsoft.com/office/drawing/2014/main" val="10001"/>
                  </a:ext>
                </a:extLst>
              </a:tr>
              <a:tr h="1136571">
                <a:tc>
                  <a:txBody>
                    <a:bodyPr/>
                    <a:lstStyle/>
                    <a:p>
                      <a:pPr algn="ctr"/>
                      <a:r>
                        <a:rPr kumimoji="0" lang="ru-RU" sz="1600" kern="1200" dirty="0" smtClean="0">
                          <a:solidFill>
                            <a:schemeClr val="dk1"/>
                          </a:solidFill>
                          <a:latin typeface="+mn-lt"/>
                          <a:ea typeface="+mn-ea"/>
                          <a:cs typeface="+mn-cs"/>
                        </a:rPr>
                        <a:t>Трудовой кодекс</a:t>
                      </a:r>
                    </a:p>
                    <a:p>
                      <a:pPr algn="ctr"/>
                      <a:r>
                        <a:rPr kumimoji="0" lang="ru-RU" sz="1600" kern="1200" dirty="0" smtClean="0">
                          <a:solidFill>
                            <a:schemeClr val="dk1"/>
                          </a:solidFill>
                          <a:latin typeface="+mn-lt"/>
                          <a:ea typeface="+mn-ea"/>
                          <a:cs typeface="+mn-cs"/>
                        </a:rPr>
                        <a:t>Российской Федерации</a:t>
                      </a:r>
                      <a:endParaRPr lang="ru-RU" sz="16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dirty="0">
                        <a:solidFill>
                          <a:schemeClr val="tx1"/>
                        </a:solidFill>
                      </a:endParaRPr>
                    </a:p>
                  </a:txBody>
                  <a:tcPr/>
                </a:tc>
                <a:tc>
                  <a:txBody>
                    <a:bodyPr/>
                    <a:lstStyle/>
                    <a:p>
                      <a:pPr algn="ctr"/>
                      <a:r>
                        <a:rPr kumimoji="0" lang="ru-RU" sz="1600" kern="1200" dirty="0" smtClean="0">
                          <a:solidFill>
                            <a:schemeClr val="dk1"/>
                          </a:solidFill>
                          <a:latin typeface="+mn-lt"/>
                          <a:ea typeface="+mn-ea"/>
                          <a:cs typeface="+mn-cs"/>
                        </a:rPr>
                        <a:t>Порядок создания кадрового резерва для замещения вакантных должностей муниципальной службы</a:t>
                      </a:r>
                      <a:endParaRPr lang="ru-RU" sz="1600" b="1" dirty="0">
                        <a:solidFill>
                          <a:schemeClr val="tx1"/>
                        </a:solidFill>
                      </a:endParaRPr>
                    </a:p>
                  </a:txBody>
                  <a:tcPr/>
                </a:tc>
                <a:extLst>
                  <a:ext uri="{0D108BD9-81ED-4DB2-BD59-A6C34878D82A}">
                    <a16:rowId xmlns:a16="http://schemas.microsoft.com/office/drawing/2014/main" val="10002"/>
                  </a:ext>
                </a:extLst>
              </a:tr>
              <a:tr h="176799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Федеральный закон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от 29.12.2012 № 273-ФЗ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«Об образовании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solidFill>
                            <a:schemeClr val="dk1"/>
                          </a:solidFill>
                          <a:latin typeface="+mn-lt"/>
                          <a:ea typeface="+mn-ea"/>
                          <a:cs typeface="+mn-cs"/>
                        </a:rPr>
                        <a:t>в Российской Федерации»</a:t>
                      </a:r>
                      <a:endParaRPr lang="ru-RU" sz="1600" b="1" dirty="0" smtClean="0">
                        <a:solidFill>
                          <a:schemeClr val="tx1"/>
                        </a:solidFill>
                      </a:endParaRPr>
                    </a:p>
                  </a:txBody>
                  <a:tcPr/>
                </a:tc>
                <a:tc>
                  <a:txBody>
                    <a:bodyPr/>
                    <a:lstStyle/>
                    <a:p>
                      <a:pPr algn="ctr"/>
                      <a:r>
                        <a:rPr kumimoji="0" lang="ru-RU" sz="1600" kern="1200" dirty="0" smtClean="0">
                          <a:solidFill>
                            <a:schemeClr val="dk1"/>
                          </a:solidFill>
                          <a:latin typeface="+mn-lt"/>
                          <a:ea typeface="+mn-ea"/>
                          <a:cs typeface="+mn-cs"/>
                        </a:rPr>
                        <a:t>Закон Забайкальского края </a:t>
                      </a:r>
                    </a:p>
                    <a:p>
                      <a:pPr algn="ctr"/>
                      <a:r>
                        <a:rPr kumimoji="0" lang="ru-RU" sz="1600" kern="1200" dirty="0" smtClean="0">
                          <a:solidFill>
                            <a:schemeClr val="dk1"/>
                          </a:solidFill>
                          <a:latin typeface="+mn-lt"/>
                          <a:ea typeface="+mn-ea"/>
                          <a:cs typeface="+mn-cs"/>
                        </a:rPr>
                        <a:t>от 18.11.2015 № 1247-ЗЗК </a:t>
                      </a:r>
                    </a:p>
                    <a:p>
                      <a:pPr algn="ctr"/>
                      <a:r>
                        <a:rPr kumimoji="0" lang="ru-RU" sz="1600" kern="1200" dirty="0" smtClean="0">
                          <a:solidFill>
                            <a:schemeClr val="dk1"/>
                          </a:solidFill>
                          <a:latin typeface="+mn-lt"/>
                          <a:ea typeface="+mn-ea"/>
                          <a:cs typeface="+mn-cs"/>
                        </a:rPr>
                        <a:t>«О порядке заключения договора о целевом обучении </a:t>
                      </a:r>
                    </a:p>
                    <a:p>
                      <a:pPr algn="ctr"/>
                      <a:r>
                        <a:rPr kumimoji="0" lang="ru-RU" sz="1600" kern="1200" dirty="0" smtClean="0">
                          <a:solidFill>
                            <a:schemeClr val="dk1"/>
                          </a:solidFill>
                          <a:latin typeface="+mn-lt"/>
                          <a:ea typeface="+mn-ea"/>
                          <a:cs typeface="+mn-cs"/>
                        </a:rPr>
                        <a:t>с обязательством последующего прохождения муниципальной службы»</a:t>
                      </a:r>
                    </a:p>
                  </a:txBody>
                  <a:tcPr/>
                </a:tc>
                <a:tc>
                  <a:txBody>
                    <a:bodyPr/>
                    <a:lstStyle/>
                    <a:p>
                      <a:pPr algn="ctr"/>
                      <a:r>
                        <a:rPr kumimoji="0" lang="ru-RU" sz="1600" kern="1200" dirty="0" smtClean="0">
                          <a:solidFill>
                            <a:schemeClr val="dk1"/>
                          </a:solidFill>
                          <a:latin typeface="+mn-lt"/>
                          <a:ea typeface="+mn-ea"/>
                          <a:cs typeface="+mn-cs"/>
                        </a:rPr>
                        <a:t>Порядок организации и проведения конкурса на заключение договора о целевом обучении </a:t>
                      </a:r>
                    </a:p>
                    <a:p>
                      <a:pPr algn="ctr"/>
                      <a:r>
                        <a:rPr kumimoji="0" lang="ru-RU" sz="1200" kern="1200" dirty="0" smtClean="0">
                          <a:solidFill>
                            <a:schemeClr val="dk1"/>
                          </a:solidFill>
                          <a:latin typeface="+mn-lt"/>
                          <a:ea typeface="+mn-ea"/>
                          <a:cs typeface="+mn-cs"/>
                        </a:rPr>
                        <a:t>(</a:t>
                      </a:r>
                      <a:r>
                        <a:rPr kumimoji="0" lang="ru-RU" sz="1200" kern="1200" dirty="0" err="1" smtClean="0">
                          <a:solidFill>
                            <a:schemeClr val="dk1"/>
                          </a:solidFill>
                          <a:latin typeface="+mn-lt"/>
                          <a:ea typeface="+mn-ea"/>
                          <a:cs typeface="+mn-cs"/>
                        </a:rPr>
                        <a:t>НПА</a:t>
                      </a:r>
                      <a:r>
                        <a:rPr kumimoji="0" lang="ru-RU" sz="1200" kern="1200" dirty="0" smtClean="0">
                          <a:solidFill>
                            <a:schemeClr val="dk1"/>
                          </a:solidFill>
                          <a:latin typeface="+mn-lt"/>
                          <a:ea typeface="+mn-ea"/>
                          <a:cs typeface="+mn-cs"/>
                        </a:rPr>
                        <a:t> представительного органа МО)</a:t>
                      </a:r>
                      <a:endParaRPr lang="ru-RU" sz="1200" dirty="0"/>
                    </a:p>
                  </a:txBody>
                  <a:tcPr>
                    <a:solidFill>
                      <a:schemeClr val="accent3">
                        <a:lumMod val="40000"/>
                        <a:lumOff val="60000"/>
                      </a:schemeClr>
                    </a:solidFill>
                  </a:tcPr>
                </a:tc>
                <a:extLst>
                  <a:ext uri="{0D108BD9-81ED-4DB2-BD59-A6C34878D82A}">
                    <a16:rowId xmlns:a16="http://schemas.microsoft.com/office/drawing/2014/main" val="10003"/>
                  </a:ext>
                </a:extLst>
              </a:tr>
              <a:tr h="1401230">
                <a:tc>
                  <a:txBody>
                    <a:bodyPr/>
                    <a:lstStyle/>
                    <a:p>
                      <a:pPr algn="ctr"/>
                      <a:r>
                        <a:rPr kumimoji="0" lang="ru-RU" sz="1600" kern="1200" dirty="0" smtClean="0">
                          <a:solidFill>
                            <a:schemeClr val="dk1"/>
                          </a:solidFill>
                          <a:latin typeface="+mn-lt"/>
                          <a:ea typeface="+mn-ea"/>
                          <a:cs typeface="+mn-cs"/>
                        </a:rPr>
                        <a:t>Федеральный закон </a:t>
                      </a:r>
                    </a:p>
                    <a:p>
                      <a:pPr algn="ctr"/>
                      <a:r>
                        <a:rPr kumimoji="0" lang="ru-RU" sz="1600" kern="1200" dirty="0" smtClean="0">
                          <a:solidFill>
                            <a:schemeClr val="dk1"/>
                          </a:solidFill>
                          <a:latin typeface="+mn-lt"/>
                          <a:ea typeface="+mn-ea"/>
                          <a:cs typeface="+mn-cs"/>
                        </a:rPr>
                        <a:t>от 27.07.2006 № 152-ФЗ </a:t>
                      </a:r>
                    </a:p>
                    <a:p>
                      <a:pPr algn="ctr"/>
                      <a:r>
                        <a:rPr kumimoji="0" lang="ru-RU" sz="1600" kern="1200" dirty="0" smtClean="0">
                          <a:solidFill>
                            <a:schemeClr val="dk1"/>
                          </a:solidFill>
                          <a:latin typeface="+mn-lt"/>
                          <a:ea typeface="+mn-ea"/>
                          <a:cs typeface="+mn-cs"/>
                        </a:rPr>
                        <a:t>«О персональных данных»</a:t>
                      </a:r>
                      <a:endParaRPr kumimoji="0" lang="ru-RU" sz="1600" kern="1200" baseline="0" dirty="0" smtClean="0">
                        <a:solidFill>
                          <a:schemeClr val="dk1"/>
                        </a:solidFill>
                        <a:latin typeface="+mn-lt"/>
                        <a:ea typeface="+mn-ea"/>
                        <a:cs typeface="+mn-cs"/>
                      </a:endParaRPr>
                    </a:p>
                  </a:txBody>
                  <a:tcPr/>
                </a:tc>
                <a:tc>
                  <a:txBody>
                    <a:bodyPr/>
                    <a:lstStyle/>
                    <a:p>
                      <a:pPr algn="ctr"/>
                      <a:endParaRPr kumimoji="0" lang="ru-RU" sz="1600" kern="1200" dirty="0" smtClean="0">
                        <a:solidFill>
                          <a:schemeClr val="dk1"/>
                        </a:solidFill>
                        <a:latin typeface="+mn-lt"/>
                        <a:ea typeface="+mn-ea"/>
                        <a:cs typeface="+mn-cs"/>
                      </a:endParaRPr>
                    </a:p>
                  </a:txBody>
                  <a:tcPr/>
                </a:tc>
                <a:tc>
                  <a:txBody>
                    <a:bodyPr/>
                    <a:lstStyle/>
                    <a:p>
                      <a:pPr algn="ctr"/>
                      <a:r>
                        <a:rPr kumimoji="0" lang="ru-RU" sz="1600" kern="1200" dirty="0" smtClean="0">
                          <a:solidFill>
                            <a:schemeClr val="dk1"/>
                          </a:solidFill>
                          <a:latin typeface="+mn-lt"/>
                          <a:ea typeface="+mn-ea"/>
                          <a:cs typeface="+mn-cs"/>
                        </a:rPr>
                        <a:t>Порядок ведения реестра муниципальных служащих</a:t>
                      </a:r>
                      <a:endParaRPr lang="ru-RU" sz="1600" dirty="0"/>
                    </a:p>
                  </a:txBody>
                  <a:tcPr>
                    <a:solidFill>
                      <a:schemeClr val="accent3">
                        <a:lumMod val="40000"/>
                        <a:lumOff val="60000"/>
                      </a:schemeClr>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571480"/>
          </a:xfrm>
        </p:spPr>
        <p:txBody>
          <a:bodyPr>
            <a:noAutofit/>
          </a:bodyPr>
          <a:lstStyle/>
          <a:p>
            <a:pPr algn="ctr"/>
            <a:r>
              <a:rPr lang="ru-RU" sz="2400" b="1" dirty="0" smtClean="0">
                <a:solidFill>
                  <a:schemeClr val="tx1"/>
                </a:solidFill>
              </a:rPr>
              <a:t>Статья 66.1 Трудового кодекса Российской Федерации</a:t>
            </a:r>
            <a:endParaRPr lang="ru-RU" sz="2400" b="1" dirty="0">
              <a:solidFill>
                <a:schemeClr val="tx1"/>
              </a:solidFill>
            </a:endParaRPr>
          </a:p>
        </p:txBody>
      </p:sp>
      <p:sp>
        <p:nvSpPr>
          <p:cNvPr id="3" name="Подзаголовок 2"/>
          <p:cNvSpPr>
            <a:spLocks noGrp="1"/>
          </p:cNvSpPr>
          <p:nvPr>
            <p:ph type="subTitle" idx="1"/>
          </p:nvPr>
        </p:nvSpPr>
        <p:spPr>
          <a:xfrm>
            <a:off x="285720" y="785794"/>
            <a:ext cx="8858280" cy="6072206"/>
          </a:xfrm>
        </p:spPr>
        <p:txBody>
          <a:bodyPr>
            <a:noAutofit/>
          </a:bodyPr>
          <a:lstStyle/>
          <a:p>
            <a:pPr indent="360000" algn="ctr">
              <a:spcBef>
                <a:spcPts val="0"/>
              </a:spcBef>
            </a:pPr>
            <a:r>
              <a:rPr lang="ru-RU" sz="2000" dirty="0" smtClean="0"/>
              <a:t>На лиц, поступающих впервые на работу </a:t>
            </a:r>
            <a:r>
              <a:rPr lang="ru-RU" sz="2000" b="1" dirty="0" smtClean="0"/>
              <a:t>с 1 января 2021 года</a:t>
            </a:r>
            <a:r>
              <a:rPr lang="ru-RU" sz="2000" dirty="0" smtClean="0"/>
              <a:t>, </a:t>
            </a:r>
          </a:p>
          <a:p>
            <a:pPr indent="360000" algn="ctr">
              <a:spcBef>
                <a:spcPts val="0"/>
              </a:spcBef>
            </a:pPr>
            <a:r>
              <a:rPr lang="ru-RU" sz="2000" b="1" dirty="0" smtClean="0"/>
              <a:t>трудовые книжки</a:t>
            </a:r>
            <a:r>
              <a:rPr lang="ru-RU" sz="2000" dirty="0" smtClean="0"/>
              <a:t> </a:t>
            </a:r>
            <a:r>
              <a:rPr lang="ru-RU" sz="2000" b="1" dirty="0" smtClean="0">
                <a:solidFill>
                  <a:srgbClr val="FF0000"/>
                </a:solidFill>
              </a:rPr>
              <a:t>оформляться</a:t>
            </a:r>
            <a:r>
              <a:rPr lang="ru-RU" sz="2000" dirty="0" smtClean="0"/>
              <a:t> работодателями </a:t>
            </a:r>
            <a:r>
              <a:rPr lang="ru-RU" sz="2000" b="1" dirty="0" smtClean="0">
                <a:solidFill>
                  <a:srgbClr val="FF0000"/>
                </a:solidFill>
              </a:rPr>
              <a:t>не будут</a:t>
            </a:r>
            <a:r>
              <a:rPr lang="ru-RU" sz="2000" dirty="0" smtClean="0"/>
              <a:t>. </a:t>
            </a:r>
          </a:p>
          <a:p>
            <a:pPr indent="360000"/>
            <a:endParaRPr lang="ru-RU" sz="800" dirty="0" smtClean="0"/>
          </a:p>
          <a:p>
            <a:pPr indent="360000" algn="ctr"/>
            <a:r>
              <a:rPr lang="ru-RU" sz="2000" b="1" dirty="0" smtClean="0"/>
              <a:t>Способы получения сведений о трудовой деятельности:</a:t>
            </a:r>
          </a:p>
          <a:p>
            <a:pPr indent="360000"/>
            <a:r>
              <a:rPr lang="ru-RU" sz="2000" dirty="0" smtClean="0"/>
              <a:t>1) у работодателя по последнему месту работы – на бумажном носителе или в форме электронного документа;</a:t>
            </a:r>
          </a:p>
          <a:p>
            <a:pPr indent="360000"/>
            <a:r>
              <a:rPr lang="ru-RU" sz="2000" dirty="0" smtClean="0"/>
              <a:t>2) в многофункциональном центре предоставления государственных и муниципальных услуг – на бумажном носителе;</a:t>
            </a:r>
          </a:p>
          <a:p>
            <a:pPr indent="360000"/>
            <a:r>
              <a:rPr lang="ru-RU" sz="2000" dirty="0" smtClean="0"/>
              <a:t>3) в </a:t>
            </a:r>
            <a:r>
              <a:rPr lang="ru-RU" sz="2000" dirty="0" err="1" smtClean="0"/>
              <a:t>ПФР</a:t>
            </a:r>
            <a:r>
              <a:rPr lang="ru-RU" sz="2000" dirty="0" smtClean="0"/>
              <a:t> – на бумажном носителе или в форме электронного документа;</a:t>
            </a:r>
          </a:p>
          <a:p>
            <a:pPr indent="360000"/>
            <a:r>
              <a:rPr lang="ru-RU" sz="2000" dirty="0" smtClean="0"/>
              <a:t>4) с использованием единого портала государственных и муниципальных услуг - в форме электронного документа.</a:t>
            </a:r>
          </a:p>
          <a:p>
            <a:pPr indent="360000"/>
            <a:r>
              <a:rPr lang="ru-RU" sz="2000" dirty="0" smtClean="0"/>
              <a:t>Для получения сведений о трудовой деятельности за период работы у данного работодателя работнику необходимо подать работодателю заявление </a:t>
            </a:r>
            <a:r>
              <a:rPr lang="ru-RU" sz="2000" b="1" dirty="0" smtClean="0"/>
              <a:t>в письменном виде </a:t>
            </a:r>
            <a:r>
              <a:rPr lang="ru-RU" sz="2000" dirty="0" smtClean="0"/>
              <a:t>или </a:t>
            </a:r>
            <a:r>
              <a:rPr lang="ru-RU" sz="2000" b="1" dirty="0" smtClean="0"/>
              <a:t>направить его на адрес электронной почты работодателя</a:t>
            </a:r>
            <a:r>
              <a:rPr lang="ru-RU" sz="2000" dirty="0" smtClean="0"/>
              <a:t>. В период работы работодатель обязан выдать сведения о трудовой деятельности работнику </a:t>
            </a:r>
            <a:r>
              <a:rPr lang="ru-RU" sz="2000" b="1" dirty="0" smtClean="0"/>
              <a:t>не позднее трех рабочих дней </a:t>
            </a:r>
            <a:r>
              <a:rPr lang="ru-RU" sz="2000" dirty="0" smtClean="0"/>
              <a:t>со дня подачи работником заявления, а при увольнении - </a:t>
            </a:r>
            <a:r>
              <a:rPr lang="ru-RU" sz="2000" b="1" dirty="0" smtClean="0"/>
              <a:t>в день </a:t>
            </a:r>
            <a:r>
              <a:rPr lang="ru-RU" sz="2000" dirty="0" smtClean="0"/>
              <a:t>прекращения трудового договора.</a:t>
            </a:r>
            <a:endParaRPr lang="ru-RU"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6"/>
            <a:ext cx="8458200" cy="2428892"/>
          </a:xfrm>
        </p:spPr>
        <p:txBody>
          <a:bodyPr>
            <a:normAutofit/>
          </a:bodyPr>
          <a:lstStyle/>
          <a:p>
            <a:pPr algn="ctr"/>
            <a:r>
              <a:rPr lang="ru-RU" sz="4000" b="1" dirty="0" smtClean="0">
                <a:solidFill>
                  <a:schemeClr val="tx1"/>
                </a:solidFill>
              </a:rPr>
              <a:t>Спасибо за внимание</a:t>
            </a:r>
            <a:endParaRPr lang="ru-RU" sz="4000" b="1" dirty="0">
              <a:solidFill>
                <a:schemeClr val="tx1"/>
              </a:solidFill>
            </a:endParaRPr>
          </a:p>
        </p:txBody>
      </p:sp>
      <p:sp>
        <p:nvSpPr>
          <p:cNvPr id="3" name="Подзаголовок 2"/>
          <p:cNvSpPr>
            <a:spLocks noGrp="1"/>
          </p:cNvSpPr>
          <p:nvPr>
            <p:ph type="subTitle" idx="1"/>
          </p:nvPr>
        </p:nvSpPr>
        <p:spPr>
          <a:xfrm>
            <a:off x="685800" y="4429132"/>
            <a:ext cx="8458200" cy="2000264"/>
          </a:xfrm>
        </p:spPr>
        <p:txBody>
          <a:bodyPr>
            <a:normAutofit fontScale="55000" lnSpcReduction="20000"/>
          </a:bodyPr>
          <a:lstStyle/>
          <a:p>
            <a:pPr algn="r"/>
            <a:r>
              <a:rPr lang="ru-RU" b="1" dirty="0" smtClean="0">
                <a:solidFill>
                  <a:schemeClr val="tx1"/>
                </a:solidFill>
              </a:rPr>
              <a:t>Багдасарян Марина Александровна</a:t>
            </a:r>
            <a:r>
              <a:rPr lang="ru-RU" dirty="0" smtClean="0">
                <a:solidFill>
                  <a:schemeClr val="tx1"/>
                </a:solidFill>
              </a:rPr>
              <a:t>,</a:t>
            </a:r>
          </a:p>
          <a:p>
            <a:pPr algn="r"/>
            <a:r>
              <a:rPr lang="ru-RU" dirty="0" smtClean="0">
                <a:solidFill>
                  <a:schemeClr val="tx1"/>
                </a:solidFill>
              </a:rPr>
              <a:t>заместитель начальника отдела правовой работы</a:t>
            </a:r>
          </a:p>
          <a:p>
            <a:pPr algn="r"/>
            <a:r>
              <a:rPr lang="ru-RU" dirty="0" smtClean="0">
                <a:solidFill>
                  <a:schemeClr val="tx1"/>
                </a:solidFill>
              </a:rPr>
              <a:t>с органами МСУ и ведения регистра </a:t>
            </a:r>
            <a:r>
              <a:rPr lang="ru-RU" dirty="0" err="1" smtClean="0">
                <a:solidFill>
                  <a:schemeClr val="tx1"/>
                </a:solidFill>
              </a:rPr>
              <a:t>МНПА</a:t>
            </a:r>
            <a:endParaRPr lang="ru-RU" dirty="0" smtClean="0">
              <a:solidFill>
                <a:schemeClr val="tx1"/>
              </a:solidFill>
            </a:endParaRPr>
          </a:p>
          <a:p>
            <a:pPr algn="r"/>
            <a:r>
              <a:rPr lang="ru-RU" dirty="0" smtClean="0">
                <a:solidFill>
                  <a:schemeClr val="tx1"/>
                </a:solidFill>
              </a:rPr>
              <a:t>государственно-правового управления</a:t>
            </a:r>
          </a:p>
          <a:p>
            <a:pPr algn="r"/>
            <a:r>
              <a:rPr lang="ru-RU" dirty="0" smtClean="0">
                <a:solidFill>
                  <a:schemeClr val="tx1"/>
                </a:solidFill>
              </a:rPr>
              <a:t>Губернатора Забайкальского края,</a:t>
            </a:r>
          </a:p>
          <a:p>
            <a:pPr algn="r"/>
            <a:r>
              <a:rPr lang="ru-RU" dirty="0" smtClean="0">
                <a:solidFill>
                  <a:schemeClr val="tx1"/>
                </a:solidFill>
              </a:rPr>
              <a:t>8(3022)233618</a:t>
            </a:r>
          </a:p>
          <a:p>
            <a:pPr algn="ctr"/>
            <a:endParaRPr lang="ru-RU" dirty="0" smtClean="0">
              <a:solidFill>
                <a:schemeClr val="tx1"/>
              </a:solidFill>
            </a:endParaRPr>
          </a:p>
          <a:p>
            <a:pPr algn="ctr"/>
            <a:r>
              <a:rPr lang="ru-RU" dirty="0" smtClean="0">
                <a:solidFill>
                  <a:schemeClr val="tx1"/>
                </a:solidFill>
              </a:rPr>
              <a:t>25 июня 2021 года</a:t>
            </a:r>
            <a:endParaRPr lang="ru-RU"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071546"/>
          </a:xfrm>
        </p:spPr>
        <p:txBody>
          <a:bodyPr>
            <a:noAutofit/>
          </a:bodyPr>
          <a:lstStyle/>
          <a:p>
            <a:pPr algn="ctr"/>
            <a:r>
              <a:rPr lang="ru-RU" sz="2800" b="1" dirty="0" smtClean="0">
                <a:solidFill>
                  <a:schemeClr val="tx1"/>
                </a:solidFill>
              </a:rPr>
              <a:t>Статья 1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428596" y="1714488"/>
            <a:ext cx="8715404" cy="4714908"/>
          </a:xfrm>
        </p:spPr>
        <p:txBody>
          <a:bodyPr>
            <a:noAutofit/>
          </a:bodyPr>
          <a:lstStyle/>
          <a:p>
            <a:pPr algn="ctr">
              <a:spcBef>
                <a:spcPts val="0"/>
              </a:spcBef>
            </a:pPr>
            <a:r>
              <a:rPr lang="ru-RU" b="1" dirty="0" smtClean="0">
                <a:solidFill>
                  <a:schemeClr val="tx1"/>
                </a:solidFill>
              </a:rPr>
              <a:t> </a:t>
            </a:r>
            <a:r>
              <a:rPr lang="ru-RU" sz="2600" b="1" dirty="0" smtClean="0">
                <a:solidFill>
                  <a:schemeClr val="tx1"/>
                </a:solidFill>
              </a:rPr>
              <a:t>Лица, замещающие муниципальные должности </a:t>
            </a:r>
            <a:br>
              <a:rPr lang="ru-RU" sz="2600" b="1" dirty="0" smtClean="0">
                <a:solidFill>
                  <a:schemeClr val="tx1"/>
                </a:solidFill>
              </a:rPr>
            </a:br>
            <a:r>
              <a:rPr lang="ru-RU" sz="2600" dirty="0" smtClean="0">
                <a:solidFill>
                  <a:schemeClr val="tx1"/>
                </a:solidFill>
              </a:rPr>
              <a:t>(</a:t>
            </a:r>
            <a:r>
              <a:rPr lang="ru-RU" sz="2600" dirty="0" smtClean="0">
                <a:solidFill>
                  <a:srgbClr val="FF0000"/>
                </a:solidFill>
              </a:rPr>
              <a:t>не являются муниципальными служащими</a:t>
            </a:r>
            <a:r>
              <a:rPr lang="ru-RU" sz="2600" dirty="0" smtClean="0">
                <a:solidFill>
                  <a:schemeClr val="tx1"/>
                </a:solidFill>
              </a:rPr>
              <a:t>)</a:t>
            </a:r>
            <a:r>
              <a:rPr lang="ru-RU" sz="2600" b="1" dirty="0" smtClean="0">
                <a:solidFill>
                  <a:schemeClr val="tx1"/>
                </a:solidFill>
              </a:rPr>
              <a:t>:</a:t>
            </a:r>
          </a:p>
          <a:p>
            <a:pPr indent="360000">
              <a:spcBef>
                <a:spcPts val="0"/>
              </a:spcBef>
            </a:pPr>
            <a:endParaRPr lang="ru-RU" sz="1000" b="1" dirty="0" smtClean="0">
              <a:solidFill>
                <a:schemeClr val="tx1"/>
              </a:solidFill>
            </a:endParaRPr>
          </a:p>
          <a:p>
            <a:pPr indent="360000">
              <a:spcBef>
                <a:spcPts val="0"/>
              </a:spcBef>
              <a:buFontTx/>
              <a:buChar char="-"/>
            </a:pPr>
            <a:r>
              <a:rPr lang="ru-RU" sz="2600" dirty="0" smtClean="0">
                <a:solidFill>
                  <a:schemeClr val="tx1"/>
                </a:solidFill>
              </a:rPr>
              <a:t>-депутаты представительных органов муниципальных образований;</a:t>
            </a:r>
          </a:p>
          <a:p>
            <a:pPr indent="360000">
              <a:spcBef>
                <a:spcPts val="0"/>
              </a:spcBef>
              <a:buFontTx/>
              <a:buChar char="-"/>
            </a:pPr>
            <a:r>
              <a:rPr lang="ru-RU" sz="2600" dirty="0" smtClean="0">
                <a:solidFill>
                  <a:schemeClr val="tx1"/>
                </a:solidFill>
              </a:rPr>
              <a:t>-члены выборных органов местного самоуправления;</a:t>
            </a:r>
          </a:p>
          <a:p>
            <a:pPr indent="360000">
              <a:spcBef>
                <a:spcPts val="0"/>
              </a:spcBef>
              <a:buFontTx/>
              <a:buChar char="-"/>
            </a:pPr>
            <a:r>
              <a:rPr lang="ru-RU" sz="2600" dirty="0" smtClean="0">
                <a:solidFill>
                  <a:schemeClr val="tx1"/>
                </a:solidFill>
              </a:rPr>
              <a:t>-выборные должностные лица местного самоуправления;</a:t>
            </a:r>
          </a:p>
          <a:p>
            <a:pPr indent="360000">
              <a:spcBef>
                <a:spcPts val="0"/>
              </a:spcBef>
              <a:buFontTx/>
              <a:buChar char="-"/>
            </a:pPr>
            <a:r>
              <a:rPr lang="ru-RU" sz="2600" dirty="0" smtClean="0">
                <a:solidFill>
                  <a:schemeClr val="tx1"/>
                </a:solidFill>
              </a:rPr>
              <a:t>-члены избирательных комиссий муниципальных образований, действующих на постоянной основе и являющихся юридическими лицами, с правом решающего голоса.</a:t>
            </a:r>
            <a:endParaRPr lang="ru-RU" sz="26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42918"/>
          </a:xfrm>
        </p:spPr>
        <p:txBody>
          <a:bodyPr>
            <a:noAutofit/>
          </a:bodyPr>
          <a:lstStyle/>
          <a:p>
            <a:pPr algn="ctr"/>
            <a:r>
              <a:rPr lang="ru-RU" sz="2800" b="1" dirty="0" smtClean="0">
                <a:solidFill>
                  <a:schemeClr val="tx1"/>
                </a:solidFill>
              </a:rPr>
              <a:t>Глава 1. Общие положения</a:t>
            </a:r>
            <a:endParaRPr lang="ru-RU" sz="2800" dirty="0">
              <a:solidFill>
                <a:schemeClr val="tx1"/>
              </a:solidFill>
            </a:endParaRPr>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0" y="642918"/>
          <a:ext cx="9144000" cy="6072230"/>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39610">
                <a:tc>
                  <a:txBody>
                    <a:bodyPr/>
                    <a:lstStyle/>
                    <a:p>
                      <a:pPr algn="ctr"/>
                      <a:r>
                        <a:rPr lang="ru-RU" sz="1800" dirty="0" smtClean="0"/>
                        <a:t>Федеральный уровень</a:t>
                      </a:r>
                      <a:endParaRPr lang="ru-RU" sz="1800" dirty="0">
                        <a:solidFill>
                          <a:schemeClr val="tx1"/>
                        </a:solidFill>
                      </a:endParaRPr>
                    </a:p>
                  </a:txBody>
                  <a:tcPr/>
                </a:tc>
                <a:tc>
                  <a:txBody>
                    <a:bodyPr/>
                    <a:lstStyle/>
                    <a:p>
                      <a:pPr algn="ctr"/>
                      <a:r>
                        <a:rPr lang="ru-RU" sz="1800" dirty="0" smtClean="0"/>
                        <a:t>Региональный уровень</a:t>
                      </a:r>
                      <a:endParaRPr lang="ru-RU" sz="1800" dirty="0">
                        <a:solidFill>
                          <a:schemeClr val="tx1"/>
                        </a:solidFill>
                      </a:endParaRPr>
                    </a:p>
                  </a:txBody>
                  <a:tcPr/>
                </a:tc>
                <a:tc>
                  <a:txBody>
                    <a:bodyPr/>
                    <a:lstStyle/>
                    <a:p>
                      <a:pPr algn="ctr"/>
                      <a:r>
                        <a:rPr lang="ru-RU" sz="1800" dirty="0" smtClean="0"/>
                        <a:t>Местный уровень</a:t>
                      </a:r>
                      <a:endParaRPr lang="ru-RU" sz="1800" dirty="0">
                        <a:solidFill>
                          <a:schemeClr val="tx1"/>
                        </a:solidFill>
                      </a:endParaRPr>
                    </a:p>
                  </a:txBody>
                  <a:tcPr/>
                </a:tc>
                <a:extLst>
                  <a:ext uri="{0D108BD9-81ED-4DB2-BD59-A6C34878D82A}">
                    <a16:rowId xmlns:a16="http://schemas.microsoft.com/office/drawing/2014/main" val="10000"/>
                  </a:ext>
                </a:extLst>
              </a:tr>
              <a:tr h="639408">
                <a:tc>
                  <a:txBody>
                    <a:bodyPr/>
                    <a:lstStyle/>
                    <a:p>
                      <a:pPr algn="ctr"/>
                      <a:r>
                        <a:rPr kumimoji="0" lang="ru-RU" sz="1600" kern="1200" dirty="0" smtClean="0"/>
                        <a:t>Конституция Российской Федерации</a:t>
                      </a:r>
                      <a:endParaRPr lang="ru-RU" sz="1600" dirty="0">
                        <a:solidFill>
                          <a:schemeClr val="tx1"/>
                        </a:solidFill>
                      </a:endParaRPr>
                    </a:p>
                  </a:txBody>
                  <a:tcPr/>
                </a:tc>
                <a:tc>
                  <a:txBody>
                    <a:bodyPr/>
                    <a:lstStyle/>
                    <a:p>
                      <a:pPr algn="ctr"/>
                      <a:endParaRPr lang="ru-RU" sz="1600" dirty="0">
                        <a:solidFill>
                          <a:schemeClr val="tx1"/>
                        </a:solidFill>
                      </a:endParaRPr>
                    </a:p>
                  </a:txBody>
                  <a:tcPr/>
                </a:tc>
                <a:tc rowSpan="2">
                  <a:txBody>
                    <a:bodyPr/>
                    <a:lstStyle/>
                    <a:p>
                      <a:pPr algn="ctr"/>
                      <a:endParaRPr kumimoji="0" lang="ru-RU" sz="1600" kern="1200" dirty="0" smtClean="0"/>
                    </a:p>
                    <a:p>
                      <a:pPr algn="ctr"/>
                      <a:endParaRPr kumimoji="0" lang="ru-RU" sz="1600" kern="1200" dirty="0" smtClean="0"/>
                    </a:p>
                    <a:p>
                      <a:pPr algn="ctr"/>
                      <a:r>
                        <a:rPr kumimoji="0" lang="ru-RU" sz="1600" kern="1200" dirty="0" smtClean="0"/>
                        <a:t>Устав муниципального образования</a:t>
                      </a:r>
                      <a:endParaRPr lang="ru-RU" sz="1200" dirty="0">
                        <a:solidFill>
                          <a:schemeClr val="tx1"/>
                        </a:solidFill>
                      </a:endParaRPr>
                    </a:p>
                  </a:txBody>
                  <a:tcPr/>
                </a:tc>
                <a:extLst>
                  <a:ext uri="{0D108BD9-81ED-4DB2-BD59-A6C34878D82A}">
                    <a16:rowId xmlns:a16="http://schemas.microsoft.com/office/drawing/2014/main" val="10001"/>
                  </a:ext>
                </a:extLst>
              </a:tr>
              <a:tr h="1445995">
                <a:tc>
                  <a:txBody>
                    <a:bodyPr/>
                    <a:lstStyle/>
                    <a:p>
                      <a:pPr algn="ctr"/>
                      <a:r>
                        <a:rPr kumimoji="0" lang="ru-RU" sz="1600" kern="1200" dirty="0" smtClean="0"/>
                        <a:t>Федеральный закон</a:t>
                      </a:r>
                      <a:br>
                        <a:rPr kumimoji="0" lang="ru-RU" sz="1600" kern="1200" dirty="0" smtClean="0"/>
                      </a:br>
                      <a:r>
                        <a:rPr kumimoji="0" lang="ru-RU" sz="1600" kern="1200" dirty="0" smtClean="0"/>
                        <a:t>от 06.10.2003 № 131-ФЗ «Об общих принципах организации местного самоуправления в Российской Федерации»</a:t>
                      </a:r>
                      <a:endParaRPr lang="ru-RU" sz="1600" dirty="0">
                        <a:solidFill>
                          <a:schemeClr val="tx1"/>
                        </a:solidFill>
                      </a:endParaRPr>
                    </a:p>
                  </a:txBody>
                  <a:tcPr/>
                </a:tc>
                <a:tc>
                  <a:txBody>
                    <a:bodyPr/>
                    <a:lstStyle/>
                    <a:p>
                      <a:pPr algn="ctr"/>
                      <a:endParaRPr lang="ru-RU" sz="1600" dirty="0">
                        <a:solidFill>
                          <a:schemeClr val="tx1"/>
                        </a:solidFill>
                      </a:endParaRPr>
                    </a:p>
                  </a:txBody>
                  <a:tcPr/>
                </a:tc>
                <a:tc vMerge="1">
                  <a:txBody>
                    <a:bodyPr/>
                    <a:lstStyle/>
                    <a:p>
                      <a:pPr algn="ctr"/>
                      <a:endParaRPr lang="ru-RU" sz="1600" dirty="0">
                        <a:solidFill>
                          <a:schemeClr val="tx1"/>
                        </a:solidFill>
                      </a:endParaRPr>
                    </a:p>
                  </a:txBody>
                  <a:tcPr/>
                </a:tc>
                <a:extLst>
                  <a:ext uri="{0D108BD9-81ED-4DB2-BD59-A6C34878D82A}">
                    <a16:rowId xmlns:a16="http://schemas.microsoft.com/office/drawing/2014/main" val="10002"/>
                  </a:ext>
                </a:extLst>
              </a:tr>
              <a:tr h="704841">
                <a:tc>
                  <a:txBody>
                    <a:bodyPr/>
                    <a:lstStyle/>
                    <a:p>
                      <a:pPr algn="ctr"/>
                      <a:r>
                        <a:rPr kumimoji="0" lang="ru-RU" sz="1600" kern="1200" dirty="0" smtClean="0"/>
                        <a:t>Трудовой кодекс </a:t>
                      </a:r>
                      <a:br>
                        <a:rPr kumimoji="0" lang="ru-RU" sz="1600" kern="1200" dirty="0" smtClean="0"/>
                      </a:br>
                      <a:r>
                        <a:rPr kumimoji="0" lang="ru-RU" sz="1600" kern="1200" dirty="0" smtClean="0"/>
                        <a:t>Российской Федерации</a:t>
                      </a:r>
                      <a:endParaRPr lang="ru-RU" sz="1200" dirty="0">
                        <a:solidFill>
                          <a:schemeClr val="tx1"/>
                        </a:solidFill>
                      </a:endParaRPr>
                    </a:p>
                  </a:txBody>
                  <a:tcPr/>
                </a:tc>
                <a:tc>
                  <a:txBody>
                    <a:bodyPr/>
                    <a:lstStyle/>
                    <a:p>
                      <a:pPr algn="ctr"/>
                      <a:endParaRPr lang="ru-RU" sz="1600" dirty="0">
                        <a:solidFill>
                          <a:schemeClr val="tx1"/>
                        </a:solidFill>
                      </a:endParaRPr>
                    </a:p>
                  </a:txBody>
                  <a:tcPr/>
                </a:tc>
                <a:tc rowSpan="3">
                  <a:txBody>
                    <a:bodyPr/>
                    <a:lstStyle/>
                    <a:p>
                      <a:pPr algn="ctr"/>
                      <a:endParaRPr kumimoji="0" lang="ru-RU" sz="1600" b="1" kern="1200" dirty="0" smtClean="0"/>
                    </a:p>
                    <a:p>
                      <a:pPr algn="ctr"/>
                      <a:endParaRPr kumimoji="0" lang="ru-RU" sz="1600" b="1" kern="1200" dirty="0" smtClean="0"/>
                    </a:p>
                    <a:p>
                      <a:pPr algn="ctr"/>
                      <a:endParaRPr kumimoji="0" lang="ru-RU" sz="1600" b="1" kern="1200" dirty="0" smtClean="0"/>
                    </a:p>
                    <a:p>
                      <a:pPr algn="ctr"/>
                      <a:endParaRPr kumimoji="0" lang="ru-RU" sz="1600" b="1" kern="1200" dirty="0" smtClean="0"/>
                    </a:p>
                    <a:p>
                      <a:pPr algn="ctr"/>
                      <a:r>
                        <a:rPr kumimoji="0" lang="ru-RU" sz="1600" b="1" kern="1200" dirty="0" smtClean="0"/>
                        <a:t>Положение о муниципальной службе в муниципальном образовании</a:t>
                      </a:r>
                      <a:endParaRPr lang="ru-RU" sz="1200" b="1" dirty="0">
                        <a:solidFill>
                          <a:schemeClr val="tx1"/>
                        </a:solidFill>
                      </a:endParaRPr>
                    </a:p>
                  </a:txBody>
                  <a:tcPr>
                    <a:solidFill>
                      <a:schemeClr val="accent3">
                        <a:lumMod val="20000"/>
                        <a:lumOff val="80000"/>
                      </a:schemeClr>
                    </a:solidFill>
                  </a:tcPr>
                </a:tc>
                <a:extLst>
                  <a:ext uri="{0D108BD9-81ED-4DB2-BD59-A6C34878D82A}">
                    <a16:rowId xmlns:a16="http://schemas.microsoft.com/office/drawing/2014/main" val="10003"/>
                  </a:ext>
                </a:extLst>
              </a:tr>
              <a:tr h="1229261">
                <a:tc>
                  <a:txBody>
                    <a:bodyPr/>
                    <a:lstStyle/>
                    <a:p>
                      <a:pPr algn="ctr"/>
                      <a:r>
                        <a:rPr kumimoji="0" lang="ru-RU" sz="1600" b="1" kern="1200" dirty="0" smtClean="0"/>
                        <a:t>Федеральный закон</a:t>
                      </a:r>
                    </a:p>
                    <a:p>
                      <a:pPr algn="ctr"/>
                      <a:r>
                        <a:rPr kumimoji="0" lang="ru-RU" sz="1600" b="1" kern="1200" dirty="0" smtClean="0"/>
                        <a:t>от 02.03.2007 № 25-ФЗ</a:t>
                      </a:r>
                    </a:p>
                    <a:p>
                      <a:pPr algn="ctr"/>
                      <a:r>
                        <a:rPr kumimoji="0" lang="ru-RU" sz="1600" b="1" kern="1200" dirty="0" smtClean="0"/>
                        <a:t>«О муниципальной службе</a:t>
                      </a:r>
                    </a:p>
                    <a:p>
                      <a:pPr algn="ctr"/>
                      <a:r>
                        <a:rPr kumimoji="0" lang="ru-RU" sz="1600" b="1" kern="1200" dirty="0" smtClean="0"/>
                        <a:t>в Российской Федерации»</a:t>
                      </a:r>
                      <a:endParaRPr lang="ru-RU" sz="1200" dirty="0">
                        <a:solidFill>
                          <a:schemeClr val="tx1"/>
                        </a:solidFill>
                      </a:endParaRPr>
                    </a:p>
                  </a:txBody>
                  <a:tcPr/>
                </a:tc>
                <a:tc>
                  <a:txBody>
                    <a:bodyPr/>
                    <a:lstStyle/>
                    <a:p>
                      <a:pPr algn="ctr"/>
                      <a:r>
                        <a:rPr kumimoji="0" lang="ru-RU" sz="1600" b="1" kern="1200" dirty="0" smtClean="0"/>
                        <a:t>Закон Забайкальского края</a:t>
                      </a:r>
                    </a:p>
                    <a:p>
                      <a:pPr algn="ctr"/>
                      <a:r>
                        <a:rPr kumimoji="0" lang="ru-RU" sz="1600" b="1" kern="1200" dirty="0" smtClean="0"/>
                        <a:t>от 29.12.2008 № 108-ЗЗК</a:t>
                      </a:r>
                    </a:p>
                    <a:p>
                      <a:pPr algn="ctr"/>
                      <a:r>
                        <a:rPr kumimoji="0" lang="ru-RU" sz="1600" b="1" kern="1200" dirty="0" smtClean="0"/>
                        <a:t>«О муниципальной службе</a:t>
                      </a:r>
                    </a:p>
                    <a:p>
                      <a:pPr algn="ctr"/>
                      <a:r>
                        <a:rPr kumimoji="0" lang="ru-RU" sz="1600" b="1" kern="1200" dirty="0" smtClean="0"/>
                        <a:t>в Забайкальском крае»</a:t>
                      </a:r>
                      <a:endParaRPr lang="ru-RU" sz="1200" b="1" dirty="0" smtClean="0">
                        <a:solidFill>
                          <a:schemeClr val="tx1"/>
                        </a:solidFill>
                      </a:endParaRPr>
                    </a:p>
                  </a:txBody>
                  <a:tcPr/>
                </a:tc>
                <a:tc vMerge="1">
                  <a:txBody>
                    <a:bodyPr/>
                    <a:lstStyle/>
                    <a:p>
                      <a:pPr algn="ctr"/>
                      <a:endParaRPr lang="ru-RU" sz="1600" dirty="0">
                        <a:solidFill>
                          <a:schemeClr val="tx1"/>
                        </a:solidFill>
                      </a:endParaRPr>
                    </a:p>
                  </a:txBody>
                  <a:tcPr/>
                </a:tc>
                <a:extLst>
                  <a:ext uri="{0D108BD9-81ED-4DB2-BD59-A6C34878D82A}">
                    <a16:rowId xmlns:a16="http://schemas.microsoft.com/office/drawing/2014/main" val="10004"/>
                  </a:ext>
                </a:extLst>
              </a:tr>
              <a:tr h="1613115">
                <a:tc>
                  <a:txBody>
                    <a:bodyPr/>
                    <a:lstStyle/>
                    <a:p>
                      <a:pPr algn="ctr"/>
                      <a:r>
                        <a:rPr kumimoji="0" lang="ru-RU" sz="1600" kern="1200" dirty="0" smtClean="0"/>
                        <a:t>Федеральный закон</a:t>
                      </a:r>
                      <a:br>
                        <a:rPr kumimoji="0" lang="ru-RU" sz="1600" kern="1200" dirty="0" smtClean="0"/>
                      </a:br>
                      <a:r>
                        <a:rPr kumimoji="0" lang="ru-RU" sz="1600" kern="1200" dirty="0" smtClean="0"/>
                        <a:t>от 27.07.2004 № 79-ФЗ</a:t>
                      </a:r>
                      <a:br>
                        <a:rPr kumimoji="0" lang="ru-RU" sz="1600" kern="1200" dirty="0" smtClean="0"/>
                      </a:br>
                      <a:r>
                        <a:rPr kumimoji="0" lang="ru-RU" sz="1600" kern="1200" dirty="0" smtClean="0"/>
                        <a:t>«О государственной гражданской службе Российской Федерации»</a:t>
                      </a:r>
                      <a:endParaRPr lang="ru-RU" sz="16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600" kern="1200" dirty="0" smtClean="0"/>
                        <a:t>Закон Забайкальского края</a:t>
                      </a:r>
                      <a:br>
                        <a:rPr kumimoji="0" lang="ru-RU" sz="1600" kern="1200" dirty="0" smtClean="0"/>
                      </a:br>
                      <a:r>
                        <a:rPr kumimoji="0" lang="ru-RU" sz="1600" kern="1200" dirty="0" smtClean="0"/>
                        <a:t>от 29.07.2008 № 21-ЗЗК</a:t>
                      </a:r>
                      <a:br>
                        <a:rPr kumimoji="0" lang="ru-RU" sz="1600" kern="1200" dirty="0" smtClean="0"/>
                      </a:br>
                      <a:r>
                        <a:rPr kumimoji="0" lang="ru-RU" sz="1600" kern="1200" dirty="0" smtClean="0"/>
                        <a:t>«О государственной гражданской службе Забайкальского края»</a:t>
                      </a:r>
                      <a:endParaRPr lang="ru-RU" sz="1600" dirty="0" smtClean="0">
                        <a:solidFill>
                          <a:schemeClr val="tx1"/>
                        </a:solidFill>
                      </a:endParaRPr>
                    </a:p>
                    <a:p>
                      <a:pPr algn="ctr"/>
                      <a:endParaRPr lang="ru-RU" sz="1200" b="1" dirty="0">
                        <a:solidFill>
                          <a:schemeClr val="tx1"/>
                        </a:solidFill>
                      </a:endParaRPr>
                    </a:p>
                  </a:txBody>
                  <a:tcPr/>
                </a:tc>
                <a:tc vMerge="1">
                  <a:txBody>
                    <a:bodyPr/>
                    <a:lstStyle/>
                    <a:p>
                      <a:pPr algn="ctr"/>
                      <a:endParaRPr lang="ru-RU" sz="1200" b="1"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214422"/>
          </a:xfrm>
        </p:spPr>
        <p:txBody>
          <a:bodyPr>
            <a:noAutofit/>
          </a:bodyPr>
          <a:lstStyle/>
          <a:p>
            <a:pPr algn="ctr"/>
            <a:r>
              <a:rPr lang="ru-RU" sz="2800" b="1" dirty="0" smtClean="0">
                <a:solidFill>
                  <a:schemeClr val="tx1"/>
                </a:solidFill>
              </a:rPr>
              <a:t>Статья 3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214282" y="1714488"/>
            <a:ext cx="8715436" cy="4714908"/>
          </a:xfrm>
        </p:spPr>
        <p:txBody>
          <a:bodyPr>
            <a:noAutofit/>
          </a:bodyPr>
          <a:lstStyle/>
          <a:p>
            <a:pPr indent="360000">
              <a:spcBef>
                <a:spcPts val="0"/>
              </a:spcBef>
            </a:pPr>
            <a:r>
              <a:rPr lang="ru-RU" sz="2400" b="1" dirty="0" smtClean="0">
                <a:solidFill>
                  <a:schemeClr val="tx1"/>
                </a:solidFill>
              </a:rPr>
              <a:t> </a:t>
            </a:r>
            <a:r>
              <a:rPr lang="ru-RU" sz="2400" dirty="0" smtClean="0">
                <a:solidFill>
                  <a:schemeClr val="tx1"/>
                </a:solidFill>
              </a:rPr>
              <a:t>1. </a:t>
            </a:r>
            <a:r>
              <a:rPr lang="ru-RU" sz="2400" b="1" dirty="0" smtClean="0">
                <a:solidFill>
                  <a:schemeClr val="tx1"/>
                </a:solidFill>
              </a:rPr>
              <a:t>Правовые основы муниципальной службы </a:t>
            </a:r>
            <a:r>
              <a:rPr lang="ru-RU" sz="2400" dirty="0" smtClean="0">
                <a:solidFill>
                  <a:schemeClr val="tx1"/>
                </a:solidFill>
              </a:rPr>
              <a:t>в Российской Федерации составляют Конституция Российской Федерации, а также настоящий Федеральный закон и другие федеральные законы, иные нормативные правовые акты Российской Федерации, конституции (уставы), законы и иные нормативные правовые акты субъектов Российской Федерации, уставы муниципальных образований, решения, принятые на сходах граждан, и иные муниципальные правовые акты.</a:t>
            </a:r>
          </a:p>
          <a:p>
            <a:pPr indent="360000">
              <a:spcBef>
                <a:spcPts val="0"/>
              </a:spcBef>
            </a:pPr>
            <a:endParaRPr lang="ru-RU" sz="2400" dirty="0" smtClean="0">
              <a:solidFill>
                <a:schemeClr val="tx1"/>
              </a:solidFill>
            </a:endParaRPr>
          </a:p>
          <a:p>
            <a:pPr indent="360000">
              <a:spcBef>
                <a:spcPts val="0"/>
              </a:spcBef>
            </a:pPr>
            <a:r>
              <a:rPr lang="ru-RU" sz="2400" dirty="0" smtClean="0">
                <a:solidFill>
                  <a:schemeClr val="tx1"/>
                </a:solidFill>
              </a:rPr>
              <a:t>2. На муниципальных служащих </a:t>
            </a:r>
            <a:r>
              <a:rPr lang="ru-RU" sz="2400" b="1" dirty="0" smtClean="0">
                <a:solidFill>
                  <a:schemeClr val="tx1"/>
                </a:solidFill>
              </a:rPr>
              <a:t>распространяется действие трудового законодательства </a:t>
            </a:r>
            <a:r>
              <a:rPr lang="ru-RU" sz="2400" dirty="0" smtClean="0">
                <a:solidFill>
                  <a:schemeClr val="tx1"/>
                </a:solidFill>
              </a:rPr>
              <a:t>с особенностями, предусмотренными настоящим Федеральным законом.</a:t>
            </a:r>
            <a:endParaRPr lang="ru-RU" sz="2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785794"/>
          </a:xfrm>
        </p:spPr>
        <p:txBody>
          <a:bodyPr>
            <a:noAutofit/>
          </a:bodyPr>
          <a:lstStyle/>
          <a:p>
            <a:pPr algn="ctr"/>
            <a:r>
              <a:rPr lang="ru-RU" sz="2000" b="1" dirty="0" smtClean="0"/>
              <a:t>Взаимосвязь муниципальной службы и государственной гражданской службы Российской Федерации обеспечивается посредством:</a:t>
            </a:r>
            <a:endParaRPr lang="ru-RU" sz="2000" b="1" dirty="0"/>
          </a:p>
        </p:txBody>
      </p:sp>
      <p:sp>
        <p:nvSpPr>
          <p:cNvPr id="3" name="Подзаголовок 2"/>
          <p:cNvSpPr>
            <a:spLocks noGrp="1"/>
          </p:cNvSpPr>
          <p:nvPr>
            <p:ph type="subTitle" idx="1"/>
          </p:nvPr>
        </p:nvSpPr>
        <p:spPr>
          <a:xfrm>
            <a:off x="0" y="857232"/>
            <a:ext cx="9144000" cy="6000768"/>
          </a:xfrm>
        </p:spPr>
        <p:txBody>
          <a:bodyPr>
            <a:noAutofit/>
          </a:bodyPr>
          <a:lstStyle/>
          <a:p>
            <a:pPr indent="360000" algn="just">
              <a:spcBef>
                <a:spcPts val="0"/>
              </a:spcBef>
            </a:pPr>
            <a:endParaRPr lang="ru-RU" sz="2600" dirty="0">
              <a:solidFill>
                <a:schemeClr val="tx1"/>
              </a:solidFill>
            </a:endParaRPr>
          </a:p>
        </p:txBody>
      </p:sp>
      <p:graphicFrame>
        <p:nvGraphicFramePr>
          <p:cNvPr id="6" name="Таблица 5"/>
          <p:cNvGraphicFramePr>
            <a:graphicFrameLocks noGrp="1"/>
          </p:cNvGraphicFramePr>
          <p:nvPr/>
        </p:nvGraphicFramePr>
        <p:xfrm>
          <a:off x="0" y="857232"/>
          <a:ext cx="9144000" cy="6170787"/>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995263">
                <a:tc rowSpan="3">
                  <a:txBody>
                    <a:bodyPr/>
                    <a:lstStyle/>
                    <a:p>
                      <a:pPr algn="ctr"/>
                      <a:endParaRPr kumimoji="0" lang="ru-RU" sz="1800" b="0" kern="1200" dirty="0" smtClean="0">
                        <a:solidFill>
                          <a:schemeClr val="tx1"/>
                        </a:solidFill>
                        <a:latin typeface="+mn-lt"/>
                        <a:ea typeface="+mn-ea"/>
                        <a:cs typeface="+mn-cs"/>
                      </a:endParaRPr>
                    </a:p>
                    <a:p>
                      <a:pPr algn="ctr"/>
                      <a:endParaRPr kumimoji="0" lang="ru-RU" sz="1800" b="0" kern="1200" dirty="0" smtClean="0">
                        <a:solidFill>
                          <a:schemeClr val="tx1"/>
                        </a:solidFill>
                        <a:latin typeface="+mn-lt"/>
                        <a:ea typeface="+mn-ea"/>
                        <a:cs typeface="+mn-cs"/>
                      </a:endParaRPr>
                    </a:p>
                    <a:p>
                      <a:pPr algn="ctr"/>
                      <a:endParaRPr kumimoji="0" lang="ru-RU" sz="1800" b="0" kern="1200" dirty="0" smtClean="0">
                        <a:solidFill>
                          <a:schemeClr val="tx1"/>
                        </a:solidFill>
                        <a:latin typeface="+mn-lt"/>
                        <a:ea typeface="+mn-ea"/>
                        <a:cs typeface="+mn-cs"/>
                      </a:endParaRPr>
                    </a:p>
                    <a:p>
                      <a:pPr algn="ctr"/>
                      <a:r>
                        <a:rPr kumimoji="0" lang="ru-RU" sz="1800" b="0" kern="1200" dirty="0" smtClean="0">
                          <a:solidFill>
                            <a:schemeClr val="tx1"/>
                          </a:solidFill>
                          <a:latin typeface="+mn-lt"/>
                          <a:ea typeface="+mn-ea"/>
                          <a:cs typeface="+mn-cs"/>
                        </a:rPr>
                        <a:t>Федеральный закон от 02.03.2007 № 25-ФЗ</a:t>
                      </a:r>
                    </a:p>
                    <a:p>
                      <a:pPr algn="ctr"/>
                      <a:r>
                        <a:rPr kumimoji="0" lang="ru-RU" sz="1800" b="0" kern="1200" dirty="0" smtClean="0">
                          <a:solidFill>
                            <a:schemeClr val="tx1"/>
                          </a:solidFill>
                          <a:latin typeface="+mn-lt"/>
                          <a:ea typeface="+mn-ea"/>
                          <a:cs typeface="+mn-cs"/>
                        </a:rPr>
                        <a:t>«О муниципальной службе </a:t>
                      </a:r>
                    </a:p>
                    <a:p>
                      <a:pPr algn="ctr"/>
                      <a:r>
                        <a:rPr kumimoji="0" lang="ru-RU" sz="1800" b="0" kern="1200" dirty="0" smtClean="0">
                          <a:solidFill>
                            <a:schemeClr val="tx1"/>
                          </a:solidFill>
                          <a:latin typeface="+mn-lt"/>
                          <a:ea typeface="+mn-ea"/>
                          <a:cs typeface="+mn-cs"/>
                        </a:rPr>
                        <a:t>в Российской Федерации»</a:t>
                      </a:r>
                      <a:endParaRPr lang="ru-RU" b="0" dirty="0">
                        <a:solidFill>
                          <a:schemeClr val="tx1"/>
                        </a:solidFill>
                      </a:endParaRPr>
                    </a:p>
                  </a:txBody>
                  <a:tcPr/>
                </a:tc>
                <a:tc>
                  <a:txBody>
                    <a:bodyPr/>
                    <a:lstStyle/>
                    <a:p>
                      <a:r>
                        <a:rPr kumimoji="0" lang="ru-RU" sz="1400" b="0" kern="1200" dirty="0" smtClean="0">
                          <a:solidFill>
                            <a:schemeClr val="tx1"/>
                          </a:solidFill>
                          <a:latin typeface="+mn-lt"/>
                          <a:ea typeface="+mn-ea"/>
                          <a:cs typeface="+mn-cs"/>
                        </a:rPr>
                        <a:t>1) единства основных квалификационных требований для замещения должностей муниципальной службы и должностей государственной гражданской службы;</a:t>
                      </a:r>
                      <a:endParaRPr lang="ru-RU" sz="1400" b="0" dirty="0">
                        <a:solidFill>
                          <a:schemeClr val="tx1"/>
                        </a:solidFill>
                      </a:endParaRPr>
                    </a:p>
                  </a:txBody>
                  <a:tcPr>
                    <a:solidFill>
                      <a:schemeClr val="bg1"/>
                    </a:solidFill>
                  </a:tcPr>
                </a:tc>
                <a:extLst>
                  <a:ext uri="{0D108BD9-81ED-4DB2-BD59-A6C34878D82A}">
                    <a16:rowId xmlns:a16="http://schemas.microsoft.com/office/drawing/2014/main" val="10000"/>
                  </a:ext>
                </a:extLst>
              </a:tr>
              <a:tr h="995263">
                <a:tc vMerge="1">
                  <a:txBody>
                    <a:bodyPr/>
                    <a:lstStyle/>
                    <a:p>
                      <a:endParaRPr lang="ru-RU" dirty="0"/>
                    </a:p>
                  </a:txBody>
                  <a:tcPr/>
                </a:tc>
                <a:tc>
                  <a:txBody>
                    <a:bodyPr/>
                    <a:lstStyle/>
                    <a:p>
                      <a:r>
                        <a:rPr kumimoji="0" lang="ru-RU" sz="1400" kern="1200" dirty="0" smtClean="0">
                          <a:solidFill>
                            <a:schemeClr val="dk1"/>
                          </a:solidFill>
                          <a:latin typeface="+mn-lt"/>
                          <a:ea typeface="+mn-ea"/>
                          <a:cs typeface="+mn-cs"/>
                        </a:rPr>
                        <a:t>2) единства ограничений и обязательств при прохождении муниципальной службы и государственной гражданской службы;</a:t>
                      </a:r>
                      <a:endParaRPr lang="ru-RU" sz="1400" dirty="0"/>
                    </a:p>
                  </a:txBody>
                  <a:tcPr>
                    <a:solidFill>
                      <a:schemeClr val="accent4">
                        <a:lumMod val="20000"/>
                        <a:lumOff val="80000"/>
                      </a:schemeClr>
                    </a:solidFill>
                  </a:tcPr>
                </a:tc>
                <a:extLst>
                  <a:ext uri="{0D108BD9-81ED-4DB2-BD59-A6C34878D82A}">
                    <a16:rowId xmlns:a16="http://schemas.microsoft.com/office/drawing/2014/main" val="10001"/>
                  </a:ext>
                </a:extLst>
              </a:tr>
              <a:tr h="995263">
                <a:tc vMerge="1">
                  <a:txBody>
                    <a:bodyPr/>
                    <a:lstStyle/>
                    <a:p>
                      <a:endParaRPr lang="ru-RU" dirty="0"/>
                    </a:p>
                  </a:txBody>
                  <a:tcPr/>
                </a:tc>
                <a:tc>
                  <a:txBody>
                    <a:bodyPr/>
                    <a:lstStyle/>
                    <a:p>
                      <a:r>
                        <a:rPr kumimoji="0" lang="ru-RU" sz="1400" kern="1200" dirty="0" smtClean="0">
                          <a:solidFill>
                            <a:schemeClr val="dk1"/>
                          </a:solidFill>
                          <a:latin typeface="+mn-lt"/>
                          <a:ea typeface="+mn-ea"/>
                          <a:cs typeface="+mn-cs"/>
                        </a:rPr>
                        <a:t>3) единства требований к подготовке кадров для муниципальной и гражданской службы и дополнительному профессиональному образованию;</a:t>
                      </a:r>
                      <a:endParaRPr lang="ru-RU" sz="1400" dirty="0"/>
                    </a:p>
                  </a:txBody>
                  <a:tcPr/>
                </a:tc>
                <a:extLst>
                  <a:ext uri="{0D108BD9-81ED-4DB2-BD59-A6C34878D82A}">
                    <a16:rowId xmlns:a16="http://schemas.microsoft.com/office/drawing/2014/main" val="10002"/>
                  </a:ext>
                </a:extLst>
              </a:tr>
              <a:tr h="995263">
                <a:tc rowSpan="3">
                  <a:txBody>
                    <a:bodyPr/>
                    <a:lstStyle/>
                    <a:p>
                      <a:pPr algn="ctr"/>
                      <a:endParaRPr kumimoji="0" lang="ru-RU" sz="1800" kern="1200" dirty="0" smtClean="0">
                        <a:solidFill>
                          <a:schemeClr val="tx1"/>
                        </a:solidFill>
                        <a:latin typeface="+mn-lt"/>
                        <a:ea typeface="+mn-ea"/>
                        <a:cs typeface="+mn-cs"/>
                      </a:endParaRPr>
                    </a:p>
                    <a:p>
                      <a:pPr algn="ctr"/>
                      <a:endParaRPr kumimoji="0" lang="ru-RU" sz="1800" kern="1200" dirty="0" smtClean="0">
                        <a:solidFill>
                          <a:schemeClr val="tx1"/>
                        </a:solidFill>
                        <a:latin typeface="+mn-lt"/>
                        <a:ea typeface="+mn-ea"/>
                        <a:cs typeface="+mn-cs"/>
                      </a:endParaRPr>
                    </a:p>
                    <a:p>
                      <a:pPr algn="ctr"/>
                      <a:endParaRPr kumimoji="0" lang="ru-RU" sz="1800" kern="1200" dirty="0" smtClean="0">
                        <a:solidFill>
                          <a:schemeClr val="tx1"/>
                        </a:solidFill>
                        <a:latin typeface="+mn-lt"/>
                        <a:ea typeface="+mn-ea"/>
                        <a:cs typeface="+mn-cs"/>
                      </a:endParaRPr>
                    </a:p>
                    <a:p>
                      <a:pPr algn="ctr"/>
                      <a:r>
                        <a:rPr kumimoji="0" lang="ru-RU" sz="1800" kern="1200" dirty="0" smtClean="0">
                          <a:solidFill>
                            <a:schemeClr val="tx1"/>
                          </a:solidFill>
                          <a:latin typeface="+mn-lt"/>
                          <a:ea typeface="+mn-ea"/>
                          <a:cs typeface="+mn-cs"/>
                        </a:rPr>
                        <a:t>Федеральный закон от 27.07.2004 № 79-ФЗ</a:t>
                      </a:r>
                    </a:p>
                    <a:p>
                      <a:pPr algn="ctr"/>
                      <a:r>
                        <a:rPr kumimoji="0" lang="ru-RU" sz="1800" kern="1200" dirty="0" smtClean="0">
                          <a:solidFill>
                            <a:schemeClr val="tx1"/>
                          </a:solidFill>
                          <a:latin typeface="+mn-lt"/>
                          <a:ea typeface="+mn-ea"/>
                          <a:cs typeface="+mn-cs"/>
                        </a:rPr>
                        <a:t>«О государственной гражданской службе Российской Федерации»</a:t>
                      </a:r>
                      <a:endParaRPr lang="ru-RU" dirty="0">
                        <a:solidFill>
                          <a:schemeClr val="tx1"/>
                        </a:solidFill>
                      </a:endParaRPr>
                    </a:p>
                  </a:txBody>
                  <a:tcPr/>
                </a:tc>
                <a:tc>
                  <a:txBody>
                    <a:bodyPr/>
                    <a:lstStyle/>
                    <a:p>
                      <a:r>
                        <a:rPr kumimoji="0" lang="ru-RU" sz="1400" kern="1200" dirty="0" smtClean="0">
                          <a:solidFill>
                            <a:schemeClr val="dk1"/>
                          </a:solidFill>
                          <a:latin typeface="+mn-lt"/>
                          <a:ea typeface="+mn-ea"/>
                          <a:cs typeface="+mn-cs"/>
                        </a:rPr>
                        <a:t>4) учета стажа муниципальной службы при исчислении стажа государственной гражданской службы и учета стажа государственной гражданской службы при исчислении стажа муниципальной службы;</a:t>
                      </a:r>
                      <a:endParaRPr lang="ru-RU" sz="1400" dirty="0"/>
                    </a:p>
                  </a:txBody>
                  <a:tcPr>
                    <a:solidFill>
                      <a:schemeClr val="accent4">
                        <a:lumMod val="20000"/>
                        <a:lumOff val="80000"/>
                      </a:schemeClr>
                    </a:solidFill>
                  </a:tcPr>
                </a:tc>
                <a:extLst>
                  <a:ext uri="{0D108BD9-81ED-4DB2-BD59-A6C34878D82A}">
                    <a16:rowId xmlns:a16="http://schemas.microsoft.com/office/drawing/2014/main" val="10003"/>
                  </a:ext>
                </a:extLst>
              </a:tr>
              <a:tr h="995263">
                <a:tc vMerge="1">
                  <a:txBody>
                    <a:bodyPr/>
                    <a:lstStyle/>
                    <a:p>
                      <a:endParaRPr lang="ru-RU" dirty="0"/>
                    </a:p>
                  </a:txBody>
                  <a:tcPr/>
                </a:tc>
                <a:tc>
                  <a:txBody>
                    <a:bodyPr/>
                    <a:lstStyle/>
                    <a:p>
                      <a:r>
                        <a:rPr kumimoji="0" lang="ru-RU" sz="1400" kern="1200" dirty="0" smtClean="0">
                          <a:solidFill>
                            <a:schemeClr val="dk1"/>
                          </a:solidFill>
                          <a:latin typeface="+mn-lt"/>
                          <a:ea typeface="+mn-ea"/>
                          <a:cs typeface="+mn-cs"/>
                        </a:rPr>
                        <a:t>5) соотносительности основных условий оплаты труда и социальных гарантий муниципальных служащих и государственных гражданских служащих;</a:t>
                      </a:r>
                      <a:endParaRPr lang="ru-RU" sz="1400" dirty="0"/>
                    </a:p>
                  </a:txBody>
                  <a:tcPr/>
                </a:tc>
                <a:extLst>
                  <a:ext uri="{0D108BD9-81ED-4DB2-BD59-A6C34878D82A}">
                    <a16:rowId xmlns:a16="http://schemas.microsoft.com/office/drawing/2014/main" val="10004"/>
                  </a:ext>
                </a:extLst>
              </a:tr>
              <a:tr h="1194472">
                <a:tc vMerge="1">
                  <a:txBody>
                    <a:bodyPr/>
                    <a:lstStyle/>
                    <a:p>
                      <a:endParaRPr lang="ru-RU" dirty="0"/>
                    </a:p>
                  </a:txBody>
                  <a:tcPr/>
                </a:tc>
                <a:tc>
                  <a:txBody>
                    <a:bodyPr/>
                    <a:lstStyle/>
                    <a:p>
                      <a:r>
                        <a:rPr kumimoji="0" lang="ru-RU" sz="1400" kern="1200" dirty="0" smtClean="0">
                          <a:solidFill>
                            <a:schemeClr val="dk1"/>
                          </a:solidFill>
                          <a:latin typeface="+mn-lt"/>
                          <a:ea typeface="+mn-ea"/>
                          <a:cs typeface="+mn-cs"/>
                        </a:rPr>
                        <a:t>6) соотносительности основных условий государственного пенсионного обеспечения граждан, проходивших муниципальную службу, и граждан, проходивших государственную гражданскую службу, а также членов их семей в случае потери кормильца.</a:t>
                      </a:r>
                      <a:endParaRPr lang="ru-RU" sz="1400" dirty="0"/>
                    </a:p>
                  </a:txBody>
                  <a:tcPr>
                    <a:solidFill>
                      <a:schemeClr val="accent4">
                        <a:lumMod val="20000"/>
                        <a:lumOff val="8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42918"/>
          </a:xfrm>
        </p:spPr>
        <p:txBody>
          <a:bodyPr>
            <a:noAutofit/>
          </a:bodyPr>
          <a:lstStyle/>
          <a:p>
            <a:pPr algn="ctr"/>
            <a:r>
              <a:rPr lang="ru-RU" sz="2800" b="1" dirty="0" smtClean="0"/>
              <a:t>Глава 2. Должности муниципальной службы</a:t>
            </a:r>
            <a:endParaRPr lang="ru-RU" sz="2800" dirty="0">
              <a:solidFill>
                <a:schemeClr val="tx1"/>
              </a:solidFill>
            </a:endParaRPr>
          </a:p>
        </p:txBody>
      </p:sp>
      <p:sp>
        <p:nvSpPr>
          <p:cNvPr id="3" name="Подзаголовок 2"/>
          <p:cNvSpPr>
            <a:spLocks noGrp="1"/>
          </p:cNvSpPr>
          <p:nvPr>
            <p:ph type="subTitle" idx="1"/>
          </p:nvPr>
        </p:nvSpPr>
        <p:spPr>
          <a:xfrm>
            <a:off x="0" y="785794"/>
            <a:ext cx="9144000" cy="6072206"/>
          </a:xfrm>
        </p:spPr>
        <p:txBody>
          <a:bodyPr>
            <a:noAutofit/>
          </a:bodyPr>
          <a:lstStyle/>
          <a:p>
            <a:pPr indent="360000" algn="just">
              <a:spcBef>
                <a:spcPts val="0"/>
              </a:spcBef>
            </a:pPr>
            <a:endParaRPr lang="ru-RU" sz="2600" dirty="0">
              <a:solidFill>
                <a:schemeClr val="tx1"/>
              </a:solidFill>
            </a:endParaRPr>
          </a:p>
        </p:txBody>
      </p:sp>
      <p:graphicFrame>
        <p:nvGraphicFramePr>
          <p:cNvPr id="5" name="Таблица 4"/>
          <p:cNvGraphicFramePr>
            <a:graphicFrameLocks noGrp="1"/>
          </p:cNvGraphicFramePr>
          <p:nvPr/>
        </p:nvGraphicFramePr>
        <p:xfrm>
          <a:off x="1" y="714355"/>
          <a:ext cx="9144000" cy="6008145"/>
        </p:xfrm>
        <a:graphic>
          <a:graphicData uri="http://schemas.openxmlformats.org/drawingml/2006/table">
            <a:tbl>
              <a:tblPr firstRow="1" bandRow="1">
                <a:tableStyleId>{7DF18680-E054-41AD-8BC1-D1AEF772440D}</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364746">
                <a:tc>
                  <a:txBody>
                    <a:bodyPr/>
                    <a:lstStyle/>
                    <a:p>
                      <a:pPr algn="ctr"/>
                      <a:r>
                        <a:rPr lang="ru-RU" sz="1600" dirty="0" smtClean="0"/>
                        <a:t>Федеральный уровень</a:t>
                      </a:r>
                      <a:endParaRPr lang="ru-RU" sz="1600" dirty="0">
                        <a:solidFill>
                          <a:schemeClr val="tx1"/>
                        </a:solidFill>
                      </a:endParaRPr>
                    </a:p>
                  </a:txBody>
                  <a:tcPr/>
                </a:tc>
                <a:tc>
                  <a:txBody>
                    <a:bodyPr/>
                    <a:lstStyle/>
                    <a:p>
                      <a:pPr algn="ctr"/>
                      <a:r>
                        <a:rPr lang="ru-RU" sz="1600" dirty="0" smtClean="0"/>
                        <a:t>Региональный уровень</a:t>
                      </a:r>
                      <a:endParaRPr lang="ru-RU" sz="1600" dirty="0">
                        <a:solidFill>
                          <a:schemeClr val="tx1"/>
                        </a:solidFill>
                      </a:endParaRPr>
                    </a:p>
                  </a:txBody>
                  <a:tcPr/>
                </a:tc>
                <a:tc>
                  <a:txBody>
                    <a:bodyPr/>
                    <a:lstStyle/>
                    <a:p>
                      <a:pPr algn="ctr"/>
                      <a:r>
                        <a:rPr lang="ru-RU" sz="1600" dirty="0" smtClean="0"/>
                        <a:t>Местный уровень</a:t>
                      </a:r>
                      <a:endParaRPr lang="ru-RU" sz="1600" dirty="0">
                        <a:solidFill>
                          <a:schemeClr val="tx1"/>
                        </a:solidFill>
                      </a:endParaRPr>
                    </a:p>
                  </a:txBody>
                  <a:tcPr/>
                </a:tc>
                <a:extLst>
                  <a:ext uri="{0D108BD9-81ED-4DB2-BD59-A6C34878D82A}">
                    <a16:rowId xmlns:a16="http://schemas.microsoft.com/office/drawing/2014/main" val="10000"/>
                  </a:ext>
                </a:extLst>
              </a:tr>
              <a:tr h="820679">
                <a:tc>
                  <a:txBody>
                    <a:bodyPr/>
                    <a:lstStyle/>
                    <a:p>
                      <a:pPr algn="ctr"/>
                      <a:r>
                        <a:rPr kumimoji="0" lang="ru-RU" sz="1200" b="0" kern="1200" dirty="0" smtClean="0"/>
                        <a:t>Федеральный закон</a:t>
                      </a:r>
                    </a:p>
                    <a:p>
                      <a:pPr algn="ctr"/>
                      <a:r>
                        <a:rPr kumimoji="0" lang="ru-RU" sz="1200" b="0" kern="1200" dirty="0" smtClean="0"/>
                        <a:t>от 02.03.2007 № 25-ФЗ</a:t>
                      </a:r>
                    </a:p>
                    <a:p>
                      <a:pPr algn="ctr"/>
                      <a:r>
                        <a:rPr kumimoji="0" lang="ru-RU" sz="1200" b="0" kern="1200" dirty="0" smtClean="0"/>
                        <a:t>«О муниципальной службе</a:t>
                      </a:r>
                    </a:p>
                    <a:p>
                      <a:pPr algn="ctr"/>
                      <a:r>
                        <a:rPr kumimoji="0" lang="ru-RU" sz="1200" b="0" kern="1200" dirty="0" smtClean="0"/>
                        <a:t>в Российской Федерации»</a:t>
                      </a:r>
                      <a:endParaRPr lang="ru-RU" sz="1200" b="0" dirty="0">
                        <a:solidFill>
                          <a:schemeClr val="tx1"/>
                        </a:solidFill>
                      </a:endParaRPr>
                    </a:p>
                  </a:txBody>
                  <a:tcPr/>
                </a:tc>
                <a:tc>
                  <a:txBody>
                    <a:bodyPr/>
                    <a:lstStyle/>
                    <a:p>
                      <a:pPr algn="ctr"/>
                      <a:r>
                        <a:rPr kumimoji="0" lang="ru-RU" sz="1200" b="0" kern="1200" dirty="0" smtClean="0"/>
                        <a:t>Закон Забайкальского края</a:t>
                      </a:r>
                    </a:p>
                    <a:p>
                      <a:pPr algn="ctr"/>
                      <a:r>
                        <a:rPr kumimoji="0" lang="ru-RU" sz="1200" b="0" kern="1200" dirty="0" smtClean="0"/>
                        <a:t>от 29.12.2008 № 108-ЗЗК</a:t>
                      </a:r>
                    </a:p>
                    <a:p>
                      <a:pPr algn="ctr"/>
                      <a:r>
                        <a:rPr kumimoji="0" lang="ru-RU" sz="1200" b="0" kern="1200" dirty="0" smtClean="0"/>
                        <a:t>«О муниципальной службе</a:t>
                      </a:r>
                    </a:p>
                    <a:p>
                      <a:pPr algn="ctr"/>
                      <a:r>
                        <a:rPr kumimoji="0" lang="ru-RU" sz="1200" b="0" kern="1200" dirty="0" smtClean="0"/>
                        <a:t>в Забайкальском крае»</a:t>
                      </a:r>
                      <a:endParaRPr lang="ru-RU" sz="1200" b="0" dirty="0" smtClean="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0" kern="1200" dirty="0" smtClean="0"/>
                        <a:t>Положение о муниципальной службе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b="0" kern="1200" dirty="0" smtClean="0"/>
                        <a:t>в муниципальном образовании</a:t>
                      </a:r>
                      <a:endParaRPr lang="ru-RU" sz="1200" b="0" dirty="0" smtClean="0">
                        <a:solidFill>
                          <a:schemeClr val="tx1"/>
                        </a:solidFill>
                      </a:endParaRPr>
                    </a:p>
                  </a:txBody>
                  <a:tcPr/>
                </a:tc>
                <a:extLst>
                  <a:ext uri="{0D108BD9-81ED-4DB2-BD59-A6C34878D82A}">
                    <a16:rowId xmlns:a16="http://schemas.microsoft.com/office/drawing/2014/main" val="10001"/>
                  </a:ext>
                </a:extLst>
              </a:tr>
              <a:tr h="100305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1200" kern="1200" dirty="0" smtClean="0"/>
                        <a:t>Федеральный закон</a:t>
                      </a:r>
                      <a:br>
                        <a:rPr kumimoji="0" lang="ru-RU" sz="1200" kern="1200" dirty="0" smtClean="0"/>
                      </a:br>
                      <a:r>
                        <a:rPr kumimoji="0" lang="ru-RU" sz="1200" kern="1200" dirty="0" smtClean="0"/>
                        <a:t>от 27.07.2004 № 79-ФЗ</a:t>
                      </a:r>
                      <a:br>
                        <a:rPr kumimoji="0" lang="ru-RU" sz="1200" kern="1200" dirty="0" smtClean="0"/>
                      </a:br>
                      <a:r>
                        <a:rPr kumimoji="0" lang="ru-RU" sz="1200" kern="1200" dirty="0" smtClean="0"/>
                        <a:t>«О государственной гражданской службе Российской Федерации»</a:t>
                      </a:r>
                      <a:endParaRPr lang="ru-RU" sz="1200" b="1" dirty="0" smtClean="0">
                        <a:solidFill>
                          <a:schemeClr val="tx1"/>
                        </a:solidFill>
                      </a:endParaRPr>
                    </a:p>
                  </a:txBody>
                  <a:tcPr/>
                </a:tc>
                <a:tc>
                  <a:txBody>
                    <a:bodyPr/>
                    <a:lstStyle/>
                    <a:p>
                      <a:pPr algn="ctr"/>
                      <a:r>
                        <a:rPr kumimoji="0" lang="ru-RU" sz="1200" kern="1200" dirty="0" smtClean="0">
                          <a:solidFill>
                            <a:schemeClr val="dk1"/>
                          </a:solidFill>
                          <a:latin typeface="+mn-lt"/>
                          <a:ea typeface="+mn-ea"/>
                          <a:cs typeface="+mn-cs"/>
                        </a:rPr>
                        <a:t>Соотношение должностей муниципальной службы и должностей государственной гражданской службы забайкальского края (приложение № 3</a:t>
                      </a:r>
                    </a:p>
                    <a:p>
                      <a:pPr algn="ctr"/>
                      <a:r>
                        <a:rPr kumimoji="0" lang="ru-RU" sz="1200" kern="1200" dirty="0" smtClean="0">
                          <a:solidFill>
                            <a:schemeClr val="dk1"/>
                          </a:solidFill>
                          <a:latin typeface="+mn-lt"/>
                          <a:ea typeface="+mn-ea"/>
                          <a:cs typeface="+mn-cs"/>
                        </a:rPr>
                        <a:t>к Закону края № 108-ЗЗК)</a:t>
                      </a:r>
                      <a:endParaRPr lang="ru-RU" sz="1200" dirty="0">
                        <a:solidFill>
                          <a:schemeClr val="tx1"/>
                        </a:solidFill>
                      </a:endParaRPr>
                    </a:p>
                  </a:txBody>
                  <a:tcPr/>
                </a:tc>
                <a:tc>
                  <a:txBody>
                    <a:bodyPr/>
                    <a:lstStyle/>
                    <a:p>
                      <a:pPr algn="ctr"/>
                      <a:endParaRPr lang="ru-RU" sz="1200" dirty="0">
                        <a:solidFill>
                          <a:schemeClr val="tx1"/>
                        </a:solidFill>
                      </a:endParaRPr>
                    </a:p>
                  </a:txBody>
                  <a:tcPr/>
                </a:tc>
                <a:extLst>
                  <a:ext uri="{0D108BD9-81ED-4DB2-BD59-A6C34878D82A}">
                    <a16:rowId xmlns:a16="http://schemas.microsoft.com/office/drawing/2014/main" val="10002"/>
                  </a:ext>
                </a:extLst>
              </a:tr>
              <a:tr h="820679">
                <a:tc>
                  <a:txBody>
                    <a:bodyPr/>
                    <a:lstStyle/>
                    <a:p>
                      <a:pPr algn="ctr"/>
                      <a:endParaRPr lang="ru-RU" sz="1200" dirty="0">
                        <a:solidFill>
                          <a:schemeClr val="tx1"/>
                        </a:solidFill>
                      </a:endParaRPr>
                    </a:p>
                  </a:txBody>
                  <a:tcPr/>
                </a:tc>
                <a:tc>
                  <a:txBody>
                    <a:bodyPr/>
                    <a:lstStyle/>
                    <a:p>
                      <a:pPr algn="ctr"/>
                      <a:r>
                        <a:rPr kumimoji="0" lang="ru-RU" sz="1200" kern="1200" dirty="0" smtClean="0">
                          <a:solidFill>
                            <a:schemeClr val="dk1"/>
                          </a:solidFill>
                          <a:latin typeface="+mn-lt"/>
                          <a:ea typeface="+mn-ea"/>
                          <a:cs typeface="+mn-cs"/>
                        </a:rPr>
                        <a:t>Закон Забайкальского края </a:t>
                      </a:r>
                    </a:p>
                    <a:p>
                      <a:pPr algn="ctr"/>
                      <a:r>
                        <a:rPr kumimoji="0" lang="ru-RU" sz="1200" kern="1200" dirty="0" smtClean="0">
                          <a:solidFill>
                            <a:schemeClr val="dk1"/>
                          </a:solidFill>
                          <a:latin typeface="+mn-lt"/>
                          <a:ea typeface="+mn-ea"/>
                          <a:cs typeface="+mn-cs"/>
                        </a:rPr>
                        <a:t>от 08.06.2009 № 192-ЗЗК </a:t>
                      </a:r>
                    </a:p>
                    <a:p>
                      <a:pPr algn="ctr"/>
                      <a:r>
                        <a:rPr kumimoji="0" lang="ru-RU" sz="1200" kern="1200" dirty="0" smtClean="0">
                          <a:solidFill>
                            <a:schemeClr val="dk1"/>
                          </a:solidFill>
                          <a:latin typeface="+mn-lt"/>
                          <a:ea typeface="+mn-ea"/>
                          <a:cs typeface="+mn-cs"/>
                        </a:rPr>
                        <a:t>«О Реестре должностей муниципальной службы в Забайкальском крае»</a:t>
                      </a:r>
                      <a:endParaRPr lang="ru-RU" sz="1200" dirty="0">
                        <a:solidFill>
                          <a:schemeClr val="tx1"/>
                        </a:solidFill>
                      </a:endParaRPr>
                    </a:p>
                  </a:txBody>
                  <a:tcPr/>
                </a:tc>
                <a:tc>
                  <a:txBody>
                    <a:bodyPr/>
                    <a:lstStyle/>
                    <a:p>
                      <a:pPr algn="ctr"/>
                      <a:r>
                        <a:rPr kumimoji="0" lang="ru-RU" sz="1200" kern="1200" dirty="0" smtClean="0">
                          <a:solidFill>
                            <a:schemeClr val="dk1"/>
                          </a:solidFill>
                          <a:latin typeface="+mn-lt"/>
                          <a:ea typeface="+mn-ea"/>
                          <a:cs typeface="+mn-cs"/>
                        </a:rPr>
                        <a:t>Порядок ведения</a:t>
                      </a:r>
                    </a:p>
                    <a:p>
                      <a:pPr algn="ctr"/>
                      <a:r>
                        <a:rPr kumimoji="0" lang="ru-RU" sz="1200" kern="1200" dirty="0" smtClean="0">
                          <a:solidFill>
                            <a:schemeClr val="dk1"/>
                          </a:solidFill>
                          <a:latin typeface="+mn-lt"/>
                          <a:ea typeface="+mn-ea"/>
                          <a:cs typeface="+mn-cs"/>
                        </a:rPr>
                        <a:t>реестра муниципальных служащих</a:t>
                      </a:r>
                      <a:endParaRPr lang="ru-RU" sz="120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3"/>
                  </a:ext>
                </a:extLst>
              </a:tr>
              <a:tr h="1781572">
                <a:tc>
                  <a:txBody>
                    <a:bodyPr/>
                    <a:lstStyle/>
                    <a:p>
                      <a:endParaRPr lang="ru-RU" sz="1200"/>
                    </a:p>
                  </a:txBody>
                  <a:tcPr/>
                </a:tc>
                <a:tc>
                  <a:txBody>
                    <a:bodyPr/>
                    <a:lstStyle/>
                    <a:p>
                      <a:pPr algn="ctr"/>
                      <a:r>
                        <a:rPr kumimoji="0" lang="ru-RU" sz="1200" kern="1200" dirty="0" smtClean="0">
                          <a:solidFill>
                            <a:schemeClr val="dk1"/>
                          </a:solidFill>
                          <a:latin typeface="+mn-lt"/>
                          <a:ea typeface="+mn-ea"/>
                          <a:cs typeface="+mn-cs"/>
                        </a:rPr>
                        <a:t>Закон Забайкальского края </a:t>
                      </a:r>
                    </a:p>
                    <a:p>
                      <a:pPr algn="ctr"/>
                      <a:r>
                        <a:rPr kumimoji="0" lang="ru-RU" sz="1200" kern="1200" dirty="0" smtClean="0">
                          <a:solidFill>
                            <a:schemeClr val="dk1"/>
                          </a:solidFill>
                          <a:latin typeface="+mn-lt"/>
                          <a:ea typeface="+mn-ea"/>
                          <a:cs typeface="+mn-cs"/>
                        </a:rPr>
                        <a:t>от 11.11.2009 № 256-ЗЗК </a:t>
                      </a:r>
                    </a:p>
                    <a:p>
                      <a:pPr algn="ctr"/>
                      <a:r>
                        <a:rPr kumimoji="0" lang="ru-RU" sz="1200" kern="1200" dirty="0" smtClean="0">
                          <a:solidFill>
                            <a:schemeClr val="dk1"/>
                          </a:solidFill>
                          <a:latin typeface="+mn-lt"/>
                          <a:ea typeface="+mn-ea"/>
                          <a:cs typeface="+mn-cs"/>
                        </a:rPr>
                        <a:t>«Об условиях контракта для руководителя администрации городского округа в части, касающейся осуществления отдельных государственных полномочий, переданных органам местного самоуправления федеральными законами, законами Забайкальского края»</a:t>
                      </a:r>
                      <a:endParaRPr lang="ru-RU" sz="1200" dirty="0"/>
                    </a:p>
                  </a:txBody>
                  <a:tcPr/>
                </a:tc>
                <a:tc>
                  <a:txBody>
                    <a:bodyPr/>
                    <a:lstStyle/>
                    <a:p>
                      <a:pPr algn="ctr"/>
                      <a:r>
                        <a:rPr kumimoji="0" lang="ru-RU" sz="1200" kern="1200" dirty="0" smtClean="0">
                          <a:solidFill>
                            <a:schemeClr val="dk1"/>
                          </a:solidFill>
                          <a:latin typeface="+mn-lt"/>
                          <a:ea typeface="+mn-ea"/>
                          <a:cs typeface="+mn-cs"/>
                        </a:rPr>
                        <a:t>Устав муниципального образования</a:t>
                      </a:r>
                      <a:endParaRPr lang="ru-RU" sz="1200" dirty="0"/>
                    </a:p>
                  </a:txBody>
                  <a:tcPr>
                    <a:solidFill>
                      <a:schemeClr val="accent3">
                        <a:lumMod val="20000"/>
                        <a:lumOff val="80000"/>
                      </a:schemeClr>
                    </a:solidFill>
                  </a:tcPr>
                </a:tc>
                <a:extLst>
                  <a:ext uri="{0D108BD9-81ED-4DB2-BD59-A6C34878D82A}">
                    <a16:rowId xmlns:a16="http://schemas.microsoft.com/office/drawing/2014/main" val="10004"/>
                  </a:ext>
                </a:extLst>
              </a:tr>
              <a:tr h="1210067">
                <a:tc>
                  <a:txBody>
                    <a:bodyPr/>
                    <a:lstStyle/>
                    <a:p>
                      <a:pPr algn="ctr"/>
                      <a:endParaRPr lang="ru-RU" sz="1200" b="1" dirty="0">
                        <a:solidFill>
                          <a:schemeClr val="tx1"/>
                        </a:solidFill>
                      </a:endParaRPr>
                    </a:p>
                  </a:txBody>
                  <a:tcPr/>
                </a:tc>
                <a:tc>
                  <a:txBody>
                    <a:bodyPr/>
                    <a:lstStyle/>
                    <a:p>
                      <a:pPr algn="ctr"/>
                      <a:r>
                        <a:rPr kumimoji="0" lang="ru-RU" sz="1200" kern="1200" dirty="0" smtClean="0">
                          <a:solidFill>
                            <a:schemeClr val="dk1"/>
                          </a:solidFill>
                          <a:latin typeface="+mn-lt"/>
                          <a:ea typeface="+mn-ea"/>
                          <a:cs typeface="+mn-cs"/>
                        </a:rPr>
                        <a:t>Закон Забайкальского края </a:t>
                      </a:r>
                    </a:p>
                    <a:p>
                      <a:pPr algn="ctr"/>
                      <a:r>
                        <a:rPr kumimoji="0" lang="ru-RU" sz="1200" kern="1200" dirty="0" smtClean="0">
                          <a:solidFill>
                            <a:schemeClr val="dk1"/>
                          </a:solidFill>
                          <a:latin typeface="+mn-lt"/>
                          <a:ea typeface="+mn-ea"/>
                          <a:cs typeface="+mn-cs"/>
                        </a:rPr>
                        <a:t>от 11.03.2011 № 474-ЗЗК </a:t>
                      </a:r>
                    </a:p>
                    <a:p>
                      <a:pPr algn="ctr"/>
                      <a:r>
                        <a:rPr kumimoji="0" lang="ru-RU" sz="1200" kern="1200" dirty="0" smtClean="0">
                          <a:solidFill>
                            <a:schemeClr val="dk1"/>
                          </a:solidFill>
                          <a:latin typeface="+mn-lt"/>
                          <a:ea typeface="+mn-ea"/>
                          <a:cs typeface="+mn-cs"/>
                        </a:rPr>
                        <a:t>«О порядке присвоения и сохранения классных чинов муниципальных служащих в Забайкальском крае»</a:t>
                      </a:r>
                    </a:p>
                  </a:txBody>
                  <a:tcPr/>
                </a:tc>
                <a:tc>
                  <a:txBody>
                    <a:bodyPr/>
                    <a:lstStyle/>
                    <a:p>
                      <a:pPr algn="ctr"/>
                      <a:endParaRPr lang="ru-RU" sz="1200" b="1" dirty="0">
                        <a:solidFill>
                          <a:schemeClr val="tx1"/>
                        </a:solidFill>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1214422"/>
          </a:xfrm>
        </p:spPr>
        <p:txBody>
          <a:bodyPr>
            <a:noAutofit/>
          </a:bodyPr>
          <a:lstStyle/>
          <a:p>
            <a:pPr algn="ctr"/>
            <a:r>
              <a:rPr lang="ru-RU" sz="2800" b="1" dirty="0" smtClean="0">
                <a:solidFill>
                  <a:schemeClr val="tx1"/>
                </a:solidFill>
              </a:rPr>
              <a:t>Статьи 6, 7 Федерального закона от 02.03.2007 № 25-ФЗ</a:t>
            </a:r>
            <a:br>
              <a:rPr lang="ru-RU" sz="2800" b="1" dirty="0" smtClean="0">
                <a:solidFill>
                  <a:schemeClr val="tx1"/>
                </a:solidFill>
              </a:rPr>
            </a:br>
            <a:r>
              <a:rPr lang="ru-RU" sz="2800" b="1" dirty="0" smtClean="0">
                <a:solidFill>
                  <a:schemeClr val="tx1"/>
                </a:solidFill>
              </a:rPr>
              <a:t>«О муниципальной службе в Российской Федерации»</a:t>
            </a:r>
            <a:endParaRPr lang="ru-RU" sz="2800" b="1" dirty="0">
              <a:solidFill>
                <a:schemeClr val="tx1"/>
              </a:solidFill>
            </a:endParaRPr>
          </a:p>
        </p:txBody>
      </p:sp>
      <p:sp>
        <p:nvSpPr>
          <p:cNvPr id="3" name="Подзаголовок 2"/>
          <p:cNvSpPr>
            <a:spLocks noGrp="1"/>
          </p:cNvSpPr>
          <p:nvPr>
            <p:ph type="subTitle" idx="1"/>
          </p:nvPr>
        </p:nvSpPr>
        <p:spPr>
          <a:xfrm>
            <a:off x="0" y="1357298"/>
            <a:ext cx="9144000" cy="5500702"/>
          </a:xfrm>
        </p:spPr>
        <p:txBody>
          <a:bodyPr>
            <a:noAutofit/>
          </a:bodyPr>
          <a:lstStyle/>
          <a:p>
            <a:pPr indent="360000" algn="ctr">
              <a:spcBef>
                <a:spcPts val="0"/>
              </a:spcBef>
            </a:pPr>
            <a:r>
              <a:rPr lang="ru-RU" sz="2400" b="1" dirty="0" smtClean="0">
                <a:solidFill>
                  <a:schemeClr val="tx1"/>
                </a:solidFill>
              </a:rPr>
              <a:t> </a:t>
            </a:r>
            <a:r>
              <a:rPr lang="ru-RU" sz="2000" b="1" dirty="0" smtClean="0"/>
              <a:t>Должность муниципальной службы </a:t>
            </a:r>
            <a:r>
              <a:rPr lang="ru-RU" sz="2000" dirty="0" smtClean="0"/>
              <a:t>–</a:t>
            </a:r>
          </a:p>
          <a:p>
            <a:pPr indent="360000" algn="ctr">
              <a:spcBef>
                <a:spcPts val="0"/>
              </a:spcBef>
            </a:pPr>
            <a:r>
              <a:rPr lang="ru-RU" sz="2000" dirty="0" smtClean="0"/>
              <a:t>должность в органе местного самоуправления, аппарате избирательной комиссии муниципального образования, которые образуются в соответствии с уставом муниципального образования, с установленным кругом обязанностей по обеспечению исполнения полномочий органа местного самоуправления, избирательной комиссии муниципального образования или лица, замещающего муниципальную должность.</a:t>
            </a:r>
          </a:p>
          <a:p>
            <a:pPr indent="360000" algn="ctr">
              <a:spcBef>
                <a:spcPts val="0"/>
              </a:spcBef>
            </a:pPr>
            <a:endParaRPr lang="ru-RU" sz="1600" dirty="0" smtClean="0"/>
          </a:p>
          <a:p>
            <a:pPr indent="360000">
              <a:spcBef>
                <a:spcPts val="0"/>
              </a:spcBef>
            </a:pPr>
            <a:r>
              <a:rPr lang="ru-RU" sz="2000" b="1" dirty="0" smtClean="0">
                <a:solidFill>
                  <a:srgbClr val="FF0000"/>
                </a:solidFill>
              </a:rPr>
              <a:t>ВАЖНО!</a:t>
            </a:r>
            <a:r>
              <a:rPr lang="ru-RU" sz="2000" dirty="0" smtClean="0"/>
              <a:t> При составлении и утверждении штатного расписания органа МСУ, аппарата избирательной комиссии используются наименования должностей муниципальной службы, </a:t>
            </a:r>
            <a:r>
              <a:rPr lang="ru-RU" sz="2000" b="1" dirty="0" smtClean="0"/>
              <a:t>предусмотренные реестром должностей муниципальной службы в Забайкальском крае</a:t>
            </a:r>
            <a:r>
              <a:rPr lang="ru-RU" sz="2000" dirty="0" smtClean="0"/>
              <a:t>.</a:t>
            </a:r>
          </a:p>
          <a:p>
            <a:pPr indent="360000">
              <a:spcBef>
                <a:spcPts val="0"/>
              </a:spcBef>
            </a:pPr>
            <a:r>
              <a:rPr lang="ru-RU" sz="2000" dirty="0" smtClean="0"/>
              <a:t>Эти же наименования должны быть занесены в трудовую книжку (сведения о трудовой деятельности), поскольку в дальнейшем это </a:t>
            </a:r>
            <a:r>
              <a:rPr lang="ru-RU" sz="2000" b="1" dirty="0" smtClean="0"/>
              <a:t>влияет на подсчет стажа муниципальной службы.</a:t>
            </a:r>
            <a:endParaRPr lang="ru-RU" sz="2000" b="1"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456</TotalTime>
  <Words>3678</Words>
  <Application>Microsoft Office PowerPoint</Application>
  <PresentationFormat>Экран (4:3)</PresentationFormat>
  <Paragraphs>467</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Corbel</vt:lpstr>
      <vt:lpstr>Gill Sans MT</vt:lpstr>
      <vt:lpstr>Verdana</vt:lpstr>
      <vt:lpstr>Wingdings 2</vt:lpstr>
      <vt:lpstr>Солнцестояние</vt:lpstr>
      <vt:lpstr>Правовое регулирование труда муниципальных служащих</vt:lpstr>
      <vt:lpstr>Статья 42 Федерального закона от 06.10.2003 № 131-ФЗ «Об общих принципах организации местного самоуправления в Российской Федерации»</vt:lpstr>
      <vt:lpstr>Статья 2 Федерального закона от 02.03.2007 № 25-ФЗ «О муниципальной службе в Российской Федерации»</vt:lpstr>
      <vt:lpstr>Статья 1 Федерального закона от 02.03.2007 № 25-ФЗ «О муниципальной службе в Российской Федерации»</vt:lpstr>
      <vt:lpstr>Глава 1. Общие положения</vt:lpstr>
      <vt:lpstr>Статья 3 Федерального закона от 02.03.2007 № 25-ФЗ «О муниципальной службе в Российской Федерации»</vt:lpstr>
      <vt:lpstr>Взаимосвязь муниципальной службы и государственной гражданской службы Российской Федерации обеспечивается посредством:</vt:lpstr>
      <vt:lpstr>Глава 2. Должности муниципальной службы</vt:lpstr>
      <vt:lpstr>Статьи 6, 7 Федерального закона от 02.03.2007 № 25-ФЗ «О муниципальной службе в Российской Федерации»</vt:lpstr>
      <vt:lpstr>Статья 9 Федерального закона от 02.03.2007 № 25-ФЗ «О муниципальной службе в Российской Федерации»</vt:lpstr>
      <vt:lpstr>Глава 3. Правовое положение (статус) муниципального служащего</vt:lpstr>
      <vt:lpstr>Статья 12 Федерального закона от 02.03.2007 № 25-ФЗ «О муниципальной службе в Российской Федерации»</vt:lpstr>
      <vt:lpstr>Статья 13 Федерального закона от 02.03.2007 № 25-ФЗ «О муниципальной службе в Российской Федерации»</vt:lpstr>
      <vt:lpstr>Глава 4. Порядок поступления на муниципальную службу,  ее прохождения и прекращения</vt:lpstr>
      <vt:lpstr>Статья 16 Федерального закона от 02.03.2007 № 25-ФЗ «О муниципальной службе в Российской Федерации»</vt:lpstr>
      <vt:lpstr>Статья 17 Федерального закона от 02.03.2007 № 25-ФЗ «О муниципальной службе в Российской Федерации»</vt:lpstr>
      <vt:lpstr>Статья 18 Федерального закона от 02.03.2007 № 25-ФЗ «О муниципальной службе в Российской Федерации»</vt:lpstr>
      <vt:lpstr>Статья 19 Федерального закона от 02.03.2007 № 25-ФЗ «О муниципальной службе в Российской Федерации»</vt:lpstr>
      <vt:lpstr>Глава 5. Рабочее (служебное) время и время отдыха</vt:lpstr>
      <vt:lpstr>Статья 21 Федерального закона от 02.03.2007 № 25-ФЗ «О муниципальной службе в Российской Федерации»</vt:lpstr>
      <vt:lpstr>Глава 6. Общие принципы оплаты труда муниципального служащего</vt:lpstr>
      <vt:lpstr>Статья 22 Федерального закона от 02.03.2007 № 25-ФЗ «О муниципальной службе в Российской Федерации»</vt:lpstr>
      <vt:lpstr>Статья 9 Закона Забайкальского края от 29.12.2008 № 108-ЗЗК «О муниципальной службе в Забайкальском крае»</vt:lpstr>
      <vt:lpstr>Глава 6. Гарантии, предоставляемые муниципальному служащему</vt:lpstr>
      <vt:lpstr>Статья 23 Федерального закона от 02.03.2007 № 25-ФЗ «О муниципальной службе в Российской Федерации»</vt:lpstr>
      <vt:lpstr>Стаж государственной гражданской службы, стаж муниципальной службы  для назначения пенсии за выслугу лет (приложение № 2 к Федеральному закону № 166-ФЗ)</vt:lpstr>
      <vt:lpstr>Глава 6. Стаж муниципальной службы</vt:lpstr>
      <vt:lpstr>Закон Забайкальского края от 16.10.2008 № 48-ЗЗК  «О стаже муниципальной службы в Забайкальском крае»</vt:lpstr>
      <vt:lpstr>Глава 7. Поощрение муниципального служащего. Дисциплинарная ответственность муниципального служащего</vt:lpstr>
      <vt:lpstr>Статья 13 Закона Забайкальского края от 29.12.2008 № 108-ЗЗК «О муниципальной службе в Забайкальском крае»</vt:lpstr>
      <vt:lpstr>Статья 27 Федерального закона от 02.03.2007 № 25-ФЗ «О муниципальной службе в Российской Федерации»</vt:lpstr>
      <vt:lpstr>Глава 8. Кадровая работа в муниципальном образовании</vt:lpstr>
      <vt:lpstr>Статья 66.1 Трудового кодекса Российской Федерации</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Багдасарян М.А.</dc:creator>
  <cp:lastModifiedBy>Куземская Н.В.</cp:lastModifiedBy>
  <cp:revision>68</cp:revision>
  <dcterms:created xsi:type="dcterms:W3CDTF">2021-06-24T03:37:29Z</dcterms:created>
  <dcterms:modified xsi:type="dcterms:W3CDTF">2021-06-25T00:28:45Z</dcterms:modified>
</cp:coreProperties>
</file>