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notesMasterIdLst>
    <p:notesMasterId r:id="rId18"/>
  </p:notesMasterIdLst>
  <p:sldIdLst>
    <p:sldId id="256" r:id="rId2"/>
    <p:sldId id="257" r:id="rId3"/>
    <p:sldId id="272" r:id="rId4"/>
    <p:sldId id="271" r:id="rId5"/>
    <p:sldId id="258" r:id="rId6"/>
    <p:sldId id="259" r:id="rId7"/>
    <p:sldId id="261" r:id="rId8"/>
    <p:sldId id="262" r:id="rId9"/>
    <p:sldId id="263" r:id="rId10"/>
    <p:sldId id="273" r:id="rId11"/>
    <p:sldId id="274" r:id="rId12"/>
    <p:sldId id="266" r:id="rId13"/>
    <p:sldId id="267" r:id="rId14"/>
    <p:sldId id="270" r:id="rId15"/>
    <p:sldId id="268" r:id="rId16"/>
    <p:sldId id="269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7669" autoAdjust="0"/>
  </p:normalViewPr>
  <p:slideViewPr>
    <p:cSldViewPr snapToGrid="0" showGuides="1">
      <p:cViewPr>
        <p:scale>
          <a:sx n="98" d="100"/>
          <a:sy n="98" d="100"/>
        </p:scale>
        <p:origin x="-107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54;&#1090;&#1095;&#1077;&#1090;%20&#1087;&#1086;%20&#1089;&#1086;&#1089;&#1090;&#1086;&#1103;&#1085;&#1080;&#1102;%20&#1085;&#1072;%2010.12.2021\&#1086;&#1090;&#1095;&#1077;&#1090;%20&#1079;&#1072;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54;&#1090;&#1095;&#1077;&#1090;%20&#1087;&#1086;%20&#1089;&#1086;&#1089;&#1090;&#1086;&#1103;&#1085;&#1080;&#1102;%20&#1085;&#1072;%2010.12.2021\&#1086;&#1090;&#1095;&#1077;&#1090;%20&#1079;&#1072;%20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54;&#1090;&#1095;&#1077;&#1090;%20&#1087;&#1086;%20&#1089;&#1086;&#1089;&#1090;&#1086;&#1103;&#1085;&#1080;&#1102;%20&#1085;&#1072;%2010.12.2021\&#1086;&#1090;&#1095;&#1077;&#1090;%20&#1079;&#1072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86;&#1090;&#1095;&#1077;&#1090;%20&#1079;&#1072;%20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54;&#1090;&#1095;&#1077;&#1090;%20&#1087;&#1086;%20&#1089;&#1086;&#1089;&#1090;&#1086;&#1103;&#1085;&#1080;&#1102;%20&#1085;&#1072;%2010.12.2021\&#1086;&#1090;&#1095;&#1077;&#1090;%20&#1079;&#1072;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1\&#1054;&#1090;&#1095;&#1077;&#1090;%20&#1087;&#1086;%20&#1089;&#1086;&#1089;&#1090;&#1086;&#1103;&#1085;&#1080;&#1102;%20&#1085;&#1072;%2010.12.2021\&#1086;&#1090;&#1095;&#1077;&#1090;%20&#1079;&#1072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Количество</a:t>
            </a: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актов, 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направленных 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800" b="1" i="0" u="none" strike="noStrike" baseline="0" dirty="0" smtClean="0"/>
              <a:t>215</a:t>
            </a:r>
            <a:r>
              <a:rPr lang="en-US" sz="1800" b="1" i="0" u="none" strike="noStrike" baseline="0" dirty="0" smtClean="0"/>
              <a:t> </a:t>
            </a:r>
            <a:r>
              <a:rPr lang="ru-RU" sz="1800" b="1" i="0" u="none" strike="noStrike" baseline="0" dirty="0" smtClean="0"/>
              <a:t>107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и внесенных 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800" b="1" i="0" u="none" strike="noStrike" baseline="0" dirty="0" smtClean="0"/>
              <a:t>210</a:t>
            </a:r>
            <a:r>
              <a:rPr lang="en-US" sz="1800" b="1" i="0" u="none" strike="noStrike" baseline="0" dirty="0" smtClean="0"/>
              <a:t> </a:t>
            </a:r>
            <a:r>
              <a:rPr lang="ru-RU" sz="1800" b="1" i="0" u="none" strike="noStrike" baseline="0" dirty="0" smtClean="0"/>
              <a:t>950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lang="ru-RU" baseline="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по годам</a:t>
            </a:r>
            <a:endParaRPr lang="ru-RU" dirty="0"/>
          </a:p>
        </c:rich>
      </c:tx>
      <c:layout/>
      <c:spPr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title>
    <c:plotArea>
      <c:layout>
        <c:manualLayout>
          <c:layoutTarget val="inner"/>
          <c:xMode val="edge"/>
          <c:yMode val="edge"/>
          <c:x val="0.10286425626620409"/>
          <c:y val="0.16947085016020433"/>
          <c:w val="0.89687517995067845"/>
          <c:h val="0.68000344738367979"/>
        </c:manualLayout>
      </c:layout>
      <c:lineChart>
        <c:grouping val="standard"/>
        <c:ser>
          <c:idx val="1"/>
          <c:order val="0"/>
          <c:tx>
            <c:strRef>
              <c:f>'общая инфо'!$D$2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"/>
              <c:layout>
                <c:manualLayout>
                  <c:x val="-2.7158258054199719E-2"/>
                  <c:y val="-1.66262550240600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6144890216356402E-2"/>
                  <c:y val="-1.293153168538007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1211729405572826E-2"/>
                  <c:y val="-2.401570170142012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3104786702826608E-2"/>
                  <c:y val="-2.032097836274011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0064683189296717E-2"/>
                  <c:y val="-2.032097836274008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3104786702826535E-2"/>
                  <c:y val="-1.66262550240600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104786702826608E-2"/>
                  <c:y val="-1.108417001604006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3104786702826608E-2"/>
                  <c:y val="-1.293153168538007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2091418864983389E-2"/>
                  <c:y val="-1.66262550240600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35091507913685E-2"/>
                  <c:y val="-2.270262030070102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1.9251275965755526E-2"/>
                  <c:y val="-1.8473616693400093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инфо'!$C$3:$C$15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'общая инфо'!$D$3:$D$15</c:f>
              <c:numCache>
                <c:formatCode>General</c:formatCode>
                <c:ptCount val="13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17577</c:v>
                </c:pt>
                <c:pt idx="12">
                  <c:v>17338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2-4F7E-867D-E89163D01AAB}"/>
            </c:ext>
          </c:extLst>
        </c:ser>
        <c:ser>
          <c:idx val="0"/>
          <c:order val="1"/>
          <c:tx>
            <c:strRef>
              <c:f>'общая инфо'!$F$2</c:f>
              <c:strCache>
                <c:ptCount val="1"/>
                <c:pt idx="0">
                  <c:v>Количество МНПА, внесенные регистр МНПА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9.1203105405894547E-3"/>
                  <c:y val="-1.8473616693400093E-2"/>
                </c:manualLayout>
              </c:layout>
              <c:showVal val="1"/>
            </c:dLbl>
            <c:dLbl>
              <c:idx val="5"/>
              <c:layout>
                <c:manualLayout>
                  <c:x val="-2.4320828108238528E-2"/>
                  <c:y val="-2.216834003208009E-2"/>
                </c:manualLayout>
              </c:layout>
              <c:showVal val="1"/>
            </c:dLbl>
            <c:dLbl>
              <c:idx val="6"/>
              <c:layout>
                <c:manualLayout>
                  <c:x val="-1.1147046216276001E-2"/>
                  <c:y val="-1.2931677146928866E-2"/>
                </c:manualLayout>
              </c:layout>
              <c:showVal val="1"/>
            </c:dLbl>
            <c:dLbl>
              <c:idx val="7"/>
              <c:layout>
                <c:manualLayout>
                  <c:x val="-1.4187149729805821E-2"/>
                  <c:y val="1.8473616693400093E-2"/>
                </c:manualLayout>
              </c:layout>
              <c:showVal val="1"/>
            </c:dLbl>
            <c:dLbl>
              <c:idx val="8"/>
              <c:layout>
                <c:manualLayout>
                  <c:x val="-1.1147046216276001E-2"/>
                  <c:y val="2.4015701701420124E-2"/>
                </c:manualLayout>
              </c:layout>
              <c:showVal val="1"/>
            </c:dLbl>
            <c:dLbl>
              <c:idx val="9"/>
              <c:layout>
                <c:manualLayout>
                  <c:x val="-1.9253988919022181E-2"/>
                  <c:y val="2.4015701701420124E-2"/>
                </c:manualLayout>
              </c:layout>
              <c:showVal val="1"/>
            </c:dLbl>
            <c:dLbl>
              <c:idx val="10"/>
              <c:layout>
                <c:manualLayout>
                  <c:x val="-3.7494610000201122E-2"/>
                  <c:y val="2.0320978362740081E-2"/>
                </c:manualLayout>
              </c:layout>
              <c:showVal val="1"/>
            </c:dLbl>
            <c:dLbl>
              <c:idx val="11"/>
              <c:layout>
                <c:manualLayout>
                  <c:x val="-8.1069427027461796E-3"/>
                  <c:y val="1.1084170016040069E-2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1.662625502406009E-2"/>
                </c:manualLayout>
              </c:layout>
              <c:showVal val="1"/>
            </c:dLbl>
            <c:showVal val="1"/>
          </c:dLbls>
          <c:val>
            <c:numRef>
              <c:f>'общая инфо'!$F$3:$F$15</c:f>
              <c:numCache>
                <c:formatCode>#,##0</c:formatCode>
                <c:ptCount val="13"/>
                <c:pt idx="0">
                  <c:v>6237</c:v>
                </c:pt>
                <c:pt idx="1">
                  <c:v>11360</c:v>
                </c:pt>
                <c:pt idx="2">
                  <c:v>14215</c:v>
                </c:pt>
                <c:pt idx="3">
                  <c:v>16210</c:v>
                </c:pt>
                <c:pt idx="4">
                  <c:v>16092</c:v>
                </c:pt>
                <c:pt idx="5">
                  <c:v>18422</c:v>
                </c:pt>
                <c:pt idx="6">
                  <c:v>19243</c:v>
                </c:pt>
                <c:pt idx="7">
                  <c:v>17812</c:v>
                </c:pt>
                <c:pt idx="8">
                  <c:v>19657</c:v>
                </c:pt>
                <c:pt idx="9">
                  <c:v>19996</c:v>
                </c:pt>
                <c:pt idx="10">
                  <c:v>18679</c:v>
                </c:pt>
                <c:pt idx="11">
                  <c:v>15869</c:v>
                </c:pt>
                <c:pt idx="12">
                  <c:v>17158</c:v>
                </c:pt>
              </c:numCache>
            </c:numRef>
          </c:val>
        </c:ser>
        <c:dLbls>
          <c:showVal val="1"/>
        </c:dLbls>
        <c:marker val="1"/>
        <c:axId val="96418816"/>
        <c:axId val="96445184"/>
      </c:lineChart>
      <c:catAx>
        <c:axId val="96418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6445184"/>
        <c:crosses val="autoZero"/>
        <c:auto val="1"/>
        <c:lblAlgn val="ctr"/>
        <c:lblOffset val="100"/>
      </c:catAx>
      <c:valAx>
        <c:axId val="964451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641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09473438236891"/>
          <c:y val="0.90257820468648564"/>
          <c:w val="0.76191688412284919"/>
          <c:h val="3.109904056367586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accent4">
            <a:lumMod val="20000"/>
            <a:lumOff val="80000"/>
          </a:schemeClr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27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'Приост район'!$K$1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район'!$J$2:$J$6</c:f>
              <c:strCache>
                <c:ptCount val="5"/>
                <c:pt idx="0">
                  <c:v>Красночикойский район</c:v>
                </c:pt>
                <c:pt idx="1">
                  <c:v>Петровск-Забайкальский район</c:v>
                </c:pt>
                <c:pt idx="2">
                  <c:v>Приаргунский муниципальный округ</c:v>
                </c:pt>
                <c:pt idx="3">
                  <c:v>Улётовский район</c:v>
                </c:pt>
                <c:pt idx="4">
                  <c:v>Читинский район</c:v>
                </c:pt>
              </c:strCache>
            </c:strRef>
          </c:cat>
          <c:val>
            <c:numRef>
              <c:f>'Приост район'!$K$2:$K$6</c:f>
              <c:numCache>
                <c:formatCode>General</c:formatCode>
                <c:ptCount val="5"/>
                <c:pt idx="0">
                  <c:v>20</c:v>
                </c:pt>
                <c:pt idx="1">
                  <c:v>11</c:v>
                </c:pt>
                <c:pt idx="2">
                  <c:v>10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'Приост район'!$L$1</c:f>
              <c:strCache>
                <c:ptCount val="1"/>
                <c:pt idx="0">
                  <c:v>Количество МНПА, действия по направлению для включения в регистр которых возабновлены после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район'!$J$2:$J$6</c:f>
              <c:strCache>
                <c:ptCount val="5"/>
                <c:pt idx="0">
                  <c:v>Красночикойский район</c:v>
                </c:pt>
                <c:pt idx="1">
                  <c:v>Петровск-Забайкальский район</c:v>
                </c:pt>
                <c:pt idx="2">
                  <c:v>Приаргунский муниципальный округ</c:v>
                </c:pt>
                <c:pt idx="3">
                  <c:v>Улётовский район</c:v>
                </c:pt>
                <c:pt idx="4">
                  <c:v>Читинский район</c:v>
                </c:pt>
              </c:strCache>
            </c:strRef>
          </c:cat>
          <c:val>
            <c:numRef>
              <c:f>'Приост район'!$L$2:$L$6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10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axId val="107814912"/>
        <c:axId val="107816448"/>
      </c:barChart>
      <c:catAx>
        <c:axId val="107814912"/>
        <c:scaling>
          <c:orientation val="minMax"/>
        </c:scaling>
        <c:axPos val="l"/>
        <c:tickLblPos val="nextTo"/>
        <c:crossAx val="107816448"/>
        <c:crosses val="autoZero"/>
        <c:auto val="1"/>
        <c:lblAlgn val="ctr"/>
        <c:lblOffset val="100"/>
      </c:catAx>
      <c:valAx>
        <c:axId val="107816448"/>
        <c:scaling>
          <c:orientation val="minMax"/>
        </c:scaling>
        <c:axPos val="b"/>
        <c:numFmt formatCode="General" sourceLinked="1"/>
        <c:tickLblPos val="nextTo"/>
        <c:crossAx val="107814912"/>
        <c:crosses val="autoZero"/>
        <c:crossBetween val="between"/>
      </c:valAx>
    </c:plotArea>
    <c:plotVisOnly val="1"/>
  </c:chart>
  <c:spPr>
    <a:solidFill>
      <a:schemeClr val="lt1"/>
    </a:solidFill>
    <a:ln w="425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'Приост район'!$C$44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район'!$B$45:$B$49</c:f>
              <c:strCache>
                <c:ptCount val="5"/>
                <c:pt idx="0">
                  <c:v>Красночикойский район</c:v>
                </c:pt>
                <c:pt idx="1">
                  <c:v>Петровск-Забайкальский район</c:v>
                </c:pt>
                <c:pt idx="2">
                  <c:v>Приаргунский МО</c:v>
                </c:pt>
                <c:pt idx="3">
                  <c:v>Хилокский район</c:v>
                </c:pt>
                <c:pt idx="4">
                  <c:v>Читинский район</c:v>
                </c:pt>
              </c:strCache>
            </c:strRef>
          </c:cat>
          <c:val>
            <c:numRef>
              <c:f>'Приост район'!$C$45:$C$49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'Приост район'!$D$44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район'!$B$45:$B$49</c:f>
              <c:strCache>
                <c:ptCount val="5"/>
                <c:pt idx="0">
                  <c:v>Красночикойский район</c:v>
                </c:pt>
                <c:pt idx="1">
                  <c:v>Петровск-Забайкальский район</c:v>
                </c:pt>
                <c:pt idx="2">
                  <c:v>Приаргунский МО</c:v>
                </c:pt>
                <c:pt idx="3">
                  <c:v>Хилокский район</c:v>
                </c:pt>
                <c:pt idx="4">
                  <c:v>Читинский район</c:v>
                </c:pt>
              </c:strCache>
            </c:strRef>
          </c:cat>
          <c:val>
            <c:numRef>
              <c:f>'Приост район'!$D$45:$D$49</c:f>
              <c:numCache>
                <c:formatCode>General</c:formatCode>
                <c:ptCount val="5"/>
                <c:pt idx="0">
                  <c:v>14</c:v>
                </c:pt>
                <c:pt idx="1">
                  <c:v>22</c:v>
                </c:pt>
                <c:pt idx="2">
                  <c:v>1</c:v>
                </c:pt>
                <c:pt idx="3">
                  <c:v>44</c:v>
                </c:pt>
                <c:pt idx="4">
                  <c:v>3</c:v>
                </c:pt>
              </c:numCache>
            </c:numRef>
          </c:val>
        </c:ser>
        <c:axId val="107832448"/>
        <c:axId val="107833984"/>
      </c:barChart>
      <c:catAx>
        <c:axId val="107832448"/>
        <c:scaling>
          <c:orientation val="minMax"/>
        </c:scaling>
        <c:axPos val="l"/>
        <c:tickLblPos val="nextTo"/>
        <c:crossAx val="107833984"/>
        <c:crosses val="autoZero"/>
        <c:auto val="1"/>
        <c:lblAlgn val="ctr"/>
        <c:lblOffset val="100"/>
      </c:catAx>
      <c:valAx>
        <c:axId val="107833984"/>
        <c:scaling>
          <c:orientation val="minMax"/>
        </c:scaling>
        <c:axPos val="b"/>
        <c:numFmt formatCode="General" sourceLinked="1"/>
        <c:tickLblPos val="nextTo"/>
        <c:crossAx val="107832448"/>
        <c:crosses val="autoZero"/>
        <c:crossBetween val="between"/>
      </c:valAx>
    </c:plotArea>
    <c:plotVisOnly val="1"/>
  </c:chart>
  <c:spPr>
    <a:solidFill>
      <a:schemeClr val="lt1"/>
    </a:solidFill>
    <a:ln w="425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title>
      <c:layout>
        <c:manualLayout>
          <c:xMode val="edge"/>
          <c:yMode val="edge"/>
          <c:x val="0.16484711286089268"/>
          <c:y val="3.0651340996168612E-2"/>
        </c:manualLayout>
      </c:layout>
      <c:txPr>
        <a:bodyPr rot="0" vert="horz"/>
        <a:lstStyle/>
        <a:p>
          <a:pPr>
            <a:defRPr/>
          </a:pPr>
          <a:endParaRPr lang="ru-RU"/>
        </a:p>
      </c:txPr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экпертизы!$C$3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экпертизы!$B$4:$B$14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экпертизы!$C$4:$C$14</c:f>
              <c:numCache>
                <c:formatCode>General</c:formatCode>
                <c:ptCount val="11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  <c:pt idx="8">
                  <c:v>4865</c:v>
                </c:pt>
                <c:pt idx="9">
                  <c:v>6133</c:v>
                </c:pt>
                <c:pt idx="10" formatCode="#,##0">
                  <c:v>7049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C-4F43-B779-5053E84178A2}"/>
            </c:ext>
          </c:extLst>
        </c:ser>
        <c:dLbls>
          <c:showVal val="1"/>
        </c:dLbls>
        <c:shape val="box"/>
        <c:axId val="106561920"/>
        <c:axId val="106563456"/>
        <c:axId val="0"/>
      </c:bar3DChart>
      <c:catAx>
        <c:axId val="1065619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6563456"/>
        <c:crosses val="autoZero"/>
        <c:auto val="1"/>
        <c:lblAlgn val="ctr"/>
        <c:lblOffset val="100"/>
      </c:catAx>
      <c:valAx>
        <c:axId val="1065634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6561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 rot="0" vert="horz"/>
          <a:lstStyle/>
          <a:p>
            <a:pPr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Количество экспертиз за 2021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386813105873784"/>
          <c:y val="4.4900116652085154E-2"/>
        </c:manualLayout>
      </c:layout>
      <c:spPr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title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экпертизы!$D$28</c:f>
              <c:strCache>
                <c:ptCount val="1"/>
                <c:pt idx="0">
                  <c:v>Положительная экспертиза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экпертизы!$C$29:$C$38</c:f>
              <c:strCache>
                <c:ptCount val="10"/>
                <c:pt idx="0">
                  <c:v>Багдасарян М.А.</c:v>
                </c:pt>
                <c:pt idx="1">
                  <c:v>Куземская Н.В.</c:v>
                </c:pt>
                <c:pt idx="2">
                  <c:v>Непомнящая Т.Ю.</c:v>
                </c:pt>
                <c:pt idx="3">
                  <c:v>Назмеева Е.А.</c:v>
                </c:pt>
                <c:pt idx="4">
                  <c:v>Ниценко А.К.</c:v>
                </c:pt>
                <c:pt idx="5">
                  <c:v>Чиркова А.Д.</c:v>
                </c:pt>
                <c:pt idx="6">
                  <c:v>Васильева Ю.В.</c:v>
                </c:pt>
                <c:pt idx="7">
                  <c:v>Морозова Е.П./Лескова М.А.</c:v>
                </c:pt>
                <c:pt idx="8">
                  <c:v>Уварова Я.Б.</c:v>
                </c:pt>
                <c:pt idx="9">
                  <c:v>Цыбенова Ц.Д.</c:v>
                </c:pt>
              </c:strCache>
            </c:strRef>
          </c:cat>
          <c:val>
            <c:numRef>
              <c:f>экпертизы!$D$29:$D$38</c:f>
              <c:numCache>
                <c:formatCode>General</c:formatCode>
                <c:ptCount val="10"/>
                <c:pt idx="0">
                  <c:v>478</c:v>
                </c:pt>
                <c:pt idx="1">
                  <c:v>1002</c:v>
                </c:pt>
                <c:pt idx="2">
                  <c:v>696</c:v>
                </c:pt>
                <c:pt idx="3">
                  <c:v>569</c:v>
                </c:pt>
                <c:pt idx="4">
                  <c:v>621</c:v>
                </c:pt>
                <c:pt idx="5">
                  <c:v>649</c:v>
                </c:pt>
                <c:pt idx="6">
                  <c:v>660</c:v>
                </c:pt>
                <c:pt idx="7">
                  <c:v>676</c:v>
                </c:pt>
                <c:pt idx="8">
                  <c:v>676</c:v>
                </c:pt>
                <c:pt idx="9">
                  <c:v>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31-4027-AF18-40C431003C02}"/>
            </c:ext>
          </c:extLst>
        </c:ser>
        <c:ser>
          <c:idx val="1"/>
          <c:order val="1"/>
          <c:tx>
            <c:strRef>
              <c:f>экпертизы!$E$28</c:f>
              <c:strCache>
                <c:ptCount val="1"/>
                <c:pt idx="0">
                  <c:v>Отрицательная экспертиза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экпертизы!$C$29:$C$38</c:f>
              <c:strCache>
                <c:ptCount val="10"/>
                <c:pt idx="0">
                  <c:v>Багдасарян М.А.</c:v>
                </c:pt>
                <c:pt idx="1">
                  <c:v>Куземская Н.В.</c:v>
                </c:pt>
                <c:pt idx="2">
                  <c:v>Непомнящая Т.Ю.</c:v>
                </c:pt>
                <c:pt idx="3">
                  <c:v>Назмеева Е.А.</c:v>
                </c:pt>
                <c:pt idx="4">
                  <c:v>Ниценко А.К.</c:v>
                </c:pt>
                <c:pt idx="5">
                  <c:v>Чиркова А.Д.</c:v>
                </c:pt>
                <c:pt idx="6">
                  <c:v>Васильева Ю.В.</c:v>
                </c:pt>
                <c:pt idx="7">
                  <c:v>Морозова Е.П./Лескова М.А.</c:v>
                </c:pt>
                <c:pt idx="8">
                  <c:v>Уварова Я.Б.</c:v>
                </c:pt>
                <c:pt idx="9">
                  <c:v>Цыбенова Ц.Д.</c:v>
                </c:pt>
              </c:strCache>
            </c:strRef>
          </c:cat>
          <c:val>
            <c:numRef>
              <c:f>экпертизы!$E$29:$E$38</c:f>
              <c:numCache>
                <c:formatCode>General</c:formatCode>
                <c:ptCount val="10"/>
                <c:pt idx="0">
                  <c:v>71</c:v>
                </c:pt>
                <c:pt idx="1">
                  <c:v>3</c:v>
                </c:pt>
                <c:pt idx="2">
                  <c:v>117</c:v>
                </c:pt>
                <c:pt idx="3">
                  <c:v>91</c:v>
                </c:pt>
                <c:pt idx="4">
                  <c:v>33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31-4027-AF18-40C431003C02}"/>
            </c:ext>
          </c:extLst>
        </c:ser>
        <c:dLbls>
          <c:showVal val="1"/>
        </c:dLbls>
        <c:shape val="box"/>
        <c:axId val="106605568"/>
        <c:axId val="106619648"/>
        <c:axId val="0"/>
      </c:bar3DChart>
      <c:catAx>
        <c:axId val="106605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6619648"/>
        <c:crosses val="autoZero"/>
        <c:auto val="1"/>
        <c:lblAlgn val="ctr"/>
        <c:lblOffset val="100"/>
      </c:catAx>
      <c:valAx>
        <c:axId val="1066196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6605568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</c:chart>
  <c:spPr>
    <a:gradFill>
      <a:gsLst>
        <a:gs pos="0">
          <a:srgbClr val="DEDEDE"/>
        </a:gs>
        <a:gs pos="0">
          <a:srgbClr val="DEDEDE">
            <a:lumMod val="50000"/>
          </a:srgbClr>
        </a:gs>
        <a:gs pos="0">
          <a:srgbClr val="DEDEDE">
            <a:lumMod val="50000"/>
          </a:srgbClr>
        </a:gs>
        <a:gs pos="8000">
          <a:srgbClr val="DEDEDE">
            <a:lumMod val="50000"/>
          </a:srgbClr>
        </a:gs>
        <a:gs pos="39000">
          <a:prstClr val="white"/>
        </a:gs>
        <a:gs pos="100000">
          <a:prstClr val="white">
            <a:lumMod val="75000"/>
          </a:prstClr>
        </a:gs>
      </a:gsLst>
      <a:path path="circle">
        <a:fillToRect l="50000" t="-80000" r="50000" b="180000"/>
      </a:path>
    </a:gradFill>
    <a:scene3d>
      <a:camera prst="orthographicFront"/>
      <a:lightRig rig="threePt" dir="t"/>
    </a:scene3d>
    <a:sp3d>
      <a:bevelT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</c:spPr>
    </c:sideWall>
    <c:backWall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'общая инфо'!$F$67</c:f>
              <c:strCache>
                <c:ptCount val="1"/>
                <c:pt idx="0">
                  <c:v>Количество МНПА,  направленных для включения в регистр</c:v>
                </c:pt>
              </c:strCache>
            </c:strRef>
          </c:tx>
          <c:dLbls>
            <c:dLbl>
              <c:idx val="0"/>
              <c:layout>
                <c:manualLayout>
                  <c:x val="1.1458333333333341E-2"/>
                  <c:y val="0.69629629629629664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'общая инфо'!$E$68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'общая инфо'!$F$68</c:f>
              <c:numCache>
                <c:formatCode>General</c:formatCode>
                <c:ptCount val="1"/>
                <c:pt idx="0">
                  <c:v>17338</c:v>
                </c:pt>
              </c:numCache>
            </c:numRef>
          </c:val>
        </c:ser>
        <c:ser>
          <c:idx val="1"/>
          <c:order val="1"/>
          <c:tx>
            <c:strRef>
              <c:f>'общая инфо'!$G$67</c:f>
              <c:strCache>
                <c:ptCount val="1"/>
                <c:pt idx="0">
                  <c:v>Количество МНПА, полученных из источника официального опубликования</c:v>
                </c:pt>
              </c:strCache>
            </c:strRef>
          </c:tx>
          <c:dLbls>
            <c:dLbl>
              <c:idx val="0"/>
              <c:layout>
                <c:manualLayout>
                  <c:x val="2.083333333333336E-2"/>
                  <c:y val="-1.111111111111112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'общая инфо'!$E$68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'общая инфо'!$G$68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hape val="cylinder"/>
        <c:axId val="95808512"/>
        <c:axId val="96494336"/>
        <c:axId val="0"/>
      </c:bar3DChart>
      <c:catAx>
        <c:axId val="95808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494336"/>
        <c:crosses val="autoZero"/>
        <c:auto val="1"/>
        <c:lblAlgn val="ctr"/>
        <c:lblOffset val="100"/>
      </c:catAx>
      <c:valAx>
        <c:axId val="96494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808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31200787401579"/>
          <c:y val="0.17264741907261591"/>
          <c:w val="0.32643799212598457"/>
          <c:h val="0.58618664333624892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2700000" scaled="0"/>
    </a:gradFill>
    <a:scene3d>
      <a:camera prst="orthographicFront"/>
      <a:lightRig rig="threePt" dir="t"/>
    </a:scene3d>
    <a:sp3d>
      <a:bevelT w="165100" prst="coolSlant"/>
    </a:sp3d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Количество внесенных </a:t>
            </a:r>
            <a:r>
              <a:rPr lang="ru-RU" sz="28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актов</a:t>
            </a:r>
            <a:r>
              <a:rPr lang="en-US" sz="28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sz="28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ru-RU" sz="28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году по исполнителям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233333333333341"/>
          <c:y val="2.3520851560221628E-2"/>
        </c:manualLayout>
      </c:layout>
      <c:spPr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0"/>
                  <c:y val="4.6296296296296349E-2"/>
                </c:manualLayout>
              </c:layout>
              <c:showVal val="1"/>
            </c:dLbl>
            <c:dLbl>
              <c:idx val="1"/>
              <c:layout>
                <c:manualLayout>
                  <c:x val="1.0416666666666667E-3"/>
                  <c:y val="5.3703703703703816E-2"/>
                </c:manualLayout>
              </c:layout>
              <c:showVal val="1"/>
            </c:dLbl>
            <c:dLbl>
              <c:idx val="2"/>
              <c:layout>
                <c:manualLayout>
                  <c:x val="1.0416666666667059E-3"/>
                  <c:y val="3.5185185185185201E-2"/>
                </c:manualLayout>
              </c:layout>
              <c:showVal val="1"/>
            </c:dLbl>
            <c:dLbl>
              <c:idx val="3"/>
              <c:layout>
                <c:manualLayout>
                  <c:x val="7.2916666666666772E-3"/>
                  <c:y val="5.5555555555555558E-3"/>
                </c:manualLayout>
              </c:layout>
              <c:showVal val="1"/>
            </c:dLbl>
            <c:dLbl>
              <c:idx val="4"/>
              <c:layout>
                <c:manualLayout>
                  <c:x val="6.2500000000000047E-3"/>
                  <c:y val="3.7037037037037077E-3"/>
                </c:manualLayout>
              </c:layout>
              <c:showVal val="1"/>
            </c:dLbl>
            <c:dLbl>
              <c:idx val="5"/>
              <c:layout>
                <c:manualLayout>
                  <c:x val="-7.6388006448120317E-17"/>
                  <c:y val="4.4444444444444495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0740740740740772E-2"/>
                </c:manualLayout>
              </c:layout>
              <c:showVal val="1"/>
            </c:dLbl>
            <c:dLbl>
              <c:idx val="7"/>
              <c:layout>
                <c:manualLayout>
                  <c:x val="6.2500000000000047E-3"/>
                  <c:y val="1.1111111111111124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исполнитиелям'!$I$20:$I$27</c:f>
              <c:strCache>
                <c:ptCount val="8"/>
                <c:pt idx="0">
                  <c:v>Васильева Юлия Вячеславовна</c:v>
                </c:pt>
                <c:pt idx="1">
                  <c:v>Лескова Мария Александровна</c:v>
                </c:pt>
                <c:pt idx="2">
                  <c:v>Морозова Елена Павловна</c:v>
                </c:pt>
                <c:pt idx="3">
                  <c:v>Ниценко Анастасия Константиновна</c:v>
                </c:pt>
                <c:pt idx="4">
                  <c:v>Чиркова Анастасия Дмитриевна</c:v>
                </c:pt>
                <c:pt idx="5">
                  <c:v>Уварова Яна Борисовна</c:v>
                </c:pt>
                <c:pt idx="6">
                  <c:v>Цыбенова Цындыма Дашиевна</c:v>
                </c:pt>
                <c:pt idx="7">
                  <c:v>иные лица</c:v>
                </c:pt>
              </c:strCache>
            </c:strRef>
          </c:cat>
          <c:val>
            <c:numRef>
              <c:f>'по исполнитиелям'!$J$20:$J$27</c:f>
              <c:numCache>
                <c:formatCode>General</c:formatCode>
                <c:ptCount val="8"/>
                <c:pt idx="0">
                  <c:v>3748</c:v>
                </c:pt>
                <c:pt idx="1">
                  <c:v>2881</c:v>
                </c:pt>
                <c:pt idx="2">
                  <c:v>246</c:v>
                </c:pt>
                <c:pt idx="3">
                  <c:v>17</c:v>
                </c:pt>
                <c:pt idx="4">
                  <c:v>22</c:v>
                </c:pt>
                <c:pt idx="5">
                  <c:v>5548</c:v>
                </c:pt>
                <c:pt idx="6">
                  <c:v>4616</c:v>
                </c:pt>
                <c:pt idx="7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BF-4F3B-BCF4-035403C7CDD4}"/>
            </c:ext>
          </c:extLst>
        </c:ser>
        <c:dLbls>
          <c:showVal val="1"/>
        </c:dLbls>
        <c:shape val="box"/>
        <c:axId val="96518912"/>
        <c:axId val="96520448"/>
        <c:axId val="0"/>
      </c:bar3DChart>
      <c:catAx>
        <c:axId val="96518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6520448"/>
        <c:crosses val="autoZero"/>
        <c:auto val="1"/>
        <c:lblAlgn val="ctr"/>
        <c:lblOffset val="100"/>
      </c:catAx>
      <c:valAx>
        <c:axId val="965204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651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rgbClr val="424456">
        <a:lumMod val="20000"/>
        <a:lumOff val="80000"/>
        <a:alpha val="85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 prst="angle"/>
    </a:sp3d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Соотношение </a:t>
            </a:r>
          </a:p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количества</a:t>
            </a:r>
            <a:r>
              <a:rPr lang="ru-RU" baseline="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ненормативных актов (10 </a:t>
            </a:r>
            <a:r>
              <a:rPr lang="en-US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183</a:t>
            </a:r>
            <a:r>
              <a:rPr lang="ru-RU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en-US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 </a:t>
            </a:r>
            <a:r>
              <a:rPr lang="ru-RU" baseline="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поступившим актам </a:t>
            </a:r>
            <a:r>
              <a:rPr lang="ru-RU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215 107</a:t>
            </a:r>
            <a:r>
              <a:rPr lang="ru-RU" baseline="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ru-RU" dirty="0"/>
          </a:p>
        </c:rich>
      </c:tx>
      <c:layout>
        <c:manualLayout>
          <c:xMode val="edge"/>
          <c:yMode val="edge"/>
          <c:x val="0.29543268499283865"/>
          <c:y val="2.6840332458442726E-2"/>
        </c:manualLayout>
      </c:layout>
      <c:spPr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'общая инфо'!$E$19</c:f>
              <c:strCache>
                <c:ptCount val="1"/>
                <c:pt idx="0">
                  <c:v>Количество МНПА,  направленных для включения в регистр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125000256315642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3333340168417151E-3"/>
                  <c:y val="-3.7037037037037077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'общая инфо'!$C$22:$C$32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инфо'!$E$22:$E$32</c:f>
              <c:numCache>
                <c:formatCode>General</c:formatCode>
                <c:ptCount val="11"/>
                <c:pt idx="0">
                  <c:v>17243</c:v>
                </c:pt>
                <c:pt idx="1">
                  <c:v>18846</c:v>
                </c:pt>
                <c:pt idx="2">
                  <c:v>18612</c:v>
                </c:pt>
                <c:pt idx="3">
                  <c:v>21658</c:v>
                </c:pt>
                <c:pt idx="4">
                  <c:v>21063</c:v>
                </c:pt>
                <c:pt idx="5">
                  <c:v>20915</c:v>
                </c:pt>
                <c:pt idx="6">
                  <c:v>21045</c:v>
                </c:pt>
                <c:pt idx="7">
                  <c:v>21019</c:v>
                </c:pt>
                <c:pt idx="8">
                  <c:v>19791</c:v>
                </c:pt>
                <c:pt idx="9">
                  <c:v>17577</c:v>
                </c:pt>
                <c:pt idx="10">
                  <c:v>17338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E-4BEE-8A3C-07706B549E8D}"/>
            </c:ext>
          </c:extLst>
        </c:ser>
        <c:ser>
          <c:idx val="1"/>
          <c:order val="1"/>
          <c:tx>
            <c:strRef>
              <c:f>'общая инфо'!$F$19</c:f>
              <c:strCache>
                <c:ptCount val="1"/>
                <c:pt idx="0">
                  <c:v>Количество МПА, в отношении которых принято решение о невключении их в регистр МНПА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2500005126312798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250000512631279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3333340168416838E-3"/>
                  <c:y val="-3.7037037037037077E-3"/>
                </c:manualLayout>
              </c:layout>
              <c:showVal val="1"/>
            </c:dLbl>
            <c:dLbl>
              <c:idx val="3"/>
              <c:layout>
                <c:manualLayout>
                  <c:x val="1.041666752105211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9.3750007689469284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8.3333340168417151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2500005126313561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5.2083337605260691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5.2083337605260691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6.2500005126312798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7.29166726473649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'общая инфо'!$C$22:$C$32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инфо'!$F$22:$F$32</c:f>
              <c:numCache>
                <c:formatCode>General</c:formatCode>
                <c:ptCount val="11"/>
                <c:pt idx="0">
                  <c:v>922</c:v>
                </c:pt>
                <c:pt idx="1">
                  <c:v>925</c:v>
                </c:pt>
                <c:pt idx="2">
                  <c:v>568</c:v>
                </c:pt>
                <c:pt idx="3">
                  <c:v>1234</c:v>
                </c:pt>
                <c:pt idx="4">
                  <c:v>1732</c:v>
                </c:pt>
                <c:pt idx="5">
                  <c:v>1252</c:v>
                </c:pt>
                <c:pt idx="6">
                  <c:v>774</c:v>
                </c:pt>
                <c:pt idx="7">
                  <c:v>781</c:v>
                </c:pt>
                <c:pt idx="8">
                  <c:v>741</c:v>
                </c:pt>
                <c:pt idx="9">
                  <c:v>723</c:v>
                </c:pt>
                <c:pt idx="10">
                  <c:v>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BE-4BEE-8A3C-07706B549E8D}"/>
            </c:ext>
          </c:extLst>
        </c:ser>
        <c:shape val="box"/>
        <c:axId val="100451840"/>
        <c:axId val="100453376"/>
        <c:axId val="0"/>
      </c:bar3DChart>
      <c:catAx>
        <c:axId val="100451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453376"/>
        <c:crosses val="autoZero"/>
        <c:auto val="1"/>
        <c:lblAlgn val="ctr"/>
        <c:lblOffset val="100"/>
      </c:catAx>
      <c:valAx>
        <c:axId val="10045337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04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rgbClr val="5C92B5">
            <a:lumMod val="40000"/>
            <a:lumOff val="60000"/>
          </a:srgbClr>
        </a:gs>
        <a:gs pos="64999">
          <a:srgbClr val="F0EBD5"/>
        </a:gs>
        <a:gs pos="100000">
          <a:srgbClr val="D1C39F"/>
        </a:gs>
      </a:gsLst>
      <a:lin ang="6000000" scaled="0"/>
      <a:tileRect/>
    </a:gradFill>
    <a:ln w="9525" cap="flat" cmpd="sng" algn="ctr">
      <a:solidFill>
        <a:schemeClr val="accent2">
          <a:lumMod val="60000"/>
          <a:lumOff val="40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tx>
        <c:rich>
          <a:bodyPr rot="0" vert="horz"/>
          <a:lstStyle/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Количество актов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действия по которым приостановлены (14 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210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возобновлены (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12 099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остатки (</a:t>
            </a:r>
            <a:r>
              <a:rPr lang="ru-RU" sz="2000" dirty="0" err="1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нараст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31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968462926509224"/>
          <c:y val="3.0883493729950445E-2"/>
        </c:manualLayout>
      </c:layout>
      <c:spPr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c:spPr>
    </c:title>
    <c:plotArea>
      <c:layout>
        <c:manualLayout>
          <c:layoutTarget val="inner"/>
          <c:xMode val="edge"/>
          <c:yMode val="edge"/>
          <c:x val="9.217288258773304E-2"/>
          <c:y val="0.19537926926761787"/>
          <c:w val="0.89385439007852363"/>
          <c:h val="0.54313602015113349"/>
        </c:manualLayout>
      </c:layout>
      <c:barChart>
        <c:barDir val="col"/>
        <c:grouping val="stacked"/>
        <c:ser>
          <c:idx val="0"/>
          <c:order val="0"/>
          <c:tx>
            <c:strRef>
              <c:f>'общая инфо'!$S$37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инфо'!$R$40:$R$50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инфо'!$S$40:$S$50</c:f>
              <c:numCache>
                <c:formatCode>General</c:formatCode>
                <c:ptCount val="11"/>
                <c:pt idx="0">
                  <c:v>17243</c:v>
                </c:pt>
                <c:pt idx="1">
                  <c:v>18846</c:v>
                </c:pt>
                <c:pt idx="2">
                  <c:v>18612</c:v>
                </c:pt>
                <c:pt idx="3">
                  <c:v>21658</c:v>
                </c:pt>
                <c:pt idx="4">
                  <c:v>21063</c:v>
                </c:pt>
                <c:pt idx="5">
                  <c:v>20915</c:v>
                </c:pt>
                <c:pt idx="6">
                  <c:v>21045</c:v>
                </c:pt>
                <c:pt idx="7">
                  <c:v>21019</c:v>
                </c:pt>
                <c:pt idx="8">
                  <c:v>19791</c:v>
                </c:pt>
                <c:pt idx="9">
                  <c:v>17562</c:v>
                </c:pt>
                <c:pt idx="10">
                  <c:v>17158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7B-44B8-9F28-F0C8ED53C5DA}"/>
            </c:ext>
          </c:extLst>
        </c:ser>
        <c:ser>
          <c:idx val="1"/>
          <c:order val="1"/>
          <c:tx>
            <c:strRef>
              <c:f>'общая инфо'!$T$37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dLbls>
            <c:dLbl>
              <c:idx val="10"/>
              <c:layout>
                <c:manualLayout>
                  <c:x val="0"/>
                  <c:y val="5.5555555555555558E-3"/>
                </c:manualLayout>
              </c:layout>
              <c:showVal val="1"/>
            </c:dLbl>
            <c:showVal val="1"/>
          </c:dLbls>
          <c:cat>
            <c:numRef>
              <c:f>'общая инфо'!$R$40:$R$50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инфо'!$T$40:$T$50</c:f>
              <c:numCache>
                <c:formatCode>General</c:formatCode>
                <c:ptCount val="11"/>
                <c:pt idx="0">
                  <c:v>117</c:v>
                </c:pt>
                <c:pt idx="1">
                  <c:v>1620</c:v>
                </c:pt>
                <c:pt idx="2">
                  <c:v>773</c:v>
                </c:pt>
                <c:pt idx="3">
                  <c:v>1719</c:v>
                </c:pt>
                <c:pt idx="4">
                  <c:v>1180</c:v>
                </c:pt>
                <c:pt idx="5">
                  <c:v>1653</c:v>
                </c:pt>
                <c:pt idx="6">
                  <c:v>1808</c:v>
                </c:pt>
                <c:pt idx="7">
                  <c:v>1670</c:v>
                </c:pt>
                <c:pt idx="8">
                  <c:v>1665</c:v>
                </c:pt>
                <c:pt idx="9">
                  <c:v>1108</c:v>
                </c:pt>
                <c:pt idx="10">
                  <c:v>897</c:v>
                </c:pt>
              </c:numCache>
            </c:numRef>
          </c:val>
        </c:ser>
        <c:ser>
          <c:idx val="2"/>
          <c:order val="2"/>
          <c:tx>
            <c:strRef>
              <c:f>'общая инфо'!$U$37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dLbls>
            <c:dLbl>
              <c:idx val="9"/>
              <c:layout>
                <c:manualLayout>
                  <c:x val="-1.0416666666666667E-3"/>
                  <c:y val="-3.7037037037037077E-3"/>
                </c:manualLayout>
              </c:layout>
              <c:showVal val="1"/>
            </c:dLbl>
            <c:showVal val="1"/>
          </c:dLbls>
          <c:cat>
            <c:numRef>
              <c:f>'общая инфо'!$R$40:$R$50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инфо'!$U$40:$U$50</c:f>
              <c:numCache>
                <c:formatCode>General</c:formatCode>
                <c:ptCount val="11"/>
                <c:pt idx="0">
                  <c:v>603</c:v>
                </c:pt>
                <c:pt idx="1">
                  <c:v>1446</c:v>
                </c:pt>
                <c:pt idx="2">
                  <c:v>764</c:v>
                </c:pt>
                <c:pt idx="3">
                  <c:v>1564</c:v>
                </c:pt>
                <c:pt idx="4">
                  <c:v>1033</c:v>
                </c:pt>
                <c:pt idx="5">
                  <c:v>1361</c:v>
                </c:pt>
                <c:pt idx="6">
                  <c:v>1515</c:v>
                </c:pt>
                <c:pt idx="7">
                  <c:v>1424</c:v>
                </c:pt>
                <c:pt idx="8">
                  <c:v>1141</c:v>
                </c:pt>
                <c:pt idx="9">
                  <c:v>760</c:v>
                </c:pt>
                <c:pt idx="10">
                  <c:v>488</c:v>
                </c:pt>
              </c:numCache>
            </c:numRef>
          </c:val>
        </c:ser>
        <c:ser>
          <c:idx val="3"/>
          <c:order val="3"/>
          <c:tx>
            <c:strRef>
              <c:f>'общая инфо'!$V$37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dLbls>
            <c:dLbl>
              <c:idx val="9"/>
              <c:layout>
                <c:manualLayout>
                  <c:x val="-1.0416666666666667E-3"/>
                  <c:y val="-5.5555555555555558E-3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5.5555555555555558E-3"/>
                </c:manualLayout>
              </c:layout>
              <c:showVal val="1"/>
            </c:dLbl>
            <c:showVal val="1"/>
          </c:dLbls>
          <c:cat>
            <c:numRef>
              <c:f>'общая инфо'!$R$40:$R$50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'общая инфо'!$V$40:$V$50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155</c:v>
                </c:pt>
                <c:pt idx="4">
                  <c:v>147</c:v>
                </c:pt>
                <c:pt idx="5">
                  <c:v>292</c:v>
                </c:pt>
                <c:pt idx="6">
                  <c:v>293</c:v>
                </c:pt>
                <c:pt idx="7">
                  <c:v>246</c:v>
                </c:pt>
                <c:pt idx="8">
                  <c:v>524</c:v>
                </c:pt>
                <c:pt idx="9">
                  <c:v>348</c:v>
                </c:pt>
                <c:pt idx="10">
                  <c:v>409</c:v>
                </c:pt>
              </c:numCache>
            </c:numRef>
          </c:val>
        </c:ser>
        <c:dLbls>
          <c:showVal val="1"/>
        </c:dLbls>
        <c:overlap val="100"/>
        <c:axId val="105361408"/>
        <c:axId val="105362944"/>
      </c:barChart>
      <c:catAx>
        <c:axId val="105361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  <c:crossAx val="105362944"/>
        <c:crosses val="autoZero"/>
        <c:auto val="1"/>
        <c:lblAlgn val="ctr"/>
        <c:lblOffset val="100"/>
      </c:catAx>
      <c:valAx>
        <c:axId val="1053629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  <c:crossAx val="1053614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519947506561681"/>
          <c:y val="0.82827325750947911"/>
          <c:w val="0.71835104986876641"/>
          <c:h val="0.12728229804607771"/>
        </c:manualLayout>
      </c:layout>
      <c:txPr>
        <a:bodyPr rot="0" vert="horz"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</c:chart>
  <c:spPr>
    <a:solidFill>
      <a:schemeClr val="bg2">
        <a:lumMod val="90000"/>
      </a:schemeClr>
    </a:solidFill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актов 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МО,</a:t>
            </a:r>
            <a:r>
              <a:rPr lang="ru-RU" baseline="0"/>
              <a:t> </a:t>
            </a:r>
            <a:r>
              <a:rPr lang="ru-RU"/>
              <a:t>ГО,</a:t>
            </a:r>
            <a:r>
              <a:rPr lang="ru-RU" baseline="0"/>
              <a:t> МР и поселений по состоянию на </a:t>
            </a:r>
            <a:r>
              <a:rPr lang="en-US" baseline="0"/>
              <a:t>01</a:t>
            </a:r>
            <a:r>
              <a:rPr lang="ru-RU" baseline="0"/>
              <a:t>.</a:t>
            </a:r>
            <a:r>
              <a:rPr lang="en-US" baseline="0"/>
              <a:t>01</a:t>
            </a:r>
            <a:r>
              <a:rPr lang="ru-RU" baseline="0"/>
              <a:t>.20</a:t>
            </a:r>
            <a:r>
              <a:rPr lang="en-US" baseline="0"/>
              <a:t>22</a:t>
            </a:r>
            <a:r>
              <a:rPr lang="ru-RU" baseline="0"/>
              <a:t> года</a:t>
            </a:r>
            <a:endParaRPr lang="ru-RU"/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'по МО нарас'!$C$2</c:f>
              <c:strCache>
                <c:ptCount val="1"/>
                <c:pt idx="0">
                  <c:v>Количество актов, внесенных в регистр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Pt>
            <c:idx val="13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rgbClr val="C00000"/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нарас'!$B$3:$B$17</c:f>
              <c:strCache>
                <c:ptCount val="15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Каларский муниципальный округ</c:v>
                </c:pt>
                <c:pt idx="14">
                  <c:v>Калганский район</c:v>
                </c:pt>
              </c:strCache>
            </c:strRef>
          </c:cat>
          <c:val>
            <c:numRef>
              <c:f>'по МО нарас'!$C$3:$C$17</c:f>
              <c:numCache>
                <c:formatCode>General</c:formatCode>
                <c:ptCount val="15"/>
                <c:pt idx="0">
                  <c:v>1737</c:v>
                </c:pt>
                <c:pt idx="1">
                  <c:v>1439</c:v>
                </c:pt>
                <c:pt idx="2">
                  <c:v>4746</c:v>
                </c:pt>
                <c:pt idx="3">
                  <c:v>1378</c:v>
                </c:pt>
                <c:pt idx="4">
                  <c:v>960</c:v>
                </c:pt>
                <c:pt idx="5">
                  <c:v>1316</c:v>
                </c:pt>
                <c:pt idx="6">
                  <c:v>1486</c:v>
                </c:pt>
                <c:pt idx="7">
                  <c:v>2012</c:v>
                </c:pt>
                <c:pt idx="8">
                  <c:v>1569</c:v>
                </c:pt>
                <c:pt idx="9">
                  <c:v>2026</c:v>
                </c:pt>
                <c:pt idx="10">
                  <c:v>1041</c:v>
                </c:pt>
                <c:pt idx="11">
                  <c:v>2672</c:v>
                </c:pt>
                <c:pt idx="12">
                  <c:v>1963</c:v>
                </c:pt>
                <c:pt idx="13">
                  <c:v>162</c:v>
                </c:pt>
                <c:pt idx="14">
                  <c:v>1471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18-46BF-A3D5-7ACF25F4B46E}"/>
            </c:ext>
          </c:extLst>
        </c:ser>
        <c:ser>
          <c:idx val="1"/>
          <c:order val="1"/>
          <c:tx>
            <c:strRef>
              <c:f>'по МО нарас'!$D$2</c:f>
              <c:strCache>
                <c:ptCount val="1"/>
                <c:pt idx="0">
                  <c:v>Количество актов поселений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нарас'!$B$3:$B$17</c:f>
              <c:strCache>
                <c:ptCount val="15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Каларский муниципальный округ</c:v>
                </c:pt>
                <c:pt idx="14">
                  <c:v>Калганский район</c:v>
                </c:pt>
              </c:strCache>
            </c:strRef>
          </c:cat>
          <c:val>
            <c:numRef>
              <c:f>'по МО нарас'!$D$3:$D$17</c:f>
              <c:numCache>
                <c:formatCode>General</c:formatCode>
                <c:ptCount val="15"/>
                <c:pt idx="4">
                  <c:v>3884</c:v>
                </c:pt>
                <c:pt idx="5">
                  <c:v>3010</c:v>
                </c:pt>
                <c:pt idx="6">
                  <c:v>2908</c:v>
                </c:pt>
                <c:pt idx="7">
                  <c:v>6022</c:v>
                </c:pt>
                <c:pt idx="8">
                  <c:v>6690</c:v>
                </c:pt>
                <c:pt idx="9">
                  <c:v>4639</c:v>
                </c:pt>
                <c:pt idx="10">
                  <c:v>2715</c:v>
                </c:pt>
                <c:pt idx="11">
                  <c:v>4904</c:v>
                </c:pt>
                <c:pt idx="12">
                  <c:v>3035</c:v>
                </c:pt>
                <c:pt idx="14">
                  <c:v>2051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18-46BF-A3D5-7ACF25F4B46E}"/>
            </c:ext>
          </c:extLst>
        </c:ser>
        <c:dLbls>
          <c:showVal val="1"/>
        </c:dLbls>
        <c:gapWidth val="65"/>
        <c:shape val="box"/>
        <c:axId val="105427328"/>
        <c:axId val="105428864"/>
        <c:axId val="0"/>
      </c:bar3DChart>
      <c:catAx>
        <c:axId val="105427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428864"/>
        <c:crosses val="autoZero"/>
        <c:auto val="1"/>
        <c:lblAlgn val="ctr"/>
        <c:lblOffset val="100"/>
      </c:catAx>
      <c:valAx>
        <c:axId val="1054288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4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Количество актов </a:t>
            </a:r>
            <a:endParaRPr lang="ru-RU">
              <a:effectLst/>
            </a:endParaRP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МО, ГО, МР и поселений по состоянию на 01.01.20</a:t>
            </a:r>
            <a:r>
              <a:rPr lang="en-US" sz="1800" b="1" i="0" baseline="0">
                <a:effectLst/>
              </a:rPr>
              <a:t>2</a:t>
            </a:r>
            <a:r>
              <a:rPr lang="ru-RU" sz="1800" b="1" i="0" baseline="0">
                <a:effectLst/>
              </a:rPr>
              <a:t>2 года</a:t>
            </a:r>
            <a:endParaRPr lang="ru-RU">
              <a:effectLst/>
            </a:endParaRP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57160433070852"/>
          <c:y val="0.13580314960629924"/>
          <c:w val="0.85325410104986876"/>
          <c:h val="0.46184047827354952"/>
        </c:manualLayout>
      </c:layout>
      <c:bar3DChart>
        <c:barDir val="col"/>
        <c:grouping val="standar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Pt>
            <c:idx val="12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rgbClr val="C00000"/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нарас'!$B$18:$B$39</c:f>
              <c:strCache>
                <c:ptCount val="22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Приаргунский муниципальный округ</c:v>
                </c:pt>
                <c:pt idx="13">
                  <c:v>Сретенский район</c:v>
                </c:pt>
                <c:pt idx="14">
                  <c:v>Тунгиро-Олекминский район</c:v>
                </c:pt>
                <c:pt idx="15">
                  <c:v>Тунгокоченский район</c:v>
                </c:pt>
                <c:pt idx="16">
                  <c:v>Улётовский район</c:v>
                </c:pt>
                <c:pt idx="17">
                  <c:v>Хилокский район</c:v>
                </c:pt>
                <c:pt idx="18">
                  <c:v>Чернышевский район</c:v>
                </c:pt>
                <c:pt idx="19">
                  <c:v>Читинский район</c:v>
                </c:pt>
                <c:pt idx="20">
                  <c:v>Шелопугинский район</c:v>
                </c:pt>
                <c:pt idx="21">
                  <c:v>Шилкинский район</c:v>
                </c:pt>
              </c:strCache>
            </c:strRef>
          </c:cat>
          <c:val>
            <c:numRef>
              <c:f>'по МО нарас'!$C$18:$C$39</c:f>
              <c:numCache>
                <c:formatCode>General</c:formatCode>
                <c:ptCount val="22"/>
                <c:pt idx="0">
                  <c:v>2009</c:v>
                </c:pt>
                <c:pt idx="1">
                  <c:v>2038</c:v>
                </c:pt>
                <c:pt idx="2">
                  <c:v>2456</c:v>
                </c:pt>
                <c:pt idx="3">
                  <c:v>1227</c:v>
                </c:pt>
                <c:pt idx="4">
                  <c:v>1291</c:v>
                </c:pt>
                <c:pt idx="5">
                  <c:v>1805</c:v>
                </c:pt>
                <c:pt idx="6">
                  <c:v>1768</c:v>
                </c:pt>
                <c:pt idx="7">
                  <c:v>1072</c:v>
                </c:pt>
                <c:pt idx="8">
                  <c:v>1266</c:v>
                </c:pt>
                <c:pt idx="9">
                  <c:v>1330</c:v>
                </c:pt>
                <c:pt idx="10">
                  <c:v>2083</c:v>
                </c:pt>
                <c:pt idx="11">
                  <c:v>908</c:v>
                </c:pt>
                <c:pt idx="12">
                  <c:v>235</c:v>
                </c:pt>
                <c:pt idx="13">
                  <c:v>1372</c:v>
                </c:pt>
                <c:pt idx="14">
                  <c:v>969</c:v>
                </c:pt>
                <c:pt idx="15">
                  <c:v>2258</c:v>
                </c:pt>
                <c:pt idx="16">
                  <c:v>2381</c:v>
                </c:pt>
                <c:pt idx="17">
                  <c:v>1987</c:v>
                </c:pt>
                <c:pt idx="18">
                  <c:v>1387</c:v>
                </c:pt>
                <c:pt idx="19">
                  <c:v>1305</c:v>
                </c:pt>
                <c:pt idx="20">
                  <c:v>1861</c:v>
                </c:pt>
                <c:pt idx="21">
                  <c:v>1699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B2-4E85-828E-B43C3A2FC370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нарас'!$B$18:$B$39</c:f>
              <c:strCache>
                <c:ptCount val="22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Приаргунский муниципальный округ</c:v>
                </c:pt>
                <c:pt idx="13">
                  <c:v>Сретенский район</c:v>
                </c:pt>
                <c:pt idx="14">
                  <c:v>Тунгиро-Олекминский район</c:v>
                </c:pt>
                <c:pt idx="15">
                  <c:v>Тунгокоченский район</c:v>
                </c:pt>
                <c:pt idx="16">
                  <c:v>Улётовский район</c:v>
                </c:pt>
                <c:pt idx="17">
                  <c:v>Хилокский район</c:v>
                </c:pt>
                <c:pt idx="18">
                  <c:v>Чернышевский район</c:v>
                </c:pt>
                <c:pt idx="19">
                  <c:v>Читинский район</c:v>
                </c:pt>
                <c:pt idx="20">
                  <c:v>Шелопугинский район</c:v>
                </c:pt>
                <c:pt idx="21">
                  <c:v>Шилкинский район</c:v>
                </c:pt>
              </c:strCache>
            </c:strRef>
          </c:cat>
          <c:val>
            <c:numRef>
              <c:f>'по МО нарас'!$D$18:$D$39</c:f>
              <c:numCache>
                <c:formatCode>General</c:formatCode>
                <c:ptCount val="22"/>
                <c:pt idx="0">
                  <c:v>5273</c:v>
                </c:pt>
                <c:pt idx="1">
                  <c:v>8515</c:v>
                </c:pt>
                <c:pt idx="2">
                  <c:v>7102</c:v>
                </c:pt>
                <c:pt idx="3">
                  <c:v>5721</c:v>
                </c:pt>
                <c:pt idx="4">
                  <c:v>5291</c:v>
                </c:pt>
                <c:pt idx="5">
                  <c:v>3012</c:v>
                </c:pt>
                <c:pt idx="6">
                  <c:v>7868</c:v>
                </c:pt>
                <c:pt idx="7">
                  <c:v>3738</c:v>
                </c:pt>
                <c:pt idx="8">
                  <c:v>6314</c:v>
                </c:pt>
                <c:pt idx="9">
                  <c:v>2851</c:v>
                </c:pt>
                <c:pt idx="10">
                  <c:v>5667</c:v>
                </c:pt>
                <c:pt idx="11">
                  <c:v>3888</c:v>
                </c:pt>
                <c:pt idx="13">
                  <c:v>6296</c:v>
                </c:pt>
                <c:pt idx="14">
                  <c:v>586</c:v>
                </c:pt>
                <c:pt idx="15">
                  <c:v>4180</c:v>
                </c:pt>
                <c:pt idx="16">
                  <c:v>4823</c:v>
                </c:pt>
                <c:pt idx="17">
                  <c:v>4913</c:v>
                </c:pt>
                <c:pt idx="18">
                  <c:v>5043</c:v>
                </c:pt>
                <c:pt idx="19">
                  <c:v>6584</c:v>
                </c:pt>
                <c:pt idx="20">
                  <c:v>3644</c:v>
                </c:pt>
                <c:pt idx="21">
                  <c:v>9098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B2-4E85-828E-B43C3A2FC370}"/>
            </c:ext>
          </c:extLst>
        </c:ser>
        <c:dLbls>
          <c:showVal val="1"/>
        </c:dLbls>
        <c:gapWidth val="65"/>
        <c:shape val="box"/>
        <c:axId val="105478016"/>
        <c:axId val="105479552"/>
        <c:axId val="105488384"/>
      </c:bar3DChart>
      <c:catAx>
        <c:axId val="105478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479552"/>
        <c:crosses val="autoZero"/>
        <c:auto val="1"/>
        <c:lblAlgn val="ctr"/>
        <c:lblOffset val="100"/>
      </c:catAx>
      <c:valAx>
        <c:axId val="1054795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478016"/>
        <c:crosses val="autoZero"/>
        <c:crossBetween val="between"/>
      </c:valAx>
      <c:serAx>
        <c:axId val="105488384"/>
        <c:scaling>
          <c:orientation val="minMax"/>
        </c:scaling>
        <c:delete val="1"/>
        <c:axPos val="b"/>
        <c:majorTickMark val="none"/>
        <c:tickLblPos val="none"/>
        <c:crossAx val="105479552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'Приост район'!$C$1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район'!$B$2:$B$9</c:f>
              <c:strCache>
                <c:ptCount val="8"/>
                <c:pt idx="0">
                  <c:v>Калганский район</c:v>
                </c:pt>
                <c:pt idx="1">
                  <c:v>Красночикойский район</c:v>
                </c:pt>
                <c:pt idx="2">
                  <c:v>Нерчинский район</c:v>
                </c:pt>
                <c:pt idx="3">
                  <c:v>Ононский район</c:v>
                </c:pt>
                <c:pt idx="4">
                  <c:v>Петровск-Забайкальский район</c:v>
                </c:pt>
                <c:pt idx="5">
                  <c:v>Улётовский район</c:v>
                </c:pt>
                <c:pt idx="6">
                  <c:v>Хилокский район</c:v>
                </c:pt>
                <c:pt idx="7">
                  <c:v>Читинский район</c:v>
                </c:pt>
              </c:strCache>
            </c:strRef>
          </c:cat>
          <c:val>
            <c:numRef>
              <c:f>'Приост район'!$C$2:$C$9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4">
                  <c:v>9</c:v>
                </c:pt>
                <c:pt idx="5">
                  <c:v>12</c:v>
                </c:pt>
                <c:pt idx="6">
                  <c:v>7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'Приост район'!$D$1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район'!$B$2:$B$9</c:f>
              <c:strCache>
                <c:ptCount val="8"/>
                <c:pt idx="0">
                  <c:v>Калганский район</c:v>
                </c:pt>
                <c:pt idx="1">
                  <c:v>Красночикойский район</c:v>
                </c:pt>
                <c:pt idx="2">
                  <c:v>Нерчинский район</c:v>
                </c:pt>
                <c:pt idx="3">
                  <c:v>Ононский район</c:v>
                </c:pt>
                <c:pt idx="4">
                  <c:v>Петровск-Забайкальский район</c:v>
                </c:pt>
                <c:pt idx="5">
                  <c:v>Улётовский район</c:v>
                </c:pt>
                <c:pt idx="6">
                  <c:v>Хилокский район</c:v>
                </c:pt>
                <c:pt idx="7">
                  <c:v>Читинский район</c:v>
                </c:pt>
              </c:strCache>
            </c:strRef>
          </c:cat>
          <c:val>
            <c:numRef>
              <c:f>'Приост район'!$D$2:$D$9</c:f>
              <c:numCache>
                <c:formatCode>General</c:formatCode>
                <c:ptCount val="8"/>
                <c:pt idx="1">
                  <c:v>4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7">
                  <c:v>1</c:v>
                </c:pt>
              </c:numCache>
            </c:numRef>
          </c:val>
        </c:ser>
        <c:axId val="100754560"/>
        <c:axId val="100756096"/>
      </c:barChart>
      <c:catAx>
        <c:axId val="100754560"/>
        <c:scaling>
          <c:orientation val="minMax"/>
        </c:scaling>
        <c:axPos val="l"/>
        <c:tickLblPos val="nextTo"/>
        <c:crossAx val="100756096"/>
        <c:crosses val="autoZero"/>
        <c:auto val="1"/>
        <c:lblAlgn val="ctr"/>
        <c:lblOffset val="100"/>
      </c:catAx>
      <c:valAx>
        <c:axId val="100756096"/>
        <c:scaling>
          <c:orientation val="minMax"/>
        </c:scaling>
        <c:axPos val="b"/>
        <c:numFmt formatCode="General" sourceLinked="1"/>
        <c:tickLblPos val="nextTo"/>
        <c:crossAx val="100754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spPr>
    <a:solidFill>
      <a:schemeClr val="lt1"/>
    </a:solidFill>
    <a:ln w="425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'Приост район'!$G$1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район'!$F$2:$F$9</c:f>
              <c:strCache>
                <c:ptCount val="8"/>
                <c:pt idx="0">
                  <c:v>Акшинский район</c:v>
                </c:pt>
                <c:pt idx="1">
                  <c:v>Калганский район</c:v>
                </c:pt>
                <c:pt idx="2">
                  <c:v>Красночикойский район</c:v>
                </c:pt>
                <c:pt idx="3">
                  <c:v>Ононский район</c:v>
                </c:pt>
                <c:pt idx="4">
                  <c:v>Петровск-Забайкальский район</c:v>
                </c:pt>
                <c:pt idx="5">
                  <c:v>Приаргунский муниципальный округ</c:v>
                </c:pt>
                <c:pt idx="6">
                  <c:v>Улётовский район</c:v>
                </c:pt>
                <c:pt idx="7">
                  <c:v>Хилокский район</c:v>
                </c:pt>
              </c:strCache>
            </c:strRef>
          </c:cat>
          <c:val>
            <c:numRef>
              <c:f>'Приост район'!$G$2:$G$9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18</c:v>
                </c:pt>
                <c:pt idx="3">
                  <c:v>0</c:v>
                </c:pt>
                <c:pt idx="4">
                  <c:v>10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'Приост район'!$H$1</c:f>
              <c:strCache>
                <c:ptCount val="1"/>
                <c:pt idx="0">
                  <c:v>Количество МНПА, действия по направлению для включения в регистр которых возабновлены после устранения выявленных нарушений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'Приост район'!$F$2:$F$9</c:f>
              <c:strCache>
                <c:ptCount val="8"/>
                <c:pt idx="0">
                  <c:v>Акшинский район</c:v>
                </c:pt>
                <c:pt idx="1">
                  <c:v>Калганский район</c:v>
                </c:pt>
                <c:pt idx="2">
                  <c:v>Красночикойский район</c:v>
                </c:pt>
                <c:pt idx="3">
                  <c:v>Ононский район</c:v>
                </c:pt>
                <c:pt idx="4">
                  <c:v>Петровск-Забайкальский район</c:v>
                </c:pt>
                <c:pt idx="5">
                  <c:v>Приаргунский муниципальный округ</c:v>
                </c:pt>
                <c:pt idx="6">
                  <c:v>Улётовский район</c:v>
                </c:pt>
                <c:pt idx="7">
                  <c:v>Хилокский район</c:v>
                </c:pt>
              </c:strCache>
            </c:strRef>
          </c:cat>
          <c:val>
            <c:numRef>
              <c:f>'Приост район'!$H$2:$H$9</c:f>
              <c:numCache>
                <c:formatCode>General</c:formatCode>
                <c:ptCount val="8"/>
                <c:pt idx="2">
                  <c:v>18</c:v>
                </c:pt>
                <c:pt idx="3">
                  <c:v>7</c:v>
                </c:pt>
                <c:pt idx="4">
                  <c:v>13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axId val="107758336"/>
        <c:axId val="107759872"/>
      </c:barChart>
      <c:catAx>
        <c:axId val="107758336"/>
        <c:scaling>
          <c:orientation val="minMax"/>
        </c:scaling>
        <c:axPos val="l"/>
        <c:tickLblPos val="nextTo"/>
        <c:crossAx val="107759872"/>
        <c:crosses val="autoZero"/>
        <c:auto val="1"/>
        <c:lblAlgn val="ctr"/>
        <c:lblOffset val="100"/>
      </c:catAx>
      <c:valAx>
        <c:axId val="107759872"/>
        <c:scaling>
          <c:orientation val="minMax"/>
        </c:scaling>
        <c:axPos val="b"/>
        <c:numFmt formatCode="General" sourceLinked="1"/>
        <c:tickLblPos val="nextTo"/>
        <c:crossAx val="107758336"/>
        <c:crosses val="autoZero"/>
        <c:crossBetween val="between"/>
      </c:valAx>
    </c:plotArea>
    <c:plotVisOnly val="1"/>
  </c:chart>
  <c:spPr>
    <a:solidFill>
      <a:schemeClr val="lt1"/>
    </a:solidFill>
    <a:ln w="425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EEC93-CD7B-4042-BC72-7C9E19C7066A}" type="datetimeFigureOut">
              <a:rPr lang="ru-RU" smtClean="0"/>
              <a:pPr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744A4-E94C-43FB-AECF-E3D6F9E3E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44A4-E94C-43FB-AECF-E3D6F9E3EE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64DE79-268F-4C1A-8933-263129D2AF9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815546"/>
            <a:ext cx="8701825" cy="3087009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СОСТОЯНИЕ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РЕГИСТРА МНПА ЗАБАЙКАЛЬСКОГО КРАЯ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по состоянию на 1 января 2022 года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2527" y="4232065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Куземская Наталья Владимировна</a:t>
            </a:r>
          </a:p>
          <a:p>
            <a:pPr algn="ctr"/>
            <a:r>
              <a:rPr lang="ru-RU" dirty="0" smtClean="0"/>
              <a:t>заместитель начальника государственно-правового управления Губернатора Забайкальского края - начальник отдела правовой работы с органами местного самоуправления и ведения регистра муниципальных нормативных правовых актов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0051577"/>
      </p:ext>
    </p:extLst>
  </p:cSld>
  <p:clrMapOvr>
    <a:masterClrMapping/>
  </p:clrMapOvr>
  <p:transition advTm="2574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82099" y="330740"/>
          <a:ext cx="5953331" cy="3171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70442" y="457202"/>
            <a:ext cx="1848255" cy="35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квартал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2102" y="3492230"/>
          <a:ext cx="5963055" cy="323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306113" y="3644632"/>
            <a:ext cx="1848255" cy="35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квартал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35430" y="330740"/>
            <a:ext cx="5583676" cy="64105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Отчет по МНПА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действия по направлению для включения в регистр которых приостановлены до устранения выявленных нарушений и возобновлены после устранения нарушений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15974" y="272373"/>
            <a:ext cx="5603132" cy="63813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Отчет по МНПА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действия по направлению для включения в регистр которых приостановлены до устранения выявленных нарушений и возобновлены после устранения нарушений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42026" y="291830"/>
          <a:ext cx="5593405" cy="324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844374" y="428017"/>
            <a:ext cx="1293780" cy="554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</a:t>
            </a:r>
            <a:r>
              <a:rPr lang="ru-RU" b="1" dirty="0" smtClean="0"/>
              <a:t>квартал</a:t>
            </a:r>
            <a:endParaRPr lang="ru-RU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642025" y="3531141"/>
          <a:ext cx="5573947" cy="311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572000" y="3725694"/>
            <a:ext cx="1527243" cy="418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 квартал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180" y="526601"/>
            <a:ext cx="3854528" cy="8581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ЭКСПЕРТИЗА</a:t>
            </a:r>
            <a:endParaRPr lang="ru-RU" sz="3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217666" y="1334877"/>
            <a:ext cx="4343925" cy="452222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период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января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2011 года по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января 2022 года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33 649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юридических экспертиз: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27 788 положительных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5 861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отрицательных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601362" y="3632887"/>
            <a:ext cx="444843" cy="271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09598" y="4469026"/>
            <a:ext cx="436607" cy="26773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634681" y="543698"/>
          <a:ext cx="5782962" cy="528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0843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0247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2494" y="634314"/>
            <a:ext cx="4691159" cy="104712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ДОПОЛНИТЕЛЬНЫЕ СВЕДЕНИЯ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702379" y="5115699"/>
            <a:ext cx="4251776" cy="3869116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акты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прокурорского реагирования, письма, решения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судов к МНПА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74290" y="2088350"/>
            <a:ext cx="6837407" cy="268959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Всего внесено: 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7 443 акта</a:t>
            </a:r>
          </a:p>
          <a:p>
            <a:pPr>
              <a:buNone/>
            </a:pPr>
            <a:endParaRPr lang="ru-RU" sz="40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год: 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480 актов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человечки для презентации без фона - Создать мем - Meme-arsenal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177" y="2171826"/>
            <a:ext cx="2376396" cy="21447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4584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7939" y="189471"/>
            <a:ext cx="6654342" cy="6837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ПРОВЕРКИ ОМСУ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9016" y="1073125"/>
            <a:ext cx="9662984" cy="4995157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2017 год – 44 муниципальных образований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2018 год – 29 муниципальных образований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2019 год – 30 муниципальных образований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 2020 год – 68 муниципальных образований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2021 год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59 муниципальных образований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366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6970" y="155947"/>
            <a:ext cx="8863013" cy="116998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2800" dirty="0" smtClean="0"/>
              <a:t>СУБВЕНЦИИ </a:t>
            </a:r>
            <a:br>
              <a:rPr lang="ru-RU" sz="2800" dirty="0" smtClean="0"/>
            </a:br>
            <a:r>
              <a:rPr lang="ru-RU" sz="2800" dirty="0" smtClean="0"/>
              <a:t>на исполнение </a:t>
            </a:r>
            <a:r>
              <a:rPr lang="ru-RU" sz="2800" dirty="0" err="1" smtClean="0"/>
              <a:t>госполномочий</a:t>
            </a:r>
            <a:r>
              <a:rPr lang="ru-RU" sz="2800" dirty="0" smtClean="0"/>
              <a:t> МР </a:t>
            </a:r>
            <a:br>
              <a:rPr lang="ru-RU" sz="2800" dirty="0" smtClean="0"/>
            </a:br>
            <a:r>
              <a:rPr lang="ru-RU" sz="2800" dirty="0" smtClean="0"/>
              <a:t>в 2021 году</a:t>
            </a:r>
            <a:endParaRPr lang="ru-RU" sz="2800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340828" y="1573427"/>
            <a:ext cx="10186975" cy="5284573"/>
            <a:chOff x="478" y="1029"/>
            <a:chExt cx="6344" cy="329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1029"/>
              <a:ext cx="6198" cy="3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53" y="1039"/>
              <a:ext cx="80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Квартал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276" y="1039"/>
              <a:ext cx="22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421" y="103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53" y="1249"/>
              <a:ext cx="764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202</a:t>
              </a:r>
              <a:r>
                <a:rPr kumimoji="0" lang="en-US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года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334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47" y="1039"/>
              <a:ext cx="722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47" y="1249"/>
              <a:ext cx="125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747" y="1460"/>
              <a:ext cx="1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ежемесячную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47" y="1670"/>
              <a:ext cx="95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доплату к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747" y="1881"/>
              <a:ext cx="107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заработной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747" y="2091"/>
              <a:ext cx="60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плате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747" y="2304"/>
              <a:ext cx="13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должностному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747" y="25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лицу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159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205" y="2514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663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747" y="2725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107" y="1039"/>
              <a:ext cx="165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субвенции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107" y="1249"/>
              <a:ext cx="16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 материальные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107" y="1460"/>
              <a:ext cx="106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затраты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07" y="1670"/>
              <a:ext cx="115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обеспечение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107" y="1881"/>
              <a:ext cx="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296" y="1881"/>
              <a:ext cx="93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полнения</a:t>
              </a: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107" y="2091"/>
              <a:ext cx="112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полномочий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4149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4195" y="2091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653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4799" y="1039"/>
              <a:ext cx="136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Общий 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799" y="1249"/>
              <a:ext cx="96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5677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799" y="1460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5257" y="1460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4" y="102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67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679" y="102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03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039" y="102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724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731" y="102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78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167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03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724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6134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53" y="2943"/>
              <a:ext cx="13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615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747" y="2943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445 544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350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107" y="2943"/>
              <a:ext cx="511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53 470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618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4843" y="2943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499 014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203" y="296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78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84" y="2934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167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1679" y="2934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03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039" y="2934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4724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731" y="2934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6134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78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167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03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724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6134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553" y="3162"/>
              <a:ext cx="19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67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1747" y="3162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444 496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2350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107" y="3162"/>
              <a:ext cx="511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53 339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38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434" y="3177"/>
              <a:ext cx="9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3757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3942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799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079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844" y="3169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487 835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634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478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484" y="3150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167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1679" y="3150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03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39" y="3150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724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4731" y="3150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134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478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167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03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724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134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553" y="3379"/>
              <a:ext cx="26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39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1747" y="3379"/>
              <a:ext cx="1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2111" y="3384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072" y="3379"/>
              <a:ext cx="5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43 228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618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4799" y="3379"/>
              <a:ext cx="6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403 456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5356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78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84" y="336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167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1679" y="336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3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039" y="336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4724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4731" y="336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6134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478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167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03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724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6134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553" y="3595"/>
              <a:ext cx="27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748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1754" y="3146"/>
              <a:ext cx="679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360 228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474 411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2350" y="3574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107" y="3595"/>
              <a:ext cx="64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56 927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664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4800" y="3595"/>
              <a:ext cx="67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531 338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5402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478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84" y="3586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167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1679" y="3586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303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3039" y="3586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4724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4731" y="3586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6134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478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167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03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4724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6134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553" y="3812"/>
              <a:ext cx="5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Всего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10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1747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1841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1742" y="3804"/>
              <a:ext cx="8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 </a:t>
              </a:r>
              <a:r>
                <a:rPr kumimoji="0" lang="en-US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724 679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2704" y="386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3109" y="3812"/>
              <a:ext cx="7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206 964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3896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4810" y="3814"/>
              <a:ext cx="11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921 643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893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904" y="3821"/>
              <a:ext cx="6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52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5264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5774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478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484" y="3802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167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1679" y="3802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303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3039" y="3802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4724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731" y="3802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6134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478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484" y="4021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167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167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1679" y="4021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1" name="Rectangle 177"/>
            <p:cNvSpPr>
              <a:spLocks noChangeArrowheads="1"/>
            </p:cNvSpPr>
            <p:nvPr/>
          </p:nvSpPr>
          <p:spPr bwMode="auto">
            <a:xfrm>
              <a:off x="303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303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3039" y="4021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4" name="Rectangle 180"/>
            <p:cNvSpPr>
              <a:spLocks noChangeArrowheads="1"/>
            </p:cNvSpPr>
            <p:nvPr/>
          </p:nvSpPr>
          <p:spPr bwMode="auto">
            <a:xfrm>
              <a:off x="4724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5" name="Rectangle 181"/>
            <p:cNvSpPr>
              <a:spLocks noChangeArrowheads="1"/>
            </p:cNvSpPr>
            <p:nvPr/>
          </p:nvSpPr>
          <p:spPr bwMode="auto">
            <a:xfrm>
              <a:off x="4724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4731" y="4021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6134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8" name="Rectangle 184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478" y="4024"/>
              <a:ext cx="11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031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"/>
          <a:ext cx="12192000" cy="6874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97487476"/>
      </p:ext>
    </p:extLst>
  </p:cSld>
  <p:clrMapOvr>
    <a:masterClrMapping/>
  </p:clrMapOvr>
  <p:transition advTm="951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2057721"/>
      </p:ext>
    </p:extLst>
  </p:cSld>
  <p:clrMapOvr>
    <a:masterClrMapping/>
  </p:clrMapOvr>
  <p:transition advTm="14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6882937"/>
      </p:ext>
    </p:extLst>
  </p:cSld>
  <p:clrMapOvr>
    <a:masterClrMapping/>
  </p:clrMapOvr>
  <p:transition advTm="162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3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550801011"/>
              </p:ext>
            </p:extLst>
          </p:nvPr>
        </p:nvGraphicFramePr>
        <p:xfrm>
          <a:off x="119336" y="44624"/>
          <a:ext cx="5290458" cy="664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214">
                  <a:extLst>
                    <a:ext uri="{9D8B030D-6E8A-4147-A177-3AD203B41FA5}">
                      <a16:colId xmlns:a16="http://schemas.microsoft.com/office/drawing/2014/main" xmlns="" val="1907895435"/>
                    </a:ext>
                  </a:extLst>
                </a:gridCol>
                <a:gridCol w="1301889">
                  <a:extLst>
                    <a:ext uri="{9D8B030D-6E8A-4147-A177-3AD203B41FA5}">
                      <a16:colId xmlns:a16="http://schemas.microsoft.com/office/drawing/2014/main" xmlns="" val="2883010532"/>
                    </a:ext>
                  </a:extLst>
                </a:gridCol>
                <a:gridCol w="1126355">
                  <a:extLst>
                    <a:ext uri="{9D8B030D-6E8A-4147-A177-3AD203B41FA5}">
                      <a16:colId xmlns:a16="http://schemas.microsoft.com/office/drawing/2014/main" xmlns="" val="181670534"/>
                    </a:ext>
                  </a:extLst>
                </a:gridCol>
              </a:tblGrid>
              <a:tr h="761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210950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593621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документа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0081381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71511647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,88%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32531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36114277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4104840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86 507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3445246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5429953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23011881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приостановлено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26800310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13457513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вступил в силу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3634257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87 394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5150659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Недействующий в части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49385617"/>
                  </a:ext>
                </a:extLst>
              </a:tr>
              <a:tr h="312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Коррупционность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8723953"/>
                  </a:ext>
                </a:extLst>
              </a:tr>
              <a:tr h="586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Коррупционные факторы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80531357"/>
                  </a:ext>
                </a:extLst>
              </a:tr>
              <a:tr h="586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Коррупционные факторы не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37460039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Экспертиза не проводилась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210886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99,97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31340738"/>
                  </a:ext>
                </a:extLst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4132404655"/>
              </p:ext>
            </p:extLst>
          </p:nvPr>
        </p:nvGraphicFramePr>
        <p:xfrm>
          <a:off x="5591944" y="44624"/>
          <a:ext cx="6330497" cy="664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665">
                  <a:extLst>
                    <a:ext uri="{9D8B030D-6E8A-4147-A177-3AD203B41FA5}">
                      <a16:colId xmlns:a16="http://schemas.microsoft.com/office/drawing/2014/main" xmlns="" val="2521885476"/>
                    </a:ext>
                  </a:extLst>
                </a:gridCol>
                <a:gridCol w="1372334">
                  <a:extLst>
                    <a:ext uri="{9D8B030D-6E8A-4147-A177-3AD203B41FA5}">
                      <a16:colId xmlns:a16="http://schemas.microsoft.com/office/drawing/2014/main" xmlns="" val="3701030486"/>
                    </a:ext>
                  </a:extLst>
                </a:gridCol>
                <a:gridCol w="865498">
                  <a:extLst>
                    <a:ext uri="{9D8B030D-6E8A-4147-A177-3AD203B41FA5}">
                      <a16:colId xmlns:a16="http://schemas.microsoft.com/office/drawing/2014/main" xmlns="" val="2170036609"/>
                    </a:ext>
                  </a:extLst>
                </a:gridCol>
              </a:tblGrid>
              <a:tr h="731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210950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4796407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36741684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несоответствие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67589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несоответствие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45442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несоответствие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1084249"/>
                  </a:ext>
                </a:extLst>
              </a:tr>
              <a:tr h="430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несоответствие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Уставу МО, законодательству субъекта РФ и ФЗ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соответствует в части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7285735"/>
                  </a:ext>
                </a:extLst>
              </a:tr>
              <a:tr h="374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соответствует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0319684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33186358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требует юридической экспертизы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94 751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92303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Правовой акт на правовой экспертизе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33907822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Самостоятельной юридической экспертизе не подлежит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35514907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35328542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ФЗ, законодательству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субъектов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1206812"/>
                  </a:ext>
                </a:extLst>
              </a:tr>
              <a:tr h="334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Юридическая экспертиза не проводилась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69 068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0617091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5395707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209 656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853194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Ненормативный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37667047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Изменяющий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60368675"/>
                  </a:ext>
                </a:extLst>
              </a:tr>
              <a:tr h="237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60404041"/>
                  </a:ext>
                </a:extLst>
              </a:tr>
              <a:tr h="22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163 811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1619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558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372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0673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8750</TotalTime>
  <Words>582</Words>
  <Application>Microsoft Office PowerPoint</Application>
  <PresentationFormat>Произвольный</PresentationFormat>
  <Paragraphs>288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СОСТОЯНИЕ  РЕГИСТРА МНПА ЗАБАЙКАЛЬСКОГО КРАЯ по состоянию на 1 января 2022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ЭКСПЕРТИЗА</vt:lpstr>
      <vt:lpstr>Слайд 13</vt:lpstr>
      <vt:lpstr>ДОПОЛНИТЕЛЬНЫЕ СВЕДЕНИЯ*</vt:lpstr>
      <vt:lpstr>ПРОВЕРКИ ОМСУ</vt:lpstr>
      <vt:lpstr>СУБВЕНЦИИ  на исполнение госполномочий МР  в 2021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РЕГИСТРА МНПА ЗАБАЙКАЛЬСКОГО КРАЯ</dc:title>
  <dc:creator>Куземская Н.В.</dc:creator>
  <cp:lastModifiedBy>ChirkovaAD</cp:lastModifiedBy>
  <cp:revision>704</cp:revision>
  <dcterms:created xsi:type="dcterms:W3CDTF">2019-03-19T04:46:53Z</dcterms:created>
  <dcterms:modified xsi:type="dcterms:W3CDTF">2022-01-17T08:24:40Z</dcterms:modified>
</cp:coreProperties>
</file>