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4" r:id="rId3"/>
    <p:sldId id="266" r:id="rId4"/>
    <p:sldId id="265" r:id="rId5"/>
    <p:sldId id="267" r:id="rId6"/>
    <p:sldId id="279" r:id="rId7"/>
    <p:sldId id="280" r:id="rId8"/>
    <p:sldId id="281" r:id="rId9"/>
    <p:sldId id="282" r:id="rId10"/>
    <p:sldId id="283" r:id="rId11"/>
    <p:sldId id="284" r:id="rId12"/>
    <p:sldId id="285" r:id="rId13"/>
  </p:sldIdLst>
  <p:sldSz cx="9144000" cy="5715000" type="screen16x10"/>
  <p:notesSz cx="6742113" cy="9872663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0"/>
    <a:srgbClr val="EDEDED"/>
    <a:srgbClr val="1F318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-804" y="-11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67B25-8BF6-4861-ABDA-CBE00624B10F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39775"/>
            <a:ext cx="59261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CDB9E-906E-4A9D-8EA7-2A30C0B51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681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792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04270"/>
            <a:ext cx="1971675" cy="4843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304270"/>
            <a:ext cx="5800725" cy="48431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908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92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4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697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3"/>
            <a:ext cx="3886200" cy="36261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3"/>
            <a:ext cx="3886200" cy="36261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17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4"/>
            <a:ext cx="3868340" cy="307049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2087564"/>
            <a:ext cx="3887391" cy="307049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652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305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281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2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5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2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09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3"/>
            <a:ext cx="7886700" cy="36261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33EE3-AA99-4540-81B8-B0D9CFDF61FB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1658A-2FB8-4A02-9E69-3961EA9F4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648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086" y="131675"/>
            <a:ext cx="8705087" cy="5464454"/>
          </a:xfrm>
          <a:solidFill>
            <a:schemeClr val="accent2">
              <a:lumMod val="40000"/>
              <a:lumOff val="60000"/>
            </a:schemeClr>
          </a:solidFill>
          <a:effectLst>
            <a:softEdge rad="127000"/>
          </a:effectLst>
        </p:spPr>
        <p:txBody>
          <a:bodyPr>
            <a:noAutofit/>
          </a:bodyPr>
          <a:lstStyle/>
          <a:p>
            <a:pPr lvl="0"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ПОРЯДОК РАБОТЫ С ПРОЕКТАМИ ПРАВОВЫХ АКТОВ ГУБЕРНАТОРА ЗАБАЙКАЛЬСКОГО КРАЯ И ПРАВИТЕЛЬСТВА ЗАБАЙКАЛЬСКОГО КРАЯ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(постановление Губернатора Забайкальского края от 16.11.2016 г. № </a:t>
            </a:r>
            <a:r>
              <a:rPr lang="ru-RU" sz="2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87 </a:t>
            </a:r>
            <a:br>
              <a:rPr lang="ru-RU" sz="2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 Регламенте Правительства Забайкальского края»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постановление Губернатора Забайкальского края от 05.03.2010 г. № 8 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«О Порядке подготовки проектов правовых актов Губернатора Забайкальского края»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приказ Администрации Забайкальского края от 24.06.2019 г. № 160 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 утверждении Методических рекомендаций по подготовке проектов правовых актов Губернатора Забайкальского края, Правительства Забайкальского края с использованием государственной информационной системы Забайкальского края «Электронный документооборот в исполнительных органах государственной власти Забайкальского края»)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6"/>
          <p:cNvGrpSpPr/>
          <p:nvPr/>
        </p:nvGrpSpPr>
        <p:grpSpPr>
          <a:xfrm>
            <a:off x="2153440" y="113310"/>
            <a:ext cx="3024336" cy="1431932"/>
            <a:chOff x="5364088" y="3937990"/>
            <a:chExt cx="3024336" cy="1718319"/>
          </a:xfrm>
        </p:grpSpPr>
        <p:sp>
          <p:nvSpPr>
            <p:cNvPr id="8" name="TextBox 7"/>
            <p:cNvSpPr txBox="1"/>
            <p:nvPr/>
          </p:nvSpPr>
          <p:spPr>
            <a:xfrm>
              <a:off x="6057536" y="3937990"/>
              <a:ext cx="2330888" cy="9971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Согласованный проект со всеми необходимыми документами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9" name="Рисунок 8" descr="3aac4ee34e75b042a751c5f30cbda143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64088" y="4442045"/>
              <a:ext cx="1080120" cy="1214264"/>
            </a:xfrm>
            <a:prstGeom prst="rect">
              <a:avLst/>
            </a:prstGeom>
          </p:spPr>
        </p:pic>
      </p:grpSp>
      <p:pic>
        <p:nvPicPr>
          <p:cNvPr id="2" name="Рисунок 1" descr="unnamed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11560" cy="50963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6" name="Группа 2"/>
          <p:cNvGrpSpPr/>
          <p:nvPr/>
        </p:nvGrpSpPr>
        <p:grpSpPr>
          <a:xfrm>
            <a:off x="827584" y="97193"/>
            <a:ext cx="1656184" cy="1680187"/>
            <a:chOff x="323528" y="-12800"/>
            <a:chExt cx="2167080" cy="2932354"/>
          </a:xfrm>
        </p:grpSpPr>
        <p:sp>
          <p:nvSpPr>
            <p:cNvPr id="4" name="TextBox 3"/>
            <p:cNvSpPr txBox="1"/>
            <p:nvPr/>
          </p:nvSpPr>
          <p:spPr>
            <a:xfrm>
              <a:off x="395537" y="-12800"/>
              <a:ext cx="2095071" cy="53714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Исполнитель </a:t>
              </a:r>
              <a:endParaRPr lang="ru-RU" dirty="0"/>
            </a:p>
          </p:txBody>
        </p:sp>
        <p:pic>
          <p:nvPicPr>
            <p:cNvPr id="5" name="Рисунок 4" descr="unnamed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3528" y="692696"/>
              <a:ext cx="2096378" cy="2226858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6999471" y="796813"/>
            <a:ext cx="1872208" cy="7155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отдел по работе с распорядительными документами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Выноска со стрелкой вниз 17"/>
          <p:cNvSpPr/>
          <p:nvPr/>
        </p:nvSpPr>
        <p:spPr>
          <a:xfrm>
            <a:off x="7303276" y="1522724"/>
            <a:ext cx="1368152" cy="853851"/>
          </a:xfrm>
          <a:prstGeom prst="downArrowCallout">
            <a:avLst>
              <a:gd name="adj1" fmla="val 17829"/>
              <a:gd name="adj2" fmla="val 17829"/>
              <a:gd name="adj3" fmla="val 25000"/>
              <a:gd name="adj4" fmla="val 4610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направляет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95974" y="2422824"/>
            <a:ext cx="2816352" cy="8079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Государственно-правовое управление Губернатора Забайкальского края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осуществления соответствующих экспертиз </a:t>
            </a:r>
          </a:p>
        </p:txBody>
      </p:sp>
      <p:sp>
        <p:nvSpPr>
          <p:cNvPr id="22" name="Стрелка вправо 21"/>
          <p:cNvSpPr/>
          <p:nvPr/>
        </p:nvSpPr>
        <p:spPr>
          <a:xfrm>
            <a:off x="6313678" y="1071930"/>
            <a:ext cx="576064" cy="2400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664809" y="965064"/>
            <a:ext cx="1691588" cy="5386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направляет на визирование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7545" y="2677480"/>
            <a:ext cx="2062441" cy="2846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Визы специалистов ГПУ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>
            <a:stCxn id="26" idx="2"/>
            <a:endCxn id="28" idx="0"/>
          </p:cNvCxnSpPr>
          <p:nvPr/>
        </p:nvCxnSpPr>
        <p:spPr>
          <a:xfrm>
            <a:off x="1498766" y="2962173"/>
            <a:ext cx="2641186" cy="4953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6" idx="2"/>
            <a:endCxn id="27" idx="0"/>
          </p:cNvCxnSpPr>
          <p:nvPr/>
        </p:nvCxnSpPr>
        <p:spPr>
          <a:xfrm flipH="1">
            <a:off x="1338143" y="2962173"/>
            <a:ext cx="160623" cy="4953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26" idx="2"/>
            <a:endCxn id="29" idx="0"/>
          </p:cNvCxnSpPr>
          <p:nvPr/>
        </p:nvCxnSpPr>
        <p:spPr>
          <a:xfrm>
            <a:off x="1498766" y="2962173"/>
            <a:ext cx="5449498" cy="4953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07504" y="4417674"/>
            <a:ext cx="2496706" cy="12541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marL="257175" indent="-257175">
              <a:buFontTx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Устраняет замечания.</a:t>
            </a:r>
          </a:p>
          <a:p>
            <a:pPr marL="257175" indent="-257175">
              <a:buFontTx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Создает очередную версию проекта.</a:t>
            </a:r>
          </a:p>
          <a:p>
            <a:pPr marL="257175" indent="-257175"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Визирует у руководителя.</a:t>
            </a:r>
          </a:p>
          <a:p>
            <a:pPr marL="257175" indent="-257175"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Направляет заинтересованным лицам, а затем в отдел по работе с распорядительными документами.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15816" y="4417674"/>
            <a:ext cx="2728780" cy="12541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marL="257175" indent="-257175">
              <a:buFontTx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Создаёт очередную версию проекта в которой устраняет замечания.</a:t>
            </a:r>
          </a:p>
          <a:p>
            <a:pPr marL="257175" indent="-257175"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Визирует у руководителя и заинтересованных лиц (при концептуальных изменениях).</a:t>
            </a:r>
          </a:p>
          <a:p>
            <a:pPr marL="257175" indent="-257175"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Направляет специалисту ГПУ, поставившему визу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868144" y="4537687"/>
            <a:ext cx="2808312" cy="6232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indent="9525"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Направляет проект на следующую по порядку экспертизу либо на заключительное визирование в ГПУ.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 flipH="1">
            <a:off x="2123728" y="3637587"/>
            <a:ext cx="2" cy="7800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7505" y="3457567"/>
            <a:ext cx="2461275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«С отрицательным заключением»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3203848" y="3637587"/>
            <a:ext cx="0" cy="7800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43808" y="3457567"/>
            <a:ext cx="2592288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«С замечаниями»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19672" y="3937620"/>
            <a:ext cx="1944216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Исполнитель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6948264" y="3637587"/>
            <a:ext cx="0" cy="900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96136" y="3937620"/>
            <a:ext cx="2088232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Специалист ГПУ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52120" y="3457567"/>
            <a:ext cx="2592288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«Без замечаний»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 стрелкой 53"/>
          <p:cNvCxnSpPr>
            <a:stCxn id="19" idx="1"/>
            <a:endCxn id="26" idx="3"/>
          </p:cNvCxnSpPr>
          <p:nvPr/>
        </p:nvCxnSpPr>
        <p:spPr>
          <a:xfrm flipH="1" flipV="1">
            <a:off x="2529986" y="2819827"/>
            <a:ext cx="3665988" cy="69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52565" y="1582730"/>
            <a:ext cx="2443277" cy="15234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050" dirty="0" smtClean="0"/>
              <a:t>Государственно-правовое управление Губернатора Забайкальского края проводит правовую экспертизу проекта правового акта в срок </a:t>
            </a:r>
            <a:r>
              <a:rPr lang="ru-RU" sz="1050" b="1" dirty="0" smtClean="0">
                <a:solidFill>
                  <a:srgbClr val="FF0000"/>
                </a:solidFill>
              </a:rPr>
              <a:t>не более 15 рабочих дней </a:t>
            </a:r>
            <a:r>
              <a:rPr lang="ru-RU" sz="1050" dirty="0" smtClean="0"/>
              <a:t>со дня получения проекта правового акта, лингвистическую экспертизу - </a:t>
            </a:r>
            <a:r>
              <a:rPr lang="ru-RU" sz="1050" b="1" dirty="0" smtClean="0">
                <a:solidFill>
                  <a:srgbClr val="FF0000"/>
                </a:solidFill>
              </a:rPr>
              <a:t>не более 5 рабочих дней</a:t>
            </a:r>
            <a:r>
              <a:rPr lang="ru-RU" sz="1050" dirty="0" smtClean="0"/>
              <a:t>, </a:t>
            </a:r>
            <a:r>
              <a:rPr lang="ru-RU" sz="1050" dirty="0" err="1" smtClean="0"/>
              <a:t>антикоррупционную</a:t>
            </a:r>
            <a:r>
              <a:rPr lang="ru-RU" sz="1050" dirty="0" smtClean="0"/>
              <a:t> экспертизу - </a:t>
            </a:r>
            <a:r>
              <a:rPr lang="ru-RU" sz="1050" b="1" dirty="0" smtClean="0">
                <a:solidFill>
                  <a:srgbClr val="FF0000"/>
                </a:solidFill>
              </a:rPr>
              <a:t>не более 5 рабочих дней</a:t>
            </a:r>
            <a:endParaRPr lang="ru-RU" sz="105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3933" y="107479"/>
            <a:ext cx="3793785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 результатам проведения правовой,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антикоррупционной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экспертиз специалистами государственно-правового управления составляются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заключения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в которых содержится вывод о соответствии или несоответствии проекта действующему законодательству и правилам юридической техники.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1089" y="-95096"/>
            <a:ext cx="44965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b="1" dirty="0" smtClean="0">
                <a:solidFill>
                  <a:srgbClr val="FF0000"/>
                </a:solidFill>
              </a:rPr>
              <a:t>!</a:t>
            </a:r>
            <a:endParaRPr lang="ru-RU" sz="13800" b="1" dirty="0">
              <a:solidFill>
                <a:srgbClr val="FF000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39356" y="157658"/>
            <a:ext cx="4068960" cy="31085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 проведения всех необходимых видов экспертиз согласованный начальником государственно-правового управления проект направляется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исполнителем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проекта на повторное визирование заинтересованным лицам, а после – одновременно: - </a:t>
            </a: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заместителю Губернатора Забайкальского края</a:t>
            </a:r>
            <a:r>
              <a:rPr lang="ru-RU" sz="1400" dirty="0" smtClean="0"/>
              <a:t>, являющемуся официальным представителем Губернатора Забайкальского края в Законодательном Собрании Забайкальского края,</a:t>
            </a:r>
            <a:r>
              <a:rPr kumimoji="0" lang="ru-RU" sz="1400" b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заместителю председателя Правительства Забайкальского края – руководителю Администрации Губернатора Забайкальского края</a:t>
            </a:r>
            <a:endParaRPr kumimoji="0" lang="ru-RU" sz="6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6797" y="2364191"/>
            <a:ext cx="2664296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Окончательное решение о возможности направления проекта в Законодательное Собрание Забайкальского края принимает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Губернатор Забайкальского края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 представлению заместителя Губернатора Забайкальского края, являющегося официальным представителем Губернатора Забайкальского края в Законодательном Собрании Забайкальского края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788024" y="4444338"/>
            <a:ext cx="4248472" cy="116955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После подписания проекта Губернатором Забайкальского края отдел по работе с распорядительными документами направляет проект в Законодательное Собрание Забайкальского края</a:t>
            </a:r>
          </a:p>
        </p:txBody>
      </p:sp>
      <p:cxnSp>
        <p:nvCxnSpPr>
          <p:cNvPr id="8" name="Прямая со стрелкой 7"/>
          <p:cNvCxnSpPr>
            <a:endCxn id="6" idx="3"/>
          </p:cNvCxnSpPr>
          <p:nvPr/>
        </p:nvCxnSpPr>
        <p:spPr>
          <a:xfrm flipH="1">
            <a:off x="3121093" y="3262579"/>
            <a:ext cx="1823982" cy="65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7" idx="1"/>
          </p:cNvCxnSpPr>
          <p:nvPr/>
        </p:nvCxnSpPr>
        <p:spPr>
          <a:xfrm>
            <a:off x="3108960" y="4798771"/>
            <a:ext cx="1679064" cy="2303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1682495" y="1335132"/>
            <a:ext cx="5625148" cy="303321"/>
          </a:xfrm>
          <a:prstGeom prst="rightArrow">
            <a:avLst>
              <a:gd name="adj1" fmla="val 30433"/>
              <a:gd name="adj2" fmla="val 102878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ru-RU"/>
          </a:p>
        </p:txBody>
      </p:sp>
      <p:pic>
        <p:nvPicPr>
          <p:cNvPr id="23554" name="Picture 2" descr="C:\Users\UsovKV\Downloads\step-mag-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104" y="1108216"/>
            <a:ext cx="941030" cy="784194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19849" y="750754"/>
            <a:ext cx="1964736" cy="2105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71323" tIns="35662" rIns="71323" bIns="35662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Проект федерального закона</a:t>
            </a:r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53833" y="724204"/>
            <a:ext cx="3361673" cy="13646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1323" tIns="35662" rIns="71323" bIns="35662">
            <a:spAutoFit/>
          </a:bodyPr>
          <a:lstStyle/>
          <a:p>
            <a:pPr algn="ctr"/>
            <a:r>
              <a:rPr lang="ru-RU" sz="1050" dirty="0" smtClean="0"/>
              <a:t>Поступает из Государственной Думы Федерального Собрания Российской Федерации </a:t>
            </a:r>
            <a:r>
              <a:rPr lang="ru-RU" sz="1050" dirty="0" smtClean="0"/>
              <a:t>Губернатору </a:t>
            </a:r>
            <a:r>
              <a:rPr lang="ru-RU" sz="1050" dirty="0" smtClean="0"/>
              <a:t>Забайкальского края. </a:t>
            </a:r>
          </a:p>
          <a:p>
            <a:pPr algn="ctr"/>
            <a:r>
              <a:rPr lang="ru-RU" sz="1050" dirty="0" smtClean="0"/>
              <a:t>Государственно-правовым управлением Губернатора Забайкальского края подготавливается резолюция на проект федерального закона, которая направляется в исполнительные органы государственной власти Забайкальского края для исполнения</a:t>
            </a:r>
            <a:endParaRPr lang="ru-RU" sz="1050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26507" y="0"/>
            <a:ext cx="8902083" cy="63623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1323" tIns="35662" rIns="71323" bIns="35662">
            <a:normAutofit fontScale="25000" lnSpcReduction="20000"/>
          </a:bodyPr>
          <a:lstStyle/>
          <a:p>
            <a:pPr lvl="0" algn="ctr" fontAlgn="base">
              <a:spcBef>
                <a:spcPts val="60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 Порядке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подготовки отзывов Губернатора Забайкальского края на проекты федеральных законов </a:t>
            </a:r>
            <a:endParaRPr lang="ru-RU" sz="4400" b="1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 fontAlgn="base">
              <a:spcBef>
                <a:spcPts val="60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постановление Губернатора Забайкальского края от 3 марта 2022 года № 19 «О порядке подготовки отзывов  Губернатора Забайкальского края на проекты  федеральных законов по предметам совместного ведения Российской Федерации и субъектов Российской Федерации»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4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3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7314634" y="734101"/>
            <a:ext cx="1080194" cy="2412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71323" tIns="35662" rIns="71323" bIns="35662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Исполнитель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 descr="https://a.d-cd.net/FGAAAgDCLeA-9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300570" y="1031445"/>
            <a:ext cx="1091120" cy="1128004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3452774" y="2227501"/>
            <a:ext cx="3284526" cy="11800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1323" tIns="35662" rIns="71323" bIns="35662">
            <a:spAutoFit/>
          </a:bodyPr>
          <a:lstStyle/>
          <a:p>
            <a:r>
              <a:rPr lang="ru-RU" sz="900" dirty="0" smtClean="0"/>
              <a:t>При наличии </a:t>
            </a:r>
            <a:r>
              <a:rPr lang="ru-RU" sz="900" b="1" dirty="0" smtClean="0"/>
              <a:t>целесообразности или нецелесообразности </a:t>
            </a:r>
            <a:r>
              <a:rPr lang="ru-RU" sz="900" dirty="0" smtClean="0"/>
              <a:t>принятия проекта федерального закона, а также при наличии своих предложений и замечаний исполнитель, указанный в резолюции первым, обобщает их и определяет </a:t>
            </a:r>
            <a:r>
              <a:rPr lang="ru-RU" sz="900" u="sng" dirty="0" smtClean="0">
                <a:solidFill>
                  <a:srgbClr val="FF0000"/>
                </a:solidFill>
              </a:rPr>
              <a:t>целесообразность подготовки </a:t>
            </a:r>
            <a:r>
              <a:rPr lang="ru-RU" sz="900" dirty="0" smtClean="0"/>
              <a:t>отзыва на проект федерального закона в виде </a:t>
            </a:r>
            <a:r>
              <a:rPr lang="ru-RU" sz="900" b="1" dirty="0" smtClean="0"/>
              <a:t>проекта служебного письма Губернатора Забайкальского края</a:t>
            </a:r>
            <a:r>
              <a:rPr lang="ru-RU" sz="900" dirty="0" smtClean="0"/>
              <a:t> в срок, указанный  в резолюции. </a:t>
            </a:r>
          </a:p>
          <a:p>
            <a:endParaRPr lang="ru-RU" sz="9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971386" y="2581176"/>
            <a:ext cx="2081930" cy="13185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1323" tIns="35662" rIns="71323" bIns="35662">
            <a:spAutoFit/>
          </a:bodyPr>
          <a:lstStyle/>
          <a:p>
            <a:r>
              <a:rPr lang="ru-RU" sz="900" dirty="0" smtClean="0"/>
              <a:t>В случае </a:t>
            </a:r>
            <a:r>
              <a:rPr lang="ru-RU" sz="900" b="1" u="sng" dirty="0" smtClean="0">
                <a:solidFill>
                  <a:srgbClr val="FF0000"/>
                </a:solidFill>
              </a:rPr>
              <a:t>отсутствия целесообразности </a:t>
            </a:r>
            <a:r>
              <a:rPr lang="ru-RU" sz="900" dirty="0" smtClean="0"/>
              <a:t>подготовки отзыва на проект федерального закона исполнитель, указанный в резолюции первым, вводит в регистрационной карточке соответствующего документа в СЭД отчет с мотивированным обоснованием отсутствия целесообразности.</a:t>
            </a:r>
            <a:endParaRPr lang="ru-RU" sz="900" dirty="0"/>
          </a:p>
        </p:txBody>
      </p:sp>
      <p:sp>
        <p:nvSpPr>
          <p:cNvPr id="24" name="Стрелка вправо 23"/>
          <p:cNvSpPr/>
          <p:nvPr/>
        </p:nvSpPr>
        <p:spPr>
          <a:xfrm rot="15079012" flipH="1">
            <a:off x="8026537" y="2205457"/>
            <a:ext cx="546564" cy="178631"/>
          </a:xfrm>
          <a:prstGeom prst="rightArrow">
            <a:avLst>
              <a:gd name="adj1" fmla="val 25610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20179571" flipH="1">
            <a:off x="6327648" y="1953159"/>
            <a:ext cx="1131228" cy="190196"/>
          </a:xfrm>
          <a:prstGeom prst="rightArrow">
            <a:avLst>
              <a:gd name="adj1" fmla="val 25610"/>
              <a:gd name="adj2" fmla="val 11415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ru-RU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190196" y="3606669"/>
            <a:ext cx="5662126" cy="15955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71323" tIns="35662" rIns="71323" bIns="35662" numCol="1" anchor="ctr" anchorCtr="0" compatLnSpc="1">
            <a:prstTxWarp prst="textNoShape">
              <a:avLst/>
            </a:prstTxWarp>
            <a:spAutoFit/>
          </a:bodyPr>
          <a:lstStyle/>
          <a:p>
            <a:pPr indent="356616" algn="just" fontAlgn="base">
              <a:spcBef>
                <a:spcPct val="0"/>
              </a:spcBef>
              <a:spcAft>
                <a:spcPct val="0"/>
              </a:spcAft>
              <a:tabLst>
                <a:tab pos="508921" algn="l"/>
              </a:tabLst>
            </a:pPr>
            <a:r>
              <a:rPr lang="ru-RU" sz="9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Осуществляет подготовку проекта</a:t>
            </a:r>
            <a:r>
              <a:rPr lang="ru-RU" sz="900" dirty="0" smtClean="0"/>
              <a:t>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письма Губернатора края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в котором в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обязательном порядке указываются: </a:t>
            </a:r>
          </a:p>
          <a:p>
            <a:pPr lvl="0" indent="358775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08921" algn="l"/>
              </a:tabLst>
            </a:pPr>
            <a:r>
              <a:rPr lang="ru-RU" sz="9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адресаты – комитет Государственной Думы, в который направляется письмо Губернатора  края об отзыве на проект федерального закона, Законодательное Собрание Забайкальского края;</a:t>
            </a:r>
          </a:p>
          <a:p>
            <a:pPr lvl="0" indent="358775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08921" algn="l"/>
              </a:tabLst>
            </a:pPr>
            <a:r>
              <a:rPr lang="ru-RU" sz="9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вывод о поддержке или </a:t>
            </a:r>
            <a:r>
              <a:rPr lang="ru-RU" sz="9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неподдержке</a:t>
            </a:r>
            <a:r>
              <a:rPr lang="ru-RU" sz="9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принятия проекта федерального закона.</a:t>
            </a:r>
          </a:p>
          <a:p>
            <a:pPr indent="356616" algn="just" fontAlgn="base">
              <a:spcBef>
                <a:spcPct val="0"/>
              </a:spcBef>
              <a:spcAft>
                <a:spcPct val="0"/>
              </a:spcAft>
              <a:tabLst>
                <a:tab pos="508921" algn="l"/>
              </a:tabLst>
            </a:pPr>
            <a:r>
              <a:rPr lang="ru-RU" sz="9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случае, если принятие  проекта федерального закона </a:t>
            </a:r>
            <a:r>
              <a:rPr lang="ru-RU" sz="9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поддерживается</a:t>
            </a:r>
            <a:r>
              <a:rPr lang="ru-RU" sz="9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 проект письма Губернатора края может содержать предложения к проекту федерального закона, которые прилагаются к проекту письма Губернатора края.</a:t>
            </a:r>
          </a:p>
          <a:p>
            <a:pPr indent="356616" algn="just" fontAlgn="base">
              <a:spcBef>
                <a:spcPct val="0"/>
              </a:spcBef>
              <a:spcAft>
                <a:spcPct val="0"/>
              </a:spcAft>
              <a:tabLst>
                <a:tab pos="508921" algn="l"/>
              </a:tabLst>
            </a:pPr>
            <a:r>
              <a:rPr lang="ru-RU" sz="9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случае, если принятие проекта федерального закона  </a:t>
            </a:r>
            <a:r>
              <a:rPr lang="ru-RU" sz="9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 поддерживается</a:t>
            </a:r>
            <a:r>
              <a:rPr lang="ru-RU" sz="9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проект письма Губернатора края должен содержать мотивированные и обоснованные возражения, которые прилагаются к проекту письма Губернатора края.</a:t>
            </a:r>
          </a:p>
        </p:txBody>
      </p:sp>
      <p:sp>
        <p:nvSpPr>
          <p:cNvPr id="27" name="Стрелка вправо 26"/>
          <p:cNvSpPr/>
          <p:nvPr/>
        </p:nvSpPr>
        <p:spPr>
          <a:xfrm rot="18241827" flipH="1">
            <a:off x="5740971" y="3286458"/>
            <a:ext cx="388927" cy="264696"/>
          </a:xfrm>
          <a:prstGeom prst="rightArrow">
            <a:avLst>
              <a:gd name="adj1" fmla="val 25610"/>
              <a:gd name="adj2" fmla="val 7267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336499" y="2410085"/>
            <a:ext cx="3003705" cy="6001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100" dirty="0" smtClean="0"/>
              <a:t>Письмо с позицией по проекту федерального закона в государственно-правовое управление Губернатора Забайкальского края не требуется </a:t>
            </a:r>
            <a:endParaRPr lang="ru-RU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-87782" y="2106777"/>
            <a:ext cx="5740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!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20" name="Picture 2" descr="C:\Users\UsovKV\Downloads\step-mag-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9345" y="1645920"/>
            <a:ext cx="627542" cy="522953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6018052" y="4350125"/>
            <a:ext cx="3027707" cy="11079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100" dirty="0" smtClean="0"/>
              <a:t>Позиция субъекта Российской Федерации по проекту федерального закона считается выраженной в случае наличия отзыва как </a:t>
            </a:r>
            <a:r>
              <a:rPr lang="ru-RU" sz="1100" dirty="0" smtClean="0"/>
              <a:t>Губернатора </a:t>
            </a:r>
            <a:r>
              <a:rPr lang="ru-RU" sz="1100" dirty="0" smtClean="0"/>
              <a:t>Забайкальского края, так и Законодательного Собрания Забайкальского края  </a:t>
            </a:r>
            <a:endParaRPr lang="ru-RU" sz="1100" dirty="0"/>
          </a:p>
        </p:txBody>
      </p:sp>
      <p:sp>
        <p:nvSpPr>
          <p:cNvPr id="31" name="Стрелка вправо 30"/>
          <p:cNvSpPr/>
          <p:nvPr/>
        </p:nvSpPr>
        <p:spPr>
          <a:xfrm rot="14286410" flipH="1">
            <a:off x="5758373" y="4164575"/>
            <a:ext cx="388927" cy="264696"/>
          </a:xfrm>
          <a:prstGeom prst="rightArrow">
            <a:avLst>
              <a:gd name="adj1" fmla="val 25610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8683342" y="4322245"/>
            <a:ext cx="5740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!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3100" y="3007928"/>
            <a:ext cx="2096378" cy="2540616"/>
            <a:chOff x="323528" y="260648"/>
            <a:chExt cx="2096378" cy="2658906"/>
          </a:xfrm>
        </p:grpSpPr>
        <p:sp>
          <p:nvSpPr>
            <p:cNvPr id="2" name="TextBox 1"/>
            <p:cNvSpPr txBox="1"/>
            <p:nvPr/>
          </p:nvSpPr>
          <p:spPr>
            <a:xfrm>
              <a:off x="395536" y="260648"/>
              <a:ext cx="1944216" cy="32210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Исполнитель </a:t>
              </a:r>
              <a:endParaRPr lang="ru-RU" dirty="0"/>
            </a:p>
          </p:txBody>
        </p:sp>
        <p:pic>
          <p:nvPicPr>
            <p:cNvPr id="3" name="Рисунок 2" descr="unname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3528" y="692696"/>
              <a:ext cx="2096378" cy="2226858"/>
            </a:xfrm>
            <a:prstGeom prst="rect">
              <a:avLst/>
            </a:prstGeom>
          </p:spPr>
        </p:pic>
      </p:grpSp>
      <p:sp>
        <p:nvSpPr>
          <p:cNvPr id="6" name="Стрелка вправо 5"/>
          <p:cNvSpPr/>
          <p:nvPr/>
        </p:nvSpPr>
        <p:spPr>
          <a:xfrm rot="19333652">
            <a:off x="953331" y="1786076"/>
            <a:ext cx="2088232" cy="72008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готовит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6144" y="343798"/>
            <a:ext cx="2592288" cy="9002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Проект со всеми необходимыми документами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3279444">
            <a:off x="3792557" y="2631115"/>
            <a:ext cx="2320258" cy="64807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визирует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unname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84784" cy="12373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" name="Группа 12"/>
          <p:cNvGrpSpPr/>
          <p:nvPr/>
        </p:nvGrpSpPr>
        <p:grpSpPr>
          <a:xfrm>
            <a:off x="4079796" y="3949004"/>
            <a:ext cx="3377717" cy="1571676"/>
            <a:chOff x="5240048" y="4451907"/>
            <a:chExt cx="3377717" cy="1886010"/>
          </a:xfrm>
        </p:grpSpPr>
        <p:sp>
          <p:nvSpPr>
            <p:cNvPr id="9" name="TextBox 8"/>
            <p:cNvSpPr txBox="1"/>
            <p:nvPr/>
          </p:nvSpPr>
          <p:spPr>
            <a:xfrm>
              <a:off x="6025477" y="4451907"/>
              <a:ext cx="2592288" cy="110799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800" dirty="0" smtClean="0">
                  <a:latin typeface="Times New Roman" pitchFamily="18" charset="0"/>
                  <a:cs typeface="Times New Roman" pitchFamily="18" charset="0"/>
                </a:rPr>
                <a:t>Согласованный проект со всеми необходимыми документами</a:t>
              </a:r>
              <a:endParaRPr lang="ru-RU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1" name="Рисунок 10" descr="3aac4ee34e75b042a751c5f30cbda143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40048" y="5123653"/>
              <a:ext cx="1214264" cy="1214264"/>
            </a:xfrm>
            <a:prstGeom prst="rect">
              <a:avLst/>
            </a:prstGeom>
          </p:spPr>
        </p:pic>
      </p:grpSp>
      <p:sp>
        <p:nvSpPr>
          <p:cNvPr id="12" name="Выноска 1 11"/>
          <p:cNvSpPr/>
          <p:nvPr/>
        </p:nvSpPr>
        <p:spPr>
          <a:xfrm>
            <a:off x="5305153" y="999759"/>
            <a:ext cx="2664296" cy="960107"/>
          </a:xfrm>
          <a:prstGeom prst="borderCallout1">
            <a:avLst>
              <a:gd name="adj1" fmla="val 100311"/>
              <a:gd name="adj2" fmla="val 16561"/>
              <a:gd name="adj3" fmla="val 185965"/>
              <a:gd name="adj4" fmla="val -92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indent="9525">
              <a:buAutoNum type="arabicPeriod"/>
            </a:pPr>
            <a:r>
              <a:rPr lang="ru-RU" dirty="0" smtClean="0"/>
              <a:t>У руководителя</a:t>
            </a:r>
          </a:p>
          <a:p>
            <a:pPr indent="136922">
              <a:buAutoNum type="arabicPeriod"/>
            </a:pPr>
            <a:r>
              <a:rPr lang="ru-RU" dirty="0" smtClean="0"/>
              <a:t>У всех заинтересованных лиц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948128" y="1976892"/>
            <a:ext cx="2526512" cy="197746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100" dirty="0" smtClean="0"/>
              <a:t>Проект правового акта согласовывается в течение </a:t>
            </a:r>
            <a:r>
              <a:rPr lang="ru-RU" sz="1100" b="1" dirty="0" smtClean="0">
                <a:solidFill>
                  <a:srgbClr val="FF0000"/>
                </a:solidFill>
              </a:rPr>
              <a:t>7 рабочих дней</a:t>
            </a:r>
            <a:r>
              <a:rPr lang="ru-RU" sz="1100" dirty="0" smtClean="0"/>
              <a:t> со дня направления, </a:t>
            </a:r>
            <a:r>
              <a:rPr lang="ru-RU" sz="1100" b="1" dirty="0" smtClean="0">
                <a:solidFill>
                  <a:srgbClr val="FF0000"/>
                </a:solidFill>
              </a:rPr>
              <a:t>3 рабочих дней</a:t>
            </a:r>
            <a:r>
              <a:rPr lang="ru-RU" sz="1100" dirty="0" smtClean="0">
                <a:solidFill>
                  <a:srgbClr val="FF0000"/>
                </a:solidFill>
              </a:rPr>
              <a:t> </a:t>
            </a:r>
            <a:r>
              <a:rPr lang="ru-RU" sz="1100" dirty="0" smtClean="0"/>
              <a:t>- при срочном рассмотрении, </a:t>
            </a:r>
            <a:br>
              <a:rPr lang="ru-RU" sz="1100" dirty="0" smtClean="0"/>
            </a:br>
            <a:r>
              <a:rPr lang="ru-RU" sz="1100" b="1" dirty="0" smtClean="0">
                <a:solidFill>
                  <a:srgbClr val="FF0000"/>
                </a:solidFill>
              </a:rPr>
              <a:t>1 рабочего дня</a:t>
            </a:r>
            <a:r>
              <a:rPr lang="ru-RU" sz="1100" dirty="0" smtClean="0">
                <a:solidFill>
                  <a:srgbClr val="FF0000"/>
                </a:solidFill>
              </a:rPr>
              <a:t> </a:t>
            </a:r>
            <a:r>
              <a:rPr lang="ru-RU" sz="1100" dirty="0" smtClean="0"/>
              <a:t>- при незамедлительном рассмотрении. Сроки рассмотрения устанавливаются лицом, направляющим проект правового акта на рассмотрение (согласование),</a:t>
            </a:r>
            <a:r>
              <a:rPr lang="ru-RU" dirty="0" smtClean="0"/>
              <a:t> </a:t>
            </a:r>
            <a:r>
              <a:rPr lang="ru-RU" sz="1100" dirty="0" smtClean="0"/>
              <a:t>или вышестоящим руководителем.</a:t>
            </a:r>
            <a:endParaRPr lang="ru-RU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8304865" y="1894966"/>
            <a:ext cx="486053" cy="166968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0400" dirty="0" smtClean="0">
                <a:solidFill>
                  <a:srgbClr val="FF0000"/>
                </a:solidFill>
              </a:rPr>
              <a:t>!</a:t>
            </a:r>
            <a:endParaRPr lang="ru-RU" sz="104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3115" y="0"/>
            <a:ext cx="1078637" cy="1213282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09701" y="-105623"/>
            <a:ext cx="809017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38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7200" b="1" spc="38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705" y="104510"/>
            <a:ext cx="8324697" cy="21929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направлении проекта одновременно с ним в обязательном порядке представляются следующие документы: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записка;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 юридической службы по итогам проведения экспертизы проекта;</a:t>
            </a:r>
          </a:p>
          <a:p>
            <a:pPr marL="342900" indent="-342900">
              <a:buFontTx/>
              <a:buAutoNum type="arabicPeriod"/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Скриншот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(снимок экрана)  подтверждающий факт и время размещения проекта нормативного правового акта в информационно-телекоммуникационной сети «Интернет» (на сайте Губернатора Забайкальского края \ Правительства Забайкальского края) – для проектов НПА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02336" y="2509114"/>
            <a:ext cx="8302752" cy="30723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необходимости дополнительно к проекту представляются следующие документы: 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Лист согласования (при согласовании лицами, не являющимися участниками СЭД);</a:t>
            </a:r>
          </a:p>
          <a:p>
            <a:pPr marL="342900" indent="-342900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Финансово-экономическое обоснование;</a:t>
            </a:r>
          </a:p>
          <a:p>
            <a:pPr marL="342900" indent="-342900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Обоснование срочности (при необходимости сокращения сроков проведения экспертиз);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Справочный материал, заключения на проект правового акта соответствующих органов, заключения по результатам независимой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антикоррупционной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экспертизы;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Заключение об оценке регулирующего воздействия проекта правового акта либо копия направленного в Министерство экономического развития Забайкальского края письма с просьбой дать заключение об оценке регулирующего воздействия проекта правового акта;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Список приглашенных, составленный в алфавитном порядке, с указанием в именительном падеже фамилии, имени, отчества, занимаемой должности, номера телефона;</a:t>
            </a:r>
          </a:p>
          <a:p>
            <a:pPr marL="342900" indent="-342900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Список рассылки.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46719" y="175894"/>
            <a:ext cx="486053" cy="166968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0400" dirty="0" smtClean="0">
                <a:solidFill>
                  <a:srgbClr val="FF0000"/>
                </a:solidFill>
              </a:rPr>
              <a:t>!</a:t>
            </a:r>
            <a:endParaRPr lang="ru-RU" sz="10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Выноска со стрелкой вниз 11"/>
          <p:cNvSpPr/>
          <p:nvPr/>
        </p:nvSpPr>
        <p:spPr>
          <a:xfrm>
            <a:off x="3591762" y="1002506"/>
            <a:ext cx="2582266" cy="125789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4538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 визирование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6"/>
          <p:cNvGrpSpPr/>
          <p:nvPr/>
        </p:nvGrpSpPr>
        <p:grpSpPr>
          <a:xfrm>
            <a:off x="2744866" y="279854"/>
            <a:ext cx="3465739" cy="1607842"/>
            <a:chOff x="5220072" y="3937989"/>
            <a:chExt cx="3465739" cy="1929411"/>
          </a:xfrm>
        </p:grpSpPr>
        <p:sp>
          <p:nvSpPr>
            <p:cNvPr id="8" name="TextBox 7"/>
            <p:cNvSpPr txBox="1"/>
            <p:nvPr/>
          </p:nvSpPr>
          <p:spPr>
            <a:xfrm>
              <a:off x="6023079" y="3937989"/>
              <a:ext cx="2662732" cy="110799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800" dirty="0" smtClean="0">
                  <a:latin typeface="Times New Roman" pitchFamily="18" charset="0"/>
                  <a:cs typeface="Times New Roman" pitchFamily="18" charset="0"/>
                </a:rPr>
                <a:t>Согласованный проект со всеми необходимыми документами</a:t>
              </a:r>
              <a:endParaRPr lang="ru-RU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9" name="Рисунок 8" descr="3aac4ee34e75b042a751c5f30cbda143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0072" y="4653136"/>
              <a:ext cx="1214264" cy="1214264"/>
            </a:xfrm>
            <a:prstGeom prst="rect">
              <a:avLst/>
            </a:prstGeom>
          </p:spPr>
        </p:pic>
      </p:grpSp>
      <p:pic>
        <p:nvPicPr>
          <p:cNvPr id="2" name="Рисунок 1" descr="unnamed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84784" cy="12373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6" name="Группа 2"/>
          <p:cNvGrpSpPr/>
          <p:nvPr/>
        </p:nvGrpSpPr>
        <p:grpSpPr>
          <a:xfrm>
            <a:off x="1601699" y="270662"/>
            <a:ext cx="1287806" cy="1609344"/>
            <a:chOff x="323528" y="260648"/>
            <a:chExt cx="2096378" cy="2658906"/>
          </a:xfrm>
        </p:grpSpPr>
        <p:sp>
          <p:nvSpPr>
            <p:cNvPr id="4" name="TextBox 3"/>
            <p:cNvSpPr txBox="1"/>
            <p:nvPr/>
          </p:nvSpPr>
          <p:spPr>
            <a:xfrm>
              <a:off x="395536" y="260648"/>
              <a:ext cx="1944216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Исполнитель </a:t>
              </a:r>
              <a:endParaRPr lang="ru-RU" dirty="0"/>
            </a:p>
          </p:txBody>
        </p:sp>
        <p:pic>
          <p:nvPicPr>
            <p:cNvPr id="5" name="Рисунок 4" descr="unnamed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3528" y="692696"/>
              <a:ext cx="2096378" cy="2226858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1517969" y="2325172"/>
            <a:ext cx="4824536" cy="7155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В отдел по работе с распорядительными документами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3aac4ee34e75b042a751c5f30cbda14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09498" y="2662733"/>
            <a:ext cx="1171261" cy="113708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213898" y="3824133"/>
            <a:ext cx="5213411" cy="142346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100" dirty="0" smtClean="0"/>
              <a:t>- Срок прохождения проекта правового акта не должен превышать </a:t>
            </a:r>
            <a:r>
              <a:rPr lang="ru-RU" sz="1100" b="1" dirty="0" smtClean="0">
                <a:solidFill>
                  <a:srgbClr val="FF0000"/>
                </a:solidFill>
              </a:rPr>
              <a:t>30 рабочих дней </a:t>
            </a:r>
            <a:r>
              <a:rPr lang="ru-RU" sz="1100" dirty="0" smtClean="0"/>
              <a:t>со дня его внесения в отдел по работе с распорядительными документами </a:t>
            </a:r>
            <a:r>
              <a:rPr lang="ru-RU" sz="1100" b="1" dirty="0" smtClean="0">
                <a:solidFill>
                  <a:srgbClr val="FF0000"/>
                </a:solidFill>
              </a:rPr>
              <a:t>без замечаний</a:t>
            </a:r>
            <a:r>
              <a:rPr lang="ru-RU" sz="1100" dirty="0" smtClean="0"/>
              <a:t>, если федеральным или краевым законодательством либо поручением Губернатора Забайкальского края не установлен другой срок.</a:t>
            </a:r>
          </a:p>
          <a:p>
            <a:r>
              <a:rPr lang="ru-RU" sz="1100" dirty="0" smtClean="0"/>
              <a:t>- При необходимости по поручению Губернатора Забайкальского края указанный срок может быть продлен заместителем председателя Правительства Забайкальского края - руководителем Администрации Губернатора Забайкальского края, но не более чем на </a:t>
            </a:r>
            <a:r>
              <a:rPr lang="ru-RU" sz="1100" b="1" dirty="0" smtClean="0">
                <a:solidFill>
                  <a:srgbClr val="FF0000"/>
                </a:solidFill>
              </a:rPr>
              <a:t>20 рабочих дней.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78020" y="3707410"/>
            <a:ext cx="486053" cy="166968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0400" dirty="0" smtClean="0">
                <a:solidFill>
                  <a:srgbClr val="FF0000"/>
                </a:solidFill>
              </a:rPr>
              <a:t>!</a:t>
            </a:r>
            <a:endParaRPr lang="ru-RU" sz="104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3115" y="88777"/>
            <a:ext cx="1078637" cy="1124506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02914" y="1"/>
            <a:ext cx="809017" cy="108491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38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6600" b="1" spc="38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30059" y="2871937"/>
            <a:ext cx="2626158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200" dirty="0" smtClean="0"/>
              <a:t>В случае направления проекта В ГПУ проставляется виза «С замечаниями», в связи с необходимостью направления проекта в отдел по работе с  распорядительными документами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2640251" y="660396"/>
            <a:ext cx="1141708" cy="853851"/>
          </a:xfrm>
          <a:prstGeom prst="downArrowCallout">
            <a:avLst>
              <a:gd name="adj1" fmla="val 17829"/>
              <a:gd name="adj2" fmla="val 17829"/>
              <a:gd name="adj3" fmla="val 25000"/>
              <a:gd name="adj4" fmla="val 4610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направляет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48732" y="765323"/>
            <a:ext cx="198389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Согласованный проект со всеми необходимыми документами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7285" y="1597244"/>
            <a:ext cx="3211374" cy="931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Государственно-правовое управление Губернатора Забайкальского края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осуществления соответствующих экспертиз </a:t>
            </a:r>
          </a:p>
        </p:txBody>
      </p:sp>
      <p:pic>
        <p:nvPicPr>
          <p:cNvPr id="8" name="Рисунок 7" descr="pay-634912_128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84784" cy="12373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6" name="TextBox 25"/>
          <p:cNvSpPr txBox="1"/>
          <p:nvPr/>
        </p:nvSpPr>
        <p:spPr>
          <a:xfrm>
            <a:off x="7560091" y="-182249"/>
            <a:ext cx="337241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!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3115" y="88777"/>
            <a:ext cx="1078637" cy="1124506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02914" y="1"/>
            <a:ext cx="809017" cy="108491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38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6600" b="1" spc="38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05625" y="779338"/>
            <a:ext cx="2443277" cy="17620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100" dirty="0" smtClean="0"/>
              <a:t>Государственно-правовое управление Губернатора Забайкальского края проводит правовую экспертизу проекта правового акта в срок </a:t>
            </a:r>
            <a:r>
              <a:rPr lang="ru-RU" sz="1100" b="1" dirty="0" smtClean="0">
                <a:solidFill>
                  <a:srgbClr val="FF0000"/>
                </a:solidFill>
              </a:rPr>
              <a:t>не более 10 рабочих дней </a:t>
            </a:r>
            <a:r>
              <a:rPr lang="ru-RU" sz="1100" dirty="0" smtClean="0"/>
              <a:t>со дня получения проекта правового акта, лингвистическую экспертизу - </a:t>
            </a:r>
            <a:r>
              <a:rPr lang="ru-RU" sz="1100" b="1" dirty="0" smtClean="0">
                <a:solidFill>
                  <a:srgbClr val="FF0000"/>
                </a:solidFill>
              </a:rPr>
              <a:t>не более 5 рабочих дней</a:t>
            </a:r>
            <a:r>
              <a:rPr lang="ru-RU" sz="1100" dirty="0" smtClean="0"/>
              <a:t>, </a:t>
            </a:r>
            <a:r>
              <a:rPr lang="ru-RU" sz="1100" dirty="0" err="1" smtClean="0"/>
              <a:t>антикоррупционную</a:t>
            </a:r>
            <a:r>
              <a:rPr lang="ru-RU" sz="1100" dirty="0" smtClean="0"/>
              <a:t> экспертизу - </a:t>
            </a:r>
            <a:r>
              <a:rPr lang="ru-RU" sz="1100" b="1" dirty="0" smtClean="0">
                <a:solidFill>
                  <a:srgbClr val="FF0000"/>
                </a:solidFill>
              </a:rPr>
              <a:t>не более 5 рабочих дней</a:t>
            </a:r>
            <a:endParaRPr lang="ru-RU" sz="1100" dirty="0" smtClean="0"/>
          </a:p>
        </p:txBody>
      </p:sp>
      <p:sp>
        <p:nvSpPr>
          <p:cNvPr id="51" name="TextBox 50"/>
          <p:cNvSpPr txBox="1"/>
          <p:nvPr/>
        </p:nvSpPr>
        <p:spPr>
          <a:xfrm>
            <a:off x="2604657" y="2689414"/>
            <a:ext cx="2062441" cy="2846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Визы специалистов ГПУ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42936" y="3175739"/>
            <a:ext cx="2461275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«С отрицательным заключением»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41847" y="3171396"/>
            <a:ext cx="2592288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«С замечаниями»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88205" y="3178711"/>
            <a:ext cx="2592288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«Без замечаний»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Прямая со стрелкой 54"/>
          <p:cNvCxnSpPr>
            <a:stCxn id="51" idx="2"/>
            <a:endCxn id="52" idx="0"/>
          </p:cNvCxnSpPr>
          <p:nvPr/>
        </p:nvCxnSpPr>
        <p:spPr>
          <a:xfrm flipH="1">
            <a:off x="1373574" y="2974107"/>
            <a:ext cx="2262304" cy="2016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51" idx="2"/>
            <a:endCxn id="53" idx="0"/>
          </p:cNvCxnSpPr>
          <p:nvPr/>
        </p:nvCxnSpPr>
        <p:spPr>
          <a:xfrm>
            <a:off x="3635878" y="2974107"/>
            <a:ext cx="402113" cy="1972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51" idx="2"/>
            <a:endCxn id="54" idx="0"/>
          </p:cNvCxnSpPr>
          <p:nvPr/>
        </p:nvCxnSpPr>
        <p:spPr>
          <a:xfrm>
            <a:off x="3635878" y="2974107"/>
            <a:ext cx="3148471" cy="2046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2077517" y="3430829"/>
            <a:ext cx="1" cy="6876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3321103" y="3423514"/>
            <a:ext cx="7313" cy="687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54" idx="2"/>
          </p:cNvCxnSpPr>
          <p:nvPr/>
        </p:nvCxnSpPr>
        <p:spPr>
          <a:xfrm>
            <a:off x="6784349" y="3432627"/>
            <a:ext cx="18787" cy="7150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92131" y="3672017"/>
            <a:ext cx="1944216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Исполнитель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41950" y="3686648"/>
            <a:ext cx="2088232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Специалист ГПУ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07506" y="4125780"/>
            <a:ext cx="2496706" cy="10387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marL="257175" indent="-257175">
              <a:buFontTx/>
              <a:buAutoNum type="arabicPeriod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Устраняет замечания.</a:t>
            </a:r>
          </a:p>
          <a:p>
            <a:pPr marL="257175" indent="-257175">
              <a:buFontTx/>
              <a:buAutoNum type="arabicPeriod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Создает очередную версию проекта.</a:t>
            </a:r>
          </a:p>
          <a:p>
            <a:pPr marL="257175" indent="-257175">
              <a:buAutoNum type="arabicPeriod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Визирует у руководителя.</a:t>
            </a:r>
          </a:p>
          <a:p>
            <a:pPr marL="257175" indent="-257175">
              <a:buAutoNum type="arabicPeriod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Направляет заинтересованным лицам, а затем в отдел по работе с распорядительными документами.</a:t>
            </a:r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903924" y="4118465"/>
            <a:ext cx="272878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marL="257175" indent="-257175">
              <a:buFontTx/>
              <a:buAutoNum type="arabicPeriod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Создаёт очередную версию проекта, в которой устраняет замечания.</a:t>
            </a:r>
          </a:p>
          <a:p>
            <a:pPr marL="257175" indent="-257175">
              <a:buAutoNum type="arabicPeriod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Визирует у руководителя и заинтересованных лиц (при концептуальных изменениях).</a:t>
            </a:r>
          </a:p>
          <a:p>
            <a:pPr marL="257175" indent="-257175">
              <a:buAutoNum type="arabicPeriod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Направляет специалисту ГПУ, поставившему визу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848937" y="4155041"/>
            <a:ext cx="2808312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indent="9525" algn="ctr"/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направляет проект на следующую по порядку экспертизу либо на заключительное визирование в ГПУ.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118404" y="5362042"/>
            <a:ext cx="7542449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Проект должен быть внесен повторно с необходимыми правками в срок не более </a:t>
            </a:r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3-х рабочих дней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со дня возврата</a:t>
            </a:r>
            <a:endParaRPr lang="ru-RU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1613953" y="108056"/>
            <a:ext cx="3550578" cy="5616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Отдел по работе с распорядительными документами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Соединительная линия уступом 31"/>
          <p:cNvCxnSpPr>
            <a:stCxn id="83" idx="3"/>
          </p:cNvCxnSpPr>
          <p:nvPr/>
        </p:nvCxnSpPr>
        <p:spPr>
          <a:xfrm flipH="1" flipV="1">
            <a:off x="5625389" y="4945075"/>
            <a:ext cx="2035464" cy="547772"/>
          </a:xfrm>
          <a:prstGeom prst="bentConnector3">
            <a:avLst>
              <a:gd name="adj1" fmla="val -11231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ay-634912_128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84784" cy="1237320"/>
          </a:xfrm>
          <a:prstGeom prst="snip2DiagRect">
            <a:avLst/>
          </a:prstGeom>
          <a:solidFill>
            <a:srgbClr val="EDEDED"/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173115" y="0"/>
            <a:ext cx="1078637" cy="1213282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9544" y="-192348"/>
            <a:ext cx="809017" cy="139268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600" b="1" spc="38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8600" b="1" spc="38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35313" y="1086977"/>
            <a:ext cx="5798366" cy="15903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lvl="0"/>
            <a:r>
              <a:rPr lang="ru-RU" dirty="0" smtClean="0"/>
              <a:t>Согласованные ГПУ проекты правовых актов, в случае отсутствия в последней версии РКПД необходимых виз руководителя и всех заинтересованных лиц, направляются исполнителем на повторное визирование руководителю и заинтересованным лицам. После получения всех необходимых виз «Без замечаний» исполнитель направляет проект правового акта на визирование в отдел по работе с распорядительными документами</a:t>
            </a:r>
            <a:endParaRPr lang="ru-RU" dirty="0"/>
          </a:p>
        </p:txBody>
      </p:sp>
      <p:cxnSp>
        <p:nvCxnSpPr>
          <p:cNvPr id="12" name="Соединительная линия уступом 11"/>
          <p:cNvCxnSpPr>
            <a:stCxn id="10" idx="3"/>
            <a:endCxn id="13" idx="3"/>
          </p:cNvCxnSpPr>
          <p:nvPr/>
        </p:nvCxnSpPr>
        <p:spPr>
          <a:xfrm flipH="1">
            <a:off x="6903143" y="1882170"/>
            <a:ext cx="630536" cy="1977611"/>
          </a:xfrm>
          <a:prstGeom prst="bentConnector3">
            <a:avLst>
              <a:gd name="adj1" fmla="val -36255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67889" y="3501990"/>
            <a:ext cx="4635254" cy="7155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lvl="0"/>
            <a:r>
              <a:rPr lang="ru-RU" dirty="0" smtClean="0"/>
              <a:t>После завершения визирования, отдел по работе с распорядительными документами форматирует проект правового акта для подписания уполномоченным лицом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3933"/>
            <a:ext cx="8208912" cy="136349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Порядок организации законопроектной деятельности Губернатора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Забайкальского края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497461"/>
            <a:ext cx="828092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распоряжение Губернатора Забайкальского края от 10.06.2020 г. № 260-р </a:t>
            </a:r>
            <a:b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«Об утверждении Порядка организации законопроектной деятельности Губернатора Забайкальского края» </a:t>
            </a:r>
          </a:p>
          <a:p>
            <a:pPr algn="ctr"/>
            <a:endParaRPr lang="ru-RU" sz="1600" b="1" dirty="0" smtClean="0"/>
          </a:p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приказ Администрации Забайкальского края от 24.06.2019 г. № 160 </a:t>
            </a:r>
            <a:b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 утверждении Методических рекомендаций по подготовке проектов правовых актов Губернатора Забайкальского края, Правительства Забайкальского края с использованием государственной информационной системы Забайкальского края «Электронный документооборот в исполнительных органах государственной власти Забайкальского края»</a:t>
            </a:r>
            <a:endParaRPr lang="ru-RU" sz="1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72923" y="3087015"/>
            <a:ext cx="1602028" cy="1946806"/>
            <a:chOff x="323528" y="260648"/>
            <a:chExt cx="2096378" cy="2658906"/>
          </a:xfrm>
        </p:grpSpPr>
        <p:sp>
          <p:nvSpPr>
            <p:cNvPr id="2" name="TextBox 1"/>
            <p:cNvSpPr txBox="1"/>
            <p:nvPr/>
          </p:nvSpPr>
          <p:spPr>
            <a:xfrm>
              <a:off x="395536" y="260648"/>
              <a:ext cx="1944216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Исполнитель </a:t>
              </a:r>
              <a:endParaRPr lang="ru-RU" dirty="0"/>
            </a:p>
          </p:txBody>
        </p:sp>
        <p:pic>
          <p:nvPicPr>
            <p:cNvPr id="3" name="Рисунок 2" descr="unname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3528" y="692696"/>
              <a:ext cx="2096378" cy="2226858"/>
            </a:xfrm>
            <a:prstGeom prst="rect">
              <a:avLst/>
            </a:prstGeom>
          </p:spPr>
        </p:pic>
      </p:grpSp>
      <p:sp>
        <p:nvSpPr>
          <p:cNvPr id="6" name="Стрелка вправо 5"/>
          <p:cNvSpPr/>
          <p:nvPr/>
        </p:nvSpPr>
        <p:spPr>
          <a:xfrm rot="19333652">
            <a:off x="873430" y="1874852"/>
            <a:ext cx="2088232" cy="72008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готовит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277213"/>
            <a:ext cx="2592288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 правового акта со всеми необходимыми документами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2563982">
            <a:off x="5407865" y="2058057"/>
            <a:ext cx="2088232" cy="72008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визирует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unname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11560" cy="509633"/>
          </a:xfrm>
          <a:prstGeom prst="rect">
            <a:avLst/>
          </a:prstGeom>
        </p:spPr>
      </p:pic>
      <p:grpSp>
        <p:nvGrpSpPr>
          <p:cNvPr id="5" name="Группа 12"/>
          <p:cNvGrpSpPr/>
          <p:nvPr/>
        </p:nvGrpSpPr>
        <p:grpSpPr>
          <a:xfrm>
            <a:off x="5302827" y="3488315"/>
            <a:ext cx="3456384" cy="1938992"/>
            <a:chOff x="5076056" y="4221088"/>
            <a:chExt cx="3456384" cy="2326790"/>
          </a:xfrm>
        </p:grpSpPr>
        <p:sp>
          <p:nvSpPr>
            <p:cNvPr id="9" name="TextBox 8"/>
            <p:cNvSpPr txBox="1"/>
            <p:nvPr/>
          </p:nvSpPr>
          <p:spPr>
            <a:xfrm>
              <a:off x="5940152" y="4221088"/>
              <a:ext cx="2592288" cy="23267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Согласованный проект правового акта со всеми необходимыми документами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1" name="Рисунок 10" descr="3aac4ee34e75b042a751c5f30cbda143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76056" y="5013176"/>
              <a:ext cx="1214264" cy="1214264"/>
            </a:xfrm>
            <a:prstGeom prst="rect">
              <a:avLst/>
            </a:prstGeom>
          </p:spPr>
        </p:pic>
      </p:grpSp>
      <p:sp>
        <p:nvSpPr>
          <p:cNvPr id="12" name="Выноска 1 11"/>
          <p:cNvSpPr/>
          <p:nvPr/>
        </p:nvSpPr>
        <p:spPr>
          <a:xfrm>
            <a:off x="6084168" y="637253"/>
            <a:ext cx="2664296" cy="960107"/>
          </a:xfrm>
          <a:prstGeom prst="borderCallout1">
            <a:avLst>
              <a:gd name="adj1" fmla="val 100311"/>
              <a:gd name="adj2" fmla="val 16561"/>
              <a:gd name="adj3" fmla="val 138153"/>
              <a:gd name="adj4" fmla="val 417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indent="12700">
              <a:buAutoNum type="arabicPeriod"/>
            </a:pPr>
            <a:r>
              <a:rPr lang="ru-RU" dirty="0" smtClean="0"/>
              <a:t>У руководителя</a:t>
            </a:r>
          </a:p>
          <a:p>
            <a:pPr indent="182563">
              <a:buAutoNum type="arabicPeriod"/>
            </a:pPr>
            <a:r>
              <a:rPr lang="ru-RU" dirty="0" smtClean="0"/>
              <a:t>У всех заинтересованных лиц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915816" y="2197428"/>
            <a:ext cx="33123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Срок согласования проекта составляет не более </a:t>
            </a:r>
            <a:r>
              <a:rPr lang="ru-RU" sz="1400" b="1" dirty="0" smtClean="0">
                <a:solidFill>
                  <a:srgbClr val="FF0000"/>
                </a:solidFill>
              </a:rPr>
              <a:t>3 рабочих дней со дня </a:t>
            </a:r>
            <a:r>
              <a:rPr lang="ru-RU" sz="1400" dirty="0" smtClean="0"/>
              <a:t>его направления в заинтересованные исполнительные органы, а в случае согласования проектов, требующих срочного и оперативного рассмотрения, а также направленных на согласование после проведения обсуждения разногласий, – </a:t>
            </a:r>
            <a:r>
              <a:rPr lang="ru-RU" sz="1400" b="1" dirty="0" smtClean="0">
                <a:solidFill>
                  <a:srgbClr val="FF0000"/>
                </a:solidFill>
              </a:rPr>
              <a:t>1 рабочий день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5" name="Рисунок 14" descr="unname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11560" cy="52470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708" y="87093"/>
            <a:ext cx="8324697" cy="24391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направлении проекта одновременно с ним в обязательном порядке представляются следующие документы: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записка;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 юридической службы по итогам проведения экспертизы проекта;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Справка о состоянии законодательства в данной сфере правового регулирования;</a:t>
            </a:r>
          </a:p>
          <a:p>
            <a:pPr marL="342900" indent="-342900">
              <a:buFontTx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нормативных правовых актов, подлежащих признанию утратившими силу, приостановлению, изменению или принятию в связи с принятием проекта закона края;</a:t>
            </a:r>
          </a:p>
          <a:p>
            <a:pPr marL="342900" indent="-342900">
              <a:buFontTx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Сопроводительное письмо на имя Председателя Законодательного Собрания Забайкальского края;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613019"/>
            <a:ext cx="8302752" cy="30003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необходимости дополнительно к проекту представляются следующие документы: 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Лист согласования (при согласовании лицами, не являющимися участниками СЭД);</a:t>
            </a:r>
          </a:p>
          <a:p>
            <a:pPr marL="342900" indent="-342900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Финансово-экономическое обоснование;</a:t>
            </a:r>
          </a:p>
          <a:p>
            <a:pPr marL="342900" indent="-342900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Обоснование срочности (при необходимости сокращения сроков проведения экспертиз);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Справочный материал, заключения на проект правового акта соответствующих органов, заключения по результатам независимой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антикоррупционной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экспертизы;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Заключение об оценке регулирующего воздействия проекта правового акта либо копия направленного в Министерство экономического развития Забайкальского края письма с просьбой дать заключение об оценке регулирующего воздействия проекта правового акта;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Доклад по результатам публичного обсуждения (в случае проведения публичного обсуждения)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1909</TotalTime>
  <Words>1455</Words>
  <Application>Microsoft Office PowerPoint</Application>
  <PresentationFormat>Экран (16:10)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 ПОРЯДОК РАБОТЫ С ПРОЕКТАМИ ПРАВОВЫХ АКТОВ ГУБЕРНАТОРА ЗАБАЙКАЛЬСКОГО КРАЯ И ПРАВИТЕЛЬСТВА ЗАБАЙКАЛЬСКОГО КРАЯ  (постановление Губернатора Забайкальского края от 16.11.2016 г. № 87  «О Регламенте Правительства Забайкальского края»  постановление Губернатора Забайкальского края от 05.03.2010 г. № 8  «О Порядке подготовки проектов правовых актов Губернатора Забайкальского края»  приказ Администрации Забайкальского края от 24.06.2019 г. № 160  об утверждении Методических рекомендаций по подготовке проектов правовых актов Губернатора Забайкальского края, Правительства Забайкальского края с использованием государственной информационной системы Забайкальского края «Электронный документооборот в исполнительных органах государственной власти Забайкальского края») </vt:lpstr>
      <vt:lpstr>Слайд 2</vt:lpstr>
      <vt:lpstr>Слайд 3</vt:lpstr>
      <vt:lpstr>Слайд 4</vt:lpstr>
      <vt:lpstr>Слайд 5</vt:lpstr>
      <vt:lpstr>Слайд 6</vt:lpstr>
      <vt:lpstr>    Порядок организации законопроектной деятельности Губернатора Забайкальского края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KulyabinAN</cp:lastModifiedBy>
  <cp:revision>109</cp:revision>
  <dcterms:created xsi:type="dcterms:W3CDTF">2020-05-18T13:24:49Z</dcterms:created>
  <dcterms:modified xsi:type="dcterms:W3CDTF">2022-04-07T00:55:57Z</dcterms:modified>
</cp:coreProperties>
</file>