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ppt/charts/chart10.xml" ContentType="application/vnd.openxmlformats-officedocument.drawingml.chart+xml"/>
  <Override PartName="/ppt/theme/themeOverride3.xml" ContentType="application/vnd.openxmlformats-officedocument.themeOverride+xml"/>
  <Override PartName="/ppt/charts/chart11.xml" ContentType="application/vnd.openxmlformats-officedocument.drawingml.chart+xml"/>
  <Override PartName="/ppt/theme/themeOverride4.xml" ContentType="application/vnd.openxmlformats-officedocument.themeOverr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  <p:sldMasterId id="2147483720" r:id="rId3"/>
    <p:sldMasterId id="2147483732" r:id="rId4"/>
    <p:sldMasterId id="2147483768" r:id="rId5"/>
    <p:sldMasterId id="2147483780" r:id="rId6"/>
  </p:sldMasterIdLst>
  <p:notesMasterIdLst>
    <p:notesMasterId r:id="rId26"/>
  </p:notesMasterIdLst>
  <p:sldIdLst>
    <p:sldId id="256" r:id="rId7"/>
    <p:sldId id="257" r:id="rId8"/>
    <p:sldId id="258" r:id="rId9"/>
    <p:sldId id="260" r:id="rId10"/>
    <p:sldId id="261" r:id="rId11"/>
    <p:sldId id="264" r:id="rId12"/>
    <p:sldId id="262" r:id="rId13"/>
    <p:sldId id="263" r:id="rId14"/>
    <p:sldId id="277" r:id="rId15"/>
    <p:sldId id="278" r:id="rId16"/>
    <p:sldId id="280" r:id="rId17"/>
    <p:sldId id="281" r:id="rId18"/>
    <p:sldId id="282" r:id="rId19"/>
    <p:sldId id="283" r:id="rId20"/>
    <p:sldId id="270" r:id="rId21"/>
    <p:sldId id="276" r:id="rId22"/>
    <p:sldId id="272" r:id="rId23"/>
    <p:sldId id="273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3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4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ru-RU" sz="2000" baseline="0" dirty="0" smtClean="0">
                <a:solidFill>
                  <a:srgbClr val="333333"/>
                </a:solidFill>
              </a:rPr>
              <a:t>Количество актов, направленных (247805) и внесенных (243413) по годам</a:t>
            </a:r>
            <a:endParaRPr lang="ru-RU" sz="2000" baseline="0" dirty="0">
              <a:solidFill>
                <a:srgbClr val="333333"/>
              </a:solidFill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МНПА  направленных для включения в регистр</c:v>
                </c:pt>
              </c:strCache>
            </c:strRef>
          </c:tx>
          <c:marker>
            <c:symbol val="none"/>
          </c:marker>
          <c:dLbls>
            <c:dLbl>
              <c:idx val="13"/>
              <c:layout>
                <c:manualLayout>
                  <c:x val="1.0474250800116379E-2"/>
                  <c:y val="-2.1544452633305136E-2"/>
                </c:manualLayout>
              </c:layout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aseline="0">
                    <a:solidFill>
                      <a:srgbClr val="00206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Лист1!$B$2:$B$16</c:f>
              <c:numCache>
                <c:formatCode>General</c:formatCode>
                <c:ptCount val="15"/>
                <c:pt idx="2">
                  <c:v>17243</c:v>
                </c:pt>
                <c:pt idx="3">
                  <c:v>18846</c:v>
                </c:pt>
                <c:pt idx="4">
                  <c:v>18612</c:v>
                </c:pt>
                <c:pt idx="5">
                  <c:v>21658</c:v>
                </c:pt>
                <c:pt idx="6">
                  <c:v>21063</c:v>
                </c:pt>
                <c:pt idx="7">
                  <c:v>20915</c:v>
                </c:pt>
                <c:pt idx="8">
                  <c:v>21045</c:v>
                </c:pt>
                <c:pt idx="9">
                  <c:v>21019</c:v>
                </c:pt>
                <c:pt idx="10">
                  <c:v>19791</c:v>
                </c:pt>
                <c:pt idx="11">
                  <c:v>17577</c:v>
                </c:pt>
                <c:pt idx="12">
                  <c:v>17338</c:v>
                </c:pt>
                <c:pt idx="13">
                  <c:v>18403</c:v>
                </c:pt>
                <c:pt idx="14">
                  <c:v>14295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МНПА, внесенных в регистр МНПА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-6.2443241797441231E-3"/>
                </c:manualLayout>
              </c:layout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110295093242926E-2"/>
                  <c:y val="2.0814413932479605E-3"/>
                </c:manualLayout>
              </c:layout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delete val="1"/>
            </c:dLbl>
            <c:dLbl>
              <c:idx val="13"/>
              <c:layout>
                <c:manualLayout>
                  <c:x val="-1.7987538832791247E-2"/>
                  <c:y val="2.42014271476664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aseline="0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Лист1!$C$2:$C$16</c:f>
              <c:numCache>
                <c:formatCode>#,##0</c:formatCode>
                <c:ptCount val="15"/>
                <c:pt idx="0">
                  <c:v>6237</c:v>
                </c:pt>
                <c:pt idx="1">
                  <c:v>11359</c:v>
                </c:pt>
                <c:pt idx="2">
                  <c:v>14214</c:v>
                </c:pt>
                <c:pt idx="3">
                  <c:v>16210</c:v>
                </c:pt>
                <c:pt idx="4">
                  <c:v>16092</c:v>
                </c:pt>
                <c:pt idx="5">
                  <c:v>18422</c:v>
                </c:pt>
                <c:pt idx="6">
                  <c:v>19242</c:v>
                </c:pt>
                <c:pt idx="7">
                  <c:v>17814</c:v>
                </c:pt>
                <c:pt idx="8">
                  <c:v>19657</c:v>
                </c:pt>
                <c:pt idx="9">
                  <c:v>19997</c:v>
                </c:pt>
                <c:pt idx="10">
                  <c:v>18675</c:v>
                </c:pt>
                <c:pt idx="11">
                  <c:v>15865</c:v>
                </c:pt>
                <c:pt idx="12">
                  <c:v>17155</c:v>
                </c:pt>
                <c:pt idx="13">
                  <c:v>18212</c:v>
                </c:pt>
                <c:pt idx="14">
                  <c:v>14262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2885504"/>
        <c:axId val="42887040"/>
      </c:lineChart>
      <c:catAx>
        <c:axId val="4288550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ru-RU"/>
          </a:p>
        </c:txPr>
        <c:crossAx val="42887040"/>
        <c:crosses val="autoZero"/>
        <c:auto val="1"/>
        <c:lblAlgn val="ctr"/>
        <c:lblOffset val="100"/>
        <c:noMultiLvlLbl val="0"/>
      </c:catAx>
      <c:valAx>
        <c:axId val="42887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Times New Roman" pitchFamily="18" charset="0"/>
              </a:defRPr>
            </a:pPr>
            <a:endParaRPr lang="ru-RU"/>
          </a:p>
        </c:txPr>
        <c:crossAx val="42885504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spPr>
    <a:solidFill>
      <a:srgbClr val="C4652D">
        <a:lumMod val="60000"/>
        <a:lumOff val="40000"/>
        <a:alpha val="25000"/>
      </a:srgbClr>
    </a:solidFill>
    <a:ln>
      <a:noFill/>
    </a:ln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МНПА, действия по направлению для включения в регистр которых приостановлены до устранения выявленных нарушений</c:v>
                </c:pt>
              </c:strCache>
            </c:strRef>
          </c:tx>
          <c:invertIfNegative val="0"/>
          <c:cat>
            <c:strRef>
              <c:f>Лист1!$A$2:$A$31</c:f>
              <c:strCache>
                <c:ptCount val="30"/>
                <c:pt idx="0">
                  <c:v>ГО Чита</c:v>
                </c:pt>
                <c:pt idx="1">
                  <c:v>Кыринский МР</c:v>
                </c:pt>
                <c:pt idx="2">
                  <c:v>Шилкинский МР</c:v>
                </c:pt>
                <c:pt idx="3">
                  <c:v>Читинский МР</c:v>
                </c:pt>
                <c:pt idx="4">
                  <c:v>Чернышевский МР</c:v>
                </c:pt>
                <c:pt idx="5">
                  <c:v>Хилокский МР</c:v>
                </c:pt>
                <c:pt idx="6">
                  <c:v>Улётовский МР</c:v>
                </c:pt>
                <c:pt idx="7">
                  <c:v>Тунгокоченский МО</c:v>
                </c:pt>
                <c:pt idx="8">
                  <c:v>Приаргунский МО</c:v>
                </c:pt>
                <c:pt idx="9">
                  <c:v>Петровск-Забайкальский МР</c:v>
                </c:pt>
                <c:pt idx="10">
                  <c:v>Оловяннинский МР</c:v>
                </c:pt>
                <c:pt idx="11">
                  <c:v>Нерчинско-Заводский МО</c:v>
                </c:pt>
                <c:pt idx="12">
                  <c:v>Могочинский МР</c:v>
                </c:pt>
                <c:pt idx="13">
                  <c:v>Могойтуйский МР</c:v>
                </c:pt>
                <c:pt idx="14">
                  <c:v>МР Город Краснокаменск и Краснокаменский район</c:v>
                </c:pt>
                <c:pt idx="15">
                  <c:v>Забайкальский МР</c:v>
                </c:pt>
                <c:pt idx="16">
                  <c:v>Дульдургинский МР</c:v>
                </c:pt>
                <c:pt idx="17">
                  <c:v>Балейский МР</c:v>
                </c:pt>
                <c:pt idx="18">
                  <c:v>Александрово-Заводский МО</c:v>
                </c:pt>
                <c:pt idx="19">
                  <c:v>Акшинский МО</c:v>
                </c:pt>
                <c:pt idx="20">
                  <c:v>Агинский МР</c:v>
                </c:pt>
                <c:pt idx="21">
                  <c:v>ЗАТО Горный</c:v>
                </c:pt>
                <c:pt idx="22">
                  <c:v>ГО Петровск-Забайкальский</c:v>
                </c:pt>
                <c:pt idx="23">
                  <c:v>Газимуро-Заводский МР</c:v>
                </c:pt>
                <c:pt idx="24">
                  <c:v>Красночикойский МР</c:v>
                </c:pt>
                <c:pt idx="25">
                  <c:v>Борзинский МР</c:v>
                </c:pt>
                <c:pt idx="26">
                  <c:v>Ононский МО</c:v>
                </c:pt>
                <c:pt idx="27">
                  <c:v>Шелопугинский МР</c:v>
                </c:pt>
                <c:pt idx="28">
                  <c:v>Калганский МР</c:v>
                </c:pt>
                <c:pt idx="29">
                  <c:v>Каларский МО</c:v>
                </c:pt>
              </c:strCache>
            </c:strRef>
          </c:cat>
          <c:val>
            <c:numRef>
              <c:f>Лист1!$B$2:$B$31</c:f>
              <c:numCache>
                <c:formatCode>General</c:formatCode>
                <c:ptCount val="30"/>
                <c:pt idx="3">
                  <c:v>8</c:v>
                </c:pt>
                <c:pt idx="4">
                  <c:v>11</c:v>
                </c:pt>
                <c:pt idx="5">
                  <c:v>7</c:v>
                </c:pt>
                <c:pt idx="6">
                  <c:v>7</c:v>
                </c:pt>
                <c:pt idx="7">
                  <c:v>2</c:v>
                </c:pt>
                <c:pt idx="10">
                  <c:v>1</c:v>
                </c:pt>
                <c:pt idx="11">
                  <c:v>5</c:v>
                </c:pt>
                <c:pt idx="12">
                  <c:v>3</c:v>
                </c:pt>
                <c:pt idx="13">
                  <c:v>3</c:v>
                </c:pt>
                <c:pt idx="14">
                  <c:v>1</c:v>
                </c:pt>
                <c:pt idx="15">
                  <c:v>2</c:v>
                </c:pt>
                <c:pt idx="16">
                  <c:v>5</c:v>
                </c:pt>
                <c:pt idx="17">
                  <c:v>3</c:v>
                </c:pt>
                <c:pt idx="23">
                  <c:v>3</c:v>
                </c:pt>
                <c:pt idx="25">
                  <c:v>1</c:v>
                </c:pt>
                <c:pt idx="29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МНПА, действия по направлению для включения в регистр которых возобновлены после устранения выявленных нарушений</c:v>
                </c:pt>
              </c:strCache>
            </c:strRef>
          </c:tx>
          <c:invertIfNegative val="0"/>
          <c:cat>
            <c:strRef>
              <c:f>Лист1!$A$2:$A$31</c:f>
              <c:strCache>
                <c:ptCount val="30"/>
                <c:pt idx="0">
                  <c:v>ГО Чита</c:v>
                </c:pt>
                <c:pt idx="1">
                  <c:v>Кыринский МР</c:v>
                </c:pt>
                <c:pt idx="2">
                  <c:v>Шилкинский МР</c:v>
                </c:pt>
                <c:pt idx="3">
                  <c:v>Читинский МР</c:v>
                </c:pt>
                <c:pt idx="4">
                  <c:v>Чернышевский МР</c:v>
                </c:pt>
                <c:pt idx="5">
                  <c:v>Хилокский МР</c:v>
                </c:pt>
                <c:pt idx="6">
                  <c:v>Улётовский МР</c:v>
                </c:pt>
                <c:pt idx="7">
                  <c:v>Тунгокоченский МО</c:v>
                </c:pt>
                <c:pt idx="8">
                  <c:v>Приаргунский МО</c:v>
                </c:pt>
                <c:pt idx="9">
                  <c:v>Петровск-Забайкальский МР</c:v>
                </c:pt>
                <c:pt idx="10">
                  <c:v>Оловяннинский МР</c:v>
                </c:pt>
                <c:pt idx="11">
                  <c:v>Нерчинско-Заводский МО</c:v>
                </c:pt>
                <c:pt idx="12">
                  <c:v>Могочинский МР</c:v>
                </c:pt>
                <c:pt idx="13">
                  <c:v>Могойтуйский МР</c:v>
                </c:pt>
                <c:pt idx="14">
                  <c:v>МР Город Краснокаменск и Краснокаменский район</c:v>
                </c:pt>
                <c:pt idx="15">
                  <c:v>Забайкальский МР</c:v>
                </c:pt>
                <c:pt idx="16">
                  <c:v>Дульдургинский МР</c:v>
                </c:pt>
                <c:pt idx="17">
                  <c:v>Балейский МР</c:v>
                </c:pt>
                <c:pt idx="18">
                  <c:v>Александрово-Заводский МО</c:v>
                </c:pt>
                <c:pt idx="19">
                  <c:v>Акшинский МО</c:v>
                </c:pt>
                <c:pt idx="20">
                  <c:v>Агинский МР</c:v>
                </c:pt>
                <c:pt idx="21">
                  <c:v>ЗАТО Горный</c:v>
                </c:pt>
                <c:pt idx="22">
                  <c:v>ГО Петровск-Забайкальский</c:v>
                </c:pt>
                <c:pt idx="23">
                  <c:v>Газимуро-Заводский МР</c:v>
                </c:pt>
                <c:pt idx="24">
                  <c:v>Красночикойский МР</c:v>
                </c:pt>
                <c:pt idx="25">
                  <c:v>Борзинский МР</c:v>
                </c:pt>
                <c:pt idx="26">
                  <c:v>Ононский МО</c:v>
                </c:pt>
                <c:pt idx="27">
                  <c:v>Шелопугинский МР</c:v>
                </c:pt>
                <c:pt idx="28">
                  <c:v>Калганский МР</c:v>
                </c:pt>
                <c:pt idx="29">
                  <c:v>Каларский МО</c:v>
                </c:pt>
              </c:strCache>
            </c:strRef>
          </c:cat>
          <c:val>
            <c:numRef>
              <c:f>Лист1!$C$2:$C$31</c:f>
              <c:numCache>
                <c:formatCode>General</c:formatCode>
                <c:ptCount val="30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11</c:v>
                </c:pt>
                <c:pt idx="4">
                  <c:v>2</c:v>
                </c:pt>
                <c:pt idx="5">
                  <c:v>1</c:v>
                </c:pt>
                <c:pt idx="6">
                  <c:v>5</c:v>
                </c:pt>
                <c:pt idx="7">
                  <c:v>4</c:v>
                </c:pt>
                <c:pt idx="8">
                  <c:v>1</c:v>
                </c:pt>
                <c:pt idx="13">
                  <c:v>5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5</c:v>
                </c:pt>
                <c:pt idx="19">
                  <c:v>1</c:v>
                </c:pt>
                <c:pt idx="20">
                  <c:v>5</c:v>
                </c:pt>
                <c:pt idx="21">
                  <c:v>1</c:v>
                </c:pt>
                <c:pt idx="22">
                  <c:v>3</c:v>
                </c:pt>
                <c:pt idx="23">
                  <c:v>3</c:v>
                </c:pt>
                <c:pt idx="24">
                  <c:v>4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5226112"/>
        <c:axId val="135227648"/>
      </c:barChart>
      <c:catAx>
        <c:axId val="135226112"/>
        <c:scaling>
          <c:orientation val="minMax"/>
        </c:scaling>
        <c:delete val="0"/>
        <c:axPos val="l"/>
        <c:majorTickMark val="none"/>
        <c:minorTickMark val="none"/>
        <c:tickLblPos val="nextTo"/>
        <c:crossAx val="135227648"/>
        <c:crosses val="autoZero"/>
        <c:auto val="1"/>
        <c:lblAlgn val="ctr"/>
        <c:lblOffset val="100"/>
        <c:noMultiLvlLbl val="0"/>
      </c:catAx>
      <c:valAx>
        <c:axId val="13522764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352261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9169595634155135E-2"/>
          <c:y val="0.88459687740323223"/>
          <c:w val="0.82166059831735871"/>
          <c:h val="9.0207509410931253E-2"/>
        </c:manualLayout>
      </c:layout>
      <c:overlay val="0"/>
      <c:txPr>
        <a:bodyPr/>
        <a:lstStyle/>
        <a:p>
          <a:pPr>
            <a:defRPr sz="7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 baseline="0"/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МНПА, действия по направлению для включения в регистр которых приостановлены до устранения выявленных нарушений</c:v>
                </c:pt>
              </c:strCache>
            </c:strRef>
          </c:tx>
          <c:invertIfNegative val="0"/>
          <c:cat>
            <c:strRef>
              <c:f>Лист1!$A$2:$A$27</c:f>
              <c:strCache>
                <c:ptCount val="26"/>
                <c:pt idx="0">
                  <c:v>ГО Чита</c:v>
                </c:pt>
                <c:pt idx="1">
                  <c:v>Карымский МР</c:v>
                </c:pt>
                <c:pt idx="2">
                  <c:v>Шилкинский МР</c:v>
                </c:pt>
                <c:pt idx="3">
                  <c:v>Читинский МР</c:v>
                </c:pt>
                <c:pt idx="4">
                  <c:v>Чернышевский МР</c:v>
                </c:pt>
                <c:pt idx="5">
                  <c:v>Хилокский МР</c:v>
                </c:pt>
                <c:pt idx="6">
                  <c:v>Улётовский МР</c:v>
                </c:pt>
                <c:pt idx="7">
                  <c:v>Тунгокоченский МО</c:v>
                </c:pt>
                <c:pt idx="8">
                  <c:v>Сретенский МР</c:v>
                </c:pt>
                <c:pt idx="9">
                  <c:v>Тунгиро-Олёкминский МР</c:v>
                </c:pt>
                <c:pt idx="10">
                  <c:v>Оловяннинский МР</c:v>
                </c:pt>
                <c:pt idx="11">
                  <c:v>Нерчинско-Заводский МО</c:v>
                </c:pt>
                <c:pt idx="12">
                  <c:v>Могочинский МР</c:v>
                </c:pt>
                <c:pt idx="13">
                  <c:v>Могойтуйский МР</c:v>
                </c:pt>
                <c:pt idx="14">
                  <c:v>МР Город Краснокаменск и Краснокаменский район</c:v>
                </c:pt>
                <c:pt idx="15">
                  <c:v>Забайкальский МР</c:v>
                </c:pt>
                <c:pt idx="16">
                  <c:v>Дульдургинский МР</c:v>
                </c:pt>
                <c:pt idx="17">
                  <c:v>Балейский МР</c:v>
                </c:pt>
                <c:pt idx="18">
                  <c:v>Александрово-Заводский МО</c:v>
                </c:pt>
                <c:pt idx="19">
                  <c:v>Акшинский МО</c:v>
                </c:pt>
                <c:pt idx="20">
                  <c:v>Агинский МР</c:v>
                </c:pt>
                <c:pt idx="21">
                  <c:v>ЗАТО Горный</c:v>
                </c:pt>
                <c:pt idx="22">
                  <c:v>Нерчинский МР</c:v>
                </c:pt>
                <c:pt idx="23">
                  <c:v>Газимуро-Заводский МР</c:v>
                </c:pt>
                <c:pt idx="24">
                  <c:v>Красночикойский МР</c:v>
                </c:pt>
                <c:pt idx="25">
                  <c:v>Борзинский МР</c:v>
                </c:pt>
              </c:strCache>
            </c:strRef>
          </c:cat>
          <c:val>
            <c:numRef>
              <c:f>Лист1!$B$2:$B$27</c:f>
              <c:numCache>
                <c:formatCode>General</c:formatCode>
                <c:ptCount val="26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  <c:pt idx="4">
                  <c:v>26</c:v>
                </c:pt>
                <c:pt idx="5">
                  <c:v>4</c:v>
                </c:pt>
                <c:pt idx="6">
                  <c:v>4</c:v>
                </c:pt>
                <c:pt idx="7">
                  <c:v>7</c:v>
                </c:pt>
                <c:pt idx="8">
                  <c:v>2</c:v>
                </c:pt>
                <c:pt idx="10">
                  <c:v>9</c:v>
                </c:pt>
                <c:pt idx="11">
                  <c:v>3</c:v>
                </c:pt>
                <c:pt idx="12">
                  <c:v>8</c:v>
                </c:pt>
                <c:pt idx="13">
                  <c:v>11</c:v>
                </c:pt>
                <c:pt idx="14">
                  <c:v>4</c:v>
                </c:pt>
                <c:pt idx="15">
                  <c:v>1</c:v>
                </c:pt>
                <c:pt idx="16">
                  <c:v>7</c:v>
                </c:pt>
                <c:pt idx="17">
                  <c:v>3</c:v>
                </c:pt>
                <c:pt idx="18">
                  <c:v>4</c:v>
                </c:pt>
                <c:pt idx="19">
                  <c:v>1</c:v>
                </c:pt>
                <c:pt idx="20">
                  <c:v>6</c:v>
                </c:pt>
                <c:pt idx="21">
                  <c:v>3</c:v>
                </c:pt>
                <c:pt idx="22">
                  <c:v>1</c:v>
                </c:pt>
                <c:pt idx="23">
                  <c:v>2</c:v>
                </c:pt>
                <c:pt idx="24">
                  <c:v>1</c:v>
                </c:pt>
                <c:pt idx="25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МНПА, действия по направлению для включения в регистр которых возобновлены после устранения выявленных нарушений</c:v>
                </c:pt>
              </c:strCache>
            </c:strRef>
          </c:tx>
          <c:invertIfNegative val="0"/>
          <c:cat>
            <c:strRef>
              <c:f>Лист1!$A$2:$A$27</c:f>
              <c:strCache>
                <c:ptCount val="26"/>
                <c:pt idx="0">
                  <c:v>ГО Чита</c:v>
                </c:pt>
                <c:pt idx="1">
                  <c:v>Карымский МР</c:v>
                </c:pt>
                <c:pt idx="2">
                  <c:v>Шилкинский МР</c:v>
                </c:pt>
                <c:pt idx="3">
                  <c:v>Читинский МР</c:v>
                </c:pt>
                <c:pt idx="4">
                  <c:v>Чернышевский МР</c:v>
                </c:pt>
                <c:pt idx="5">
                  <c:v>Хилокский МР</c:v>
                </c:pt>
                <c:pt idx="6">
                  <c:v>Улётовский МР</c:v>
                </c:pt>
                <c:pt idx="7">
                  <c:v>Тунгокоченский МО</c:v>
                </c:pt>
                <c:pt idx="8">
                  <c:v>Сретенский МР</c:v>
                </c:pt>
                <c:pt idx="9">
                  <c:v>Тунгиро-Олёкминский МР</c:v>
                </c:pt>
                <c:pt idx="10">
                  <c:v>Оловяннинский МР</c:v>
                </c:pt>
                <c:pt idx="11">
                  <c:v>Нерчинско-Заводский МО</c:v>
                </c:pt>
                <c:pt idx="12">
                  <c:v>Могочинский МР</c:v>
                </c:pt>
                <c:pt idx="13">
                  <c:v>Могойтуйский МР</c:v>
                </c:pt>
                <c:pt idx="14">
                  <c:v>МР Город Краснокаменск и Краснокаменский район</c:v>
                </c:pt>
                <c:pt idx="15">
                  <c:v>Забайкальский МР</c:v>
                </c:pt>
                <c:pt idx="16">
                  <c:v>Дульдургинский МР</c:v>
                </c:pt>
                <c:pt idx="17">
                  <c:v>Балейский МР</c:v>
                </c:pt>
                <c:pt idx="18">
                  <c:v>Александрово-Заводский МО</c:v>
                </c:pt>
                <c:pt idx="19">
                  <c:v>Акшинский МО</c:v>
                </c:pt>
                <c:pt idx="20">
                  <c:v>Агинский МР</c:v>
                </c:pt>
                <c:pt idx="21">
                  <c:v>ЗАТО Горный</c:v>
                </c:pt>
                <c:pt idx="22">
                  <c:v>Нерчинский МР</c:v>
                </c:pt>
                <c:pt idx="23">
                  <c:v>Газимуро-Заводский МР</c:v>
                </c:pt>
                <c:pt idx="24">
                  <c:v>Красночикойский МР</c:v>
                </c:pt>
                <c:pt idx="25">
                  <c:v>Борзинский МР</c:v>
                </c:pt>
              </c:strCache>
            </c:strRef>
          </c:cat>
          <c:val>
            <c:numRef>
              <c:f>Лист1!$C$2:$C$27</c:f>
              <c:numCache>
                <c:formatCode>General</c:formatCode>
                <c:ptCount val="26"/>
                <c:pt idx="0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1</c:v>
                </c:pt>
                <c:pt idx="7">
                  <c:v>4</c:v>
                </c:pt>
                <c:pt idx="9">
                  <c:v>2</c:v>
                </c:pt>
                <c:pt idx="14">
                  <c:v>2</c:v>
                </c:pt>
                <c:pt idx="15">
                  <c:v>1</c:v>
                </c:pt>
                <c:pt idx="17">
                  <c:v>3</c:v>
                </c:pt>
                <c:pt idx="20">
                  <c:v>1</c:v>
                </c:pt>
                <c:pt idx="22">
                  <c:v>2</c:v>
                </c:pt>
                <c:pt idx="24">
                  <c:v>3</c:v>
                </c:pt>
                <c:pt idx="2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5521792"/>
        <c:axId val="206672256"/>
      </c:barChart>
      <c:catAx>
        <c:axId val="135521792"/>
        <c:scaling>
          <c:orientation val="minMax"/>
        </c:scaling>
        <c:delete val="0"/>
        <c:axPos val="l"/>
        <c:majorTickMark val="none"/>
        <c:minorTickMark val="none"/>
        <c:tickLblPos val="nextTo"/>
        <c:crossAx val="206672256"/>
        <c:crosses val="autoZero"/>
        <c:auto val="1"/>
        <c:lblAlgn val="ctr"/>
        <c:lblOffset val="100"/>
        <c:noMultiLvlLbl val="0"/>
      </c:catAx>
      <c:valAx>
        <c:axId val="20667225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355217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9169595634155135E-2"/>
          <c:y val="0.88459687740323223"/>
          <c:w val="0.82166059831735871"/>
          <c:h val="9.0207509410931253E-2"/>
        </c:manualLayout>
      </c:layout>
      <c:overlay val="0"/>
      <c:txPr>
        <a:bodyPr/>
        <a:lstStyle/>
        <a:p>
          <a:pPr>
            <a:defRPr sz="7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 baseline="0"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юридических экспертиз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11</c:v>
                </c:pt>
                <c:pt idx="1">
                  <c:v>196</c:v>
                </c:pt>
                <c:pt idx="2">
                  <c:v>1024</c:v>
                </c:pt>
                <c:pt idx="3">
                  <c:v>1816</c:v>
                </c:pt>
                <c:pt idx="4">
                  <c:v>2093</c:v>
                </c:pt>
                <c:pt idx="5">
                  <c:v>2751</c:v>
                </c:pt>
                <c:pt idx="6">
                  <c:v>3800</c:v>
                </c:pt>
                <c:pt idx="7">
                  <c:v>3911</c:v>
                </c:pt>
                <c:pt idx="8">
                  <c:v>4865</c:v>
                </c:pt>
                <c:pt idx="9">
                  <c:v>6133</c:v>
                </c:pt>
                <c:pt idx="10" formatCode="#,##0">
                  <c:v>7049</c:v>
                </c:pt>
                <c:pt idx="11" formatCode="#,##0">
                  <c:v>7751</c:v>
                </c:pt>
                <c:pt idx="12" formatCode="#,##0">
                  <c:v>5020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3962496"/>
        <c:axId val="86095744"/>
        <c:axId val="0"/>
      </c:bar3DChart>
      <c:catAx>
        <c:axId val="8396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86095744"/>
        <c:crosses val="autoZero"/>
        <c:auto val="1"/>
        <c:lblAlgn val="ctr"/>
        <c:lblOffset val="100"/>
        <c:noMultiLvlLbl val="0"/>
      </c:catAx>
      <c:valAx>
        <c:axId val="86095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83962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Положительная экспертиза (4758 - 94,78%)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Яковлева Л.С.</c:v>
                </c:pt>
                <c:pt idx="1">
                  <c:v>Куземская Н.В.</c:v>
                </c:pt>
                <c:pt idx="2">
                  <c:v>Владимирова А.Э./Непомнящая Т.Ю./Дашиева В.С.</c:v>
                </c:pt>
                <c:pt idx="3">
                  <c:v>Назмеева Е.А.</c:v>
                </c:pt>
                <c:pt idx="4">
                  <c:v>Мантуленко А.А.</c:v>
                </c:pt>
                <c:pt idx="5">
                  <c:v>Зайдель Е.В./Брызгина А.В.</c:v>
                </c:pt>
                <c:pt idx="6">
                  <c:v>Спиридонова М.Н. </c:v>
                </c:pt>
                <c:pt idx="7">
                  <c:v>Апушкина И.Д.</c:v>
                </c:pt>
                <c:pt idx="8">
                  <c:v>Кирсанова И.А.</c:v>
                </c:pt>
                <c:pt idx="9">
                  <c:v>Батожаргалова И.Э.</c:v>
                </c:pt>
                <c:pt idx="10">
                  <c:v>Денисова Н.В.</c:v>
                </c:pt>
                <c:pt idx="11">
                  <c:v>Жмурова Ю.Ю.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312</c:v>
                </c:pt>
                <c:pt idx="1">
                  <c:v>10</c:v>
                </c:pt>
                <c:pt idx="2">
                  <c:v>1193</c:v>
                </c:pt>
                <c:pt idx="3">
                  <c:v>1011</c:v>
                </c:pt>
                <c:pt idx="4">
                  <c:v>743</c:v>
                </c:pt>
                <c:pt idx="5">
                  <c:v>648</c:v>
                </c:pt>
                <c:pt idx="6">
                  <c:v>12</c:v>
                </c:pt>
                <c:pt idx="7">
                  <c:v>371</c:v>
                </c:pt>
                <c:pt idx="8">
                  <c:v>30</c:v>
                </c:pt>
                <c:pt idx="9">
                  <c:v>376</c:v>
                </c:pt>
                <c:pt idx="10">
                  <c:v>3</c:v>
                </c:pt>
                <c:pt idx="11">
                  <c:v>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Отрицательная экспертиза (262 - 5,22%)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Яковлева Л.С.</c:v>
                </c:pt>
                <c:pt idx="1">
                  <c:v>Куземская Н.В.</c:v>
                </c:pt>
                <c:pt idx="2">
                  <c:v>Владимирова А.Э./Непомнящая Т.Ю./Дашиева В.С.</c:v>
                </c:pt>
                <c:pt idx="3">
                  <c:v>Назмеева Е.А.</c:v>
                </c:pt>
                <c:pt idx="4">
                  <c:v>Мантуленко А.А.</c:v>
                </c:pt>
                <c:pt idx="5">
                  <c:v>Зайдель Е.В./Брызгина А.В.</c:v>
                </c:pt>
                <c:pt idx="6">
                  <c:v>Спиридонова М.Н. </c:v>
                </c:pt>
                <c:pt idx="7">
                  <c:v>Апушкина И.Д.</c:v>
                </c:pt>
                <c:pt idx="8">
                  <c:v>Кирсанова И.А.</c:v>
                </c:pt>
                <c:pt idx="9">
                  <c:v>Батожаргалова И.Э.</c:v>
                </c:pt>
                <c:pt idx="10">
                  <c:v>Денисова Н.В.</c:v>
                </c:pt>
                <c:pt idx="11">
                  <c:v>Жмурова Ю.Ю.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9</c:v>
                </c:pt>
                <c:pt idx="2">
                  <c:v>114</c:v>
                </c:pt>
                <c:pt idx="3">
                  <c:v>70</c:v>
                </c:pt>
                <c:pt idx="4">
                  <c:v>40</c:v>
                </c:pt>
                <c:pt idx="5">
                  <c:v>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6100608"/>
        <c:axId val="87008384"/>
        <c:axId val="0"/>
      </c:bar3DChart>
      <c:catAx>
        <c:axId val="86100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87008384"/>
        <c:crosses val="autoZero"/>
        <c:auto val="1"/>
        <c:lblAlgn val="ctr"/>
        <c:lblOffset val="100"/>
        <c:noMultiLvlLbl val="0"/>
      </c:catAx>
      <c:valAx>
        <c:axId val="87008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86100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452535755614194"/>
          <c:y val="0.42825633753112385"/>
          <c:w val="0.33610990125974238"/>
          <c:h val="0.14348732493775201"/>
        </c:manualLayout>
      </c:layout>
      <c:overlay val="0"/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МНПА, направленных для включения в регистр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948501600232747E-2"/>
                  <c:y val="0.18228439313533937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bg1"/>
                        </a:solidFill>
                      </a:rPr>
                      <a:t>14295</a:t>
                    </a:r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2023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14295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МНПА, полученных из источника официального опубликования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948501600232747E-2"/>
                  <c:y val="7.389907829811099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561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2023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3219200"/>
        <c:axId val="43229184"/>
        <c:axId val="0"/>
      </c:bar3DChart>
      <c:catAx>
        <c:axId val="43219200"/>
        <c:scaling>
          <c:orientation val="minMax"/>
        </c:scaling>
        <c:delete val="0"/>
        <c:axPos val="b"/>
        <c:majorTickMark val="none"/>
        <c:minorTickMark val="none"/>
        <c:tickLblPos val="nextTo"/>
        <c:crossAx val="43229184"/>
        <c:crosses val="autoZero"/>
        <c:auto val="1"/>
        <c:lblAlgn val="ctr"/>
        <c:lblOffset val="100"/>
        <c:noMultiLvlLbl val="0"/>
      </c:catAx>
      <c:valAx>
        <c:axId val="432291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321920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aseline="0"/>
            </a:pPr>
            <a:endParaRPr lang="ru-RU"/>
          </a:p>
        </c:txPr>
      </c:legendEntry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spPr>
    <a:solidFill>
      <a:srgbClr val="00B0F0">
        <a:alpha val="16000"/>
      </a:srgb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/>
              <a:t>Количество актов, внесенных в </a:t>
            </a:r>
            <a:r>
              <a:rPr lang="ru-RU" sz="2000" dirty="0" smtClean="0"/>
              <a:t>2023 </a:t>
            </a:r>
            <a:r>
              <a:rPr lang="ru-RU" sz="2000" dirty="0"/>
              <a:t>году, по исполнителям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актов, внесенных в 2022 году, по исполнителям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Апушкина Ирина Дмитриевна</c:v>
                </c:pt>
                <c:pt idx="1">
                  <c:v>Батожаргалова Ирина Эрдыниевна</c:v>
                </c:pt>
                <c:pt idx="2">
                  <c:v>Зайдель Елизавета Вильгельмовна</c:v>
                </c:pt>
                <c:pt idx="3">
                  <c:v>Мантуленко Анастасия Александровна</c:v>
                </c:pt>
                <c:pt idx="4">
                  <c:v>Уварова Яна Борисовна</c:v>
                </c:pt>
                <c:pt idx="5">
                  <c:v>Кириллова Ирина Андреевна</c:v>
                </c:pt>
                <c:pt idx="6">
                  <c:v>Кирсанова Ирина Анатольевна</c:v>
                </c:pt>
                <c:pt idx="7">
                  <c:v>Назмеева Екатерина Анатольевна</c:v>
                </c:pt>
                <c:pt idx="8">
                  <c:v>Яковлева Людмила Сергеевна</c:v>
                </c:pt>
                <c:pt idx="9">
                  <c:v>Брызгина Анна Владимировна</c:v>
                </c:pt>
                <c:pt idx="10">
                  <c:v>Дашиева Виктория Сергеевна</c:v>
                </c:pt>
                <c:pt idx="11">
                  <c:v>Денисова Наталья Валерьевна</c:v>
                </c:pt>
                <c:pt idx="12">
                  <c:v>Жмурова Юлия Юрьевна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4748</c:v>
                </c:pt>
                <c:pt idx="1">
                  <c:v>5150</c:v>
                </c:pt>
                <c:pt idx="2">
                  <c:v>646</c:v>
                </c:pt>
                <c:pt idx="3">
                  <c:v>856</c:v>
                </c:pt>
                <c:pt idx="4">
                  <c:v>66</c:v>
                </c:pt>
                <c:pt idx="5">
                  <c:v>317</c:v>
                </c:pt>
                <c:pt idx="6">
                  <c:v>165</c:v>
                </c:pt>
                <c:pt idx="7">
                  <c:v>112</c:v>
                </c:pt>
                <c:pt idx="8">
                  <c:v>49</c:v>
                </c:pt>
                <c:pt idx="9">
                  <c:v>998</c:v>
                </c:pt>
                <c:pt idx="10">
                  <c:v>336</c:v>
                </c:pt>
                <c:pt idx="11">
                  <c:v>223</c:v>
                </c:pt>
                <c:pt idx="12">
                  <c:v>328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382272"/>
        <c:axId val="43383808"/>
        <c:axId val="0"/>
      </c:bar3DChart>
      <c:catAx>
        <c:axId val="43382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43383808"/>
        <c:crosses val="autoZero"/>
        <c:auto val="1"/>
        <c:lblAlgn val="ctr"/>
        <c:lblOffset val="100"/>
        <c:noMultiLvlLbl val="0"/>
      </c:catAx>
      <c:valAx>
        <c:axId val="4338380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43382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МНПА,  направленных для включения в регистр</c:v>
                </c:pt>
              </c:strCache>
            </c:strRef>
          </c:tx>
          <c:invertIfNegative val="0"/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17243</c:v>
                </c:pt>
                <c:pt idx="1">
                  <c:v>18846</c:v>
                </c:pt>
                <c:pt idx="2">
                  <c:v>18612</c:v>
                </c:pt>
                <c:pt idx="3">
                  <c:v>21658</c:v>
                </c:pt>
                <c:pt idx="4">
                  <c:v>21063</c:v>
                </c:pt>
                <c:pt idx="5">
                  <c:v>20915</c:v>
                </c:pt>
                <c:pt idx="6">
                  <c:v>21045</c:v>
                </c:pt>
                <c:pt idx="7">
                  <c:v>21019</c:v>
                </c:pt>
                <c:pt idx="8">
                  <c:v>19791</c:v>
                </c:pt>
                <c:pt idx="9">
                  <c:v>17577</c:v>
                </c:pt>
                <c:pt idx="10">
                  <c:v>17338</c:v>
                </c:pt>
                <c:pt idx="11">
                  <c:v>18403</c:v>
                </c:pt>
                <c:pt idx="12">
                  <c:v>14295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МПА, в отношении которых принято решение о невключении их в регистр МНПА </c:v>
                </c:pt>
              </c:strCache>
            </c:strRef>
          </c:tx>
          <c:invertIfNegative val="0"/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922</c:v>
                </c:pt>
                <c:pt idx="1">
                  <c:v>925</c:v>
                </c:pt>
                <c:pt idx="2">
                  <c:v>568</c:v>
                </c:pt>
                <c:pt idx="3">
                  <c:v>1234</c:v>
                </c:pt>
                <c:pt idx="4">
                  <c:v>1732</c:v>
                </c:pt>
                <c:pt idx="5">
                  <c:v>1252</c:v>
                </c:pt>
                <c:pt idx="6">
                  <c:v>774</c:v>
                </c:pt>
                <c:pt idx="7">
                  <c:v>781</c:v>
                </c:pt>
                <c:pt idx="8">
                  <c:v>741</c:v>
                </c:pt>
                <c:pt idx="9">
                  <c:v>723</c:v>
                </c:pt>
                <c:pt idx="10">
                  <c:v>531</c:v>
                </c:pt>
                <c:pt idx="11">
                  <c:v>453</c:v>
                </c:pt>
                <c:pt idx="12">
                  <c:v>593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630976"/>
        <c:axId val="43632512"/>
        <c:axId val="0"/>
      </c:bar3DChart>
      <c:catAx>
        <c:axId val="4363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632512"/>
        <c:crosses val="autoZero"/>
        <c:auto val="1"/>
        <c:lblAlgn val="ctr"/>
        <c:lblOffset val="100"/>
        <c:noMultiLvlLbl val="0"/>
      </c:catAx>
      <c:valAx>
        <c:axId val="43632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6309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 baseline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8.7037037037037042E-4"/>
          <c:w val="0.99937773403324559"/>
          <c:h val="0.783544473607465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МНПА  направленных для включения в регистр</c:v>
                </c:pt>
              </c:strCache>
            </c:strRef>
          </c:tx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7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17243</c:v>
                </c:pt>
                <c:pt idx="1">
                  <c:v>18846</c:v>
                </c:pt>
                <c:pt idx="2">
                  <c:v>18612</c:v>
                </c:pt>
                <c:pt idx="3">
                  <c:v>21658</c:v>
                </c:pt>
                <c:pt idx="4">
                  <c:v>21063</c:v>
                </c:pt>
                <c:pt idx="5">
                  <c:v>20915</c:v>
                </c:pt>
                <c:pt idx="6">
                  <c:v>21045</c:v>
                </c:pt>
                <c:pt idx="7">
                  <c:v>21019</c:v>
                </c:pt>
                <c:pt idx="8">
                  <c:v>19791</c:v>
                </c:pt>
                <c:pt idx="9">
                  <c:v>17562</c:v>
                </c:pt>
                <c:pt idx="10">
                  <c:v>17158</c:v>
                </c:pt>
                <c:pt idx="11">
                  <c:v>18409</c:v>
                </c:pt>
                <c:pt idx="12">
                  <c:v>14295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МНПА, в отношении которых приостановлены действия по внесению в регистр МНПА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952E-3"/>
                  <c:y val="1.296296296296296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3888888888888952E-3"/>
                  <c:y val="3.70355788859727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117</c:v>
                </c:pt>
                <c:pt idx="1">
                  <c:v>1620</c:v>
                </c:pt>
                <c:pt idx="2">
                  <c:v>773</c:v>
                </c:pt>
                <c:pt idx="3">
                  <c:v>1719</c:v>
                </c:pt>
                <c:pt idx="4">
                  <c:v>1180</c:v>
                </c:pt>
                <c:pt idx="5">
                  <c:v>1653</c:v>
                </c:pt>
                <c:pt idx="6">
                  <c:v>1808</c:v>
                </c:pt>
                <c:pt idx="7">
                  <c:v>1670</c:v>
                </c:pt>
                <c:pt idx="8">
                  <c:v>1665</c:v>
                </c:pt>
                <c:pt idx="9">
                  <c:v>1108</c:v>
                </c:pt>
                <c:pt idx="10">
                  <c:v>897</c:v>
                </c:pt>
                <c:pt idx="11">
                  <c:v>355</c:v>
                </c:pt>
                <c:pt idx="12">
                  <c:v>539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МНПА, в отношении которых возобновлены действия по внесению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974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7777777777777974E-3"/>
                  <c:y val="-2.037037037037045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603</c:v>
                </c:pt>
                <c:pt idx="1">
                  <c:v>1446</c:v>
                </c:pt>
                <c:pt idx="2">
                  <c:v>764</c:v>
                </c:pt>
                <c:pt idx="3">
                  <c:v>1564</c:v>
                </c:pt>
                <c:pt idx="4">
                  <c:v>1033</c:v>
                </c:pt>
                <c:pt idx="5">
                  <c:v>1361</c:v>
                </c:pt>
                <c:pt idx="6">
                  <c:v>1515</c:v>
                </c:pt>
                <c:pt idx="7">
                  <c:v>1424</c:v>
                </c:pt>
                <c:pt idx="8">
                  <c:v>1141</c:v>
                </c:pt>
                <c:pt idx="9">
                  <c:v>760</c:v>
                </c:pt>
                <c:pt idx="10">
                  <c:v>488</c:v>
                </c:pt>
                <c:pt idx="11">
                  <c:v>278</c:v>
                </c:pt>
                <c:pt idx="12">
                  <c:v>228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Остатки приостановленных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952E-3"/>
                  <c:y val="-1.29632545931758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888888888888952E-3"/>
                  <c:y val="-1.296296296296296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936132983377123E-7"/>
                  <c:y val="-1.6666666666666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7777777777777974E-3"/>
                  <c:y val="1.111111111111112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4</c:v>
                </c:pt>
                <c:pt idx="1">
                  <c:v>4</c:v>
                </c:pt>
                <c:pt idx="2">
                  <c:v>9</c:v>
                </c:pt>
                <c:pt idx="3">
                  <c:v>155</c:v>
                </c:pt>
                <c:pt idx="4">
                  <c:v>147</c:v>
                </c:pt>
                <c:pt idx="5">
                  <c:v>292</c:v>
                </c:pt>
                <c:pt idx="6">
                  <c:v>293</c:v>
                </c:pt>
                <c:pt idx="7">
                  <c:v>246</c:v>
                </c:pt>
                <c:pt idx="8">
                  <c:v>524</c:v>
                </c:pt>
                <c:pt idx="9">
                  <c:v>348</c:v>
                </c:pt>
                <c:pt idx="10">
                  <c:v>409</c:v>
                </c:pt>
                <c:pt idx="11">
                  <c:v>569</c:v>
                </c:pt>
                <c:pt idx="12">
                  <c:v>311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3662720"/>
        <c:axId val="43689088"/>
      </c:barChart>
      <c:catAx>
        <c:axId val="43662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43689088"/>
        <c:crosses val="autoZero"/>
        <c:auto val="1"/>
        <c:lblAlgn val="ctr"/>
        <c:lblOffset val="100"/>
        <c:noMultiLvlLbl val="0"/>
      </c:catAx>
      <c:valAx>
        <c:axId val="436890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3662720"/>
        <c:crosses val="autoZero"/>
        <c:crossBetween val="between"/>
      </c:valAx>
      <c:spPr>
        <a:solidFill>
          <a:schemeClr val="bg1"/>
        </a:solidFill>
      </c:spPr>
    </c:plotArea>
    <c:legend>
      <c:legendPos val="b"/>
      <c:layout>
        <c:manualLayout>
          <c:xMode val="edge"/>
          <c:yMode val="edge"/>
          <c:x val="0"/>
          <c:y val="0.82474992709244765"/>
          <c:w val="0.99998611111111058"/>
          <c:h val="0.17468810148731456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037264058782732E-2"/>
          <c:y val="1.7581901202768199E-2"/>
          <c:w val="0.89173784330476691"/>
          <c:h val="0.4673617417829831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актов МО, ГО и МР, внесенных в регистр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ГО Поселок Агинское</c:v>
                </c:pt>
                <c:pt idx="1">
                  <c:v>ГО Город Петровск-Забайкальский</c:v>
                </c:pt>
                <c:pt idx="2">
                  <c:v>ГО «Город Чита»</c:v>
                </c:pt>
                <c:pt idx="3">
                  <c:v>ГО ЗАТО п.Горный</c:v>
                </c:pt>
                <c:pt idx="4">
                  <c:v>Агинский район</c:v>
                </c:pt>
                <c:pt idx="5">
                  <c:v>Акшинский район</c:v>
                </c:pt>
                <c:pt idx="6">
                  <c:v>Акшинский муниципальный округ</c:v>
                </c:pt>
                <c:pt idx="7">
                  <c:v>Александро-Заводский район</c:v>
                </c:pt>
                <c:pt idx="8">
                  <c:v>Александрово-Заводский муниципальный округ</c:v>
                </c:pt>
                <c:pt idx="9">
                  <c:v>Балейский район</c:v>
                </c:pt>
                <c:pt idx="10">
                  <c:v>Борзинский район</c:v>
                </c:pt>
                <c:pt idx="11">
                  <c:v>Газимуро-Заводский район</c:v>
                </c:pt>
                <c:pt idx="12">
                  <c:v>Дульдургинский район</c:v>
                </c:pt>
                <c:pt idx="13">
                  <c:v>Забайкальский район</c:v>
                </c:pt>
                <c:pt idx="14">
                  <c:v>Каларский район</c:v>
                </c:pt>
                <c:pt idx="15">
                  <c:v>Каларский муниципальный округ</c:v>
                </c:pt>
                <c:pt idx="16">
                  <c:v>Калганский район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1991</c:v>
                </c:pt>
                <c:pt idx="1">
                  <c:v>1750</c:v>
                </c:pt>
                <c:pt idx="2">
                  <c:v>5522</c:v>
                </c:pt>
                <c:pt idx="3">
                  <c:v>1617</c:v>
                </c:pt>
                <c:pt idx="4">
                  <c:v>1262</c:v>
                </c:pt>
                <c:pt idx="5">
                  <c:v>1387</c:v>
                </c:pt>
                <c:pt idx="6">
                  <c:v>145</c:v>
                </c:pt>
                <c:pt idx="7">
                  <c:v>1771</c:v>
                </c:pt>
                <c:pt idx="8">
                  <c:v>216</c:v>
                </c:pt>
                <c:pt idx="9">
                  <c:v>2706</c:v>
                </c:pt>
                <c:pt idx="10">
                  <c:v>1954</c:v>
                </c:pt>
                <c:pt idx="11">
                  <c:v>2194</c:v>
                </c:pt>
                <c:pt idx="12">
                  <c:v>1321</c:v>
                </c:pt>
                <c:pt idx="13">
                  <c:v>3308</c:v>
                </c:pt>
                <c:pt idx="14">
                  <c:v>1987</c:v>
                </c:pt>
                <c:pt idx="15">
                  <c:v>593</c:v>
                </c:pt>
                <c:pt idx="16">
                  <c:v>1678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актов поселений, внесенных в регистр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ГО Поселок Агинское</c:v>
                </c:pt>
                <c:pt idx="1">
                  <c:v>ГО Город Петровск-Забайкальский</c:v>
                </c:pt>
                <c:pt idx="2">
                  <c:v>ГО «Город Чита»</c:v>
                </c:pt>
                <c:pt idx="3">
                  <c:v>ГО ЗАТО п.Горный</c:v>
                </c:pt>
                <c:pt idx="4">
                  <c:v>Агинский район</c:v>
                </c:pt>
                <c:pt idx="5">
                  <c:v>Акшинский район</c:v>
                </c:pt>
                <c:pt idx="6">
                  <c:v>Акшинский муниципальный округ</c:v>
                </c:pt>
                <c:pt idx="7">
                  <c:v>Александро-Заводский район</c:v>
                </c:pt>
                <c:pt idx="8">
                  <c:v>Александрово-Заводский муниципальный округ</c:v>
                </c:pt>
                <c:pt idx="9">
                  <c:v>Балейский район</c:v>
                </c:pt>
                <c:pt idx="10">
                  <c:v>Борзинский район</c:v>
                </c:pt>
                <c:pt idx="11">
                  <c:v>Газимуро-Заводский район</c:v>
                </c:pt>
                <c:pt idx="12">
                  <c:v>Дульдургинский район</c:v>
                </c:pt>
                <c:pt idx="13">
                  <c:v>Забайкальский район</c:v>
                </c:pt>
                <c:pt idx="14">
                  <c:v>Каларский район</c:v>
                </c:pt>
                <c:pt idx="15">
                  <c:v>Каларский муниципальный округ</c:v>
                </c:pt>
                <c:pt idx="16">
                  <c:v>Калганский район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4">
                  <c:v>4626</c:v>
                </c:pt>
                <c:pt idx="5">
                  <c:v>3322</c:v>
                </c:pt>
                <c:pt idx="7">
                  <c:v>3129</c:v>
                </c:pt>
                <c:pt idx="9">
                  <c:v>6830</c:v>
                </c:pt>
                <c:pt idx="10">
                  <c:v>7567</c:v>
                </c:pt>
                <c:pt idx="11">
                  <c:v>4914</c:v>
                </c:pt>
                <c:pt idx="12">
                  <c:v>3238</c:v>
                </c:pt>
                <c:pt idx="13">
                  <c:v>5991</c:v>
                </c:pt>
                <c:pt idx="14">
                  <c:v>3051</c:v>
                </c:pt>
                <c:pt idx="16">
                  <c:v>2351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6079744"/>
        <c:axId val="86093824"/>
        <c:axId val="0"/>
      </c:bar3DChart>
      <c:catAx>
        <c:axId val="86079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86093824"/>
        <c:crosses val="autoZero"/>
        <c:auto val="1"/>
        <c:lblAlgn val="ctr"/>
        <c:lblOffset val="100"/>
        <c:noMultiLvlLbl val="0"/>
      </c:catAx>
      <c:valAx>
        <c:axId val="86093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860797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актов МО, ГО и МР, внесенных в регистр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Лист1!$A$2:$A$25</c:f>
              <c:strCache>
                <c:ptCount val="24"/>
                <c:pt idx="0">
                  <c:v>Карымский район</c:v>
                </c:pt>
                <c:pt idx="1">
                  <c:v>Город Краснокаменск и Краснокаменский район</c:v>
                </c:pt>
                <c:pt idx="2">
                  <c:v>Красночикойский район</c:v>
                </c:pt>
                <c:pt idx="3">
                  <c:v>Кыринский район</c:v>
                </c:pt>
                <c:pt idx="4">
                  <c:v>Могойтуйский район</c:v>
                </c:pt>
                <c:pt idx="5">
                  <c:v> Могочинский район</c:v>
                </c:pt>
                <c:pt idx="6">
                  <c:v>Нерчинский район</c:v>
                </c:pt>
                <c:pt idx="7">
                  <c:v>Нерчинско-Заводский район</c:v>
                </c:pt>
                <c:pt idx="8">
                  <c:v>Нерчинско-Заводский муниципальный окргу</c:v>
                </c:pt>
                <c:pt idx="9">
                  <c:v>Оловяннинский район</c:v>
                </c:pt>
                <c:pt idx="10">
                  <c:v>Ононский район</c:v>
                </c:pt>
                <c:pt idx="11">
                  <c:v>Петровск-Забайкальский район</c:v>
                </c:pt>
                <c:pt idx="12">
                  <c:v>Приаргунский район</c:v>
                </c:pt>
                <c:pt idx="13">
                  <c:v>Приаргунский муниципальный округ</c:v>
                </c:pt>
                <c:pt idx="14">
                  <c:v>Сретенский район</c:v>
                </c:pt>
                <c:pt idx="15">
                  <c:v>Тунгиро-Олекминский район</c:v>
                </c:pt>
                <c:pt idx="16">
                  <c:v>Тунгокоченский район</c:v>
                </c:pt>
                <c:pt idx="17">
                  <c:v>Тунгокоченский муниципальный округ</c:v>
                </c:pt>
                <c:pt idx="18">
                  <c:v>Улётовский район</c:v>
                </c:pt>
                <c:pt idx="19">
                  <c:v>Хилокский район</c:v>
                </c:pt>
                <c:pt idx="20">
                  <c:v>Чернышевский район</c:v>
                </c:pt>
                <c:pt idx="21">
                  <c:v>Читинский район</c:v>
                </c:pt>
                <c:pt idx="22">
                  <c:v>Шелопугинский район</c:v>
                </c:pt>
                <c:pt idx="23">
                  <c:v>Шилкинский район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2432</c:v>
                </c:pt>
                <c:pt idx="1">
                  <c:v>2372</c:v>
                </c:pt>
                <c:pt idx="2">
                  <c:v>3040</c:v>
                </c:pt>
                <c:pt idx="3">
                  <c:v>1711</c:v>
                </c:pt>
                <c:pt idx="4">
                  <c:v>1459</c:v>
                </c:pt>
                <c:pt idx="5">
                  <c:v>2191</c:v>
                </c:pt>
                <c:pt idx="6">
                  <c:v>1973</c:v>
                </c:pt>
                <c:pt idx="7">
                  <c:v>1224</c:v>
                </c:pt>
                <c:pt idx="8">
                  <c:v>108</c:v>
                </c:pt>
                <c:pt idx="9">
                  <c:v>1594</c:v>
                </c:pt>
                <c:pt idx="10">
                  <c:v>1581</c:v>
                </c:pt>
                <c:pt idx="11">
                  <c:v>2535</c:v>
                </c:pt>
                <c:pt idx="12">
                  <c:v>930</c:v>
                </c:pt>
                <c:pt idx="13">
                  <c:v>605</c:v>
                </c:pt>
                <c:pt idx="14">
                  <c:v>1599</c:v>
                </c:pt>
                <c:pt idx="15">
                  <c:v>1240</c:v>
                </c:pt>
                <c:pt idx="16">
                  <c:v>2725</c:v>
                </c:pt>
                <c:pt idx="17">
                  <c:v>76</c:v>
                </c:pt>
                <c:pt idx="18">
                  <c:v>2865</c:v>
                </c:pt>
                <c:pt idx="19">
                  <c:v>2271</c:v>
                </c:pt>
                <c:pt idx="20">
                  <c:v>1661</c:v>
                </c:pt>
                <c:pt idx="21">
                  <c:v>1509</c:v>
                </c:pt>
                <c:pt idx="22">
                  <c:v>2219</c:v>
                </c:pt>
                <c:pt idx="23">
                  <c:v>1977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актов поселений, внесенных в регистр</c:v>
                </c:pt>
              </c:strCache>
            </c:strRef>
          </c:tx>
          <c:invertIfNegative val="0"/>
          <c:dLbls>
            <c:dLbl>
              <c:idx val="14"/>
              <c:layout>
                <c:manualLayout>
                  <c:x val="1.494655019498777E-2"/>
                  <c:y val="1.0046800687296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Лист1!$A$2:$A$25</c:f>
              <c:strCache>
                <c:ptCount val="24"/>
                <c:pt idx="0">
                  <c:v>Карымский район</c:v>
                </c:pt>
                <c:pt idx="1">
                  <c:v>Город Краснокаменск и Краснокаменский район</c:v>
                </c:pt>
                <c:pt idx="2">
                  <c:v>Красночикойский район</c:v>
                </c:pt>
                <c:pt idx="3">
                  <c:v>Кыринский район</c:v>
                </c:pt>
                <c:pt idx="4">
                  <c:v>Могойтуйский район</c:v>
                </c:pt>
                <c:pt idx="5">
                  <c:v> Могочинский район</c:v>
                </c:pt>
                <c:pt idx="6">
                  <c:v>Нерчинский район</c:v>
                </c:pt>
                <c:pt idx="7">
                  <c:v>Нерчинско-Заводский район</c:v>
                </c:pt>
                <c:pt idx="8">
                  <c:v>Нерчинско-Заводский муниципальный окргу</c:v>
                </c:pt>
                <c:pt idx="9">
                  <c:v>Оловяннинский район</c:v>
                </c:pt>
                <c:pt idx="10">
                  <c:v>Ононский район</c:v>
                </c:pt>
                <c:pt idx="11">
                  <c:v>Петровск-Забайкальский район</c:v>
                </c:pt>
                <c:pt idx="12">
                  <c:v>Приаргунский район</c:v>
                </c:pt>
                <c:pt idx="13">
                  <c:v>Приаргунский муниципальный округ</c:v>
                </c:pt>
                <c:pt idx="14">
                  <c:v>Сретенский район</c:v>
                </c:pt>
                <c:pt idx="15">
                  <c:v>Тунгиро-Олекминский район</c:v>
                </c:pt>
                <c:pt idx="16">
                  <c:v>Тунгокоченский район</c:v>
                </c:pt>
                <c:pt idx="17">
                  <c:v>Тунгокоченский муниципальный округ</c:v>
                </c:pt>
                <c:pt idx="18">
                  <c:v>Улётовский район</c:v>
                </c:pt>
                <c:pt idx="19">
                  <c:v>Хилокский район</c:v>
                </c:pt>
                <c:pt idx="20">
                  <c:v>Чернышевский район</c:v>
                </c:pt>
                <c:pt idx="21">
                  <c:v>Читинский район</c:v>
                </c:pt>
                <c:pt idx="22">
                  <c:v>Шелопугинский район</c:v>
                </c:pt>
                <c:pt idx="23">
                  <c:v>Шилкинский район</c:v>
                </c:pt>
              </c:strCache>
            </c:strRef>
          </c:cat>
          <c:val>
            <c:numRef>
              <c:f>Лист1!$C$2:$C$25</c:f>
              <c:numCache>
                <c:formatCode>General</c:formatCode>
                <c:ptCount val="24"/>
                <c:pt idx="0">
                  <c:v>6462</c:v>
                </c:pt>
                <c:pt idx="1">
                  <c:v>9488</c:v>
                </c:pt>
                <c:pt idx="2">
                  <c:v>8398</c:v>
                </c:pt>
                <c:pt idx="3">
                  <c:v>6417</c:v>
                </c:pt>
                <c:pt idx="4">
                  <c:v>6115</c:v>
                </c:pt>
                <c:pt idx="5">
                  <c:v>3766</c:v>
                </c:pt>
                <c:pt idx="6">
                  <c:v>9010</c:v>
                </c:pt>
                <c:pt idx="7">
                  <c:v>3862</c:v>
                </c:pt>
                <c:pt idx="9">
                  <c:v>7204</c:v>
                </c:pt>
                <c:pt idx="10">
                  <c:v>3188</c:v>
                </c:pt>
                <c:pt idx="11">
                  <c:v>6526</c:v>
                </c:pt>
                <c:pt idx="12">
                  <c:v>3912</c:v>
                </c:pt>
                <c:pt idx="14">
                  <c:v>6985</c:v>
                </c:pt>
                <c:pt idx="15">
                  <c:v>653</c:v>
                </c:pt>
                <c:pt idx="16">
                  <c:v>4667</c:v>
                </c:pt>
                <c:pt idx="18">
                  <c:v>5587</c:v>
                </c:pt>
                <c:pt idx="19">
                  <c:v>5807</c:v>
                </c:pt>
                <c:pt idx="20">
                  <c:v>5820</c:v>
                </c:pt>
                <c:pt idx="21">
                  <c:v>7712</c:v>
                </c:pt>
                <c:pt idx="22">
                  <c:v>4175</c:v>
                </c:pt>
                <c:pt idx="23">
                  <c:v>10127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1762560"/>
        <c:axId val="61769984"/>
        <c:axId val="0"/>
      </c:bar3DChart>
      <c:catAx>
        <c:axId val="61762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61769984"/>
        <c:crosses val="autoZero"/>
        <c:auto val="1"/>
        <c:lblAlgn val="ctr"/>
        <c:lblOffset val="100"/>
        <c:noMultiLvlLbl val="0"/>
      </c:catAx>
      <c:valAx>
        <c:axId val="61769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617625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МНПА, действия по направлению для включения в регистр которых приостановлены до устранения выявленных нарушений</c:v>
                </c:pt>
              </c:strCache>
            </c:strRef>
          </c:tx>
          <c:invertIfNegative val="0"/>
          <c:cat>
            <c:strRef>
              <c:f>Лист1!$A$2:$A$17</c:f>
              <c:strCache>
                <c:ptCount val="16"/>
                <c:pt idx="0">
                  <c:v>Чернышевский МР</c:v>
                </c:pt>
                <c:pt idx="1">
                  <c:v>Читинский МР</c:v>
                </c:pt>
                <c:pt idx="2">
                  <c:v>Хилокский МР</c:v>
                </c:pt>
                <c:pt idx="3">
                  <c:v>Улётовский МР</c:v>
                </c:pt>
                <c:pt idx="4">
                  <c:v>Тунгиро-Олёкминский МР</c:v>
                </c:pt>
                <c:pt idx="5">
                  <c:v>Приаргунский МО</c:v>
                </c:pt>
                <c:pt idx="6">
                  <c:v>Оловяннинский МР</c:v>
                </c:pt>
                <c:pt idx="7">
                  <c:v>Нерчинско-Заводский МР</c:v>
                </c:pt>
                <c:pt idx="8">
                  <c:v>Могочинский МР</c:v>
                </c:pt>
                <c:pt idx="9">
                  <c:v>Могойтуйский МР</c:v>
                </c:pt>
                <c:pt idx="10">
                  <c:v>МР Город Краснокаменск и Краснокаменский район</c:v>
                </c:pt>
                <c:pt idx="11">
                  <c:v>Забайкальский МР</c:v>
                </c:pt>
                <c:pt idx="12">
                  <c:v>Дульдургинский МР</c:v>
                </c:pt>
                <c:pt idx="13">
                  <c:v>Александрово-Заводский МО</c:v>
                </c:pt>
                <c:pt idx="14">
                  <c:v>Акшинский МО</c:v>
                </c:pt>
                <c:pt idx="15">
                  <c:v>Агинский МР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10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4</c:v>
                </c:pt>
                <c:pt idx="6">
                  <c:v>6</c:v>
                </c:pt>
                <c:pt idx="7">
                  <c:v>2</c:v>
                </c:pt>
                <c:pt idx="8">
                  <c:v>10</c:v>
                </c:pt>
                <c:pt idx="9">
                  <c:v>1</c:v>
                </c:pt>
                <c:pt idx="10">
                  <c:v>4</c:v>
                </c:pt>
                <c:pt idx="11">
                  <c:v>2</c:v>
                </c:pt>
                <c:pt idx="12">
                  <c:v>4</c:v>
                </c:pt>
                <c:pt idx="13">
                  <c:v>1</c:v>
                </c:pt>
                <c:pt idx="15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МНПА, действия по направлению для включения в регистр которых возобновлены после устранения выявленных нарушений</c:v>
                </c:pt>
              </c:strCache>
            </c:strRef>
          </c:tx>
          <c:invertIfNegative val="0"/>
          <c:cat>
            <c:strRef>
              <c:f>Лист1!$A$2:$A$17</c:f>
              <c:strCache>
                <c:ptCount val="16"/>
                <c:pt idx="0">
                  <c:v>Чернышевский МР</c:v>
                </c:pt>
                <c:pt idx="1">
                  <c:v>Читинский МР</c:v>
                </c:pt>
                <c:pt idx="2">
                  <c:v>Хилокский МР</c:v>
                </c:pt>
                <c:pt idx="3">
                  <c:v>Улётовский МР</c:v>
                </c:pt>
                <c:pt idx="4">
                  <c:v>Тунгиро-Олёкминский МР</c:v>
                </c:pt>
                <c:pt idx="5">
                  <c:v>Приаргунский МО</c:v>
                </c:pt>
                <c:pt idx="6">
                  <c:v>Оловяннинский МР</c:v>
                </c:pt>
                <c:pt idx="7">
                  <c:v>Нерчинско-Заводский МР</c:v>
                </c:pt>
                <c:pt idx="8">
                  <c:v>Могочинский МР</c:v>
                </c:pt>
                <c:pt idx="9">
                  <c:v>Могойтуйский МР</c:v>
                </c:pt>
                <c:pt idx="10">
                  <c:v>МР Город Краснокаменск и Краснокаменский район</c:v>
                </c:pt>
                <c:pt idx="11">
                  <c:v>Забайкальский МР</c:v>
                </c:pt>
                <c:pt idx="12">
                  <c:v>Дульдургинский МР</c:v>
                </c:pt>
                <c:pt idx="13">
                  <c:v>Александрово-Заводский МО</c:v>
                </c:pt>
                <c:pt idx="14">
                  <c:v>Акшинский МО</c:v>
                </c:pt>
                <c:pt idx="15">
                  <c:v>Агинский МР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5</c:v>
                </c:pt>
                <c:pt idx="1">
                  <c:v>1</c:v>
                </c:pt>
                <c:pt idx="4">
                  <c:v>1</c:v>
                </c:pt>
                <c:pt idx="8">
                  <c:v>1</c:v>
                </c:pt>
                <c:pt idx="9">
                  <c:v>4</c:v>
                </c:pt>
                <c:pt idx="10">
                  <c:v>3</c:v>
                </c:pt>
                <c:pt idx="12">
                  <c:v>1</c:v>
                </c:pt>
                <c:pt idx="14">
                  <c:v>26</c:v>
                </c:pt>
                <c:pt idx="1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7916800"/>
        <c:axId val="137918336"/>
      </c:barChart>
      <c:catAx>
        <c:axId val="137916800"/>
        <c:scaling>
          <c:orientation val="minMax"/>
        </c:scaling>
        <c:delete val="0"/>
        <c:axPos val="l"/>
        <c:majorTickMark val="none"/>
        <c:minorTickMark val="none"/>
        <c:tickLblPos val="nextTo"/>
        <c:crossAx val="137918336"/>
        <c:crosses val="autoZero"/>
        <c:auto val="1"/>
        <c:lblAlgn val="ctr"/>
        <c:lblOffset val="100"/>
        <c:noMultiLvlLbl val="0"/>
      </c:catAx>
      <c:valAx>
        <c:axId val="13791833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379168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9169595634155135E-2"/>
          <c:y val="0.88459687740323223"/>
          <c:w val="0.80609856480593067"/>
          <c:h val="8.1941652947652294E-2"/>
        </c:manualLayout>
      </c:layout>
      <c:overlay val="0"/>
      <c:txPr>
        <a:bodyPr/>
        <a:lstStyle/>
        <a:p>
          <a:pPr>
            <a:defRPr sz="7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 baseline="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МНПА, действия по направлению для включения в регистр которых приостановлены до устранения выявленных нарушений</c:v>
                </c:pt>
              </c:strCache>
            </c:strRef>
          </c:tx>
          <c:invertIfNegative val="0"/>
          <c:cat>
            <c:strRef>
              <c:f>Лист1!$A$2:$A$30</c:f>
              <c:strCache>
                <c:ptCount val="29"/>
                <c:pt idx="0">
                  <c:v>ГО Чита</c:v>
                </c:pt>
                <c:pt idx="1">
                  <c:v>Кыринский МР</c:v>
                </c:pt>
                <c:pt idx="2">
                  <c:v>Шилкинский МР</c:v>
                </c:pt>
                <c:pt idx="3">
                  <c:v>Читинский МР</c:v>
                </c:pt>
                <c:pt idx="4">
                  <c:v>Чернышевский МР</c:v>
                </c:pt>
                <c:pt idx="5">
                  <c:v>Хилокский МР</c:v>
                </c:pt>
                <c:pt idx="6">
                  <c:v>Улётовский МР</c:v>
                </c:pt>
                <c:pt idx="7">
                  <c:v>Тунгокоченский МО</c:v>
                </c:pt>
                <c:pt idx="8">
                  <c:v>Тунгиро-Олёкминский МР</c:v>
                </c:pt>
                <c:pt idx="9">
                  <c:v>Сретенский МР</c:v>
                </c:pt>
                <c:pt idx="10">
                  <c:v>Приаргунский МО</c:v>
                </c:pt>
                <c:pt idx="11">
                  <c:v>Петровск-Забайкальский МР</c:v>
                </c:pt>
                <c:pt idx="12">
                  <c:v>Оловяннинский МР</c:v>
                </c:pt>
                <c:pt idx="13">
                  <c:v>Нерчинско-Заводский МО</c:v>
                </c:pt>
                <c:pt idx="14">
                  <c:v>Могочинский МР</c:v>
                </c:pt>
                <c:pt idx="15">
                  <c:v>Могойтуйский МР</c:v>
                </c:pt>
                <c:pt idx="16">
                  <c:v>МР Город Краснокаменск и Краснокаменский район</c:v>
                </c:pt>
                <c:pt idx="17">
                  <c:v>Забайкальский МР</c:v>
                </c:pt>
                <c:pt idx="18">
                  <c:v>Дульдургинский МР</c:v>
                </c:pt>
                <c:pt idx="19">
                  <c:v>Балейский МР</c:v>
                </c:pt>
                <c:pt idx="20">
                  <c:v>Александрово-Заводский МО</c:v>
                </c:pt>
                <c:pt idx="21">
                  <c:v>Акшинский МО</c:v>
                </c:pt>
                <c:pt idx="22">
                  <c:v>Агинский МР</c:v>
                </c:pt>
                <c:pt idx="23">
                  <c:v>ЗАТО Горный</c:v>
                </c:pt>
                <c:pt idx="24">
                  <c:v>ГО Петровск-Забайкальский</c:v>
                </c:pt>
                <c:pt idx="25">
                  <c:v>Карымский МР</c:v>
                </c:pt>
                <c:pt idx="26">
                  <c:v>Газимуро-Заводский МР</c:v>
                </c:pt>
                <c:pt idx="27">
                  <c:v>Красночикойский МР</c:v>
                </c:pt>
                <c:pt idx="28">
                  <c:v>Борзинский МР</c:v>
                </c:pt>
              </c:strCache>
            </c:strRef>
          </c:cat>
          <c:val>
            <c:numRef>
              <c:f>Лист1!$B$2:$B$30</c:f>
              <c:numCache>
                <c:formatCode>General</c:formatCode>
                <c:ptCount val="29"/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9">
                  <c:v>1</c:v>
                </c:pt>
                <c:pt idx="10">
                  <c:v>4</c:v>
                </c:pt>
                <c:pt idx="11">
                  <c:v>1</c:v>
                </c:pt>
                <c:pt idx="12">
                  <c:v>11</c:v>
                </c:pt>
                <c:pt idx="13">
                  <c:v>4</c:v>
                </c:pt>
                <c:pt idx="14">
                  <c:v>9</c:v>
                </c:pt>
                <c:pt idx="15">
                  <c:v>2</c:v>
                </c:pt>
                <c:pt idx="16">
                  <c:v>1</c:v>
                </c:pt>
                <c:pt idx="17">
                  <c:v>2</c:v>
                </c:pt>
                <c:pt idx="18">
                  <c:v>6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4</c:v>
                </c:pt>
                <c:pt idx="25">
                  <c:v>4</c:v>
                </c:pt>
                <c:pt idx="27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МНПА, действия по направлению для включения в регистр которых возобновлены после устранения выявленных нарушений</c:v>
                </c:pt>
              </c:strCache>
            </c:strRef>
          </c:tx>
          <c:invertIfNegative val="0"/>
          <c:cat>
            <c:strRef>
              <c:f>Лист1!$A$2:$A$30</c:f>
              <c:strCache>
                <c:ptCount val="29"/>
                <c:pt idx="0">
                  <c:v>ГО Чита</c:v>
                </c:pt>
                <c:pt idx="1">
                  <c:v>Кыринский МР</c:v>
                </c:pt>
                <c:pt idx="2">
                  <c:v>Шилкинский МР</c:v>
                </c:pt>
                <c:pt idx="3">
                  <c:v>Читинский МР</c:v>
                </c:pt>
                <c:pt idx="4">
                  <c:v>Чернышевский МР</c:v>
                </c:pt>
                <c:pt idx="5">
                  <c:v>Хилокский МР</c:v>
                </c:pt>
                <c:pt idx="6">
                  <c:v>Улётовский МР</c:v>
                </c:pt>
                <c:pt idx="7">
                  <c:v>Тунгокоченский МО</c:v>
                </c:pt>
                <c:pt idx="8">
                  <c:v>Тунгиро-Олёкминский МР</c:v>
                </c:pt>
                <c:pt idx="9">
                  <c:v>Сретенский МР</c:v>
                </c:pt>
                <c:pt idx="10">
                  <c:v>Приаргунский МО</c:v>
                </c:pt>
                <c:pt idx="11">
                  <c:v>Петровск-Забайкальский МР</c:v>
                </c:pt>
                <c:pt idx="12">
                  <c:v>Оловяннинский МР</c:v>
                </c:pt>
                <c:pt idx="13">
                  <c:v>Нерчинско-Заводский МО</c:v>
                </c:pt>
                <c:pt idx="14">
                  <c:v>Могочинский МР</c:v>
                </c:pt>
                <c:pt idx="15">
                  <c:v>Могойтуйский МР</c:v>
                </c:pt>
                <c:pt idx="16">
                  <c:v>МР Город Краснокаменск и Краснокаменский район</c:v>
                </c:pt>
                <c:pt idx="17">
                  <c:v>Забайкальский МР</c:v>
                </c:pt>
                <c:pt idx="18">
                  <c:v>Дульдургинский МР</c:v>
                </c:pt>
                <c:pt idx="19">
                  <c:v>Балейский МР</c:v>
                </c:pt>
                <c:pt idx="20">
                  <c:v>Александрово-Заводский МО</c:v>
                </c:pt>
                <c:pt idx="21">
                  <c:v>Акшинский МО</c:v>
                </c:pt>
                <c:pt idx="22">
                  <c:v>Агинский МР</c:v>
                </c:pt>
                <c:pt idx="23">
                  <c:v>ЗАТО Горный</c:v>
                </c:pt>
                <c:pt idx="24">
                  <c:v>ГО Петровск-Забайкальский</c:v>
                </c:pt>
                <c:pt idx="25">
                  <c:v>Карымский МР</c:v>
                </c:pt>
                <c:pt idx="26">
                  <c:v>Газимуро-Заводский МР</c:v>
                </c:pt>
                <c:pt idx="27">
                  <c:v>Красночикойский МР</c:v>
                </c:pt>
                <c:pt idx="28">
                  <c:v>Борзинский МР</c:v>
                </c:pt>
              </c:strCache>
            </c:strRef>
          </c:cat>
          <c:val>
            <c:numRef>
              <c:f>Лист1!$C$2:$C$30</c:f>
              <c:numCache>
                <c:formatCode>General</c:formatCode>
                <c:ptCount val="29"/>
                <c:pt idx="0">
                  <c:v>3</c:v>
                </c:pt>
                <c:pt idx="1">
                  <c:v>1</c:v>
                </c:pt>
                <c:pt idx="2">
                  <c:v>6</c:v>
                </c:pt>
                <c:pt idx="3">
                  <c:v>2</c:v>
                </c:pt>
                <c:pt idx="4">
                  <c:v>5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3</c:v>
                </c:pt>
                <c:pt idx="11">
                  <c:v>4</c:v>
                </c:pt>
                <c:pt idx="13">
                  <c:v>2</c:v>
                </c:pt>
                <c:pt idx="17">
                  <c:v>11</c:v>
                </c:pt>
                <c:pt idx="18">
                  <c:v>4</c:v>
                </c:pt>
                <c:pt idx="19">
                  <c:v>4</c:v>
                </c:pt>
                <c:pt idx="20">
                  <c:v>3</c:v>
                </c:pt>
                <c:pt idx="21">
                  <c:v>1</c:v>
                </c:pt>
                <c:pt idx="22">
                  <c:v>11</c:v>
                </c:pt>
                <c:pt idx="23">
                  <c:v>1</c:v>
                </c:pt>
                <c:pt idx="24">
                  <c:v>2</c:v>
                </c:pt>
                <c:pt idx="25">
                  <c:v>1</c:v>
                </c:pt>
                <c:pt idx="26">
                  <c:v>2</c:v>
                </c:pt>
                <c:pt idx="27">
                  <c:v>2</c:v>
                </c:pt>
                <c:pt idx="28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68395136"/>
        <c:axId val="168396672"/>
      </c:barChart>
      <c:catAx>
        <c:axId val="168395136"/>
        <c:scaling>
          <c:orientation val="minMax"/>
        </c:scaling>
        <c:delete val="0"/>
        <c:axPos val="l"/>
        <c:majorTickMark val="none"/>
        <c:minorTickMark val="none"/>
        <c:tickLblPos val="nextTo"/>
        <c:crossAx val="168396672"/>
        <c:crosses val="autoZero"/>
        <c:auto val="1"/>
        <c:lblAlgn val="ctr"/>
        <c:lblOffset val="100"/>
        <c:noMultiLvlLbl val="0"/>
      </c:catAx>
      <c:valAx>
        <c:axId val="16839667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683951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9169595634155135E-2"/>
          <c:y val="0.88459687740323223"/>
          <c:w val="0.82166059831735871"/>
          <c:h val="9.0207509410931253E-2"/>
        </c:manualLayout>
      </c:layout>
      <c:overlay val="0"/>
      <c:txPr>
        <a:bodyPr/>
        <a:lstStyle/>
        <a:p>
          <a:pPr>
            <a:defRPr sz="7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 baseline="0"/>
      </a:pPr>
      <a:endParaRPr lang="ru-RU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0.85325</cdr:x>
      <cdr:y>0.40082</cdr:y>
    </cdr:from>
    <cdr:to>
      <cdr:x>0.93818</cdr:x>
      <cdr:y>0.44803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34732" y="244561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 smtClean="0">
              <a:solidFill>
                <a:srgbClr val="00B050"/>
              </a:solidFill>
            </a:rPr>
            <a:t>17158</a:t>
          </a:r>
          <a:endParaRPr lang="ru-RU" sz="1000" dirty="0">
            <a:solidFill>
              <a:srgbClr val="00B05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0.06688</cdr:x>
      <cdr:y>0.01701</cdr:y>
    </cdr:from>
    <cdr:to>
      <cdr:x>0.94099</cdr:x>
      <cdr:y>0.09701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1560" y="116632"/>
          <a:ext cx="7992888" cy="548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/>
            <a:t>Количество актов, действия по которым приостановлены (15104),</a:t>
          </a:r>
          <a:br>
            <a:rPr lang="ru-RU" sz="1400" b="1" dirty="0" smtClean="0"/>
          </a:br>
          <a:r>
            <a:rPr lang="ru-RU" sz="1400" b="1" dirty="0" smtClean="0"/>
            <a:t> возобновлены (12605) и остатки (</a:t>
          </a:r>
          <a:r>
            <a:rPr lang="ru-RU" sz="1400" b="1" dirty="0" err="1" smtClean="0"/>
            <a:t>нараст</a:t>
          </a:r>
          <a:r>
            <a:rPr lang="ru-RU" sz="1400" b="1" dirty="0" smtClean="0"/>
            <a:t>. 3 311)</a:t>
          </a:r>
          <a:endParaRPr lang="ru-RU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E5B40-7282-4FC3-AAF6-BE0E4BF1D86E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F92B9-9943-42EA-8A0F-D876933D97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328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44A4-E94C-43FB-AECF-E3D6F9E3EECE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601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601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601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94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601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601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601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87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601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601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79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601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601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49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601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601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15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927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601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2129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 defTabSz="457200"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2129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2129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601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2063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 defTabSz="457200"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2063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206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601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2049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 defTabSz="457200"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2049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2049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601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2033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 defTabSz="457200"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2033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203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601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973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 defTabSz="457200"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973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97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601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90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 defTabSz="457200"/>
              <a:t>1/10/2024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90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90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17" y="815547"/>
            <a:ext cx="6526369" cy="3087009"/>
          </a:xfr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СОСТОЯНИЕ 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РЕГИСТРА МНПА ЗАБАЙКАЛЬСКОГО КРАЯ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по состоянию на 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января 202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года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1895" y="4232328"/>
            <a:ext cx="5825202" cy="1096899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Яковлева Людмила Сергеевна</a:t>
            </a:r>
            <a:endParaRPr lang="ru-RU" dirty="0"/>
          </a:p>
          <a:p>
            <a:pPr algn="ctr"/>
            <a:r>
              <a:rPr lang="ru-RU" dirty="0"/>
              <a:t>заместитель начальника </a:t>
            </a:r>
            <a:r>
              <a:rPr lang="ru-RU" dirty="0" smtClean="0"/>
              <a:t>управления развития местного самоуправления - </a:t>
            </a:r>
            <a:r>
              <a:rPr lang="ru-RU" dirty="0"/>
              <a:t>начальник отдела </a:t>
            </a:r>
            <a:r>
              <a:rPr lang="ru-RU" dirty="0" smtClean="0"/>
              <a:t>правового сопровождения органов </a:t>
            </a:r>
            <a:r>
              <a:rPr lang="ru-RU" dirty="0"/>
              <a:t>местного самоуправления и ведения регистра муниципальных нормативных правовых актов</a:t>
            </a:r>
          </a:p>
        </p:txBody>
      </p:sp>
    </p:spTree>
    <p:extLst>
      <p:ext uri="{BB962C8B-B14F-4D97-AF65-F5344CB8AC3E}">
        <p14:creationId xmlns:p14="http://schemas.microsoft.com/office/powerpoint/2010/main" val="3510051577"/>
      </p:ext>
    </p:extLst>
  </p:cSld>
  <p:clrMapOvr>
    <a:masterClrMapping/>
  </p:clrMapOvr>
  <p:transition advTm="2574"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93534441"/>
              </p:ext>
            </p:extLst>
          </p:nvPr>
        </p:nvGraphicFramePr>
        <p:xfrm>
          <a:off x="323528" y="1397000"/>
          <a:ext cx="8496944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40466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Количество актов МО, ГО, МР и поселений по состоянию на 01.01.2023 года</a:t>
            </a:r>
            <a:endParaRPr lang="ru-RU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6414"/>
            <a:ext cx="4104456" cy="6831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60215"/>
            <a:ext cx="14747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231693170"/>
              </p:ext>
            </p:extLst>
          </p:nvPr>
        </p:nvGraphicFramePr>
        <p:xfrm>
          <a:off x="395536" y="980728"/>
          <a:ext cx="475252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78231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6414"/>
            <a:ext cx="4104456" cy="6831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99882636"/>
              </p:ext>
            </p:extLst>
          </p:nvPr>
        </p:nvGraphicFramePr>
        <p:xfrm>
          <a:off x="395536" y="980728"/>
          <a:ext cx="475252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76672"/>
            <a:ext cx="14747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301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6414"/>
            <a:ext cx="4104456" cy="6831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68389657"/>
              </p:ext>
            </p:extLst>
          </p:nvPr>
        </p:nvGraphicFramePr>
        <p:xfrm>
          <a:off x="395536" y="980728"/>
          <a:ext cx="475252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76672"/>
            <a:ext cx="14747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546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6414"/>
            <a:ext cx="4104456" cy="6831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79745519"/>
              </p:ext>
            </p:extLst>
          </p:nvPr>
        </p:nvGraphicFramePr>
        <p:xfrm>
          <a:off x="395536" y="980728"/>
          <a:ext cx="475252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76672"/>
            <a:ext cx="14747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746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3600400" cy="8581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ЭКСПЕРТИЗА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913262" y="1334877"/>
            <a:ext cx="3370717" cy="4522226"/>
          </a:xfrm>
        </p:spPr>
        <p:txBody>
          <a:bodyPr>
            <a:normAutofit/>
          </a:bodyPr>
          <a:lstStyle/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cs typeface="Times New Roman" pitchFamily="18" charset="0"/>
              </a:rPr>
              <a:t>За </a:t>
            </a:r>
            <a:r>
              <a:rPr lang="ru-RU" sz="2000" dirty="0">
                <a:cs typeface="Times New Roman" pitchFamily="18" charset="0"/>
              </a:rPr>
              <a:t>период </a:t>
            </a:r>
            <a:r>
              <a:rPr lang="ru-RU" sz="2000" u="sng" dirty="0">
                <a:cs typeface="Times New Roman" pitchFamily="18" charset="0"/>
              </a:rPr>
              <a:t>с 1 января 2011 года по </a:t>
            </a:r>
            <a:r>
              <a:rPr lang="ru-RU" sz="2000" u="sng" dirty="0" smtClean="0">
                <a:cs typeface="Times New Roman" pitchFamily="18" charset="0"/>
              </a:rPr>
              <a:t>1</a:t>
            </a:r>
            <a:r>
              <a:rPr lang="en-US" sz="2000" u="sng" dirty="0" smtClean="0">
                <a:cs typeface="Times New Roman" pitchFamily="18" charset="0"/>
              </a:rPr>
              <a:t> </a:t>
            </a:r>
            <a:r>
              <a:rPr lang="ru-RU" sz="2000" u="sng" dirty="0" smtClean="0">
                <a:cs typeface="Times New Roman" pitchFamily="18" charset="0"/>
              </a:rPr>
              <a:t>января 2024 </a:t>
            </a:r>
            <a:r>
              <a:rPr lang="ru-RU" sz="2000" u="sng" dirty="0">
                <a:cs typeface="Times New Roman" pitchFamily="18" charset="0"/>
              </a:rPr>
              <a:t>года </a:t>
            </a:r>
            <a:r>
              <a:rPr lang="ru-RU" sz="2000" dirty="0">
                <a:cs typeface="Times New Roman" pitchFamily="18" charset="0"/>
              </a:rPr>
              <a:t>проведено </a:t>
            </a:r>
            <a:r>
              <a:rPr lang="ru-RU" sz="2000" b="1" dirty="0" smtClean="0">
                <a:solidFill>
                  <a:schemeClr val="accent2"/>
                </a:solidFill>
                <a:cs typeface="Times New Roman" pitchFamily="18" charset="0"/>
              </a:rPr>
              <a:t>46420 </a:t>
            </a:r>
            <a:r>
              <a:rPr lang="ru-RU" sz="2000" dirty="0" smtClean="0">
                <a:cs typeface="Times New Roman" pitchFamily="18" charset="0"/>
              </a:rPr>
              <a:t>юридических </a:t>
            </a:r>
            <a:r>
              <a:rPr lang="ru-RU" sz="2000" dirty="0">
                <a:cs typeface="Times New Roman" pitchFamily="18" charset="0"/>
              </a:rPr>
              <a:t>экспертиз:</a:t>
            </a:r>
          </a:p>
          <a:p>
            <a:pPr algn="just"/>
            <a:endParaRPr lang="ru-RU" sz="2800" dirty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B050"/>
                </a:solidFill>
                <a:ea typeface="Calibri" panose="020F0502020204030204" pitchFamily="34" charset="0"/>
                <a:cs typeface="Times New Roman" pitchFamily="18" charset="0"/>
              </a:rPr>
              <a:t>40 059 </a:t>
            </a:r>
            <a:r>
              <a:rPr lang="ru-RU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rPr>
              <a:t>положительных</a:t>
            </a:r>
            <a:endParaRPr lang="ru-RU" sz="2000" dirty="0">
              <a:solidFill>
                <a:srgbClr val="000000"/>
              </a:solidFill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rgbClr val="000000"/>
              </a:solidFill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itchFamily="18" charset="0"/>
              </a:rPr>
              <a:t>6 361 </a:t>
            </a:r>
            <a:r>
              <a:rPr lang="ru-RU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rPr>
              <a:t>отрицательных </a:t>
            </a:r>
            <a:endParaRPr lang="ru-RU" sz="2000" dirty="0">
              <a:solidFill>
                <a:srgbClr val="000000"/>
              </a:solidFill>
              <a:ea typeface="Calibri" panose="020F0502020204030204" pitchFamily="34" charset="0"/>
              <a:cs typeface="Times New Roman" pitchFamily="18" charset="0"/>
            </a:endParaRPr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90891510"/>
              </p:ext>
            </p:extLst>
          </p:nvPr>
        </p:nvGraphicFramePr>
        <p:xfrm>
          <a:off x="4355977" y="476673"/>
          <a:ext cx="4608512" cy="6027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Стрелка вправо 8"/>
          <p:cNvSpPr/>
          <p:nvPr/>
        </p:nvSpPr>
        <p:spPr>
          <a:xfrm>
            <a:off x="451023" y="3632893"/>
            <a:ext cx="333632" cy="2718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57206" y="4469167"/>
            <a:ext cx="327455" cy="267731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179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92087805"/>
              </p:ext>
            </p:extLst>
          </p:nvPr>
        </p:nvGraphicFramePr>
        <p:xfrm>
          <a:off x="539553" y="1052736"/>
          <a:ext cx="813690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11760" y="404666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Количество экспертиз </a:t>
            </a:r>
            <a:br>
              <a:rPr lang="ru-RU" sz="2400" b="1" dirty="0" smtClean="0"/>
            </a:br>
            <a:r>
              <a:rPr lang="ru-RU" sz="2400" b="1" dirty="0" smtClean="0"/>
              <a:t>за 2023 год (всего – 5020)</a:t>
            </a:r>
            <a:endParaRPr lang="ru-RU" sz="24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9372" y="404664"/>
            <a:ext cx="5024956" cy="127677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9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ДОПОЛНИТЕЛЬНЫЕ СВЕДЕНИЯ</a:t>
            </a:r>
            <a:r>
              <a:rPr lang="en-US" sz="29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*</a:t>
            </a:r>
            <a:endParaRPr lang="ru-RU" sz="29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012161" y="4437112"/>
            <a:ext cx="2736304" cy="1368152"/>
          </a:xfrm>
        </p:spPr>
        <p:txBody>
          <a:bodyPr>
            <a:normAutofit fontScale="92500"/>
          </a:bodyPr>
          <a:lstStyle/>
          <a:p>
            <a:r>
              <a:rPr lang="en-US" sz="1800" dirty="0">
                <a:solidFill>
                  <a:srgbClr val="000000"/>
                </a:solidFill>
                <a:ea typeface="Calibri" panose="020F0502020204030204" pitchFamily="34" charset="0"/>
              </a:rPr>
              <a:t>*</a:t>
            </a:r>
            <a:r>
              <a:rPr lang="ru-RU" sz="1800" dirty="0">
                <a:solidFill>
                  <a:srgbClr val="000000"/>
                </a:solidFill>
                <a:ea typeface="Calibri" panose="020F0502020204030204" pitchFamily="34" charset="0"/>
              </a:rPr>
              <a:t>акты прокурорского реагирования, письма, решения судов к МНПА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80740" y="2088357"/>
            <a:ext cx="5323708" cy="2492775"/>
          </a:xfrm>
        </p:spPr>
        <p:txBody>
          <a:bodyPr>
            <a:normAutofit/>
          </a:bodyPr>
          <a:lstStyle/>
          <a:p>
            <a:r>
              <a:rPr lang="ru-RU" sz="2400" dirty="0">
                <a:cs typeface="Times New Roman" pitchFamily="18" charset="0"/>
              </a:rPr>
              <a:t>Всего внесено: </a:t>
            </a:r>
            <a:r>
              <a:rPr lang="ru-RU" sz="2400" dirty="0">
                <a:solidFill>
                  <a:srgbClr val="00B050"/>
                </a:solidFill>
                <a:ea typeface="Calibri" panose="020F0502020204030204" pitchFamily="34" charset="0"/>
                <a:cs typeface="Times New Roman" pitchFamily="18" charset="0"/>
              </a:rPr>
              <a:t>7 </a:t>
            </a:r>
            <a:r>
              <a:rPr lang="ru-RU" sz="2400" dirty="0" smtClean="0">
                <a:solidFill>
                  <a:srgbClr val="00B050"/>
                </a:solidFill>
                <a:ea typeface="Calibri" panose="020F0502020204030204" pitchFamily="34" charset="0"/>
                <a:cs typeface="Times New Roman" pitchFamily="18" charset="0"/>
              </a:rPr>
              <a:t>767 актов</a:t>
            </a:r>
            <a:endParaRPr lang="ru-RU" sz="2400" dirty="0">
              <a:solidFill>
                <a:srgbClr val="00B050"/>
              </a:solidFill>
              <a:ea typeface="Calibri" panose="020F0502020204030204" pitchFamily="34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За </a:t>
            </a:r>
            <a:r>
              <a:rPr lang="ru-RU" sz="2400" u="sng" dirty="0" smtClean="0">
                <a:solidFill>
                  <a:srgbClr val="000000"/>
                </a:solidFill>
                <a:cs typeface="Times New Roman" pitchFamily="18" charset="0"/>
              </a:rPr>
              <a:t>2023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год: </a:t>
            </a:r>
            <a:r>
              <a:rPr lang="ru-RU" sz="2400" dirty="0" smtClean="0">
                <a:solidFill>
                  <a:srgbClr val="00B050"/>
                </a:solidFill>
                <a:cs typeface="Times New Roman" pitchFamily="18" charset="0"/>
              </a:rPr>
              <a:t>99 актов</a:t>
            </a:r>
            <a:endParaRPr lang="ru-RU" sz="2400" dirty="0">
              <a:solidFill>
                <a:srgbClr val="00B050"/>
              </a:solidFill>
              <a:cs typeface="Times New Roman" pitchFamily="18" charset="0"/>
            </a:endParaRPr>
          </a:p>
        </p:txBody>
      </p:sp>
      <p:pic>
        <p:nvPicPr>
          <p:cNvPr id="16386" name="Picture 2" descr="человечки для презентации без фона - Создать мем - Meme-arsenal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171925"/>
            <a:ext cx="2520280" cy="24092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5845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8469" y="189471"/>
            <a:ext cx="4990757" cy="68374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ПРОВЕРКИ ОМСУ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73130"/>
            <a:ext cx="8748464" cy="4995157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 2017 год – 44 муниципальных образований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 2018 год – 29 муниципальных образований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 2019 год – 30 муниципальных образований</a:t>
            </a: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 2020 год – 68 муниципальных образований</a:t>
            </a: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 2021 год – 59 муниципальных образований</a:t>
            </a: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 2022 год</a:t>
            </a:r>
            <a:r>
              <a:rPr lang="ru-RU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– 90 муниципальных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образований</a:t>
            </a: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2023 год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3 муниципальных образования</a:t>
            </a:r>
          </a:p>
          <a:p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366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531524"/>
              </p:ext>
            </p:extLst>
          </p:nvPr>
        </p:nvGraphicFramePr>
        <p:xfrm>
          <a:off x="683569" y="1556792"/>
          <a:ext cx="7776863" cy="4205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5"/>
                <a:gridCol w="2160240"/>
                <a:gridCol w="2245871"/>
                <a:gridCol w="1786577"/>
              </a:tblGrid>
              <a:tr h="237626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Кварталы 2023 года</a:t>
                      </a:r>
                      <a:endParaRPr lang="ru-RU" sz="1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Размер субвенции на ежемесячную доплату к заработной  плате должностному лицу (руб.)</a:t>
                      </a:r>
                      <a:endParaRPr lang="ru-RU" sz="1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Размер субвенции на материальные затраты на обеспечение исполнения полномочий (руб.)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Общий размер субвенции (руб.)</a:t>
                      </a:r>
                      <a:endParaRPr lang="ru-RU" sz="1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401 618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48 194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456 691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II</a:t>
                      </a:r>
                      <a:endParaRPr lang="ru-RU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345 621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</a:t>
                      </a:r>
                      <a:r>
                        <a:rPr lang="ru-RU" baseline="0" dirty="0" smtClean="0"/>
                        <a:t> 474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380 215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III</a:t>
                      </a:r>
                      <a:endParaRPr lang="ru-RU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295 504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r>
                        <a:rPr lang="ru-RU" baseline="0" dirty="0" smtClean="0"/>
                        <a:t> 458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330 962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IV</a:t>
                      </a:r>
                      <a:endParaRPr lang="ru-RU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322</a:t>
                      </a:r>
                      <a:r>
                        <a:rPr lang="ru-RU" baseline="0" dirty="0" smtClean="0"/>
                        <a:t> 470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r>
                        <a:rPr lang="ru-RU" baseline="0" dirty="0" smtClean="0"/>
                        <a:t> 703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361 173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r>
                        <a:rPr lang="ru-RU" b="1" baseline="0" dirty="0" smtClean="0"/>
                        <a:t> 365 213</a:t>
                      </a:r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163</a:t>
                      </a:r>
                      <a:r>
                        <a:rPr lang="ru-RU" b="1" baseline="0" dirty="0" smtClean="0"/>
                        <a:t> 829</a:t>
                      </a:r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1 529 041</a:t>
                      </a:r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87624" y="260648"/>
            <a:ext cx="6768752" cy="102597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sz="2000" dirty="0" smtClean="0"/>
              <a:t>СУБВЕНЦИИ </a:t>
            </a:r>
            <a:br>
              <a:rPr lang="ru-RU" sz="2000" dirty="0" smtClean="0"/>
            </a:br>
            <a:r>
              <a:rPr lang="ru-RU" sz="2000" dirty="0" smtClean="0"/>
              <a:t>на исполнение </a:t>
            </a:r>
            <a:r>
              <a:rPr lang="ru-RU" sz="2000" dirty="0" err="1" smtClean="0"/>
              <a:t>госполномочий</a:t>
            </a:r>
            <a:r>
              <a:rPr lang="ru-RU" sz="2000" dirty="0" smtClean="0"/>
              <a:t> МР </a:t>
            </a:r>
            <a:br>
              <a:rPr lang="ru-RU" sz="2000" dirty="0" smtClean="0"/>
            </a:br>
            <a:r>
              <a:rPr lang="ru-RU" sz="2000" dirty="0" smtClean="0"/>
              <a:t>в 2023 году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25288"/>
              </p:ext>
            </p:extLst>
          </p:nvPr>
        </p:nvGraphicFramePr>
        <p:xfrm>
          <a:off x="361604" y="407325"/>
          <a:ext cx="8478981" cy="6101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83687"/>
              </p:ext>
            </p:extLst>
          </p:nvPr>
        </p:nvGraphicFramePr>
        <p:xfrm>
          <a:off x="502444" y="530225"/>
          <a:ext cx="8184356" cy="5155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507298505"/>
              </p:ext>
            </p:extLst>
          </p:nvPr>
        </p:nvGraphicFramePr>
        <p:xfrm>
          <a:off x="395536" y="404664"/>
          <a:ext cx="828092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49907716"/>
              </p:ext>
            </p:extLst>
          </p:nvPr>
        </p:nvGraphicFramePr>
        <p:xfrm>
          <a:off x="323530" y="980728"/>
          <a:ext cx="842493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332660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Соотношение ненормативных актов  (11229) к поступившим актам (247805)</a:t>
            </a:r>
            <a:endParaRPr lang="ru-RU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86951794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462178050"/>
              </p:ext>
            </p:extLst>
          </p:nvPr>
        </p:nvGraphicFramePr>
        <p:xfrm>
          <a:off x="107505" y="115888"/>
          <a:ext cx="8928992" cy="6481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2157">
                  <a:extLst>
                    <a:ext uri="{9D8B030D-6E8A-4147-A177-3AD203B41FA5}">
                      <a16:colId xmlns:a16="http://schemas.microsoft.com/office/drawing/2014/main" xmlns="" val="1907895435"/>
                    </a:ext>
                  </a:extLst>
                </a:gridCol>
                <a:gridCol w="3177153">
                  <a:extLst>
                    <a:ext uri="{9D8B030D-6E8A-4147-A177-3AD203B41FA5}">
                      <a16:colId xmlns:a16="http://schemas.microsoft.com/office/drawing/2014/main" xmlns="" val="2883010532"/>
                    </a:ext>
                  </a:extLst>
                </a:gridCol>
                <a:gridCol w="2759682">
                  <a:extLst>
                    <a:ext uri="{9D8B030D-6E8A-4147-A177-3AD203B41FA5}">
                      <a16:colId xmlns:a16="http://schemas.microsoft.com/office/drawing/2014/main" xmlns="" val="181670534"/>
                    </a:ext>
                  </a:extLst>
                </a:gridCol>
              </a:tblGrid>
              <a:tr h="10792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ВСЕГО МНПА В РЕГИСТРЕ МНПА</a:t>
                      </a:r>
                    </a:p>
                  </a:txBody>
                  <a:tcPr marL="7144" marR="7144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243550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7144" marR="7144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 к общему числу</a:t>
                      </a:r>
                    </a:p>
                  </a:txBody>
                  <a:tcPr marL="7144" marR="7144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2593621"/>
                  </a:ext>
                </a:extLst>
              </a:tr>
              <a:tr h="3939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Вид документа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130081381"/>
                  </a:ext>
                </a:extLst>
              </a:tr>
              <a:tr h="3939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Положение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771511647"/>
                  </a:ext>
                </a:extLst>
              </a:tr>
              <a:tr h="3939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Постановление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139506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57,28%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11332531"/>
                  </a:ext>
                </a:extLst>
              </a:tr>
              <a:tr h="3939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Приказ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4136114277"/>
                  </a:ext>
                </a:extLst>
              </a:tr>
              <a:tr h="3939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Распоряжение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5320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2,18%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3654104840"/>
                  </a:ext>
                </a:extLst>
              </a:tr>
              <a:tr h="3939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Решение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98296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40,36%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1853445246"/>
                  </a:ext>
                </a:extLst>
              </a:tr>
              <a:tr h="3939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Соглашение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0,17%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4215429953"/>
                  </a:ext>
                </a:extLst>
              </a:tr>
              <a:tr h="3939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Статус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2023011881"/>
                  </a:ext>
                </a:extLst>
              </a:tr>
              <a:tr h="674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Действие приостановлено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1026800310"/>
                  </a:ext>
                </a:extLst>
              </a:tr>
              <a:tr h="3939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Действующий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133193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54,69%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2913457513"/>
                  </a:ext>
                </a:extLst>
              </a:tr>
              <a:tr h="3939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Не вступил в силу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1400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0,57%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2693634257"/>
                  </a:ext>
                </a:extLst>
              </a:tr>
              <a:tr h="3939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Недействующий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108884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44,71%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1325150659"/>
                  </a:ext>
                </a:extLst>
              </a:tr>
              <a:tr h="3939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Недействующий в части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0,02%</a:t>
                      </a: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949385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585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391838"/>
              </p:ext>
            </p:extLst>
          </p:nvPr>
        </p:nvGraphicFramePr>
        <p:xfrm>
          <a:off x="179513" y="188644"/>
          <a:ext cx="8784977" cy="6540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5280">
                  <a:extLst>
                    <a:ext uri="{9D8B030D-6E8A-4147-A177-3AD203B41FA5}">
                      <a16:colId xmlns:a16="http://schemas.microsoft.com/office/drawing/2014/main" xmlns="" val="2521885476"/>
                    </a:ext>
                  </a:extLst>
                </a:gridCol>
                <a:gridCol w="2067054">
                  <a:extLst>
                    <a:ext uri="{9D8B030D-6E8A-4147-A177-3AD203B41FA5}">
                      <a16:colId xmlns:a16="http://schemas.microsoft.com/office/drawing/2014/main" xmlns="" val="3701030486"/>
                    </a:ext>
                  </a:extLst>
                </a:gridCol>
                <a:gridCol w="1402643">
                  <a:extLst>
                    <a:ext uri="{9D8B030D-6E8A-4147-A177-3AD203B41FA5}">
                      <a16:colId xmlns:a16="http://schemas.microsoft.com/office/drawing/2014/main" xmlns="" val="2170036609"/>
                    </a:ext>
                  </a:extLst>
                </a:gridCol>
              </a:tblGrid>
              <a:tr h="9519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ВСЕГО МНПА В РЕГИСТРЕ МНПА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243550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общему числу</a:t>
                      </a: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:a16="http://schemas.microsoft.com/office/drawing/2014/main" xmlns="" val="344796407"/>
                  </a:ext>
                </a:extLst>
              </a:tr>
              <a:tr h="23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Соответствие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1636741684"/>
                  </a:ext>
                </a:extLst>
              </a:tr>
              <a:tr h="46235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Выявлено несоответствие законодательству субъекта РФ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4166758907"/>
                  </a:ext>
                </a:extLst>
              </a:tr>
              <a:tr h="23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Выявлено несоответствие уставу МО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2664544263"/>
                  </a:ext>
                </a:extLst>
              </a:tr>
              <a:tr h="23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Выявлено несоответствие ФЗ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8564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3,52%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2661084249"/>
                  </a:ext>
                </a:extLst>
              </a:tr>
              <a:tr h="46235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Выявлено несоответствие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Уставу МО, законодательству субъекта РФ и ФЗ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,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Не соответствует в части 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1347285735"/>
                  </a:ext>
                </a:extLst>
              </a:tr>
              <a:tr h="46235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Не соответствует законодательству субъекта РФ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3740319684"/>
                  </a:ext>
                </a:extLst>
              </a:tr>
              <a:tr h="23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Не соответствует ФЗ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0,03%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3433186358"/>
                  </a:ext>
                </a:extLst>
              </a:tr>
              <a:tr h="23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Не требует юридической экспертизы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123527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50,72%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399230323"/>
                  </a:ext>
                </a:extLst>
              </a:tr>
              <a:tr h="31079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Самостоятельной юридической экспертизе не подлежит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2788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1,14%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1035514907"/>
                  </a:ext>
                </a:extLst>
              </a:tr>
              <a:tr h="23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Соответствует ФЗ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20749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8,52%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935328542"/>
                  </a:ext>
                </a:extLst>
              </a:tr>
              <a:tr h="37832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Соответствует ФЗ, законодательству субъектов и уставу МО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23609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9,69%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561206812"/>
                  </a:ext>
                </a:extLst>
              </a:tr>
              <a:tr h="39675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Юридическая экспертиза не проводилась 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63436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,05%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3620617091"/>
                  </a:ext>
                </a:extLst>
              </a:tr>
              <a:tr h="23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Тип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3065395707"/>
                  </a:ext>
                </a:extLst>
              </a:tr>
              <a:tr h="23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Нормативный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241962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99,35%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204853194"/>
                  </a:ext>
                </a:extLst>
              </a:tr>
              <a:tr h="23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Ненормативный 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0,65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3737667047"/>
                  </a:ext>
                </a:extLst>
              </a:tr>
              <a:tr h="23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Изменяющий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3860368675"/>
                  </a:ext>
                </a:extLst>
              </a:tr>
              <a:tr h="23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56921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23,37%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460404041"/>
                  </a:ext>
                </a:extLst>
              </a:tr>
              <a:tr h="221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186629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,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:a16="http://schemas.microsoft.com/office/drawing/2014/main" xmlns="" val="266161967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310955959"/>
              </p:ext>
            </p:extLst>
          </p:nvPr>
        </p:nvGraphicFramePr>
        <p:xfrm>
          <a:off x="395537" y="1397000"/>
          <a:ext cx="8352928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40466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Количество актов МО, ГО, МР и поселений по состоянию на 01.01.2023 года</a:t>
            </a:r>
            <a:endParaRPr lang="ru-RU" sz="2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Аспект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Аспект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Аспект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Аспект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4482</TotalTime>
  <Words>463</Words>
  <Application>Microsoft Office PowerPoint</Application>
  <PresentationFormat>Экран (4:3)</PresentationFormat>
  <Paragraphs>178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1_Аспект</vt:lpstr>
      <vt:lpstr>4_Аспект</vt:lpstr>
      <vt:lpstr>5_Аспект</vt:lpstr>
      <vt:lpstr>6_Аспект</vt:lpstr>
      <vt:lpstr>9_Аспект</vt:lpstr>
      <vt:lpstr>10_Аспект</vt:lpstr>
      <vt:lpstr>СОСТОЯНИЕ  РЕГИСТРА МНПА ЗАБАЙКАЛЬСКОГО КРАЯ по состоянию на 1 января 2024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ЭКСПЕРТИЗА</vt:lpstr>
      <vt:lpstr>Презентация PowerPoint</vt:lpstr>
      <vt:lpstr>ДОПОЛНИТЕЛЬНЫЕ СВЕДЕНИЯ*</vt:lpstr>
      <vt:lpstr>ПРОВЕРКИ ОМСУ</vt:lpstr>
      <vt:lpstr>СУБВЕНЦИИ  на исполнение госполномочий МР  в 2023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 РЕГИСТРА МНПА ЗАБАЙКАЛЬСКОГО КРАЯ по состоянию на 1 января 2022 года</dc:title>
  <dc:creator>Мантуленко А.А.</dc:creator>
  <cp:lastModifiedBy>Апушкина И.Д</cp:lastModifiedBy>
  <cp:revision>169</cp:revision>
  <cp:lastPrinted>2024-01-09T05:34:17Z</cp:lastPrinted>
  <dcterms:created xsi:type="dcterms:W3CDTF">2023-01-09T02:46:07Z</dcterms:created>
  <dcterms:modified xsi:type="dcterms:W3CDTF">2024-01-10T08:13:51Z</dcterms:modified>
</cp:coreProperties>
</file>