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68" r:id="rId2"/>
    <p:sldMasterId id="2147483780" r:id="rId3"/>
  </p:sldMasterIdLst>
  <p:notesMasterIdLst>
    <p:notesMasterId r:id="rId15"/>
  </p:notesMasterIdLst>
  <p:sldIdLst>
    <p:sldId id="256" r:id="rId4"/>
    <p:sldId id="257" r:id="rId5"/>
    <p:sldId id="264" r:id="rId6"/>
    <p:sldId id="277" r:id="rId7"/>
    <p:sldId id="278" r:id="rId8"/>
    <p:sldId id="280" r:id="rId9"/>
    <p:sldId id="282" r:id="rId10"/>
    <p:sldId id="270" r:id="rId11"/>
    <p:sldId id="272" r:id="rId12"/>
    <p:sldId id="273" r:id="rId13"/>
    <p:sldId id="27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/>
            </a:pPr>
            <a:r>
              <a:rPr lang="ru-RU" sz="2000" baseline="0" dirty="0" smtClean="0">
                <a:solidFill>
                  <a:srgbClr val="333333"/>
                </a:solidFill>
              </a:rPr>
              <a:t>Количество актов, направленных </a:t>
            </a:r>
            <a:r>
              <a:rPr lang="ru-RU" sz="2000" baseline="0" dirty="0" smtClean="0">
                <a:solidFill>
                  <a:srgbClr val="333333"/>
                </a:solidFill>
              </a:rPr>
              <a:t>(261626) </a:t>
            </a:r>
            <a:r>
              <a:rPr lang="ru-RU" sz="2000" baseline="0" dirty="0" smtClean="0">
                <a:solidFill>
                  <a:srgbClr val="333333"/>
                </a:solidFill>
              </a:rPr>
              <a:t>и внесенных </a:t>
            </a:r>
            <a:r>
              <a:rPr lang="ru-RU" sz="2000" baseline="0" dirty="0" smtClean="0">
                <a:solidFill>
                  <a:srgbClr val="333333"/>
                </a:solidFill>
              </a:rPr>
              <a:t>(271371) </a:t>
            </a:r>
            <a:r>
              <a:rPr lang="ru-RU" sz="2000" baseline="0" dirty="0" smtClean="0">
                <a:solidFill>
                  <a:srgbClr val="333333"/>
                </a:solidFill>
              </a:rPr>
              <a:t>по годам</a:t>
            </a:r>
            <a:endParaRPr lang="ru-RU" sz="2000" baseline="0" dirty="0">
              <a:solidFill>
                <a:srgbClr val="333333"/>
              </a:solidFill>
            </a:endParaRP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МНПА  направленных для включения в регистр</c:v>
                </c:pt>
              </c:strCache>
            </c:strRef>
          </c:tx>
          <c:marker>
            <c:symbol val="none"/>
          </c:marker>
          <c:dLbls>
            <c:dLbl>
              <c:idx val="13"/>
              <c:layout>
                <c:manualLayout>
                  <c:x val="1.0474250800116379E-2"/>
                  <c:y val="-2.1544452633305136E-2"/>
                </c:manualLayout>
              </c:layout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aseline="0">
                    <a:solidFill>
                      <a:srgbClr val="002060"/>
                    </a:solidFill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Лист1!$A$2:$A$17</c:f>
              <c:numCache>
                <c:formatCode>General</c:formatCode>
                <c:ptCount val="1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  <c:pt idx="15">
                  <c:v>2024</c:v>
                </c:pt>
              </c:numCache>
            </c:numRef>
          </c:cat>
          <c:val>
            <c:numRef>
              <c:f>Лист1!$B$2:$B$17</c:f>
              <c:numCache>
                <c:formatCode>General</c:formatCode>
                <c:ptCount val="16"/>
                <c:pt idx="2">
                  <c:v>17243</c:v>
                </c:pt>
                <c:pt idx="3">
                  <c:v>18846</c:v>
                </c:pt>
                <c:pt idx="4">
                  <c:v>18612</c:v>
                </c:pt>
                <c:pt idx="5">
                  <c:v>21658</c:v>
                </c:pt>
                <c:pt idx="6">
                  <c:v>21063</c:v>
                </c:pt>
                <c:pt idx="7">
                  <c:v>20915</c:v>
                </c:pt>
                <c:pt idx="8">
                  <c:v>21045</c:v>
                </c:pt>
                <c:pt idx="9">
                  <c:v>21019</c:v>
                </c:pt>
                <c:pt idx="10">
                  <c:v>19791</c:v>
                </c:pt>
                <c:pt idx="11">
                  <c:v>17577</c:v>
                </c:pt>
                <c:pt idx="12">
                  <c:v>17338</c:v>
                </c:pt>
                <c:pt idx="13">
                  <c:v>18403</c:v>
                </c:pt>
                <c:pt idx="14">
                  <c:v>14295</c:v>
                </c:pt>
                <c:pt idx="15">
                  <c:v>13821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Количество МНПА, внесенных в регистр МНПА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0"/>
                  <c:y val="-6.2443241797441231E-3"/>
                </c:manualLayout>
              </c:layout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110295093242926E-2"/>
                  <c:y val="2.0814413932479605E-3"/>
                </c:manualLayout>
              </c:layout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delete val="1"/>
            </c:dLbl>
            <c:dLbl>
              <c:idx val="13"/>
              <c:layout>
                <c:manualLayout>
                  <c:x val="-1.7987538832791247E-2"/>
                  <c:y val="2.42014271476664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aseline="0">
                    <a:solidFill>
                      <a:srgbClr val="00B050"/>
                    </a:solidFill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Лист1!$A$2:$A$17</c:f>
              <c:numCache>
                <c:formatCode>General</c:formatCode>
                <c:ptCount val="1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  <c:pt idx="15">
                  <c:v>2024</c:v>
                </c:pt>
              </c:numCache>
            </c:numRef>
          </c:cat>
          <c:val>
            <c:numRef>
              <c:f>Лист1!$C$2:$C$17</c:f>
              <c:numCache>
                <c:formatCode>#,##0</c:formatCode>
                <c:ptCount val="16"/>
                <c:pt idx="0">
                  <c:v>6237</c:v>
                </c:pt>
                <c:pt idx="1">
                  <c:v>11359</c:v>
                </c:pt>
                <c:pt idx="2">
                  <c:v>14214</c:v>
                </c:pt>
                <c:pt idx="3">
                  <c:v>16210</c:v>
                </c:pt>
                <c:pt idx="4">
                  <c:v>16092</c:v>
                </c:pt>
                <c:pt idx="5">
                  <c:v>18422</c:v>
                </c:pt>
                <c:pt idx="6">
                  <c:v>19242</c:v>
                </c:pt>
                <c:pt idx="7">
                  <c:v>17814</c:v>
                </c:pt>
                <c:pt idx="8">
                  <c:v>19657</c:v>
                </c:pt>
                <c:pt idx="9">
                  <c:v>19997</c:v>
                </c:pt>
                <c:pt idx="10">
                  <c:v>18675</c:v>
                </c:pt>
                <c:pt idx="11">
                  <c:v>15865</c:v>
                </c:pt>
                <c:pt idx="12">
                  <c:v>17155</c:v>
                </c:pt>
                <c:pt idx="13">
                  <c:v>18212</c:v>
                </c:pt>
                <c:pt idx="14">
                  <c:v>14262</c:v>
                </c:pt>
                <c:pt idx="15">
                  <c:v>13979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5777536"/>
        <c:axId val="95779072"/>
      </c:lineChart>
      <c:catAx>
        <c:axId val="95777536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/>
            </a:pPr>
            <a:endParaRPr lang="ru-RU"/>
          </a:p>
        </c:txPr>
        <c:crossAx val="95779072"/>
        <c:crosses val="autoZero"/>
        <c:auto val="1"/>
        <c:lblAlgn val="ctr"/>
        <c:lblOffset val="100"/>
        <c:noMultiLvlLbl val="0"/>
      </c:catAx>
      <c:valAx>
        <c:axId val="957790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Times New Roman" pitchFamily="18" charset="0"/>
              </a:defRPr>
            </a:pPr>
            <a:endParaRPr lang="ru-RU"/>
          </a:p>
        </c:txPr>
        <c:crossAx val="95777536"/>
        <c:crosses val="autoZero"/>
        <c:crossBetween val="between"/>
      </c:valAx>
    </c:plotArea>
    <c:legend>
      <c:legendPos val="b"/>
      <c:legendEntry>
        <c:idx val="0"/>
        <c:txPr>
          <a:bodyPr/>
          <a:lstStyle/>
          <a:p>
            <a:pPr>
              <a:defRPr sz="10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000"/>
            </a:pPr>
            <a:endParaRPr lang="ru-RU"/>
          </a:p>
        </c:txPr>
      </c:legendEntry>
      <c:layout/>
      <c:overlay val="0"/>
    </c:legend>
    <c:plotVisOnly val="1"/>
    <c:dispBlanksAs val="gap"/>
    <c:showDLblsOverMax val="0"/>
  </c:chart>
  <c:spPr>
    <a:solidFill>
      <a:srgbClr val="C4652D">
        <a:lumMod val="60000"/>
        <a:lumOff val="40000"/>
        <a:alpha val="25000"/>
      </a:srgbClr>
    </a:solidFill>
    <a:ln>
      <a:noFill/>
    </a:ln>
  </c:spPr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1203630796150486E-2"/>
          <c:y val="0.16383333333333333"/>
          <c:w val="0.89740748031496076"/>
          <c:h val="0.6094703995333915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МНПА  направленных для включения в регистр</c:v>
                </c:pt>
              </c:strCache>
            </c:strRef>
          </c:tx>
          <c:invertIfNegative val="0"/>
          <c:dLbls>
            <c:spPr>
              <a:noFill/>
            </c:spPr>
            <c:txPr>
              <a:bodyPr/>
              <a:lstStyle/>
              <a:p>
                <a:pPr>
                  <a:defRPr sz="700"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</c:f>
              <c:numCache>
                <c:formatCode>General</c:formatCode>
                <c:ptCount val="1"/>
                <c:pt idx="0">
                  <c:v>2024</c:v>
                </c:pt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13821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Количество МНПА внесенных в регистр МНПА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888888888888952E-3"/>
                  <c:y val="1.29629629629629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3888888888888952E-3"/>
                  <c:y val="3.703557888597278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</c:f>
              <c:numCache>
                <c:formatCode>General</c:formatCode>
                <c:ptCount val="1"/>
                <c:pt idx="0">
                  <c:v>2024</c:v>
                </c:pt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13979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Количество МНПА, в отношении которых приостановлены действия по внесению в регистр МНПА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777777777777797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7777777777777974E-3"/>
                  <c:y val="-2.037037037037045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</c:f>
              <c:numCache>
                <c:formatCode>General</c:formatCode>
                <c:ptCount val="1"/>
                <c:pt idx="0">
                  <c:v>2024</c:v>
                </c:pt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480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Количество МНПА, в отношении которых возобновлены действия по внесению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888888888888952E-3"/>
                  <c:y val="-1.29632545931758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3888888888888952E-3"/>
                  <c:y val="-1.296296296296296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0936132983377123E-7"/>
                  <c:y val="-1.66666666666666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7777777777777974E-3"/>
                  <c:y val="1.111111111111112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</c:f>
              <c:numCache>
                <c:formatCode>General</c:formatCode>
                <c:ptCount val="1"/>
                <c:pt idx="0">
                  <c:v>2024</c:v>
                </c:pt>
              </c:numCache>
            </c:numRef>
          </c:cat>
          <c:val>
            <c:numRef>
              <c:f>Лист1!$E$2</c:f>
              <c:numCache>
                <c:formatCode>General</c:formatCode>
                <c:ptCount val="1"/>
                <c:pt idx="0">
                  <c:v>231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Остатки приостановленных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</c:f>
              <c:numCache>
                <c:formatCode>General</c:formatCode>
                <c:ptCount val="1"/>
                <c:pt idx="0">
                  <c:v>2024</c:v>
                </c:pt>
              </c:numCache>
            </c:numRef>
          </c:cat>
          <c:val>
            <c:numRef>
              <c:f>Лист1!$F$2</c:f>
              <c:numCache>
                <c:formatCode>General</c:formatCode>
                <c:ptCount val="1"/>
                <c:pt idx="0">
                  <c:v>687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Количество МПА, в отношении которых принято решение о невключении их в регистр МНПА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</c:f>
              <c:numCache>
                <c:formatCode>General</c:formatCode>
                <c:ptCount val="1"/>
                <c:pt idx="0">
                  <c:v>2024</c:v>
                </c:pt>
              </c:numCache>
            </c:numRef>
          </c:cat>
          <c:val>
            <c:numRef>
              <c:f>Лист1!$G$2</c:f>
              <c:numCache>
                <c:formatCode>General</c:formatCode>
                <c:ptCount val="1"/>
                <c:pt idx="0">
                  <c:v>698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5382656"/>
        <c:axId val="105384192"/>
      </c:barChart>
      <c:valAx>
        <c:axId val="1053841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05382656"/>
        <c:crosses val="autoZero"/>
        <c:crossBetween val="between"/>
      </c:valAx>
      <c:catAx>
        <c:axId val="1053826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105384192"/>
        <c:crosses val="autoZero"/>
        <c:auto val="1"/>
        <c:lblAlgn val="ctr"/>
        <c:lblOffset val="100"/>
        <c:noMultiLvlLbl val="0"/>
      </c:catAx>
      <c:spPr>
        <a:solidFill>
          <a:schemeClr val="bg1"/>
        </a:solidFill>
      </c:spPr>
    </c:plotArea>
    <c:legend>
      <c:legendPos val="b"/>
      <c:layout/>
      <c:overlay val="0"/>
      <c:spPr>
        <a:solidFill>
          <a:schemeClr val="bg1"/>
        </a:solidFill>
      </c:spPr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7037264058782732E-2"/>
          <c:y val="1.7581901202768199E-2"/>
          <c:w val="0.89173784330476691"/>
          <c:h val="0.4673617417829831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актов МО, ГО и МР, внесенных в регистр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Лист1!$A$2:$A$22</c:f>
              <c:strCache>
                <c:ptCount val="21"/>
                <c:pt idx="0">
                  <c:v>ГО Поселок Агинское</c:v>
                </c:pt>
                <c:pt idx="1">
                  <c:v>ГО Город Петровск-Забайкальский</c:v>
                </c:pt>
                <c:pt idx="2">
                  <c:v>ГО «Город Чита»</c:v>
                </c:pt>
                <c:pt idx="3">
                  <c:v>ГО ЗАТО п.Горный</c:v>
                </c:pt>
                <c:pt idx="4">
                  <c:v>Агинский район</c:v>
                </c:pt>
                <c:pt idx="5">
                  <c:v>Акшинский район</c:v>
                </c:pt>
                <c:pt idx="6">
                  <c:v>Акшинский муниципальный округ</c:v>
                </c:pt>
                <c:pt idx="7">
                  <c:v>Александро-Заводский район</c:v>
                </c:pt>
                <c:pt idx="8">
                  <c:v>Александрово-Заводский муниципальный округ</c:v>
                </c:pt>
                <c:pt idx="9">
                  <c:v>Балейский район</c:v>
                </c:pt>
                <c:pt idx="10">
                  <c:v>Балейский муниципальный округ</c:v>
                </c:pt>
                <c:pt idx="11">
                  <c:v>Борзинский район</c:v>
                </c:pt>
                <c:pt idx="12">
                  <c:v>Газимуро-Заводский район</c:v>
                </c:pt>
                <c:pt idx="13">
                  <c:v>Газимуро-Заводский муниципальный округ</c:v>
                </c:pt>
                <c:pt idx="14">
                  <c:v>Дульдургинский район</c:v>
                </c:pt>
                <c:pt idx="15">
                  <c:v>Забайкальский район</c:v>
                </c:pt>
                <c:pt idx="16">
                  <c:v>Забайкальский муниципальный округ</c:v>
                </c:pt>
                <c:pt idx="17">
                  <c:v>Каларский район</c:v>
                </c:pt>
                <c:pt idx="18">
                  <c:v>Каларский муниципальный округ</c:v>
                </c:pt>
                <c:pt idx="19">
                  <c:v>Калганский район</c:v>
                </c:pt>
                <c:pt idx="20">
                  <c:v>Калганский муниципальный округ</c:v>
                </c:pt>
              </c:strCache>
            </c:strRef>
          </c:cat>
          <c:val>
            <c:numRef>
              <c:f>Лист1!$B$2:$B$22</c:f>
              <c:numCache>
                <c:formatCode>General</c:formatCode>
                <c:ptCount val="21"/>
                <c:pt idx="0">
                  <c:v>2109</c:v>
                </c:pt>
                <c:pt idx="1">
                  <c:v>1853</c:v>
                </c:pt>
                <c:pt idx="2">
                  <c:v>5883</c:v>
                </c:pt>
                <c:pt idx="3">
                  <c:v>1740</c:v>
                </c:pt>
                <c:pt idx="4">
                  <c:v>1398</c:v>
                </c:pt>
                <c:pt idx="5">
                  <c:v>1409</c:v>
                </c:pt>
                <c:pt idx="6">
                  <c:v>483</c:v>
                </c:pt>
                <c:pt idx="7">
                  <c:v>1776</c:v>
                </c:pt>
                <c:pt idx="8">
                  <c:v>359</c:v>
                </c:pt>
                <c:pt idx="9">
                  <c:v>2970</c:v>
                </c:pt>
                <c:pt idx="10">
                  <c:v>10</c:v>
                </c:pt>
                <c:pt idx="11">
                  <c:v>2095</c:v>
                </c:pt>
                <c:pt idx="12">
                  <c:v>2209</c:v>
                </c:pt>
                <c:pt idx="13">
                  <c:v>156</c:v>
                </c:pt>
                <c:pt idx="14">
                  <c:v>1390</c:v>
                </c:pt>
                <c:pt idx="15">
                  <c:v>3584</c:v>
                </c:pt>
                <c:pt idx="16">
                  <c:v>18</c:v>
                </c:pt>
                <c:pt idx="17">
                  <c:v>2004</c:v>
                </c:pt>
                <c:pt idx="18">
                  <c:v>836</c:v>
                </c:pt>
                <c:pt idx="19">
                  <c:v>1678</c:v>
                </c:pt>
                <c:pt idx="20">
                  <c:v>134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Количество актов поселений, внесенных в регистр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Лист1!$A$2:$A$22</c:f>
              <c:strCache>
                <c:ptCount val="21"/>
                <c:pt idx="0">
                  <c:v>ГО Поселок Агинское</c:v>
                </c:pt>
                <c:pt idx="1">
                  <c:v>ГО Город Петровск-Забайкальский</c:v>
                </c:pt>
                <c:pt idx="2">
                  <c:v>ГО «Город Чита»</c:v>
                </c:pt>
                <c:pt idx="3">
                  <c:v>ГО ЗАТО п.Горный</c:v>
                </c:pt>
                <c:pt idx="4">
                  <c:v>Агинский район</c:v>
                </c:pt>
                <c:pt idx="5">
                  <c:v>Акшинский район</c:v>
                </c:pt>
                <c:pt idx="6">
                  <c:v>Акшинский муниципальный округ</c:v>
                </c:pt>
                <c:pt idx="7">
                  <c:v>Александро-Заводский район</c:v>
                </c:pt>
                <c:pt idx="8">
                  <c:v>Александрово-Заводский муниципальный округ</c:v>
                </c:pt>
                <c:pt idx="9">
                  <c:v>Балейский район</c:v>
                </c:pt>
                <c:pt idx="10">
                  <c:v>Балейский муниципальный округ</c:v>
                </c:pt>
                <c:pt idx="11">
                  <c:v>Борзинский район</c:v>
                </c:pt>
                <c:pt idx="12">
                  <c:v>Газимуро-Заводский район</c:v>
                </c:pt>
                <c:pt idx="13">
                  <c:v>Газимуро-Заводский муниципальный округ</c:v>
                </c:pt>
                <c:pt idx="14">
                  <c:v>Дульдургинский район</c:v>
                </c:pt>
                <c:pt idx="15">
                  <c:v>Забайкальский район</c:v>
                </c:pt>
                <c:pt idx="16">
                  <c:v>Забайкальский муниципальный округ</c:v>
                </c:pt>
                <c:pt idx="17">
                  <c:v>Каларский район</c:v>
                </c:pt>
                <c:pt idx="18">
                  <c:v>Каларский муниципальный округ</c:v>
                </c:pt>
                <c:pt idx="19">
                  <c:v>Калганский район</c:v>
                </c:pt>
                <c:pt idx="20">
                  <c:v>Калганский муниципальный округ</c:v>
                </c:pt>
              </c:strCache>
            </c:strRef>
          </c:cat>
          <c:val>
            <c:numRef>
              <c:f>Лист1!$C$2:$C$22</c:f>
              <c:numCache>
                <c:formatCode>General</c:formatCode>
                <c:ptCount val="21"/>
                <c:pt idx="4">
                  <c:v>4913</c:v>
                </c:pt>
                <c:pt idx="5">
                  <c:v>3327</c:v>
                </c:pt>
                <c:pt idx="7">
                  <c:v>3129</c:v>
                </c:pt>
                <c:pt idx="9">
                  <c:v>7041</c:v>
                </c:pt>
                <c:pt idx="11">
                  <c:v>8014</c:v>
                </c:pt>
                <c:pt idx="12">
                  <c:v>4914</c:v>
                </c:pt>
                <c:pt idx="14">
                  <c:v>3412</c:v>
                </c:pt>
                <c:pt idx="15">
                  <c:v>6229</c:v>
                </c:pt>
                <c:pt idx="17">
                  <c:v>3051</c:v>
                </c:pt>
                <c:pt idx="19">
                  <c:v>2389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4135168"/>
        <c:axId val="24136704"/>
        <c:axId val="0"/>
      </c:bar3DChart>
      <c:catAx>
        <c:axId val="241351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24136704"/>
        <c:crosses val="autoZero"/>
        <c:auto val="1"/>
        <c:lblAlgn val="ctr"/>
        <c:lblOffset val="100"/>
        <c:noMultiLvlLbl val="0"/>
      </c:catAx>
      <c:valAx>
        <c:axId val="241367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2413516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актов МО, ГО и МР, внесенных в регистр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Лист1!$A$2:$A$31</c:f>
              <c:strCache>
                <c:ptCount val="30"/>
                <c:pt idx="0">
                  <c:v>Карымский район</c:v>
                </c:pt>
                <c:pt idx="1">
                  <c:v>Город Краснокаменск и Краснокаменский район</c:v>
                </c:pt>
                <c:pt idx="2">
                  <c:v>Краснокаменский округ</c:v>
                </c:pt>
                <c:pt idx="3">
                  <c:v>Красночикойский район</c:v>
                </c:pt>
                <c:pt idx="4">
                  <c:v>Кыринский район</c:v>
                </c:pt>
                <c:pt idx="5">
                  <c:v>Могойтуйский район</c:v>
                </c:pt>
                <c:pt idx="6">
                  <c:v> Могочинский район</c:v>
                </c:pt>
                <c:pt idx="7">
                  <c:v>Могочинский округ</c:v>
                </c:pt>
                <c:pt idx="8">
                  <c:v>Нерчинский район</c:v>
                </c:pt>
                <c:pt idx="9">
                  <c:v>Нерчинско-Заводский район</c:v>
                </c:pt>
                <c:pt idx="10">
                  <c:v>Нерчинско-Заводский муниципальный окргу</c:v>
                </c:pt>
                <c:pt idx="11">
                  <c:v>Оловяннинский район</c:v>
                </c:pt>
                <c:pt idx="12">
                  <c:v>Ононский район</c:v>
                </c:pt>
                <c:pt idx="13">
                  <c:v>Ононский округ</c:v>
                </c:pt>
                <c:pt idx="14">
                  <c:v>Петровск-Забайкальский район</c:v>
                </c:pt>
                <c:pt idx="15">
                  <c:v>Петровск-Забайкальский округ</c:v>
                </c:pt>
                <c:pt idx="16">
                  <c:v>Приаргунский район</c:v>
                </c:pt>
                <c:pt idx="17">
                  <c:v>Приаргунский муниципальный округ</c:v>
                </c:pt>
                <c:pt idx="18">
                  <c:v>Сретенский район</c:v>
                </c:pt>
                <c:pt idx="19">
                  <c:v>Тунгиро-Олекминский район</c:v>
                </c:pt>
                <c:pt idx="20">
                  <c:v>Тунгокоченский район</c:v>
                </c:pt>
                <c:pt idx="21">
                  <c:v>Тунгокоченский муниципальный округ</c:v>
                </c:pt>
                <c:pt idx="22">
                  <c:v>Улётовский район</c:v>
                </c:pt>
                <c:pt idx="23">
                  <c:v>Улётовский округ</c:v>
                </c:pt>
                <c:pt idx="24">
                  <c:v>Хилокский район</c:v>
                </c:pt>
                <c:pt idx="25">
                  <c:v>Чернышевский район</c:v>
                </c:pt>
                <c:pt idx="26">
                  <c:v>Читинский район</c:v>
                </c:pt>
                <c:pt idx="27">
                  <c:v>Шелопугинский район</c:v>
                </c:pt>
                <c:pt idx="28">
                  <c:v>Шелопугинский округ</c:v>
                </c:pt>
                <c:pt idx="29">
                  <c:v>Шилкинский район</c:v>
                </c:pt>
              </c:strCache>
            </c:strRef>
          </c:cat>
          <c:val>
            <c:numRef>
              <c:f>Лист1!$B$2:$B$31</c:f>
              <c:numCache>
                <c:formatCode>General</c:formatCode>
                <c:ptCount val="30"/>
                <c:pt idx="0">
                  <c:v>2628</c:v>
                </c:pt>
                <c:pt idx="1">
                  <c:v>2526</c:v>
                </c:pt>
                <c:pt idx="2">
                  <c:v>2</c:v>
                </c:pt>
                <c:pt idx="3">
                  <c:v>3283</c:v>
                </c:pt>
                <c:pt idx="4">
                  <c:v>1877</c:v>
                </c:pt>
                <c:pt idx="5">
                  <c:v>1521</c:v>
                </c:pt>
                <c:pt idx="6">
                  <c:v>2193</c:v>
                </c:pt>
                <c:pt idx="7">
                  <c:v>48</c:v>
                </c:pt>
                <c:pt idx="8">
                  <c:v>2089</c:v>
                </c:pt>
                <c:pt idx="9">
                  <c:v>1214</c:v>
                </c:pt>
                <c:pt idx="10">
                  <c:v>233</c:v>
                </c:pt>
                <c:pt idx="11">
                  <c:v>1760</c:v>
                </c:pt>
                <c:pt idx="12">
                  <c:v>1569</c:v>
                </c:pt>
                <c:pt idx="13">
                  <c:v>340</c:v>
                </c:pt>
                <c:pt idx="14">
                  <c:v>2685</c:v>
                </c:pt>
                <c:pt idx="15">
                  <c:v>0</c:v>
                </c:pt>
                <c:pt idx="16">
                  <c:v>931</c:v>
                </c:pt>
                <c:pt idx="17">
                  <c:v>732</c:v>
                </c:pt>
                <c:pt idx="18">
                  <c:v>1742</c:v>
                </c:pt>
                <c:pt idx="19">
                  <c:v>1369</c:v>
                </c:pt>
                <c:pt idx="20">
                  <c:v>2682</c:v>
                </c:pt>
                <c:pt idx="21">
                  <c:v>476</c:v>
                </c:pt>
                <c:pt idx="22">
                  <c:v>3109</c:v>
                </c:pt>
                <c:pt idx="23">
                  <c:v>0</c:v>
                </c:pt>
                <c:pt idx="24">
                  <c:v>2451</c:v>
                </c:pt>
                <c:pt idx="25">
                  <c:v>1823</c:v>
                </c:pt>
                <c:pt idx="26">
                  <c:v>1601</c:v>
                </c:pt>
                <c:pt idx="27">
                  <c:v>2231</c:v>
                </c:pt>
                <c:pt idx="28">
                  <c:v>53</c:v>
                </c:pt>
                <c:pt idx="29">
                  <c:v>2065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Количество актов поселений, внесенных в регистр</c:v>
                </c:pt>
              </c:strCache>
            </c:strRef>
          </c:tx>
          <c:invertIfNegative val="0"/>
          <c:dLbls>
            <c:dLbl>
              <c:idx val="14"/>
              <c:layout>
                <c:manualLayout>
                  <c:x val="1.494655019498777E-2"/>
                  <c:y val="1.0046800687296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Лист1!$A$2:$A$31</c:f>
              <c:strCache>
                <c:ptCount val="30"/>
                <c:pt idx="0">
                  <c:v>Карымский район</c:v>
                </c:pt>
                <c:pt idx="1">
                  <c:v>Город Краснокаменск и Краснокаменский район</c:v>
                </c:pt>
                <c:pt idx="2">
                  <c:v>Краснокаменский округ</c:v>
                </c:pt>
                <c:pt idx="3">
                  <c:v>Красночикойский район</c:v>
                </c:pt>
                <c:pt idx="4">
                  <c:v>Кыринский район</c:v>
                </c:pt>
                <c:pt idx="5">
                  <c:v>Могойтуйский район</c:v>
                </c:pt>
                <c:pt idx="6">
                  <c:v> Могочинский район</c:v>
                </c:pt>
                <c:pt idx="7">
                  <c:v>Могочинский округ</c:v>
                </c:pt>
                <c:pt idx="8">
                  <c:v>Нерчинский район</c:v>
                </c:pt>
                <c:pt idx="9">
                  <c:v>Нерчинско-Заводский район</c:v>
                </c:pt>
                <c:pt idx="10">
                  <c:v>Нерчинско-Заводский муниципальный окргу</c:v>
                </c:pt>
                <c:pt idx="11">
                  <c:v>Оловяннинский район</c:v>
                </c:pt>
                <c:pt idx="12">
                  <c:v>Ононский район</c:v>
                </c:pt>
                <c:pt idx="13">
                  <c:v>Ононский округ</c:v>
                </c:pt>
                <c:pt idx="14">
                  <c:v>Петровск-Забайкальский район</c:v>
                </c:pt>
                <c:pt idx="15">
                  <c:v>Петровск-Забайкальский округ</c:v>
                </c:pt>
                <c:pt idx="16">
                  <c:v>Приаргунский район</c:v>
                </c:pt>
                <c:pt idx="17">
                  <c:v>Приаргунский муниципальный округ</c:v>
                </c:pt>
                <c:pt idx="18">
                  <c:v>Сретенский район</c:v>
                </c:pt>
                <c:pt idx="19">
                  <c:v>Тунгиро-Олекминский район</c:v>
                </c:pt>
                <c:pt idx="20">
                  <c:v>Тунгокоченский район</c:v>
                </c:pt>
                <c:pt idx="21">
                  <c:v>Тунгокоченский муниципальный округ</c:v>
                </c:pt>
                <c:pt idx="22">
                  <c:v>Улётовский район</c:v>
                </c:pt>
                <c:pt idx="23">
                  <c:v>Улётовский округ</c:v>
                </c:pt>
                <c:pt idx="24">
                  <c:v>Хилокский район</c:v>
                </c:pt>
                <c:pt idx="25">
                  <c:v>Чернышевский район</c:v>
                </c:pt>
                <c:pt idx="26">
                  <c:v>Читинский район</c:v>
                </c:pt>
                <c:pt idx="27">
                  <c:v>Шелопугинский район</c:v>
                </c:pt>
                <c:pt idx="28">
                  <c:v>Шелопугинский округ</c:v>
                </c:pt>
                <c:pt idx="29">
                  <c:v>Шилкинский район</c:v>
                </c:pt>
              </c:strCache>
            </c:strRef>
          </c:cat>
          <c:val>
            <c:numRef>
              <c:f>Лист1!$C$2:$C$31</c:f>
              <c:numCache>
                <c:formatCode>General</c:formatCode>
                <c:ptCount val="30"/>
                <c:pt idx="0">
                  <c:v>6777</c:v>
                </c:pt>
                <c:pt idx="1">
                  <c:v>9831</c:v>
                </c:pt>
                <c:pt idx="3">
                  <c:v>8987</c:v>
                </c:pt>
                <c:pt idx="4">
                  <c:v>6830</c:v>
                </c:pt>
                <c:pt idx="5">
                  <c:v>6447</c:v>
                </c:pt>
                <c:pt idx="6">
                  <c:v>3718</c:v>
                </c:pt>
                <c:pt idx="8">
                  <c:v>9629</c:v>
                </c:pt>
                <c:pt idx="9">
                  <c:v>3868</c:v>
                </c:pt>
                <c:pt idx="11">
                  <c:v>7485</c:v>
                </c:pt>
                <c:pt idx="12">
                  <c:v>3207</c:v>
                </c:pt>
                <c:pt idx="14">
                  <c:v>6873</c:v>
                </c:pt>
                <c:pt idx="16">
                  <c:v>3911</c:v>
                </c:pt>
                <c:pt idx="18">
                  <c:v>7400</c:v>
                </c:pt>
                <c:pt idx="19">
                  <c:v>685</c:v>
                </c:pt>
                <c:pt idx="20">
                  <c:v>4668</c:v>
                </c:pt>
                <c:pt idx="22">
                  <c:v>5827</c:v>
                </c:pt>
                <c:pt idx="24">
                  <c:v>6277</c:v>
                </c:pt>
                <c:pt idx="25">
                  <c:v>6480</c:v>
                </c:pt>
                <c:pt idx="26">
                  <c:v>8245</c:v>
                </c:pt>
                <c:pt idx="27">
                  <c:v>4311</c:v>
                </c:pt>
                <c:pt idx="29">
                  <c:v>10588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9437056"/>
        <c:axId val="37336192"/>
        <c:axId val="0"/>
      </c:bar3DChart>
      <c:catAx>
        <c:axId val="1294370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37336192"/>
        <c:crosses val="autoZero"/>
        <c:auto val="1"/>
        <c:lblAlgn val="ctr"/>
        <c:lblOffset val="100"/>
        <c:noMultiLvlLbl val="0"/>
      </c:catAx>
      <c:valAx>
        <c:axId val="373361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12943705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05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МНПА, действия по направлению для включения в регистр которых приостановлены до устранения выявленных нарушений</c:v>
                </c:pt>
              </c:strCache>
            </c:strRef>
          </c:tx>
          <c:invertIfNegative val="0"/>
          <c:cat>
            <c:strRef>
              <c:f>Лист1!$A$2:$A$18</c:f>
              <c:strCache>
                <c:ptCount val="17"/>
                <c:pt idx="0">
                  <c:v>ГО "Город Чита"</c:v>
                </c:pt>
                <c:pt idx="1">
                  <c:v>ГО "Поселок Агинское"</c:v>
                </c:pt>
                <c:pt idx="2">
                  <c:v>ГО ЗАТО п.Горный</c:v>
                </c:pt>
                <c:pt idx="3">
                  <c:v>МР "Агинский район"</c:v>
                </c:pt>
                <c:pt idx="4">
                  <c:v>Акшинский муниципальный округ</c:v>
                </c:pt>
                <c:pt idx="5">
                  <c:v>Александрово-Заводский муниципальный округ</c:v>
                </c:pt>
                <c:pt idx="6">
                  <c:v>Балейский муниципальный округ</c:v>
                </c:pt>
                <c:pt idx="7">
                  <c:v>МР "Борзинский район"</c:v>
                </c:pt>
                <c:pt idx="8">
                  <c:v>Газимуро-Заводский муниципальный округ</c:v>
                </c:pt>
                <c:pt idx="9">
                  <c:v>Краснокаменский муниципальный округ</c:v>
                </c:pt>
                <c:pt idx="10">
                  <c:v>МР "Дульдургинский район"</c:v>
                </c:pt>
                <c:pt idx="11">
                  <c:v>Забайкальский муниципальный округ</c:v>
                </c:pt>
                <c:pt idx="12">
                  <c:v>Каларский муниципальный округ</c:v>
                </c:pt>
                <c:pt idx="13">
                  <c:v>Калганский муниципальный округ</c:v>
                </c:pt>
                <c:pt idx="14">
                  <c:v>МР "Карымский район"</c:v>
                </c:pt>
                <c:pt idx="15">
                  <c:v>МР "Красночикойский район"</c:v>
                </c:pt>
                <c:pt idx="16">
                  <c:v>МР "Кыринский район"</c:v>
                </c:pt>
              </c:strCache>
            </c:strRef>
          </c:cat>
          <c:val>
            <c:numRef>
              <c:f>Лист1!$B$2:$B$18</c:f>
              <c:numCache>
                <c:formatCode>General</c:formatCode>
                <c:ptCount val="17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26</c:v>
                </c:pt>
                <c:pt idx="4">
                  <c:v>70</c:v>
                </c:pt>
                <c:pt idx="5">
                  <c:v>12</c:v>
                </c:pt>
                <c:pt idx="6">
                  <c:v>18</c:v>
                </c:pt>
                <c:pt idx="7">
                  <c:v>5</c:v>
                </c:pt>
                <c:pt idx="8">
                  <c:v>40</c:v>
                </c:pt>
                <c:pt idx="9">
                  <c:v>5</c:v>
                </c:pt>
                <c:pt idx="10">
                  <c:v>9</c:v>
                </c:pt>
                <c:pt idx="11">
                  <c:v>3</c:v>
                </c:pt>
                <c:pt idx="12">
                  <c:v>8</c:v>
                </c:pt>
                <c:pt idx="13">
                  <c:v>37</c:v>
                </c:pt>
                <c:pt idx="14">
                  <c:v>15</c:v>
                </c:pt>
                <c:pt idx="15">
                  <c:v>4</c:v>
                </c:pt>
                <c:pt idx="16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Количество МНПА, действия по направлению для включения в регистр которых возобновлены после устранения выявленных нарушений</c:v>
                </c:pt>
              </c:strCache>
            </c:strRef>
          </c:tx>
          <c:invertIfNegative val="0"/>
          <c:cat>
            <c:strRef>
              <c:f>Лист1!$A$2:$A$18</c:f>
              <c:strCache>
                <c:ptCount val="17"/>
                <c:pt idx="0">
                  <c:v>ГО "Город Чита"</c:v>
                </c:pt>
                <c:pt idx="1">
                  <c:v>ГО "Поселок Агинское"</c:v>
                </c:pt>
                <c:pt idx="2">
                  <c:v>ГО ЗАТО п.Горный</c:v>
                </c:pt>
                <c:pt idx="3">
                  <c:v>МР "Агинский район"</c:v>
                </c:pt>
                <c:pt idx="4">
                  <c:v>Акшинский муниципальный округ</c:v>
                </c:pt>
                <c:pt idx="5">
                  <c:v>Александрово-Заводский муниципальный округ</c:v>
                </c:pt>
                <c:pt idx="6">
                  <c:v>Балейский муниципальный округ</c:v>
                </c:pt>
                <c:pt idx="7">
                  <c:v>МР "Борзинский район"</c:v>
                </c:pt>
                <c:pt idx="8">
                  <c:v>Газимуро-Заводский муниципальный округ</c:v>
                </c:pt>
                <c:pt idx="9">
                  <c:v>Краснокаменский муниципальный округ</c:v>
                </c:pt>
                <c:pt idx="10">
                  <c:v>МР "Дульдургинский район"</c:v>
                </c:pt>
                <c:pt idx="11">
                  <c:v>Забайкальский муниципальный округ</c:v>
                </c:pt>
                <c:pt idx="12">
                  <c:v>Каларский муниципальный округ</c:v>
                </c:pt>
                <c:pt idx="13">
                  <c:v>Калганский муниципальный округ</c:v>
                </c:pt>
                <c:pt idx="14">
                  <c:v>МР "Карымский район"</c:v>
                </c:pt>
                <c:pt idx="15">
                  <c:v>МР "Красночикойский район"</c:v>
                </c:pt>
                <c:pt idx="16">
                  <c:v>МР "Кыринский район"</c:v>
                </c:pt>
              </c:strCache>
            </c:strRef>
          </c:cat>
          <c:val>
            <c:numRef>
              <c:f>Лист1!$C$2:$C$18</c:f>
              <c:numCache>
                <c:formatCode>General</c:formatCode>
                <c:ptCount val="17"/>
                <c:pt idx="0">
                  <c:v>3</c:v>
                </c:pt>
                <c:pt idx="1">
                  <c:v>2</c:v>
                </c:pt>
                <c:pt idx="2">
                  <c:v>2</c:v>
                </c:pt>
                <c:pt idx="3">
                  <c:v>23</c:v>
                </c:pt>
                <c:pt idx="4">
                  <c:v>1</c:v>
                </c:pt>
                <c:pt idx="5">
                  <c:v>4</c:v>
                </c:pt>
                <c:pt idx="6">
                  <c:v>3</c:v>
                </c:pt>
                <c:pt idx="7">
                  <c:v>11</c:v>
                </c:pt>
                <c:pt idx="8">
                  <c:v>7</c:v>
                </c:pt>
                <c:pt idx="9">
                  <c:v>11</c:v>
                </c:pt>
                <c:pt idx="10">
                  <c:v>8</c:v>
                </c:pt>
                <c:pt idx="11">
                  <c:v>21</c:v>
                </c:pt>
                <c:pt idx="12">
                  <c:v>2</c:v>
                </c:pt>
                <c:pt idx="13">
                  <c:v>0</c:v>
                </c:pt>
                <c:pt idx="14">
                  <c:v>12</c:v>
                </c:pt>
                <c:pt idx="15">
                  <c:v>18</c:v>
                </c:pt>
                <c:pt idx="16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67180032"/>
        <c:axId val="67181568"/>
      </c:barChart>
      <c:catAx>
        <c:axId val="671800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67181568"/>
        <c:crosses val="autoZero"/>
        <c:auto val="1"/>
        <c:lblAlgn val="ctr"/>
        <c:lblOffset val="100"/>
        <c:noMultiLvlLbl val="0"/>
      </c:catAx>
      <c:valAx>
        <c:axId val="67181568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6718003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9169595634155135E-2"/>
          <c:y val="0.88459687740323223"/>
          <c:w val="0.80609856480593067"/>
          <c:h val="8.1941652947652294E-2"/>
        </c:manualLayout>
      </c:layout>
      <c:overlay val="0"/>
      <c:txPr>
        <a:bodyPr/>
        <a:lstStyle/>
        <a:p>
          <a:pPr>
            <a:defRPr sz="7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800" baseline="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МНПА, действия по направлению для включения в регистр которых приостановлены до устранения выявленных нарушений</c:v>
                </c:pt>
              </c:strCache>
            </c:strRef>
          </c:tx>
          <c:invertIfNegative val="0"/>
          <c:cat>
            <c:strRef>
              <c:f>Лист1!$A$2:$A$18</c:f>
              <c:strCache>
                <c:ptCount val="17"/>
                <c:pt idx="0">
                  <c:v>МР "Могойтуйский район"</c:v>
                </c:pt>
                <c:pt idx="1">
                  <c:v>Могочинский муниципальный округ</c:v>
                </c:pt>
                <c:pt idx="2">
                  <c:v>Нерчинско-Заводский муниципальный округ</c:v>
                </c:pt>
                <c:pt idx="3">
                  <c:v>МР "Нерчинский район"</c:v>
                </c:pt>
                <c:pt idx="4">
                  <c:v>МР "Оловяннинский район"</c:v>
                </c:pt>
                <c:pt idx="5">
                  <c:v>Ононский муниципальный округ</c:v>
                </c:pt>
                <c:pt idx="6">
                  <c:v>Петровск-Забайкальский муниципальный округ</c:v>
                </c:pt>
                <c:pt idx="7">
                  <c:v>Приаргунский муниципальный округ</c:v>
                </c:pt>
                <c:pt idx="8">
                  <c:v>МР "Сретенский район"</c:v>
                </c:pt>
                <c:pt idx="9">
                  <c:v>МР "Тунгиро-Олёкминский район"</c:v>
                </c:pt>
                <c:pt idx="10">
                  <c:v>Тунгокоченский муниципальный округ</c:v>
                </c:pt>
                <c:pt idx="11">
                  <c:v>Улётовский муниципальный округ</c:v>
                </c:pt>
                <c:pt idx="12">
                  <c:v>МР "Хилокский район"</c:v>
                </c:pt>
                <c:pt idx="13">
                  <c:v>МР "Чернышевский район"</c:v>
                </c:pt>
                <c:pt idx="14">
                  <c:v>МР "Читинский район"</c:v>
                </c:pt>
                <c:pt idx="15">
                  <c:v>Шелопугинский муниципальный округ</c:v>
                </c:pt>
                <c:pt idx="16">
                  <c:v>МР "Шилкинский район"</c:v>
                </c:pt>
              </c:strCache>
            </c:strRef>
          </c:cat>
          <c:val>
            <c:numRef>
              <c:f>Лист1!$B$2:$B$18</c:f>
              <c:numCache>
                <c:formatCode>General</c:formatCode>
                <c:ptCount val="17"/>
                <c:pt idx="0">
                  <c:v>24</c:v>
                </c:pt>
                <c:pt idx="1">
                  <c:v>37</c:v>
                </c:pt>
                <c:pt idx="2">
                  <c:v>29</c:v>
                </c:pt>
                <c:pt idx="3">
                  <c:v>10</c:v>
                </c:pt>
                <c:pt idx="4">
                  <c:v>36</c:v>
                </c:pt>
                <c:pt idx="5">
                  <c:v>0</c:v>
                </c:pt>
                <c:pt idx="6">
                  <c:v>14</c:v>
                </c:pt>
                <c:pt idx="7">
                  <c:v>2</c:v>
                </c:pt>
                <c:pt idx="8">
                  <c:v>22</c:v>
                </c:pt>
                <c:pt idx="9">
                  <c:v>1</c:v>
                </c:pt>
                <c:pt idx="10">
                  <c:v>6</c:v>
                </c:pt>
                <c:pt idx="11">
                  <c:v>26</c:v>
                </c:pt>
                <c:pt idx="12">
                  <c:v>6</c:v>
                </c:pt>
                <c:pt idx="13">
                  <c:v>19</c:v>
                </c:pt>
                <c:pt idx="14">
                  <c:v>61</c:v>
                </c:pt>
                <c:pt idx="15">
                  <c:v>1</c:v>
                </c:pt>
                <c:pt idx="16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Количество МНПА, действия по направлению для включения в регистр которых возобновлены после устранения выявленных нарушений</c:v>
                </c:pt>
              </c:strCache>
            </c:strRef>
          </c:tx>
          <c:invertIfNegative val="0"/>
          <c:cat>
            <c:strRef>
              <c:f>Лист1!$A$2:$A$18</c:f>
              <c:strCache>
                <c:ptCount val="17"/>
                <c:pt idx="0">
                  <c:v>МР "Могойтуйский район"</c:v>
                </c:pt>
                <c:pt idx="1">
                  <c:v>Могочинский муниципальный округ</c:v>
                </c:pt>
                <c:pt idx="2">
                  <c:v>Нерчинско-Заводский муниципальный округ</c:v>
                </c:pt>
                <c:pt idx="3">
                  <c:v>МР "Нерчинский район"</c:v>
                </c:pt>
                <c:pt idx="4">
                  <c:v>МР "Оловяннинский район"</c:v>
                </c:pt>
                <c:pt idx="5">
                  <c:v>Ононский муниципальный округ</c:v>
                </c:pt>
                <c:pt idx="6">
                  <c:v>Петровск-Забайкальский муниципальный округ</c:v>
                </c:pt>
                <c:pt idx="7">
                  <c:v>Приаргунский муниципальный округ</c:v>
                </c:pt>
                <c:pt idx="8">
                  <c:v>МР "Сретенский район"</c:v>
                </c:pt>
                <c:pt idx="9">
                  <c:v>МР "Тунгиро-Олёкминский район"</c:v>
                </c:pt>
                <c:pt idx="10">
                  <c:v>Тунгокоченский муниципальный округ</c:v>
                </c:pt>
                <c:pt idx="11">
                  <c:v>Улётовский муниципальный округ</c:v>
                </c:pt>
                <c:pt idx="12">
                  <c:v>МР "Хилокский район"</c:v>
                </c:pt>
                <c:pt idx="13">
                  <c:v>МР "Чернышевский район"</c:v>
                </c:pt>
                <c:pt idx="14">
                  <c:v>МР "Читинский район"</c:v>
                </c:pt>
                <c:pt idx="15">
                  <c:v>Шелопугинский муниципальный округ</c:v>
                </c:pt>
                <c:pt idx="16">
                  <c:v>МР "Шилкинский район"</c:v>
                </c:pt>
              </c:strCache>
            </c:strRef>
          </c:cat>
          <c:val>
            <c:numRef>
              <c:f>Лист1!$C$2:$C$18</c:f>
              <c:numCache>
                <c:formatCode>General</c:formatCode>
                <c:ptCount val="17"/>
                <c:pt idx="0">
                  <c:v>6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  <c:pt idx="4">
                  <c:v>6</c:v>
                </c:pt>
                <c:pt idx="5">
                  <c:v>9</c:v>
                </c:pt>
                <c:pt idx="6">
                  <c:v>2</c:v>
                </c:pt>
                <c:pt idx="7">
                  <c:v>1</c:v>
                </c:pt>
                <c:pt idx="8">
                  <c:v>0</c:v>
                </c:pt>
                <c:pt idx="9">
                  <c:v>3</c:v>
                </c:pt>
                <c:pt idx="10">
                  <c:v>28</c:v>
                </c:pt>
                <c:pt idx="11">
                  <c:v>1</c:v>
                </c:pt>
                <c:pt idx="12">
                  <c:v>11</c:v>
                </c:pt>
                <c:pt idx="13">
                  <c:v>21</c:v>
                </c:pt>
                <c:pt idx="14">
                  <c:v>35</c:v>
                </c:pt>
                <c:pt idx="15">
                  <c:v>0</c:v>
                </c:pt>
                <c:pt idx="16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24134400"/>
        <c:axId val="26387200"/>
      </c:barChart>
      <c:catAx>
        <c:axId val="24134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6387200"/>
        <c:crosses val="autoZero"/>
        <c:auto val="1"/>
        <c:lblAlgn val="ctr"/>
        <c:lblOffset val="100"/>
        <c:noMultiLvlLbl val="0"/>
      </c:catAx>
      <c:valAx>
        <c:axId val="26387200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24134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9169595634155135E-2"/>
          <c:y val="0.88459687740323223"/>
          <c:w val="0.80609856480593067"/>
          <c:h val="8.1941652947652294E-2"/>
        </c:manualLayout>
      </c:layout>
      <c:overlay val="0"/>
      <c:txPr>
        <a:bodyPr/>
        <a:lstStyle/>
        <a:p>
          <a:pPr>
            <a:defRPr sz="7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800" baseline="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юридических экспертиз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Лист1!$A$2:$A$15</c:f>
              <c:numCache>
                <c:formatCode>General</c:formatCod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</c:numCache>
            </c:numRef>
          </c:cat>
          <c:val>
            <c:numRef>
              <c:f>Лист1!$B$2:$B$15</c:f>
              <c:numCache>
                <c:formatCode>General</c:formatCode>
                <c:ptCount val="14"/>
                <c:pt idx="0">
                  <c:v>11</c:v>
                </c:pt>
                <c:pt idx="1">
                  <c:v>196</c:v>
                </c:pt>
                <c:pt idx="2">
                  <c:v>1024</c:v>
                </c:pt>
                <c:pt idx="3">
                  <c:v>1816</c:v>
                </c:pt>
                <c:pt idx="4">
                  <c:v>2093</c:v>
                </c:pt>
                <c:pt idx="5">
                  <c:v>2751</c:v>
                </c:pt>
                <c:pt idx="6">
                  <c:v>3800</c:v>
                </c:pt>
                <c:pt idx="7">
                  <c:v>3911</c:v>
                </c:pt>
                <c:pt idx="8">
                  <c:v>4865</c:v>
                </c:pt>
                <c:pt idx="9">
                  <c:v>6133</c:v>
                </c:pt>
                <c:pt idx="10" formatCode="#,##0">
                  <c:v>7049</c:v>
                </c:pt>
                <c:pt idx="11" formatCode="#,##0">
                  <c:v>7751</c:v>
                </c:pt>
                <c:pt idx="12" formatCode="#,##0">
                  <c:v>5020</c:v>
                </c:pt>
                <c:pt idx="13" formatCode="#,##0">
                  <c:v>5801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7567744"/>
        <c:axId val="127570688"/>
        <c:axId val="0"/>
      </c:bar3DChart>
      <c:catAx>
        <c:axId val="127567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 baseline="0"/>
            </a:pPr>
            <a:endParaRPr lang="ru-RU"/>
          </a:p>
        </c:txPr>
        <c:crossAx val="127570688"/>
        <c:crosses val="autoZero"/>
        <c:auto val="1"/>
        <c:lblAlgn val="ctr"/>
        <c:lblOffset val="100"/>
        <c:noMultiLvlLbl val="0"/>
      </c:catAx>
      <c:valAx>
        <c:axId val="1275706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 baseline="0"/>
            </a:pPr>
            <a:endParaRPr lang="ru-RU"/>
          </a:p>
        </c:txPr>
        <c:crossAx val="1275677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0.85325</cdr:x>
      <cdr:y>0.40082</cdr:y>
    </cdr:from>
    <cdr:to>
      <cdr:x>0.93818</cdr:x>
      <cdr:y>0.44803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34732" y="2445612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dirty="0" smtClean="0">
              <a:solidFill>
                <a:srgbClr val="00B050"/>
              </a:solidFill>
            </a:rPr>
            <a:t>17158</a:t>
          </a:r>
          <a:endParaRPr lang="ru-RU" sz="1000" dirty="0">
            <a:solidFill>
              <a:srgbClr val="00B05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0.06688</cdr:x>
      <cdr:y>0.01701</cdr:y>
    </cdr:from>
    <cdr:to>
      <cdr:x>0.94099</cdr:x>
      <cdr:y>0.13251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11551" y="116654"/>
          <a:ext cx="7992862" cy="7920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/>
            <a:t>Количество актов, действия по которым приостановлены </a:t>
          </a:r>
          <a:r>
            <a:rPr lang="ru-RU" sz="1400" b="1" dirty="0" smtClean="0"/>
            <a:t>(480),</a:t>
          </a:r>
          <a:r>
            <a:rPr lang="ru-RU" sz="1400" b="1" dirty="0" smtClean="0"/>
            <a:t/>
          </a:r>
          <a:br>
            <a:rPr lang="ru-RU" sz="1400" b="1" dirty="0" smtClean="0"/>
          </a:br>
          <a:r>
            <a:rPr lang="ru-RU" sz="1400" b="1" dirty="0" smtClean="0"/>
            <a:t> возобновлены </a:t>
          </a:r>
          <a:r>
            <a:rPr lang="ru-RU" sz="1400" b="1" dirty="0" smtClean="0"/>
            <a:t>(231) и остатки </a:t>
          </a:r>
          <a:r>
            <a:rPr lang="ru-RU" sz="1400" b="1" dirty="0" smtClean="0"/>
            <a:t>(</a:t>
          </a:r>
          <a:r>
            <a:rPr lang="ru-RU" sz="1400" b="1" dirty="0" err="1" smtClean="0"/>
            <a:t>нараст</a:t>
          </a:r>
          <a:r>
            <a:rPr lang="ru-RU" sz="1400" b="1" dirty="0" smtClean="0"/>
            <a:t>. </a:t>
          </a:r>
          <a:r>
            <a:rPr lang="ru-RU" sz="1400" b="1" dirty="0" smtClean="0"/>
            <a:t>687), а также количество актов </a:t>
          </a:r>
          <a:r>
            <a:rPr lang="ru-RU" sz="1400" b="1" dirty="0" err="1" smtClean="0"/>
            <a:t>невключенных</a:t>
          </a:r>
          <a:r>
            <a:rPr lang="ru-RU" sz="1400" b="1" dirty="0" smtClean="0"/>
            <a:t> (698)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0.87799</cdr:x>
      <cdr:y>0.6575</cdr:y>
    </cdr:from>
    <cdr:to>
      <cdr:x>0.95674</cdr:x>
      <cdr:y>0.689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8028384" y="4509120"/>
          <a:ext cx="72008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13821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0.88587</cdr:x>
      <cdr:y>0.5735</cdr:y>
    </cdr:from>
    <cdr:to>
      <cdr:x>0.95674</cdr:x>
      <cdr:y>0.605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8100392" y="3933056"/>
          <a:ext cx="648072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13979</a:t>
          </a:r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6E5B40-7282-4FC3-AAF6-BE0E4BF1D86E}" type="datetimeFigureOut">
              <a:rPr lang="ru-RU" smtClean="0"/>
              <a:pPr/>
              <a:t>09.01.2025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6F92B9-9943-42EA-8A0F-D876933D97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1328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5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601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1/9/2025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1/9/2025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3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1/9/2025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5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601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1/9/2025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1/9/2025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5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601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1/9/2025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1/9/2025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1/9/2025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1/9/2025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5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1/9/2025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1/9/2025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1/9/2025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5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49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1/9/2025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1/9/2025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3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1/9/2025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5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601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1/9/2025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1/9/2025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5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601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1/9/2025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1/9/2025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1/9/2025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1/9/2025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5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1/9/2025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5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601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1/9/2025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1/9/2025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5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15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1/9/2025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1/9/2025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3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1/9/2025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1/9/2025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1/9/2025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1/9/2025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5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1/9/2025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1/9/2025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5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94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1/9/2025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5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601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2063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defTabSz="457200"/>
            <a:fld id="{C764DE79-268F-4C1A-8933-263129D2AF90}" type="datetimeFigureOut">
              <a:rPr lang="en-US" smtClean="0">
                <a:solidFill>
                  <a:srgbClr val="DEDEDE">
                    <a:shade val="50000"/>
                  </a:srgbClr>
                </a:solidFill>
              </a:rPr>
              <a:pPr defTabSz="457200"/>
              <a:t>1/9/2025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2063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defTabSz="457200"/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206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defTabSz="457200"/>
            <a:fld id="{48F63A3B-78C7-47BE-AE5E-E10140E04643}" type="slidenum">
              <a:rPr lang="en-US" smtClean="0">
                <a:solidFill>
                  <a:srgbClr val="DEDEDE">
                    <a:shade val="50000"/>
                  </a:srgbClr>
                </a:solidFill>
              </a:rPr>
              <a:pPr defTabSz="457200"/>
              <a:t>‹#›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5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601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973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defTabSz="457200"/>
            <a:fld id="{C764DE79-268F-4C1A-8933-263129D2AF90}" type="datetimeFigureOut">
              <a:rPr lang="en-US" smtClean="0">
                <a:solidFill>
                  <a:srgbClr val="DEDEDE">
                    <a:shade val="50000"/>
                  </a:srgbClr>
                </a:solidFill>
              </a:rPr>
              <a:pPr defTabSz="457200"/>
              <a:t>1/9/2025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973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defTabSz="457200"/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97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defTabSz="457200"/>
            <a:fld id="{48F63A3B-78C7-47BE-AE5E-E10140E04643}" type="slidenum">
              <a:rPr lang="en-US" smtClean="0">
                <a:solidFill>
                  <a:srgbClr val="DEDEDE">
                    <a:shade val="50000"/>
                  </a:srgbClr>
                </a:solidFill>
              </a:rPr>
              <a:pPr defTabSz="457200"/>
              <a:t>‹#›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5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601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90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defTabSz="457200"/>
            <a:fld id="{C764DE79-268F-4C1A-8933-263129D2AF90}" type="datetimeFigureOut">
              <a:rPr lang="en-US" smtClean="0">
                <a:solidFill>
                  <a:srgbClr val="DEDEDE">
                    <a:shade val="50000"/>
                  </a:srgbClr>
                </a:solidFill>
              </a:rPr>
              <a:pPr defTabSz="457200"/>
              <a:t>1/9/2025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90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defTabSz="457200"/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90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defTabSz="457200"/>
            <a:fld id="{48F63A3B-78C7-47BE-AE5E-E10140E04643}" type="slidenum">
              <a:rPr lang="en-US" smtClean="0">
                <a:solidFill>
                  <a:srgbClr val="DEDEDE">
                    <a:shade val="50000"/>
                  </a:srgbClr>
                </a:solidFill>
              </a:rPr>
              <a:pPr defTabSz="457200"/>
              <a:t>‹#›</a:t>
            </a:fld>
            <a:endParaRPr lang="en-US" dirty="0">
              <a:solidFill>
                <a:srgbClr val="DEDEDE">
                  <a:shade val="50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17" y="815547"/>
            <a:ext cx="6526369" cy="3087009"/>
          </a:xfr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СОСТОЯНИЕ </a:t>
            </a:r>
            <a:br>
              <a:rPr lang="ru-RU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РЕГИСТРА МНПА ЗАБАЙКАЛЬСКОГО КРАЯ</a:t>
            </a:r>
            <a:br>
              <a:rPr lang="ru-RU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1600" dirty="0">
                <a:solidFill>
                  <a:schemeClr val="accent2">
                    <a:lumMod val="50000"/>
                  </a:schemeClr>
                </a:solidFill>
              </a:rPr>
              <a:t>по состоянию на </a:t>
            </a: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</a:rPr>
              <a:t>1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 января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202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</a:rPr>
              <a:t>5</a:t>
            </a: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года</a:t>
            </a:r>
            <a:endParaRPr lang="ru-RU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31895" y="4232328"/>
            <a:ext cx="5825202" cy="1096899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dirty="0" smtClean="0"/>
              <a:t>Яковлева Людмила Сергеевна</a:t>
            </a:r>
            <a:endParaRPr lang="ru-RU" dirty="0"/>
          </a:p>
          <a:p>
            <a:pPr algn="ctr"/>
            <a:r>
              <a:rPr lang="ru-RU" dirty="0"/>
              <a:t>заместитель начальника </a:t>
            </a:r>
            <a:r>
              <a:rPr lang="ru-RU" dirty="0" smtClean="0"/>
              <a:t>управления развития местного самоуправления - </a:t>
            </a:r>
            <a:r>
              <a:rPr lang="ru-RU" dirty="0"/>
              <a:t>начальник отдела </a:t>
            </a:r>
            <a:r>
              <a:rPr lang="ru-RU" dirty="0" smtClean="0"/>
              <a:t>правового сопровождения органов </a:t>
            </a:r>
            <a:r>
              <a:rPr lang="ru-RU" dirty="0"/>
              <a:t>местного самоуправления и ведения регистра муниципальных нормативных правовых актов</a:t>
            </a:r>
          </a:p>
        </p:txBody>
      </p:sp>
    </p:spTree>
    <p:extLst>
      <p:ext uri="{BB962C8B-B14F-4D97-AF65-F5344CB8AC3E}">
        <p14:creationId xmlns:p14="http://schemas.microsoft.com/office/powerpoint/2010/main" val="3510051577"/>
      </p:ext>
    </p:extLst>
  </p:cSld>
  <p:clrMapOvr>
    <a:masterClrMapping/>
  </p:clrMapOvr>
  <p:transition advTm="2574">
    <p:pull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8469" y="189471"/>
            <a:ext cx="4990757" cy="68374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/>
              <a:t>ПРОВЕРКИ ОМСУ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73130"/>
            <a:ext cx="8748464" cy="4995157"/>
          </a:xfrm>
        </p:spPr>
        <p:txBody>
          <a:bodyPr>
            <a:normAutofit lnSpcReduction="10000"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 2017 год – 44 муниципальных образований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 2018 год – 29 муниципальных образований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 2019 год – 30 муниципальных образований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 2020 год – 68 муниципальных образований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 2021 год – 59 муниципальных образований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 2022 год</a:t>
            </a:r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90 муниципальных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образований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 2023 год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3 муниципальных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образования</a:t>
            </a:r>
          </a:p>
          <a:p>
            <a:pPr>
              <a:lnSpc>
                <a:spcPct val="200000"/>
              </a:lnSpc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 2024 год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29 муниципальных образований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366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291148"/>
              </p:ext>
            </p:extLst>
          </p:nvPr>
        </p:nvGraphicFramePr>
        <p:xfrm>
          <a:off x="683569" y="1556792"/>
          <a:ext cx="7776863" cy="42050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175"/>
                <a:gridCol w="2160240"/>
                <a:gridCol w="2245871"/>
                <a:gridCol w="1786577"/>
              </a:tblGrid>
              <a:tr h="2376264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Кварталы 2023 года</a:t>
                      </a:r>
                      <a:endParaRPr lang="ru-RU" sz="18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Размер субвенции на ежемесячную доплату к заработной  плате должностному лицу (руб.)</a:t>
                      </a:r>
                      <a:endParaRPr lang="ru-RU" sz="18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Размер субвенции на материальные затраты на обеспечение исполнения полномочий (руб.)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Общий размер субвенции (руб.)</a:t>
                      </a:r>
                      <a:endParaRPr lang="ru-RU" sz="18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en-US" dirty="0" smtClean="0"/>
                        <a:t>I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308080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36975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345055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II</a:t>
                      </a:r>
                      <a:endParaRPr lang="ru-RU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427434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51293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563228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III</a:t>
                      </a:r>
                      <a:endParaRPr lang="ru-RU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207580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24912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232492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IV</a:t>
                      </a:r>
                      <a:endParaRPr lang="ru-RU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342407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42093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383500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1285501</a:t>
                      </a:r>
                      <a:endParaRPr lang="ru-RU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155273</a:t>
                      </a:r>
                      <a:endParaRPr lang="ru-RU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1524275</a:t>
                      </a:r>
                      <a:endParaRPr lang="ru-RU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87624" y="260648"/>
            <a:ext cx="6768752" cy="1025971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/>
            <a:r>
              <a:rPr lang="ru-RU" sz="2000" dirty="0" smtClean="0"/>
              <a:t>СУБВЕНЦИИ </a:t>
            </a:r>
            <a:br>
              <a:rPr lang="ru-RU" sz="2000" dirty="0" smtClean="0"/>
            </a:br>
            <a:r>
              <a:rPr lang="ru-RU" sz="2000" dirty="0" smtClean="0"/>
              <a:t>на исполнение </a:t>
            </a:r>
            <a:r>
              <a:rPr lang="ru-RU" sz="2000" dirty="0" err="1" smtClean="0"/>
              <a:t>госполномочий</a:t>
            </a:r>
            <a:r>
              <a:rPr lang="ru-RU" sz="2000" dirty="0" smtClean="0"/>
              <a:t> МР </a:t>
            </a:r>
            <a:br>
              <a:rPr lang="ru-RU" sz="2000" dirty="0" smtClean="0"/>
            </a:br>
            <a:r>
              <a:rPr lang="ru-RU" sz="2000" dirty="0" smtClean="0"/>
              <a:t>в </a:t>
            </a:r>
            <a:r>
              <a:rPr lang="ru-RU" sz="2000" dirty="0" smtClean="0"/>
              <a:t>2024 </a:t>
            </a:r>
            <a:r>
              <a:rPr lang="ru-RU" sz="2000" dirty="0" smtClean="0"/>
              <a:t>году</a:t>
            </a: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4382933"/>
              </p:ext>
            </p:extLst>
          </p:nvPr>
        </p:nvGraphicFramePr>
        <p:xfrm>
          <a:off x="361604" y="407325"/>
          <a:ext cx="8478981" cy="6101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598836981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4249458557"/>
              </p:ext>
            </p:extLst>
          </p:nvPr>
        </p:nvGraphicFramePr>
        <p:xfrm>
          <a:off x="395537" y="1397000"/>
          <a:ext cx="8352928" cy="5056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3528" y="404664"/>
            <a:ext cx="84249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Количество актов МО, ГО, МР и поселений по состоянию на </a:t>
            </a:r>
            <a:r>
              <a:rPr lang="ru-RU" sz="2000" b="1" dirty="0" smtClean="0"/>
              <a:t>01.01.2025 </a:t>
            </a:r>
            <a:r>
              <a:rPr lang="ru-RU" sz="2000" b="1" dirty="0" smtClean="0"/>
              <a:t>года</a:t>
            </a:r>
            <a:endParaRPr lang="ru-RU" sz="2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000779272"/>
              </p:ext>
            </p:extLst>
          </p:nvPr>
        </p:nvGraphicFramePr>
        <p:xfrm>
          <a:off x="323528" y="1397000"/>
          <a:ext cx="8496944" cy="5056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3528" y="404664"/>
            <a:ext cx="84249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Количество актов МО, ГО, МР и поселений по состоянию на </a:t>
            </a:r>
            <a:r>
              <a:rPr lang="ru-RU" sz="2000" b="1" dirty="0" smtClean="0"/>
              <a:t>01.01.2025 </a:t>
            </a:r>
            <a:r>
              <a:rPr lang="ru-RU" sz="2000" b="1" dirty="0" smtClean="0"/>
              <a:t>года</a:t>
            </a:r>
            <a:endParaRPr lang="ru-RU" sz="2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4288664098"/>
              </p:ext>
            </p:extLst>
          </p:nvPr>
        </p:nvGraphicFramePr>
        <p:xfrm>
          <a:off x="395536" y="980728"/>
          <a:ext cx="4752528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Скругленный прямоугольник 6"/>
          <p:cNvSpPr/>
          <p:nvPr/>
        </p:nvSpPr>
        <p:spPr>
          <a:xfrm>
            <a:off x="5148064" y="548680"/>
            <a:ext cx="3528392" cy="576064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440263" y="1532327"/>
            <a:ext cx="2952328" cy="379334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185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Отчет по МНПА, действия по направлению для включения в регистр которых приостановлены до устранения выявленных нарушений и возобновлены после устранения нарушений за 2024 год</a:t>
            </a:r>
            <a:endParaRPr lang="ru-RU" sz="185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8231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007662197"/>
              </p:ext>
            </p:extLst>
          </p:nvPr>
        </p:nvGraphicFramePr>
        <p:xfrm>
          <a:off x="395536" y="980728"/>
          <a:ext cx="4752528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519088"/>
            <a:ext cx="3571875" cy="580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0151" y="1458093"/>
            <a:ext cx="3187700" cy="3925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210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3600400" cy="85811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ЭКСПЕРТИЗА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913262" y="1334877"/>
            <a:ext cx="3370717" cy="4522226"/>
          </a:xfrm>
        </p:spPr>
        <p:txBody>
          <a:bodyPr>
            <a:normAutofit fontScale="92500" lnSpcReduction="20000"/>
          </a:bodyPr>
          <a:lstStyle/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cs typeface="Times New Roman" pitchFamily="18" charset="0"/>
              </a:rPr>
              <a:t>За </a:t>
            </a:r>
            <a:r>
              <a:rPr lang="ru-RU" sz="2000" dirty="0">
                <a:cs typeface="Times New Roman" pitchFamily="18" charset="0"/>
              </a:rPr>
              <a:t>период </a:t>
            </a:r>
            <a:r>
              <a:rPr lang="ru-RU" sz="2000" u="sng" dirty="0">
                <a:cs typeface="Times New Roman" pitchFamily="18" charset="0"/>
              </a:rPr>
              <a:t>с 1 января 2011 года по </a:t>
            </a:r>
            <a:r>
              <a:rPr lang="ru-RU" sz="2000" u="sng" dirty="0" smtClean="0">
                <a:cs typeface="Times New Roman" pitchFamily="18" charset="0"/>
              </a:rPr>
              <a:t>1</a:t>
            </a:r>
            <a:r>
              <a:rPr lang="en-US" sz="2000" u="sng" dirty="0" smtClean="0">
                <a:cs typeface="Times New Roman" pitchFamily="18" charset="0"/>
              </a:rPr>
              <a:t> </a:t>
            </a:r>
            <a:r>
              <a:rPr lang="ru-RU" sz="2000" u="sng" dirty="0" smtClean="0">
                <a:cs typeface="Times New Roman" pitchFamily="18" charset="0"/>
              </a:rPr>
              <a:t>января </a:t>
            </a:r>
            <a:r>
              <a:rPr lang="ru-RU" sz="2000" u="sng" dirty="0" smtClean="0">
                <a:cs typeface="Times New Roman" pitchFamily="18" charset="0"/>
              </a:rPr>
              <a:t>2025 </a:t>
            </a:r>
            <a:r>
              <a:rPr lang="ru-RU" sz="2000" u="sng" dirty="0">
                <a:cs typeface="Times New Roman" pitchFamily="18" charset="0"/>
              </a:rPr>
              <a:t>года </a:t>
            </a:r>
            <a:r>
              <a:rPr lang="ru-RU" sz="2000" dirty="0">
                <a:cs typeface="Times New Roman" pitchFamily="18" charset="0"/>
              </a:rPr>
              <a:t>проведено </a:t>
            </a:r>
            <a:r>
              <a:rPr lang="ru-RU" sz="2000" b="1" dirty="0" smtClean="0">
                <a:solidFill>
                  <a:schemeClr val="accent2"/>
                </a:solidFill>
                <a:cs typeface="Times New Roman" pitchFamily="18" charset="0"/>
              </a:rPr>
              <a:t>48021 </a:t>
            </a:r>
            <a:r>
              <a:rPr lang="ru-RU" sz="2000" dirty="0" smtClean="0">
                <a:cs typeface="Times New Roman" pitchFamily="18" charset="0"/>
              </a:rPr>
              <a:t>юридических </a:t>
            </a:r>
            <a:r>
              <a:rPr lang="ru-RU" sz="2000" dirty="0">
                <a:cs typeface="Times New Roman" pitchFamily="18" charset="0"/>
              </a:rPr>
              <a:t>экспертиз:</a:t>
            </a:r>
          </a:p>
          <a:p>
            <a:pPr algn="just"/>
            <a:endParaRPr lang="ru-RU" sz="2800" dirty="0">
              <a:solidFill>
                <a:srgbClr val="00000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solidFill>
                  <a:srgbClr val="00B050"/>
                </a:solidFill>
                <a:ea typeface="Calibri" panose="020F0502020204030204" pitchFamily="34" charset="0"/>
                <a:cs typeface="Times New Roman" pitchFamily="18" charset="0"/>
              </a:rPr>
              <a:t>41804 </a:t>
            </a:r>
            <a:r>
              <a:rPr lang="ru-RU" sz="20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itchFamily="18" charset="0"/>
              </a:rPr>
              <a:t>положительных</a:t>
            </a:r>
            <a:endParaRPr lang="ru-RU" sz="2000" dirty="0">
              <a:solidFill>
                <a:srgbClr val="00000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algn="just"/>
            <a:endParaRPr lang="ru-RU" sz="2000" dirty="0">
              <a:solidFill>
                <a:srgbClr val="00000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solidFill>
                  <a:srgbClr val="C00000"/>
                </a:solidFill>
                <a:ea typeface="Calibri" panose="020F0502020204030204" pitchFamily="34" charset="0"/>
                <a:cs typeface="Times New Roman" pitchFamily="18" charset="0"/>
              </a:rPr>
              <a:t>6217</a:t>
            </a:r>
            <a:r>
              <a:rPr lang="ru-RU" sz="2000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itchFamily="18" charset="0"/>
              </a:rPr>
              <a:t>отрицательных </a:t>
            </a:r>
          </a:p>
          <a:p>
            <a:pPr algn="just"/>
            <a:endParaRPr lang="ru-RU" sz="2000" dirty="0">
              <a:solidFill>
                <a:srgbClr val="00000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itchFamily="18" charset="0"/>
              </a:rPr>
              <a:t>За период с 01.01.2024 по 31.12.2024 проведено: </a:t>
            </a:r>
          </a:p>
          <a:p>
            <a:pPr algn="just"/>
            <a:r>
              <a:rPr lang="ru-RU" sz="2000" dirty="0" smtClean="0">
                <a:solidFill>
                  <a:srgbClr val="00B050"/>
                </a:solidFill>
                <a:ea typeface="Calibri" panose="020F0502020204030204" pitchFamily="34" charset="0"/>
                <a:cs typeface="Times New Roman" pitchFamily="18" charset="0"/>
              </a:rPr>
              <a:t>5412</a:t>
            </a:r>
            <a:r>
              <a:rPr lang="ru-RU" sz="20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itchFamily="18" charset="0"/>
              </a:rPr>
              <a:t> положительных экспертиз;</a:t>
            </a:r>
          </a:p>
          <a:p>
            <a:pPr algn="just"/>
            <a:r>
              <a:rPr lang="ru-RU" sz="2000" dirty="0" smtClean="0">
                <a:solidFill>
                  <a:srgbClr val="C00000"/>
                </a:solidFill>
                <a:ea typeface="Calibri" panose="020F0502020204030204" pitchFamily="34" charset="0"/>
                <a:cs typeface="Times New Roman" pitchFamily="18" charset="0"/>
              </a:rPr>
              <a:t>389</a:t>
            </a:r>
            <a:r>
              <a:rPr lang="ru-RU" sz="20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itchFamily="18" charset="0"/>
              </a:rPr>
              <a:t> отрицательных экспертиз.</a:t>
            </a:r>
            <a:endParaRPr lang="ru-RU" sz="2000" dirty="0">
              <a:solidFill>
                <a:srgbClr val="000000"/>
              </a:solidFill>
              <a:ea typeface="Calibri" panose="020F0502020204030204" pitchFamily="34" charset="0"/>
              <a:cs typeface="Times New Roman" pitchFamily="18" charset="0"/>
            </a:endParaRPr>
          </a:p>
        </p:txBody>
      </p:sp>
      <p:graphicFrame>
        <p:nvGraphicFramePr>
          <p:cNvPr id="7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56756036"/>
              </p:ext>
            </p:extLst>
          </p:nvPr>
        </p:nvGraphicFramePr>
        <p:xfrm>
          <a:off x="4355977" y="476673"/>
          <a:ext cx="4608512" cy="60271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Стрелка вправо 8"/>
          <p:cNvSpPr/>
          <p:nvPr/>
        </p:nvSpPr>
        <p:spPr>
          <a:xfrm>
            <a:off x="449476" y="3140968"/>
            <a:ext cx="333632" cy="271849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455653" y="3645024"/>
            <a:ext cx="327455" cy="267731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>
              <a:solidFill>
                <a:prstClr val="white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291" y="4725143"/>
            <a:ext cx="38417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467" y="5229200"/>
            <a:ext cx="37782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5179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99372" y="404664"/>
            <a:ext cx="5024956" cy="1276774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29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ДОПОЛНИТЕЛЬНЫЕ СВЕДЕНИЯ</a:t>
            </a:r>
            <a:r>
              <a:rPr lang="en-US" sz="29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*</a:t>
            </a:r>
            <a:endParaRPr lang="ru-RU" sz="29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6012161" y="4437112"/>
            <a:ext cx="2736304" cy="1368152"/>
          </a:xfrm>
        </p:spPr>
        <p:txBody>
          <a:bodyPr>
            <a:normAutofit fontScale="92500"/>
          </a:bodyPr>
          <a:lstStyle/>
          <a:p>
            <a:r>
              <a:rPr lang="en-US" sz="1800" dirty="0">
                <a:solidFill>
                  <a:srgbClr val="000000"/>
                </a:solidFill>
                <a:ea typeface="Calibri" panose="020F0502020204030204" pitchFamily="34" charset="0"/>
              </a:rPr>
              <a:t>*</a:t>
            </a:r>
            <a:r>
              <a:rPr lang="ru-RU" sz="1800" dirty="0">
                <a:solidFill>
                  <a:srgbClr val="000000"/>
                </a:solidFill>
                <a:ea typeface="Calibri" panose="020F0502020204030204" pitchFamily="34" charset="0"/>
              </a:rPr>
              <a:t>акты прокурорского реагирования, письма, решения судов к МНПА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280740" y="2088357"/>
            <a:ext cx="5323708" cy="2492775"/>
          </a:xfrm>
        </p:spPr>
        <p:txBody>
          <a:bodyPr>
            <a:normAutofit/>
          </a:bodyPr>
          <a:lstStyle/>
          <a:p>
            <a:r>
              <a:rPr lang="ru-RU" sz="2400" dirty="0">
                <a:cs typeface="Times New Roman" pitchFamily="18" charset="0"/>
              </a:rPr>
              <a:t>Всего внесено: </a:t>
            </a:r>
            <a:r>
              <a:rPr lang="ru-RU" sz="2400" dirty="0">
                <a:solidFill>
                  <a:srgbClr val="00B050"/>
                </a:solidFill>
                <a:ea typeface="Calibri" panose="020F0502020204030204" pitchFamily="34" charset="0"/>
                <a:cs typeface="Times New Roman" pitchFamily="18" charset="0"/>
              </a:rPr>
              <a:t>7 </a:t>
            </a:r>
            <a:r>
              <a:rPr lang="ru-RU" sz="2400" dirty="0" smtClean="0">
                <a:solidFill>
                  <a:srgbClr val="00B050"/>
                </a:solidFill>
                <a:ea typeface="Calibri" panose="020F0502020204030204" pitchFamily="34" charset="0"/>
                <a:cs typeface="Times New Roman" pitchFamily="18" charset="0"/>
              </a:rPr>
              <a:t>872 </a:t>
            </a:r>
            <a:r>
              <a:rPr lang="ru-RU" sz="2400" dirty="0" smtClean="0">
                <a:solidFill>
                  <a:srgbClr val="00B050"/>
                </a:solidFill>
                <a:ea typeface="Calibri" panose="020F0502020204030204" pitchFamily="34" charset="0"/>
                <a:cs typeface="Times New Roman" pitchFamily="18" charset="0"/>
              </a:rPr>
              <a:t>актов</a:t>
            </a:r>
            <a:endParaRPr lang="ru-RU" sz="2400" dirty="0">
              <a:solidFill>
                <a:srgbClr val="00B05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rgbClr val="000000"/>
                </a:solidFill>
                <a:cs typeface="Times New Roman" pitchFamily="18" charset="0"/>
              </a:rPr>
              <a:t>За </a:t>
            </a:r>
            <a:r>
              <a:rPr lang="ru-RU" sz="2400" u="sng" dirty="0" smtClean="0">
                <a:solidFill>
                  <a:srgbClr val="000000"/>
                </a:solidFill>
                <a:cs typeface="Times New Roman" pitchFamily="18" charset="0"/>
              </a:rPr>
              <a:t>2024</a:t>
            </a:r>
            <a:r>
              <a:rPr lang="ru-RU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cs typeface="Times New Roman" pitchFamily="18" charset="0"/>
              </a:rPr>
              <a:t>год: </a:t>
            </a:r>
            <a:r>
              <a:rPr lang="ru-RU" sz="2400" dirty="0" smtClean="0">
                <a:solidFill>
                  <a:srgbClr val="00B050"/>
                </a:solidFill>
                <a:cs typeface="Times New Roman" pitchFamily="18" charset="0"/>
              </a:rPr>
              <a:t>6 </a:t>
            </a:r>
            <a:r>
              <a:rPr lang="ru-RU" sz="2400" dirty="0" smtClean="0">
                <a:solidFill>
                  <a:srgbClr val="00B050"/>
                </a:solidFill>
                <a:cs typeface="Times New Roman" pitchFamily="18" charset="0"/>
              </a:rPr>
              <a:t>актов</a:t>
            </a:r>
            <a:endParaRPr lang="ru-RU" sz="2400" dirty="0">
              <a:solidFill>
                <a:srgbClr val="00B050"/>
              </a:solidFill>
              <a:cs typeface="Times New Roman" pitchFamily="18" charset="0"/>
            </a:endParaRPr>
          </a:p>
        </p:txBody>
      </p:sp>
      <p:pic>
        <p:nvPicPr>
          <p:cNvPr id="16386" name="Picture 2" descr="человечки для презентации без фона - Создать мем - Meme-arsenal.c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171925"/>
            <a:ext cx="2520280" cy="24092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458453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4_Аспект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9_Аспект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0_Аспект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Аспект">
    <a:maj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ajorFont>
    <a:min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inorFont>
  </a:fontScheme>
  <a:fmtScheme name="Аспект">
    <a:fillStyleLst>
      <a:solidFill>
        <a:schemeClr val="phClr"/>
      </a:solidFill>
      <a:gradFill rotWithShape="1">
        <a:gsLst>
          <a:gs pos="0">
            <a:schemeClr val="phClr">
              <a:tint val="65000"/>
              <a:satMod val="270000"/>
            </a:schemeClr>
          </a:gs>
          <a:gs pos="25000">
            <a:schemeClr val="phClr">
              <a:tint val="60000"/>
              <a:satMod val="300000"/>
            </a:schemeClr>
          </a:gs>
          <a:gs pos="100000">
            <a:schemeClr val="phClr">
              <a:tint val="29000"/>
              <a:satMod val="40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45000"/>
              <a:satMod val="155000"/>
            </a:schemeClr>
          </a:gs>
          <a:gs pos="60000">
            <a:schemeClr val="phClr">
              <a:shade val="95000"/>
              <a:satMod val="150000"/>
            </a:schemeClr>
          </a:gs>
          <a:gs pos="100000">
            <a:schemeClr val="phClr">
              <a:tint val="87000"/>
              <a:satMod val="2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atMod val="150000"/>
          </a:schemeClr>
        </a:solidFill>
        <a:prstDash val="solid"/>
      </a:ln>
      <a:ln w="425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5500" dist="381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65500" dist="381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35000"/>
              <a:satMod val="150000"/>
            </a:schemeClr>
          </a:gs>
          <a:gs pos="45000">
            <a:schemeClr val="phClr">
              <a:shade val="68000"/>
              <a:satMod val="155000"/>
            </a:schemeClr>
          </a:gs>
          <a:gs pos="100000">
            <a:schemeClr val="phClr">
              <a:tint val="70000"/>
              <a:satMod val="175000"/>
            </a:schemeClr>
          </a:gs>
        </a:gsLst>
        <a:lin ang="16200000" scaled="0"/>
      </a:gradFill>
      <a:blipFill>
        <a:blip xmlns:r="http://schemas.openxmlformats.org/officeDocument/2006/relationships" r:embed="rId1">
          <a:duotone>
            <a:schemeClr val="phClr">
              <a:shade val="800"/>
              <a:satMod val="150000"/>
            </a:schemeClr>
            <a:schemeClr val="phClr">
              <a:tint val="80000"/>
              <a:satMod val="150000"/>
            </a:schemeClr>
          </a:duotone>
        </a:blip>
        <a:tile tx="0" ty="0" sx="75000" sy="75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5714</TotalTime>
  <Words>293</Words>
  <Application>Microsoft Office PowerPoint</Application>
  <PresentationFormat>Экран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4_Аспект</vt:lpstr>
      <vt:lpstr>9_Аспект</vt:lpstr>
      <vt:lpstr>10_Аспект</vt:lpstr>
      <vt:lpstr>СОСТОЯНИЕ  РЕГИСТРА МНПА ЗАБАЙКАЛЬСКОГО КРАЯ по состоянию на 1 января 2025 года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ЭКСПЕРТИЗА</vt:lpstr>
      <vt:lpstr>ДОПОЛНИТЕЛЬНЫЕ СВЕДЕНИЯ*</vt:lpstr>
      <vt:lpstr>ПРОВЕРКИ ОМСУ</vt:lpstr>
      <vt:lpstr>СУБВЕНЦИИ  на исполнение госполномочий МР  в 2024 году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СОСТОЯНИЕ  РЕГИСТРА МНПА ЗАБАЙКАЛЬСКОГО КРАЯ по состоянию на 1 января 2022 года</dc:title>
  <dc:creator>Мантуленко А.А.</dc:creator>
  <cp:lastModifiedBy>Апушкина И.Д</cp:lastModifiedBy>
  <cp:revision>196</cp:revision>
  <cp:lastPrinted>2025-01-10T03:56:27Z</cp:lastPrinted>
  <dcterms:created xsi:type="dcterms:W3CDTF">2023-01-09T02:46:07Z</dcterms:created>
  <dcterms:modified xsi:type="dcterms:W3CDTF">2025-01-10T05:08:00Z</dcterms:modified>
</cp:coreProperties>
</file>