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71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70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6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3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_____Microsoft_Excel4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_____Microsoft_Excel5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1791952788369405E-2"/>
          <c:y val="4.7670171331705445E-2"/>
          <c:w val="0.95820804721163055"/>
          <c:h val="0.67477591749059862"/>
        </c:manualLayout>
      </c:layout>
      <c:lineChart>
        <c:grouping val="standard"/>
        <c:varyColors val="0"/>
        <c:ser>
          <c:idx val="0"/>
          <c:order val="0"/>
          <c:tx>
            <c:strRef>
              <c:f>'общая инфо'!$D$2</c:f>
              <c:strCache>
                <c:ptCount val="1"/>
                <c:pt idx="0">
                  <c:v>Количество МНПА  направленных для включения в регистр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'общая инфо'!$C$3:$C$12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'общая инфо'!$D$3:$D$12</c:f>
              <c:numCache>
                <c:formatCode>General</c:formatCode>
                <c:ptCount val="10"/>
                <c:pt idx="2">
                  <c:v>17243</c:v>
                </c:pt>
                <c:pt idx="3">
                  <c:v>18846</c:v>
                </c:pt>
                <c:pt idx="4">
                  <c:v>18612</c:v>
                </c:pt>
                <c:pt idx="5">
                  <c:v>21658</c:v>
                </c:pt>
                <c:pt idx="6">
                  <c:v>21063</c:v>
                </c:pt>
                <c:pt idx="7">
                  <c:v>20915</c:v>
                </c:pt>
                <c:pt idx="8">
                  <c:v>21045</c:v>
                </c:pt>
                <c:pt idx="9">
                  <c:v>21019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07-4AFE-B73C-9D493A505022}"/>
            </c:ext>
          </c:extLst>
        </c:ser>
        <c:ser>
          <c:idx val="1"/>
          <c:order val="1"/>
          <c:tx>
            <c:strRef>
              <c:f>'общая инфо'!$E$2</c:f>
              <c:strCache>
                <c:ptCount val="1"/>
                <c:pt idx="0">
                  <c:v>Количество МНПА, внесенные регистр МНПА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'общая инфо'!$C$3:$C$12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'общая инфо'!$E$3:$E$12</c:f>
              <c:numCache>
                <c:formatCode>General</c:formatCode>
                <c:ptCount val="10"/>
                <c:pt idx="0" formatCode="#,##0">
                  <c:v>6237</c:v>
                </c:pt>
                <c:pt idx="1">
                  <c:v>11361</c:v>
                </c:pt>
                <c:pt idx="2">
                  <c:v>14214</c:v>
                </c:pt>
                <c:pt idx="3">
                  <c:v>16209</c:v>
                </c:pt>
                <c:pt idx="4">
                  <c:v>16092</c:v>
                </c:pt>
                <c:pt idx="5">
                  <c:v>18422</c:v>
                </c:pt>
                <c:pt idx="6">
                  <c:v>19243</c:v>
                </c:pt>
                <c:pt idx="7">
                  <c:v>17811</c:v>
                </c:pt>
                <c:pt idx="8">
                  <c:v>19655</c:v>
                </c:pt>
                <c:pt idx="9">
                  <c:v>19999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07-4AFE-B73C-9D493A50502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67295400"/>
        <c:axId val="267295728"/>
      </c:lineChart>
      <c:catAx>
        <c:axId val="26729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295728"/>
        <c:crosses val="autoZero"/>
        <c:auto val="1"/>
        <c:lblAlgn val="ctr"/>
        <c:lblOffset val="100"/>
        <c:noMultiLvlLbl val="0"/>
      </c:catAx>
      <c:valAx>
        <c:axId val="26729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295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83705990295801"/>
          <c:y val="0.81702983934478335"/>
          <c:w val="0.73913422489655445"/>
          <c:h val="0.16768841901680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7.3868887029710458E-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'по исполнитиелям'!$I$20:$I$28</c:f>
              <c:strCache>
                <c:ptCount val="9"/>
                <c:pt idx="0">
                  <c:v>Жмурова Юлия Юрьевна</c:v>
                </c:pt>
                <c:pt idx="1">
                  <c:v>Турушева Наталья Викторовна</c:v>
                </c:pt>
                <c:pt idx="2">
                  <c:v>Ниценко Анастасия Константиновна</c:v>
                </c:pt>
                <c:pt idx="3">
                  <c:v>Тюменцева Виктория Вадимовна</c:v>
                </c:pt>
                <c:pt idx="4">
                  <c:v>Виноградова Анна Владимировна</c:v>
                </c:pt>
                <c:pt idx="5">
                  <c:v>Назмеева Екатерина Анатольевна</c:v>
                </c:pt>
                <c:pt idx="6">
                  <c:v>Самбаев Баир Вячеславович</c:v>
                </c:pt>
                <c:pt idx="7">
                  <c:v>Морозова Елена Павловна</c:v>
                </c:pt>
                <c:pt idx="8">
                  <c:v>иные лица</c:v>
                </c:pt>
              </c:strCache>
            </c:strRef>
          </c:cat>
          <c:val>
            <c:numRef>
              <c:f>'по исполнитиелям'!$J$20:$J$28</c:f>
              <c:numCache>
                <c:formatCode>General</c:formatCode>
                <c:ptCount val="9"/>
                <c:pt idx="0">
                  <c:v>5773</c:v>
                </c:pt>
                <c:pt idx="1">
                  <c:v>3904</c:v>
                </c:pt>
                <c:pt idx="2">
                  <c:v>3729</c:v>
                </c:pt>
                <c:pt idx="3">
                  <c:v>2144</c:v>
                </c:pt>
                <c:pt idx="4">
                  <c:v>1759</c:v>
                </c:pt>
                <c:pt idx="5">
                  <c:v>1291</c:v>
                </c:pt>
                <c:pt idx="6">
                  <c:v>672</c:v>
                </c:pt>
                <c:pt idx="7">
                  <c:v>505</c:v>
                </c:pt>
                <c:pt idx="8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1-4FCE-B3C3-78B2CD90C0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9246112"/>
        <c:axId val="349245128"/>
        <c:axId val="0"/>
      </c:bar3DChart>
      <c:catAx>
        <c:axId val="34924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9245128"/>
        <c:crosses val="autoZero"/>
        <c:auto val="1"/>
        <c:lblAlgn val="ctr"/>
        <c:lblOffset val="100"/>
        <c:noMultiLvlLbl val="0"/>
      </c:catAx>
      <c:valAx>
        <c:axId val="349245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924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Лист1!$D$16</c:f>
              <c:strCache>
                <c:ptCount val="1"/>
                <c:pt idx="0">
                  <c:v>Количество МНПА  направленных для включения в регистр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Лист1!$C$17:$C$27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Всего</c:v>
                </c:pt>
              </c:strCache>
            </c:strRef>
          </c:cat>
          <c:val>
            <c:numRef>
              <c:f>Лист1!$D$17:$D$27</c:f>
              <c:numCache>
                <c:formatCode>General</c:formatCode>
                <c:ptCount val="11"/>
                <c:pt idx="2">
                  <c:v>17243</c:v>
                </c:pt>
                <c:pt idx="3">
                  <c:v>18846</c:v>
                </c:pt>
                <c:pt idx="4">
                  <c:v>18612</c:v>
                </c:pt>
                <c:pt idx="5">
                  <c:v>21658</c:v>
                </c:pt>
                <c:pt idx="6">
                  <c:v>21063</c:v>
                </c:pt>
                <c:pt idx="7">
                  <c:v>20915</c:v>
                </c:pt>
                <c:pt idx="8">
                  <c:v>21045</c:v>
                </c:pt>
                <c:pt idx="9">
                  <c:v>21019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A9-4778-8227-966147BA3879}"/>
            </c:ext>
          </c:extLst>
        </c:ser>
        <c:ser>
          <c:idx val="1"/>
          <c:order val="1"/>
          <c:tx>
            <c:strRef>
              <c:f>Лист1!$E$16</c:f>
              <c:strCache>
                <c:ptCount val="1"/>
                <c:pt idx="0">
                  <c:v>Количество МПА в отношении которых принято решение о невключении их в регистр МНПА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Лист1!$C$17:$C$27</c:f>
              <c:strCach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Всего</c:v>
                </c:pt>
              </c:strCache>
            </c:strRef>
          </c:cat>
          <c:val>
            <c:numRef>
              <c:f>Лист1!$E$17:$E$27</c:f>
              <c:numCache>
                <c:formatCode>General</c:formatCode>
                <c:ptCount val="11"/>
                <c:pt idx="2">
                  <c:v>922</c:v>
                </c:pt>
                <c:pt idx="3">
                  <c:v>925</c:v>
                </c:pt>
                <c:pt idx="4">
                  <c:v>568</c:v>
                </c:pt>
                <c:pt idx="5">
                  <c:v>1234</c:v>
                </c:pt>
                <c:pt idx="6">
                  <c:v>1732</c:v>
                </c:pt>
                <c:pt idx="7">
                  <c:v>1252</c:v>
                </c:pt>
                <c:pt idx="8">
                  <c:v>774</c:v>
                </c:pt>
                <c:pt idx="9">
                  <c:v>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A9-4778-8227-966147BA3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2565096"/>
        <c:axId val="267256312"/>
        <c:axId val="0"/>
      </c:bar3DChart>
      <c:catAx>
        <c:axId val="33256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256312"/>
        <c:crosses val="autoZero"/>
        <c:auto val="1"/>
        <c:lblAlgn val="ctr"/>
        <c:lblOffset val="100"/>
        <c:noMultiLvlLbl val="0"/>
      </c:catAx>
      <c:valAx>
        <c:axId val="267256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65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2633050931193594E-2"/>
          <c:y val="1.7830028878638892E-2"/>
          <c:w val="0.90105070975057056"/>
          <c:h val="0.750018915007529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'общая инфо'!$R$32</c:f>
              <c:strCache>
                <c:ptCount val="1"/>
                <c:pt idx="0">
                  <c:v>Количество МНПА  направленных для включения в регистр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'общая инфо'!$Q$33:$Q$42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'общая инфо'!$R$33:$R$42</c:f>
              <c:numCache>
                <c:formatCode>General</c:formatCode>
                <c:ptCount val="10"/>
                <c:pt idx="2">
                  <c:v>17243</c:v>
                </c:pt>
                <c:pt idx="3">
                  <c:v>18846</c:v>
                </c:pt>
                <c:pt idx="4">
                  <c:v>18612</c:v>
                </c:pt>
                <c:pt idx="5">
                  <c:v>21658</c:v>
                </c:pt>
                <c:pt idx="6">
                  <c:v>21063</c:v>
                </c:pt>
                <c:pt idx="7">
                  <c:v>20915</c:v>
                </c:pt>
                <c:pt idx="8">
                  <c:v>21045</c:v>
                </c:pt>
                <c:pt idx="9">
                  <c:v>21019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16-467C-9E7B-8397FBEDF49C}"/>
            </c:ext>
          </c:extLst>
        </c:ser>
        <c:ser>
          <c:idx val="1"/>
          <c:order val="1"/>
          <c:tx>
            <c:strRef>
              <c:f>'общая инфо'!$S$32</c:f>
              <c:strCache>
                <c:ptCount val="1"/>
                <c:pt idx="0">
                  <c:v>Количество МНПА, в отношении которых приостановлены действия по внесению в регистр МНПА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'общая инфо'!$Q$33:$Q$42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'общая инфо'!$S$33:$S$42</c:f>
              <c:numCache>
                <c:formatCode>General</c:formatCode>
                <c:ptCount val="10"/>
                <c:pt idx="2">
                  <c:v>117</c:v>
                </c:pt>
                <c:pt idx="3">
                  <c:v>1620</c:v>
                </c:pt>
                <c:pt idx="4">
                  <c:v>624</c:v>
                </c:pt>
                <c:pt idx="5">
                  <c:v>1244</c:v>
                </c:pt>
                <c:pt idx="6">
                  <c:v>798</c:v>
                </c:pt>
                <c:pt idx="7">
                  <c:v>920</c:v>
                </c:pt>
                <c:pt idx="8">
                  <c:v>1010</c:v>
                </c:pt>
                <c:pt idx="9">
                  <c:v>1598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16-467C-9E7B-8397FBEDF49C}"/>
            </c:ext>
          </c:extLst>
        </c:ser>
        <c:ser>
          <c:idx val="2"/>
          <c:order val="2"/>
          <c:tx>
            <c:strRef>
              <c:f>'общая инфо'!$T$32</c:f>
              <c:strCache>
                <c:ptCount val="1"/>
                <c:pt idx="0">
                  <c:v>Количество МНПА, в отношении которых возобновлены действия по внесению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'общая инфо'!$Q$33:$Q$42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'общая инфо'!$T$33:$T$42</c:f>
              <c:numCache>
                <c:formatCode>General</c:formatCode>
                <c:ptCount val="10"/>
                <c:pt idx="2">
                  <c:v>603</c:v>
                </c:pt>
                <c:pt idx="3">
                  <c:v>1446</c:v>
                </c:pt>
                <c:pt idx="4">
                  <c:v>1418</c:v>
                </c:pt>
                <c:pt idx="5">
                  <c:v>1704</c:v>
                </c:pt>
                <c:pt idx="6">
                  <c:v>1222</c:v>
                </c:pt>
                <c:pt idx="7">
                  <c:v>1067</c:v>
                </c:pt>
                <c:pt idx="8">
                  <c:v>1171</c:v>
                </c:pt>
                <c:pt idx="9">
                  <c:v>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16-467C-9E7B-8397FBEDF49C}"/>
            </c:ext>
          </c:extLst>
        </c:ser>
        <c:ser>
          <c:idx val="3"/>
          <c:order val="3"/>
          <c:tx>
            <c:strRef>
              <c:f>'общая инфо'!$U$32</c:f>
              <c:strCache>
                <c:ptCount val="1"/>
                <c:pt idx="0">
                  <c:v>Остатки приостановленных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C16-467C-9E7B-8397FBEDF4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'общая инфо'!$Q$33:$Q$42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'общая инфо'!$U$33:$U$42</c:f>
              <c:numCache>
                <c:formatCode>General</c:formatCode>
                <c:ptCount val="10"/>
                <c:pt idx="2">
                  <c:v>4</c:v>
                </c:pt>
                <c:pt idx="3">
                  <c:v>4</c:v>
                </c:pt>
                <c:pt idx="4">
                  <c:v>62</c:v>
                </c:pt>
                <c:pt idx="5">
                  <c:v>367</c:v>
                </c:pt>
                <c:pt idx="6">
                  <c:v>638</c:v>
                </c:pt>
                <c:pt idx="7">
                  <c:v>1173</c:v>
                </c:pt>
                <c:pt idx="8">
                  <c:v>1740</c:v>
                </c:pt>
                <c:pt idx="9">
                  <c:v>2454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16-467C-9E7B-8397FBEDF4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32703176"/>
        <c:axId val="332703504"/>
      </c:barChart>
      <c:catAx>
        <c:axId val="332703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703504"/>
        <c:crosses val="autoZero"/>
        <c:auto val="1"/>
        <c:lblAlgn val="ctr"/>
        <c:lblOffset val="100"/>
        <c:noMultiLvlLbl val="0"/>
      </c:catAx>
      <c:valAx>
        <c:axId val="33270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703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34884042867349"/>
          <c:y val="0.84333485229192884"/>
          <c:w val="0.7696593789741164"/>
          <c:h val="0.156013400462320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Количество актов </a:t>
            </a:r>
          </a:p>
          <a:p>
            <a:pPr>
              <a:defRPr/>
            </a:pPr>
            <a:r>
              <a:rPr lang="ru-RU"/>
              <a:t>ГО,</a:t>
            </a:r>
            <a:r>
              <a:rPr lang="ru-RU" baseline="0"/>
              <a:t> МР и поселений по состоянию на 01.01.2019 года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'по МО нарас'!$C$2</c:f>
              <c:strCache>
                <c:ptCount val="1"/>
                <c:pt idx="0">
                  <c:v>Количество актов, внесенных в регистр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 МО нарас'!$B$3:$B$16</c:f>
              <c:strCache>
                <c:ptCount val="14"/>
                <c:pt idx="0">
                  <c:v>ГО Поселок Агинское</c:v>
                </c:pt>
                <c:pt idx="1">
                  <c:v>ГО Город Петровск-Забайкальский</c:v>
                </c:pt>
                <c:pt idx="2">
                  <c:v>ГО «Город Чита»</c:v>
                </c:pt>
                <c:pt idx="3">
                  <c:v>ГО ЗАТО п.Горный</c:v>
                </c:pt>
                <c:pt idx="4">
                  <c:v>Агинский район</c:v>
                </c:pt>
                <c:pt idx="5">
                  <c:v>Акшинский район</c:v>
                </c:pt>
                <c:pt idx="6">
                  <c:v>Александро-Заводский район</c:v>
                </c:pt>
                <c:pt idx="7">
                  <c:v>Балейский район</c:v>
                </c:pt>
                <c:pt idx="8">
                  <c:v>Борзинский район</c:v>
                </c:pt>
                <c:pt idx="9">
                  <c:v>Газимуро-Заводский район</c:v>
                </c:pt>
                <c:pt idx="10">
                  <c:v>Дульдургинский район</c:v>
                </c:pt>
                <c:pt idx="11">
                  <c:v>Забайкальский район</c:v>
                </c:pt>
                <c:pt idx="12">
                  <c:v>Каларский район</c:v>
                </c:pt>
                <c:pt idx="13">
                  <c:v>Калганский район</c:v>
                </c:pt>
              </c:strCache>
            </c:strRef>
          </c:cat>
          <c:val>
            <c:numRef>
              <c:f>'по МО нарас'!$C$3:$C$16</c:f>
              <c:numCache>
                <c:formatCode>General</c:formatCode>
                <c:ptCount val="14"/>
                <c:pt idx="0">
                  <c:v>1078</c:v>
                </c:pt>
                <c:pt idx="1">
                  <c:v>1008</c:v>
                </c:pt>
                <c:pt idx="2">
                  <c:v>3607</c:v>
                </c:pt>
                <c:pt idx="3">
                  <c:v>1065</c:v>
                </c:pt>
                <c:pt idx="4">
                  <c:v>765</c:v>
                </c:pt>
                <c:pt idx="5">
                  <c:v>1094</c:v>
                </c:pt>
                <c:pt idx="6">
                  <c:v>1152</c:v>
                </c:pt>
                <c:pt idx="7">
                  <c:v>1610</c:v>
                </c:pt>
                <c:pt idx="8">
                  <c:v>1223</c:v>
                </c:pt>
                <c:pt idx="9">
                  <c:v>1538</c:v>
                </c:pt>
                <c:pt idx="10">
                  <c:v>706</c:v>
                </c:pt>
                <c:pt idx="11">
                  <c:v>1632</c:v>
                </c:pt>
                <c:pt idx="12">
                  <c:v>1552</c:v>
                </c:pt>
                <c:pt idx="13">
                  <c:v>1044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EB-474E-B096-A65DBBFCCFCA}"/>
            </c:ext>
          </c:extLst>
        </c:ser>
        <c:ser>
          <c:idx val="1"/>
          <c:order val="1"/>
          <c:tx>
            <c:strRef>
              <c:f>'по МО нарас'!$D$2</c:f>
              <c:strCache>
                <c:ptCount val="1"/>
                <c:pt idx="0">
                  <c:v>Количество актов поселений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 МО нарас'!$B$3:$B$16</c:f>
              <c:strCache>
                <c:ptCount val="14"/>
                <c:pt idx="0">
                  <c:v>ГО Поселок Агинское</c:v>
                </c:pt>
                <c:pt idx="1">
                  <c:v>ГО Город Петровск-Забайкальский</c:v>
                </c:pt>
                <c:pt idx="2">
                  <c:v>ГО «Город Чита»</c:v>
                </c:pt>
                <c:pt idx="3">
                  <c:v>ГО ЗАТО п.Горный</c:v>
                </c:pt>
                <c:pt idx="4">
                  <c:v>Агинский район</c:v>
                </c:pt>
                <c:pt idx="5">
                  <c:v>Акшинский район</c:v>
                </c:pt>
                <c:pt idx="6">
                  <c:v>Александро-Заводский район</c:v>
                </c:pt>
                <c:pt idx="7">
                  <c:v>Балейский район</c:v>
                </c:pt>
                <c:pt idx="8">
                  <c:v>Борзинский район</c:v>
                </c:pt>
                <c:pt idx="9">
                  <c:v>Газимуро-Заводский район</c:v>
                </c:pt>
                <c:pt idx="10">
                  <c:v>Дульдургинский район</c:v>
                </c:pt>
                <c:pt idx="11">
                  <c:v>Забайкальский район</c:v>
                </c:pt>
                <c:pt idx="12">
                  <c:v>Каларский район</c:v>
                </c:pt>
                <c:pt idx="13">
                  <c:v>Калганский район</c:v>
                </c:pt>
              </c:strCache>
            </c:strRef>
          </c:cat>
          <c:val>
            <c:numRef>
              <c:f>'по МО нарас'!$D$3:$D$16</c:f>
              <c:numCache>
                <c:formatCode>General</c:formatCode>
                <c:ptCount val="14"/>
                <c:pt idx="4">
                  <c:v>3146</c:v>
                </c:pt>
                <c:pt idx="5">
                  <c:v>2221</c:v>
                </c:pt>
                <c:pt idx="6">
                  <c:v>2317</c:v>
                </c:pt>
                <c:pt idx="7">
                  <c:v>4947</c:v>
                </c:pt>
                <c:pt idx="8">
                  <c:v>4840</c:v>
                </c:pt>
                <c:pt idx="9">
                  <c:v>3755</c:v>
                </c:pt>
                <c:pt idx="10">
                  <c:v>1242</c:v>
                </c:pt>
                <c:pt idx="11">
                  <c:v>3304</c:v>
                </c:pt>
                <c:pt idx="12">
                  <c:v>2596</c:v>
                </c:pt>
                <c:pt idx="13">
                  <c:v>1624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EB-474E-B096-A65DBBFCCF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381524768"/>
        <c:axId val="381526408"/>
        <c:axId val="0"/>
      </c:bar3DChart>
      <c:catAx>
        <c:axId val="38152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1526408"/>
        <c:crosses val="autoZero"/>
        <c:auto val="1"/>
        <c:lblAlgn val="ctr"/>
        <c:lblOffset val="100"/>
        <c:noMultiLvlLbl val="0"/>
      </c:catAx>
      <c:valAx>
        <c:axId val="38152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152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87833201659418"/>
          <c:y val="0.91225425110796698"/>
          <c:w val="0.5622432371001499"/>
          <c:h val="7.329471270884918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>
                <a:effectLst/>
              </a:rPr>
              <a:t>Количество актов </a:t>
            </a:r>
            <a:endParaRPr lang="ru-RU">
              <a:effectLst/>
            </a:endParaRPr>
          </a:p>
          <a:p>
            <a:pPr>
              <a:defRPr/>
            </a:pPr>
            <a:r>
              <a:rPr lang="ru-RU" sz="1800" b="1" i="0" baseline="0">
                <a:effectLst/>
              </a:rPr>
              <a:t>ГО, МР и поселений по состоянию на 01.01.2019 года</a:t>
            </a:r>
            <a:endParaRPr lang="ru-RU">
              <a:effectLst/>
            </a:endParaRPr>
          </a:p>
          <a:p>
            <a:pPr>
              <a:defRPr/>
            </a:pP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946597462934567E-2"/>
          <c:y val="4.9086039406102962E-2"/>
          <c:w val="0.89387909676432309"/>
          <c:h val="0.5354948577534393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 МО нарас'!$B$17:$B$37</c:f>
              <c:strCache>
                <c:ptCount val="21"/>
                <c:pt idx="0">
                  <c:v>Карымский район</c:v>
                </c:pt>
                <c:pt idx="1">
                  <c:v>Город Краснокаменск и Краснокаменский район</c:v>
                </c:pt>
                <c:pt idx="2">
                  <c:v>Красночикойский район</c:v>
                </c:pt>
                <c:pt idx="3">
                  <c:v>Кыринский район</c:v>
                </c:pt>
                <c:pt idx="4">
                  <c:v>Могойтуйский район</c:v>
                </c:pt>
                <c:pt idx="5">
                  <c:v> Могочинский район</c:v>
                </c:pt>
                <c:pt idx="6">
                  <c:v>Нерчинский район</c:v>
                </c:pt>
                <c:pt idx="7">
                  <c:v>Нерчинско-Заводский район</c:v>
                </c:pt>
                <c:pt idx="8">
                  <c:v>Оловяннинский район</c:v>
                </c:pt>
                <c:pt idx="9">
                  <c:v>Ононский район</c:v>
                </c:pt>
                <c:pt idx="10">
                  <c:v>Петровск-Забайкальский район</c:v>
                </c:pt>
                <c:pt idx="11">
                  <c:v>Приаргунский район</c:v>
                </c:pt>
                <c:pt idx="12">
                  <c:v>Сретенский район</c:v>
                </c:pt>
                <c:pt idx="13">
                  <c:v>Тунгиро-Олекминский район</c:v>
                </c:pt>
                <c:pt idx="14">
                  <c:v>Тунгокоченский район</c:v>
                </c:pt>
                <c:pt idx="15">
                  <c:v>Улётовский район</c:v>
                </c:pt>
                <c:pt idx="16">
                  <c:v>Хилокский район</c:v>
                </c:pt>
                <c:pt idx="17">
                  <c:v>Чернышевский район</c:v>
                </c:pt>
                <c:pt idx="18">
                  <c:v>Читинский район</c:v>
                </c:pt>
                <c:pt idx="19">
                  <c:v>Шелопугинский район</c:v>
                </c:pt>
                <c:pt idx="20">
                  <c:v>Шилкинский район</c:v>
                </c:pt>
              </c:strCache>
            </c:strRef>
          </c:cat>
          <c:val>
            <c:numRef>
              <c:f>'по МО нарас'!$C$17:$C$37</c:f>
              <c:numCache>
                <c:formatCode>General</c:formatCode>
                <c:ptCount val="21"/>
                <c:pt idx="0">
                  <c:v>1312</c:v>
                </c:pt>
                <c:pt idx="1">
                  <c:v>1698</c:v>
                </c:pt>
                <c:pt idx="2">
                  <c:v>1628</c:v>
                </c:pt>
                <c:pt idx="3">
                  <c:v>825</c:v>
                </c:pt>
                <c:pt idx="4">
                  <c:v>1023</c:v>
                </c:pt>
                <c:pt idx="5">
                  <c:v>1301</c:v>
                </c:pt>
                <c:pt idx="6">
                  <c:v>1457</c:v>
                </c:pt>
                <c:pt idx="7">
                  <c:v>682</c:v>
                </c:pt>
                <c:pt idx="8">
                  <c:v>862</c:v>
                </c:pt>
                <c:pt idx="9">
                  <c:v>962</c:v>
                </c:pt>
                <c:pt idx="10">
                  <c:v>1476</c:v>
                </c:pt>
                <c:pt idx="11">
                  <c:v>719</c:v>
                </c:pt>
                <c:pt idx="12">
                  <c:v>989</c:v>
                </c:pt>
                <c:pt idx="13">
                  <c:v>352</c:v>
                </c:pt>
                <c:pt idx="14">
                  <c:v>1758</c:v>
                </c:pt>
                <c:pt idx="15">
                  <c:v>1478</c:v>
                </c:pt>
                <c:pt idx="16">
                  <c:v>1296</c:v>
                </c:pt>
                <c:pt idx="17">
                  <c:v>1042</c:v>
                </c:pt>
                <c:pt idx="18">
                  <c:v>875</c:v>
                </c:pt>
                <c:pt idx="19">
                  <c:v>1411</c:v>
                </c:pt>
                <c:pt idx="20">
                  <c:v>1317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8E-487F-B946-4F365D9CB8E4}"/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 МО нарас'!$B$17:$B$37</c:f>
              <c:strCache>
                <c:ptCount val="21"/>
                <c:pt idx="0">
                  <c:v>Карымский район</c:v>
                </c:pt>
                <c:pt idx="1">
                  <c:v>Город Краснокаменск и Краснокаменский район</c:v>
                </c:pt>
                <c:pt idx="2">
                  <c:v>Красночикойский район</c:v>
                </c:pt>
                <c:pt idx="3">
                  <c:v>Кыринский район</c:v>
                </c:pt>
                <c:pt idx="4">
                  <c:v>Могойтуйский район</c:v>
                </c:pt>
                <c:pt idx="5">
                  <c:v> Могочинский район</c:v>
                </c:pt>
                <c:pt idx="6">
                  <c:v>Нерчинский район</c:v>
                </c:pt>
                <c:pt idx="7">
                  <c:v>Нерчинско-Заводский район</c:v>
                </c:pt>
                <c:pt idx="8">
                  <c:v>Оловяннинский район</c:v>
                </c:pt>
                <c:pt idx="9">
                  <c:v>Ононский район</c:v>
                </c:pt>
                <c:pt idx="10">
                  <c:v>Петровск-Забайкальский район</c:v>
                </c:pt>
                <c:pt idx="11">
                  <c:v>Приаргунский район</c:v>
                </c:pt>
                <c:pt idx="12">
                  <c:v>Сретенский район</c:v>
                </c:pt>
                <c:pt idx="13">
                  <c:v>Тунгиро-Олекминский район</c:v>
                </c:pt>
                <c:pt idx="14">
                  <c:v>Тунгокоченский район</c:v>
                </c:pt>
                <c:pt idx="15">
                  <c:v>Улётовский район</c:v>
                </c:pt>
                <c:pt idx="16">
                  <c:v>Хилокский район</c:v>
                </c:pt>
                <c:pt idx="17">
                  <c:v>Чернышевский район</c:v>
                </c:pt>
                <c:pt idx="18">
                  <c:v>Читинский район</c:v>
                </c:pt>
                <c:pt idx="19">
                  <c:v>Шелопугинский район</c:v>
                </c:pt>
                <c:pt idx="20">
                  <c:v>Шилкинский район</c:v>
                </c:pt>
              </c:strCache>
            </c:strRef>
          </c:cat>
          <c:val>
            <c:numRef>
              <c:f>'по МО нарас'!$D$17:$D$37</c:f>
              <c:numCache>
                <c:formatCode>General</c:formatCode>
                <c:ptCount val="21"/>
                <c:pt idx="0">
                  <c:v>3886</c:v>
                </c:pt>
                <c:pt idx="1">
                  <c:v>7002</c:v>
                </c:pt>
                <c:pt idx="2">
                  <c:v>5221</c:v>
                </c:pt>
                <c:pt idx="3">
                  <c:v>4558</c:v>
                </c:pt>
                <c:pt idx="4">
                  <c:v>3994</c:v>
                </c:pt>
                <c:pt idx="5">
                  <c:v>1959</c:v>
                </c:pt>
                <c:pt idx="6">
                  <c:v>6428</c:v>
                </c:pt>
                <c:pt idx="7">
                  <c:v>3036</c:v>
                </c:pt>
                <c:pt idx="8">
                  <c:v>4943</c:v>
                </c:pt>
                <c:pt idx="9">
                  <c:v>2267</c:v>
                </c:pt>
                <c:pt idx="10">
                  <c:v>3565</c:v>
                </c:pt>
                <c:pt idx="11">
                  <c:v>3011</c:v>
                </c:pt>
                <c:pt idx="12">
                  <c:v>5298</c:v>
                </c:pt>
                <c:pt idx="13">
                  <c:v>439</c:v>
                </c:pt>
                <c:pt idx="14">
                  <c:v>3225</c:v>
                </c:pt>
                <c:pt idx="15">
                  <c:v>3690</c:v>
                </c:pt>
                <c:pt idx="16">
                  <c:v>3420</c:v>
                </c:pt>
                <c:pt idx="17">
                  <c:v>4121</c:v>
                </c:pt>
                <c:pt idx="18">
                  <c:v>5436</c:v>
                </c:pt>
                <c:pt idx="19">
                  <c:v>3054</c:v>
                </c:pt>
                <c:pt idx="20">
                  <c:v>7182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8E-487F-B946-4F365D9CB8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331393584"/>
        <c:axId val="331395880"/>
        <c:axId val="331813816"/>
      </c:bar3DChart>
      <c:catAx>
        <c:axId val="33139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395880"/>
        <c:crosses val="autoZero"/>
        <c:auto val="1"/>
        <c:lblAlgn val="ctr"/>
        <c:lblOffset val="100"/>
        <c:noMultiLvlLbl val="0"/>
      </c:catAx>
      <c:valAx>
        <c:axId val="331395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1393584"/>
        <c:crosses val="autoZero"/>
        <c:crossBetween val="between"/>
      </c:valAx>
      <c:serAx>
        <c:axId val="331813816"/>
        <c:scaling>
          <c:orientation val="minMax"/>
        </c:scaling>
        <c:delete val="1"/>
        <c:axPos val="b"/>
        <c:majorTickMark val="none"/>
        <c:minorTickMark val="none"/>
        <c:tickLblPos val="nextTo"/>
        <c:crossAx val="331395880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baseline="0" dirty="0">
                <a:effectLst/>
              </a:rPr>
              <a:t>Количество МНПА, </a:t>
            </a:r>
            <a:r>
              <a:rPr lang="ru-RU" sz="1400" b="1" i="0" u="none" strike="noStrike" baseline="0" dirty="0" smtClean="0">
                <a:effectLst/>
              </a:rPr>
              <a:t>направленных  в </a:t>
            </a:r>
            <a:r>
              <a:rPr lang="ru-RU" sz="1400" b="1" i="0" u="none" strike="noStrike" baseline="0" dirty="0">
                <a:effectLst/>
              </a:rPr>
              <a:t>регистр МНПА по муниципальным районам, городским округам с 08.11.2014 г. по 01.01.2019 г. </a:t>
            </a:r>
          </a:p>
          <a:p>
            <a:pPr>
              <a:defRPr/>
            </a:pPr>
            <a:r>
              <a:rPr lang="ru-RU" sz="1400" b="1" i="0" u="none" strike="noStrike" baseline="0" dirty="0">
                <a:effectLst/>
              </a:rPr>
              <a:t>с нарушением 60-тидневного срока (7 027 актов)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Лист5!$B$3:$B$37</c:f>
              <c:strCache>
                <c:ptCount val="35"/>
                <c:pt idx="0">
                  <c:v>Читинский район</c:v>
                </c:pt>
                <c:pt idx="1">
                  <c:v>Чернышевский район</c:v>
                </c:pt>
                <c:pt idx="2">
                  <c:v> Могочинский район</c:v>
                </c:pt>
                <c:pt idx="3">
                  <c:v>Забайкальский район</c:v>
                </c:pt>
                <c:pt idx="4">
                  <c:v>Городской округ «Поселок Агинское»</c:v>
                </c:pt>
                <c:pt idx="5">
                  <c:v>Каларский район</c:v>
                </c:pt>
                <c:pt idx="6">
                  <c:v>Городской округ «Город Чита»</c:v>
                </c:pt>
                <c:pt idx="7">
                  <c:v>Хилокский район</c:v>
                </c:pt>
                <c:pt idx="8">
                  <c:v>Дульдургинский район</c:v>
                </c:pt>
                <c:pt idx="9">
                  <c:v>Тунгокоченский район</c:v>
                </c:pt>
                <c:pt idx="10">
                  <c:v>Александро-Заводский район</c:v>
                </c:pt>
                <c:pt idx="11">
                  <c:v>Оловяннинский район</c:v>
                </c:pt>
                <c:pt idx="12">
                  <c:v>Приаргунский район</c:v>
                </c:pt>
                <c:pt idx="13">
                  <c:v>Газимуро-Заводский район</c:v>
                </c:pt>
                <c:pt idx="14">
                  <c:v>Городской округ «ЗАТО п.Горный»</c:v>
                </c:pt>
                <c:pt idx="15">
                  <c:v>Борзинский район</c:v>
                </c:pt>
                <c:pt idx="16">
                  <c:v>Агинский район</c:v>
                </c:pt>
                <c:pt idx="17">
                  <c:v>Нерчинско-Заводский район</c:v>
                </c:pt>
                <c:pt idx="18">
                  <c:v>Акшинский район</c:v>
                </c:pt>
                <c:pt idx="19">
                  <c:v>Улётовский район</c:v>
                </c:pt>
                <c:pt idx="20">
                  <c:v>Могойтуйский район</c:v>
                </c:pt>
                <c:pt idx="21">
                  <c:v>Тунгиро-Олекминский район</c:v>
                </c:pt>
                <c:pt idx="22">
                  <c:v>Шилкинский район</c:v>
                </c:pt>
                <c:pt idx="23">
                  <c:v>Калганский район</c:v>
                </c:pt>
                <c:pt idx="24">
                  <c:v>Балейский район</c:v>
                </c:pt>
                <c:pt idx="25">
                  <c:v>Красночикойский район</c:v>
                </c:pt>
                <c:pt idx="26">
                  <c:v>Ононский район</c:v>
                </c:pt>
                <c:pt idx="27">
                  <c:v>Городской округ «Город Петровск-Забайкальский»</c:v>
                </c:pt>
                <c:pt idx="28">
                  <c:v>Петровск-Забайкальский район</c:v>
                </c:pt>
                <c:pt idx="29">
                  <c:v>Карымский район</c:v>
                </c:pt>
                <c:pt idx="30">
                  <c:v>Сретенский район</c:v>
                </c:pt>
                <c:pt idx="31">
                  <c:v>Кыринский район</c:v>
                </c:pt>
                <c:pt idx="32">
                  <c:v>Шелопугинский район</c:v>
                </c:pt>
                <c:pt idx="33">
                  <c:v>Город Краснокаменск и Краснокаменский район</c:v>
                </c:pt>
                <c:pt idx="34">
                  <c:v>Нерчинский район</c:v>
                </c:pt>
              </c:strCache>
            </c:strRef>
          </c:cat>
          <c:val>
            <c:numRef>
              <c:f>Лист5!$C$3:$C$37</c:f>
              <c:numCache>
                <c:formatCode>General</c:formatCode>
                <c:ptCount val="35"/>
                <c:pt idx="0">
                  <c:v>457</c:v>
                </c:pt>
                <c:pt idx="1">
                  <c:v>373</c:v>
                </c:pt>
                <c:pt idx="2">
                  <c:v>349</c:v>
                </c:pt>
                <c:pt idx="3">
                  <c:v>331</c:v>
                </c:pt>
                <c:pt idx="4">
                  <c:v>320</c:v>
                </c:pt>
                <c:pt idx="5">
                  <c:v>311</c:v>
                </c:pt>
                <c:pt idx="6">
                  <c:v>300</c:v>
                </c:pt>
                <c:pt idx="7">
                  <c:v>284</c:v>
                </c:pt>
                <c:pt idx="8">
                  <c:v>271</c:v>
                </c:pt>
                <c:pt idx="9">
                  <c:v>256</c:v>
                </c:pt>
                <c:pt idx="10">
                  <c:v>237</c:v>
                </c:pt>
                <c:pt idx="11">
                  <c:v>234</c:v>
                </c:pt>
                <c:pt idx="12">
                  <c:v>231</c:v>
                </c:pt>
                <c:pt idx="13">
                  <c:v>229</c:v>
                </c:pt>
                <c:pt idx="14">
                  <c:v>222</c:v>
                </c:pt>
                <c:pt idx="15">
                  <c:v>219</c:v>
                </c:pt>
                <c:pt idx="16">
                  <c:v>216</c:v>
                </c:pt>
                <c:pt idx="17">
                  <c:v>187</c:v>
                </c:pt>
                <c:pt idx="18">
                  <c:v>187</c:v>
                </c:pt>
                <c:pt idx="19">
                  <c:v>180</c:v>
                </c:pt>
                <c:pt idx="20">
                  <c:v>180</c:v>
                </c:pt>
                <c:pt idx="21">
                  <c:v>179</c:v>
                </c:pt>
                <c:pt idx="22">
                  <c:v>172</c:v>
                </c:pt>
                <c:pt idx="23">
                  <c:v>142</c:v>
                </c:pt>
                <c:pt idx="24">
                  <c:v>139</c:v>
                </c:pt>
                <c:pt idx="25">
                  <c:v>132</c:v>
                </c:pt>
                <c:pt idx="26">
                  <c:v>129</c:v>
                </c:pt>
                <c:pt idx="27">
                  <c:v>114</c:v>
                </c:pt>
                <c:pt idx="28">
                  <c:v>102</c:v>
                </c:pt>
                <c:pt idx="29">
                  <c:v>100</c:v>
                </c:pt>
                <c:pt idx="30">
                  <c:v>78</c:v>
                </c:pt>
                <c:pt idx="31">
                  <c:v>58</c:v>
                </c:pt>
                <c:pt idx="32">
                  <c:v>46</c:v>
                </c:pt>
                <c:pt idx="33">
                  <c:v>42</c:v>
                </c:pt>
                <c:pt idx="3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1-47E6-B542-06798D9C2B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82421200"/>
        <c:axId val="382421528"/>
      </c:barChart>
      <c:catAx>
        <c:axId val="382421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2421528"/>
        <c:crosses val="autoZero"/>
        <c:auto val="1"/>
        <c:lblAlgn val="ctr"/>
        <c:lblOffset val="100"/>
        <c:noMultiLvlLbl val="0"/>
      </c:catAx>
      <c:valAx>
        <c:axId val="382421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242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Количество отрицательных </a:t>
            </a:r>
          </a:p>
          <a:p>
            <a:pPr>
              <a:defRPr/>
            </a:pPr>
            <a:r>
              <a:rPr lang="ru-RU" dirty="0" smtClean="0"/>
              <a:t>юридических экспертизы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Лист6!$C$3</c:f>
              <c:strCache>
                <c:ptCount val="1"/>
                <c:pt idx="0">
                  <c:v>Количество юридических экспертиз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Лист6!$B$4:$B$11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Лист6!$C$4:$C$11</c:f>
              <c:numCache>
                <c:formatCode>General</c:formatCode>
                <c:ptCount val="8"/>
                <c:pt idx="0">
                  <c:v>11</c:v>
                </c:pt>
                <c:pt idx="1">
                  <c:v>196</c:v>
                </c:pt>
                <c:pt idx="2">
                  <c:v>1024</c:v>
                </c:pt>
                <c:pt idx="3">
                  <c:v>1816</c:v>
                </c:pt>
                <c:pt idx="4">
                  <c:v>2093</c:v>
                </c:pt>
                <c:pt idx="5">
                  <c:v>2751</c:v>
                </c:pt>
                <c:pt idx="6">
                  <c:v>3800</c:v>
                </c:pt>
                <c:pt idx="7">
                  <c:v>3911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4-4289-8202-3DD96094AA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6738488"/>
        <c:axId val="386737176"/>
        <c:axId val="0"/>
      </c:bar3DChart>
      <c:catAx>
        <c:axId val="38673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6737176"/>
        <c:crosses val="autoZero"/>
        <c:auto val="1"/>
        <c:lblAlgn val="ctr"/>
        <c:lblOffset val="100"/>
        <c:noMultiLvlLbl val="0"/>
      </c:catAx>
      <c:valAx>
        <c:axId val="386737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6738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Количество</a:t>
            </a:r>
            <a:r>
              <a:rPr lang="ru-RU" sz="2800" baseline="0" dirty="0"/>
              <a:t> экспертиз за 2018 </a:t>
            </a:r>
            <a:r>
              <a:rPr lang="ru-RU" sz="2800" baseline="0" dirty="0" smtClean="0"/>
              <a:t>год</a:t>
            </a:r>
          </a:p>
          <a:p>
            <a:pPr>
              <a:defRPr sz="2800"/>
            </a:pPr>
            <a:r>
              <a:rPr lang="ru-RU" sz="2800" baseline="0" dirty="0" smtClean="0"/>
              <a:t>3461 экспертиза</a:t>
            </a:r>
            <a:endParaRPr lang="ru-RU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экпертизы!$D$25</c:f>
              <c:strCache>
                <c:ptCount val="1"/>
                <c:pt idx="0">
                  <c:v>Положительная экспертиза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экпертизы!$C$26:$C$36</c:f>
              <c:strCache>
                <c:ptCount val="11"/>
                <c:pt idx="0">
                  <c:v>Багдасарян М.А.</c:v>
                </c:pt>
                <c:pt idx="1">
                  <c:v>Дашиева В.С.</c:v>
                </c:pt>
                <c:pt idx="2">
                  <c:v>Виноградова А.В.</c:v>
                </c:pt>
                <c:pt idx="3">
                  <c:v>Жмурова Ю.В.</c:v>
                </c:pt>
                <c:pt idx="4">
                  <c:v>Морозова Е.С.</c:v>
                </c:pt>
                <c:pt idx="5">
                  <c:v>Куземская Н.В.</c:v>
                </c:pt>
                <c:pt idx="6">
                  <c:v>Назмеева Е.А.</c:v>
                </c:pt>
                <c:pt idx="7">
                  <c:v>Ниценко А.К.</c:v>
                </c:pt>
                <c:pt idx="8">
                  <c:v>Турушева Н.В.</c:v>
                </c:pt>
                <c:pt idx="9">
                  <c:v>Самбаев Б.В.</c:v>
                </c:pt>
                <c:pt idx="10">
                  <c:v>Яковлева Л.С.</c:v>
                </c:pt>
              </c:strCache>
            </c:strRef>
          </c:cat>
          <c:val>
            <c:numRef>
              <c:f>экпертизы!$D$26:$D$36</c:f>
              <c:numCache>
                <c:formatCode>General</c:formatCode>
                <c:ptCount val="11"/>
                <c:pt idx="0">
                  <c:v>517</c:v>
                </c:pt>
                <c:pt idx="1">
                  <c:v>240</c:v>
                </c:pt>
                <c:pt idx="2">
                  <c:v>317</c:v>
                </c:pt>
                <c:pt idx="3">
                  <c:v>630</c:v>
                </c:pt>
                <c:pt idx="4">
                  <c:v>14</c:v>
                </c:pt>
                <c:pt idx="5">
                  <c:v>6</c:v>
                </c:pt>
                <c:pt idx="6">
                  <c:v>217</c:v>
                </c:pt>
                <c:pt idx="7">
                  <c:v>321</c:v>
                </c:pt>
                <c:pt idx="8">
                  <c:v>216</c:v>
                </c:pt>
                <c:pt idx="9">
                  <c:v>129</c:v>
                </c:pt>
                <c:pt idx="1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D6-4347-9551-4753B62F7FFB}"/>
            </c:ext>
          </c:extLst>
        </c:ser>
        <c:ser>
          <c:idx val="1"/>
          <c:order val="1"/>
          <c:tx>
            <c:strRef>
              <c:f>экпертизы!$E$25</c:f>
              <c:strCache>
                <c:ptCount val="1"/>
                <c:pt idx="0">
                  <c:v>Отрицательная экспертиза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экпертизы!$C$26:$C$36</c:f>
              <c:strCache>
                <c:ptCount val="11"/>
                <c:pt idx="0">
                  <c:v>Багдасарян М.А.</c:v>
                </c:pt>
                <c:pt idx="1">
                  <c:v>Дашиева В.С.</c:v>
                </c:pt>
                <c:pt idx="2">
                  <c:v>Виноградова А.В.</c:v>
                </c:pt>
                <c:pt idx="3">
                  <c:v>Жмурова Ю.В.</c:v>
                </c:pt>
                <c:pt idx="4">
                  <c:v>Морозова Е.С.</c:v>
                </c:pt>
                <c:pt idx="5">
                  <c:v>Куземская Н.В.</c:v>
                </c:pt>
                <c:pt idx="6">
                  <c:v>Назмеева Е.А.</c:v>
                </c:pt>
                <c:pt idx="7">
                  <c:v>Ниценко А.К.</c:v>
                </c:pt>
                <c:pt idx="8">
                  <c:v>Турушева Н.В.</c:v>
                </c:pt>
                <c:pt idx="9">
                  <c:v>Самбаев Б.В.</c:v>
                </c:pt>
                <c:pt idx="10">
                  <c:v>Яковлева Л.С.</c:v>
                </c:pt>
              </c:strCache>
            </c:strRef>
          </c:cat>
          <c:val>
            <c:numRef>
              <c:f>экпертизы!$E$26:$E$36</c:f>
              <c:numCache>
                <c:formatCode>General</c:formatCode>
                <c:ptCount val="11"/>
                <c:pt idx="0">
                  <c:v>65</c:v>
                </c:pt>
                <c:pt idx="1">
                  <c:v>356</c:v>
                </c:pt>
                <c:pt idx="2">
                  <c:v>123</c:v>
                </c:pt>
                <c:pt idx="5">
                  <c:v>2</c:v>
                </c:pt>
                <c:pt idx="6">
                  <c:v>168</c:v>
                </c:pt>
                <c:pt idx="9">
                  <c:v>12</c:v>
                </c:pt>
                <c:pt idx="1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D6-4347-9551-4753B62F7F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3532912"/>
        <c:axId val="353530944"/>
        <c:axId val="0"/>
      </c:bar3DChart>
      <c:catAx>
        <c:axId val="35353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530944"/>
        <c:crosses val="autoZero"/>
        <c:auto val="1"/>
        <c:lblAlgn val="ctr"/>
        <c:lblOffset val="100"/>
        <c:noMultiLvlLbl val="0"/>
      </c:catAx>
      <c:valAx>
        <c:axId val="35353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53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0872B-C6C4-4555-A244-782F1CE0B979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FBF34-C7EC-4C58-BF01-21A8AC015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67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0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8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954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82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648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82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81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4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3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2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3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6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8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7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718758" cy="1646302"/>
          </a:xfrm>
        </p:spPr>
        <p:txBody>
          <a:bodyPr/>
          <a:lstStyle/>
          <a:p>
            <a:r>
              <a:rPr lang="ru-RU" dirty="0" smtClean="0"/>
              <a:t>СОСТОЯНИЕ </a:t>
            </a:r>
            <a:br>
              <a:rPr lang="ru-RU" dirty="0" smtClean="0"/>
            </a:br>
            <a:r>
              <a:rPr lang="ru-RU" dirty="0" smtClean="0"/>
              <a:t>РЕГИСТРА МНПА ЗАБАЙКАЛЬСКОГО КРАЯ</a:t>
            </a:r>
            <a:br>
              <a:rPr lang="ru-RU" dirty="0" smtClean="0"/>
            </a:br>
            <a:r>
              <a:rPr lang="ru-RU" sz="1800" dirty="0" smtClean="0"/>
              <a:t>по состоянию на 01 января 2019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Куземская Наталья Владимировна</a:t>
            </a:r>
          </a:p>
          <a:p>
            <a:r>
              <a:rPr lang="ru-RU" dirty="0" smtClean="0"/>
              <a:t>Начальник отдела правовой работы с ОМСУ и ведения регистра МНПА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051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937" y="206062"/>
            <a:ext cx="3854528" cy="85811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ЭКСПЕРТИЗА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937" y="2446985"/>
            <a:ext cx="4343925" cy="4159877"/>
          </a:xfrm>
        </p:spPr>
        <p:txBody>
          <a:bodyPr>
            <a:normAutofit/>
          </a:bodyPr>
          <a:lstStyle/>
          <a:p>
            <a:r>
              <a:rPr lang="ru-RU" sz="2400" dirty="0"/>
              <a:t>За период с 01 января </a:t>
            </a:r>
            <a:r>
              <a:rPr lang="ru-RU" sz="2400" dirty="0" smtClean="0"/>
              <a:t>2011г. по 01 января 2019 </a:t>
            </a:r>
            <a:r>
              <a:rPr lang="ru-RU" sz="2400" dirty="0"/>
              <a:t>г</a:t>
            </a:r>
            <a:r>
              <a:rPr lang="ru-RU" sz="2400" dirty="0" smtClean="0"/>
              <a:t>. </a:t>
            </a:r>
            <a:r>
              <a:rPr lang="ru-RU" sz="2400" dirty="0"/>
              <a:t>проведено </a:t>
            </a:r>
            <a:r>
              <a:rPr lang="ru-RU" sz="3600" dirty="0"/>
              <a:t>15 602 </a:t>
            </a:r>
            <a:r>
              <a:rPr lang="ru-RU" sz="2400" dirty="0"/>
              <a:t>юридических </a:t>
            </a:r>
            <a:r>
              <a:rPr lang="ru-RU" sz="2400" dirty="0" smtClean="0"/>
              <a:t>экспертиз:</a:t>
            </a: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11 242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положительных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4360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отрицательных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14579" y="1249019"/>
            <a:ext cx="3854528" cy="11979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требуется в отношении </a:t>
            </a:r>
          </a:p>
          <a:p>
            <a:pPr algn="ctr"/>
            <a:r>
              <a:rPr lang="ru-RU" sz="4400" dirty="0" smtClean="0"/>
              <a:t>69171 </a:t>
            </a:r>
            <a:r>
              <a:rPr lang="ru-RU" sz="4400" dirty="0"/>
              <a:t>актов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719357"/>
              </p:ext>
            </p:extLst>
          </p:nvPr>
        </p:nvGraphicFramePr>
        <p:xfrm>
          <a:off x="4340180" y="514350"/>
          <a:ext cx="5847009" cy="552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8431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611995"/>
              </p:ext>
            </p:extLst>
          </p:nvPr>
        </p:nvGraphicFramePr>
        <p:xfrm>
          <a:off x="231820" y="360608"/>
          <a:ext cx="10805373" cy="6272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024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155" y="514924"/>
            <a:ext cx="4016707" cy="22621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ДОПОЛНИТЕЛЬНЫЕ СВЕДЕНИЯ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0462" y="514924"/>
            <a:ext cx="4872936" cy="552643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Всего внесено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4 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883 акта;</a:t>
            </a:r>
          </a:p>
          <a:p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 2018 год – 81 акт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45630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акты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прокурорского реагирования, письма, решения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судов к МНПА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4584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ПРОВЕРКИ ОМСУ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71977"/>
            <a:ext cx="8596668" cy="486938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 2017 год – 44 муниципальных образований</a:t>
            </a:r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За 2018 год – 29 муниципальных образований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936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97731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СУБВЕНЦИИ </a:t>
            </a:r>
            <a:br>
              <a:rPr lang="ru-RU" dirty="0" smtClean="0"/>
            </a:br>
            <a:r>
              <a:rPr lang="ru-RU" dirty="0" smtClean="0"/>
              <a:t>на исполнение </a:t>
            </a:r>
            <a:r>
              <a:rPr lang="ru-RU" dirty="0" err="1" smtClean="0"/>
              <a:t>госполномочий</a:t>
            </a:r>
            <a:r>
              <a:rPr lang="ru-RU" dirty="0" smtClean="0"/>
              <a:t> МР в 2018 году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634232"/>
            <a:ext cx="9839459" cy="522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3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153" y="133082"/>
            <a:ext cx="10012131" cy="1320800"/>
          </a:xfrm>
        </p:spPr>
        <p:txBody>
          <a:bodyPr>
            <a:noAutofit/>
          </a:bodyPr>
          <a:lstStyle/>
          <a:p>
            <a:pPr algn="ctr">
              <a:defRPr sz="1600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Количество актов, </a:t>
            </a:r>
            <a:br>
              <a:rPr lang="ru-RU" sz="2400" dirty="0"/>
            </a:br>
            <a:r>
              <a:rPr lang="ru-RU" sz="2400" dirty="0"/>
              <a:t>направленных (160 401) и внесенных (159 243)</a:t>
            </a:r>
            <a:br>
              <a:rPr lang="ru-RU" sz="2400" dirty="0"/>
            </a:br>
            <a:r>
              <a:rPr lang="ru-RU" sz="2400" dirty="0"/>
              <a:t>по годам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445750"/>
              </p:ext>
            </p:extLst>
          </p:nvPr>
        </p:nvGraphicFramePr>
        <p:xfrm>
          <a:off x="154546" y="1352282"/>
          <a:ext cx="11127347" cy="5331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748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Количество внесенных в 2019 году </a:t>
            </a:r>
            <a:r>
              <a:rPr lang="ru-RU" dirty="0" smtClean="0"/>
              <a:t>актов </a:t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исполнителям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428897"/>
              </p:ext>
            </p:extLst>
          </p:nvPr>
        </p:nvGraphicFramePr>
        <p:xfrm>
          <a:off x="677334" y="1455313"/>
          <a:ext cx="9780311" cy="481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205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153" y="133082"/>
            <a:ext cx="10012131" cy="1320800"/>
          </a:xfrm>
        </p:spPr>
        <p:txBody>
          <a:bodyPr>
            <a:no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Соотношение </a:t>
            </a:r>
            <a:br>
              <a:rPr lang="ru-RU" sz="2400" dirty="0"/>
            </a:br>
            <a:r>
              <a:rPr lang="ru-RU" sz="2400" dirty="0"/>
              <a:t>количества ненормативных актов (8 188)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 </a:t>
            </a:r>
            <a:r>
              <a:rPr lang="ru-RU" sz="2400" dirty="0"/>
              <a:t>поступившим актам (160 401)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999520"/>
              </p:ext>
            </p:extLst>
          </p:nvPr>
        </p:nvGraphicFramePr>
        <p:xfrm>
          <a:off x="677863" y="785611"/>
          <a:ext cx="9663872" cy="573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688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153" y="133082"/>
            <a:ext cx="10012131" cy="1320800"/>
          </a:xfrm>
        </p:spPr>
        <p:txBody>
          <a:bodyPr>
            <a:no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Количество актов, действия по которым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приостановлены </a:t>
            </a:r>
            <a:r>
              <a:rPr lang="ru-RU" sz="2400" dirty="0"/>
              <a:t>(7 931),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возобновлены </a:t>
            </a:r>
            <a:r>
              <a:rPr lang="ru-RU" sz="2400" dirty="0"/>
              <a:t>(9484) и остатки (</a:t>
            </a:r>
            <a:r>
              <a:rPr lang="ru-RU" sz="2400" dirty="0" err="1"/>
              <a:t>нараст</a:t>
            </a:r>
            <a:r>
              <a:rPr lang="ru-RU" sz="2400" dirty="0"/>
              <a:t>. 2454)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164473"/>
              </p:ext>
            </p:extLst>
          </p:nvPr>
        </p:nvGraphicFramePr>
        <p:xfrm>
          <a:off x="712153" y="1068946"/>
          <a:ext cx="9217458" cy="578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320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745" y="141668"/>
            <a:ext cx="8598257" cy="1184850"/>
          </a:xfrm>
        </p:spPr>
        <p:txBody>
          <a:bodyPr/>
          <a:lstStyle/>
          <a:p>
            <a:pPr algn="ctr"/>
            <a:r>
              <a:rPr lang="ru-RU" dirty="0" smtClean="0"/>
              <a:t>По видам, типам МНПА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0801011"/>
              </p:ext>
            </p:extLst>
          </p:nvPr>
        </p:nvGraphicFramePr>
        <p:xfrm>
          <a:off x="218941" y="837135"/>
          <a:ext cx="4869442" cy="573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438">
                  <a:extLst>
                    <a:ext uri="{9D8B030D-6E8A-4147-A177-3AD203B41FA5}">
                      <a16:colId xmlns:a16="http://schemas.microsoft.com/office/drawing/2014/main" val="1907895435"/>
                    </a:ext>
                  </a:extLst>
                </a:gridCol>
                <a:gridCol w="1513114">
                  <a:extLst>
                    <a:ext uri="{9D8B030D-6E8A-4147-A177-3AD203B41FA5}">
                      <a16:colId xmlns:a16="http://schemas.microsoft.com/office/drawing/2014/main" val="2883010532"/>
                    </a:ext>
                  </a:extLst>
                </a:gridCol>
                <a:gridCol w="721890">
                  <a:extLst>
                    <a:ext uri="{9D8B030D-6E8A-4147-A177-3AD203B41FA5}">
                      <a16:colId xmlns:a16="http://schemas.microsoft.com/office/drawing/2014/main" val="181670534"/>
                    </a:ext>
                  </a:extLst>
                </a:gridCol>
              </a:tblGrid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МНПА В РЕГИСТРЕ МНПА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к общему числу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2593621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Вид документа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081381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Положение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1511647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Постановление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32531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Приказ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6114277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Распоряжение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4104840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Решение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3445246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Соглашение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5429953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Статус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3011881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Действие приостановлено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6800310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Действующий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3457513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вступил в силу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3634257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Недействующий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5150659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Недействующий в части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9385617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Коррупционность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8723953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Коррупционные факторы выявлены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0531357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Коррупционные факторы не выявлены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7460039"/>
                  </a:ext>
                </a:extLst>
              </a:tr>
              <a:tr h="265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Экспертиза не проводилась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1340738"/>
                  </a:ext>
                </a:extLst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32404655"/>
              </p:ext>
            </p:extLst>
          </p:nvPr>
        </p:nvGraphicFramePr>
        <p:xfrm>
          <a:off x="5088383" y="837136"/>
          <a:ext cx="6193509" cy="5889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102">
                  <a:extLst>
                    <a:ext uri="{9D8B030D-6E8A-4147-A177-3AD203B41FA5}">
                      <a16:colId xmlns:a16="http://schemas.microsoft.com/office/drawing/2014/main" val="2521885476"/>
                    </a:ext>
                  </a:extLst>
                </a:gridCol>
                <a:gridCol w="1352281">
                  <a:extLst>
                    <a:ext uri="{9D8B030D-6E8A-4147-A177-3AD203B41FA5}">
                      <a16:colId xmlns:a16="http://schemas.microsoft.com/office/drawing/2014/main" val="3701030486"/>
                    </a:ext>
                  </a:extLst>
                </a:gridCol>
                <a:gridCol w="837126">
                  <a:extLst>
                    <a:ext uri="{9D8B030D-6E8A-4147-A177-3AD203B41FA5}">
                      <a16:colId xmlns:a16="http://schemas.microsoft.com/office/drawing/2014/main" val="2170036609"/>
                    </a:ext>
                  </a:extLst>
                </a:gridCol>
              </a:tblGrid>
              <a:tr h="704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МНПА В РЕГИСТРЕ МНПА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к общему числу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796407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Соответствие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6741684"/>
                  </a:ext>
                </a:extLst>
              </a:tr>
              <a:tr h="4147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Выявлено несоответствие законодательству субъекта РФ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6758907"/>
                  </a:ext>
                </a:extLst>
              </a:tr>
              <a:tr h="236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Выявлено несоответствие уставу МО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4544263"/>
                  </a:ext>
                </a:extLst>
              </a:tr>
              <a:tr h="236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Выявлено несоответствие ФЗ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1084249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соответствует в части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7285735"/>
                  </a:ext>
                </a:extLst>
              </a:tr>
              <a:tr h="35120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соответствует законодательству субъекта РФ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319684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соответствует ФЗ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3186358"/>
                  </a:ext>
                </a:extLst>
              </a:tr>
              <a:tr h="236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требует юридической экспертизы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30323"/>
                  </a:ext>
                </a:extLst>
              </a:tr>
              <a:tr h="236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Правовой акт на правовой экспертизе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3907822"/>
                  </a:ext>
                </a:extLst>
              </a:tr>
              <a:tr h="4147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Самостоятельной юридической экспертизе не подлежит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5514907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Соответствует ФЗ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5328542"/>
                  </a:ext>
                </a:extLst>
              </a:tr>
              <a:tr h="4147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Соответствует ФЗ, законодательству субъектов и уставу МО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206812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Экспертиза не проведена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0617091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5395707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Нормативный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853194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Ненормативный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7667047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Изменяющий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0368675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404041"/>
                  </a:ext>
                </a:extLst>
              </a:tr>
              <a:tr h="211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1619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58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896221" cy="70404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917709"/>
              </p:ext>
            </p:extLst>
          </p:nvPr>
        </p:nvGraphicFramePr>
        <p:xfrm>
          <a:off x="677862" y="609600"/>
          <a:ext cx="10114633" cy="615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72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10049"/>
              </p:ext>
            </p:extLst>
          </p:nvPr>
        </p:nvGraphicFramePr>
        <p:xfrm>
          <a:off x="540914" y="206062"/>
          <a:ext cx="10483402" cy="654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673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289754"/>
              </p:ext>
            </p:extLst>
          </p:nvPr>
        </p:nvGraphicFramePr>
        <p:xfrm>
          <a:off x="193183" y="114300"/>
          <a:ext cx="9736428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043841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1073</TotalTime>
  <Words>330</Words>
  <Application>Microsoft Office PowerPoint</Application>
  <PresentationFormat>Широкоэкранный</PresentationFormat>
  <Paragraphs>149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СОСТОЯНИЕ  РЕГИСТРА МНПА ЗАБАЙКАЛЬСКОГО КРАЯ по состоянию на 01 января 2019 года</vt:lpstr>
      <vt:lpstr>Количество актов,  направленных (160 401) и внесенных (159 243) по годам </vt:lpstr>
      <vt:lpstr>Количество внесенных в 2019 году актов  по исполнителям </vt:lpstr>
      <vt:lpstr>Соотношение  количества ненормативных актов (8 188)  к поступившим актам (160 401) </vt:lpstr>
      <vt:lpstr>Количество актов, действия по которым  приостановлены (7 931),  возобновлены (9484) и остатки (нараст. 2454) </vt:lpstr>
      <vt:lpstr>По видам, типам МНПА</vt:lpstr>
      <vt:lpstr>Презентация PowerPoint</vt:lpstr>
      <vt:lpstr>Презентация PowerPoint</vt:lpstr>
      <vt:lpstr>Презентация PowerPoint</vt:lpstr>
      <vt:lpstr>ЭКСПЕРТИЗА</vt:lpstr>
      <vt:lpstr>Презентация PowerPoint</vt:lpstr>
      <vt:lpstr>ДОПОЛНИТЕЛЬНЫЕ СВЕДЕНИЯ</vt:lpstr>
      <vt:lpstr>ПРОВЕРКИ ОМСУ</vt:lpstr>
      <vt:lpstr>СУБВЕНЦИИ  на исполнение госполномочий МР в 2018 году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РЕГИСТРА МНПА ЗАБАЙКАЛЬСКОГО КРАЯ</dc:title>
  <dc:creator>Куземская Н.В.</dc:creator>
  <cp:lastModifiedBy>Куземская Н.В.</cp:lastModifiedBy>
  <cp:revision>17</cp:revision>
  <cp:lastPrinted>2019-04-03T11:37:34Z</cp:lastPrinted>
  <dcterms:created xsi:type="dcterms:W3CDTF">2019-03-19T04:46:53Z</dcterms:created>
  <dcterms:modified xsi:type="dcterms:W3CDTF">2019-04-04T00:49:50Z</dcterms:modified>
</cp:coreProperties>
</file>