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1" r:id="rId7"/>
    <p:sldId id="262" r:id="rId8"/>
    <p:sldId id="263" r:id="rId9"/>
    <p:sldId id="266" r:id="rId10"/>
    <p:sldId id="267" r:id="rId11"/>
    <p:sldId id="270" r:id="rId12"/>
    <p:sldId id="268" r:id="rId13"/>
    <p:sldId id="26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2000-servern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_&#1063;&#1080;&#1088;&#1082;&#1086;&#1074;&#1072;%20&#1040;.&#1044;\&#1054;&#1090;&#1095;&#1077;&#1090;\&#1086;&#1090;&#1095;&#1077;&#1090;%202019\&#1086;&#1090;&#1095;&#1077;&#1090;%20&#1079;&#1072;%20201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2000-servern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_&#1063;&#1080;&#1088;&#1082;&#1086;&#1074;&#1072;%20&#1040;.&#1044;\&#1054;&#1090;&#1095;&#1077;&#1090;\&#1086;&#1090;&#1095;&#1077;&#1090;%202019\&#1086;&#1090;&#1095;&#1077;&#1090;%20&#1079;&#1072;%202019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2000-servern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_&#1063;&#1080;&#1088;&#1082;&#1086;&#1074;&#1072;%20&#1040;.&#1044;\&#1054;&#1090;&#1095;&#1077;&#1090;\&#1086;&#1090;&#1095;&#1077;&#1090;%202019\&#1086;&#1090;&#1095;&#1077;&#1090;%20&#1079;&#1072;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2000-servern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_&#1063;&#1080;&#1088;&#1082;&#1086;&#1074;&#1072;%20&#1040;.&#1044;\&#1054;&#1090;&#1095;&#1077;&#1090;\&#1086;&#1090;&#1095;&#1077;&#1090;%202019\&#1086;&#1090;&#1095;&#1077;&#1090;%20&#1079;&#1072;%202019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2000-servern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_&#1063;&#1080;&#1088;&#1082;&#1086;&#1074;&#1072;%20&#1040;.&#1044;\&#1054;&#1090;&#1095;&#1077;&#1090;\&#1086;&#1090;&#1095;&#1077;&#1090;%202019\&#1086;&#1090;&#1095;&#1077;&#1090;%20&#1079;&#1072;%202019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2000-servern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_&#1063;&#1080;&#1088;&#1082;&#1086;&#1074;&#1072;%20&#1040;.&#1044;\&#1054;&#1090;&#1095;&#1077;&#1090;\&#1086;&#1090;&#1095;&#1077;&#1090;%202019\&#1086;&#1090;&#1095;&#1077;&#1090;%20&#1079;&#1072;%202019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2000-servern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_&#1063;&#1080;&#1088;&#1082;&#1086;&#1074;&#1072;%20&#1040;.&#1044;\&#1054;&#1090;&#1095;&#1077;&#1090;\&#1086;&#1090;&#1095;&#1077;&#1090;%202019\&#1086;&#1090;&#1095;&#1077;&#1090;%20&#1079;&#1072;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2000-servern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_&#1063;&#1080;&#1088;&#1082;&#1086;&#1074;&#1072;%20&#1040;.&#1044;\&#1054;&#1090;&#1095;&#1077;&#1090;\&#1086;&#1090;&#1095;&#1077;&#1090;%202019\&#1086;&#1090;&#1095;&#1077;&#1090;%20&#1079;&#1072;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6059355273951306E-2"/>
          <c:y val="1.3445069968786826E-2"/>
          <c:w val="0.93270396291278879"/>
          <c:h val="0.83631102956894199"/>
        </c:manualLayout>
      </c:layout>
      <c:lineChart>
        <c:grouping val="standard"/>
        <c:ser>
          <c:idx val="0"/>
          <c:order val="0"/>
          <c:tx>
            <c:strRef>
              <c:f>'общая инфо'!$D$2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"/>
              <c:layout>
                <c:manualLayout>
                  <c:x val="-3.0051368062215027E-2"/>
                  <c:y val="-1.801266965391968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1288049875474906E-2"/>
                  <c:y val="-2.830562374187380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7471458941774297E-2"/>
                  <c:y val="-2.830562374187378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6341322622435395E-2"/>
                  <c:y val="-1.5439431131931167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5104640809175516E-2"/>
                  <c:y val="-2.830562374187378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6341322622435395E-2"/>
                  <c:y val="-2.830562374187378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6341322622435395E-2"/>
                  <c:y val="-2.573238521988525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5104640809175516E-2"/>
                  <c:y val="-3.087886226386231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5104640809175516E-2"/>
                  <c:y val="-3.6025339307839362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'общая инфо'!$C$3:$C$13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'общая инфо'!$D$3:$D$13</c:f>
              <c:numCache>
                <c:formatCode>General</c:formatCode>
                <c:ptCount val="11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  <c:pt idx="10">
                  <c:v>19791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D2-4F7E-867D-E89163D01AAB}"/>
            </c:ext>
          </c:extLst>
        </c:ser>
        <c:ser>
          <c:idx val="1"/>
          <c:order val="1"/>
          <c:tx>
            <c:strRef>
              <c:f>'общая инфо'!$E$2</c:f>
              <c:strCache>
                <c:ptCount val="1"/>
                <c:pt idx="0">
                  <c:v>Количество МНПА, внесенные регистр МНПА</c:v>
                </c:pt>
              </c:strCache>
            </c:strRef>
          </c:tx>
          <c:spPr>
            <a:ln w="34925" cap="rnd">
              <a:solidFill>
                <a:srgbClr val="FFC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2625142461849827E-2"/>
                  <c:y val="2.058590817590820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5544136102773289E-3"/>
                  <c:y val="2.315914669789673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7684549929616249E-2"/>
                  <c:y val="2.573238521988525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263127718265576E-2"/>
                  <c:y val="2.830562374187378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0157913556136005E-2"/>
                  <c:y val="2.5732385219885259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263127718265576E-2"/>
                  <c:y val="3.08788622638623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5104640809175516E-2"/>
                  <c:y val="3.08788622638623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386795899591564E-2"/>
                  <c:y val="3.087886226386231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921231742876129E-2"/>
                  <c:y val="2.573238521988525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5104640809175516E-2"/>
                  <c:y val="3.087886226386231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6341322622435395E-2"/>
                  <c:y val="2.3159146697896732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'общая инфо'!$C$3:$C$13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'общая инфо'!$E$3:$E$13</c:f>
              <c:numCache>
                <c:formatCode>General</c:formatCode>
                <c:ptCount val="11"/>
                <c:pt idx="0" formatCode="#,##0">
                  <c:v>6237</c:v>
                </c:pt>
                <c:pt idx="1">
                  <c:v>11361</c:v>
                </c:pt>
                <c:pt idx="2">
                  <c:v>14214</c:v>
                </c:pt>
                <c:pt idx="3">
                  <c:v>16209</c:v>
                </c:pt>
                <c:pt idx="4">
                  <c:v>16092</c:v>
                </c:pt>
                <c:pt idx="5">
                  <c:v>18422</c:v>
                </c:pt>
                <c:pt idx="6">
                  <c:v>19243</c:v>
                </c:pt>
                <c:pt idx="7">
                  <c:v>17811</c:v>
                </c:pt>
                <c:pt idx="8">
                  <c:v>19655</c:v>
                </c:pt>
                <c:pt idx="9">
                  <c:v>19999</c:v>
                </c:pt>
                <c:pt idx="10">
                  <c:v>18800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D2-4F7E-867D-E89163D01AAB}"/>
            </c:ext>
          </c:extLst>
        </c:ser>
        <c:dLbls>
          <c:showVal val="1"/>
        </c:dLbls>
        <c:marker val="1"/>
        <c:axId val="65539072"/>
        <c:axId val="65553152"/>
      </c:lineChart>
      <c:catAx>
        <c:axId val="655390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553152"/>
        <c:crosses val="autoZero"/>
        <c:auto val="1"/>
        <c:lblAlgn val="ctr"/>
        <c:lblOffset val="100"/>
      </c:catAx>
      <c:valAx>
        <c:axId val="65553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53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09473438236808"/>
          <c:y val="0.90257820468648564"/>
          <c:w val="0.65887660703779405"/>
          <c:h val="8.214003944377619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внесенных актов в 2019 году по исполнителям</a:t>
            </a:r>
          </a:p>
        </c:rich>
      </c:tx>
      <c:layout>
        <c:manualLayout>
          <c:xMode val="edge"/>
          <c:yMode val="edge"/>
          <c:x val="0.62334711286089395"/>
          <c:y val="0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исполнитиелям'!$I$20:$I$27</c:f>
              <c:strCache>
                <c:ptCount val="8"/>
                <c:pt idx="0">
                  <c:v>Жмурова Юлия Юрьевна</c:v>
                </c:pt>
                <c:pt idx="1">
                  <c:v>Морозова Елена Павловна</c:v>
                </c:pt>
                <c:pt idx="2">
                  <c:v>Ниценко Анастасия Константиновна</c:v>
                </c:pt>
                <c:pt idx="3">
                  <c:v>Чиркова Анастасия Дмитриевна</c:v>
                </c:pt>
                <c:pt idx="4">
                  <c:v>Брызгина Анна Владимировна</c:v>
                </c:pt>
                <c:pt idx="5">
                  <c:v>Назмеева Екатерина Анатольевна</c:v>
                </c:pt>
                <c:pt idx="6">
                  <c:v>Малютина Лилия Вячеславовна</c:v>
                </c:pt>
                <c:pt idx="7">
                  <c:v>иные лица</c:v>
                </c:pt>
              </c:strCache>
            </c:strRef>
          </c:cat>
          <c:val>
            <c:numRef>
              <c:f>'по исполнитиелям'!$J$20:$J$27</c:f>
              <c:numCache>
                <c:formatCode>General</c:formatCode>
                <c:ptCount val="8"/>
                <c:pt idx="0">
                  <c:v>5682</c:v>
                </c:pt>
                <c:pt idx="1">
                  <c:v>3660</c:v>
                </c:pt>
                <c:pt idx="2">
                  <c:v>2214</c:v>
                </c:pt>
                <c:pt idx="3">
                  <c:v>743</c:v>
                </c:pt>
                <c:pt idx="4">
                  <c:v>2574</c:v>
                </c:pt>
                <c:pt idx="5">
                  <c:v>76</c:v>
                </c:pt>
                <c:pt idx="6">
                  <c:v>1148</c:v>
                </c:pt>
                <c:pt idx="7">
                  <c:v>2513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BF-4F3B-BCF4-035403C7CDD4}"/>
            </c:ext>
          </c:extLst>
        </c:ser>
        <c:dLbls>
          <c:showVal val="1"/>
        </c:dLbls>
        <c:shape val="box"/>
        <c:axId val="65569920"/>
        <c:axId val="65571456"/>
        <c:axId val="0"/>
      </c:bar3DChart>
      <c:catAx>
        <c:axId val="65569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571456"/>
        <c:crosses val="autoZero"/>
        <c:auto val="1"/>
        <c:lblAlgn val="ctr"/>
        <c:lblOffset val="100"/>
      </c:catAx>
      <c:valAx>
        <c:axId val="65571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56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'общая инфо'!$D$17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cat>
            <c:numRef>
              <c:f>'общая инфо'!$C$18:$C$28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'общая инфо'!$D$18:$D$28</c:f>
              <c:numCache>
                <c:formatCode>General</c:formatCode>
                <c:ptCount val="11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  <c:pt idx="10">
                  <c:v>19791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BE-4BEE-8A3C-07706B549E8D}"/>
            </c:ext>
          </c:extLst>
        </c:ser>
        <c:ser>
          <c:idx val="1"/>
          <c:order val="1"/>
          <c:tx>
            <c:strRef>
              <c:f>'общая инфо'!$E$17</c:f>
              <c:strCache>
                <c:ptCount val="1"/>
                <c:pt idx="0">
                  <c:v>Количество МПА в отношении которых принято решение о невключении их в регистр МНПА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cat>
            <c:numRef>
              <c:f>'общая инфо'!$C$18:$C$28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'общая инфо'!$E$18:$E$28</c:f>
              <c:numCache>
                <c:formatCode>General</c:formatCode>
                <c:ptCount val="11"/>
                <c:pt idx="2">
                  <c:v>922</c:v>
                </c:pt>
                <c:pt idx="3">
                  <c:v>925</c:v>
                </c:pt>
                <c:pt idx="4">
                  <c:v>568</c:v>
                </c:pt>
                <c:pt idx="5">
                  <c:v>1234</c:v>
                </c:pt>
                <c:pt idx="6">
                  <c:v>1732</c:v>
                </c:pt>
                <c:pt idx="7">
                  <c:v>1252</c:v>
                </c:pt>
                <c:pt idx="8">
                  <c:v>774</c:v>
                </c:pt>
                <c:pt idx="9">
                  <c:v>781</c:v>
                </c:pt>
                <c:pt idx="10">
                  <c:v>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BE-4BEE-8A3C-07706B549E8D}"/>
            </c:ext>
          </c:extLst>
        </c:ser>
        <c:shape val="box"/>
        <c:axId val="66769664"/>
        <c:axId val="66771200"/>
        <c:axId val="0"/>
      </c:bar3DChart>
      <c:catAx>
        <c:axId val="66769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771200"/>
        <c:crosses val="autoZero"/>
        <c:auto val="1"/>
        <c:lblAlgn val="ctr"/>
        <c:lblOffset val="100"/>
      </c:catAx>
      <c:valAx>
        <c:axId val="667712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76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Количество</a:t>
            </a:r>
            <a:r>
              <a:rPr lang="ru-RU" sz="2000" baseline="0" dirty="0"/>
              <a:t> актов, действия по которым приостановлены </a:t>
            </a:r>
            <a:r>
              <a:rPr lang="ru-RU" sz="2000" baseline="0" dirty="0" smtClean="0"/>
              <a:t>(9 396), </a:t>
            </a:r>
            <a:r>
              <a:rPr lang="ru-RU" sz="2000" baseline="0" dirty="0"/>
              <a:t>возобновлены </a:t>
            </a:r>
            <a:r>
              <a:rPr lang="ru-RU" sz="2000" baseline="0" dirty="0" smtClean="0"/>
              <a:t>(9 942) </a:t>
            </a:r>
            <a:r>
              <a:rPr lang="ru-RU" sz="2000" baseline="0" dirty="0"/>
              <a:t>и остатки (</a:t>
            </a:r>
            <a:r>
              <a:rPr lang="ru-RU" sz="2000" baseline="0" dirty="0" err="1"/>
              <a:t>нараст</a:t>
            </a:r>
            <a:r>
              <a:rPr lang="ru-RU" sz="2000" baseline="0" dirty="0"/>
              <a:t>. </a:t>
            </a:r>
            <a:r>
              <a:rPr lang="ru-RU" sz="2000" baseline="0" dirty="0" smtClean="0"/>
              <a:t>3 461) </a:t>
            </a:r>
            <a:endParaRPr lang="ru-RU" sz="2000" dirty="0"/>
          </a:p>
        </c:rich>
      </c:tx>
      <c:layout>
        <c:manualLayout>
          <c:xMode val="edge"/>
          <c:yMode val="edge"/>
          <c:x val="0.13172599018031544"/>
          <c:y val="6.0408916038900189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8341458392103014E-2"/>
          <c:y val="0.1928611706818773"/>
          <c:w val="0.89385439007852363"/>
          <c:h val="0.54313602015113349"/>
        </c:manualLayout>
      </c:layout>
      <c:barChart>
        <c:barDir val="col"/>
        <c:grouping val="stacked"/>
        <c:ser>
          <c:idx val="0"/>
          <c:order val="0"/>
          <c:tx>
            <c:strRef>
              <c:f>'общая инфо'!$R$34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инфо'!$Q$35:$Q$45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'общая инфо'!$R$35:$R$45</c:f>
              <c:numCache>
                <c:formatCode>General</c:formatCode>
                <c:ptCount val="11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  <c:pt idx="10">
                  <c:v>19791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7B-44B8-9F28-F0C8ED53C5DA}"/>
            </c:ext>
          </c:extLst>
        </c:ser>
        <c:ser>
          <c:idx val="1"/>
          <c:order val="1"/>
          <c:tx>
            <c:strRef>
              <c:f>'общая инфо'!$S$34</c:f>
              <c:strCache>
                <c:ptCount val="1"/>
                <c:pt idx="0">
                  <c:v>Количество МНПА, в отношении которых приостановлены действия по внесению в регистр МНПА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инфо'!$Q$35:$Q$44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'общая инфо'!$S$35:$S$45</c:f>
              <c:numCache>
                <c:formatCode>General</c:formatCode>
                <c:ptCount val="11"/>
                <c:pt idx="2">
                  <c:v>117</c:v>
                </c:pt>
                <c:pt idx="3">
                  <c:v>1620</c:v>
                </c:pt>
                <c:pt idx="4">
                  <c:v>624</c:v>
                </c:pt>
                <c:pt idx="5">
                  <c:v>1244</c:v>
                </c:pt>
                <c:pt idx="6">
                  <c:v>798</c:v>
                </c:pt>
                <c:pt idx="7">
                  <c:v>920</c:v>
                </c:pt>
                <c:pt idx="8">
                  <c:v>1010</c:v>
                </c:pt>
                <c:pt idx="9">
                  <c:v>1598</c:v>
                </c:pt>
                <c:pt idx="10">
                  <c:v>1465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7B-44B8-9F28-F0C8ED53C5DA}"/>
            </c:ext>
          </c:extLst>
        </c:ser>
        <c:ser>
          <c:idx val="2"/>
          <c:order val="2"/>
          <c:tx>
            <c:strRef>
              <c:f>'общая инфо'!$T$34</c:f>
              <c:strCache>
                <c:ptCount val="1"/>
                <c:pt idx="0">
                  <c:v>Количество МНПА, в отношении которых возобновлены действия по внесению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инфо'!$Q$35:$Q$44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'общая инфо'!$T$35:$T$45</c:f>
              <c:numCache>
                <c:formatCode>General</c:formatCode>
                <c:ptCount val="11"/>
                <c:pt idx="2">
                  <c:v>603</c:v>
                </c:pt>
                <c:pt idx="3">
                  <c:v>1446</c:v>
                </c:pt>
                <c:pt idx="4">
                  <c:v>1418</c:v>
                </c:pt>
                <c:pt idx="5">
                  <c:v>1704</c:v>
                </c:pt>
                <c:pt idx="6">
                  <c:v>1222</c:v>
                </c:pt>
                <c:pt idx="7">
                  <c:v>1067</c:v>
                </c:pt>
                <c:pt idx="8">
                  <c:v>1171</c:v>
                </c:pt>
                <c:pt idx="9">
                  <c:v>853</c:v>
                </c:pt>
                <c:pt idx="10">
                  <c:v>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97B-44B8-9F28-F0C8ED53C5DA}"/>
            </c:ext>
          </c:extLst>
        </c:ser>
        <c:ser>
          <c:idx val="3"/>
          <c:order val="3"/>
          <c:tx>
            <c:strRef>
              <c:f>'общая инфо'!$U$34</c:f>
              <c:strCache>
                <c:ptCount val="1"/>
                <c:pt idx="0">
                  <c:v>Остатки приостановленных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инфо'!$Q$35:$Q$44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'общая инфо'!$U$35:$U$45</c:f>
              <c:numCache>
                <c:formatCode>General</c:formatCode>
                <c:ptCount val="11"/>
                <c:pt idx="2">
                  <c:v>4</c:v>
                </c:pt>
                <c:pt idx="3">
                  <c:v>4</c:v>
                </c:pt>
                <c:pt idx="4">
                  <c:v>62</c:v>
                </c:pt>
                <c:pt idx="5">
                  <c:v>367</c:v>
                </c:pt>
                <c:pt idx="6">
                  <c:v>638</c:v>
                </c:pt>
                <c:pt idx="7">
                  <c:v>1173</c:v>
                </c:pt>
                <c:pt idx="8">
                  <c:v>1740</c:v>
                </c:pt>
                <c:pt idx="9">
                  <c:v>2454</c:v>
                </c:pt>
                <c:pt idx="10">
                  <c:v>1007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7B-44B8-9F28-F0C8ED53C5DA}"/>
            </c:ext>
          </c:extLst>
        </c:ser>
        <c:dLbls>
          <c:showVal val="1"/>
        </c:dLbls>
        <c:overlap val="100"/>
        <c:axId val="65989248"/>
        <c:axId val="83755392"/>
      </c:barChart>
      <c:catAx>
        <c:axId val="659892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755392"/>
        <c:crosses val="autoZero"/>
        <c:auto val="1"/>
        <c:lblAlgn val="ctr"/>
        <c:lblOffset val="100"/>
      </c:catAx>
      <c:valAx>
        <c:axId val="837553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98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актов 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ГО,</a:t>
            </a:r>
            <a:r>
              <a:rPr lang="ru-RU" baseline="0" dirty="0"/>
              <a:t> МР и поселений по состоянию на </a:t>
            </a:r>
            <a:r>
              <a:rPr lang="ru-RU" baseline="0" dirty="0" smtClean="0"/>
              <a:t>01.01.2020 </a:t>
            </a:r>
            <a:r>
              <a:rPr lang="ru-RU" baseline="0" dirty="0"/>
              <a:t>года</a:t>
            </a:r>
            <a:endParaRPr lang="ru-RU" dirty="0"/>
          </a:p>
        </c:rich>
      </c:tx>
      <c:layout/>
      <c:spPr>
        <a:noFill/>
        <a:ln>
          <a:noFill/>
        </a:ln>
        <a:effectLst/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'по МО нарас'!$C$2</c:f>
              <c:strCache>
                <c:ptCount val="1"/>
                <c:pt idx="0">
                  <c:v>Количество актов, внесенных в регистр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нарас'!$B$3:$B$16</c:f>
              <c:strCache>
                <c:ptCount val="14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Александро-Заводский район</c:v>
                </c:pt>
                <c:pt idx="7">
                  <c:v>Балейский район</c:v>
                </c:pt>
                <c:pt idx="8">
                  <c:v>Борзинский район</c:v>
                </c:pt>
                <c:pt idx="9">
                  <c:v>Газимуро-Заводский район</c:v>
                </c:pt>
                <c:pt idx="10">
                  <c:v>Дульдургинский район</c:v>
                </c:pt>
                <c:pt idx="11">
                  <c:v>Забайкальский район</c:v>
                </c:pt>
                <c:pt idx="12">
                  <c:v>Каларский район</c:v>
                </c:pt>
                <c:pt idx="13">
                  <c:v>Калганский район</c:v>
                </c:pt>
              </c:strCache>
            </c:strRef>
          </c:cat>
          <c:val>
            <c:numRef>
              <c:f>'по МО нарас'!$C$3:$C$16</c:f>
              <c:numCache>
                <c:formatCode>General</c:formatCode>
                <c:ptCount val="14"/>
                <c:pt idx="0">
                  <c:v>1192</c:v>
                </c:pt>
                <c:pt idx="1">
                  <c:v>1132</c:v>
                </c:pt>
                <c:pt idx="2">
                  <c:v>4097</c:v>
                </c:pt>
                <c:pt idx="3">
                  <c:v>1146</c:v>
                </c:pt>
                <c:pt idx="4">
                  <c:v>806</c:v>
                </c:pt>
                <c:pt idx="5">
                  <c:v>1124</c:v>
                </c:pt>
                <c:pt idx="6">
                  <c:v>1294</c:v>
                </c:pt>
                <c:pt idx="7">
                  <c:v>1810</c:v>
                </c:pt>
                <c:pt idx="8">
                  <c:v>1355</c:v>
                </c:pt>
                <c:pt idx="9">
                  <c:v>1725</c:v>
                </c:pt>
                <c:pt idx="10">
                  <c:v>835</c:v>
                </c:pt>
                <c:pt idx="11">
                  <c:v>1936</c:v>
                </c:pt>
                <c:pt idx="12">
                  <c:v>1801</c:v>
                </c:pt>
                <c:pt idx="13">
                  <c:v>1191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18-46BF-A3D5-7ACF25F4B46E}"/>
            </c:ext>
          </c:extLst>
        </c:ser>
        <c:ser>
          <c:idx val="1"/>
          <c:order val="1"/>
          <c:tx>
            <c:strRef>
              <c:f>'по МО нарас'!$D$2</c:f>
              <c:strCache>
                <c:ptCount val="1"/>
                <c:pt idx="0">
                  <c:v>Количество актов поселений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нарас'!$B$3:$B$16</c:f>
              <c:strCache>
                <c:ptCount val="14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Александро-Заводский район</c:v>
                </c:pt>
                <c:pt idx="7">
                  <c:v>Балейский район</c:v>
                </c:pt>
                <c:pt idx="8">
                  <c:v>Борзинский район</c:v>
                </c:pt>
                <c:pt idx="9">
                  <c:v>Газимуро-Заводский район</c:v>
                </c:pt>
                <c:pt idx="10">
                  <c:v>Дульдургинский район</c:v>
                </c:pt>
                <c:pt idx="11">
                  <c:v>Забайкальский район</c:v>
                </c:pt>
                <c:pt idx="12">
                  <c:v>Каларский район</c:v>
                </c:pt>
                <c:pt idx="13">
                  <c:v>Калганский район</c:v>
                </c:pt>
              </c:strCache>
            </c:strRef>
          </c:cat>
          <c:val>
            <c:numRef>
              <c:f>'по МО нарас'!$D$3:$D$16</c:f>
              <c:numCache>
                <c:formatCode>General</c:formatCode>
                <c:ptCount val="14"/>
                <c:pt idx="4">
                  <c:v>3321</c:v>
                </c:pt>
                <c:pt idx="5">
                  <c:v>2488</c:v>
                </c:pt>
                <c:pt idx="6">
                  <c:v>2576</c:v>
                </c:pt>
                <c:pt idx="7">
                  <c:v>5358</c:v>
                </c:pt>
                <c:pt idx="8">
                  <c:v>5618</c:v>
                </c:pt>
                <c:pt idx="9">
                  <c:v>4139</c:v>
                </c:pt>
                <c:pt idx="10">
                  <c:v>1973</c:v>
                </c:pt>
                <c:pt idx="11">
                  <c:v>4094</c:v>
                </c:pt>
                <c:pt idx="12">
                  <c:v>2826</c:v>
                </c:pt>
                <c:pt idx="13">
                  <c:v>1766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18-46BF-A3D5-7ACF25F4B46E}"/>
            </c:ext>
          </c:extLst>
        </c:ser>
        <c:dLbls>
          <c:showVal val="1"/>
        </c:dLbls>
        <c:gapWidth val="65"/>
        <c:shape val="box"/>
        <c:axId val="83819136"/>
        <c:axId val="83874176"/>
        <c:axId val="0"/>
      </c:bar3DChart>
      <c:catAx>
        <c:axId val="838191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874176"/>
        <c:crosses val="autoZero"/>
        <c:auto val="1"/>
        <c:lblAlgn val="ctr"/>
        <c:lblOffset val="100"/>
      </c:catAx>
      <c:valAx>
        <c:axId val="838741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81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>
                <a:effectLst/>
              </a:rPr>
              <a:t>Количество актов </a:t>
            </a:r>
            <a:endParaRPr lang="ru-RU" dirty="0">
              <a:effectLst/>
            </a:endParaRP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>
                <a:effectLst/>
              </a:rPr>
              <a:t>ГО, МР и поселений по состоянию на </a:t>
            </a:r>
            <a:r>
              <a:rPr lang="ru-RU" sz="1800" b="1" i="0" baseline="0" dirty="0" smtClean="0">
                <a:effectLst/>
              </a:rPr>
              <a:t>01.01.2020 </a:t>
            </a:r>
            <a:r>
              <a:rPr lang="ru-RU" sz="1800" b="1" i="0" baseline="0" dirty="0">
                <a:effectLst/>
              </a:rPr>
              <a:t>года</a:t>
            </a:r>
            <a:endParaRPr lang="ru-RU" dirty="0">
              <a:effectLst/>
            </a:endParaRP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/>
      <c:spPr>
        <a:noFill/>
        <a:ln>
          <a:noFill/>
        </a:ln>
        <a:effectLst/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946597462934539E-2"/>
          <c:y val="0.13024753244185891"/>
          <c:w val="0.89387909676432364"/>
          <c:h val="0.4673960304511427"/>
        </c:manualLayout>
      </c:layout>
      <c:bar3DChart>
        <c:barDir val="col"/>
        <c:grouping val="standar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нарас'!$B$17:$B$37</c:f>
              <c:strCache>
                <c:ptCount val="21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Оловяннинский район</c:v>
                </c:pt>
                <c:pt idx="9">
                  <c:v>Ононский район</c:v>
                </c:pt>
                <c:pt idx="10">
                  <c:v>Петровск-Забайкальский район</c:v>
                </c:pt>
                <c:pt idx="11">
                  <c:v>Приаргунский район</c:v>
                </c:pt>
                <c:pt idx="12">
                  <c:v>Сретенский район</c:v>
                </c:pt>
                <c:pt idx="13">
                  <c:v>Тунгиро-Олекминский район</c:v>
                </c:pt>
                <c:pt idx="14">
                  <c:v>Тунгокоченский район</c:v>
                </c:pt>
                <c:pt idx="15">
                  <c:v>Улётовский район</c:v>
                </c:pt>
                <c:pt idx="16">
                  <c:v>Хилокский район</c:v>
                </c:pt>
                <c:pt idx="17">
                  <c:v>Чернышевский район</c:v>
                </c:pt>
                <c:pt idx="18">
                  <c:v>Читинский район</c:v>
                </c:pt>
                <c:pt idx="19">
                  <c:v>Шелопугинский район</c:v>
                </c:pt>
                <c:pt idx="20">
                  <c:v>Шилкинский район</c:v>
                </c:pt>
              </c:strCache>
            </c:strRef>
          </c:cat>
          <c:val>
            <c:numRef>
              <c:f>'по МО нарас'!$C$17:$C$37</c:f>
              <c:numCache>
                <c:formatCode>General</c:formatCode>
                <c:ptCount val="21"/>
                <c:pt idx="0">
                  <c:v>1517</c:v>
                </c:pt>
                <c:pt idx="1">
                  <c:v>1796</c:v>
                </c:pt>
                <c:pt idx="2">
                  <c:v>1930</c:v>
                </c:pt>
                <c:pt idx="3">
                  <c:v>947</c:v>
                </c:pt>
                <c:pt idx="4">
                  <c:v>1105</c:v>
                </c:pt>
                <c:pt idx="5">
                  <c:v>1623</c:v>
                </c:pt>
                <c:pt idx="6">
                  <c:v>1559</c:v>
                </c:pt>
                <c:pt idx="7">
                  <c:v>837</c:v>
                </c:pt>
                <c:pt idx="8">
                  <c:v>1021</c:v>
                </c:pt>
                <c:pt idx="9">
                  <c:v>1086</c:v>
                </c:pt>
                <c:pt idx="10">
                  <c:v>1621</c:v>
                </c:pt>
                <c:pt idx="11">
                  <c:v>796</c:v>
                </c:pt>
                <c:pt idx="12">
                  <c:v>1036</c:v>
                </c:pt>
                <c:pt idx="13">
                  <c:v>695</c:v>
                </c:pt>
                <c:pt idx="14">
                  <c:v>1940</c:v>
                </c:pt>
                <c:pt idx="15">
                  <c:v>1782</c:v>
                </c:pt>
                <c:pt idx="16">
                  <c:v>1483</c:v>
                </c:pt>
                <c:pt idx="17">
                  <c:v>1118</c:v>
                </c:pt>
                <c:pt idx="18">
                  <c:v>1049</c:v>
                </c:pt>
                <c:pt idx="19">
                  <c:v>1584</c:v>
                </c:pt>
                <c:pt idx="20">
                  <c:v>1464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B2-4E85-828E-B43C3A2FC370}"/>
            </c:ext>
          </c:extLst>
        </c:ser>
        <c:ser>
          <c:idx val="1"/>
          <c:order val="1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нарас'!$B$17:$B$37</c:f>
              <c:strCache>
                <c:ptCount val="21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Оловяннинский район</c:v>
                </c:pt>
                <c:pt idx="9">
                  <c:v>Ононский район</c:v>
                </c:pt>
                <c:pt idx="10">
                  <c:v>Петровск-Забайкальский район</c:v>
                </c:pt>
                <c:pt idx="11">
                  <c:v>Приаргунский район</c:v>
                </c:pt>
                <c:pt idx="12">
                  <c:v>Сретенский район</c:v>
                </c:pt>
                <c:pt idx="13">
                  <c:v>Тунгиро-Олекминский район</c:v>
                </c:pt>
                <c:pt idx="14">
                  <c:v>Тунгокоченский район</c:v>
                </c:pt>
                <c:pt idx="15">
                  <c:v>Улётовский район</c:v>
                </c:pt>
                <c:pt idx="16">
                  <c:v>Хилокский район</c:v>
                </c:pt>
                <c:pt idx="17">
                  <c:v>Чернышевский район</c:v>
                </c:pt>
                <c:pt idx="18">
                  <c:v>Читинский район</c:v>
                </c:pt>
                <c:pt idx="19">
                  <c:v>Шелопугинский район</c:v>
                </c:pt>
                <c:pt idx="20">
                  <c:v>Шилкинский район</c:v>
                </c:pt>
              </c:strCache>
            </c:strRef>
          </c:cat>
          <c:val>
            <c:numRef>
              <c:f>'по МО нарас'!$D$17:$D$37</c:f>
              <c:numCache>
                <c:formatCode>General</c:formatCode>
                <c:ptCount val="21"/>
                <c:pt idx="0">
                  <c:v>4318</c:v>
                </c:pt>
                <c:pt idx="1">
                  <c:v>7613</c:v>
                </c:pt>
                <c:pt idx="2">
                  <c:v>5918</c:v>
                </c:pt>
                <c:pt idx="3">
                  <c:v>4967</c:v>
                </c:pt>
                <c:pt idx="4">
                  <c:v>4469</c:v>
                </c:pt>
                <c:pt idx="5">
                  <c:v>2355</c:v>
                </c:pt>
                <c:pt idx="6">
                  <c:v>6923</c:v>
                </c:pt>
                <c:pt idx="7">
                  <c:v>3249</c:v>
                </c:pt>
                <c:pt idx="8">
                  <c:v>5554</c:v>
                </c:pt>
                <c:pt idx="9">
                  <c:v>2430</c:v>
                </c:pt>
                <c:pt idx="10">
                  <c:v>4306</c:v>
                </c:pt>
                <c:pt idx="11">
                  <c:v>3572</c:v>
                </c:pt>
                <c:pt idx="12">
                  <c:v>5556</c:v>
                </c:pt>
                <c:pt idx="13">
                  <c:v>506</c:v>
                </c:pt>
                <c:pt idx="14">
                  <c:v>3593</c:v>
                </c:pt>
                <c:pt idx="15">
                  <c:v>3988</c:v>
                </c:pt>
                <c:pt idx="16">
                  <c:v>3818</c:v>
                </c:pt>
                <c:pt idx="17">
                  <c:v>4354</c:v>
                </c:pt>
                <c:pt idx="18">
                  <c:v>5932</c:v>
                </c:pt>
                <c:pt idx="19">
                  <c:v>3342</c:v>
                </c:pt>
                <c:pt idx="20">
                  <c:v>7683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B2-4E85-828E-B43C3A2FC370}"/>
            </c:ext>
          </c:extLst>
        </c:ser>
        <c:dLbls>
          <c:showVal val="1"/>
        </c:dLbls>
        <c:gapWidth val="65"/>
        <c:shape val="box"/>
        <c:axId val="86585344"/>
        <c:axId val="86586880"/>
        <c:axId val="83855104"/>
      </c:bar3DChart>
      <c:catAx>
        <c:axId val="865853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586880"/>
        <c:crosses val="autoZero"/>
        <c:auto val="1"/>
        <c:lblAlgn val="ctr"/>
        <c:lblOffset val="100"/>
      </c:catAx>
      <c:valAx>
        <c:axId val="865868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585344"/>
        <c:crosses val="autoZero"/>
        <c:crossBetween val="between"/>
      </c:valAx>
      <c:serAx>
        <c:axId val="83855104"/>
        <c:scaling>
          <c:orientation val="minMax"/>
        </c:scaling>
        <c:delete val="1"/>
        <c:axPos val="b"/>
        <c:majorTickMark val="none"/>
        <c:tickLblPos val="none"/>
        <c:crossAx val="86586880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Количество юридических экспертиз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экпертизы!$C$3</c:f>
              <c:strCache>
                <c:ptCount val="1"/>
                <c:pt idx="0">
                  <c:v>Количество юридических экспертиз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экпертизы!$B$4:$B$12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экпертизы!$C$4:$C$12</c:f>
              <c:numCache>
                <c:formatCode>General</c:formatCode>
                <c:ptCount val="9"/>
                <c:pt idx="0">
                  <c:v>11</c:v>
                </c:pt>
                <c:pt idx="1">
                  <c:v>196</c:v>
                </c:pt>
                <c:pt idx="2">
                  <c:v>1024</c:v>
                </c:pt>
                <c:pt idx="3">
                  <c:v>1816</c:v>
                </c:pt>
                <c:pt idx="4">
                  <c:v>2093</c:v>
                </c:pt>
                <c:pt idx="5">
                  <c:v>2751</c:v>
                </c:pt>
                <c:pt idx="6">
                  <c:v>3800</c:v>
                </c:pt>
                <c:pt idx="7">
                  <c:v>3911</c:v>
                </c:pt>
                <c:pt idx="8">
                  <c:v>4865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6C-4F43-B779-5053E84178A2}"/>
            </c:ext>
          </c:extLst>
        </c:ser>
        <c:dLbls>
          <c:showVal val="1"/>
        </c:dLbls>
        <c:shape val="box"/>
        <c:axId val="86637184"/>
        <c:axId val="86692224"/>
        <c:axId val="0"/>
      </c:bar3DChart>
      <c:catAx>
        <c:axId val="86637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692224"/>
        <c:crosses val="autoZero"/>
        <c:auto val="1"/>
        <c:lblAlgn val="ctr"/>
        <c:lblOffset val="100"/>
      </c:catAx>
      <c:valAx>
        <c:axId val="86692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63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Количество</a:t>
            </a:r>
            <a:r>
              <a:rPr lang="ru-RU" sz="1800" b="1" baseline="0" dirty="0"/>
              <a:t> экспертиз за 2019 год</a:t>
            </a:r>
            <a:endParaRPr lang="ru-RU" sz="1800" b="1" dirty="0"/>
          </a:p>
        </c:rich>
      </c:tx>
      <c:layout>
        <c:manualLayout>
          <c:xMode val="edge"/>
          <c:yMode val="edge"/>
          <c:x val="0.33759025728576603"/>
          <c:y val="3.3788983179393176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экпертизы!$D$26</c:f>
              <c:strCache>
                <c:ptCount val="1"/>
                <c:pt idx="0">
                  <c:v>Положительная экспертиза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экпертизы!$C$27:$C$37</c:f>
              <c:strCache>
                <c:ptCount val="11"/>
                <c:pt idx="0">
                  <c:v>Багдасарян М.А.</c:v>
                </c:pt>
                <c:pt idx="1">
                  <c:v>Дашиева В.С.</c:v>
                </c:pt>
                <c:pt idx="2">
                  <c:v>Брызгина А.В.</c:v>
                </c:pt>
                <c:pt idx="3">
                  <c:v>Жмурова Ю.В.</c:v>
                </c:pt>
                <c:pt idx="4">
                  <c:v>Красильникова О.А./Яковлева Л.С.</c:v>
                </c:pt>
                <c:pt idx="5">
                  <c:v>Морозова Е.П./Турушева Н.В.</c:v>
                </c:pt>
                <c:pt idx="6">
                  <c:v>Куземская Н.В.</c:v>
                </c:pt>
                <c:pt idx="7">
                  <c:v>Назмеева Е.А.</c:v>
                </c:pt>
                <c:pt idx="8">
                  <c:v>Ниценко А.К./Самбаев Б.В.</c:v>
                </c:pt>
                <c:pt idx="9">
                  <c:v>Чиркова А.Д./Алексеева Е.В.</c:v>
                </c:pt>
                <c:pt idx="10">
                  <c:v>Малютина Л.В.</c:v>
                </c:pt>
              </c:strCache>
            </c:strRef>
          </c:cat>
          <c:val>
            <c:numRef>
              <c:f>экпертизы!$D$27:$D$37</c:f>
              <c:numCache>
                <c:formatCode>General</c:formatCode>
                <c:ptCount val="11"/>
                <c:pt idx="0">
                  <c:v>441</c:v>
                </c:pt>
                <c:pt idx="1">
                  <c:v>505</c:v>
                </c:pt>
                <c:pt idx="2">
                  <c:v>495</c:v>
                </c:pt>
                <c:pt idx="3">
                  <c:v>581</c:v>
                </c:pt>
                <c:pt idx="4">
                  <c:v>436</c:v>
                </c:pt>
                <c:pt idx="5">
                  <c:v>437</c:v>
                </c:pt>
                <c:pt idx="6">
                  <c:v>23</c:v>
                </c:pt>
                <c:pt idx="7">
                  <c:v>443</c:v>
                </c:pt>
                <c:pt idx="8">
                  <c:v>556</c:v>
                </c:pt>
                <c:pt idx="9">
                  <c:v>249</c:v>
                </c:pt>
                <c:pt idx="10">
                  <c:v>282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31-4027-AF18-40C431003C02}"/>
            </c:ext>
          </c:extLst>
        </c:ser>
        <c:ser>
          <c:idx val="1"/>
          <c:order val="1"/>
          <c:tx>
            <c:strRef>
              <c:f>экпертизы!$E$26</c:f>
              <c:strCache>
                <c:ptCount val="1"/>
                <c:pt idx="0">
                  <c:v>Отрицательная экспертиза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экпертизы!$C$27:$C$37</c:f>
              <c:strCache>
                <c:ptCount val="11"/>
                <c:pt idx="0">
                  <c:v>Багдасарян М.А.</c:v>
                </c:pt>
                <c:pt idx="1">
                  <c:v>Дашиева В.С.</c:v>
                </c:pt>
                <c:pt idx="2">
                  <c:v>Брызгина А.В.</c:v>
                </c:pt>
                <c:pt idx="3">
                  <c:v>Жмурова Ю.В.</c:v>
                </c:pt>
                <c:pt idx="4">
                  <c:v>Красильникова О.А./Яковлева Л.С.</c:v>
                </c:pt>
                <c:pt idx="5">
                  <c:v>Морозова Е.П./Турушева Н.В.</c:v>
                </c:pt>
                <c:pt idx="6">
                  <c:v>Куземская Н.В.</c:v>
                </c:pt>
                <c:pt idx="7">
                  <c:v>Назмеева Е.А.</c:v>
                </c:pt>
                <c:pt idx="8">
                  <c:v>Ниценко А.К./Самбаев Б.В.</c:v>
                </c:pt>
                <c:pt idx="9">
                  <c:v>Чиркова А.Д./Алексеева Е.В.</c:v>
                </c:pt>
                <c:pt idx="10">
                  <c:v>Малютина Л.В.</c:v>
                </c:pt>
              </c:strCache>
            </c:strRef>
          </c:cat>
          <c:val>
            <c:numRef>
              <c:f>экпертизы!$E$27:$E$37</c:f>
              <c:numCache>
                <c:formatCode>General</c:formatCode>
                <c:ptCount val="11"/>
                <c:pt idx="0">
                  <c:v>30</c:v>
                </c:pt>
                <c:pt idx="1">
                  <c:v>43</c:v>
                </c:pt>
                <c:pt idx="2">
                  <c:v>65</c:v>
                </c:pt>
                <c:pt idx="4">
                  <c:v>55</c:v>
                </c:pt>
                <c:pt idx="6">
                  <c:v>3</c:v>
                </c:pt>
                <c:pt idx="7">
                  <c:v>102</c:v>
                </c:pt>
                <c:pt idx="8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31-4027-AF18-40C431003C02}"/>
            </c:ext>
          </c:extLst>
        </c:ser>
        <c:dLbls>
          <c:showVal val="1"/>
        </c:dLbls>
        <c:shape val="box"/>
        <c:axId val="86701952"/>
        <c:axId val="86703488"/>
        <c:axId val="0"/>
      </c:bar3DChart>
      <c:catAx>
        <c:axId val="867019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703488"/>
        <c:crosses val="autoZero"/>
        <c:auto val="1"/>
        <c:lblAlgn val="ctr"/>
        <c:lblOffset val="100"/>
      </c:catAx>
      <c:valAx>
        <c:axId val="867034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70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130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018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54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382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2648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5182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4681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444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373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13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21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12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872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333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456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368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357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718758" cy="1646302"/>
          </a:xfrm>
        </p:spPr>
        <p:txBody>
          <a:bodyPr/>
          <a:lstStyle/>
          <a:p>
            <a:r>
              <a:rPr lang="ru-RU" dirty="0" smtClean="0"/>
              <a:t>СОСТОЯНИЕ </a:t>
            </a:r>
            <a:br>
              <a:rPr lang="ru-RU" dirty="0" smtClean="0"/>
            </a:br>
            <a:r>
              <a:rPr lang="ru-RU" dirty="0" smtClean="0"/>
              <a:t>РЕГИСТРА МНПА ЗАБАЙКАЛЬСКОГО КРАЯ</a:t>
            </a:r>
            <a:br>
              <a:rPr lang="ru-RU" dirty="0" smtClean="0"/>
            </a:br>
            <a:r>
              <a:rPr lang="ru-RU" sz="1800" dirty="0" smtClean="0"/>
              <a:t>по состоянию на </a:t>
            </a:r>
            <a:r>
              <a:rPr lang="en-US" sz="1800" dirty="0" smtClean="0"/>
              <a:t>0</a:t>
            </a:r>
            <a:r>
              <a:rPr lang="ru-RU" sz="1800" dirty="0" smtClean="0"/>
              <a:t>1 января 2020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Куземская Наталья Владимировна</a:t>
            </a:r>
          </a:p>
          <a:p>
            <a:r>
              <a:rPr lang="ru-RU" dirty="0" smtClean="0"/>
              <a:t>заместитель начальника управления по развитию местного самоуправления Губернатора Забайкальского края - начальник отдела правовой работы с органами местного самоуправления и ведения регистра муниципальных нормативных правовых актов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0051577"/>
      </p:ext>
    </p:extLst>
  </p:cSld>
  <p:clrMapOvr>
    <a:masterClrMapping/>
  </p:clrMapOvr>
  <p:transition advTm="257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51692" y="363416"/>
          <a:ext cx="10773507" cy="613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8024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155" y="514924"/>
            <a:ext cx="4016707" cy="22621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ДОПОЛНИТЕЛЬНЫЕ СВЕДЕНИЯ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0462" y="514924"/>
            <a:ext cx="4872936" cy="552643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Всего внесено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5360 акта;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 2019 год – 750 акт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4563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акты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прокурорского реагирования, письма, решения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судов к МНПА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045845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ПРОВЕРКИ ОМСУ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71977"/>
            <a:ext cx="8596668" cy="486938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 2017 год – 44 муниципальных образований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За 2018 год – 29 муниципальных образований</a:t>
            </a:r>
            <a:endParaRPr lang="en-US" sz="2800" dirty="0" smtClean="0"/>
          </a:p>
          <a:p>
            <a:endParaRPr lang="ru-RU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За 2019 год – 30 муниципальных образований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76936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97731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СУБВЕНЦИИ </a:t>
            </a:r>
            <a:br>
              <a:rPr lang="ru-RU" dirty="0" smtClean="0"/>
            </a:br>
            <a:r>
              <a:rPr lang="ru-RU" dirty="0" smtClean="0"/>
              <a:t>на исполнение </a:t>
            </a:r>
            <a:r>
              <a:rPr lang="ru-RU" dirty="0" err="1" smtClean="0"/>
              <a:t>госполномочий</a:t>
            </a:r>
            <a:r>
              <a:rPr lang="ru-RU" dirty="0" smtClean="0"/>
              <a:t> МР в 2019 году</a:t>
            </a:r>
            <a:endParaRPr lang="ru-RU" dirty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477838" y="1633538"/>
            <a:ext cx="9839325" cy="5224462"/>
            <a:chOff x="301" y="1029"/>
            <a:chExt cx="6198" cy="3291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01" y="1029"/>
              <a:ext cx="6198" cy="3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53" y="1039"/>
              <a:ext cx="80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Квартал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276" y="1039"/>
              <a:ext cx="22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421" y="1039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53" y="1249"/>
              <a:ext cx="77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2019 года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334" y="1249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47" y="1039"/>
              <a:ext cx="722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Размер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47" y="1249"/>
              <a:ext cx="125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субвенции на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747" y="1460"/>
              <a:ext cx="126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ежемесячную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47" y="1670"/>
              <a:ext cx="95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доплату к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747" y="1881"/>
              <a:ext cx="107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заработной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747" y="2091"/>
              <a:ext cx="60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плате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747" y="2304"/>
              <a:ext cx="134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должностному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747" y="2514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лицу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159" y="2514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205" y="2514"/>
              <a:ext cx="54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(руб.)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2663" y="2514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747" y="2725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107" y="1039"/>
              <a:ext cx="165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Размер субвенции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107" y="1249"/>
              <a:ext cx="160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 материальные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3107" y="1460"/>
              <a:ext cx="106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затраты на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107" y="1670"/>
              <a:ext cx="115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обеспечение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3107" y="1881"/>
              <a:ext cx="26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3296" y="1881"/>
              <a:ext cx="93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полнения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107" y="2091"/>
              <a:ext cx="112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полномочий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4149" y="2091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4195" y="2091"/>
              <a:ext cx="54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(руб.)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4653" y="2091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4799" y="1039"/>
              <a:ext cx="136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Общий размер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4799" y="1249"/>
              <a:ext cx="96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субвенции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5677" y="1249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799" y="1460"/>
              <a:ext cx="54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(руб.)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5257" y="1460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78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478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84" y="1029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1672" y="102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1679" y="1029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032" y="102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039" y="1029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724" y="102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731" y="1029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6134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6134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78" y="1035"/>
              <a:ext cx="6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1672" y="1035"/>
              <a:ext cx="7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3032" y="1035"/>
              <a:ext cx="7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724" y="1035"/>
              <a:ext cx="7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6134" y="1035"/>
              <a:ext cx="6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53" y="2943"/>
              <a:ext cx="137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615" y="2943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1747" y="2943"/>
              <a:ext cx="55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278200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2350" y="2943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3107" y="2943"/>
              <a:ext cx="511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33 260</a:t>
              </a: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618" y="2943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4843" y="2943"/>
              <a:ext cx="55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311460</a:t>
              </a: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5203" y="296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478" y="2934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484" y="2934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1672" y="2934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1679" y="2934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3032" y="2934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039" y="2934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4724" y="2934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4731" y="2934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6134" y="2934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478" y="2940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1672" y="2940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3032" y="2940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724" y="2940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6134" y="2940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553" y="3162"/>
              <a:ext cx="19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677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1747" y="3162"/>
              <a:ext cx="55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305060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2350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3107" y="3162"/>
              <a:ext cx="511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36 736</a:t>
              </a:r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3387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3434" y="3177"/>
              <a:ext cx="90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3757" y="316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3942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4799" y="316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5079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4844" y="3169"/>
              <a:ext cx="55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341796</a:t>
              </a:r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5634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478" y="3150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484" y="3150"/>
              <a:ext cx="118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1672" y="315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1679" y="3150"/>
              <a:ext cx="135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3032" y="315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3039" y="3150"/>
              <a:ext cx="168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4724" y="315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4731" y="3150"/>
              <a:ext cx="140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6134" y="3150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478" y="3157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1672" y="3157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3032" y="3157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4724" y="3157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6134" y="3157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553" y="3379"/>
              <a:ext cx="261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739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1747" y="3379"/>
              <a:ext cx="1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2350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3107" y="3379"/>
              <a:ext cx="511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30 632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3618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4799" y="3379"/>
              <a:ext cx="6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286 182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5356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478" y="336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484" y="3369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Rectangle 113"/>
            <p:cNvSpPr>
              <a:spLocks noChangeArrowheads="1"/>
            </p:cNvSpPr>
            <p:nvPr/>
          </p:nvSpPr>
          <p:spPr bwMode="auto">
            <a:xfrm>
              <a:off x="1672" y="336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1679" y="3369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3032" y="336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3039" y="3369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4724" y="336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4731" y="3369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6134" y="336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478" y="3375"/>
              <a:ext cx="6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1672" y="3375"/>
              <a:ext cx="7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3032" y="3375"/>
              <a:ext cx="7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4724" y="3375"/>
              <a:ext cx="7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6134" y="3375"/>
              <a:ext cx="6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553" y="3595"/>
              <a:ext cx="27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748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1754" y="3146"/>
              <a:ext cx="679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255550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365394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2350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3107" y="3595"/>
              <a:ext cx="64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43678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3664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4800" y="3595"/>
              <a:ext cx="678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409072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5402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478" y="3586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484" y="3586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1672" y="3586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1679" y="3586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1" name="Rectangle 137"/>
            <p:cNvSpPr>
              <a:spLocks noChangeArrowheads="1"/>
            </p:cNvSpPr>
            <p:nvPr/>
          </p:nvSpPr>
          <p:spPr bwMode="auto">
            <a:xfrm>
              <a:off x="3032" y="3586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3039" y="3586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4724" y="3586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4731" y="3586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5" name="Rectangle 141"/>
            <p:cNvSpPr>
              <a:spLocks noChangeArrowheads="1"/>
            </p:cNvSpPr>
            <p:nvPr/>
          </p:nvSpPr>
          <p:spPr bwMode="auto">
            <a:xfrm>
              <a:off x="6134" y="3586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478" y="3592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1672" y="3592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3032" y="3592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9" name="Rectangle 145"/>
            <p:cNvSpPr>
              <a:spLocks noChangeArrowheads="1"/>
            </p:cNvSpPr>
            <p:nvPr/>
          </p:nvSpPr>
          <p:spPr bwMode="auto">
            <a:xfrm>
              <a:off x="4724" y="3592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6134" y="3592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1" name="Rectangle 147"/>
            <p:cNvSpPr>
              <a:spLocks noChangeArrowheads="1"/>
            </p:cNvSpPr>
            <p:nvPr/>
          </p:nvSpPr>
          <p:spPr bwMode="auto">
            <a:xfrm>
              <a:off x="553" y="3812"/>
              <a:ext cx="54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Всего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2" name="Rectangle 148"/>
            <p:cNvSpPr>
              <a:spLocks noChangeArrowheads="1"/>
            </p:cNvSpPr>
            <p:nvPr/>
          </p:nvSpPr>
          <p:spPr bwMode="auto">
            <a:xfrm>
              <a:off x="1019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1747" y="381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1841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5" name="Rectangle 151"/>
            <p:cNvSpPr>
              <a:spLocks noChangeArrowheads="1"/>
            </p:cNvSpPr>
            <p:nvPr/>
          </p:nvSpPr>
          <p:spPr bwMode="auto">
            <a:xfrm>
              <a:off x="1758" y="3871"/>
              <a:ext cx="88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 </a:t>
              </a:r>
              <a:r>
                <a:rPr kumimoji="0" lang="en-US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204204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6" name="Rectangle 152"/>
            <p:cNvSpPr>
              <a:spLocks noChangeArrowheads="1"/>
            </p:cNvSpPr>
            <p:nvPr/>
          </p:nvSpPr>
          <p:spPr bwMode="auto">
            <a:xfrm>
              <a:off x="2704" y="3864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7" name="Rectangle 153"/>
            <p:cNvSpPr>
              <a:spLocks noChangeArrowheads="1"/>
            </p:cNvSpPr>
            <p:nvPr/>
          </p:nvSpPr>
          <p:spPr bwMode="auto">
            <a:xfrm>
              <a:off x="3109" y="3812"/>
              <a:ext cx="60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144306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8" name="Rectangle 154"/>
            <p:cNvSpPr>
              <a:spLocks noChangeArrowheads="1"/>
            </p:cNvSpPr>
            <p:nvPr/>
          </p:nvSpPr>
          <p:spPr bwMode="auto">
            <a:xfrm>
              <a:off x="3896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9" name="Rectangle 155"/>
            <p:cNvSpPr>
              <a:spLocks noChangeArrowheads="1"/>
            </p:cNvSpPr>
            <p:nvPr/>
          </p:nvSpPr>
          <p:spPr bwMode="auto">
            <a:xfrm>
              <a:off x="4806" y="3861"/>
              <a:ext cx="69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r>
                <a:rPr kumimoji="0" lang="ru-RU" sz="23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3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348510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0" name="Rectangle 156"/>
            <p:cNvSpPr>
              <a:spLocks noChangeArrowheads="1"/>
            </p:cNvSpPr>
            <p:nvPr/>
          </p:nvSpPr>
          <p:spPr bwMode="auto">
            <a:xfrm>
              <a:off x="4893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1" name="Rectangle 157"/>
            <p:cNvSpPr>
              <a:spLocks noChangeArrowheads="1"/>
            </p:cNvSpPr>
            <p:nvPr/>
          </p:nvSpPr>
          <p:spPr bwMode="auto">
            <a:xfrm>
              <a:off x="4909" y="3842"/>
              <a:ext cx="69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5219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3" name="Rectangle 159"/>
            <p:cNvSpPr>
              <a:spLocks noChangeArrowheads="1"/>
            </p:cNvSpPr>
            <p:nvPr/>
          </p:nvSpPr>
          <p:spPr bwMode="auto">
            <a:xfrm>
              <a:off x="5264" y="381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4" name="Rectangle 160"/>
            <p:cNvSpPr>
              <a:spLocks noChangeArrowheads="1"/>
            </p:cNvSpPr>
            <p:nvPr/>
          </p:nvSpPr>
          <p:spPr bwMode="auto">
            <a:xfrm>
              <a:off x="5774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478" y="3802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6" name="Rectangle 162"/>
            <p:cNvSpPr>
              <a:spLocks noChangeArrowheads="1"/>
            </p:cNvSpPr>
            <p:nvPr/>
          </p:nvSpPr>
          <p:spPr bwMode="auto">
            <a:xfrm>
              <a:off x="484" y="3802"/>
              <a:ext cx="118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7" name="Rectangle 163"/>
            <p:cNvSpPr>
              <a:spLocks noChangeArrowheads="1"/>
            </p:cNvSpPr>
            <p:nvPr/>
          </p:nvSpPr>
          <p:spPr bwMode="auto">
            <a:xfrm>
              <a:off x="1672" y="380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8" name="Rectangle 164"/>
            <p:cNvSpPr>
              <a:spLocks noChangeArrowheads="1"/>
            </p:cNvSpPr>
            <p:nvPr/>
          </p:nvSpPr>
          <p:spPr bwMode="auto">
            <a:xfrm>
              <a:off x="1679" y="3802"/>
              <a:ext cx="135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9" name="Rectangle 165"/>
            <p:cNvSpPr>
              <a:spLocks noChangeArrowheads="1"/>
            </p:cNvSpPr>
            <p:nvPr/>
          </p:nvSpPr>
          <p:spPr bwMode="auto">
            <a:xfrm>
              <a:off x="3032" y="380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0" name="Rectangle 166"/>
            <p:cNvSpPr>
              <a:spLocks noChangeArrowheads="1"/>
            </p:cNvSpPr>
            <p:nvPr/>
          </p:nvSpPr>
          <p:spPr bwMode="auto">
            <a:xfrm>
              <a:off x="3039" y="3802"/>
              <a:ext cx="168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1" name="Rectangle 167"/>
            <p:cNvSpPr>
              <a:spLocks noChangeArrowheads="1"/>
            </p:cNvSpPr>
            <p:nvPr/>
          </p:nvSpPr>
          <p:spPr bwMode="auto">
            <a:xfrm>
              <a:off x="4724" y="380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2" name="Rectangle 168"/>
            <p:cNvSpPr>
              <a:spLocks noChangeArrowheads="1"/>
            </p:cNvSpPr>
            <p:nvPr/>
          </p:nvSpPr>
          <p:spPr bwMode="auto">
            <a:xfrm>
              <a:off x="4731" y="3802"/>
              <a:ext cx="140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3" name="Rectangle 169"/>
            <p:cNvSpPr>
              <a:spLocks noChangeArrowheads="1"/>
            </p:cNvSpPr>
            <p:nvPr/>
          </p:nvSpPr>
          <p:spPr bwMode="auto">
            <a:xfrm>
              <a:off x="6134" y="3802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4" name="Rectangle 170"/>
            <p:cNvSpPr>
              <a:spLocks noChangeArrowheads="1"/>
            </p:cNvSpPr>
            <p:nvPr/>
          </p:nvSpPr>
          <p:spPr bwMode="auto">
            <a:xfrm>
              <a:off x="478" y="3809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5" name="Rectangle 171"/>
            <p:cNvSpPr>
              <a:spLocks noChangeArrowheads="1"/>
            </p:cNvSpPr>
            <p:nvPr/>
          </p:nvSpPr>
          <p:spPr bwMode="auto">
            <a:xfrm>
              <a:off x="478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6" name="Rectangle 172"/>
            <p:cNvSpPr>
              <a:spLocks noChangeArrowheads="1"/>
            </p:cNvSpPr>
            <p:nvPr/>
          </p:nvSpPr>
          <p:spPr bwMode="auto">
            <a:xfrm>
              <a:off x="478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7" name="Rectangle 173"/>
            <p:cNvSpPr>
              <a:spLocks noChangeArrowheads="1"/>
            </p:cNvSpPr>
            <p:nvPr/>
          </p:nvSpPr>
          <p:spPr bwMode="auto">
            <a:xfrm>
              <a:off x="484" y="4021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>
              <a:off x="1672" y="3809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9" name="Rectangle 175"/>
            <p:cNvSpPr>
              <a:spLocks noChangeArrowheads="1"/>
            </p:cNvSpPr>
            <p:nvPr/>
          </p:nvSpPr>
          <p:spPr bwMode="auto">
            <a:xfrm>
              <a:off x="1672" y="4021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0" name="Rectangle 176"/>
            <p:cNvSpPr>
              <a:spLocks noChangeArrowheads="1"/>
            </p:cNvSpPr>
            <p:nvPr/>
          </p:nvSpPr>
          <p:spPr bwMode="auto">
            <a:xfrm>
              <a:off x="1679" y="4021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1" name="Rectangle 177"/>
            <p:cNvSpPr>
              <a:spLocks noChangeArrowheads="1"/>
            </p:cNvSpPr>
            <p:nvPr/>
          </p:nvSpPr>
          <p:spPr bwMode="auto">
            <a:xfrm>
              <a:off x="3032" y="3809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2" name="Rectangle 178"/>
            <p:cNvSpPr>
              <a:spLocks noChangeArrowheads="1"/>
            </p:cNvSpPr>
            <p:nvPr/>
          </p:nvSpPr>
          <p:spPr bwMode="auto">
            <a:xfrm>
              <a:off x="3032" y="4021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3" name="Rectangle 179"/>
            <p:cNvSpPr>
              <a:spLocks noChangeArrowheads="1"/>
            </p:cNvSpPr>
            <p:nvPr/>
          </p:nvSpPr>
          <p:spPr bwMode="auto">
            <a:xfrm>
              <a:off x="3039" y="4021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4" name="Rectangle 180"/>
            <p:cNvSpPr>
              <a:spLocks noChangeArrowheads="1"/>
            </p:cNvSpPr>
            <p:nvPr/>
          </p:nvSpPr>
          <p:spPr bwMode="auto">
            <a:xfrm>
              <a:off x="4724" y="3809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5" name="Rectangle 181"/>
            <p:cNvSpPr>
              <a:spLocks noChangeArrowheads="1"/>
            </p:cNvSpPr>
            <p:nvPr/>
          </p:nvSpPr>
          <p:spPr bwMode="auto">
            <a:xfrm>
              <a:off x="4724" y="4021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6" name="Rectangle 182"/>
            <p:cNvSpPr>
              <a:spLocks noChangeArrowheads="1"/>
            </p:cNvSpPr>
            <p:nvPr/>
          </p:nvSpPr>
          <p:spPr bwMode="auto">
            <a:xfrm>
              <a:off x="4731" y="4021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7" name="Rectangle 183"/>
            <p:cNvSpPr>
              <a:spLocks noChangeArrowheads="1"/>
            </p:cNvSpPr>
            <p:nvPr/>
          </p:nvSpPr>
          <p:spPr bwMode="auto">
            <a:xfrm>
              <a:off x="6134" y="3809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8" name="Rectangle 184"/>
            <p:cNvSpPr>
              <a:spLocks noChangeArrowheads="1"/>
            </p:cNvSpPr>
            <p:nvPr/>
          </p:nvSpPr>
          <p:spPr bwMode="auto">
            <a:xfrm>
              <a:off x="6134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9" name="Rectangle 185"/>
            <p:cNvSpPr>
              <a:spLocks noChangeArrowheads="1"/>
            </p:cNvSpPr>
            <p:nvPr/>
          </p:nvSpPr>
          <p:spPr bwMode="auto">
            <a:xfrm>
              <a:off x="6134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0" name="Rectangle 186"/>
            <p:cNvSpPr>
              <a:spLocks noChangeArrowheads="1"/>
            </p:cNvSpPr>
            <p:nvPr/>
          </p:nvSpPr>
          <p:spPr bwMode="auto">
            <a:xfrm>
              <a:off x="478" y="4024"/>
              <a:ext cx="11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0313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53" y="133082"/>
            <a:ext cx="10012131" cy="1320800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Количество актов, </a:t>
            </a:r>
            <a:br>
              <a:rPr lang="ru-RU" sz="2400" dirty="0"/>
            </a:br>
            <a:r>
              <a:rPr lang="ru-RU" sz="2400" dirty="0"/>
              <a:t>направленных </a:t>
            </a:r>
            <a:r>
              <a:rPr lang="ru-RU" sz="2400" dirty="0" smtClean="0"/>
              <a:t>(</a:t>
            </a:r>
            <a:r>
              <a:rPr lang="ru-RU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180192</a:t>
            </a:r>
            <a:r>
              <a:rPr lang="ru-RU" sz="2400" dirty="0" smtClean="0"/>
              <a:t>) </a:t>
            </a:r>
            <a:r>
              <a:rPr lang="ru-RU" sz="2400" dirty="0"/>
              <a:t>и внесенных </a:t>
            </a:r>
            <a:r>
              <a:rPr lang="ru-RU" sz="2400" dirty="0" smtClean="0"/>
              <a:t>(</a:t>
            </a:r>
            <a:r>
              <a:rPr 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17</a:t>
            </a:r>
            <a:r>
              <a:rPr lang="ru-RU" sz="2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6959</a:t>
            </a:r>
            <a:r>
              <a:rPr lang="ru-RU" sz="2400" dirty="0" smtClean="0"/>
              <a:t>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по годам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56493" y="1395046"/>
          <a:ext cx="10269416" cy="493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97487476"/>
      </p:ext>
    </p:extLst>
  </p:cSld>
  <p:clrMapOvr>
    <a:masterClrMapping/>
  </p:clrMapOvr>
  <p:transition advTm="95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Количество внесенных в 2019 году </a:t>
            </a:r>
            <a:r>
              <a:rPr lang="ru-RU" dirty="0" smtClean="0"/>
              <a:t>актов 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исполнителям</a:t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68215" y="1817077"/>
          <a:ext cx="9437077" cy="4443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82057721"/>
      </p:ext>
    </p:extLst>
  </p:cSld>
  <p:clrMapOvr>
    <a:masterClrMapping/>
  </p:clrMapOvr>
  <p:transition advTm="14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53" y="133082"/>
            <a:ext cx="10012131" cy="1320800"/>
          </a:xfrm>
        </p:spPr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Соотношение </a:t>
            </a:r>
            <a:br>
              <a:rPr lang="ru-RU" sz="2400" dirty="0"/>
            </a:br>
            <a:r>
              <a:rPr lang="ru-RU" sz="2400" dirty="0"/>
              <a:t>количества ненормативных актов </a:t>
            </a:r>
            <a:r>
              <a:rPr lang="ru-RU" sz="2400" dirty="0" smtClean="0"/>
              <a:t>(9179) </a:t>
            </a:r>
            <a:br>
              <a:rPr lang="ru-RU" sz="2400" dirty="0" smtClean="0"/>
            </a:br>
            <a:r>
              <a:rPr lang="ru-RU" sz="2400" dirty="0" smtClean="0"/>
              <a:t>к </a:t>
            </a:r>
            <a:r>
              <a:rPr lang="ru-RU" sz="2400" dirty="0"/>
              <a:t>поступившим актам </a:t>
            </a:r>
            <a:r>
              <a:rPr lang="ru-RU" sz="2400" dirty="0" smtClean="0"/>
              <a:t>(180192)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57200" y="1512277"/>
          <a:ext cx="10773508" cy="4771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06882937"/>
      </p:ext>
    </p:extLst>
  </p:cSld>
  <p:clrMapOvr>
    <a:masterClrMapping/>
  </p:clrMapOvr>
  <p:transition advTm="162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53" y="133082"/>
            <a:ext cx="10012131" cy="1320800"/>
          </a:xfrm>
        </p:spPr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9262" y="222739"/>
          <a:ext cx="11230707" cy="630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132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745" y="141668"/>
            <a:ext cx="8598257" cy="1184850"/>
          </a:xfrm>
        </p:spPr>
        <p:txBody>
          <a:bodyPr/>
          <a:lstStyle/>
          <a:p>
            <a:pPr algn="ctr"/>
            <a:r>
              <a:rPr lang="ru-RU" dirty="0" smtClean="0"/>
              <a:t>По видам, типам МНПА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550801011"/>
              </p:ext>
            </p:extLst>
          </p:nvPr>
        </p:nvGraphicFramePr>
        <p:xfrm>
          <a:off x="218941" y="844062"/>
          <a:ext cx="4869442" cy="573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438">
                  <a:extLst>
                    <a:ext uri="{9D8B030D-6E8A-4147-A177-3AD203B41FA5}">
                      <a16:colId xmlns="" xmlns:a16="http://schemas.microsoft.com/office/drawing/2014/main" val="1907895435"/>
                    </a:ext>
                  </a:extLst>
                </a:gridCol>
                <a:gridCol w="1331759">
                  <a:extLst>
                    <a:ext uri="{9D8B030D-6E8A-4147-A177-3AD203B41FA5}">
                      <a16:colId xmlns="" xmlns:a16="http://schemas.microsoft.com/office/drawing/2014/main" val="2883010532"/>
                    </a:ext>
                  </a:extLst>
                </a:gridCol>
                <a:gridCol w="903245">
                  <a:extLst>
                    <a:ext uri="{9D8B030D-6E8A-4147-A177-3AD203B41FA5}">
                      <a16:colId xmlns="" xmlns:a16="http://schemas.microsoft.com/office/drawing/2014/main" val="181670534"/>
                    </a:ext>
                  </a:extLst>
                </a:gridCol>
              </a:tblGrid>
              <a:tr h="616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МНПА В РЕГИСТРЕ МНПА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178043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к общему числу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2259362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 документа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008138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Положение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7151164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Постановление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100489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,4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33253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Приказ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3611427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Распоряжение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54104840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Решение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53445246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Соглашение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15429953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Статус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2301188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Действие приостановлено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26800310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Действующий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13457513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вступил в силу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9363425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Недействующий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25150659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Недействующий в части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4938561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Коррупционность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18723953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Коррупционные факторы выявлены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80531357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Коррупционные факторы не выявлены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37460039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Экспертиза не проводилась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177986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99,97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31340738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4132404655"/>
              </p:ext>
            </p:extLst>
          </p:nvPr>
        </p:nvGraphicFramePr>
        <p:xfrm>
          <a:off x="5123553" y="867507"/>
          <a:ext cx="6193509" cy="5889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102">
                  <a:extLst>
                    <a:ext uri="{9D8B030D-6E8A-4147-A177-3AD203B41FA5}">
                      <a16:colId xmlns="" xmlns:a16="http://schemas.microsoft.com/office/drawing/2014/main" val="2521885476"/>
                    </a:ext>
                  </a:extLst>
                </a:gridCol>
                <a:gridCol w="1352281">
                  <a:extLst>
                    <a:ext uri="{9D8B030D-6E8A-4147-A177-3AD203B41FA5}">
                      <a16:colId xmlns="" xmlns:a16="http://schemas.microsoft.com/office/drawing/2014/main" val="3701030486"/>
                    </a:ext>
                  </a:extLst>
                </a:gridCol>
                <a:gridCol w="837126">
                  <a:extLst>
                    <a:ext uri="{9D8B030D-6E8A-4147-A177-3AD203B41FA5}">
                      <a16:colId xmlns="" xmlns:a16="http://schemas.microsoft.com/office/drawing/2014/main" val="2170036609"/>
                    </a:ext>
                  </a:extLst>
                </a:gridCol>
              </a:tblGrid>
              <a:tr h="652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МНПА В РЕГИСТРЕ МНПА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178043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к общему числу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479640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36741684"/>
                  </a:ext>
                </a:extLst>
              </a:tr>
              <a:tr h="414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Выявлено несоответствие законодательству субъекта РФ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66758907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Выявлено несоответствие уставу МО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64544263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Выявлено несоответствие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61084249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соответствует в части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47285735"/>
                  </a:ext>
                </a:extLst>
              </a:tr>
              <a:tr h="3512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соответствует законодательству субъекта РФ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40319684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соответствует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33186358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 юридической экспертизы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,49%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9230323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Правовой акт на правовой экспертизе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33907822"/>
                  </a:ext>
                </a:extLst>
              </a:tr>
              <a:tr h="414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Самостоятельной юридической экспертизе не подлежит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3551490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Соответствует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35328542"/>
                  </a:ext>
                </a:extLst>
              </a:tr>
              <a:tr h="414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Соответствует ФЗ, законодательству субъектов и уставу МО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61206812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Экспертиза не проведена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40,62%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20617091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6539570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Нормативный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4853194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Ненормативный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3766704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Изменяющий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60368675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60404041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140757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61619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558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96221" cy="7040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22737" y="316523"/>
          <a:ext cx="11617571" cy="599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9372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16522" y="293078"/>
          <a:ext cx="11617569" cy="6330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8067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937" y="206062"/>
            <a:ext cx="3854528" cy="85811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ЭКСПЕРТИЗА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937" y="2446985"/>
            <a:ext cx="4343925" cy="4159877"/>
          </a:xfrm>
        </p:spPr>
        <p:txBody>
          <a:bodyPr>
            <a:normAutofit/>
          </a:bodyPr>
          <a:lstStyle/>
          <a:p>
            <a:r>
              <a:rPr lang="ru-RU" sz="2400" dirty="0"/>
              <a:t>За период с 01 января </a:t>
            </a:r>
            <a:r>
              <a:rPr lang="ru-RU" sz="2400" dirty="0" smtClean="0"/>
              <a:t>2011г. по </a:t>
            </a:r>
            <a:r>
              <a:rPr lang="en-US" sz="2400" dirty="0" smtClean="0"/>
              <a:t>01</a:t>
            </a:r>
            <a:r>
              <a:rPr lang="ru-RU" sz="2400" dirty="0" smtClean="0"/>
              <a:t> января 2020 </a:t>
            </a:r>
            <a:r>
              <a:rPr lang="ru-RU" sz="2400" dirty="0"/>
              <a:t>г</a:t>
            </a:r>
            <a:r>
              <a:rPr lang="ru-RU" sz="2400" dirty="0" smtClean="0"/>
              <a:t>. </a:t>
            </a:r>
            <a:r>
              <a:rPr lang="ru-RU" sz="2400" dirty="0"/>
              <a:t>проведено </a:t>
            </a:r>
            <a:r>
              <a:rPr lang="ru-RU" sz="3600" dirty="0" smtClean="0"/>
              <a:t>20 </a:t>
            </a:r>
            <a:r>
              <a:rPr lang="ru-RU" sz="3600" dirty="0" smtClean="0"/>
              <a:t>467 </a:t>
            </a:r>
            <a:r>
              <a:rPr lang="ru-RU" sz="2400" dirty="0" smtClean="0"/>
              <a:t>юридических экспертиз</a:t>
            </a:r>
            <a:r>
              <a:rPr lang="ru-RU" sz="2400" dirty="0" smtClean="0"/>
              <a:t>:</a:t>
            </a:r>
            <a:endParaRPr lang="ru-RU" sz="2400" dirty="0" smtClean="0"/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15746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положительных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4721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отрицательных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14579" y="1249019"/>
            <a:ext cx="3854528" cy="119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требуется в отношении </a:t>
            </a:r>
          </a:p>
          <a:p>
            <a:pPr algn="ctr"/>
            <a:r>
              <a:rPr lang="en-US" sz="4400" dirty="0" smtClean="0"/>
              <a:t>72481</a:t>
            </a:r>
            <a:r>
              <a:rPr lang="ru-RU" sz="4400" dirty="0" smtClean="0"/>
              <a:t> </a:t>
            </a:r>
            <a:r>
              <a:rPr lang="ru-RU" sz="4400" dirty="0"/>
              <a:t>актов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712677" y="281354"/>
          <a:ext cx="5943600" cy="6271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084313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761</TotalTime>
  <Words>489</Words>
  <Application>Microsoft Office PowerPoint</Application>
  <PresentationFormat>Произвольный</PresentationFormat>
  <Paragraphs>247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СОСТОЯНИЕ  РЕГИСТРА МНПА ЗАБАЙКАЛЬСКОГО КРАЯ по состоянию на 01 января 2020 года</vt:lpstr>
      <vt:lpstr>Количество актов,  направленных (180192) и внесенных (176959) по годам </vt:lpstr>
      <vt:lpstr>Количество внесенных в 2019 году актов  по исполнителям </vt:lpstr>
      <vt:lpstr>Соотношение  количества ненормативных актов (9179)  к поступившим актам (180192) </vt:lpstr>
      <vt:lpstr>Слайд 5</vt:lpstr>
      <vt:lpstr>По видам, типам МНПА</vt:lpstr>
      <vt:lpstr>Слайд 7</vt:lpstr>
      <vt:lpstr>Слайд 8</vt:lpstr>
      <vt:lpstr>ЭКСПЕРТИЗА</vt:lpstr>
      <vt:lpstr>Слайд 10</vt:lpstr>
      <vt:lpstr>ДОПОЛНИТЕЛЬНЫЕ СВЕДЕНИЯ</vt:lpstr>
      <vt:lpstr>ПРОВЕРКИ ОМСУ</vt:lpstr>
      <vt:lpstr>СУБВЕНЦИИ  на исполнение госполномочий МР в 2019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РЕГИСТРА МНПА ЗАБАЙКАЛЬСКОГО КРАЯ</dc:title>
  <dc:creator>Куземская Н.В.</dc:creator>
  <cp:lastModifiedBy>ChirkovaAD</cp:lastModifiedBy>
  <cp:revision>60</cp:revision>
  <dcterms:created xsi:type="dcterms:W3CDTF">2019-03-19T04:46:53Z</dcterms:created>
  <dcterms:modified xsi:type="dcterms:W3CDTF">2020-01-28T00:42:34Z</dcterms:modified>
</cp:coreProperties>
</file>