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FFFE"/>
    <a:srgbClr val="2CFEFE"/>
    <a:srgbClr val="05D5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Депутаты</c:v>
                </c:pt>
                <c:pt idx="1">
                  <c:v>Главы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90.27</c:v>
                </c:pt>
                <c:pt idx="1">
                  <c:v>9.7299999999999986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0B-433A-B85D-189F32F40ADE}"/>
            </c:ext>
          </c:extLst>
        </c:ser>
        <c:dLbls/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705326200144388"/>
          <c:y val="0.11396666520257447"/>
          <c:w val="0.28629817978795136"/>
          <c:h val="0.406144795281144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Депутаты</c:v>
                </c:pt>
                <c:pt idx="1">
                  <c:v>Главы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91.14</c:v>
                </c:pt>
                <c:pt idx="1">
                  <c:v>5.8599999999999994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34-4AE0-8168-407BFB9D0259}"/>
            </c:ext>
          </c:extLst>
        </c:ser>
        <c:dLbls/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871540155409571"/>
          <c:y val="0.11645669860971514"/>
          <c:w val="0.28629817978795136"/>
          <c:h val="0.406144795281144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2764085"/>
            <a:ext cx="51845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chemeClr val="tx2"/>
                </a:solidFill>
              </a:rPr>
              <a:t>МУНИЦИПАЛЬНЫЕ</a:t>
            </a:r>
          </a:p>
          <a:p>
            <a:r>
              <a:rPr lang="ru-RU" sz="4300" b="1" dirty="0" smtClean="0">
                <a:solidFill>
                  <a:schemeClr val="tx2"/>
                </a:solidFill>
              </a:rPr>
              <a:t>ОКРУГА</a:t>
            </a:r>
            <a:endParaRPr lang="ru-RU" sz="43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6381328"/>
            <a:ext cx="1634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Январь 2020 год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036" name="Picture 12" descr="C:\Users\VolkovMP\Desktop\Казаков\5e1bfd1b88d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67" y="1412776"/>
            <a:ext cx="3379921" cy="417646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22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568986"/>
            <a:ext cx="135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1785926"/>
            <a:ext cx="8392446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50" b="1" dirty="0" smtClean="0">
                <a:solidFill>
                  <a:schemeClr val="tx2"/>
                </a:solidFill>
              </a:rPr>
              <a:t>         </a:t>
            </a:r>
            <a:r>
              <a:rPr lang="ru-RU" sz="2050" b="1" dirty="0" smtClean="0">
                <a:solidFill>
                  <a:schemeClr val="tx2"/>
                </a:solidFill>
              </a:rPr>
              <a:t>СОЗДАНИЯ  МУНИЦИПАЛЬНЫХ  ОКРУГОВ  </a:t>
            </a:r>
            <a:r>
              <a:rPr lang="ru-RU" sz="2050" b="1" dirty="0" smtClean="0">
                <a:solidFill>
                  <a:schemeClr val="tx2"/>
                </a:solidFill>
              </a:rPr>
              <a:t>– </a:t>
            </a:r>
            <a:r>
              <a:rPr lang="ru-RU" sz="2050" b="1" dirty="0" smtClean="0">
                <a:solidFill>
                  <a:schemeClr val="tx2"/>
                </a:solidFill>
              </a:rPr>
              <a:t> ПОВЫСИТЬ ЭФФЕКТИВНОСТЬ </a:t>
            </a:r>
            <a:r>
              <a:rPr lang="ru-RU" sz="2050" b="1" dirty="0" smtClean="0">
                <a:solidFill>
                  <a:schemeClr val="tx2"/>
                </a:solidFill>
              </a:rPr>
              <a:t>ВЛАСТИ В РЕШЕНИИ ПРОБЛЕМ МЕСТНОГО ЗНАЧЕНИЯ</a:t>
            </a:r>
            <a:endParaRPr lang="ru-RU" sz="2050" b="1" dirty="0">
              <a:solidFill>
                <a:schemeClr val="tx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32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  <p:pic>
        <p:nvPicPr>
          <p:cNvPr id="15" name="Picture 2" descr="C:\Users\VolkovMP\Desktop\Казаков\кр 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698" y="2924944"/>
            <a:ext cx="3581798" cy="3258441"/>
          </a:xfrm>
          <a:prstGeom prst="rect">
            <a:avLst/>
          </a:prstGeom>
          <a:noFill/>
        </p:spPr>
      </p:pic>
      <p:pic>
        <p:nvPicPr>
          <p:cNvPr id="16" name="Picture 3" descr="C:\Users\VolkovMP\Desktop\Казаков\К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087" y="2955027"/>
            <a:ext cx="3499809" cy="3183853"/>
          </a:xfrm>
          <a:prstGeom prst="rect">
            <a:avLst/>
          </a:prstGeom>
          <a:noFill/>
        </p:spPr>
      </p:pic>
      <p:pic>
        <p:nvPicPr>
          <p:cNvPr id="17" name="Picture 5" descr="C:\Users\VolkovMP\Desktop\Казаков\arrow-147279_128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942904" flipH="1">
            <a:off x="3879529" y="3691647"/>
            <a:ext cx="1257636" cy="136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052736"/>
            <a:ext cx="7020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chemeClr val="tx2"/>
                </a:solidFill>
              </a:rPr>
              <a:t>Преобразование</a:t>
            </a:r>
          </a:p>
        </p:txBody>
      </p:sp>
      <p:pic>
        <p:nvPicPr>
          <p:cNvPr id="1028" name="Picture 4" descr="C:\Users\VolkovMP\Desktop\Казаков\kisspng-pincelada-painting-color-pinceladas-5b08753f2cab47.582358601527280959183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4392488" cy="1296144"/>
          </a:xfrm>
          <a:prstGeom prst="rect">
            <a:avLst/>
          </a:prstGeom>
          <a:noFill/>
        </p:spPr>
      </p:pic>
      <p:pic>
        <p:nvPicPr>
          <p:cNvPr id="21" name="Picture 4" descr="C:\Users\VolkovMP\Desktop\Казаков\kisspng-pincelada-painting-color-pinceladas-5b08753f2cab47.582358601527280959183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464496" cy="1872208"/>
          </a:xfrm>
          <a:prstGeom prst="rect">
            <a:avLst/>
          </a:prstGeom>
          <a:noFill/>
        </p:spPr>
      </p:pic>
      <p:pic>
        <p:nvPicPr>
          <p:cNvPr id="22" name="Picture 4" descr="C:\Users\VolkovMP\Desktop\Казаков\kisspng-pincelada-painting-color-pinceladas-5b08753f2cab47.582358601527280959183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717032"/>
            <a:ext cx="4104456" cy="1872208"/>
          </a:xfrm>
          <a:prstGeom prst="rect">
            <a:avLst/>
          </a:prstGeom>
          <a:noFill/>
        </p:spPr>
      </p:pic>
      <p:pic>
        <p:nvPicPr>
          <p:cNvPr id="25" name="Picture 4" descr="C:\Users\VolkovMP\Desktop\Казаков\kisspng-pincelada-painting-color-pinceladas-5b08753f2cab47.582358601527280959183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464496" cy="1224136"/>
          </a:xfrm>
          <a:prstGeom prst="rect">
            <a:avLst/>
          </a:prstGeom>
          <a:noFill/>
        </p:spPr>
      </p:pic>
      <p:pic>
        <p:nvPicPr>
          <p:cNvPr id="26" name="Picture 4" descr="C:\Users\VolkovMP\Desktop\Казаков\kisspng-pincelada-painting-color-pinceladas-5b08753f2cab47.582358601527280959183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52528"/>
            <a:ext cx="5508104" cy="206084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899592" y="228964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ФЕВРАЛЬ 2020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ПУБЛИЧНЫЕ СЛУШАНИЯ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 всех поселениях района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3823880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2020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СОГЛАСИЕ Советов поселений и Совета муниципального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преобразование в округ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64088" y="148478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АПРЕЛЬ-МАЙ 2020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ЗАКОН Забайкальского края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преобразовании муниципального района в муниципальный округ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3513782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2020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СОЗДАНИЕ </a:t>
            </a:r>
            <a:r>
              <a:rPr lang="ru-RU" b="1" dirty="0" smtClean="0">
                <a:solidFill>
                  <a:schemeClr val="bg1"/>
                </a:solidFill>
              </a:rPr>
              <a:t>органов местного самоуправления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4869160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ЯНВАРЯ 2021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 момента </a:t>
            </a:r>
            <a:r>
              <a:rPr lang="ru-RU" b="1" dirty="0" smtClean="0">
                <a:solidFill>
                  <a:schemeClr val="bg1"/>
                </a:solidFill>
              </a:rPr>
              <a:t>создания органов </a:t>
            </a:r>
            <a:r>
              <a:rPr lang="ru-RU" b="1" dirty="0" smtClean="0">
                <a:solidFill>
                  <a:schemeClr val="bg1"/>
                </a:solidFill>
              </a:rPr>
              <a:t>местного самоуправления муниципального округа исполнение их полномочий возлагается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органы местного самоуправления муниципального района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35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7020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Мифы и правда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4340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r="44414"/>
          <a:stretch>
            <a:fillRect/>
          </a:stretch>
        </p:blipFill>
        <p:spPr bwMode="auto">
          <a:xfrm>
            <a:off x="4355976" y="2276872"/>
            <a:ext cx="936104" cy="94096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899592" y="242088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Создание муниципального округа грозит увольнением глав и работников поселковых администраций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2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l="55586"/>
          <a:stretch>
            <a:fillRect/>
          </a:stretch>
        </p:blipFill>
        <p:spPr bwMode="auto">
          <a:xfrm>
            <a:off x="179512" y="2348880"/>
            <a:ext cx="747951" cy="94096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256584" y="2420888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Это не так. Все поселковые администрации остаются на своих местах. Главы поселений получают статус </a:t>
            </a:r>
            <a:r>
              <a:rPr lang="ru-RU" b="1" dirty="0" smtClean="0">
                <a:solidFill>
                  <a:schemeClr val="tx2"/>
                </a:solidFill>
              </a:rPr>
              <a:t>муниципальных </a:t>
            </a:r>
            <a:r>
              <a:rPr lang="ru-RU" b="1" dirty="0" smtClean="0">
                <a:solidFill>
                  <a:schemeClr val="tx2"/>
                </a:solidFill>
              </a:rPr>
              <a:t>служащих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9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r="44414"/>
          <a:stretch>
            <a:fillRect/>
          </a:stretch>
        </p:blipFill>
        <p:spPr bwMode="auto">
          <a:xfrm>
            <a:off x="4355976" y="3884855"/>
            <a:ext cx="936104" cy="94096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899592" y="4028871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муниципальном округе жители поселений не смогут влиять на работу администраций, потому что отменят выборы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1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l="55586"/>
          <a:stretch>
            <a:fillRect/>
          </a:stretch>
        </p:blipFill>
        <p:spPr bwMode="auto">
          <a:xfrm>
            <a:off x="179512" y="3956863"/>
            <a:ext cx="747951" cy="94096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256584" y="4028871"/>
            <a:ext cx="370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муниципальном округе останутся прямые выборы депутатов </a:t>
            </a:r>
            <a:r>
              <a:rPr lang="ru-RU" b="1" dirty="0" smtClean="0">
                <a:solidFill>
                  <a:schemeClr val="tx2"/>
                </a:solidFill>
              </a:rPr>
              <a:t>совета округа; главу округа </a:t>
            </a:r>
            <a:r>
              <a:rPr lang="ru-RU" b="1" dirty="0" smtClean="0">
                <a:solidFill>
                  <a:schemeClr val="tx2"/>
                </a:solidFill>
              </a:rPr>
              <a:t>также можно выбирать напрямую </a:t>
            </a:r>
            <a:r>
              <a:rPr lang="ru-RU" b="1" dirty="0" smtClean="0">
                <a:solidFill>
                  <a:schemeClr val="tx2"/>
                </a:solidFill>
              </a:rPr>
              <a:t>либо </a:t>
            </a:r>
            <a:r>
              <a:rPr lang="ru-RU" b="1" dirty="0" smtClean="0">
                <a:solidFill>
                  <a:schemeClr val="tx2"/>
                </a:solidFill>
              </a:rPr>
              <a:t>по конкурсу - это решат на муниципальном уровне.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Создание консультативных советов при администрациях поселений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45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7020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Мифы и правда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4340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r="44414"/>
          <a:stretch>
            <a:fillRect/>
          </a:stretch>
        </p:blipFill>
        <p:spPr bwMode="auto">
          <a:xfrm>
            <a:off x="4355976" y="2276872"/>
            <a:ext cx="936104" cy="94096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899592" y="2420888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новом муниципальном </a:t>
            </a:r>
            <a:r>
              <a:rPr lang="ru-RU" b="1" dirty="0" smtClean="0">
                <a:solidFill>
                  <a:schemeClr val="tx2"/>
                </a:solidFill>
              </a:rPr>
              <a:t>образовании изменится </a:t>
            </a:r>
            <a:r>
              <a:rPr lang="ru-RU" b="1" dirty="0" smtClean="0">
                <a:solidFill>
                  <a:schemeClr val="tx2"/>
                </a:solidFill>
              </a:rPr>
              <a:t>работа учреждений.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За справками надо будет ездить в районный центр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2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l="55586"/>
          <a:stretch>
            <a:fillRect/>
          </a:stretch>
        </p:blipFill>
        <p:spPr bwMode="auto">
          <a:xfrm>
            <a:off x="179512" y="2348880"/>
            <a:ext cx="747951" cy="94096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256584" y="2420888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Все административные здания, социальные учреждения останутся на местах.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Муниципальные услуги гражданам будут оказываться в полном </a:t>
            </a:r>
            <a:r>
              <a:rPr lang="ru-RU" b="1" dirty="0" smtClean="0">
                <a:solidFill>
                  <a:schemeClr val="tx2"/>
                </a:solidFill>
              </a:rPr>
              <a:t>объеме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9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r="44414"/>
          <a:stretch>
            <a:fillRect/>
          </a:stretch>
        </p:blipFill>
        <p:spPr bwMode="auto">
          <a:xfrm>
            <a:off x="4355976" y="4305870"/>
            <a:ext cx="936104" cy="94096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899592" y="444988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Район впоследствии присоединят к другому округу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1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l="55586"/>
          <a:stretch>
            <a:fillRect/>
          </a:stretch>
        </p:blipFill>
        <p:spPr bwMode="auto">
          <a:xfrm>
            <a:off x="179512" y="4377878"/>
            <a:ext cx="747951" cy="94096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256584" y="4449886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самом деле округа создаются исключительно в границах существующих </a:t>
            </a:r>
            <a:r>
              <a:rPr lang="ru-RU" b="1" dirty="0" smtClean="0">
                <a:solidFill>
                  <a:schemeClr val="tx2"/>
                </a:solidFill>
              </a:rPr>
              <a:t>районов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26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7020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Мифы и правда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4340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r="44414"/>
          <a:stretch>
            <a:fillRect/>
          </a:stretch>
        </p:blipFill>
        <p:spPr bwMode="auto">
          <a:xfrm>
            <a:off x="4355976" y="2276872"/>
            <a:ext cx="936104" cy="94096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899592" y="242088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Создание муниципальных округов означает отмену действующих сельских льгот и преференций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2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l="55586"/>
          <a:stretch>
            <a:fillRect/>
          </a:stretch>
        </p:blipFill>
        <p:spPr bwMode="auto">
          <a:xfrm>
            <a:off x="179512" y="2348880"/>
            <a:ext cx="747951" cy="94096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256584" y="2420888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Это не так. Льготы и преференции сохраняются в муниципальных округах в полном </a:t>
            </a:r>
            <a:r>
              <a:rPr lang="ru-RU" b="1" dirty="0" smtClean="0">
                <a:solidFill>
                  <a:schemeClr val="tx2"/>
                </a:solidFill>
              </a:rPr>
              <a:t>объеме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9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r="44414"/>
          <a:stretch>
            <a:fillRect/>
          </a:stretch>
        </p:blipFill>
        <p:spPr bwMode="auto">
          <a:xfrm>
            <a:off x="4355976" y="4305870"/>
            <a:ext cx="936104" cy="94096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899592" y="444988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Реформа повлечет увеличение расходов, уменьшится бюджет </a:t>
            </a:r>
            <a:r>
              <a:rPr lang="ru-RU" b="1" dirty="0" smtClean="0">
                <a:solidFill>
                  <a:schemeClr val="tx2"/>
                </a:solidFill>
              </a:rPr>
              <a:t>муниципалитета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1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l="55586"/>
          <a:stretch>
            <a:fillRect/>
          </a:stretch>
        </p:blipFill>
        <p:spPr bwMode="auto">
          <a:xfrm>
            <a:off x="179512" y="4377878"/>
            <a:ext cx="747951" cy="94096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256584" y="4449886"/>
            <a:ext cx="3707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Статус муниципального округа не предполагает </a:t>
            </a:r>
            <a:r>
              <a:rPr lang="ru-RU" b="1" dirty="0" smtClean="0">
                <a:solidFill>
                  <a:schemeClr val="tx2"/>
                </a:solidFill>
              </a:rPr>
              <a:t>сокращения </a:t>
            </a:r>
            <a:r>
              <a:rPr lang="ru-RU" b="1" dirty="0" smtClean="0">
                <a:solidFill>
                  <a:schemeClr val="tx2"/>
                </a:solidFill>
              </a:rPr>
              <a:t>объемов бюджета. Будет экономия на организацию выборов на уровне поселений, но увеличатся расходы на решение социальных </a:t>
            </a:r>
            <a:r>
              <a:rPr lang="ru-RU" b="1" dirty="0" smtClean="0">
                <a:solidFill>
                  <a:schemeClr val="tx2"/>
                </a:solidFill>
              </a:rPr>
              <a:t>проблем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26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7020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Мифы и правда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4340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r="44414"/>
          <a:stretch>
            <a:fillRect/>
          </a:stretch>
        </p:blipFill>
        <p:spPr bwMode="auto">
          <a:xfrm>
            <a:off x="4223472" y="3104567"/>
            <a:ext cx="936104" cy="94096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051233" y="3546419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муниципальном округе </a:t>
            </a:r>
            <a:r>
              <a:rPr lang="ru-RU" b="1" dirty="0" smtClean="0">
                <a:solidFill>
                  <a:schemeClr val="tx2"/>
                </a:solidFill>
              </a:rPr>
              <a:t>всё </a:t>
            </a:r>
            <a:r>
              <a:rPr lang="ru-RU" b="1" dirty="0" smtClean="0">
                <a:solidFill>
                  <a:schemeClr val="tx2"/>
                </a:solidFill>
              </a:rPr>
              <a:t>будут решать краевые власти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2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/>
          <a:srcRect l="55586"/>
          <a:stretch>
            <a:fillRect/>
          </a:stretch>
        </p:blipFill>
        <p:spPr bwMode="auto">
          <a:xfrm>
            <a:off x="151641" y="3408575"/>
            <a:ext cx="747951" cy="940966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273863" y="3227156"/>
            <a:ext cx="3707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Конституция гарантирует самостоятельность муниципальной власти.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Решения </a:t>
            </a:r>
            <a:r>
              <a:rPr lang="ru-RU" sz="1600" b="1" dirty="0" smtClean="0">
                <a:solidFill>
                  <a:schemeClr val="tx2"/>
                </a:solidFill>
              </a:rPr>
              <a:t>будут приниматься на местах. Станет проще реализовывать проекты по обновлению </a:t>
            </a:r>
            <a:r>
              <a:rPr lang="ru-RU" sz="1600" b="1" dirty="0" smtClean="0">
                <a:solidFill>
                  <a:schemeClr val="tx2"/>
                </a:solidFill>
              </a:rPr>
              <a:t>инфраструктуры (ремонтировать </a:t>
            </a:r>
            <a:r>
              <a:rPr lang="ru-RU" sz="1600" b="1" dirty="0" smtClean="0">
                <a:solidFill>
                  <a:schemeClr val="tx2"/>
                </a:solidFill>
              </a:rPr>
              <a:t>дороги, содержать сельские </a:t>
            </a:r>
            <a:r>
              <a:rPr lang="ru-RU" sz="1600" b="1" dirty="0" smtClean="0">
                <a:solidFill>
                  <a:schemeClr val="tx2"/>
                </a:solidFill>
              </a:rPr>
              <a:t>клубы и т.п.), </a:t>
            </a:r>
            <a:r>
              <a:rPr lang="ru-RU" sz="1600" b="1" dirty="0" smtClean="0">
                <a:solidFill>
                  <a:schemeClr val="tx2"/>
                </a:solidFill>
              </a:rPr>
              <a:t>так как станет меньше волокиты между уровнями </a:t>
            </a:r>
            <a:r>
              <a:rPr lang="ru-RU" sz="1600" b="1" dirty="0" smtClean="0">
                <a:solidFill>
                  <a:schemeClr val="tx2"/>
                </a:solidFill>
              </a:rPr>
              <a:t>власти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26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8032" y="1609636"/>
            <a:ext cx="702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Забайкальский край</a:t>
            </a:r>
            <a:endParaRPr lang="ru-RU" sz="2700" dirty="0">
              <a:solidFill>
                <a:schemeClr val="tx2"/>
              </a:solidFill>
            </a:endParaRPr>
          </a:p>
        </p:txBody>
      </p:sp>
      <p:pic>
        <p:nvPicPr>
          <p:cNvPr id="1031" name="Picture 7" descr="C:\Users\VolkovMP\Documents\Раб стол\ok_icon-icons.com_719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6060285"/>
            <a:ext cx="404664" cy="404664"/>
          </a:xfrm>
          <a:prstGeom prst="rect">
            <a:avLst/>
          </a:prstGeom>
          <a:noFill/>
        </p:spPr>
      </p:pic>
      <p:pic>
        <p:nvPicPr>
          <p:cNvPr id="1032" name="Picture 8" descr="C:\Users\VolkovMP\Documents\Раб стол\1491580635-yumminkysocialmedia26_831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077691"/>
            <a:ext cx="403029" cy="403029"/>
          </a:xfrm>
          <a:prstGeom prst="rect">
            <a:avLst/>
          </a:prstGeom>
          <a:noFill/>
        </p:spPr>
      </p:pic>
      <p:pic>
        <p:nvPicPr>
          <p:cNvPr id="1033" name="Picture 9" descr="C:\Users\VolkovMP\Documents\Раб стол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032552"/>
            <a:ext cx="405586" cy="405586"/>
          </a:xfrm>
          <a:prstGeom prst="rect">
            <a:avLst/>
          </a:prstGeom>
          <a:noFill/>
        </p:spPr>
      </p:pic>
      <p:pic>
        <p:nvPicPr>
          <p:cNvPr id="1034" name="Picture 10" descr="C:\Users\VolkovMP\Documents\Раб стол\Рисунок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6048672"/>
            <a:ext cx="405586" cy="40558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43608" y="6032901"/>
            <a:ext cx="2232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</a:rPr>
              <a:t>Забайкальский </a:t>
            </a:r>
          </a:p>
          <a:p>
            <a:r>
              <a:rPr lang="ru-RU" sz="1300" dirty="0" smtClean="0">
                <a:solidFill>
                  <a:schemeClr val="tx2"/>
                </a:solidFill>
              </a:rPr>
              <a:t>край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6032901"/>
            <a:ext cx="2232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</a:rPr>
              <a:t>Забайкальский </a:t>
            </a:r>
          </a:p>
          <a:p>
            <a:r>
              <a:rPr lang="ru-RU" sz="1300" dirty="0" smtClean="0">
                <a:solidFill>
                  <a:schemeClr val="tx2"/>
                </a:solidFill>
              </a:rPr>
              <a:t>край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6032901"/>
            <a:ext cx="3456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</a:rPr>
              <a:t>Забайкалье</a:t>
            </a:r>
          </a:p>
          <a:p>
            <a:r>
              <a:rPr lang="ru-RU" sz="1300" dirty="0" smtClean="0">
                <a:solidFill>
                  <a:schemeClr val="tx2"/>
                </a:solidFill>
              </a:rPr>
              <a:t>Новости региона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6021288"/>
            <a:ext cx="3456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</a:rPr>
              <a:t>Пресс-служба губернатора </a:t>
            </a:r>
          </a:p>
          <a:p>
            <a:r>
              <a:rPr lang="ru-RU" sz="1300" dirty="0" smtClean="0">
                <a:solidFill>
                  <a:schemeClr val="tx2"/>
                </a:solidFill>
              </a:rPr>
              <a:t>Забайкальского края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24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636912" y="2636912"/>
            <a:ext cx="5183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Создание 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муниципальных </a:t>
            </a:r>
          </a:p>
          <a:p>
            <a:r>
              <a:rPr lang="ru-RU" sz="4000" b="1" dirty="0" smtClean="0">
                <a:solidFill>
                  <a:schemeClr val="tx2"/>
                </a:solidFill>
              </a:rPr>
              <a:t>округов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27" name="Picture 12" descr="C:\Users\VolkovMP\Desktop\Казаков\5e1bfd1b88d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772815"/>
            <a:ext cx="3263373" cy="403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64099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Что такое округ?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0080" y="2708920"/>
            <a:ext cx="78843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- ЭТО НОВАЯ ФОРМА </a:t>
            </a:r>
            <a:r>
              <a:rPr lang="ru-RU" sz="2100" b="1" dirty="0" smtClean="0">
                <a:solidFill>
                  <a:srgbClr val="C00000"/>
                </a:solidFill>
              </a:rPr>
              <a:t>ТЕРРИТОРИАЛЬНОЙ ОРГАНИЗАЦИИ </a:t>
            </a:r>
            <a:r>
              <a:rPr lang="ru-RU" sz="2100" b="1" dirty="0" smtClean="0">
                <a:solidFill>
                  <a:schemeClr val="tx2"/>
                </a:solidFill>
              </a:rPr>
              <a:t>МСУ</a:t>
            </a:r>
          </a:p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- ВВЕДЕНА ФЕДЕРАЛЬНЫМ ЗАКОНОДАТЕЛЕМ В МАЕ 2019 ГОДА</a:t>
            </a:r>
          </a:p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- ОДНОУРОВНЕВАЯ СИСТЕМА, </a:t>
            </a:r>
            <a:r>
              <a:rPr lang="ru-RU" sz="2100" b="1" dirty="0" smtClean="0">
                <a:solidFill>
                  <a:schemeClr val="tx2"/>
                </a:solidFill>
              </a:rPr>
              <a:t>КОТОРАЯ, </a:t>
            </a:r>
            <a:r>
              <a:rPr lang="ru-RU" sz="2100" b="1" dirty="0" smtClean="0">
                <a:solidFill>
                  <a:schemeClr val="tx2"/>
                </a:solidFill>
              </a:rPr>
              <a:t>В ОТЛИЧИЕ ОТ МУНИЦИПАЛЬНОГО </a:t>
            </a:r>
            <a:r>
              <a:rPr lang="ru-RU" sz="2100" b="1" dirty="0" smtClean="0">
                <a:solidFill>
                  <a:schemeClr val="tx2"/>
                </a:solidFill>
              </a:rPr>
              <a:t>РАЙОНА, </a:t>
            </a:r>
            <a:r>
              <a:rPr lang="ru-RU" sz="2100" b="1" dirty="0" smtClean="0">
                <a:solidFill>
                  <a:schemeClr val="tx2"/>
                </a:solidFill>
              </a:rPr>
              <a:t>НЕ СОДЕРЖИТ ПОСЕЛЕНИЙ ВНУТРИ</a:t>
            </a:r>
          </a:p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- ПО СВОЕЙ </a:t>
            </a:r>
            <a:r>
              <a:rPr lang="ru-RU" sz="2100" b="1" dirty="0" smtClean="0">
                <a:solidFill>
                  <a:schemeClr val="tx2"/>
                </a:solidFill>
              </a:rPr>
              <a:t>СУТИ, </a:t>
            </a:r>
            <a:r>
              <a:rPr lang="ru-RU" sz="2100" b="1" dirty="0" smtClean="0">
                <a:solidFill>
                  <a:schemeClr val="tx2"/>
                </a:solidFill>
              </a:rPr>
              <a:t>АНАЛОГ ГОРОДСКОГО ОКРУГА НА СЕЛЬСКИХ ТЕРРИТОРИЯХ</a:t>
            </a:r>
            <a:endParaRPr lang="ru-RU" sz="2100" b="1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22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9628" y="-3129"/>
            <a:ext cx="5138436" cy="6858000"/>
          </a:xfrm>
          <a:prstGeom prst="rect">
            <a:avLst/>
          </a:prstGeom>
          <a:noFill/>
        </p:spPr>
      </p:pic>
      <p:pic>
        <p:nvPicPr>
          <p:cNvPr id="14342" name="Picture 6" descr="C:\Users\VolkovMP\Desktop\Казаков\OCygJx6z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936104" cy="1026971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14339" name="Picture 3" descr="C:\Users\VolkovMP\Desktop\Казаков\1257368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4016" y="2348880"/>
            <a:ext cx="3923928" cy="10769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1287051"/>
            <a:ext cx="7236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solidFill>
                  <a:schemeClr val="tx2"/>
                </a:solidFill>
              </a:rPr>
              <a:t>Забайкальский край</a:t>
            </a:r>
          </a:p>
          <a:p>
            <a:r>
              <a:rPr lang="ru-RU" sz="2500" b="1" dirty="0" smtClean="0">
                <a:solidFill>
                  <a:schemeClr val="tx2"/>
                </a:solidFill>
              </a:rPr>
              <a:t>сегодня</a:t>
            </a:r>
            <a:endParaRPr lang="ru-RU" sz="25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2492896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Площадь региона </a:t>
            </a:r>
            <a:r>
              <a:rPr lang="ru-RU" sz="1400" b="1" dirty="0" smtClean="0">
                <a:solidFill>
                  <a:schemeClr val="tx2"/>
                </a:solidFill>
              </a:rPr>
              <a:t>- 431,9 </a:t>
            </a:r>
            <a:r>
              <a:rPr lang="ru-RU" sz="1400" b="1" dirty="0" smtClean="0">
                <a:solidFill>
                  <a:schemeClr val="tx2"/>
                </a:solidFill>
              </a:rPr>
              <a:t>тыс. кв. км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(12-е место среди регионов РФ,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2,53 % от территории РФ)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14341" name="Picture 5" descr="C:\Users\VolkovMP\Desktop\Казаков\фак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2492896"/>
            <a:ext cx="700336" cy="700336"/>
          </a:xfrm>
          <a:prstGeom prst="rect">
            <a:avLst/>
          </a:prstGeom>
          <a:noFill/>
        </p:spPr>
      </p:pic>
      <p:pic>
        <p:nvPicPr>
          <p:cNvPr id="34" name="Picture 3" descr="C:\Users\VolkovMP\Desktop\Казаков\1257368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105" y="3577757"/>
            <a:ext cx="3923928" cy="1076991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980580" y="3680668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Численность населения </a:t>
            </a:r>
            <a:r>
              <a:rPr lang="ru-RU" sz="1400" b="1" dirty="0" smtClean="0">
                <a:solidFill>
                  <a:schemeClr val="tx2"/>
                </a:solidFill>
              </a:rPr>
              <a:t>-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1083,0 тыс. чел. (0,7 % от общей </a:t>
            </a:r>
            <a:r>
              <a:rPr lang="ru-RU" sz="1400" b="1" dirty="0" smtClean="0">
                <a:solidFill>
                  <a:schemeClr val="tx2"/>
                </a:solidFill>
              </a:rPr>
              <a:t>численности РФ)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36" name="Picture 5" descr="C:\Users\VolkovMP\Desktop\Казаков\фак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8236" y="3735615"/>
            <a:ext cx="700336" cy="700336"/>
          </a:xfrm>
          <a:prstGeom prst="rect">
            <a:avLst/>
          </a:prstGeom>
          <a:noFill/>
        </p:spPr>
      </p:pic>
      <p:pic>
        <p:nvPicPr>
          <p:cNvPr id="37" name="Picture 3" descr="C:\Users\VolkovMP\Desktop\Казаков\1257368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67" y="4903599"/>
            <a:ext cx="3923928" cy="107699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928663" y="4948337"/>
            <a:ext cx="30003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Плотность населения </a:t>
            </a:r>
            <a:r>
              <a:rPr lang="ru-RU" sz="1400" b="1" dirty="0" smtClean="0">
                <a:solidFill>
                  <a:schemeClr val="tx2"/>
                </a:solidFill>
              </a:rPr>
              <a:t>-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2,5 человека на 1 кв. км (71-е место среди регионов </a:t>
            </a:r>
            <a:r>
              <a:rPr lang="ru-RU" sz="1400" b="1" dirty="0" smtClean="0">
                <a:solidFill>
                  <a:schemeClr val="tx2"/>
                </a:solidFill>
              </a:rPr>
              <a:t>РФ; по РФ - 8,56 человека)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39" name="Picture 5" descr="C:\Users\VolkovMP\Desktop\Казаков\фак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8236" y="4967501"/>
            <a:ext cx="700336" cy="700336"/>
          </a:xfrm>
          <a:prstGeom prst="rect">
            <a:avLst/>
          </a:prstGeom>
          <a:noFill/>
        </p:spPr>
      </p:pic>
      <p:pic>
        <p:nvPicPr>
          <p:cNvPr id="43" name="Picture 3" descr="C:\Users\VolkovMP\Desktop\Казаков\1257368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9952" y="2348880"/>
            <a:ext cx="4392488" cy="1076991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4967536" y="2492896"/>
            <a:ext cx="3492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94,62% </a:t>
            </a:r>
            <a:r>
              <a:rPr lang="ru-RU" sz="1400" b="1" dirty="0" smtClean="0">
                <a:solidFill>
                  <a:schemeClr val="tx2"/>
                </a:solidFill>
              </a:rPr>
              <a:t>населенных пунктов – это сельские населенные </a:t>
            </a:r>
            <a:r>
              <a:rPr lang="ru-RU" sz="1400" b="1" dirty="0" smtClean="0">
                <a:solidFill>
                  <a:schemeClr val="tx2"/>
                </a:solidFill>
              </a:rPr>
              <a:t>пункты; </a:t>
            </a:r>
            <a:r>
              <a:rPr lang="ru-RU" sz="1400" b="1" dirty="0" smtClean="0">
                <a:solidFill>
                  <a:schemeClr val="tx2"/>
                </a:solidFill>
              </a:rPr>
              <a:t>основное население – городское население </a:t>
            </a:r>
            <a:r>
              <a:rPr lang="ru-RU" sz="1400" b="1" dirty="0" smtClean="0">
                <a:solidFill>
                  <a:srgbClr val="C00000"/>
                </a:solidFill>
              </a:rPr>
              <a:t>68,22</a:t>
            </a:r>
            <a:r>
              <a:rPr lang="ru-RU" sz="1400" b="1" dirty="0" smtClean="0">
                <a:solidFill>
                  <a:srgbClr val="C00000"/>
                </a:solidFill>
              </a:rPr>
              <a:t>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45" name="Picture 5" descr="C:\Users\VolkovMP\Desktop\Казаков\фак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47456" y="2492896"/>
            <a:ext cx="700336" cy="700336"/>
          </a:xfrm>
          <a:prstGeom prst="rect">
            <a:avLst/>
          </a:prstGeom>
          <a:noFill/>
        </p:spPr>
      </p:pic>
      <p:pic>
        <p:nvPicPr>
          <p:cNvPr id="47" name="Picture 3" descr="C:\Users\VolkovMP\Desktop\Казаков\1257368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9952" y="3284984"/>
            <a:ext cx="4896544" cy="1656184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4929190" y="3501009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НЕРАВНОМЕРНОСТЬ </a:t>
            </a:r>
            <a:r>
              <a:rPr lang="ru-RU" sz="1400" b="1" dirty="0" smtClean="0">
                <a:solidFill>
                  <a:srgbClr val="C00000"/>
                </a:solidFill>
              </a:rPr>
              <a:t>расселения по территории: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плотность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 от </a:t>
            </a:r>
            <a:r>
              <a:rPr lang="ru-RU" sz="1400" b="1" dirty="0" smtClean="0">
                <a:solidFill>
                  <a:schemeClr val="tx2"/>
                </a:solidFill>
              </a:rPr>
              <a:t>653,57 чел./кв. км в </a:t>
            </a:r>
            <a:r>
              <a:rPr lang="ru-RU" sz="1400" b="1" dirty="0" smtClean="0">
                <a:solidFill>
                  <a:schemeClr val="tx2"/>
                </a:solidFill>
              </a:rPr>
              <a:t>городе Чите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до </a:t>
            </a:r>
            <a:r>
              <a:rPr lang="ru-RU" sz="1400" b="1" dirty="0" smtClean="0">
                <a:solidFill>
                  <a:schemeClr val="tx2"/>
                </a:solidFill>
              </a:rPr>
              <a:t>0,03 </a:t>
            </a:r>
            <a:r>
              <a:rPr lang="ru-RU" sz="1400" b="1" dirty="0" smtClean="0">
                <a:solidFill>
                  <a:schemeClr val="tx2"/>
                </a:solidFill>
              </a:rPr>
              <a:t>чел./</a:t>
            </a:r>
            <a:r>
              <a:rPr lang="ru-RU" sz="1400" b="1" dirty="0" smtClean="0">
                <a:solidFill>
                  <a:schemeClr val="tx2"/>
                </a:solidFill>
              </a:rPr>
              <a:t>кв</a:t>
            </a:r>
            <a:r>
              <a:rPr lang="ru-RU" sz="1400" b="1" dirty="0" smtClean="0">
                <a:solidFill>
                  <a:schemeClr val="tx2"/>
                </a:solidFill>
              </a:rPr>
              <a:t>. км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 в </a:t>
            </a:r>
            <a:r>
              <a:rPr lang="ru-RU" sz="1400" b="1" dirty="0" smtClean="0">
                <a:solidFill>
                  <a:schemeClr val="tx2"/>
                </a:solidFill>
              </a:rPr>
              <a:t>Тунгиро-Олёкминском  районе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49" name="Picture 5" descr="C:\Users\VolkovMP\Desktop\Казаков\фак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47456" y="3501008"/>
            <a:ext cx="700336" cy="700336"/>
          </a:xfrm>
          <a:prstGeom prst="rect">
            <a:avLst/>
          </a:prstGeom>
          <a:noFill/>
        </p:spPr>
      </p:pic>
      <p:sp>
        <p:nvSpPr>
          <p:cNvPr id="50" name="Равнобедренный треугольник 49"/>
          <p:cNvSpPr/>
          <p:nvPr/>
        </p:nvSpPr>
        <p:spPr>
          <a:xfrm rot="10800000">
            <a:off x="8286776" y="4071942"/>
            <a:ext cx="504055" cy="288032"/>
          </a:xfrm>
          <a:prstGeom prst="triangle">
            <a:avLst>
              <a:gd name="adj" fmla="val 4905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3" descr="C:\Users\VolkovMP\Desktop\Казаков\1257368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9952" y="4725145"/>
            <a:ext cx="4896544" cy="2016223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4932040" y="4997494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МУНИЦИПАЛЬНЫЙ УРОВЕНЬ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Второй уровень: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4 городских округа; 31 муниципальный район</a:t>
            </a:r>
          </a:p>
          <a:p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rgbClr val="00B0F0"/>
                </a:solidFill>
              </a:rPr>
              <a:t>Первый уровень: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42 </a:t>
            </a:r>
            <a:r>
              <a:rPr lang="ru-RU" sz="1400" b="1" dirty="0" smtClean="0">
                <a:solidFill>
                  <a:schemeClr val="tx2"/>
                </a:solidFill>
              </a:rPr>
              <a:t>городских поселения; </a:t>
            </a:r>
            <a:r>
              <a:rPr lang="ru-RU" sz="1400" b="1" dirty="0" smtClean="0">
                <a:solidFill>
                  <a:schemeClr val="tx2"/>
                </a:solidFill>
              </a:rPr>
              <a:t>333 </a:t>
            </a:r>
            <a:r>
              <a:rPr lang="ru-RU" sz="1400" b="1" dirty="0" smtClean="0">
                <a:solidFill>
                  <a:schemeClr val="tx2"/>
                </a:solidFill>
              </a:rPr>
              <a:t>сельских </a:t>
            </a:r>
            <a:r>
              <a:rPr lang="ru-RU" sz="1400" b="1" dirty="0" smtClean="0">
                <a:solidFill>
                  <a:schemeClr val="tx2"/>
                </a:solidFill>
              </a:rPr>
              <a:t>поселения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53" name="Picture 5" descr="C:\Users\VolkovMP\Desktop\Казаков\фак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47456" y="5014337"/>
            <a:ext cx="700336" cy="700336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54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VolkovMP\Desktop\Казаков\12573685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9753" y="5517232"/>
            <a:ext cx="6336704" cy="1296144"/>
          </a:xfrm>
          <a:prstGeom prst="rect">
            <a:avLst/>
          </a:prstGeom>
          <a:noFill/>
        </p:spPr>
      </p:pic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3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Количество выборных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должностных лиц местного уровня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3963290844"/>
              </p:ext>
            </p:extLst>
          </p:nvPr>
        </p:nvGraphicFramePr>
        <p:xfrm>
          <a:off x="72008" y="2564904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7584" y="4221088"/>
            <a:ext cx="1417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 уровень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- 2019 -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ГП и СП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3442508971"/>
              </p:ext>
            </p:extLst>
          </p:nvPr>
        </p:nvGraphicFramePr>
        <p:xfrm>
          <a:off x="4427984" y="2564904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73832" y="3068960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375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47664" y="3419708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3480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5661248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ЕЖЕГОДНО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на местные избирательные кампании расходуется </a:t>
            </a:r>
          </a:p>
          <a:p>
            <a:r>
              <a:rPr lang="ru-RU" b="1" u="sng" dirty="0" smtClean="0">
                <a:solidFill>
                  <a:srgbClr val="C00000"/>
                </a:solidFill>
              </a:rPr>
              <a:t> 10 500 000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20072" y="4293096"/>
            <a:ext cx="1417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 уровень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- 2019 -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ГО и МР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92080" y="2987660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96136" y="3347700"/>
            <a:ext cx="9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562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33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  <p:pic>
        <p:nvPicPr>
          <p:cNvPr id="2050" name="Picture 2" descr="C:\Users\VolkovMP\Desktop\Казаков\kisspng-computer-icons-russian-ruble-service-coin-stack-5acdf00c8780a6.3819802215234457725551.jp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66124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412776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000" b="1" dirty="0" smtClean="0">
                <a:solidFill>
                  <a:schemeClr val="tx2"/>
                </a:solidFill>
              </a:rPr>
              <a:t>Проект закона Забайкальского края </a:t>
            </a:r>
            <a:endParaRPr lang="en-US" sz="3000" b="1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3000" b="1" dirty="0" smtClean="0">
                <a:solidFill>
                  <a:schemeClr val="tx2"/>
                </a:solidFill>
              </a:rPr>
              <a:t>«Об отдельных вопросах организации местного самоуправления в Забайкальском крае»</a:t>
            </a:r>
            <a:endParaRPr lang="ru-RU" sz="3000" dirty="0" smtClean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33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2699792" y="3284984"/>
            <a:ext cx="568863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Он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 на создание единого правового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пространства в сфере 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местного самоуправления, носит систематизирующий характер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отношении норм регионального законодательства в этой сфере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VolkovMP\Desktop\Казаков\pack08-19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35699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412776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НОРМЫ ЗАКОНОПРОЕКТА</a:t>
            </a:r>
            <a:endParaRPr lang="ru-RU" sz="3000" b="1" dirty="0" smtClean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33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755576" y="2242922"/>
            <a:ext cx="8172400" cy="4472226"/>
          </a:xfrm>
          <a:prstGeom prst="rect">
            <a:avLst/>
          </a:prstGeom>
        </p:spPr>
        <p:txBody>
          <a:bodyPr vert="horz" lIns="91440" tIns="45720" rIns="91440" bIns="45720" numCol="2" spcCol="90000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регулируются вопросы территориальной организации местного самоуправления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устанавливаются требования к проектам законов края об изменении границ муниципальных образований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5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5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150" dirty="0" smtClean="0">
              <a:solidFill>
                <a:schemeClr val="tx2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5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систематизированы </a:t>
            </a: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полномочия, которыми наделены органы местного самоуправления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5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регулируется </a:t>
            </a: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взаимодействие органов власти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5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определяются </a:t>
            </a: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вопросы взаимодействия государственной власти </a:t>
            </a: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</a:t>
            </a:r>
            <a:r>
              <a:rPr kumimoji="0" lang="ru-RU" sz="215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Ассоциацией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5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VolkovMP\Desktop\Казаков\kisspng-bullet-dwg-clip-art-bullets-5ab7948dc97aa1.0902170915219805578253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360" t="16910" b="9480"/>
          <a:stretch>
            <a:fillRect/>
          </a:stretch>
        </p:blipFill>
        <p:spPr bwMode="auto">
          <a:xfrm>
            <a:off x="107504" y="2420888"/>
            <a:ext cx="613377" cy="504056"/>
          </a:xfrm>
          <a:prstGeom prst="rect">
            <a:avLst/>
          </a:prstGeom>
          <a:noFill/>
        </p:spPr>
      </p:pic>
      <p:pic>
        <p:nvPicPr>
          <p:cNvPr id="11" name="Picture 3" descr="C:\Users\VolkovMP\Desktop\Казаков\kisspng-bullet-dwg-clip-art-bullets-5ab7948dc97aa1.0902170915219805578253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360" t="16910" b="9480"/>
          <a:stretch>
            <a:fillRect/>
          </a:stretch>
        </p:blipFill>
        <p:spPr bwMode="auto">
          <a:xfrm>
            <a:off x="107504" y="4149080"/>
            <a:ext cx="613377" cy="504056"/>
          </a:xfrm>
          <a:prstGeom prst="rect">
            <a:avLst/>
          </a:prstGeom>
          <a:noFill/>
        </p:spPr>
      </p:pic>
      <p:pic>
        <p:nvPicPr>
          <p:cNvPr id="12" name="Picture 3" descr="C:\Users\VolkovMP\Desktop\Казаков\kisspng-bullet-dwg-clip-art-bullets-5ab7948dc97aa1.0902170915219805578253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360" t="16910" b="9480"/>
          <a:stretch>
            <a:fillRect/>
          </a:stretch>
        </p:blipFill>
        <p:spPr bwMode="auto">
          <a:xfrm>
            <a:off x="4534687" y="2420888"/>
            <a:ext cx="613377" cy="504056"/>
          </a:xfrm>
          <a:prstGeom prst="rect">
            <a:avLst/>
          </a:prstGeom>
          <a:noFill/>
        </p:spPr>
      </p:pic>
      <p:pic>
        <p:nvPicPr>
          <p:cNvPr id="13" name="Picture 3" descr="C:\Users\VolkovMP\Desktop\Казаков\kisspng-bullet-dwg-clip-art-bullets-5ab7948dc97aa1.0902170915219805578253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360" t="16910" b="9480"/>
          <a:stretch>
            <a:fillRect/>
          </a:stretch>
        </p:blipFill>
        <p:spPr bwMode="auto">
          <a:xfrm>
            <a:off x="4534687" y="4149080"/>
            <a:ext cx="613377" cy="504056"/>
          </a:xfrm>
          <a:prstGeom prst="rect">
            <a:avLst/>
          </a:prstGeom>
          <a:noFill/>
        </p:spPr>
      </p:pic>
      <p:pic>
        <p:nvPicPr>
          <p:cNvPr id="14" name="Picture 3" descr="C:\Users\VolkovMP\Desktop\Казаков\kisspng-bullet-dwg-clip-art-bullets-5ab7948dc97aa1.0902170915219805578253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4360" t="16910" b="9480"/>
          <a:stretch>
            <a:fillRect/>
          </a:stretch>
        </p:blipFill>
        <p:spPr bwMode="auto">
          <a:xfrm>
            <a:off x="4534687" y="5301208"/>
            <a:ext cx="613377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Двухуровневая система МСУ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08520" y="1916832"/>
            <a:ext cx="800219" cy="423627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ПРОБЛЕМЫ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47664" y="220486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неэффективная система взаимодействия между поселениями и районом, межуровневые конфликты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386104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проблема набора полномочий и их разграничения между районом и поселениями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11152" y="5408056"/>
            <a:ext cx="3132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административные барьеры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для граждан и бизнеса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44616" y="2132856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бюрократия, излишнее нормотворчество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(среднее количество нормативных актов в месяц 1200 шт., в год около 20 тысяч, в регистре муниципальных нормативных актов более 180 тысяч актов)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16624" y="5059050"/>
            <a:ext cx="3203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проблема реализации программ и проектов из-за несогласованности действий двухуровневой власти и </a:t>
            </a:r>
            <a:r>
              <a:rPr lang="ru-RU" b="1" dirty="0" smtClean="0">
                <a:solidFill>
                  <a:schemeClr val="tx2"/>
                </a:solidFill>
              </a:rPr>
              <a:t>затягивания </a:t>
            </a:r>
            <a:r>
              <a:rPr lang="ru-RU" b="1" dirty="0" smtClean="0">
                <a:solidFill>
                  <a:schemeClr val="tx2"/>
                </a:solidFill>
              </a:rPr>
              <a:t>сроков исполнения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1809" y="2060848"/>
            <a:ext cx="67197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1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7584" y="3622665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2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7584" y="5134833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3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24536" y="1988840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4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24536" y="4915034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5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31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Двухуровневая система МСУ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08520" y="1916832"/>
            <a:ext cx="800219" cy="423627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ПРОБЛЕМЫ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47664" y="2276872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высокие затраты на муниципальные выборы за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счет средств </a:t>
            </a:r>
            <a:r>
              <a:rPr lang="ru-RU" b="1" dirty="0" smtClean="0">
                <a:solidFill>
                  <a:schemeClr val="tx2"/>
                </a:solidFill>
              </a:rPr>
              <a:t>бюджета;</a:t>
            </a:r>
            <a:r>
              <a:rPr lang="ru-RU" b="1" dirty="0" smtClean="0">
                <a:solidFill>
                  <a:schemeClr val="tx2"/>
                </a:solidFill>
              </a:rPr>
              <a:t> высокие затраты на документы территориального планирования, схемы ЖКХ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84176" y="4437112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проблема с формированием </a:t>
            </a:r>
            <a:r>
              <a:rPr lang="ru-RU" b="1" dirty="0" smtClean="0">
                <a:solidFill>
                  <a:schemeClr val="tx2"/>
                </a:solidFill>
              </a:rPr>
              <a:t>советов </a:t>
            </a:r>
            <a:r>
              <a:rPr lang="ru-RU" b="1" dirty="0" smtClean="0">
                <a:solidFill>
                  <a:schemeClr val="tx2"/>
                </a:solidFill>
              </a:rPr>
              <a:t>поселений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80112" y="234888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декларативные кампании всех депутатов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80112" y="443711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отсутствие финансирования на проблемные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вопросы местного значения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1809" y="2060848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6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7584" y="4126721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7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24536" y="1988840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8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24536" y="4077072"/>
            <a:ext cx="67198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500" b="1" dirty="0" smtClean="0">
                <a:solidFill>
                  <a:schemeClr val="tx2"/>
                </a:solidFill>
              </a:rPr>
              <a:t>9</a:t>
            </a:r>
            <a:endParaRPr lang="ru-RU" sz="7500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26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6FFFE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kovMP\Desktop\Казаков\фон Муниципальные районы.png"/>
          <p:cNvPicPr>
            <a:picLocks noChangeAspect="1" noChangeArrowheads="1"/>
          </p:cNvPicPr>
          <p:nvPr/>
        </p:nvPicPr>
        <p:blipFill>
          <a:blip r:embed="rId2" cstate="print"/>
          <a:srcRect t="6517"/>
          <a:stretch>
            <a:fillRect/>
          </a:stretch>
        </p:blipFill>
        <p:spPr bwMode="auto">
          <a:xfrm>
            <a:off x="0" y="0"/>
            <a:ext cx="51384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0040" y="1568986"/>
            <a:ext cx="176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1785926"/>
            <a:ext cx="8678198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50" b="1" dirty="0" smtClean="0">
                <a:solidFill>
                  <a:schemeClr val="tx2"/>
                </a:solidFill>
              </a:rPr>
              <a:t>         </a:t>
            </a:r>
            <a:r>
              <a:rPr lang="ru-RU" sz="2050" b="1" dirty="0" smtClean="0">
                <a:solidFill>
                  <a:schemeClr val="tx2"/>
                </a:solidFill>
              </a:rPr>
              <a:t>СОЗДАНИЯ  </a:t>
            </a:r>
            <a:r>
              <a:rPr lang="ru-RU" sz="2050" b="1" dirty="0" smtClean="0">
                <a:solidFill>
                  <a:schemeClr val="tx2"/>
                </a:solidFill>
              </a:rPr>
              <a:t>МУНИЦИПАЛЬНЫХ </a:t>
            </a:r>
            <a:r>
              <a:rPr lang="ru-RU" sz="2050" b="1" dirty="0" smtClean="0">
                <a:solidFill>
                  <a:schemeClr val="tx2"/>
                </a:solidFill>
              </a:rPr>
              <a:t> ОКРУГОВ  –  ПОВЫСИТЬ ЭФФЕКТИВНОСТЬ </a:t>
            </a:r>
            <a:r>
              <a:rPr lang="ru-RU" sz="2050" b="1" dirty="0" smtClean="0">
                <a:solidFill>
                  <a:schemeClr val="tx2"/>
                </a:solidFill>
              </a:rPr>
              <a:t>ВЛАСТИ В РЕШЕНИИ ПРОБЛЕМ МЕСТНОГО ЗНАЧЕНИЯ</a:t>
            </a:r>
            <a:endParaRPr lang="ru-RU" sz="2050" b="1" dirty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03648" y="3212977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ЕДИНОЕ муниципальное образование в границах района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98368" y="494116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1F497D"/>
                </a:solidFill>
              </a:rPr>
              <a:t>ЕДИНЫЙ бюджет округа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3212977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1F497D"/>
                </a:solidFill>
              </a:rPr>
              <a:t>ЕДИНАЯ администрация округа с территориальными отделами на местах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03648" y="4941168"/>
            <a:ext cx="245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1F497D"/>
                </a:solidFill>
              </a:rPr>
              <a:t>ОДИН </a:t>
            </a:r>
            <a:r>
              <a:rPr lang="ru-RU" b="1" dirty="0" smtClean="0">
                <a:solidFill>
                  <a:srgbClr val="1F497D"/>
                </a:solidFill>
              </a:rPr>
              <a:t>совет </a:t>
            </a:r>
            <a:r>
              <a:rPr lang="ru-RU" b="1" dirty="0" smtClean="0">
                <a:solidFill>
                  <a:srgbClr val="1F497D"/>
                </a:solidFill>
              </a:rPr>
              <a:t>депутатов округа</a:t>
            </a:r>
          </a:p>
        </p:txBody>
      </p:sp>
      <p:pic>
        <p:nvPicPr>
          <p:cNvPr id="36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6413"/>
          <a:stretch>
            <a:fillRect/>
          </a:stretch>
        </p:blipFill>
        <p:spPr bwMode="auto">
          <a:xfrm>
            <a:off x="395536" y="3140968"/>
            <a:ext cx="1008112" cy="1051159"/>
          </a:xfrm>
          <a:prstGeom prst="rect">
            <a:avLst/>
          </a:prstGeom>
          <a:noFill/>
        </p:spPr>
      </p:pic>
      <p:pic>
        <p:nvPicPr>
          <p:cNvPr id="37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6413"/>
          <a:stretch>
            <a:fillRect/>
          </a:stretch>
        </p:blipFill>
        <p:spPr bwMode="auto">
          <a:xfrm>
            <a:off x="4427984" y="3140969"/>
            <a:ext cx="1008112" cy="1051159"/>
          </a:xfrm>
          <a:prstGeom prst="rect">
            <a:avLst/>
          </a:prstGeom>
          <a:noFill/>
        </p:spPr>
      </p:pic>
      <p:pic>
        <p:nvPicPr>
          <p:cNvPr id="44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6413"/>
          <a:stretch>
            <a:fillRect/>
          </a:stretch>
        </p:blipFill>
        <p:spPr bwMode="auto">
          <a:xfrm>
            <a:off x="395536" y="4754105"/>
            <a:ext cx="1008112" cy="1051159"/>
          </a:xfrm>
          <a:prstGeom prst="rect">
            <a:avLst/>
          </a:prstGeom>
          <a:noFill/>
        </p:spPr>
      </p:pic>
      <p:pic>
        <p:nvPicPr>
          <p:cNvPr id="46" name="Picture 4" descr="C:\Users\VolkovMP\Desktop\Казаков\YesNo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6413"/>
          <a:stretch>
            <a:fillRect/>
          </a:stretch>
        </p:blipFill>
        <p:spPr bwMode="auto">
          <a:xfrm>
            <a:off x="4427984" y="4725144"/>
            <a:ext cx="1008112" cy="1051159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768752" y="188640"/>
            <a:ext cx="21237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000"/>
            <a:r>
              <a:rPr lang="ru-RU" b="1" dirty="0" smtClean="0">
                <a:solidFill>
                  <a:schemeClr val="tx2"/>
                </a:solidFill>
              </a:rPr>
              <a:t>АДМИНИСТРАЦИЯ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defTabSz="900000"/>
            <a:r>
              <a:rPr lang="ru-RU" sz="2500" b="1" dirty="0" smtClean="0">
                <a:solidFill>
                  <a:schemeClr val="tx2"/>
                </a:solidFill>
              </a:rPr>
              <a:t>ГУБЕРНАТОРА </a:t>
            </a:r>
          </a:p>
          <a:p>
            <a:pPr defTabSz="900000"/>
            <a:r>
              <a:rPr lang="ru-RU" sz="1400" b="1" dirty="0" smtClean="0">
                <a:solidFill>
                  <a:schemeClr val="tx2"/>
                </a:solidFill>
              </a:rPr>
              <a:t>ЗАБАЙКАЛЬСКОГО КРАЯ </a:t>
            </a:r>
          </a:p>
        </p:txBody>
      </p:sp>
      <p:pic>
        <p:nvPicPr>
          <p:cNvPr id="32" name="Picture 11" descr="C:\Users\VolkovMP\Desktop\Казаков\Герб Забайкальского кр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689140" cy="81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768</Words>
  <Application>Microsoft Office PowerPoint</Application>
  <PresentationFormat>Экран (4:3)</PresentationFormat>
  <Paragraphs>192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 М.П.</dc:creator>
  <cp:lastModifiedBy>Багдасарян М.А.</cp:lastModifiedBy>
  <cp:revision>76</cp:revision>
  <dcterms:created xsi:type="dcterms:W3CDTF">2020-01-13T03:32:38Z</dcterms:created>
  <dcterms:modified xsi:type="dcterms:W3CDTF">2020-02-17T05:33:11Z</dcterms:modified>
</cp:coreProperties>
</file>