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6" r:id="rId1"/>
  </p:sldMasterIdLst>
  <p:notesMasterIdLst>
    <p:notesMasterId r:id="rId59"/>
  </p:notesMasterIdLst>
  <p:sldIdLst>
    <p:sldId id="256" r:id="rId2"/>
    <p:sldId id="261" r:id="rId3"/>
    <p:sldId id="383" r:id="rId4"/>
    <p:sldId id="263" r:id="rId5"/>
    <p:sldId id="257" r:id="rId6"/>
    <p:sldId id="266" r:id="rId7"/>
    <p:sldId id="269" r:id="rId8"/>
    <p:sldId id="270" r:id="rId9"/>
    <p:sldId id="280" r:id="rId10"/>
    <p:sldId id="384" r:id="rId11"/>
    <p:sldId id="385" r:id="rId12"/>
    <p:sldId id="386" r:id="rId13"/>
    <p:sldId id="387" r:id="rId14"/>
    <p:sldId id="267" r:id="rId15"/>
    <p:sldId id="297" r:id="rId16"/>
    <p:sldId id="354" r:id="rId17"/>
    <p:sldId id="355" r:id="rId18"/>
    <p:sldId id="275" r:id="rId19"/>
    <p:sldId id="276" r:id="rId20"/>
    <p:sldId id="277" r:id="rId21"/>
    <p:sldId id="353" r:id="rId22"/>
    <p:sldId id="284" r:id="rId23"/>
    <p:sldId id="285" r:id="rId24"/>
    <p:sldId id="352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300" r:id="rId33"/>
    <p:sldId id="302" r:id="rId34"/>
    <p:sldId id="303" r:id="rId35"/>
    <p:sldId id="304" r:id="rId36"/>
    <p:sldId id="305" r:id="rId37"/>
    <p:sldId id="306" r:id="rId38"/>
    <p:sldId id="356" r:id="rId39"/>
    <p:sldId id="309" r:id="rId40"/>
    <p:sldId id="367" r:id="rId41"/>
    <p:sldId id="311" r:id="rId42"/>
    <p:sldId id="357" r:id="rId43"/>
    <p:sldId id="370" r:id="rId44"/>
    <p:sldId id="373" r:id="rId45"/>
    <p:sldId id="324" r:id="rId46"/>
    <p:sldId id="362" r:id="rId47"/>
    <p:sldId id="335" r:id="rId48"/>
    <p:sldId id="337" r:id="rId49"/>
    <p:sldId id="341" r:id="rId50"/>
    <p:sldId id="343" r:id="rId51"/>
    <p:sldId id="344" r:id="rId52"/>
    <p:sldId id="379" r:id="rId53"/>
    <p:sldId id="380" r:id="rId54"/>
    <p:sldId id="349" r:id="rId55"/>
    <p:sldId id="382" r:id="rId56"/>
    <p:sldId id="350" r:id="rId57"/>
    <p:sldId id="345" r:id="rId5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1600" i="1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1600" i="1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1600" i="1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1600" i="1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CCCCFF"/>
    <a:srgbClr val="FFCCFF"/>
    <a:srgbClr val="66FFFF"/>
    <a:srgbClr val="000000"/>
    <a:srgbClr val="CC9900"/>
    <a:srgbClr val="336699"/>
    <a:srgbClr val="33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803" autoAdjust="0"/>
  </p:normalViewPr>
  <p:slideViewPr>
    <p:cSldViewPr>
      <p:cViewPr>
        <p:scale>
          <a:sx n="100" d="100"/>
          <a:sy n="100" d="100"/>
        </p:scale>
        <p:origin x="-540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13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ЕНВД</c:v>
                </c:pt>
                <c:pt idx="2">
                  <c:v>Аренда земли, земельный налог</c:v>
                </c:pt>
                <c:pt idx="3">
                  <c:v>Использов. имущества, продажа МА, НМА </c:v>
                </c:pt>
                <c:pt idx="4">
                  <c:v>Госпошлина, штрафы, санкции, возмещ. ущерба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66.987060998151563</c:v>
                </c:pt>
                <c:pt idx="1">
                  <c:v>3.6598890942698623</c:v>
                </c:pt>
                <c:pt idx="2">
                  <c:v>7.393715341959334</c:v>
                </c:pt>
                <c:pt idx="3">
                  <c:v>8.0961182994454717</c:v>
                </c:pt>
                <c:pt idx="4">
                  <c:v>1.1829944547134936</c:v>
                </c:pt>
                <c:pt idx="5">
                  <c:v>12.680221811460257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018691231557504"/>
          <c:y val="4.9713614427229186E-2"/>
          <c:w val="0.31010434982035084"/>
          <c:h val="0.89519621539243199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Поголовье КРС</c:v>
                </c:pt>
                <c:pt idx="1">
                  <c:v>Поголовье свиней</c:v>
                </c:pt>
                <c:pt idx="2">
                  <c:v>Поголовье овец и коз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14017</c:v>
                </c:pt>
                <c:pt idx="1">
                  <c:v>2745</c:v>
                </c:pt>
                <c:pt idx="2">
                  <c:v>9643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72FC4B-7DA7-430D-9878-FEB65F2E05FB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2DE418-C5D7-4917-8294-4FD919C3079E}" type="pres">
      <dgm:prSet presAssocID="{A272FC4B-7DA7-430D-9878-FEB65F2E05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8E34C3C-0449-4072-A0B7-6D44372A9CC1}" type="presOf" srcId="{A272FC4B-7DA7-430D-9878-FEB65F2E05FB}" destId="{3F2DE418-C5D7-4917-8294-4FD919C3079E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9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59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9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D301B9C-6AF0-40BF-AC20-81506C0CD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301B9C-6AF0-40BF-AC20-81506C0CD7E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301B9C-6AF0-40BF-AC20-81506C0CD7E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301B9C-6AF0-40BF-AC20-81506C0CD7E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C4535-7C11-4926-8E31-7C4A86D976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61BF5-75C3-4F0F-8A58-28270080B8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67C43-7558-409C-B8BC-592425BD9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BA832-3F47-4C82-AE60-3686E0746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4668E-736F-4FF3-8CE8-589DF97494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D9BE1-1777-40E6-B178-F619BD9E7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80637-357C-49B4-B204-4333059833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6EC08-511E-4D1C-A8C8-E7DC1FCF1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91C41-9650-4A8A-AF28-2AC0A1E84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946BF-9C7C-44FC-8A4C-A9B4721B91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4038600" cy="4114800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BFF2-0D80-41A2-A61B-0BAF8184A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FAF7D-C23F-4226-BBDF-F810B652C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ECFA7-F292-4289-86AC-705749635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70DC5-43B6-439F-92A7-5AB8A20289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5A177-D7A5-4153-B74D-F99AE6FD8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7ACDD-0126-4641-BF83-2EA19BB52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5F3E4-EF00-41DB-B52A-2D0851D69C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8C94E-D839-4869-A8C6-0E292BA41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8E9B2-7FE6-473D-9959-2952D2E433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565A-9E27-4509-901B-5CE8EF07A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B69D7-A9FD-447E-BF26-19997A6E9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13D9A60-1B69-4986-9A89-C2184289DD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58" r:id="rId4"/>
    <p:sldLayoutId id="2147484274" r:id="rId5"/>
    <p:sldLayoutId id="2147484259" r:id="rId6"/>
    <p:sldLayoutId id="2147484275" r:id="rId7"/>
    <p:sldLayoutId id="2147484276" r:id="rId8"/>
    <p:sldLayoutId id="2147484277" r:id="rId9"/>
    <p:sldLayoutId id="2147484260" r:id="rId10"/>
    <p:sldLayoutId id="2147484278" r:id="rId11"/>
    <p:sldLayoutId id="2147484261" r:id="rId12"/>
    <p:sldLayoutId id="2147484262" r:id="rId13"/>
    <p:sldLayoutId id="2147484263" r:id="rId14"/>
    <p:sldLayoutId id="2147484264" r:id="rId15"/>
    <p:sldLayoutId id="2147484265" r:id="rId16"/>
    <p:sldLayoutId id="2147484266" r:id="rId17"/>
    <p:sldLayoutId id="2147484267" r:id="rId18"/>
    <p:sldLayoutId id="2147484268" r:id="rId19"/>
    <p:sldLayoutId id="2147484269" r:id="rId20"/>
    <p:sldLayoutId id="2147484270" r:id="rId2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33C7953D899697CF64C4DE18EEAE0D593D94F7155AAD8976D7789F3766C01ECB6082C3599DF0u6XFL" TargetMode="External"/><Relationship Id="rId2" Type="http://schemas.openxmlformats.org/officeDocument/2006/relationships/hyperlink" Target="consultantplus://offline/ref=33C7953D899697CF64C4DE18EEAE0D593D94F7155AAD8976D7789F3766C01ECB6082C35998F7u6X2L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6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>
          <a:xfrm flipV="1">
            <a:off x="457200" y="228600"/>
            <a:ext cx="8229600" cy="152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3200" b="1" i="1" dirty="0" smtClean="0"/>
          </a:p>
        </p:txBody>
      </p:sp>
      <p:pic>
        <p:nvPicPr>
          <p:cNvPr id="10243" name="Picture 15" descr="i-282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6000" contrast="2000"/>
          </a:blip>
          <a:srcRect/>
          <a:stretch>
            <a:fillRect/>
          </a:stretch>
        </p:blipFill>
        <p:spPr>
          <a:xfrm>
            <a:off x="0" y="-228600"/>
            <a:ext cx="9144000" cy="7086600"/>
          </a:xfrm>
        </p:spPr>
      </p:pic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1057275" y="2971800"/>
            <a:ext cx="7172325" cy="162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ИНВЕСТИЦИОННЫЙ ПАСПОРТ 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МУНИЦИПАЛЬНОГО РАЙОНА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«ЧЕРНЫШЕВСКИЙ РАЙОН»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1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228601"/>
            <a:ext cx="3397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Ставки арендной платы на землю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399" y="609602"/>
          <a:ext cx="8763000" cy="6035424"/>
        </p:xfrm>
        <a:graphic>
          <a:graphicData uri="http://schemas.openxmlformats.org/drawingml/2006/table">
            <a:tbl>
              <a:tblPr/>
              <a:tblGrid>
                <a:gridCol w="381001"/>
                <a:gridCol w="1524000"/>
                <a:gridCol w="685800"/>
                <a:gridCol w="457200"/>
                <a:gridCol w="533400"/>
                <a:gridCol w="4267200"/>
                <a:gridCol w="485522"/>
                <a:gridCol w="428877"/>
              </a:tblGrid>
              <a:tr h="6233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№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Поселение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Категория земель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базовая ставка арендной платы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на земли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Вид разрешенного использования участка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Арендная плата  </a:t>
                      </a:r>
                      <a:r>
                        <a:rPr lang="ru-RU" sz="1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руб./1м</a:t>
                      </a:r>
                      <a:r>
                        <a:rPr lang="ru-RU" sz="1000" baseline="30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ru-RU" sz="1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арендованной земли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1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2016 год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2017 год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2016 год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2017 год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78">
                <a:tc row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Сельские поселения: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Алеурское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Утанское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Старооловское</a:t>
                      </a:r>
                      <a:r>
                        <a:rPr lang="ru-RU" sz="1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Новооловское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Укурейское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Гаурское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Икшицкое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Мильгидунское, Комсомольское, Урюмское,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Новоильнское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Байгульское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Курлыченское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Бушулейское</a:t>
                      </a: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Земли населенных пунктов</a:t>
                      </a:r>
                    </a:p>
                  </a:txBody>
                  <a:tcPr marL="39904" marR="399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0,015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0,019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размещение (строительство) индивидуальных жилых домов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1,32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1,68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0,03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0,019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размещение (строительство) многоквартирных жилых домов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0,017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0,016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ведение ЛПХ, огородничества, садоводства, дачного хозяйства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1,45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1,37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0,03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0,029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гаражей и автостоянок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63,37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61,26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0,03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0,021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объектов торговли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22,66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15,86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0,04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объектов коммунального обслуживания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13,78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3,4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0,04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0,021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объектов бытового обслуживания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37,34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19,60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0,03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0,021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объектов общественного питания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22,66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15,86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0,015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0,021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 объектов гостиничного обслуживания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40,74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57,03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0,008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0,026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административных и офисных зданий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22,93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74,52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0,006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0,026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объектов образования и просвещения в т.ч. здравоохранения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3,18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13,79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0,03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0,03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Промышленные объекты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3,15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3,15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5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Сельские поселения: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Алеурское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Утанское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Старооловское</a:t>
                      </a:r>
                      <a:r>
                        <a:rPr lang="ru-RU" sz="1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Новооловское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Укурейское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Гаурское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Мильгидунское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Комсомольское, Урюмское, </a:t>
                      </a:r>
                      <a:r>
                        <a:rPr lang="ru-RU" sz="100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Икшицкое</a:t>
                      </a:r>
                      <a:r>
                        <a:rPr lang="ru-RU" sz="1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Новоильнское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Байгульское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Курлыченское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Бушулейское</a:t>
                      </a: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marL="39904" marR="399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0,04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0,003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Земельные участки для сенокошения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0,15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0,011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4400" y="304800"/>
            <a:ext cx="7335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Ставки арендной платы на землю в городском поселении «Чернышевское»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" y="1066800"/>
          <a:ext cx="8839200" cy="4343403"/>
        </p:xfrm>
        <a:graphic>
          <a:graphicData uri="http://schemas.openxmlformats.org/drawingml/2006/table">
            <a:tbl>
              <a:tblPr/>
              <a:tblGrid>
                <a:gridCol w="428877"/>
                <a:gridCol w="1552323"/>
                <a:gridCol w="1524000"/>
                <a:gridCol w="533400"/>
                <a:gridCol w="533400"/>
                <a:gridCol w="3200400"/>
                <a:gridCol w="561723"/>
                <a:gridCol w="505077"/>
              </a:tblGrid>
              <a:tr h="71109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№ 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ru-RU" sz="1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Поселение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Категория земель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базовая ставка арендной платы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на земли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Вид разрешенного использования участка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Арендная плата  </a:t>
                      </a:r>
                      <a:r>
                        <a:rPr lang="ru-RU" sz="1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руб./1м</a:t>
                      </a:r>
                      <a:r>
                        <a:rPr lang="ru-RU" sz="1000" baseline="30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ru-RU" sz="1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арендованной земли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2016 год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2017 год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2016 год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2017 год</a:t>
                      </a:r>
                    </a:p>
                  </a:txBody>
                  <a:tcPr marL="39904" marR="399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33">
                <a:tc rowSpan="11">
                  <a:txBody>
                    <a:bodyPr/>
                    <a:lstStyle/>
                    <a:p>
                      <a:endParaRPr lang="ru-RU" sz="100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ГП «Чернышевское»</a:t>
                      </a: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Земли населенных пунктов</a:t>
                      </a: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0,03</a:t>
                      </a:r>
                    </a:p>
                  </a:txBody>
                  <a:tcPr marL="43935" marR="43935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0,016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размещение (строительство) многоквартирных жилых домов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96,15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51,28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0,017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0,018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ведение ЛПХ, огородничества, садоводства, дачного хозяйства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1,45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1,54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0,03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0,034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гаражей и автостоянок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63,37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75,22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0,03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0,04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3400" algn="l"/>
                          <a:tab pos="1776095" algn="ctr"/>
                        </a:tabLs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объектов торговли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101,0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134,64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0,04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объектов коммунального обслуживания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9,5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2,3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0,04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0,021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объектов бытового обслуживания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134,64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70,68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0,03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0,04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и объектов общественного питания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100,98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134,64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0,015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0,021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объектов гостиничного обслуживания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40,74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57,03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0,008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0,026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и административных и офисных зданий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22,93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74,52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0,006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0,026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эксплуатация объектов образования и просвещения в т.ч. здравоохранения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3,18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13,79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0,03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0,015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Промышленные объекты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7,1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3,5</a:t>
                      </a:r>
                    </a:p>
                  </a:txBody>
                  <a:tcPr marL="43935" marR="43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81000" y="990600"/>
          <a:ext cx="8480796" cy="3706959"/>
        </p:xfrm>
        <a:graphic>
          <a:graphicData uri="http://schemas.openxmlformats.org/drawingml/2006/table">
            <a:tbl>
              <a:tblPr/>
              <a:tblGrid>
                <a:gridCol w="509997"/>
                <a:gridCol w="2690403"/>
                <a:gridCol w="2514600"/>
                <a:gridCol w="2127388"/>
                <a:gridCol w="638408"/>
              </a:tblGrid>
              <a:tr h="27033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№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Наименование поселения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Ставка земельного налога в отношении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737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земельных участков, занятых жилищным фондом и объектами инженерной инфраструктуры жилищно-коммунального комплекса или приобретенных (предоставленных) для жилищного строительства, в % от кадастровой стоимости участка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земельных участков, приобретенных (предоставленных) для личного подсобного хозяйства, садоводства, огородничества или животноводства, а также дачного хозяйства, в % от кадастровой стоимости участка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прочих земель, в % от кадастровой стоимости участка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8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0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Сельские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поселения: </a:t>
                      </a:r>
                    </a:p>
                    <a:p>
                      <a:pPr indent="1800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Новоильинское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Утанское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Байгульское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Алеурское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Урюмское,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Новооловское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Укурейское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Комсомольское,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Икшицкое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Мильгидунское,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Гаурское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Старооловское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Бушулейское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Курлыченское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;</a:t>
                      </a: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1800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городские поселения:</a:t>
                      </a: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1800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Букачачинское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Жирекенское, Чернышевское, Аксеново-Зиловское.</a:t>
                      </a: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0,3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0,3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1,5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90600" y="304800"/>
            <a:ext cx="739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ahoma" pitchFamily="34" charset="0"/>
                <a:cs typeface="Tahoma" pitchFamily="34" charset="0"/>
              </a:rPr>
              <a:t>Размер налоговых ставок по земельному налогу сельских и городских поселений муниципального района "Чернышевский район»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0600" y="304800"/>
            <a:ext cx="739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ahoma" pitchFamily="34" charset="0"/>
                <a:cs typeface="Tahoma" pitchFamily="34" charset="0"/>
              </a:rPr>
              <a:t>Размер налоговых ставок по налогу на имущество физических лиц сельских и городских поселений муниципального района "Чернышевский район»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81000" y="990600"/>
          <a:ext cx="8480796" cy="5634819"/>
        </p:xfrm>
        <a:graphic>
          <a:graphicData uri="http://schemas.openxmlformats.org/drawingml/2006/table">
            <a:tbl>
              <a:tblPr/>
              <a:tblGrid>
                <a:gridCol w="509997"/>
                <a:gridCol w="2461803"/>
                <a:gridCol w="2438400"/>
                <a:gridCol w="2286000"/>
                <a:gridCol w="784596"/>
              </a:tblGrid>
              <a:tr h="27033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№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Наименование поселения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Ставка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налога на имущество физических лиц в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отношении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737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жилых домов, жилых помещений;</a:t>
                      </a:r>
                    </a:p>
                    <a:p>
                      <a:r>
                        <a:rPr lang="ru-RU" sz="11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объектов незавершенного строительства в случае, если проектируемым назначением таких объектов является жилой дом;</a:t>
                      </a:r>
                    </a:p>
                    <a:p>
                      <a:r>
                        <a:rPr lang="ru-RU" sz="11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единых недвижимых комплексов, в состав которых входит хотя бы одно жилое помещение (жилой дом);</a:t>
                      </a:r>
                    </a:p>
                    <a:p>
                      <a:r>
                        <a:rPr lang="ru-RU" sz="11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гаражей и </a:t>
                      </a:r>
                      <a:r>
                        <a:rPr lang="ru-RU" sz="110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машино-мест</a:t>
                      </a:r>
                      <a:r>
                        <a:rPr lang="ru-RU" sz="11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;</a:t>
                      </a:r>
                    </a:p>
                    <a:p>
                      <a:r>
                        <a:rPr lang="ru-RU" sz="11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хозяйственных строений или сооружений, площадь каждого из которых не превышает 50 квадратных метров и которые расположены на земельных участках, предоставленных для ведения личного подсобного, дачного хозяйства, огородничества, садоводства или индивидуального жилищного строительства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% от кадастровой стоимости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объекта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отношении объектов налогообложения, включенных в перечень, определяемый в соответствии с </a:t>
                      </a:r>
                      <a:r>
                        <a:rPr lang="ru-RU" sz="11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hlinkClick r:id="rId2"/>
                        </a:rPr>
                        <a:t>пунктом 7 статьи 378.2</a:t>
                      </a:r>
                      <a:r>
                        <a:rPr lang="ru-RU" sz="11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главы 30 Налогового Кодекса Российской Федерации, в отношении объектов налогообложения, предусмотренных </a:t>
                      </a:r>
                      <a:r>
                        <a:rPr lang="ru-RU" sz="11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hlinkClick r:id="rId3"/>
                        </a:rPr>
                        <a:t>абзацем вторым пункта 10 статьи 378.2</a:t>
                      </a:r>
                      <a:r>
                        <a:rPr lang="ru-RU" sz="11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главы 30 Налогового Кодекса Российской Федерации, а также в отношении объектов налогообложения, кадастровая стоимость каждого из которых превышает 300 миллионов рублей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в % от кадастровой стоимости объекта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прочих объектов налогообложения,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% от кадастровой стоимости объекта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8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0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Сельские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поселения: </a:t>
                      </a:r>
                    </a:p>
                    <a:p>
                      <a:pPr indent="1800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Новоильинское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Утанское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Байгульское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Алеурское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Урюмское,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Новооловское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Укурейское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Комсомольское,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Икшицкое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Мильгидунское,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Гаурское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Старооловское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Бушулейское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Курлыченское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;</a:t>
                      </a: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1800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городские поселения:</a:t>
                      </a: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1800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Букачачинское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Жирекенское, Чернышевское, Аксеново-Зиловское.</a:t>
                      </a:r>
                      <a:endParaRPr lang="ru-RU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0,1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2017г. – 2,0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0,5</a:t>
                      </a:r>
                      <a:endParaRPr lang="ru-RU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42" marR="58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Лесной фонд</a:t>
            </a:r>
          </a:p>
        </p:txBody>
      </p:sp>
      <p:sp>
        <p:nvSpPr>
          <p:cNvPr id="20483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4419600" cy="4800600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chemeClr val="tx1"/>
                </a:solidFill>
              </a:rPr>
              <a:t>Леса занимают площадь 913 731 га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      (70,6% территории района)</a:t>
            </a:r>
          </a:p>
          <a:p>
            <a:pPr eaLnBrk="1" hangingPunct="1">
              <a:buFont typeface="Wingdings" pitchFamily="2" charset="2"/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1800" dirty="0" smtClean="0">
                <a:solidFill>
                  <a:schemeClr val="tx1"/>
                </a:solidFill>
              </a:rPr>
              <a:t>В составе древесных пород преобладают лиственница и береза; менее распространена сосна обыкновенная</a:t>
            </a:r>
          </a:p>
          <a:p>
            <a:pPr eaLnBrk="1" hangingPunct="1"/>
            <a:endParaRPr lang="en-US" sz="1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1800" dirty="0" smtClean="0">
                <a:solidFill>
                  <a:schemeClr val="tx1"/>
                </a:solidFill>
              </a:rPr>
              <a:t>Важным элементом в растительности тайги нашего района являются кустарнички и полукустарнички. Открывают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этот список самые распространенные и самые желанные для ягодников- голубика и брусника</a:t>
            </a:r>
          </a:p>
        </p:txBody>
      </p:sp>
      <p:pic>
        <p:nvPicPr>
          <p:cNvPr id="20484" name="Picture 11" descr="DSC0197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990600"/>
            <a:ext cx="4114800" cy="2895600"/>
          </a:xfrm>
        </p:spPr>
      </p:pic>
      <p:pic>
        <p:nvPicPr>
          <p:cNvPr id="20485" name="Picture 12" descr="golub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399" y="4191000"/>
            <a:ext cx="4168877" cy="248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Достопримечательности</a:t>
            </a:r>
            <a:endParaRPr lang="ru-RU" sz="2000" b="1" dirty="0" smtClean="0">
              <a:solidFill>
                <a:srgbClr val="CCCCFF"/>
              </a:solidFill>
              <a:effectLst/>
            </a:endParaRPr>
          </a:p>
        </p:txBody>
      </p:sp>
      <p:sp>
        <p:nvSpPr>
          <p:cNvPr id="395274" name="Rectangle 10"/>
          <p:cNvSpPr>
            <a:spLocks noChangeArrowheads="1"/>
          </p:cNvSpPr>
          <p:nvPr/>
        </p:nvSpPr>
        <p:spPr bwMode="auto">
          <a:xfrm>
            <a:off x="304800" y="838201"/>
            <a:ext cx="8610600" cy="29854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tabLst>
                <a:tab pos="8255000" algn="l"/>
              </a:tabLst>
              <a:defRPr/>
            </a:pPr>
            <a:r>
              <a:rPr lang="ru-RU" sz="1800" b="1" i="0" dirty="0" smtClean="0">
                <a:cs typeface="+mn-cs"/>
              </a:rPr>
              <a:t>          </a:t>
            </a:r>
          </a:p>
          <a:p>
            <a:pPr marL="288000" indent="4320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tabLst>
                <a:tab pos="8255000" algn="l"/>
              </a:tabLst>
              <a:defRPr/>
            </a:pPr>
            <a:r>
              <a:rPr lang="ru-RU" sz="1400" i="0" dirty="0" smtClean="0">
                <a:cs typeface="+mn-cs"/>
              </a:rPr>
              <a:t>В </a:t>
            </a:r>
            <a:r>
              <a:rPr lang="ru-RU" sz="1400" i="0" dirty="0">
                <a:cs typeface="+mn-cs"/>
              </a:rPr>
              <a:t>2010 году в пади </a:t>
            </a:r>
            <a:r>
              <a:rPr lang="ru-RU" sz="1400" i="0" dirty="0" err="1">
                <a:cs typeface="+mn-cs"/>
              </a:rPr>
              <a:t>Кулинда</a:t>
            </a:r>
            <a:r>
              <a:rPr lang="ru-RU" sz="1400" i="0" dirty="0">
                <a:cs typeface="+mn-cs"/>
              </a:rPr>
              <a:t>  недалеко от с</a:t>
            </a:r>
            <a:r>
              <a:rPr lang="ru-RU" sz="1400" i="0" dirty="0" smtClean="0">
                <a:cs typeface="+mn-cs"/>
              </a:rPr>
              <a:t>. Старый </a:t>
            </a:r>
            <a:r>
              <a:rPr lang="ru-RU" sz="1400" i="0" dirty="0" err="1">
                <a:cs typeface="+mn-cs"/>
              </a:rPr>
              <a:t>Олов</a:t>
            </a:r>
            <a:r>
              <a:rPr lang="ru-RU" sz="1400" i="0" dirty="0">
                <a:cs typeface="+mn-cs"/>
              </a:rPr>
              <a:t> найдены </a:t>
            </a:r>
            <a:r>
              <a:rPr lang="ru-RU" sz="1400" i="0" dirty="0" smtClean="0">
                <a:cs typeface="+mn-cs"/>
              </a:rPr>
              <a:t>остатки небольших динозавров </a:t>
            </a:r>
            <a:r>
              <a:rPr lang="ru-RU" sz="1400" i="0" dirty="0" err="1" smtClean="0">
                <a:cs typeface="+mn-cs"/>
              </a:rPr>
              <a:t>компсогнатов</a:t>
            </a:r>
            <a:r>
              <a:rPr lang="ru-RU" sz="1400" i="0" dirty="0" smtClean="0">
                <a:cs typeface="+mn-cs"/>
              </a:rPr>
              <a:t> </a:t>
            </a:r>
            <a:r>
              <a:rPr lang="ru-RU" sz="1400" i="0" dirty="0">
                <a:cs typeface="+mn-cs"/>
              </a:rPr>
              <a:t>юрского периода.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tabLst>
                <a:tab pos="8255000" algn="l"/>
              </a:tabLst>
              <a:defRPr/>
            </a:pPr>
            <a:r>
              <a:rPr lang="ru-RU" sz="1400" i="0" dirty="0">
                <a:cs typeface="+mn-cs"/>
              </a:rPr>
              <a:t>          Ранее были обнаружены две части рога носорога, конечности бизонов, бивень мамонта длиной </a:t>
            </a:r>
            <a:r>
              <a:rPr lang="ru-RU" sz="1400" i="0" dirty="0" smtClean="0">
                <a:cs typeface="+mn-cs"/>
              </a:rPr>
              <a:t>2 м </a:t>
            </a:r>
            <a:r>
              <a:rPr lang="ru-RU" sz="1400" i="0" dirty="0">
                <a:cs typeface="+mn-cs"/>
              </a:rPr>
              <a:t>40 см</a:t>
            </a:r>
            <a:r>
              <a:rPr lang="ru-RU" sz="1400" i="0" dirty="0" smtClean="0">
                <a:cs typeface="+mn-cs"/>
              </a:rPr>
              <a:t>.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tabLst>
                <a:tab pos="8255000" algn="l"/>
              </a:tabLst>
              <a:defRPr/>
            </a:pPr>
            <a:r>
              <a:rPr lang="ru-RU" sz="1400" i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</a:t>
            </a:r>
            <a:r>
              <a:rPr lang="ru-RU" sz="1400" i="0" dirty="0">
                <a:cs typeface="+mn-cs"/>
              </a:rPr>
              <a:t>Спасская церковь с</a:t>
            </a:r>
            <a:r>
              <a:rPr lang="ru-RU" sz="1400" i="0" dirty="0" smtClean="0">
                <a:cs typeface="+mn-cs"/>
              </a:rPr>
              <a:t>. </a:t>
            </a:r>
            <a:r>
              <a:rPr lang="ru-RU" sz="1400" i="0" dirty="0" err="1" smtClean="0">
                <a:cs typeface="+mn-cs"/>
              </a:rPr>
              <a:t>Курлыч</a:t>
            </a:r>
            <a:r>
              <a:rPr lang="ru-RU" sz="1400" i="0" dirty="0" smtClean="0">
                <a:cs typeface="+mn-cs"/>
              </a:rPr>
              <a:t> </a:t>
            </a:r>
            <a:r>
              <a:rPr lang="ru-RU" sz="1400" i="0" dirty="0">
                <a:cs typeface="+mn-cs"/>
              </a:rPr>
              <a:t>была построена в 1903 году. Это уникальный экземпляр красивейшей архитектуры создан в стиле барокко и не имеет себе аналогов.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tabLst>
                <a:tab pos="8255000" algn="l"/>
              </a:tabLst>
              <a:defRPr/>
            </a:pPr>
            <a:r>
              <a:rPr lang="ru-RU" sz="1400" i="0" dirty="0" smtClean="0">
                <a:cs typeface="+mn-cs"/>
              </a:rPr>
              <a:t>          Вел </a:t>
            </a:r>
            <a:r>
              <a:rPr lang="ru-RU" sz="1400" i="0" dirty="0">
                <a:cs typeface="+mn-cs"/>
              </a:rPr>
              <a:t>строительство читинский архитектор </a:t>
            </a:r>
            <a:r>
              <a:rPr lang="ru-RU" sz="1400" i="0" dirty="0" smtClean="0">
                <a:cs typeface="+mn-cs"/>
              </a:rPr>
              <a:t>Г.В.Никитин - </a:t>
            </a:r>
            <a:r>
              <a:rPr lang="ru-RU" sz="1400" i="0" dirty="0">
                <a:cs typeface="+mn-cs"/>
              </a:rPr>
              <a:t>выпускник Петербургской Академии художеств.</a:t>
            </a:r>
            <a:r>
              <a:rPr lang="ru-RU" sz="1400" i="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ru-RU" sz="1400" i="0" dirty="0">
                <a:cs typeface="+mn-cs"/>
              </a:rPr>
              <a:t>Проект архитектуры был взят с работ архитектора Г</a:t>
            </a:r>
            <a:r>
              <a:rPr lang="ru-RU" sz="1400" i="0" dirty="0" smtClean="0">
                <a:cs typeface="+mn-cs"/>
              </a:rPr>
              <a:t>. Б. </a:t>
            </a:r>
            <a:r>
              <a:rPr lang="ru-RU" sz="1400" i="0" dirty="0" err="1" smtClean="0">
                <a:cs typeface="+mn-cs"/>
              </a:rPr>
              <a:t>Шплета</a:t>
            </a:r>
            <a:r>
              <a:rPr lang="ru-RU" sz="1400" i="0" dirty="0" smtClean="0">
                <a:cs typeface="+mn-cs"/>
              </a:rPr>
              <a:t>.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tabLst>
                <a:tab pos="8255000" algn="l"/>
              </a:tabLst>
              <a:defRPr/>
            </a:pPr>
            <a:r>
              <a:rPr lang="ru-RU" sz="1400" i="0" dirty="0" smtClean="0">
                <a:cs typeface="+mn-cs"/>
              </a:rPr>
              <a:t>      </a:t>
            </a:r>
            <a:r>
              <a:rPr lang="ru-RU" sz="1400" i="0" dirty="0">
                <a:cs typeface="+mn-cs"/>
              </a:rPr>
              <a:t>Достопримечательностью района является источник минеральной воды бальнеологического значения «</a:t>
            </a:r>
            <a:r>
              <a:rPr lang="ru-RU" sz="1400" i="0" dirty="0" smtClean="0">
                <a:cs typeface="+mn-cs"/>
              </a:rPr>
              <a:t>Ульякан», </a:t>
            </a:r>
            <a:r>
              <a:rPr lang="ru-RU" sz="1400" i="0" dirty="0">
                <a:cs typeface="+mn-cs"/>
              </a:rPr>
              <a:t>расположенный в с</a:t>
            </a:r>
            <a:r>
              <a:rPr lang="ru-RU" sz="1400" i="0" dirty="0" smtClean="0">
                <a:cs typeface="+mn-cs"/>
              </a:rPr>
              <a:t>. Ульякан.</a:t>
            </a:r>
            <a:endParaRPr lang="ru-RU" sz="1400" i="0" dirty="0"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i="0" dirty="0">
              <a:cs typeface="+mn-cs"/>
            </a:endParaRPr>
          </a:p>
        </p:txBody>
      </p:sp>
      <p:pic>
        <p:nvPicPr>
          <p:cNvPr id="2" name="Рисунок 3" descr="DSC006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81400"/>
            <a:ext cx="2509713" cy="251003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11" name="Rectangle 13"/>
          <p:cNvSpPr>
            <a:spLocks noChangeArrowheads="1"/>
          </p:cNvSpPr>
          <p:nvPr/>
        </p:nvSpPr>
        <p:spPr bwMode="auto">
          <a:xfrm>
            <a:off x="228600" y="6096000"/>
            <a:ext cx="2286000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ru-RU" sz="1400" b="1" i="0" dirty="0"/>
              <a:t>Место раскопок динозавров</a:t>
            </a:r>
          </a:p>
        </p:txBody>
      </p:sp>
      <p:pic>
        <p:nvPicPr>
          <p:cNvPr id="21513" name="Содержимое 3" descr="DSC00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8960" y="3429000"/>
            <a:ext cx="222504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Rectangle 17"/>
          <p:cNvSpPr>
            <a:spLocks noChangeArrowheads="1"/>
          </p:cNvSpPr>
          <p:nvPr/>
        </p:nvSpPr>
        <p:spPr bwMode="auto">
          <a:xfrm>
            <a:off x="7162800" y="5791200"/>
            <a:ext cx="18288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i="0" dirty="0" smtClean="0"/>
              <a:t>     Источник минеральной воды «</a:t>
            </a:r>
            <a:r>
              <a:rPr lang="ru-RU" sz="1400" b="1" i="0" dirty="0" err="1" smtClean="0"/>
              <a:t>Ульякан</a:t>
            </a:r>
            <a:r>
              <a:rPr lang="ru-RU" sz="1400" b="1" i="0" dirty="0" smtClean="0"/>
              <a:t>»</a:t>
            </a:r>
            <a:endParaRPr lang="ru-RU" sz="1400" b="1" i="0" dirty="0"/>
          </a:p>
        </p:txBody>
      </p:sp>
      <p:pic>
        <p:nvPicPr>
          <p:cNvPr id="1026" name="Picture 2" descr="C:\Users\User\Desktop\Documents\Презентазии\ФОТО ДЛЯ ПРЕЗЕНТ\image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657600"/>
            <a:ext cx="24384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029200" y="58674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dirty="0" smtClean="0"/>
              <a:t>Спасская церковь </a:t>
            </a:r>
          </a:p>
          <a:p>
            <a:pPr algn="ctr"/>
            <a:r>
              <a:rPr lang="ru-RU" sz="1400" b="1" i="0" dirty="0" smtClean="0"/>
              <a:t>с. </a:t>
            </a:r>
            <a:r>
              <a:rPr lang="ru-RU" sz="1400" b="1" i="0" dirty="0" err="1" smtClean="0"/>
              <a:t>Курлыч</a:t>
            </a:r>
            <a:endParaRPr lang="ru-RU" sz="1400" dirty="0"/>
          </a:p>
        </p:txBody>
      </p:sp>
      <p:pic>
        <p:nvPicPr>
          <p:cNvPr id="1031" name="Picture 7" descr="Картинки по запросу фото водопада в Букачач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3581400"/>
            <a:ext cx="2438399" cy="2486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 rot="10800000" flipV="1">
            <a:off x="2667000" y="6088677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Водопад в </a:t>
            </a:r>
          </a:p>
          <a:p>
            <a:pPr algn="ctr"/>
            <a:r>
              <a:rPr lang="ru-RU" sz="1400" b="1" dirty="0" smtClean="0"/>
              <a:t>п. Букачача</a:t>
            </a:r>
            <a:endParaRPr lang="ru-RU" sz="14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Минерально-сырьевые ресурсы</a:t>
            </a:r>
          </a:p>
        </p:txBody>
      </p:sp>
      <p:graphicFrame>
        <p:nvGraphicFramePr>
          <p:cNvPr id="509076" name="Group 148"/>
          <p:cNvGraphicFramePr>
            <a:graphicFrameLocks noGrp="1"/>
          </p:cNvGraphicFramePr>
          <p:nvPr>
            <p:ph type="tbl" idx="1"/>
          </p:nvPr>
        </p:nvGraphicFramePr>
        <p:xfrm>
          <a:off x="1752600" y="914400"/>
          <a:ext cx="7010400" cy="5696655"/>
        </p:xfrm>
        <a:graphic>
          <a:graphicData uri="http://schemas.openxmlformats.org/drawingml/2006/table">
            <a:tbl>
              <a:tblPr/>
              <a:tblGrid>
                <a:gridCol w="2759413"/>
                <a:gridCol w="2088204"/>
                <a:gridCol w="2162783"/>
              </a:tblGrid>
              <a:tr h="8229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Наименование участка нераспределенного фонда недр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Вид полезного ископаемого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Запасы и прогнозные ресурсы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(с указанием категории), (ед.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изм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.)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 Месторождение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Бушулейское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Магматические породы (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гранодиориты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Запасы кат. А+В+С1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9821 тыс.м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7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Месторождение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Укурейское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участок Северный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Магматические породы (кварцевые диориты)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Запасы кат. А+В+С1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9848 тыс.м3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Месторождение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Укурейское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участок Каменный карьер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Магматические породы (кварцевые диориты)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Запасы кат. А+В+С1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2590 тыс.м3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Шара-Кундуйское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 месторождение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Глины (тугоплавкие гончарные)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   Запасы кат. А+В+С1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- 1051,4 тыс.м3,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кат. С2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- 3137,3 тыс.м3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(керамика грубая), А+В+С1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- 14,6 тыс.м3 (керамика тонкая)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Месторождение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Алеурское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Песчано-гравийные породы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(наполнители бетона)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 Запасы кат.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А+В+С1 - 808 тыс.м3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Месторождение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Бушулейское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Суглинки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(кирпично-черепичное сырье)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Запасы кат.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А+В+С1 - 904,2 тыс.м3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77" name="Picture 84" descr="бурый уго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8" name="Picture 85" descr="глинистые сланц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2200"/>
            <a:ext cx="1600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9" name="Picture 87" descr="грани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578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80" name="Picture 131" descr="каменный угол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3800"/>
            <a:ext cx="1676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82296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Минерально-сырьевые ресурсы</a:t>
            </a:r>
          </a:p>
        </p:txBody>
      </p:sp>
      <p:graphicFrame>
        <p:nvGraphicFramePr>
          <p:cNvPr id="511015" name="Group 39"/>
          <p:cNvGraphicFramePr>
            <a:graphicFrameLocks noGrp="1"/>
          </p:cNvGraphicFramePr>
          <p:nvPr>
            <p:ph type="tbl" idx="4294967295"/>
          </p:nvPr>
        </p:nvGraphicFramePr>
        <p:xfrm>
          <a:off x="762001" y="990600"/>
          <a:ext cx="8077200" cy="3124200"/>
        </p:xfrm>
        <a:graphic>
          <a:graphicData uri="http://schemas.openxmlformats.org/drawingml/2006/table">
            <a:tbl>
              <a:tblPr/>
              <a:tblGrid>
                <a:gridCol w="2944026"/>
                <a:gridCol w="2566587"/>
                <a:gridCol w="2566587"/>
              </a:tblGrid>
              <a:tr h="906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Наименование участка нераспределенного фонда недр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Вид полезного ископаемого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Запасы и прогнозные ресурсы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(с указанием категории), (ед.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изм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.)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04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Месторождение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Иондинское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участок Центральный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Известняки (карбонатное сырье для извести)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Запасы кат. B+С1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- 5505 тыс.м3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Месторождение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Иондинское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участок Северный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Известняки (карбонатное сырье для извести)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Запасы кат. С1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- 1492 тыс.м3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7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Месторождение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Иондинское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участок Козьи Сопки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Известняки (карбонатное сырье для извести)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Запасы кат. С1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- 28500 тыс.м3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7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Лукженское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месторождение 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Магматические породы (граниты)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Запасы кат. А+В+С1-1948,4 тыс.м3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73" name="Picture 5" descr="C:\Documents and Settings\Аюшиев Ч\Рабочий стол\image1882220.jpg"/>
          <p:cNvPicPr>
            <a:picLocks noChangeAspect="1" noChangeArrowheads="1"/>
          </p:cNvPicPr>
          <p:nvPr/>
        </p:nvPicPr>
        <p:blipFill>
          <a:blip r:embed="rId2" cstate="print"/>
          <a:srcRect l="9525" r="-2"/>
          <a:stretch>
            <a:fillRect/>
          </a:stretch>
        </p:blipFill>
        <p:spPr bwMode="auto">
          <a:xfrm>
            <a:off x="457200" y="4343401"/>
            <a:ext cx="2514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4" name="Picture 5" descr="C:\Documents and Settings\Аюшиев Ч\Рабочий стол\23282-1u.jpg"/>
          <p:cNvPicPr>
            <a:picLocks noChangeAspect="1" noChangeArrowheads="1"/>
          </p:cNvPicPr>
          <p:nvPr/>
        </p:nvPicPr>
        <p:blipFill>
          <a:blip r:embed="rId3" cstate="print"/>
          <a:srcRect l="17644" r="7367"/>
          <a:stretch>
            <a:fillRect/>
          </a:stretch>
        </p:blipFill>
        <p:spPr bwMode="auto">
          <a:xfrm>
            <a:off x="3124200" y="4572000"/>
            <a:ext cx="2743200" cy="192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5" name="Picture 42" descr="зол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433637"/>
            <a:ext cx="2619703" cy="19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304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Автомобильный транспорт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85800"/>
            <a:ext cx="8229600" cy="2514600"/>
          </a:xfrm>
        </p:spPr>
        <p:txBody>
          <a:bodyPr/>
          <a:lstStyle/>
          <a:p>
            <a:pPr marL="3600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sz="1600" i="1" dirty="0" smtClean="0">
                <a:solidFill>
                  <a:schemeClr val="tx1"/>
                </a:solidFill>
              </a:rPr>
              <a:t>                   </a:t>
            </a:r>
            <a:r>
              <a:rPr lang="ru-RU" sz="1600" dirty="0" smtClean="0">
                <a:solidFill>
                  <a:schemeClr val="tx1"/>
                </a:solidFill>
              </a:rPr>
              <a:t>Общая протяженность автомобильных дорог: </a:t>
            </a:r>
          </a:p>
          <a:p>
            <a:pPr marL="36000" indent="457200" eaLnBrk="1" hangingPunct="1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общего пользования местного значения - 553 км.</a:t>
            </a:r>
          </a:p>
          <a:p>
            <a:pPr marL="36000" indent="457200" eaLnBrk="1" hangingPunct="1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через территорию района проходит 187 км федеральной автодороги «Амур».        Чернышевский район имеет выгодное транспортное расположение, которое влияет на устойчивое экономическое развитие района.</a:t>
            </a:r>
          </a:p>
          <a:p>
            <a:pPr marL="36000" indent="457200" eaLnBrk="1" hangingPunct="1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Регулярное автобусное сообщение с населенными пунктами осуществляют:</a:t>
            </a:r>
          </a:p>
          <a:p>
            <a:pPr marL="36000" indent="457200" eaLnBrk="1" hangingPunct="1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ООО «Востоктранс», ИП </a:t>
            </a:r>
            <a:r>
              <a:rPr lang="ru-RU" sz="1600" dirty="0" err="1" smtClean="0">
                <a:solidFill>
                  <a:schemeClr val="tx1"/>
                </a:solidFill>
              </a:rPr>
              <a:t>Сахневич</a:t>
            </a:r>
            <a:r>
              <a:rPr lang="ru-RU" sz="1600" dirty="0" smtClean="0">
                <a:solidFill>
                  <a:schemeClr val="tx1"/>
                </a:solidFill>
              </a:rPr>
              <a:t> В.Н., ИП Размахнина Г.Д., ИП Корнилов Д.Н.</a:t>
            </a:r>
          </a:p>
          <a:p>
            <a:pPr marL="36000" lvl="1" indent="45720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Практически все населенные пункты района охвачены автомобильным транспортом</a:t>
            </a:r>
          </a:p>
        </p:txBody>
      </p:sp>
      <p:pic>
        <p:nvPicPr>
          <p:cNvPr id="24580" name="Picture 6" descr="imag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3276600"/>
            <a:ext cx="7257436" cy="319121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Железнодорожный транспорт</a:t>
            </a: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4343400" cy="5562600"/>
          </a:xfrm>
        </p:spPr>
        <p:txBody>
          <a:bodyPr>
            <a:normAutofit lnSpcReduction="10000"/>
          </a:bodyPr>
          <a:lstStyle/>
          <a:p>
            <a:pPr marL="266700" indent="-26670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Чернышевский район пересекает транссибирская магистраль-275,4 км, её ветка «Чита-Чернышевск» соединяет Забайкальский край с Хабаровским краем </a:t>
            </a:r>
          </a:p>
          <a:p>
            <a:pPr marL="266700" indent="-26670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dirty="0" smtClean="0">
              <a:solidFill>
                <a:schemeClr val="tx1"/>
              </a:solidFill>
            </a:endParaRPr>
          </a:p>
          <a:p>
            <a:pPr marL="266700" indent="-26670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В районном центре расположена крупная узловая станция, есть возможность формирования грузовых составов</a:t>
            </a:r>
          </a:p>
          <a:p>
            <a:pPr marL="266700" indent="-26670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266700" indent="-26670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В районе расположен узел железных дорог ( 3 направления: Чита, Могоча, Букачача)</a:t>
            </a:r>
          </a:p>
          <a:p>
            <a:pPr marL="266700" indent="-26670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ru-RU" sz="1800" dirty="0" smtClean="0">
              <a:solidFill>
                <a:schemeClr val="tx1"/>
              </a:solidFill>
            </a:endParaRPr>
          </a:p>
          <a:p>
            <a:pPr marL="266700" indent="-26670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На территории муниципального образования расположены  железнодорожная станция, вокзал, локомотивное и вагонное депо, дистанция электроснабжения, дистанция пути и др. предприятия</a:t>
            </a:r>
          </a:p>
          <a:p>
            <a:pPr marL="266700" indent="-26670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ru-RU" sz="1800" dirty="0" smtClean="0">
              <a:solidFill>
                <a:schemeClr val="tx1"/>
              </a:solidFill>
            </a:endParaRPr>
          </a:p>
          <a:p>
            <a:pPr marL="266700" indent="-26670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    Пропускная способность станции около 60 пар поездов в сутки</a:t>
            </a:r>
          </a:p>
        </p:txBody>
      </p:sp>
      <p:pic>
        <p:nvPicPr>
          <p:cNvPr id="25604" name="Picture 7" descr="DSC004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990600"/>
            <a:ext cx="4419600" cy="2819400"/>
          </a:xfrm>
        </p:spPr>
      </p:pic>
      <p:pic>
        <p:nvPicPr>
          <p:cNvPr id="25605" name="Picture 8" descr="DSC0049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4832" y="3961178"/>
            <a:ext cx="3427168" cy="228722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522605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Уважаемые дамы и господа!</a:t>
            </a:r>
            <a:r>
              <a:rPr lang="ru-RU" sz="2400" b="1" dirty="0" smtClean="0">
                <a:solidFill>
                  <a:srgbClr val="CCCCFF"/>
                </a:solidFill>
              </a:rPr>
              <a:t/>
            </a:r>
            <a:br>
              <a:rPr lang="ru-RU" sz="2400" b="1" dirty="0" smtClean="0">
                <a:solidFill>
                  <a:srgbClr val="CCCCFF"/>
                </a:solidFill>
              </a:rPr>
            </a:br>
            <a:endParaRPr lang="ru-RU" sz="2400" b="1" dirty="0" smtClean="0">
              <a:solidFill>
                <a:srgbClr val="CCCCFF"/>
              </a:solidFill>
            </a:endParaRPr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95400"/>
            <a:ext cx="4953000" cy="5334000"/>
          </a:xfrm>
        </p:spPr>
        <p:txBody>
          <a:bodyPr>
            <a:normAutofit fontScale="92500" lnSpcReduction="20000"/>
          </a:bodyPr>
          <a:lstStyle/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/>
              <a:t>Приветствую Вас от имени администрации</a:t>
            </a: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/>
              <a:t>муниципального района «Чернышевский район» и представляю Вашему вниманию инвестиционный паспорт нашего района.</a:t>
            </a:r>
            <a:br>
              <a:rPr lang="ru-RU" sz="1600" b="1" dirty="0" smtClean="0"/>
            </a:br>
            <a:r>
              <a:rPr lang="ru-RU" sz="1600" b="1" dirty="0" smtClean="0"/>
              <a:t>Администрация района уделяет большое внимание социально-экономическому развитию Чернышевского района, повышению инвестиционной привлекательности. Многое делается для развития инфраструктуры: дороги, связь, сферы обслуживания. Но ещё больше предстоит сделать. Безусловно, привлечение опыта и инвестиций других территорий и стран поможет развитию инфраструктуры в районе. Сегодня на территории района есть разные возможности для реализации инвестиционных проектов.</a:t>
            </a: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/>
              <a:t>      Уважаемые инвесторы, приглашая Вас к сотрудничеству, хотелось бы заверить, что в Чернышевском районе в лице администрации района Вы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/>
              <a:t>найдете хороших помощников в становлении и развитии вашего бизнеса.</a:t>
            </a:r>
            <a:endParaRPr lang="en-US" sz="1600" b="1" dirty="0" smtClean="0"/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b="1" dirty="0" smtClean="0"/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/>
              <a:t>           Мы готовы рассматривать любые взаимовыгодные предложения и будем рады  сотрудничеству!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400" b="1" dirty="0" smtClean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ru-RU" sz="1400" b="1" dirty="0" smtClean="0"/>
          </a:p>
        </p:txBody>
      </p:sp>
      <p:pic>
        <p:nvPicPr>
          <p:cNvPr id="63489" name="Picture 1" descr="C:\Users\User\Desktop\Фото\ФОТО-1\фото Наделяев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0462" y="1981200"/>
            <a:ext cx="3761138" cy="2590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546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4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4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4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4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4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4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4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4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4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4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Телекоммуникации</a:t>
            </a:r>
          </a:p>
        </p:txBody>
      </p:sp>
      <p:pic>
        <p:nvPicPr>
          <p:cNvPr id="26627" name="Picture 11" descr="image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143000"/>
            <a:ext cx="4114800" cy="2438400"/>
          </a:xfrm>
        </p:spPr>
      </p:pic>
      <p:pic>
        <p:nvPicPr>
          <p:cNvPr id="26628" name="Picture 14" descr="электро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143000"/>
            <a:ext cx="4038600" cy="2438400"/>
          </a:xfrm>
        </p:spPr>
      </p:pic>
      <p:sp>
        <p:nvSpPr>
          <p:cNvPr id="26629" name="Rectangle 10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3886200"/>
            <a:ext cx="8229600" cy="2667000"/>
          </a:xfrm>
        </p:spPr>
        <p:txBody>
          <a:bodyPr/>
          <a:lstStyle/>
          <a:p>
            <a:pPr eaLnBrk="1" hangingPunct="1"/>
            <a:r>
              <a:rPr lang="ru-RU" sz="1600" dirty="0" smtClean="0">
                <a:solidFill>
                  <a:schemeClr val="tx1"/>
                </a:solidFill>
              </a:rPr>
              <a:t>Услуги электросвязи и почтовой связи на территории района оказывают Читинский филиал ПАО «Ростелеком», операторы сотовой связи ПАО «Мегафон» и ПАО «МТС», ПАО «</a:t>
            </a:r>
            <a:r>
              <a:rPr lang="ru-RU" sz="1600" dirty="0" err="1" smtClean="0">
                <a:solidFill>
                  <a:schemeClr val="tx1"/>
                </a:solidFill>
              </a:rPr>
              <a:t>Вымпел-Коммуникации</a:t>
            </a:r>
            <a:r>
              <a:rPr lang="ru-RU" sz="1600" dirty="0" smtClean="0">
                <a:solidFill>
                  <a:schemeClr val="tx1"/>
                </a:solidFill>
              </a:rPr>
              <a:t>», ООО "Йота«, УФПС  Забайкальского края – филиал ФГУП «Почта России».</a:t>
            </a:r>
          </a:p>
          <a:p>
            <a:pPr eaLnBrk="1" hangingPunct="1"/>
            <a:r>
              <a:rPr lang="ru-RU" sz="1600" dirty="0" smtClean="0">
                <a:solidFill>
                  <a:schemeClr val="tx1"/>
                </a:solidFill>
              </a:rPr>
              <a:t>Сотовая связь в 24 населенных пунктах, включая районный центр.</a:t>
            </a:r>
          </a:p>
          <a:p>
            <a:pPr eaLnBrk="1" hangingPunct="1"/>
            <a:r>
              <a:rPr lang="ru-RU" sz="1600" dirty="0" smtClean="0">
                <a:solidFill>
                  <a:schemeClr val="tx1"/>
                </a:solidFill>
              </a:rPr>
              <a:t>Услуги почтовой связи оказывают 17 отделений связи.</a:t>
            </a:r>
          </a:p>
          <a:p>
            <a:pPr eaLnBrk="1" hangingPunct="1"/>
            <a:r>
              <a:rPr lang="ru-RU" sz="1600" dirty="0" smtClean="0">
                <a:solidFill>
                  <a:schemeClr val="tx1"/>
                </a:solidFill>
              </a:rPr>
              <a:t>Доступ к сети Интернет имеют 12 населенных пунктов. </a:t>
            </a:r>
          </a:p>
          <a:p>
            <a:pPr eaLnBrk="1" hangingPunct="1"/>
            <a:r>
              <a:rPr lang="ru-RU" sz="1600" dirty="0" smtClean="0">
                <a:solidFill>
                  <a:schemeClr val="tx1"/>
                </a:solidFill>
              </a:rPr>
              <a:t>Во всех поселениях установлены таксофоны.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Образование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90600"/>
            <a:ext cx="8534400" cy="68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На территории района находится 23  общеобразовательные школы, 17 детских садов;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2 учреждения дополнительного образования</a:t>
            </a:r>
          </a:p>
          <a:p>
            <a:pPr eaLnBrk="1" hangingPunct="1"/>
            <a:endParaRPr lang="ru-RU" sz="1600" dirty="0" smtClean="0"/>
          </a:p>
        </p:txBody>
      </p:sp>
      <p:graphicFrame>
        <p:nvGraphicFramePr>
          <p:cNvPr id="504923" name="Group 91"/>
          <p:cNvGraphicFramePr>
            <a:graphicFrameLocks noGrp="1"/>
          </p:cNvGraphicFramePr>
          <p:nvPr>
            <p:ph sz="half" idx="2"/>
          </p:nvPr>
        </p:nvGraphicFramePr>
        <p:xfrm>
          <a:off x="647700" y="1661370"/>
          <a:ext cx="7696200" cy="1920030"/>
        </p:xfrm>
        <a:graphic>
          <a:graphicData uri="http://schemas.openxmlformats.org/drawingml/2006/table">
            <a:tbl>
              <a:tblPr/>
              <a:tblGrid>
                <a:gridCol w="5829300"/>
                <a:gridCol w="1028700"/>
                <a:gridCol w="8382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Численность детей, посещающих дошкольные учреждения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Чел.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1453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Численность учащихся в общеобразовательных школах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Чел.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+mn-cs"/>
                        </a:rPr>
                        <a:t>4629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Численность учащихся в учреждениях дополнительного образования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Чел.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1861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Численность педагогических работников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Чел.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594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Расходы муниципального бюджета 2016г.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млн. руб.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471,8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79" name="Picture 84" descr="SDC105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199" y="3810000"/>
            <a:ext cx="324283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0" name="Picture 93" descr="дса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5473" y="3810000"/>
            <a:ext cx="323272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Здравоохранение</a:t>
            </a:r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4876800" cy="2286000"/>
          </a:xfrm>
        </p:spPr>
        <p:txBody>
          <a:bodyPr/>
          <a:lstStyle/>
          <a:p>
            <a:pPr marL="88900" indent="0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муниципального здравоохранения представлена государственным учреждением  здравоохранения "Чернышевская ЦРБ", в том числе:</a:t>
            </a:r>
          </a:p>
          <a:p>
            <a:pPr marL="88900" indent="0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поликлиникой на 783 посещений в смену, </a:t>
            </a:r>
          </a:p>
          <a:p>
            <a:pPr marL="88900" indent="0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стационаром на 152 койки круглосуточного пребывания, </a:t>
            </a:r>
          </a:p>
          <a:p>
            <a:pPr marL="88900" indent="0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фельдшерско-акушерскими пунктами, </a:t>
            </a:r>
          </a:p>
          <a:p>
            <a:pPr marL="88900" indent="0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дневным стационаром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62 коек.</a:t>
            </a:r>
            <a:endParaRPr lang="ru-RU" sz="18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800" dirty="0" smtClean="0"/>
          </a:p>
        </p:txBody>
      </p:sp>
      <p:graphicFrame>
        <p:nvGraphicFramePr>
          <p:cNvPr id="351291" name="Group 59"/>
          <p:cNvGraphicFramePr>
            <a:graphicFrameLocks noGrp="1"/>
          </p:cNvGraphicFramePr>
          <p:nvPr>
            <p:ph sz="quarter" idx="2"/>
          </p:nvPr>
        </p:nvGraphicFramePr>
        <p:xfrm>
          <a:off x="152400" y="4267200"/>
          <a:ext cx="8763000" cy="2044827"/>
        </p:xfrm>
        <a:graphic>
          <a:graphicData uri="http://schemas.openxmlformats.org/drawingml/2006/table">
            <a:tbl>
              <a:tblPr/>
              <a:tblGrid>
                <a:gridCol w="6753138"/>
                <a:gridCol w="1400262"/>
                <a:gridCol w="609600"/>
              </a:tblGrid>
              <a:tr h="3808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Число коек в государственных учреждениях здравоохранения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коек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214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0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Число посещений в амбулаторно-поликлинических учреждениях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посещений в смену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783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0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Численность врачей всех специальностей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45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Численность среднего медицинского персонала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225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698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5257800" y="1371600"/>
            <a:ext cx="3657600" cy="2590800"/>
          </a:xfrm>
        </p:spPr>
        <p:txBody>
          <a:bodyPr/>
          <a:lstStyle/>
          <a:p>
            <a:pPr eaLnBrk="1" hangingPunct="1"/>
            <a:r>
              <a:rPr lang="ru-RU" sz="1400" i="1" dirty="0" smtClean="0"/>
              <a:t>.</a:t>
            </a:r>
          </a:p>
          <a:p>
            <a:pPr eaLnBrk="1" hangingPunct="1"/>
            <a:endParaRPr lang="ru-RU" sz="2400" dirty="0" smtClean="0"/>
          </a:p>
        </p:txBody>
      </p:sp>
      <p:pic>
        <p:nvPicPr>
          <p:cNvPr id="5" name="Picture 658" descr="скор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7071" y="1022060"/>
            <a:ext cx="3523821" cy="2976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Культура, физическая культура и спорт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382000" cy="2057400"/>
          </a:xfrm>
        </p:spPr>
        <p:txBody>
          <a:bodyPr>
            <a:normAutofit lnSpcReduction="10000"/>
          </a:bodyPr>
          <a:lstStyle/>
          <a:p>
            <a:pPr marL="144000" algn="just" eaLnBrk="1" fontAlgn="auto" hangingPunct="1">
              <a:spcBef>
                <a:spcPct val="0"/>
              </a:spcBef>
              <a:spcAft>
                <a:spcPts val="600"/>
              </a:spcAft>
              <a:buClrTx/>
              <a:buSzTx/>
              <a:buFont typeface="Symbol" pitchFamily="18" charset="2"/>
              <a:buChar char="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действует 22 учреждения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культурно-досугового типа, детская школа искусств с филиалами в п.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Жирекен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44000" algn="just" eaLnBrk="1" fontAlgn="auto" hangingPunct="1">
              <a:spcBef>
                <a:spcPct val="0"/>
              </a:spcBef>
              <a:spcAft>
                <a:spcPts val="600"/>
              </a:spcAft>
              <a:buClrTx/>
              <a:buSzTx/>
              <a:buFont typeface="Symbol" pitchFamily="18" charset="2"/>
              <a:buChar char="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количество библиотек – 21, книжный фонд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157341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экз.</a:t>
            </a:r>
          </a:p>
          <a:p>
            <a:pPr marL="144000" algn="just" eaLnBrk="1" fontAlgn="auto" hangingPunct="1">
              <a:spcBef>
                <a:spcPct val="0"/>
              </a:spcBef>
              <a:spcAft>
                <a:spcPts val="600"/>
              </a:spcAft>
              <a:buClrTx/>
              <a:buSzTx/>
              <a:buFont typeface="Symbol" pitchFamily="18" charset="2"/>
              <a:buChar char="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спортивных сооружений 86, в т. ч.: 20 спортивных залов, 13 футбольных полей, 1 плавательный бассейн, за 2016 год подготовлено спортсменов массовых разрядов – 298 человек.</a:t>
            </a:r>
          </a:p>
          <a:p>
            <a:pPr marL="144000" algn="just" eaLnBrk="1" fontAlgn="auto" hangingPunct="1">
              <a:spcBef>
                <a:spcPct val="0"/>
              </a:spcBef>
              <a:spcAft>
                <a:spcPts val="600"/>
              </a:spcAft>
              <a:buClrTx/>
              <a:buSzTx/>
              <a:buFont typeface="Symbol" pitchFamily="18" charset="2"/>
              <a:buChar char="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число музеев – 1, открыт музейный сайт - «Чернышевский краеведческий музей».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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dirty="0" smtClean="0"/>
          </a:p>
        </p:txBody>
      </p:sp>
      <p:pic>
        <p:nvPicPr>
          <p:cNvPr id="29700" name="Picture 4" descr="SAM_02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783291" flipV="1">
            <a:off x="310691" y="3283035"/>
            <a:ext cx="2653703" cy="243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DSC007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114800"/>
            <a:ext cx="2667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&amp;Gcy;&amp;iecy;&amp;ocy;&amp;rcy;&amp;gcy;&amp;icy;&amp;jcy; &amp;SHcy;&amp;pcy;&amp;icy;&amp;kcy;&amp;acy;&amp;lcy;&amp;ocy;&amp;vcy;, &amp;acy;&amp;gcy;&amp;iecy;&amp;ncy;&amp;tcy;&amp;scy;&amp;tcy;&amp;vcy;&amp;ocy; «PR+SPORT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733800"/>
            <a:ext cx="304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Трудовые ресурсы, демография</a:t>
            </a:r>
          </a:p>
        </p:txBody>
      </p:sp>
      <p:graphicFrame>
        <p:nvGraphicFramePr>
          <p:cNvPr id="501829" name="Group 69"/>
          <p:cNvGraphicFramePr>
            <a:graphicFrameLocks noGrp="1"/>
          </p:cNvGraphicFramePr>
          <p:nvPr>
            <p:ph type="tbl" idx="1"/>
          </p:nvPr>
        </p:nvGraphicFramePr>
        <p:xfrm>
          <a:off x="381000" y="1371600"/>
          <a:ext cx="8458200" cy="4142412"/>
        </p:xfrm>
        <a:graphic>
          <a:graphicData uri="http://schemas.openxmlformats.org/drawingml/2006/table">
            <a:tbl>
              <a:tblPr/>
              <a:tblGrid>
                <a:gridCol w="5334000"/>
                <a:gridCol w="1420867"/>
                <a:gridCol w="1703333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Наименование показателя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Единица измерения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На 01.01.2017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Численность населения всего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33084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Рождаемость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521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2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Моложе трудоспособного возраста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8269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Трудоспособного возраста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18470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Старше трудоспособного возраста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6345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Среднесписочная численность работников крупных и средних организаций в том числе: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7037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Транспорт и связь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2692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Промышленность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3230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0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Здравоохранение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570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Государственное управление и обеспечение военной безопасности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545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Рынок труда</a:t>
            </a:r>
          </a:p>
        </p:txBody>
      </p:sp>
      <p:graphicFrame>
        <p:nvGraphicFramePr>
          <p:cNvPr id="371788" name="Group 76"/>
          <p:cNvGraphicFramePr>
            <a:graphicFrameLocks noGrp="1"/>
          </p:cNvGraphicFramePr>
          <p:nvPr>
            <p:ph sz="half" idx="1"/>
          </p:nvPr>
        </p:nvGraphicFramePr>
        <p:xfrm>
          <a:off x="457200" y="1066800"/>
          <a:ext cx="8382000" cy="2590800"/>
        </p:xfrm>
        <a:graphic>
          <a:graphicData uri="http://schemas.openxmlformats.org/drawingml/2006/table">
            <a:tbl>
              <a:tblPr/>
              <a:tblGrid>
                <a:gridCol w="6582261"/>
                <a:gridCol w="975383"/>
                <a:gridCol w="824356"/>
              </a:tblGrid>
              <a:tr h="433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Численность зарегистрированных безработных за 2016 год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891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Уровень зарегистрированной безработицы за 2016 год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%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2,4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Численность незанятых трудовой деятельностью за 2016 год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1146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Трудоустроено за 2016 год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594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Оказано услуг по содействию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самозанятости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Направлено на профессиональное обучение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Чел.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3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3886200"/>
            <a:ext cx="8001000" cy="2590800"/>
          </a:xfrm>
        </p:spPr>
        <p:txBody>
          <a:bodyPr/>
          <a:lstStyle/>
          <a:p>
            <a:pPr marL="72000" indent="457200" algn="just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Развитию рынка труда в районе способствует реализация мероприятий по содействию занятости населения в муниципальном районе «Чернышевский район». Для подбора работодателями кадров в кратчайшие сроки в Центре занятости формируется банк вакансий.</a:t>
            </a:r>
          </a:p>
          <a:p>
            <a:pPr marL="72000" indent="457200" algn="just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С применением новых технологий предоставления государственных услуг в электронном виде появилась возможность работать с работодателями других регионов и получать их вакансии для граждан Чернышевского района. Получены  вакансии от работодателей других регионов  (межтерриториальные вакансии) о возможности трудоустройства  вахтовым методом и возможностью переезда с целью трудоустройства в другом регионе.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Финансово-кредитные учреждения</a:t>
            </a:r>
          </a:p>
        </p:txBody>
      </p:sp>
      <p:pic>
        <p:nvPicPr>
          <p:cNvPr id="32771" name="Picture 11" descr="SDC1095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26000"/>
          </a:blip>
          <a:srcRect/>
          <a:stretch>
            <a:fillRect/>
          </a:stretch>
        </p:blipFill>
        <p:spPr>
          <a:xfrm>
            <a:off x="302342" y="1447800"/>
            <a:ext cx="2821858" cy="2133600"/>
          </a:xfrm>
        </p:spPr>
      </p:pic>
      <p:pic>
        <p:nvPicPr>
          <p:cNvPr id="32772" name="Picture 16" descr="SDC1096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16000"/>
          </a:blip>
          <a:srcRect/>
          <a:stretch>
            <a:fillRect/>
          </a:stretch>
        </p:blipFill>
        <p:spPr>
          <a:xfrm>
            <a:off x="3200400" y="1416538"/>
            <a:ext cx="2666999" cy="2393461"/>
          </a:xfrm>
        </p:spPr>
      </p:pic>
      <p:pic>
        <p:nvPicPr>
          <p:cNvPr id="32773" name="Picture 17" descr="SDC1096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34000" contrast="18000"/>
          </a:blip>
          <a:srcRect/>
          <a:stretch>
            <a:fillRect/>
          </a:stretch>
        </p:blipFill>
        <p:spPr>
          <a:xfrm>
            <a:off x="5963771" y="1447800"/>
            <a:ext cx="2987487" cy="2438400"/>
          </a:xfrm>
        </p:spPr>
      </p:pic>
      <p:sp>
        <p:nvSpPr>
          <p:cNvPr id="32774" name="Rectangle 3"/>
          <p:cNvSpPr>
            <a:spLocks noGrp="1" noChangeArrowheads="1"/>
          </p:cNvSpPr>
          <p:nvPr>
            <p:ph sz="quarter" idx="4"/>
          </p:nvPr>
        </p:nvSpPr>
        <p:spPr>
          <a:xfrm>
            <a:off x="228600" y="914400"/>
            <a:ext cx="8458200" cy="5715000"/>
          </a:xfrm>
        </p:spPr>
        <p:txBody>
          <a:bodyPr/>
          <a:lstStyle/>
          <a:p>
            <a:pPr eaLnBrk="1" hangingPunct="1"/>
            <a:r>
              <a:rPr lang="ru-RU" sz="1600" dirty="0" smtClean="0"/>
              <a:t> </a:t>
            </a:r>
            <a:endParaRPr lang="ru-RU" sz="2800" b="1" dirty="0" smtClean="0"/>
          </a:p>
          <a:p>
            <a:pPr eaLnBrk="1" hangingPunct="1">
              <a:buFont typeface="Wingdings" pitchFamily="2" charset="2"/>
              <a:buNone/>
            </a:pPr>
            <a:endParaRPr lang="ru-RU" sz="2800" b="1" dirty="0" smtClean="0"/>
          </a:p>
          <a:p>
            <a:pPr eaLnBrk="1" hangingPunct="1">
              <a:buFont typeface="Wingdings" pitchFamily="2" charset="2"/>
              <a:buNone/>
            </a:pPr>
            <a:endParaRPr lang="ru-RU" sz="2800" b="1" dirty="0" smtClean="0"/>
          </a:p>
        </p:txBody>
      </p:sp>
      <p:sp>
        <p:nvSpPr>
          <p:cNvPr id="32775" name="Rectangle 19"/>
          <p:cNvSpPr>
            <a:spLocks noChangeArrowheads="1"/>
          </p:cNvSpPr>
          <p:nvPr/>
        </p:nvSpPr>
        <p:spPr bwMode="auto">
          <a:xfrm>
            <a:off x="4037013" y="3336925"/>
            <a:ext cx="13731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i="0"/>
              <a:t>Сбербанк</a:t>
            </a:r>
          </a:p>
        </p:txBody>
      </p:sp>
      <p:sp>
        <p:nvSpPr>
          <p:cNvPr id="32776" name="Rectangle 20"/>
          <p:cNvSpPr>
            <a:spLocks noChangeArrowheads="1"/>
          </p:cNvSpPr>
          <p:nvPr/>
        </p:nvSpPr>
        <p:spPr bwMode="auto">
          <a:xfrm>
            <a:off x="609600" y="3276600"/>
            <a:ext cx="2209800" cy="611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i="0" dirty="0" smtClean="0"/>
              <a:t>ВТБ-24</a:t>
            </a:r>
            <a:endParaRPr lang="ru-RU" b="1" i="0" dirty="0"/>
          </a:p>
          <a:p>
            <a:pPr eaLnBrk="0" hangingPunct="0"/>
            <a:endParaRPr lang="ru-RU" sz="1800" b="1" i="0" dirty="0">
              <a:latin typeface="Arial" charset="0"/>
            </a:endParaRPr>
          </a:p>
        </p:txBody>
      </p:sp>
      <p:sp>
        <p:nvSpPr>
          <p:cNvPr id="32777" name="Rectangle 21"/>
          <p:cNvSpPr>
            <a:spLocks noChangeArrowheads="1"/>
          </p:cNvSpPr>
          <p:nvPr/>
        </p:nvSpPr>
        <p:spPr bwMode="auto">
          <a:xfrm>
            <a:off x="6172200" y="3370263"/>
            <a:ext cx="2133600" cy="611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i="0"/>
              <a:t>Россельхозбанк</a:t>
            </a:r>
          </a:p>
          <a:p>
            <a:pPr eaLnBrk="0" hangingPunct="0"/>
            <a:endParaRPr lang="ru-RU" sz="1800" b="1" i="0">
              <a:latin typeface="Arial" charset="0"/>
            </a:endParaRPr>
          </a:p>
        </p:txBody>
      </p:sp>
      <p:sp>
        <p:nvSpPr>
          <p:cNvPr id="32778" name="Rectangle 22"/>
          <p:cNvSpPr>
            <a:spLocks noChangeArrowheads="1"/>
          </p:cNvSpPr>
          <p:nvPr/>
        </p:nvSpPr>
        <p:spPr bwMode="auto">
          <a:xfrm>
            <a:off x="457200" y="3914775"/>
            <a:ext cx="845820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b="1" i="0" dirty="0"/>
              <a:t>На территории Чернышевского района осуществляют свою деятельность филиалы банков:</a:t>
            </a:r>
          </a:p>
          <a:p>
            <a:pPr algn="just"/>
            <a:r>
              <a:rPr lang="ru-RU" b="1" i="0" dirty="0"/>
              <a:t>П</a:t>
            </a:r>
            <a:r>
              <a:rPr lang="ru-RU" b="1" i="0" dirty="0" smtClean="0"/>
              <a:t>АО </a:t>
            </a:r>
            <a:r>
              <a:rPr lang="ru-RU" b="1" i="0" dirty="0"/>
              <a:t>«Сбербанк России» </a:t>
            </a:r>
            <a:r>
              <a:rPr lang="ru-RU" i="0" dirty="0"/>
              <a:t>(пгт</a:t>
            </a:r>
            <a:r>
              <a:rPr lang="ru-RU" i="0" dirty="0" smtClean="0"/>
              <a:t>. Чернышевск</a:t>
            </a:r>
            <a:r>
              <a:rPr lang="ru-RU" i="0" dirty="0"/>
              <a:t>, п</a:t>
            </a:r>
            <a:r>
              <a:rPr lang="ru-RU" i="0" dirty="0" smtClean="0"/>
              <a:t>. Букачача</a:t>
            </a:r>
            <a:r>
              <a:rPr lang="ru-RU" i="0" dirty="0"/>
              <a:t>, пгт</a:t>
            </a:r>
            <a:r>
              <a:rPr lang="ru-RU" i="0" dirty="0" smtClean="0"/>
              <a:t>. Аксеново-Зиловское</a:t>
            </a:r>
            <a:r>
              <a:rPr lang="ru-RU" i="0" dirty="0"/>
              <a:t>, </a:t>
            </a:r>
            <a:r>
              <a:rPr lang="ru-RU" i="0" dirty="0" smtClean="0"/>
              <a:t>                                           </a:t>
            </a:r>
            <a:r>
              <a:rPr lang="ru-RU" i="0" dirty="0"/>
              <a:t>пгт</a:t>
            </a:r>
            <a:r>
              <a:rPr lang="ru-RU" i="0" dirty="0" smtClean="0"/>
              <a:t>. Жирекен);</a:t>
            </a:r>
            <a:endParaRPr lang="ru-RU" i="0" dirty="0"/>
          </a:p>
          <a:p>
            <a:pPr algn="just"/>
            <a:r>
              <a:rPr lang="ru-RU" b="1" i="0" dirty="0" smtClean="0"/>
              <a:t>ПАО «ВТБ-24» </a:t>
            </a:r>
            <a:r>
              <a:rPr lang="ru-RU" i="0" dirty="0"/>
              <a:t>(пгт</a:t>
            </a:r>
            <a:r>
              <a:rPr lang="ru-RU" i="0" dirty="0" smtClean="0"/>
              <a:t>. Чернышевск</a:t>
            </a:r>
            <a:r>
              <a:rPr lang="ru-RU" i="0" dirty="0"/>
              <a:t>, пгт</a:t>
            </a:r>
            <a:r>
              <a:rPr lang="ru-RU" i="0" dirty="0" smtClean="0"/>
              <a:t>. Аксеново-Зиловское</a:t>
            </a:r>
            <a:r>
              <a:rPr lang="ru-RU" i="0" dirty="0"/>
              <a:t>);</a:t>
            </a:r>
          </a:p>
          <a:p>
            <a:pPr algn="just"/>
            <a:r>
              <a:rPr lang="ru-RU" b="1" i="0" dirty="0" smtClean="0"/>
              <a:t>АО </a:t>
            </a:r>
            <a:r>
              <a:rPr lang="ru-RU" b="1" i="0" dirty="0"/>
              <a:t>«</a:t>
            </a:r>
            <a:r>
              <a:rPr lang="ru-RU" b="1" i="0" dirty="0" err="1"/>
              <a:t>Россельхозбанк</a:t>
            </a:r>
            <a:r>
              <a:rPr lang="ru-RU" b="1" i="0" dirty="0"/>
              <a:t>»</a:t>
            </a:r>
            <a:r>
              <a:rPr lang="ru-RU" i="0" dirty="0"/>
              <a:t> (пгт</a:t>
            </a:r>
            <a:r>
              <a:rPr lang="ru-RU" i="0" dirty="0" smtClean="0"/>
              <a:t>. Чернышевск</a:t>
            </a:r>
            <a:r>
              <a:rPr lang="ru-RU" i="0" dirty="0"/>
              <a:t>);</a:t>
            </a:r>
          </a:p>
          <a:p>
            <a:pPr algn="just"/>
            <a:r>
              <a:rPr lang="ru-RU" b="1" i="0" dirty="0" smtClean="0"/>
              <a:t>ПАО </a:t>
            </a:r>
            <a:r>
              <a:rPr lang="ru-RU" b="1" i="0" dirty="0"/>
              <a:t>КБ «Восточный» </a:t>
            </a:r>
            <a:r>
              <a:rPr lang="ru-RU" i="0" dirty="0"/>
              <a:t>(пгт</a:t>
            </a:r>
            <a:r>
              <a:rPr lang="ru-RU" i="0" dirty="0" smtClean="0"/>
              <a:t>. Чернышевск);</a:t>
            </a:r>
          </a:p>
          <a:p>
            <a:pPr algn="just"/>
            <a:r>
              <a:rPr lang="ru-RU" b="1" i="0" dirty="0" smtClean="0"/>
              <a:t>Мини-офис №259 </a:t>
            </a:r>
            <a:r>
              <a:rPr lang="ru-RU" b="1" i="0" dirty="0" err="1" smtClean="0"/>
              <a:t>Совкомбанка</a:t>
            </a:r>
            <a:r>
              <a:rPr lang="ru-RU" i="0" dirty="0" smtClean="0"/>
              <a:t>  (пгт Чернышевск).</a:t>
            </a:r>
            <a:endParaRPr lang="ru-RU" i="0" dirty="0"/>
          </a:p>
          <a:p>
            <a:endParaRPr lang="ru-RU" i="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533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Финансы муниципального района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762000"/>
            <a:ext cx="8458200" cy="5867400"/>
          </a:xfrm>
        </p:spPr>
        <p:txBody>
          <a:bodyPr/>
          <a:lstStyle/>
          <a:p>
            <a:pPr indent="0" algn="ctr" eaLnBrk="1" hangingPunct="1">
              <a:buFont typeface="Wingdings" pitchFamily="2" charset="2"/>
              <a:buNone/>
            </a:pPr>
            <a:r>
              <a:rPr lang="ru-RU" sz="1800" dirty="0" smtClean="0"/>
              <a:t>Фактически за 2016 год в консолидированный бюджет района поступило доходов в объёме </a:t>
            </a:r>
            <a:r>
              <a:rPr lang="ru-RU" sz="1800" b="1" dirty="0" smtClean="0"/>
              <a:t>270 539,7</a:t>
            </a:r>
            <a:r>
              <a:rPr lang="ru-RU" sz="1800" dirty="0" smtClean="0"/>
              <a:t> тыс. руб., что составило 100,6 </a:t>
            </a:r>
            <a:r>
              <a:rPr lang="en-US" sz="1800" dirty="0" smtClean="0"/>
              <a:t>%</a:t>
            </a:r>
            <a:r>
              <a:rPr lang="ru-RU" sz="1800" dirty="0" smtClean="0"/>
              <a:t> от бюджетных назначений.</a:t>
            </a:r>
            <a:endParaRPr lang="en-US" sz="18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sz="1600" dirty="0" smtClean="0"/>
              <a:t>   </a:t>
            </a:r>
            <a:r>
              <a:rPr lang="ru-RU" sz="1600" dirty="0" smtClean="0"/>
              <a:t>         </a:t>
            </a:r>
          </a:p>
        </p:txBody>
      </p:sp>
      <p:sp>
        <p:nvSpPr>
          <p:cNvPr id="3768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68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685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533400" y="1524000"/>
          <a:ext cx="8382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57" descr="DSC007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8000" contrast="4000"/>
          </a:blip>
          <a:srcRect/>
          <a:stretch>
            <a:fillRect/>
          </a:stretch>
        </p:blipFill>
        <p:spPr>
          <a:xfrm>
            <a:off x="0" y="1066800"/>
            <a:ext cx="9144000" cy="5791200"/>
          </a:xfrm>
        </p:spPr>
      </p:pic>
      <p:sp>
        <p:nvSpPr>
          <p:cNvPr id="379919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Промышленность</a:t>
            </a:r>
          </a:p>
        </p:txBody>
      </p:sp>
      <p:graphicFrame>
        <p:nvGraphicFramePr>
          <p:cNvPr id="380120" name="Group 216"/>
          <p:cNvGraphicFramePr>
            <a:graphicFrameLocks noGrp="1"/>
          </p:cNvGraphicFramePr>
          <p:nvPr>
            <p:ph sz="half" idx="1"/>
          </p:nvPr>
        </p:nvGraphicFramePr>
        <p:xfrm>
          <a:off x="381000" y="1752600"/>
          <a:ext cx="8534400" cy="3048001"/>
        </p:xfrm>
        <a:graphic>
          <a:graphicData uri="http://schemas.openxmlformats.org/drawingml/2006/table">
            <a:tbl>
              <a:tblPr/>
              <a:tblGrid>
                <a:gridCol w="5638800"/>
                <a:gridCol w="1676400"/>
                <a:gridCol w="1219200"/>
              </a:tblGrid>
              <a:tr h="6329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2016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9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Объем отгруженных товаров, выполненных работ, оказанных услуг собственными силами, в том числе: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1436,7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3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Добыча полезных ископаемых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88,4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Обрабатывающие производства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1072,3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9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Производство и распределение электроэнергии, газа и воды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364,4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Добыча полезных ископаемых</a:t>
            </a:r>
          </a:p>
        </p:txBody>
      </p:sp>
      <p:pic>
        <p:nvPicPr>
          <p:cNvPr id="35843" name="Picture 4" descr="P7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6000" contrast="-14000"/>
          </a:blip>
          <a:srcRect/>
          <a:stretch>
            <a:fillRect/>
          </a:stretch>
        </p:blipFill>
        <p:spPr>
          <a:xfrm>
            <a:off x="348342" y="914400"/>
            <a:ext cx="4528457" cy="2971800"/>
          </a:xfrm>
          <a:solidFill>
            <a:schemeClr val="tx1">
              <a:alpha val="83136"/>
            </a:schemeClr>
          </a:solidFill>
        </p:spPr>
      </p:pic>
      <p:pic>
        <p:nvPicPr>
          <p:cNvPr id="35844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8381" y="1066800"/>
            <a:ext cx="2873619" cy="2819400"/>
          </a:xfrm>
        </p:spPr>
      </p:pic>
      <p:sp>
        <p:nvSpPr>
          <p:cNvPr id="35845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4038600"/>
            <a:ext cx="8229600" cy="2362200"/>
          </a:xfrm>
        </p:spPr>
        <p:txBody>
          <a:bodyPr/>
          <a:lstStyle/>
          <a:p>
            <a:pPr marL="0" indent="457200" eaLnBrk="1" hangingPunct="1">
              <a:buNone/>
            </a:pPr>
            <a:r>
              <a:rPr lang="ru-RU" sz="1400" b="1" dirty="0" smtClean="0"/>
              <a:t>На территории района разработано месторождение молибдена.</a:t>
            </a:r>
          </a:p>
          <a:p>
            <a:pPr marL="0" indent="457200" eaLnBrk="1" hangingPunct="1">
              <a:buNone/>
            </a:pPr>
            <a:r>
              <a:rPr lang="ru-RU" sz="1400" b="1" dirty="0" smtClean="0"/>
              <a:t>Добычу полезных ископаемых осуществлял ОАО «</a:t>
            </a:r>
            <a:r>
              <a:rPr lang="ru-RU" sz="1400" b="1" dirty="0" err="1" smtClean="0"/>
              <a:t>Жирекенский</a:t>
            </a:r>
            <a:r>
              <a:rPr lang="ru-RU" sz="1400" b="1" dirty="0" smtClean="0"/>
              <a:t> ГОК». В данный момент предприятие приостановило свою деятельность.</a:t>
            </a:r>
          </a:p>
          <a:p>
            <a:pPr marL="0" indent="457200" eaLnBrk="1" hangingPunct="1">
              <a:buNone/>
            </a:pPr>
            <a:r>
              <a:rPr lang="ru-RU" sz="1400" b="1" dirty="0" smtClean="0"/>
              <a:t>ООО «Каменный пояс» владеет лицензией на право пользования участком недр с целью добычи песчаника на </a:t>
            </a:r>
            <a:r>
              <a:rPr lang="ru-RU" sz="1400" b="1" dirty="0" err="1" smtClean="0"/>
              <a:t>Старооловском</a:t>
            </a:r>
            <a:r>
              <a:rPr lang="ru-RU" sz="1400" b="1" dirty="0" smtClean="0"/>
              <a:t> месторождении.</a:t>
            </a:r>
          </a:p>
          <a:p>
            <a:pPr marL="0" lvl="0" indent="457200">
              <a:spcBef>
                <a:spcPct val="0"/>
              </a:spcBef>
              <a:buNone/>
            </a:pPr>
            <a:r>
              <a:rPr lang="ru-RU" sz="1400" b="1" dirty="0" smtClean="0"/>
              <a:t>ООО «</a:t>
            </a:r>
            <a:r>
              <a:rPr lang="ru-RU" sz="1400" b="1" dirty="0" err="1" smtClean="0"/>
              <a:t>Армет</a:t>
            </a:r>
            <a:r>
              <a:rPr lang="ru-RU" sz="1400" b="1" dirty="0" smtClean="0"/>
              <a:t>»: произвели разведку месторождения «</a:t>
            </a:r>
            <a:r>
              <a:rPr lang="ru-RU" sz="1400" b="1" dirty="0" err="1" smtClean="0"/>
              <a:t>Арчикойское</a:t>
            </a:r>
            <a:r>
              <a:rPr lang="ru-RU" sz="1400" b="1" dirty="0" smtClean="0"/>
              <a:t>», </a:t>
            </a:r>
            <a:r>
              <a:rPr lang="ru-RU" sz="1400" b="1" dirty="0" smtClean="0">
                <a:cs typeface="Times New Roman" pitchFamily="18" charset="0"/>
              </a:rPr>
              <a:t>в 2017 году планируется п</a:t>
            </a:r>
            <a:r>
              <a:rPr lang="ru-RU" sz="1400" b="1" dirty="0" smtClean="0"/>
              <a:t>роведение экспертизы проекта фабрики, разработка рабочей документации;</a:t>
            </a:r>
          </a:p>
          <a:p>
            <a:pPr marL="0" lvl="0" indent="457200">
              <a:spcBef>
                <a:spcPct val="0"/>
              </a:spcBef>
              <a:buNone/>
            </a:pPr>
            <a:r>
              <a:rPr lang="ru-RU" sz="1400" b="1" dirty="0" smtClean="0"/>
              <a:t>В 2018 году - сооружение карьера, строительство и подготовка к эксплуатации, опытно-промышленная эксплуатация. В 2019 году планируется добыча золотой руды.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609600"/>
            <a:ext cx="65532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0" dirty="0" smtClean="0"/>
              <a:t>Приглашаем к сотрудничеству </a:t>
            </a:r>
          </a:p>
          <a:p>
            <a:pPr algn="ctr"/>
            <a:r>
              <a:rPr lang="ru-RU" sz="1800" i="0" dirty="0" smtClean="0"/>
              <a:t>в сфере  производства и переработки сельскохозяйственной продукции;</a:t>
            </a:r>
          </a:p>
          <a:p>
            <a:pPr algn="ctr"/>
            <a:r>
              <a:rPr lang="ru-RU" sz="1800" i="0" dirty="0" smtClean="0"/>
              <a:t>добычи полезных ископаемых;</a:t>
            </a:r>
          </a:p>
          <a:p>
            <a:pPr algn="ctr"/>
            <a:r>
              <a:rPr lang="ru-RU" sz="1800" i="0" dirty="0" smtClean="0"/>
              <a:t>развития туризма;</a:t>
            </a:r>
          </a:p>
          <a:p>
            <a:pPr algn="ctr"/>
            <a:r>
              <a:rPr lang="ru-RU" sz="1800" i="0" dirty="0" smtClean="0"/>
              <a:t>развитие  оздоровительной деятельности.</a:t>
            </a:r>
          </a:p>
          <a:p>
            <a:pPr algn="ctr"/>
            <a:endParaRPr lang="ru-RU" sz="1800" i="0" dirty="0" smtClean="0"/>
          </a:p>
          <a:p>
            <a:pPr algn="ctr"/>
            <a:endParaRPr lang="ru-RU" sz="1800" i="0" dirty="0" smtClean="0"/>
          </a:p>
          <a:p>
            <a:pPr algn="ctr"/>
            <a:r>
              <a:rPr lang="ru-RU" sz="1800" i="0" dirty="0" smtClean="0"/>
              <a:t>Предлагаем Вашему вниманию презентацию о нашем районе, нашей малой родине, которую мы очень любим и хотим видеть цветущей и развивающейся.</a:t>
            </a:r>
          </a:p>
          <a:p>
            <a:endParaRPr lang="ru-RU" dirty="0"/>
          </a:p>
        </p:txBody>
      </p:sp>
      <p:pic>
        <p:nvPicPr>
          <p:cNvPr id="80900" name="Picture 4" descr="https://i.mycdn.me/image?id=859478349066&amp;t=52&amp;plc=WEB&amp;tkn=*mz0kKiLRRFx_chKmCGQtII1nQE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038600"/>
            <a:ext cx="2257425" cy="2181226"/>
          </a:xfrm>
          <a:prstGeom prst="rect">
            <a:avLst/>
          </a:prstGeom>
          <a:noFill/>
        </p:spPr>
      </p:pic>
      <p:pic>
        <p:nvPicPr>
          <p:cNvPr id="80902" name="Picture 6" descr="https://i.mycdn.me/image?id=859306123274&amp;t=52&amp;plc=WEB&amp;tkn=*GkztTv8c1A3eKV6ueuL5IW17kS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4038600"/>
            <a:ext cx="2181225" cy="2181226"/>
          </a:xfrm>
          <a:prstGeom prst="rect">
            <a:avLst/>
          </a:prstGeom>
          <a:noFill/>
        </p:spPr>
      </p:pic>
      <p:pic>
        <p:nvPicPr>
          <p:cNvPr id="80904" name="Picture 8" descr="https://i.mycdn.me/image?id=859306127882&amp;t=52&amp;plc=WEB&amp;tkn=*JVHRcCtBJMLnCjVdAoj9fkHx7e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4038600"/>
            <a:ext cx="2181225" cy="2181226"/>
          </a:xfrm>
          <a:prstGeom prst="rect">
            <a:avLst/>
          </a:prstGeom>
          <a:noFill/>
        </p:spPr>
      </p:pic>
      <p:pic>
        <p:nvPicPr>
          <p:cNvPr id="80906" name="Picture 10" descr="https://i.mycdn.me/image?id=859306117386&amp;t=52&amp;plc=WEB&amp;tkn=*DA9Ruz9ZfSboZN0fxNnoRQLJTy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4038600"/>
            <a:ext cx="2181225" cy="2181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Обрабатывающие производства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2000"/>
            <a:ext cx="8763000" cy="57150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6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6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Среди важнейших видов производимой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продукции субъектами малого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предпринимательства в районе наибольший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удельный вес  занимает продукция пищевой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промышленности.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-ООО «</a:t>
            </a:r>
            <a:r>
              <a:rPr lang="ru-RU" sz="1600" b="1" dirty="0" err="1" smtClean="0">
                <a:solidFill>
                  <a:schemeClr val="tx1"/>
                </a:solidFill>
              </a:rPr>
              <a:t>Хлебокомбинат</a:t>
            </a:r>
            <a:r>
              <a:rPr lang="ru-RU" sz="1600" b="1" dirty="0" smtClean="0">
                <a:solidFill>
                  <a:schemeClr val="tx1"/>
                </a:solidFill>
              </a:rPr>
              <a:t>»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-ИП </a:t>
            </a:r>
            <a:r>
              <a:rPr lang="ru-RU" sz="1600" b="1" dirty="0" err="1" smtClean="0">
                <a:solidFill>
                  <a:schemeClr val="tx1"/>
                </a:solidFill>
              </a:rPr>
              <a:t>Бекрина</a:t>
            </a:r>
            <a:r>
              <a:rPr lang="ru-RU" sz="1600" b="1" dirty="0" smtClean="0">
                <a:solidFill>
                  <a:schemeClr val="tx1"/>
                </a:solidFill>
              </a:rPr>
              <a:t> Л.В.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-ИП Ибрагимова Т.З.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-ИП </a:t>
            </a:r>
            <a:r>
              <a:rPr lang="ru-RU" sz="1600" b="1" dirty="0" err="1" smtClean="0">
                <a:solidFill>
                  <a:schemeClr val="tx1"/>
                </a:solidFill>
              </a:rPr>
              <a:t>Варданян</a:t>
            </a:r>
            <a:r>
              <a:rPr lang="ru-RU" sz="1600" b="1" dirty="0" smtClean="0">
                <a:solidFill>
                  <a:schemeClr val="tx1"/>
                </a:solidFill>
              </a:rPr>
              <a:t> А.Р.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-ИП </a:t>
            </a:r>
            <a:r>
              <a:rPr lang="ru-RU" sz="1600" b="1" dirty="0" err="1" smtClean="0">
                <a:solidFill>
                  <a:schemeClr val="tx1"/>
                </a:solidFill>
              </a:rPr>
              <a:t>Агаркова</a:t>
            </a:r>
            <a:r>
              <a:rPr lang="ru-RU" sz="1600" b="1" dirty="0" smtClean="0">
                <a:solidFill>
                  <a:schemeClr val="tx1"/>
                </a:solidFill>
              </a:rPr>
              <a:t> О.С.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-ИП </a:t>
            </a:r>
            <a:r>
              <a:rPr lang="ru-RU" sz="1600" b="1" dirty="0" err="1" smtClean="0">
                <a:solidFill>
                  <a:schemeClr val="tx1"/>
                </a:solidFill>
              </a:rPr>
              <a:t>Татаров</a:t>
            </a:r>
            <a:r>
              <a:rPr lang="ru-RU" sz="1600" b="1" dirty="0" smtClean="0">
                <a:solidFill>
                  <a:schemeClr val="tx1"/>
                </a:solidFill>
              </a:rPr>
              <a:t> С.А.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-КФХ </a:t>
            </a:r>
            <a:r>
              <a:rPr lang="ru-RU" sz="1600" b="1" dirty="0" err="1" smtClean="0">
                <a:solidFill>
                  <a:schemeClr val="tx1"/>
                </a:solidFill>
              </a:rPr>
              <a:t>Черников</a:t>
            </a:r>
            <a:r>
              <a:rPr lang="ru-RU" sz="1600" b="1" dirty="0" smtClean="0">
                <a:solidFill>
                  <a:schemeClr val="tx1"/>
                </a:solidFill>
              </a:rPr>
              <a:t> Д.К.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-КФХ </a:t>
            </a:r>
            <a:r>
              <a:rPr lang="ru-RU" sz="1600" b="1" dirty="0" err="1" smtClean="0">
                <a:solidFill>
                  <a:schemeClr val="tx1"/>
                </a:solidFill>
              </a:rPr>
              <a:t>Пьянникова</a:t>
            </a:r>
            <a:r>
              <a:rPr lang="ru-RU" sz="1600" b="1" dirty="0" smtClean="0">
                <a:solidFill>
                  <a:schemeClr val="tx1"/>
                </a:solidFill>
              </a:rPr>
              <a:t> Н.В.</a:t>
            </a:r>
          </a:p>
        </p:txBody>
      </p:sp>
      <p:sp>
        <p:nvSpPr>
          <p:cNvPr id="36868" name="Содержимое 7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8001000" cy="1600200"/>
          </a:xfrm>
        </p:spPr>
        <p:txBody>
          <a:bodyPr/>
          <a:lstStyle/>
          <a:p>
            <a:pPr eaLnBrk="1" hangingPunct="1"/>
            <a:endParaRPr lang="ru-RU" sz="1600" dirty="0" smtClean="0"/>
          </a:p>
          <a:p>
            <a:pPr eaLnBrk="1" hangingPunct="1">
              <a:buFont typeface="Wingdings" pitchFamily="2" charset="2"/>
              <a:buNone/>
            </a:pPr>
            <a:endParaRPr lang="ru-RU" dirty="0" smtClean="0"/>
          </a:p>
        </p:txBody>
      </p:sp>
      <p:pic>
        <p:nvPicPr>
          <p:cNvPr id="36869" name="Picture 9" descr="P11501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438400"/>
            <a:ext cx="441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8109" name="Rectangle 13"/>
          <p:cNvSpPr>
            <a:spLocks noChangeArrowheads="1"/>
          </p:cNvSpPr>
          <p:nvPr/>
        </p:nvSpPr>
        <p:spPr bwMode="auto">
          <a:xfrm>
            <a:off x="4495800" y="4876800"/>
            <a:ext cx="3657600" cy="6586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65000"/>
              <a:buFont typeface="Wingdings" pitchFamily="2" charset="2"/>
              <a:buNone/>
              <a:defRPr/>
            </a:pPr>
            <a:r>
              <a:rPr lang="ru-RU" i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</a:t>
            </a:r>
            <a:endParaRPr lang="ru-RU" i="0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65000"/>
              <a:buFont typeface="Wingdings" pitchFamily="2" charset="2"/>
              <a:buNone/>
              <a:defRPr/>
            </a:pPr>
            <a:endParaRPr lang="ru-RU" i="0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381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Сельское хозяйство</a:t>
            </a:r>
          </a:p>
        </p:txBody>
      </p:sp>
      <p:sp>
        <p:nvSpPr>
          <p:cNvPr id="37891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5943600" cy="5486400"/>
          </a:xfrm>
        </p:spPr>
        <p:txBody>
          <a:bodyPr/>
          <a:lstStyle/>
          <a:p>
            <a:pPr eaLnBrk="1" hangingPunct="1"/>
            <a:r>
              <a:rPr lang="ru-RU" sz="1600" dirty="0" smtClean="0">
                <a:solidFill>
                  <a:schemeClr val="tx1"/>
                </a:solidFill>
              </a:rPr>
              <a:t>В районе 9 сельскохозяйственных предприятий </a:t>
            </a:r>
          </a:p>
          <a:p>
            <a:pPr eaLnBrk="1" hangingPunct="1"/>
            <a:r>
              <a:rPr lang="ru-RU" sz="1600" dirty="0" smtClean="0">
                <a:solidFill>
                  <a:schemeClr val="tx1"/>
                </a:solidFill>
              </a:rPr>
              <a:t>2 племенных хозяйства: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 - СПК «</a:t>
            </a:r>
            <a:r>
              <a:rPr lang="ru-RU" sz="1600" dirty="0" err="1" smtClean="0">
                <a:solidFill>
                  <a:schemeClr val="tx1"/>
                </a:solidFill>
              </a:rPr>
              <a:t>Байгульский</a:t>
            </a:r>
            <a:r>
              <a:rPr lang="ru-RU" sz="1600" dirty="0" smtClean="0">
                <a:solidFill>
                  <a:schemeClr val="tx1"/>
                </a:solidFill>
              </a:rPr>
              <a:t>»-выращивание КРС «Казахской белоголовой» породы;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 - АО «Племенной завод «Комсомолец»-выращивание овец «Забайкальской тонкорунной» породы.</a:t>
            </a:r>
          </a:p>
          <a:p>
            <a:pPr eaLnBrk="1" hangingPunct="1">
              <a:buFont typeface="Wingdings" pitchFamily="2" charset="2"/>
              <a:buNone/>
            </a:pPr>
            <a:endParaRPr lang="ru-RU" sz="1600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ru-RU" sz="1600" dirty="0" smtClean="0"/>
              <a:t> </a:t>
            </a:r>
            <a:r>
              <a:rPr lang="ru-RU" sz="1600" b="1" dirty="0" smtClean="0"/>
              <a:t>В хозяйствах всех категорий насчитывается: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600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ru-RU" sz="1600" dirty="0" smtClean="0"/>
          </a:p>
          <a:p>
            <a:pPr eaLnBrk="1" hangingPunct="1"/>
            <a:endParaRPr lang="ru-RU" sz="1600" dirty="0" smtClean="0"/>
          </a:p>
        </p:txBody>
      </p:sp>
      <p:pic>
        <p:nvPicPr>
          <p:cNvPr id="37892" name="Содержимое 3" descr="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38800" y="3429000"/>
            <a:ext cx="3505200" cy="2971800"/>
          </a:xfrm>
        </p:spPr>
      </p:pic>
      <p:pic>
        <p:nvPicPr>
          <p:cNvPr id="4" name="Рисунок 3" descr="P10804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990600"/>
            <a:ext cx="3276600" cy="23199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7894" name="Rectangle 280"/>
          <p:cNvSpPr>
            <a:spLocks noChangeArrowheads="1"/>
          </p:cNvSpPr>
          <p:nvPr/>
        </p:nvSpPr>
        <p:spPr bwMode="auto">
          <a:xfrm>
            <a:off x="0" y="49815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 i="0">
              <a:latin typeface="Arial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381000" y="3048000"/>
          <a:ext cx="48006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Жилищно-коммунальное хозяйство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534400" cy="5410200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Жилищный фонд Чернышевского района на 01.01.2017 года – 712,4 тыс.кв.м.</a:t>
            </a:r>
          </a:p>
          <a:p>
            <a:pPr eaLnBrk="1" hangingPunct="1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Общая площадь жилых помещений в среднем на одного жителя – 21,35 кв.м.</a:t>
            </a:r>
          </a:p>
          <a:p>
            <a:pPr eaLnBrk="1" hangingPunct="1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Услуги ЖКХ оказывают  10  предприятий :</a:t>
            </a:r>
          </a:p>
          <a:p>
            <a:pPr eaLnBrk="1" hangingPunct="1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- 5  Обществ с ограниченной ответственностью;</a:t>
            </a:r>
          </a:p>
          <a:p>
            <a:pPr eaLnBrk="1" hangingPunct="1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- 5 Муниципальных унитарных предприятий.</a:t>
            </a:r>
          </a:p>
          <a:p>
            <a:pPr eaLnBrk="1" hangingPunct="1">
              <a:defRPr/>
            </a:pPr>
            <a:endParaRPr lang="ru-RU" sz="16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ru-RU" sz="1600" dirty="0" smtClean="0"/>
          </a:p>
        </p:txBody>
      </p:sp>
      <p:pic>
        <p:nvPicPr>
          <p:cNvPr id="38916" name="Picture 5" descr="&amp;Tcy;&amp;iecy;&amp;mcy;&amp;acy;&amp;tcy;&amp;icy;&amp;chcy;&amp;iecy;&amp;scy;&amp;kcy;&amp;acy;&amp;yacy; &amp;icy;&amp;lcy;&amp;lcy;&amp;yucy;&amp;scy;&amp;tcy;&amp;rcy;&amp;acy;&amp;tscy;&amp;icy;&amp;yacy;. &amp;Pcy;&amp;lcy;&amp;acy;&amp;tcy;&amp;icy;&amp;tcy;&amp;softcy; &amp;zcy;&amp;acy; &amp;ucy;&amp;scy;&amp;lcy;&amp;ucy;&amp;gcy;&amp;icy; &amp;ZHcy;&amp;Kcy;&amp;KHcy; &amp;vcy; &amp;kcy;&amp;acy;&amp;scy;&amp;scy;&amp;acy;&amp;khcy; &amp;Rcy;&amp;Kcy;&amp;TScy; &amp;scy;&amp;mcy;&amp;ocy;&amp;gcy;&amp;ucy;&amp;tcy; &amp;yucy;&amp;zhcy;&amp;ncy;&amp;ocy;-&amp;scy;&amp;acy;&amp;khcy;&amp;acy;&amp;lcy;&amp;icy;&amp;ncy;&amp;tscy;&amp;ycy;. &amp;Acy;&amp;vcy;&amp;tcy;&amp;ocy;&amp;rcy; &amp;fcy;&amp;ocy;&amp;tcy;&amp;ocy;: http://news.astv.ru/news/v-yuzhno-sakhalinske-sberbank-ne-prinimaet-oplatu-po-edinoi-kvitantsii - SakhalinMedia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2004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DSC005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00400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Строительство</a:t>
            </a:r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229600" cy="3048000"/>
          </a:xfrm>
        </p:spPr>
        <p:txBody>
          <a:bodyPr/>
          <a:lstStyle/>
          <a:p>
            <a:pPr eaLnBrk="1" hangingPunct="1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 </a:t>
            </a:r>
            <a:r>
              <a:rPr lang="ru-RU" sz="1600" b="1" dirty="0" smtClean="0">
                <a:solidFill>
                  <a:schemeClr val="tx1"/>
                </a:solidFill>
              </a:rPr>
              <a:t>За 2016 год введено в эксплуатацию:</a:t>
            </a:r>
          </a:p>
          <a:p>
            <a:pPr eaLnBrk="1" hangingPunct="1"/>
            <a:r>
              <a:rPr lang="ru-RU" sz="1600" dirty="0" smtClean="0">
                <a:solidFill>
                  <a:schemeClr val="tx1"/>
                </a:solidFill>
              </a:rPr>
              <a:t>34 ед. индивидуальных жилых домов площадью 2636,6 кв.м;</a:t>
            </a:r>
          </a:p>
          <a:p>
            <a:pPr eaLnBrk="1" hangingPunct="1"/>
            <a:r>
              <a:rPr lang="ru-RU" sz="1600" dirty="0" smtClean="0">
                <a:solidFill>
                  <a:schemeClr val="tx1"/>
                </a:solidFill>
              </a:rPr>
              <a:t>5 линий электропередач общей протяженностью 9403 м в п. Аксеново-Зиловское;</a:t>
            </a:r>
          </a:p>
          <a:p>
            <a:pPr eaLnBrk="1" hangingPunct="1"/>
            <a:r>
              <a:rPr lang="ru-RU" sz="1600" dirty="0" smtClean="0">
                <a:solidFill>
                  <a:schemeClr val="tx1"/>
                </a:solidFill>
              </a:rPr>
              <a:t>придорожный комплекс СТО и кафе, п.Чернышевск, автотрасса Чита-Хабаровск  - 310,4 кв.м; </a:t>
            </a:r>
          </a:p>
          <a:p>
            <a:pPr eaLnBrk="1" hangingPunct="1"/>
            <a:r>
              <a:rPr lang="ru-RU" sz="1600" dirty="0" smtClean="0">
                <a:solidFill>
                  <a:schemeClr val="tx1"/>
                </a:solidFill>
              </a:rPr>
              <a:t>котельная Дирекции по </a:t>
            </a:r>
            <a:r>
              <a:rPr lang="ru-RU" sz="1600" dirty="0" err="1" smtClean="0">
                <a:solidFill>
                  <a:schemeClr val="tx1"/>
                </a:solidFill>
              </a:rPr>
              <a:t>тепловодоснабжению</a:t>
            </a:r>
            <a:r>
              <a:rPr lang="ru-RU" sz="1600" dirty="0" smtClean="0">
                <a:solidFill>
                  <a:schemeClr val="tx1"/>
                </a:solidFill>
              </a:rPr>
              <a:t> - структурного подразделения Забайкальской железной дороги - филиала ОАО «РЖД» п.Чернышевск, Промышленный тупик, строения 1-9, сооружения 1-7  - 619,7 м.кв.;</a:t>
            </a:r>
          </a:p>
          <a:p>
            <a:pPr eaLnBrk="1" hangingPunct="1"/>
            <a:r>
              <a:rPr lang="ru-RU" sz="1600" dirty="0" smtClean="0">
                <a:solidFill>
                  <a:schemeClr val="tx1"/>
                </a:solidFill>
              </a:rPr>
              <a:t>магазины и кафе общей площадью 200 кв.м.;</a:t>
            </a:r>
          </a:p>
          <a:p>
            <a:pPr eaLnBrk="1" hangingPunct="1"/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39941" name="Picture 8" descr="SDC109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657600"/>
            <a:ext cx="37973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9" descr="SDC10919"/>
          <p:cNvPicPr>
            <a:picLocks noChangeAspect="1" noChangeArrowheads="1"/>
          </p:cNvPicPr>
          <p:nvPr/>
        </p:nvPicPr>
        <p:blipFill>
          <a:blip r:embed="rId3" cstate="print">
            <a:lum bright="-2000" contrast="12000"/>
          </a:blip>
          <a:srcRect/>
          <a:stretch>
            <a:fillRect/>
          </a:stretch>
        </p:blipFill>
        <p:spPr bwMode="auto">
          <a:xfrm>
            <a:off x="533400" y="3614057"/>
            <a:ext cx="3810000" cy="30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Потребительский рынок</a:t>
            </a:r>
          </a:p>
        </p:txBody>
      </p:sp>
      <p:sp>
        <p:nvSpPr>
          <p:cNvPr id="4096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762000"/>
            <a:ext cx="7772400" cy="381000"/>
          </a:xfrm>
        </p:spPr>
        <p:txBody>
          <a:bodyPr/>
          <a:lstStyle/>
          <a:p>
            <a:pPr eaLnBrk="1" hangingPunct="1"/>
            <a:r>
              <a:rPr lang="ru-RU" sz="1800" b="1" dirty="0" smtClean="0"/>
              <a:t>              Объекты потребительского рынка за 2016 год</a:t>
            </a:r>
          </a:p>
          <a:p>
            <a:pPr eaLnBrk="1" hangingPunct="1"/>
            <a:endParaRPr lang="ru-RU" sz="1800" b="1" dirty="0" smtClean="0"/>
          </a:p>
        </p:txBody>
      </p:sp>
      <p:graphicFrame>
        <p:nvGraphicFramePr>
          <p:cNvPr id="414899" name="Group 179"/>
          <p:cNvGraphicFramePr>
            <a:graphicFrameLocks noGrp="1"/>
          </p:cNvGraphicFramePr>
          <p:nvPr>
            <p:ph sz="quarter" idx="2"/>
          </p:nvPr>
        </p:nvGraphicFramePr>
        <p:xfrm>
          <a:off x="838200" y="1143000"/>
          <a:ext cx="8001000" cy="1752601"/>
        </p:xfrm>
        <a:graphic>
          <a:graphicData uri="http://schemas.openxmlformats.org/drawingml/2006/table">
            <a:tbl>
              <a:tblPr/>
              <a:tblGrid>
                <a:gridCol w="6023189"/>
                <a:gridCol w="1036989"/>
                <a:gridCol w="940822"/>
              </a:tblGrid>
              <a:tr h="482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Розничная торговля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ед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Оптовая торговля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ед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Общественное питание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ед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Бытовое обслуживание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ед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14911" name="Group 191"/>
          <p:cNvGraphicFramePr>
            <a:graphicFrameLocks noGrp="1"/>
          </p:cNvGraphicFramePr>
          <p:nvPr>
            <p:ph sz="quarter" idx="3"/>
          </p:nvPr>
        </p:nvGraphicFramePr>
        <p:xfrm>
          <a:off x="762000" y="5318432"/>
          <a:ext cx="8001000" cy="1006168"/>
        </p:xfrm>
        <a:graphic>
          <a:graphicData uri="http://schemas.openxmlformats.org/drawingml/2006/table">
            <a:tbl>
              <a:tblPr/>
              <a:tblGrid>
                <a:gridCol w="5796477"/>
                <a:gridCol w="1143934"/>
                <a:gridCol w="1060589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Оборот розничной торговли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млн.руб.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1735,2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Оборот общественного питания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млн.руб.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  91,6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Объем платных услуг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млн.руб.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600,9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004" name="Picture 178" descr="index"/>
          <p:cNvPicPr>
            <a:picLocks noChangeAspect="1" noChangeArrowheads="1"/>
          </p:cNvPicPr>
          <p:nvPr/>
        </p:nvPicPr>
        <p:blipFill>
          <a:blip r:embed="rId2" cstate="print">
            <a:lum bright="26000" contrast="26000"/>
          </a:blip>
          <a:srcRect/>
          <a:stretch>
            <a:fillRect/>
          </a:stretch>
        </p:blipFill>
        <p:spPr bwMode="auto">
          <a:xfrm>
            <a:off x="2743200" y="2895600"/>
            <a:ext cx="4114800" cy="234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0" name="Rectangle 4"/>
          <p:cNvSpPr>
            <a:spLocks noGrp="1" noChangeArrowheads="1"/>
          </p:cNvSpPr>
          <p:nvPr>
            <p:ph type="title"/>
          </p:nvPr>
        </p:nvSpPr>
        <p:spPr>
          <a:xfrm>
            <a:off x="-457200" y="0"/>
            <a:ext cx="8686800" cy="685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>         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Малый и средний бизнес</a:t>
            </a:r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8610600" cy="3657600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/>
              <a:t>    </a:t>
            </a:r>
            <a:r>
              <a:rPr lang="ru-RU" sz="1900" b="1" dirty="0" smtClean="0">
                <a:solidFill>
                  <a:schemeClr val="tx1"/>
                </a:solidFill>
              </a:rPr>
              <a:t>Число субъектов малого и среднего предпринимательства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900" b="1" dirty="0" smtClean="0">
                <a:solidFill>
                  <a:schemeClr val="tx1"/>
                </a:solidFill>
              </a:rPr>
              <a:t>  составляет 650 ед. из них</a:t>
            </a:r>
            <a:r>
              <a:rPr lang="ru-RU" sz="1900" dirty="0" smtClean="0">
                <a:solidFill>
                  <a:schemeClr val="tx1"/>
                </a:solidFill>
              </a:rPr>
              <a:t>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900" dirty="0" smtClean="0">
                <a:solidFill>
                  <a:schemeClr val="tx1"/>
                </a:solidFill>
              </a:rPr>
              <a:t>      -63 малые предприятия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900" dirty="0" smtClean="0">
                <a:solidFill>
                  <a:schemeClr val="tx1"/>
                </a:solidFill>
              </a:rPr>
              <a:t>      -587 индивидуальные предприниматели, в том числе 49 КФХ.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ru-RU" sz="1900" dirty="0" smtClean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900" dirty="0" smtClean="0">
                <a:solidFill>
                  <a:schemeClr val="tx1"/>
                </a:solidFill>
              </a:rPr>
              <a:t>        Предприятия розничной торговли занимают 69%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900" b="1" dirty="0" smtClean="0">
                <a:solidFill>
                  <a:schemeClr val="tx1"/>
                </a:solidFill>
              </a:rPr>
              <a:t>                       </a:t>
            </a:r>
            <a:r>
              <a:rPr lang="ru-RU" sz="1900" dirty="0" smtClean="0">
                <a:solidFill>
                  <a:schemeClr val="tx1"/>
                </a:solidFill>
              </a:rPr>
              <a:t>Виды производимой продукции: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900" dirty="0" smtClean="0">
                <a:solidFill>
                  <a:schemeClr val="tx1"/>
                </a:solidFill>
              </a:rPr>
              <a:t>     	- хлеб и хлебобулочные изделия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900" dirty="0" smtClean="0">
                <a:solidFill>
                  <a:schemeClr val="tx1"/>
                </a:solidFill>
              </a:rPr>
              <a:t>     	- молочная продукция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900" dirty="0" smtClean="0">
                <a:solidFill>
                  <a:schemeClr val="tx1"/>
                </a:solidFill>
              </a:rPr>
              <a:t>     	- кондитерские изделия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900" dirty="0" smtClean="0">
                <a:solidFill>
                  <a:schemeClr val="tx1"/>
                </a:solidFill>
              </a:rPr>
              <a:t>     	- изготовление корпусной и резной мебели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900" dirty="0" smtClean="0">
                <a:solidFill>
                  <a:schemeClr val="tx1"/>
                </a:solidFill>
              </a:rPr>
              <a:t>	- производство мясных полуфабрикатов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900" dirty="0" smtClean="0">
                <a:solidFill>
                  <a:schemeClr val="tx1"/>
                </a:solidFill>
              </a:rPr>
              <a:t> 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ru-RU" sz="1600" dirty="0" smtClean="0"/>
          </a:p>
        </p:txBody>
      </p:sp>
      <p:pic>
        <p:nvPicPr>
          <p:cNvPr id="6" name="Picture 2" descr="хлеб, выпечка, производство, зав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191000"/>
            <a:ext cx="3657600" cy="2381272"/>
          </a:xfrm>
          <a:prstGeom prst="rect">
            <a:avLst/>
          </a:prstGeom>
          <a:noFill/>
        </p:spPr>
      </p:pic>
      <p:pic>
        <p:nvPicPr>
          <p:cNvPr id="8" name="Содержимое 7" descr="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21418964">
            <a:off x="447755" y="4033249"/>
            <a:ext cx="3490996" cy="260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Поддержка малого предпринимательства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610600" cy="3124200"/>
          </a:xfrm>
        </p:spPr>
        <p:txBody>
          <a:bodyPr/>
          <a:lstStyle/>
          <a:p>
            <a:pPr algn="ctr" eaLnBrk="1" hangingPunct="1"/>
            <a:r>
              <a:rPr lang="ru-RU" sz="1700" b="1" dirty="0" smtClean="0"/>
              <a:t>В рамках реализации муниципальной программы «Поддержка и развитие малого и среднего предпринимательства в Чернышевском районе» проведены мероприятия:</a:t>
            </a:r>
          </a:p>
          <a:p>
            <a:pPr eaLnBrk="1" hangingPunct="1"/>
            <a:r>
              <a:rPr lang="ru-RU" sz="1700" b="1" dirty="0" smtClean="0"/>
              <a:t>- за 2016 год в Муниципальный Центр Поддержки Предпринимательства обратилось за консультационно-информационными услугами 70 субъектов малого и среднего предпринимательства;</a:t>
            </a:r>
          </a:p>
          <a:p>
            <a:pPr eaLnBrk="1" hangingPunct="1"/>
            <a:r>
              <a:rPr lang="ru-RU" sz="1700" b="1" dirty="0" smtClean="0"/>
              <a:t>- Фондом поддержки малого предпринимательства Забайкальского края были предоставлены кредиты индивидуальным предпринимателям на общую сумму 1610,0 тыс.руб.;</a:t>
            </a:r>
          </a:p>
          <a:p>
            <a:pPr eaLnBrk="1" hangingPunct="1"/>
            <a:r>
              <a:rPr lang="ru-RU" sz="1700" b="1" dirty="0" smtClean="0"/>
              <a:t>-за 2016 год проведено 4 заседания Совета по развитию предпринимательской деятельности.</a:t>
            </a:r>
          </a:p>
          <a:p>
            <a:pPr algn="ctr" eaLnBrk="1" hangingPunct="1"/>
            <a:endParaRPr lang="ru-RU" sz="1400" b="1" dirty="0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4419600"/>
            <a:ext cx="24003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11" descr="DSC_04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4419600"/>
            <a:ext cx="2782476" cy="2209800"/>
          </a:xfrm>
          <a:prstGeom prst="rect">
            <a:avLst/>
          </a:prstGeom>
        </p:spPr>
      </p:pic>
      <p:pic>
        <p:nvPicPr>
          <p:cNvPr id="9" name="Содержимое 11" descr="IMG_0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4378180"/>
            <a:ext cx="2667000" cy="226139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924800" cy="914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Муниципальная поддержка инвестиционной деятельности</a:t>
            </a:r>
          </a:p>
        </p:txBody>
      </p:sp>
      <p:sp>
        <p:nvSpPr>
          <p:cNvPr id="4403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143000"/>
            <a:ext cx="86106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 На территории муниципального района «Чернышевский район» действует Положение о муниципальной поддержке инвестиционной деятельности в муниципальном районе «Чернышевский район».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   Цель</a:t>
            </a:r>
            <a:r>
              <a:rPr lang="ru-RU" sz="1600" dirty="0" smtClean="0">
                <a:solidFill>
                  <a:schemeClr val="tx1"/>
                </a:solidFill>
              </a:rPr>
              <a:t>: содействия  развитию малого и среднего предпринимательства, повышения инвестиционной привлекательности муниципального район, стимулирование инвестиционной деятельности на территории муниципального района и привлечение инвестиций на основе создания режима наибольшего благоприятствования инвесторам.</a:t>
            </a:r>
          </a:p>
          <a:p>
            <a:pPr eaLnBrk="1" hangingPunct="1">
              <a:lnSpc>
                <a:spcPct val="80000"/>
              </a:lnSpc>
            </a:pPr>
            <a:endParaRPr lang="ru-RU" sz="1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           Формы муниципальной поддержки: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- предоставление налоговых льгот;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- предоставление льгот по аренде имущества, являющегося муниципальной собственностью муниципального района «Чернышевский район»;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- субсидирование за счет средств бюджета муниципального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   района «Чернышевский район» части процентной ставки за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   пользование кредитом;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- предоставление муниципальных гарантий  по  инвестиционным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   проектам за счет средств бюджета муниципального района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   «Чернышевский район»;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- предоставление инвесторам информационной и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   организационной поддержки.</a:t>
            </a:r>
          </a:p>
          <a:p>
            <a:pPr eaLnBrk="1" hangingPunct="1">
              <a:lnSpc>
                <a:spcPct val="80000"/>
              </a:lnSpc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</a:pPr>
            <a:endParaRPr lang="ru-RU" sz="1600" dirty="0" smtClean="0"/>
          </a:p>
        </p:txBody>
      </p:sp>
      <p:pic>
        <p:nvPicPr>
          <p:cNvPr id="4403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102" y="4191000"/>
            <a:ext cx="237249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Системообразующие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предприятия района</a:t>
            </a:r>
          </a:p>
        </p:txBody>
      </p:sp>
      <p:graphicFrame>
        <p:nvGraphicFramePr>
          <p:cNvPr id="514126" name="Group 78"/>
          <p:cNvGraphicFramePr>
            <a:graphicFrameLocks noGrp="1"/>
          </p:cNvGraphicFramePr>
          <p:nvPr>
            <p:ph idx="1"/>
          </p:nvPr>
        </p:nvGraphicFramePr>
        <p:xfrm>
          <a:off x="152400" y="1219200"/>
          <a:ext cx="8763000" cy="3667717"/>
        </p:xfrm>
        <a:graphic>
          <a:graphicData uri="http://schemas.openxmlformats.org/drawingml/2006/table">
            <a:tbl>
              <a:tblPr/>
              <a:tblGrid>
                <a:gridCol w="2971800"/>
                <a:gridCol w="2839257"/>
                <a:gridCol w="2951943"/>
              </a:tblGrid>
              <a:tr h="753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Наименование предприятия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Вид выпускаемой продукции/оказываемые услуги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Контакты предприятия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13700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Сервисное локомотивное депо «Чернышевск» ООО «</a:t>
                      </a:r>
                      <a:r>
                        <a:rPr kumimoji="0" lang="ru-RU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ТМХ-Сервис</a:t>
                      </a: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филиала «Дальневосточный»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Производство железнодорожного подвижного состава (вагонов)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673460, Забайкальский край,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Чернышевсеий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район,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пгт.Чернышевск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ул. Промышленный тупик,3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13816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Филиал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ОАО «РЖД» (эксплуатационное депо ст. Чернышевск-Забайкальский)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Железнодорожные перевозки.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673460, Забайкальский край,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Чернышевсеий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район,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пгт.Чернышевск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ул. Промышленный тупик,2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9"/>
          <p:cNvSpPr>
            <a:spLocks noChangeArrowheads="1"/>
          </p:cNvSpPr>
          <p:nvPr/>
        </p:nvSpPr>
        <p:spPr bwMode="auto">
          <a:xfrm>
            <a:off x="304800" y="1143001"/>
            <a:ext cx="8534400" cy="990600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0" dirty="0" smtClean="0"/>
              <a:t>Предприятие по  производству</a:t>
            </a:r>
            <a:endParaRPr lang="ru-RU" sz="2000" b="1" i="0" dirty="0"/>
          </a:p>
          <a:p>
            <a:pPr algn="ctr"/>
            <a:r>
              <a:rPr lang="ru-RU" sz="2000" b="1" i="0" dirty="0" smtClean="0"/>
              <a:t>щебня в </a:t>
            </a:r>
            <a:r>
              <a:rPr lang="ru-RU" sz="2000" b="1" i="0" dirty="0" err="1" smtClean="0"/>
              <a:t>пгт</a:t>
            </a:r>
            <a:r>
              <a:rPr lang="ru-RU" sz="2000" b="1" i="0" dirty="0" smtClean="0"/>
              <a:t>. </a:t>
            </a:r>
            <a:r>
              <a:rPr lang="ru-RU" sz="2000" b="1" i="0" dirty="0" err="1" smtClean="0"/>
              <a:t>Жирекен</a:t>
            </a:r>
            <a:endParaRPr lang="ru-RU" sz="2000" b="1" i="0" dirty="0">
              <a:latin typeface="Constantia" pitchFamily="18" charset="0"/>
            </a:endParaRPr>
          </a:p>
        </p:txBody>
      </p:sp>
      <p:sp>
        <p:nvSpPr>
          <p:cNvPr id="47108" name="Rectangle 49"/>
          <p:cNvSpPr>
            <a:spLocks noChangeArrowheads="1"/>
          </p:cNvSpPr>
          <p:nvPr/>
        </p:nvSpPr>
        <p:spPr bwMode="auto">
          <a:xfrm>
            <a:off x="304800" y="3429000"/>
            <a:ext cx="3124200" cy="1219200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0" dirty="0"/>
              <a:t>Добыча и </a:t>
            </a:r>
            <a:r>
              <a:rPr lang="ru-RU" b="1" i="0" dirty="0" smtClean="0"/>
              <a:t>переработка </a:t>
            </a:r>
            <a:endParaRPr lang="ru-RU" b="1" i="0" dirty="0"/>
          </a:p>
          <a:p>
            <a:pPr algn="ctr"/>
            <a:r>
              <a:rPr lang="ru-RU" b="1" i="0" dirty="0"/>
              <a:t>щебня объемом</a:t>
            </a:r>
          </a:p>
          <a:p>
            <a:pPr algn="ctr"/>
            <a:r>
              <a:rPr lang="ru-RU" sz="1800" b="1" i="0" dirty="0"/>
              <a:t> </a:t>
            </a:r>
            <a:r>
              <a:rPr lang="ru-RU" b="1" i="0" dirty="0"/>
              <a:t>до </a:t>
            </a:r>
            <a:r>
              <a:rPr lang="ru-RU" b="1" i="0" dirty="0" smtClean="0"/>
              <a:t>260,0 </a:t>
            </a:r>
            <a:r>
              <a:rPr lang="ru-RU" b="1" i="0" dirty="0"/>
              <a:t>тыс. </a:t>
            </a:r>
            <a:r>
              <a:rPr lang="ru-RU" b="1" i="0" dirty="0" smtClean="0"/>
              <a:t>м куб. </a:t>
            </a:r>
          </a:p>
          <a:p>
            <a:pPr algn="ctr"/>
            <a:r>
              <a:rPr lang="ru-RU" b="1" i="0" dirty="0" smtClean="0"/>
              <a:t>в </a:t>
            </a:r>
            <a:r>
              <a:rPr lang="ru-RU" b="1" i="0" dirty="0"/>
              <a:t>год</a:t>
            </a:r>
          </a:p>
        </p:txBody>
      </p:sp>
      <p:sp>
        <p:nvSpPr>
          <p:cNvPr id="47110" name="Rectangle 51"/>
          <p:cNvSpPr>
            <a:spLocks noChangeArrowheads="1"/>
          </p:cNvSpPr>
          <p:nvPr/>
        </p:nvSpPr>
        <p:spPr bwMode="auto">
          <a:xfrm>
            <a:off x="304800" y="4724400"/>
            <a:ext cx="2362200" cy="1371600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0" dirty="0"/>
              <a:t>Численность </a:t>
            </a:r>
            <a:endParaRPr lang="ru-RU" b="1" i="0" dirty="0" smtClean="0"/>
          </a:p>
          <a:p>
            <a:pPr algn="ctr"/>
            <a:r>
              <a:rPr lang="ru-RU" b="1" i="0" dirty="0" smtClean="0"/>
              <a:t>занятых  </a:t>
            </a:r>
            <a:endParaRPr lang="ru-RU" b="1" i="0" dirty="0"/>
          </a:p>
          <a:p>
            <a:pPr algn="ctr"/>
            <a:r>
              <a:rPr lang="ru-RU" b="1" i="0" dirty="0" smtClean="0"/>
              <a:t>58 </a:t>
            </a:r>
            <a:r>
              <a:rPr lang="ru-RU" b="1" i="0" dirty="0"/>
              <a:t>человек</a:t>
            </a:r>
          </a:p>
        </p:txBody>
      </p:sp>
      <p:sp>
        <p:nvSpPr>
          <p:cNvPr id="47111" name="Oval 48"/>
          <p:cNvSpPr>
            <a:spLocks noChangeArrowheads="1"/>
          </p:cNvSpPr>
          <p:nvPr/>
        </p:nvSpPr>
        <p:spPr bwMode="auto">
          <a:xfrm>
            <a:off x="838200" y="2286000"/>
            <a:ext cx="21336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i="0" dirty="0" smtClean="0">
                <a:latin typeface="Calibri" pitchFamily="34" charset="0"/>
              </a:rPr>
              <a:t>Инвестиции 130</a:t>
            </a:r>
            <a:endParaRPr lang="ru-RU" sz="1800" b="1" i="0" dirty="0">
              <a:latin typeface="Calibri" pitchFamily="34" charset="0"/>
            </a:endParaRPr>
          </a:p>
          <a:p>
            <a:pPr algn="ctr"/>
            <a:r>
              <a:rPr lang="ru-RU" sz="1800" b="1" i="0" dirty="0">
                <a:latin typeface="Calibri" pitchFamily="34" charset="0"/>
              </a:rPr>
              <a:t> млн.рублей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04800" y="228600"/>
            <a:ext cx="83200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0" dirty="0"/>
              <a:t>Инвестиционные проекты в </a:t>
            </a:r>
            <a:r>
              <a:rPr lang="ru-RU" sz="2400" b="1" i="0" dirty="0" smtClean="0"/>
              <a:t>сфере малого </a:t>
            </a:r>
          </a:p>
          <a:p>
            <a:pPr algn="ctr"/>
            <a:r>
              <a:rPr lang="ru-RU" sz="2400" b="1" i="0" dirty="0" smtClean="0"/>
              <a:t>                 бизнеса</a:t>
            </a:r>
            <a:endParaRPr lang="ru-RU" sz="2400" b="1" i="0" dirty="0"/>
          </a:p>
        </p:txBody>
      </p:sp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514600"/>
            <a:ext cx="52578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7724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Чернышевский район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8686800" cy="4937125"/>
          </a:xfrm>
        </p:spPr>
        <p:txBody>
          <a:bodyPr/>
          <a:lstStyle/>
          <a:p>
            <a:pPr eaLnBrk="1" hangingPunct="1"/>
            <a:r>
              <a:rPr lang="ru-RU" sz="2800" b="1" dirty="0" smtClean="0"/>
              <a:t>Статус: </a:t>
            </a:r>
            <a:r>
              <a:rPr lang="ru-RU" sz="2800" dirty="0" smtClean="0"/>
              <a:t>муниципальный район</a:t>
            </a:r>
          </a:p>
          <a:p>
            <a:pPr eaLnBrk="1" hangingPunct="1"/>
            <a:r>
              <a:rPr lang="ru-RU" sz="2800" b="1" dirty="0" smtClean="0"/>
              <a:t>Административный центр: </a:t>
            </a:r>
            <a:r>
              <a:rPr lang="ru-RU" sz="2800" dirty="0" smtClean="0"/>
              <a:t>посёлок городского типа Чернышевск</a:t>
            </a:r>
          </a:p>
          <a:p>
            <a:pPr eaLnBrk="1" hangingPunct="1"/>
            <a:r>
              <a:rPr lang="ru-RU" sz="2800" b="1" dirty="0" smtClean="0"/>
              <a:t>Субъект РФ: </a:t>
            </a:r>
            <a:r>
              <a:rPr lang="ru-RU" sz="2800" dirty="0" smtClean="0"/>
              <a:t>Забайкальский край</a:t>
            </a:r>
          </a:p>
          <a:p>
            <a:pPr eaLnBrk="1" hangingPunct="1"/>
            <a:r>
              <a:rPr lang="ru-RU" sz="2800" b="1" dirty="0" smtClean="0"/>
              <a:t>Федеральный округ: </a:t>
            </a:r>
            <a:r>
              <a:rPr lang="ru-RU" sz="2800" dirty="0" smtClean="0"/>
              <a:t>Сибирский</a:t>
            </a:r>
          </a:p>
          <a:p>
            <a:pPr eaLnBrk="1" hangingPunct="1"/>
            <a:r>
              <a:rPr lang="ru-RU" sz="2800" b="1" dirty="0" smtClean="0"/>
              <a:t>Экономический район: </a:t>
            </a:r>
            <a:r>
              <a:rPr lang="ru-RU" sz="2800" dirty="0" err="1" smtClean="0"/>
              <a:t>Восточно-Сибирский</a:t>
            </a:r>
            <a:endParaRPr lang="ru-RU" sz="2800" dirty="0" smtClean="0"/>
          </a:p>
          <a:p>
            <a:pPr eaLnBrk="1" hangingPunct="1"/>
            <a:r>
              <a:rPr lang="ru-RU" sz="2800" b="1" dirty="0" smtClean="0"/>
              <a:t>Состав</a:t>
            </a:r>
            <a:r>
              <a:rPr lang="ru-RU" sz="2800" dirty="0" smtClean="0"/>
              <a:t>:</a:t>
            </a:r>
            <a:r>
              <a:rPr lang="ru-RU" sz="2800" b="1" dirty="0" smtClean="0"/>
              <a:t> </a:t>
            </a:r>
            <a:r>
              <a:rPr lang="ru-RU" sz="2800" dirty="0" smtClean="0"/>
              <a:t>18 муниципальных образований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Создание предприятия по производству и переработке щебня</a:t>
            </a:r>
          </a:p>
        </p:txBody>
      </p:sp>
      <p:graphicFrame>
        <p:nvGraphicFramePr>
          <p:cNvPr id="544834" name="Group 66"/>
          <p:cNvGraphicFramePr>
            <a:graphicFrameLocks noGrp="1"/>
          </p:cNvGraphicFramePr>
          <p:nvPr>
            <p:ph idx="1"/>
          </p:nvPr>
        </p:nvGraphicFramePr>
        <p:xfrm>
          <a:off x="304800" y="533400"/>
          <a:ext cx="8686800" cy="6188072"/>
        </p:xfrm>
        <a:graphic>
          <a:graphicData uri="http://schemas.openxmlformats.org/drawingml/2006/table">
            <a:tbl>
              <a:tblPr/>
              <a:tblGrid>
                <a:gridCol w="3886200"/>
                <a:gridCol w="4800600"/>
              </a:tblGrid>
              <a:tr h="579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Промышленность, добыча и обработка щебня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п. Жирекен, Чернышевский район, Забайкальский край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ЗАО «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Инертпром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673460 п. Жирекен, Чернышевский район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Обеспечить предприятия, обслуживающие и ремонтирующие дороги на территории чернышевского района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Планируется организация производства по добыче и обработке щебня объемом до 1000 тыс. тонн в год, реализация щебня предприятиям, обслуживающих автодороги разного значения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Степень готовности проектной документации 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100%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имеется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имеется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130,0 млн.руб.(собственные и заемные)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 лет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 человек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2015-2018 г.г.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Наличие инженерной инфраструктуры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имеется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1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229600" cy="609600"/>
          </a:xfrm>
          <a:ln w="34925">
            <a:solidFill>
              <a:srgbClr val="009900"/>
            </a:solidFill>
          </a:ln>
        </p:spPr>
        <p:txBody>
          <a:bodyPr/>
          <a:lstStyle/>
          <a:p>
            <a:pPr marL="273050" indent="-27305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000066"/>
                </a:solidFill>
              </a:rPr>
              <a:t> </a:t>
            </a:r>
            <a:r>
              <a:rPr lang="ru-RU" sz="2000" b="1" dirty="0" smtClean="0"/>
              <a:t>Развитие семейной животноводческой фермы на базе крестьянского (фермерского) хозяйства </a:t>
            </a:r>
            <a:r>
              <a:rPr lang="ru-RU" sz="2000" b="1" dirty="0" err="1" smtClean="0"/>
              <a:t>Пьянниковой</a:t>
            </a:r>
            <a:r>
              <a:rPr lang="ru-RU" sz="2000" b="1" dirty="0" smtClean="0"/>
              <a:t> Натальи Владимировны</a:t>
            </a:r>
          </a:p>
        </p:txBody>
      </p:sp>
      <p:sp>
        <p:nvSpPr>
          <p:cNvPr id="49156" name="Oval 33"/>
          <p:cNvSpPr>
            <a:spLocks noChangeArrowheads="1"/>
          </p:cNvSpPr>
          <p:nvPr/>
        </p:nvSpPr>
        <p:spPr bwMode="auto">
          <a:xfrm>
            <a:off x="533400" y="1066800"/>
            <a:ext cx="18288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i="0" dirty="0" smtClean="0">
                <a:latin typeface="Calibri" pitchFamily="34" charset="0"/>
              </a:rPr>
              <a:t>10,8</a:t>
            </a:r>
            <a:endParaRPr lang="ru-RU" sz="1800" b="1" i="0" dirty="0">
              <a:latin typeface="Calibri" pitchFamily="34" charset="0"/>
            </a:endParaRPr>
          </a:p>
          <a:p>
            <a:pPr algn="ctr"/>
            <a:r>
              <a:rPr lang="ru-RU" sz="1800" b="1" i="0" dirty="0">
                <a:latin typeface="Calibri" pitchFamily="34" charset="0"/>
              </a:rPr>
              <a:t>млн.рублей</a:t>
            </a:r>
          </a:p>
        </p:txBody>
      </p:sp>
      <p:sp>
        <p:nvSpPr>
          <p:cNvPr id="49157" name="Rectangle 32"/>
          <p:cNvSpPr>
            <a:spLocks noChangeArrowheads="1"/>
          </p:cNvSpPr>
          <p:nvPr/>
        </p:nvSpPr>
        <p:spPr bwMode="auto">
          <a:xfrm>
            <a:off x="304800" y="2209800"/>
            <a:ext cx="2286000" cy="762000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i="0" dirty="0" smtClean="0"/>
              <a:t>Производство мясных </a:t>
            </a:r>
          </a:p>
          <a:p>
            <a:pPr algn="ctr"/>
            <a:r>
              <a:rPr lang="ru-RU" sz="1400" b="1" i="0" dirty="0" smtClean="0"/>
              <a:t>полуфабрикатов до </a:t>
            </a:r>
          </a:p>
          <a:p>
            <a:pPr algn="ctr"/>
            <a:r>
              <a:rPr lang="ru-RU" sz="1400" b="1" i="0" dirty="0" smtClean="0"/>
              <a:t>25 тонн в год</a:t>
            </a:r>
            <a:endParaRPr lang="ru-RU" sz="1400" b="1" i="0" dirty="0"/>
          </a:p>
        </p:txBody>
      </p:sp>
      <p:sp>
        <p:nvSpPr>
          <p:cNvPr id="49158" name="Rectangle 42"/>
          <p:cNvSpPr>
            <a:spLocks noChangeArrowheads="1"/>
          </p:cNvSpPr>
          <p:nvPr/>
        </p:nvSpPr>
        <p:spPr bwMode="auto">
          <a:xfrm>
            <a:off x="304800" y="3124200"/>
            <a:ext cx="2286000" cy="533400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i="0" dirty="0" smtClean="0"/>
              <a:t>Производство молока</a:t>
            </a:r>
          </a:p>
          <a:p>
            <a:pPr algn="ctr"/>
            <a:r>
              <a:rPr lang="ru-RU" sz="1400" b="1" i="0" dirty="0" smtClean="0"/>
              <a:t> до 130 тонн в год</a:t>
            </a:r>
            <a:endParaRPr lang="ru-RU" sz="1400" b="1" i="0" dirty="0"/>
          </a:p>
        </p:txBody>
      </p:sp>
      <p:sp>
        <p:nvSpPr>
          <p:cNvPr id="49159" name="Rectangle 45"/>
          <p:cNvSpPr>
            <a:spLocks noChangeArrowheads="1"/>
          </p:cNvSpPr>
          <p:nvPr/>
        </p:nvSpPr>
        <p:spPr bwMode="auto">
          <a:xfrm>
            <a:off x="304800" y="3733800"/>
            <a:ext cx="2209800" cy="576263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i="0" dirty="0">
                <a:solidFill>
                  <a:schemeClr val="bg1"/>
                </a:solidFill>
                <a:latin typeface="Constantia" pitchFamily="18" charset="0"/>
              </a:rPr>
              <a:t>     </a:t>
            </a:r>
            <a:r>
              <a:rPr lang="ru-RU" sz="1400" b="1" i="0" dirty="0"/>
              <a:t>Объем инвестиций-</a:t>
            </a:r>
          </a:p>
          <a:p>
            <a:pPr algn="ctr"/>
            <a:r>
              <a:rPr lang="ru-RU" sz="1400" b="1" i="0" dirty="0"/>
              <a:t>            </a:t>
            </a:r>
            <a:r>
              <a:rPr lang="ru-RU" sz="1400" b="1" i="0" dirty="0" smtClean="0"/>
              <a:t>10,8 </a:t>
            </a:r>
            <a:r>
              <a:rPr lang="ru-RU" sz="1400" b="1" i="0" dirty="0"/>
              <a:t>млн</a:t>
            </a:r>
            <a:r>
              <a:rPr lang="ru-RU" sz="1400" b="1" i="0" dirty="0" smtClean="0"/>
              <a:t>. руб.</a:t>
            </a:r>
            <a:r>
              <a:rPr lang="ru-RU" sz="1400" b="1" i="0" dirty="0" smtClean="0">
                <a:solidFill>
                  <a:schemeClr val="bg1"/>
                </a:solidFill>
                <a:latin typeface="Constantia" pitchFamily="18" charset="0"/>
              </a:rPr>
              <a:t>                      </a:t>
            </a:r>
            <a:endParaRPr lang="ru-RU" sz="1400" b="1" i="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49160" name="Rectangle 53"/>
          <p:cNvSpPr>
            <a:spLocks noChangeArrowheads="1"/>
          </p:cNvSpPr>
          <p:nvPr/>
        </p:nvSpPr>
        <p:spPr bwMode="auto">
          <a:xfrm>
            <a:off x="304800" y="4419600"/>
            <a:ext cx="2209800" cy="762000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i="0" dirty="0">
                <a:solidFill>
                  <a:schemeClr val="bg1"/>
                </a:solidFill>
                <a:latin typeface="Constantia" pitchFamily="18" charset="0"/>
              </a:rPr>
              <a:t>   </a:t>
            </a:r>
            <a:r>
              <a:rPr lang="ru-RU" sz="1400" b="1" i="0" dirty="0">
                <a:ea typeface="Tahoma" pitchFamily="34" charset="0"/>
                <a:cs typeface="Tahoma" pitchFamily="34" charset="0"/>
              </a:rPr>
              <a:t>Налоговые </a:t>
            </a:r>
            <a:r>
              <a:rPr lang="ru-RU" sz="1400" b="1" i="0" dirty="0" smtClean="0">
                <a:ea typeface="Tahoma" pitchFamily="34" charset="0"/>
                <a:cs typeface="Tahoma" pitchFamily="34" charset="0"/>
              </a:rPr>
              <a:t>и </a:t>
            </a:r>
          </a:p>
          <a:p>
            <a:pPr algn="ctr"/>
            <a:r>
              <a:rPr lang="ru-RU" sz="1400" b="1" i="0" dirty="0" smtClean="0">
                <a:ea typeface="Tahoma" pitchFamily="34" charset="0"/>
                <a:cs typeface="Tahoma" pitchFamily="34" charset="0"/>
              </a:rPr>
              <a:t>неналоговые платежи </a:t>
            </a:r>
          </a:p>
          <a:p>
            <a:pPr algn="ctr"/>
            <a:r>
              <a:rPr lang="ru-RU" sz="1400" b="1" i="0" dirty="0" smtClean="0">
                <a:ea typeface="Tahoma" pitchFamily="34" charset="0"/>
                <a:cs typeface="Tahoma" pitchFamily="34" charset="0"/>
              </a:rPr>
              <a:t>до 0,361 </a:t>
            </a:r>
            <a:r>
              <a:rPr lang="ru-RU" sz="1400" b="1" i="0" dirty="0">
                <a:ea typeface="Tahoma" pitchFamily="34" charset="0"/>
                <a:cs typeface="Tahoma" pitchFamily="34" charset="0"/>
              </a:rPr>
              <a:t>млн.руб</a:t>
            </a:r>
            <a:r>
              <a:rPr lang="ru-RU" sz="1400" b="1" i="0" dirty="0" smtClean="0">
                <a:ea typeface="Tahoma" pitchFamily="34" charset="0"/>
                <a:cs typeface="Tahoma" pitchFamily="34" charset="0"/>
              </a:rPr>
              <a:t>. в год</a:t>
            </a:r>
            <a:r>
              <a:rPr lang="ru-RU" sz="1400" b="1" i="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</a:t>
            </a:r>
            <a:endParaRPr lang="ru-RU" sz="1400" b="1" i="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Содержимое 11" descr="DSC_04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1143000"/>
            <a:ext cx="3089030" cy="2590800"/>
          </a:xfrm>
          <a:prstGeom prst="rect">
            <a:avLst/>
          </a:prstGeom>
        </p:spPr>
      </p:pic>
      <p:pic>
        <p:nvPicPr>
          <p:cNvPr id="1026" name="Picture 2" descr="IMG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790494"/>
            <a:ext cx="3810000" cy="286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G_0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143000"/>
            <a:ext cx="3403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5280" name="Group 208"/>
          <p:cNvGraphicFramePr>
            <a:graphicFrameLocks noGrp="1"/>
          </p:cNvGraphicFramePr>
          <p:nvPr>
            <p:ph/>
          </p:nvPr>
        </p:nvGraphicFramePr>
        <p:xfrm>
          <a:off x="0" y="609599"/>
          <a:ext cx="8915400" cy="6082961"/>
        </p:xfrm>
        <a:graphic>
          <a:graphicData uri="http://schemas.openxmlformats.org/drawingml/2006/table">
            <a:tbl>
              <a:tblPr/>
              <a:tblGrid>
                <a:gridCol w="3582080"/>
                <a:gridCol w="5333320"/>
              </a:tblGrid>
              <a:tr h="264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Сельское хозяйство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Место реализации проекта/адрес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Укурей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Организатор/инициатор проекта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ИП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Пьянникова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Н.В.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Почтовый адрес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673470, Забайкальский край, с.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Укурей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Цель проекта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Создание устойчивого, работающего и развивающегося фермерского хозяйства молочного направления в Чернышевском районе посредством качественного улучшения животноводческого направления -  формирование племенного поголовья молочного направления  красно-пестрой породы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61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Описание проекта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91465" algn="l"/>
                        </a:tabLst>
                      </a:pPr>
                      <a:r>
                        <a:rPr lang="ru-RU" sz="12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Развитие семейной животноводческой фермы по разведению скота молочного </a:t>
                      </a:r>
                      <a:r>
                        <a:rPr lang="ru-RU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направления:</a:t>
                      </a:r>
                    </a:p>
                    <a:p>
                      <a:pPr marL="0"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строительство </a:t>
                      </a:r>
                      <a:r>
                        <a:rPr lang="ru-RU" sz="12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молочной </a:t>
                      </a:r>
                      <a:r>
                        <a:rPr lang="ru-RU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фермы;</a:t>
                      </a:r>
                    </a:p>
                    <a:p>
                      <a:pPr marL="0"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приобретение </a:t>
                      </a:r>
                      <a:r>
                        <a:rPr lang="ru-RU" sz="12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высокопродуктивного скота молочного  направления  красно-пестрой </a:t>
                      </a:r>
                      <a:r>
                        <a:rPr lang="ru-RU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породы;</a:t>
                      </a:r>
                    </a:p>
                    <a:p>
                      <a:pPr marL="0" indent="11176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комплектация </a:t>
                      </a:r>
                      <a:r>
                        <a:rPr lang="ru-RU" sz="12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цеха по производству полуфабрикатов;</a:t>
                      </a: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Степень готовности проектной документации 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готова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Наличие экспертизы проекта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имеется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Наличие бизнес-плана или ТЭО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имеется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Объем инвестиций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10,8 млн.руб.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0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Собственные средства, кредитных  ресурсы, субсидиарная поддержка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Срок окупаемости проекта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 года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Число создаваемых рабочих мест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 рабочих мест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Срок реализации проекта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2016-2019 г.г.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3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Наличие инженерной инфраструктуры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Помещение обеспечено инженерной инфраструктурой, подключено к сетям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водо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-, энергоснабжения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5264" name="Rectangle 192"/>
          <p:cNvSpPr>
            <a:spLocks noChangeArrowheads="1"/>
          </p:cNvSpPr>
          <p:nvPr/>
        </p:nvSpPr>
        <p:spPr bwMode="auto">
          <a:xfrm>
            <a:off x="762000" y="152400"/>
            <a:ext cx="7772400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ru-RU" b="1" i="0" dirty="0" smtClean="0">
                <a:solidFill>
                  <a:schemeClr val="accent1">
                    <a:lumMod val="50000"/>
                  </a:schemeClr>
                </a:solidFill>
              </a:rPr>
              <a:t>Развитие животноводства - разведение скота молочного направления</a:t>
            </a:r>
            <a:endParaRPr lang="ru-RU" b="1" i="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467600" cy="7620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Развитие предприятия по ремонту и эксплуатации дорог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ООО «</a:t>
            </a:r>
            <a:r>
              <a:rPr lang="ru-RU" sz="1800" b="1" dirty="0" err="1" smtClean="0"/>
              <a:t>ДорСервис</a:t>
            </a:r>
            <a:r>
              <a:rPr lang="ru-RU" sz="1800" b="1" dirty="0" smtClean="0"/>
              <a:t>»</a:t>
            </a:r>
            <a:endParaRPr lang="ru-RU" sz="1800" dirty="0"/>
          </a:p>
        </p:txBody>
      </p:sp>
      <p:sp>
        <p:nvSpPr>
          <p:cNvPr id="51203" name="Oval 3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524000"/>
            <a:ext cx="2971800" cy="14478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smtClean="0">
                <a:latin typeface="Calibri" pitchFamily="34" charset="0"/>
              </a:rPr>
              <a:t>10,5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smtClean="0">
                <a:latin typeface="Calibri" pitchFamily="34" charset="0"/>
              </a:rPr>
              <a:t>млн.рублей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2"/>
          </p:nvPr>
        </p:nvGraphicFramePr>
        <p:xfrm>
          <a:off x="4648200" y="1295400"/>
          <a:ext cx="42672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05" name="Rectangle 32"/>
          <p:cNvSpPr>
            <a:spLocks noChangeArrowheads="1"/>
          </p:cNvSpPr>
          <p:nvPr/>
        </p:nvSpPr>
        <p:spPr bwMode="auto">
          <a:xfrm>
            <a:off x="609600" y="3200400"/>
            <a:ext cx="3200400" cy="936625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0" dirty="0"/>
              <a:t>Обслуживание и ремонт </a:t>
            </a:r>
          </a:p>
          <a:p>
            <a:pPr algn="ctr"/>
            <a:r>
              <a:rPr lang="ru-RU" b="1" i="0" dirty="0"/>
              <a:t>дорог до </a:t>
            </a:r>
            <a:r>
              <a:rPr lang="ru-RU" b="1" i="0" dirty="0" smtClean="0"/>
              <a:t>70 </a:t>
            </a:r>
            <a:r>
              <a:rPr lang="ru-RU" b="1" i="0" dirty="0"/>
              <a:t>км. в год</a:t>
            </a:r>
          </a:p>
        </p:txBody>
      </p:sp>
      <p:sp>
        <p:nvSpPr>
          <p:cNvPr id="51206" name="Rectangle 42"/>
          <p:cNvSpPr>
            <a:spLocks noChangeArrowheads="1"/>
          </p:cNvSpPr>
          <p:nvPr/>
        </p:nvSpPr>
        <p:spPr bwMode="auto">
          <a:xfrm>
            <a:off x="609600" y="4191000"/>
            <a:ext cx="3200400" cy="792163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0" dirty="0"/>
              <a:t>Численность занятых – </a:t>
            </a:r>
          </a:p>
          <a:p>
            <a:pPr algn="ctr"/>
            <a:r>
              <a:rPr lang="ru-RU" b="1" i="0" dirty="0" smtClean="0"/>
              <a:t>44 </a:t>
            </a:r>
            <a:r>
              <a:rPr lang="ru-RU" b="1" i="0" dirty="0"/>
              <a:t>человек</a:t>
            </a:r>
          </a:p>
        </p:txBody>
      </p:sp>
      <p:sp>
        <p:nvSpPr>
          <p:cNvPr id="51207" name="Rectangle 45"/>
          <p:cNvSpPr>
            <a:spLocks noChangeArrowheads="1"/>
          </p:cNvSpPr>
          <p:nvPr/>
        </p:nvSpPr>
        <p:spPr bwMode="auto">
          <a:xfrm>
            <a:off x="609600" y="5105400"/>
            <a:ext cx="3184525" cy="576263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i="0" dirty="0">
                <a:solidFill>
                  <a:schemeClr val="bg1"/>
                </a:solidFill>
                <a:latin typeface="Constantia" pitchFamily="18" charset="0"/>
              </a:rPr>
              <a:t>     </a:t>
            </a:r>
            <a:r>
              <a:rPr lang="ru-RU" b="1" i="0" dirty="0"/>
              <a:t>Объем инвестиций-</a:t>
            </a:r>
          </a:p>
          <a:p>
            <a:pPr algn="ctr"/>
            <a:r>
              <a:rPr lang="ru-RU" b="1" i="0" dirty="0"/>
              <a:t>            </a:t>
            </a:r>
            <a:r>
              <a:rPr lang="ru-RU" b="1" i="0" dirty="0" smtClean="0"/>
              <a:t>10,5 </a:t>
            </a:r>
            <a:r>
              <a:rPr lang="ru-RU" b="1" i="0" dirty="0"/>
              <a:t>млн. рублей</a:t>
            </a:r>
            <a:r>
              <a:rPr lang="ru-RU" sz="1800" b="1" i="0" dirty="0">
                <a:solidFill>
                  <a:schemeClr val="bg1"/>
                </a:solidFill>
                <a:latin typeface="Constantia" pitchFamily="18" charset="0"/>
              </a:rPr>
              <a:t>                    </a:t>
            </a:r>
          </a:p>
        </p:txBody>
      </p:sp>
      <p:sp>
        <p:nvSpPr>
          <p:cNvPr id="51208" name="Rectangle 53"/>
          <p:cNvSpPr>
            <a:spLocks noChangeArrowheads="1"/>
          </p:cNvSpPr>
          <p:nvPr/>
        </p:nvSpPr>
        <p:spPr bwMode="auto">
          <a:xfrm>
            <a:off x="609600" y="5791200"/>
            <a:ext cx="3200400" cy="533400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i="0" dirty="0">
                <a:solidFill>
                  <a:schemeClr val="bg1"/>
                </a:solidFill>
                <a:latin typeface="Constantia" pitchFamily="18" charset="0"/>
              </a:rPr>
              <a:t>   </a:t>
            </a:r>
            <a:r>
              <a:rPr lang="ru-RU" b="1" i="0" dirty="0"/>
              <a:t>Налоговые платежи</a:t>
            </a:r>
          </a:p>
          <a:p>
            <a:pPr algn="ctr"/>
            <a:r>
              <a:rPr lang="ru-RU" b="1" i="0" dirty="0"/>
              <a:t>                   </a:t>
            </a:r>
            <a:r>
              <a:rPr lang="ru-RU" b="1" i="0" dirty="0" smtClean="0"/>
              <a:t>1,03 </a:t>
            </a:r>
            <a:r>
              <a:rPr lang="ru-RU" b="1" i="0" dirty="0"/>
              <a:t>млн</a:t>
            </a:r>
            <a:r>
              <a:rPr lang="ru-RU" b="1" i="0" dirty="0" smtClean="0"/>
              <a:t>. рублей</a:t>
            </a:r>
            <a:r>
              <a:rPr lang="ru-RU" sz="1800" b="1" i="0" dirty="0" smtClean="0">
                <a:solidFill>
                  <a:schemeClr val="bg1"/>
                </a:solidFill>
                <a:latin typeface="Constantia" pitchFamily="18" charset="0"/>
              </a:rPr>
              <a:t>                     </a:t>
            </a:r>
            <a:endParaRPr lang="ru-RU" sz="1800" b="1" i="0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12" name="Содержимое 4" descr="DSC03519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3810000" y="1524000"/>
            <a:ext cx="3077870" cy="3373307"/>
          </a:xfrm>
        </p:spPr>
      </p:pic>
      <p:pic>
        <p:nvPicPr>
          <p:cNvPr id="13" name="Содержимое 3" descr="DSC03513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5943600" y="3581400"/>
            <a:ext cx="3048000" cy="3276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5280" name="Group 208"/>
          <p:cNvGraphicFramePr>
            <a:graphicFrameLocks noGrp="1"/>
          </p:cNvGraphicFramePr>
          <p:nvPr>
            <p:ph/>
          </p:nvPr>
        </p:nvGraphicFramePr>
        <p:xfrm>
          <a:off x="304800" y="685800"/>
          <a:ext cx="8610600" cy="5446941"/>
        </p:xfrm>
        <a:graphic>
          <a:graphicData uri="http://schemas.openxmlformats.org/drawingml/2006/table">
            <a:tbl>
              <a:tblPr/>
              <a:tblGrid>
                <a:gridCol w="4495800"/>
                <a:gridCol w="41148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Место реализации проекта/адрес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пгт. Чернышевск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Организатор/инициатор проекта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«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ДорСервис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Почтовый адрес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673460, Забайкальский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край,пгт.Чернышевск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Цель проекта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Развитие</a:t>
                      </a:r>
                      <a:r>
                        <a:rPr lang="ru-RU" sz="1400" b="0" i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предприятия по эксплуатации и ремонту дорог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Описание проекта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Проектом предусматривается обслуживание и ремонт дорог местного значения объемом до 70 км в год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Степень готовности проектной документации 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Наличие экспертизы проекта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нет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Наличие бизнес-плана или ТЭО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Объем инвестиций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10,5 млн. руб. заемные средства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Заемные средства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Срок окупаемости проекта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 лет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Число создаваемых рабочих мест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44 рабочих места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Срок реализации проекта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2014-2017 г.г.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Наличие инженерной инфраструктуры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имеется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5264" name="Rectangle 192"/>
          <p:cNvSpPr>
            <a:spLocks noChangeArrowheads="1"/>
          </p:cNvSpPr>
          <p:nvPr/>
        </p:nvSpPr>
        <p:spPr bwMode="auto">
          <a:xfrm>
            <a:off x="1143000" y="152400"/>
            <a:ext cx="7086600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ru-RU" sz="1800" b="1" i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Развитие предприятия по эксплуатации  </a:t>
            </a:r>
            <a:r>
              <a:rPr lang="ru-RU" sz="1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по ремонту дорог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4478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228600" y="152400"/>
            <a:ext cx="8077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Развитие предприятия по добыче известняка в п. Букачача</a:t>
            </a:r>
          </a:p>
        </p:txBody>
      </p:sp>
      <p:sp>
        <p:nvSpPr>
          <p:cNvPr id="57348" name="Rectangle 42"/>
          <p:cNvSpPr>
            <a:spLocks noChangeArrowheads="1"/>
          </p:cNvSpPr>
          <p:nvPr/>
        </p:nvSpPr>
        <p:spPr bwMode="auto">
          <a:xfrm>
            <a:off x="533400" y="3429000"/>
            <a:ext cx="3200400" cy="792163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0" dirty="0"/>
              <a:t>Численность занятых – </a:t>
            </a:r>
          </a:p>
          <a:p>
            <a:pPr algn="ctr"/>
            <a:r>
              <a:rPr lang="ru-RU" b="1" i="0" dirty="0"/>
              <a:t>50 человек</a:t>
            </a:r>
          </a:p>
        </p:txBody>
      </p:sp>
      <p:sp>
        <p:nvSpPr>
          <p:cNvPr id="57349" name="Rectangle 45"/>
          <p:cNvSpPr>
            <a:spLocks noChangeArrowheads="1"/>
          </p:cNvSpPr>
          <p:nvPr/>
        </p:nvSpPr>
        <p:spPr bwMode="auto">
          <a:xfrm>
            <a:off x="533400" y="5486400"/>
            <a:ext cx="3184525" cy="685800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i="0" dirty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b="1" i="0" dirty="0"/>
              <a:t>Срок окупаемости</a:t>
            </a:r>
          </a:p>
          <a:p>
            <a:pPr algn="ctr"/>
            <a:r>
              <a:rPr lang="ru-RU" b="1" i="0" dirty="0" smtClean="0"/>
              <a:t>2 </a:t>
            </a:r>
            <a:r>
              <a:rPr lang="ru-RU" b="1" i="0" dirty="0"/>
              <a:t>года</a:t>
            </a:r>
            <a:r>
              <a:rPr lang="ru-RU" sz="1800" b="1" i="0" dirty="0">
                <a:solidFill>
                  <a:schemeClr val="bg1"/>
                </a:solidFill>
                <a:latin typeface="Constantia" pitchFamily="18" charset="0"/>
              </a:rPr>
              <a:t>                 </a:t>
            </a:r>
          </a:p>
        </p:txBody>
      </p:sp>
      <p:sp>
        <p:nvSpPr>
          <p:cNvPr id="57350" name="Rectangle 53"/>
          <p:cNvSpPr>
            <a:spLocks noChangeArrowheads="1"/>
          </p:cNvSpPr>
          <p:nvPr/>
        </p:nvSpPr>
        <p:spPr bwMode="auto">
          <a:xfrm>
            <a:off x="533400" y="4495800"/>
            <a:ext cx="3200400" cy="685800"/>
          </a:xfrm>
          <a:prstGeom prst="rect">
            <a:avLst/>
          </a:prstGeom>
          <a:noFill/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i="0">
                <a:solidFill>
                  <a:schemeClr val="bg1"/>
                </a:solidFill>
                <a:latin typeface="Constantia" pitchFamily="18" charset="0"/>
              </a:rPr>
              <a:t>   </a:t>
            </a:r>
            <a:r>
              <a:rPr lang="ru-RU" b="1" i="0"/>
              <a:t>Налоговые платежи</a:t>
            </a:r>
          </a:p>
          <a:p>
            <a:pPr algn="ctr"/>
            <a:r>
              <a:rPr lang="ru-RU" b="1" i="0"/>
              <a:t>                   2,7 млн.рублей</a:t>
            </a:r>
            <a:r>
              <a:rPr lang="ru-RU" sz="1800" b="1" i="0">
                <a:solidFill>
                  <a:schemeClr val="bg1"/>
                </a:solidFill>
                <a:latin typeface="Constantia" pitchFamily="18" charset="0"/>
              </a:rPr>
              <a:t>                     </a:t>
            </a:r>
          </a:p>
        </p:txBody>
      </p:sp>
      <p:sp>
        <p:nvSpPr>
          <p:cNvPr id="57351" name="Oval 33"/>
          <p:cNvSpPr>
            <a:spLocks noChangeArrowheads="1"/>
          </p:cNvSpPr>
          <p:nvPr/>
        </p:nvSpPr>
        <p:spPr bwMode="auto">
          <a:xfrm>
            <a:off x="609600" y="1371600"/>
            <a:ext cx="29718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273050" indent="-273050" algn="ctr"/>
            <a:r>
              <a:rPr lang="ru-RU" sz="2400" b="1" i="0" dirty="0">
                <a:latin typeface="Calibri" pitchFamily="34" charset="0"/>
              </a:rPr>
              <a:t>369,0</a:t>
            </a:r>
          </a:p>
          <a:p>
            <a:pPr marL="273050" indent="-273050" algn="ctr"/>
            <a:r>
              <a:rPr lang="ru-RU" sz="2400" b="1" i="0" dirty="0">
                <a:latin typeface="Calibri" pitchFamily="34" charset="0"/>
              </a:rPr>
              <a:t>млн.рублей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08"/>
          <p:cNvGraphicFramePr>
            <a:graphicFrameLocks noGrp="1"/>
          </p:cNvGraphicFramePr>
          <p:nvPr>
            <p:ph/>
          </p:nvPr>
        </p:nvGraphicFramePr>
        <p:xfrm>
          <a:off x="228600" y="320299"/>
          <a:ext cx="8610600" cy="6354821"/>
        </p:xfrm>
        <a:graphic>
          <a:graphicData uri="http://schemas.openxmlformats.org/drawingml/2006/table">
            <a:tbl>
              <a:tblPr/>
              <a:tblGrid>
                <a:gridCol w="4305300"/>
                <a:gridCol w="43053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п.Букачача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ООО «Золотая гора»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673460, Забайкальский край, п. Букачача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7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Обосновать экономическую, социальную, и бюджетную эффективность организации добычи и производства обжига извести в п.Букачача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1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Проектом предусматривается строительство  дробильно-обжигового цеха. Добыча извести начнется при вскрытии месторождения. Годовая производительность карьера – 100тыс. Тонн в год. Срок использования – 50 лет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5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Степень готовности проектной документации 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ahoma" pitchFamily="34" charset="0"/>
                          <a:cs typeface="Arial" pitchFamily="34" charset="0"/>
                        </a:rPr>
                        <a:t>формирование проектной документации по участку добычи было приостановлено.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Планируется возобновить работы в начале 2018 года.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Составлено технико-экономическое обоснование инвестиционного проекта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369,0 млн.руб.заемные средства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3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Заемные средства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 года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49 рабочих мест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2019-2019 г.г.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6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Наличие инженерной инфраструктуры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Подъездные пути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52400" y="0"/>
            <a:ext cx="8991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i="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Развитие предприятия по добыче известняка в п. Букачача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Содержимое 2"/>
          <p:cNvSpPr>
            <a:spLocks noGrp="1"/>
          </p:cNvSpPr>
          <p:nvPr>
            <p:ph idx="4294967295"/>
          </p:nvPr>
        </p:nvSpPr>
        <p:spPr>
          <a:xfrm>
            <a:off x="3962400" y="990600"/>
            <a:ext cx="4953000" cy="5562600"/>
          </a:xfrm>
        </p:spPr>
        <p:txBody>
          <a:bodyPr/>
          <a:lstStyle/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Font typeface="Wingdings 2" pitchFamily="18" charset="2"/>
              <a:buChar char="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ремонт дорог, в том числе поселкового значения , в том числе с твердым покрытием;</a:t>
            </a:r>
          </a:p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None/>
            </a:pPr>
            <a:endParaRPr lang="en-US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Font typeface="Wingdings 2" pitchFamily="18" charset="2"/>
              <a:buChar char="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ремонт мостов и пешеходных переходов в МР «Чернышевский район»;</a:t>
            </a:r>
          </a:p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None/>
            </a:pP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Font typeface="Wingdings 2" pitchFamily="18" charset="2"/>
              <a:buChar char="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Бурение новой скважины для обеспечения населения п. Чернышевск питьевой водой;</a:t>
            </a:r>
          </a:p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None/>
            </a:pPr>
            <a:endParaRPr lang="en-US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Font typeface="Wingdings 2" pitchFamily="18" charset="2"/>
              <a:buChar char="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реконструкция очистных сооружений в п. Жирекен;</a:t>
            </a:r>
          </a:p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None/>
            </a:pPr>
            <a:endParaRPr lang="en-US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Font typeface="Wingdings 2" pitchFamily="18" charset="2"/>
              <a:buChar char="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модернизация очистных сооружений в п. Чернышевск;</a:t>
            </a:r>
          </a:p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None/>
            </a:pP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Font typeface="Wingdings 2" pitchFamily="18" charset="2"/>
              <a:buChar char="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благоустройство придомовых территорий в поселках Чернышевск, Жирекен;</a:t>
            </a:r>
          </a:p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None/>
            </a:pP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-252000" eaLnBrk="1" hangingPunct="1">
              <a:spcBef>
                <a:spcPts val="0"/>
              </a:spcBef>
              <a:buClr>
                <a:srgbClr val="000066"/>
              </a:buClr>
              <a:buFont typeface="Wingdings 2" pitchFamily="18" charset="2"/>
              <a:buChar char="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благоустройство парковой зоны в п. Чернышевск.</a:t>
            </a:r>
            <a:endParaRPr lang="ru-RU" sz="1800" dirty="0" smtClean="0">
              <a:solidFill>
                <a:schemeClr val="tx1"/>
              </a:solidFill>
            </a:endParaRPr>
          </a:p>
          <a:p>
            <a:pPr marL="273050" indent="-273050" eaLnBrk="1" hangingPunct="1"/>
            <a:endParaRPr lang="ru-RU" sz="3000" dirty="0" smtClean="0"/>
          </a:p>
          <a:p>
            <a:pPr marL="273050" indent="-273050" eaLnBrk="1" hangingPunct="1">
              <a:lnSpc>
                <a:spcPct val="90000"/>
              </a:lnSpc>
            </a:pPr>
            <a:endParaRPr lang="ru-RU" sz="3000" dirty="0" smtClean="0"/>
          </a:p>
        </p:txBody>
      </p:sp>
      <p:pic>
        <p:nvPicPr>
          <p:cNvPr id="5" name="Рисунок 4" descr="DSC007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737" y="3965575"/>
            <a:ext cx="3454401" cy="2590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7585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0">
                <a:latin typeface="Calibri" pitchFamily="34" charset="0"/>
              </a:rPr>
              <a:t>Перспективы развития инфраструктуры района</a:t>
            </a: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792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0">
                <a:latin typeface="Calibri" pitchFamily="34" charset="0"/>
              </a:rPr>
              <a:t>Строительство объектов социального назначения</a:t>
            </a:r>
          </a:p>
        </p:txBody>
      </p:sp>
      <p:pic>
        <p:nvPicPr>
          <p:cNvPr id="6861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15" y="3200400"/>
            <a:ext cx="451338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228600" y="1143000"/>
            <a:ext cx="8763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sz="1800" i="0" dirty="0">
                <a:ea typeface="Tahoma" pitchFamily="34" charset="0"/>
                <a:cs typeface="Tahoma" pitchFamily="34" charset="0"/>
              </a:rPr>
              <a:t> </a:t>
            </a:r>
            <a:r>
              <a:rPr lang="ru-RU" b="1" i="0" dirty="0">
                <a:ea typeface="Tahoma" pitchFamily="34" charset="0"/>
                <a:cs typeface="Tahoma" pitchFamily="34" charset="0"/>
              </a:rPr>
              <a:t>строительство храма Богородице  Рождественской в </a:t>
            </a:r>
            <a:r>
              <a:rPr lang="ru-RU" b="1" i="0" dirty="0" err="1" smtClean="0">
                <a:ea typeface="Tahoma" pitchFamily="34" charset="0"/>
                <a:cs typeface="Tahoma" pitchFamily="34" charset="0"/>
              </a:rPr>
              <a:t>пгт</a:t>
            </a:r>
            <a:r>
              <a:rPr lang="ru-RU" b="1" i="0" dirty="0" smtClean="0">
                <a:ea typeface="Tahoma" pitchFamily="34" charset="0"/>
                <a:cs typeface="Tahoma" pitchFamily="34" charset="0"/>
              </a:rPr>
              <a:t>. Чернышевск</a:t>
            </a:r>
            <a:r>
              <a:rPr lang="ru-RU" b="1" i="0" dirty="0">
                <a:ea typeface="Tahoma" pitchFamily="34" charset="0"/>
                <a:cs typeface="Tahoma" pitchFamily="34" charset="0"/>
              </a:rPr>
              <a:t>;</a:t>
            </a:r>
            <a:endParaRPr lang="en-US" b="1" i="0" dirty="0">
              <a:ea typeface="Tahoma" pitchFamily="34" charset="0"/>
              <a:cs typeface="Tahoma" pitchFamily="34" charset="0"/>
            </a:endParaRPr>
          </a:p>
          <a:p>
            <a:pPr>
              <a:buFontTx/>
              <a:buChar char="•"/>
            </a:pPr>
            <a:endParaRPr lang="ru-RU" b="1" i="0" dirty="0"/>
          </a:p>
          <a:p>
            <a:pPr>
              <a:buFontTx/>
              <a:buChar char="•"/>
            </a:pPr>
            <a:r>
              <a:rPr lang="ru-RU" b="1" i="0" dirty="0"/>
              <a:t> </a:t>
            </a:r>
            <a:r>
              <a:rPr lang="ru-RU" b="1" i="0" dirty="0" smtClean="0"/>
              <a:t>строительство подъезда к федеральной трассе в </a:t>
            </a:r>
            <a:r>
              <a:rPr lang="ru-RU" b="1" i="0" dirty="0" err="1" smtClean="0"/>
              <a:t>пгт</a:t>
            </a:r>
            <a:r>
              <a:rPr lang="ru-RU" b="1" i="0" dirty="0" smtClean="0"/>
              <a:t>. Чернышевск;</a:t>
            </a:r>
            <a:endParaRPr lang="ru-RU" b="1" i="0" dirty="0"/>
          </a:p>
          <a:p>
            <a:pPr>
              <a:buFontTx/>
              <a:buChar char="•"/>
            </a:pPr>
            <a:endParaRPr lang="ru-RU" b="1" i="0" dirty="0"/>
          </a:p>
          <a:p>
            <a:pPr>
              <a:buFontTx/>
              <a:buChar char="•"/>
            </a:pPr>
            <a:r>
              <a:rPr lang="ru-RU" b="1" i="0" dirty="0"/>
              <a:t> строительство физкультурно-оздоровительного комплекса в </a:t>
            </a:r>
            <a:r>
              <a:rPr lang="ru-RU" b="1" i="0" dirty="0" err="1" smtClean="0"/>
              <a:t>пгт</a:t>
            </a:r>
            <a:r>
              <a:rPr lang="ru-RU" b="1" i="0" dirty="0" smtClean="0"/>
              <a:t>. Чернышевск;</a:t>
            </a:r>
            <a:endParaRPr lang="ru-RU" b="1" i="0" dirty="0"/>
          </a:p>
        </p:txBody>
      </p:sp>
      <p:pic>
        <p:nvPicPr>
          <p:cNvPr id="6" name="Picture 1" descr="G:\IMG_0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200400"/>
            <a:ext cx="4298006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215" name="Rectangle 10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/>
              <a:t>      Перечень основных показателей социально-экономического</a:t>
            </a:r>
            <a:br>
              <a:rPr lang="ru-RU" sz="2000" dirty="0" smtClean="0"/>
            </a:br>
            <a:r>
              <a:rPr lang="ru-RU" sz="2000" dirty="0" smtClean="0"/>
              <a:t>                           развития МР «Чернышевский район»</a:t>
            </a:r>
          </a:p>
        </p:txBody>
      </p:sp>
      <p:graphicFrame>
        <p:nvGraphicFramePr>
          <p:cNvPr id="474305" name="Group 193"/>
          <p:cNvGraphicFramePr>
            <a:graphicFrameLocks noGrp="1"/>
          </p:cNvGraphicFramePr>
          <p:nvPr>
            <p:ph sz="half" idx="1"/>
          </p:nvPr>
        </p:nvGraphicFramePr>
        <p:xfrm>
          <a:off x="152400" y="838200"/>
          <a:ext cx="8762999" cy="5507792"/>
        </p:xfrm>
        <a:graphic>
          <a:graphicData uri="http://schemas.openxmlformats.org/drawingml/2006/table">
            <a:tbl>
              <a:tblPr/>
              <a:tblGrid>
                <a:gridCol w="465292"/>
                <a:gridCol w="3024398"/>
                <a:gridCol w="1163230"/>
                <a:gridCol w="697938"/>
                <a:gridCol w="697938"/>
                <a:gridCol w="697938"/>
                <a:gridCol w="697938"/>
                <a:gridCol w="697938"/>
                <a:gridCol w="620389"/>
              </a:tblGrid>
              <a:tr h="54130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Наименование показателя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Единица измерения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Индикаторы социально-экономического развития (плановые значения показателей)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9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 год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 год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2014 год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2015 год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2016 год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2017 год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41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населения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тыс. человек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34,7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34,6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34,4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663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Индекс промышленного производства в сопоставимых ценах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 к предыдущему году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107,2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105,6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70,7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8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Объем произведенной продукции промышленного производства на душу населения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тыс. рублей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91,5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96,8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101,6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27,1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41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Индекс продукции сельского хозяйства в сопоставимых ценах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102,5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102,7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103,0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98,9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109,7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6018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Объем произведенной продукции сельского хозяйства на душу населения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тыс. рублей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175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Доля собственных доходов бюджета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8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Темп роста объема инвестиций в основной капитал за счет всех источников финансирования в сопоставимых ценах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%к предыдущему году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185,2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106,1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104,9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49,7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126,9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91,3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9AB49D6-3D95-4206-A28F-F26D85036AB2}" type="slidenum">
              <a:rPr lang="ru-RU" sz="1200" i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ru-RU" sz="1200" i="0">
              <a:solidFill>
                <a:schemeClr val="tx1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Географическое положение</a:t>
            </a:r>
          </a:p>
        </p:txBody>
      </p:sp>
      <p:pic>
        <p:nvPicPr>
          <p:cNvPr id="15363" name="Picture 11" descr="SDC109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6000"/>
          </a:blip>
          <a:srcRect l="104" t="276"/>
          <a:stretch>
            <a:fillRect/>
          </a:stretch>
        </p:blipFill>
        <p:spPr>
          <a:xfrm>
            <a:off x="5181600" y="1073150"/>
            <a:ext cx="3733800" cy="2584450"/>
          </a:xfrm>
        </p:spPr>
      </p:pic>
      <p:pic>
        <p:nvPicPr>
          <p:cNvPr id="15364" name="Picture 12" descr="300px-Zabaykalskiy_kray_Chernyshevskiy_rayo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3886200"/>
            <a:ext cx="3200400" cy="2832100"/>
          </a:xfrm>
        </p:spPr>
      </p:pic>
      <p:sp>
        <p:nvSpPr>
          <p:cNvPr id="15365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152400" y="1143000"/>
            <a:ext cx="4953000" cy="5257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Площадь Чернышевского района составляет – 1 294 072 га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Чернышевский район граничит: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на юге и юго-западе с Нерчинским районом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    (протяженность границы 130 км);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1800" dirty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на юге и юго-востоке со Сретенским районом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    (протяженность границы 200 км);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1800" dirty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на западе и северо-западе с </a:t>
            </a:r>
            <a:r>
              <a:rPr lang="ru-RU" sz="1800" dirty="0" err="1" smtClean="0">
                <a:solidFill>
                  <a:schemeClr val="tx1"/>
                </a:solidFill>
              </a:rPr>
              <a:t>Тунгокоченским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районом (протяженность границы 250 км);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1800" dirty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на востоке и северо-востоке с </a:t>
            </a:r>
            <a:r>
              <a:rPr lang="ru-RU" sz="1800" dirty="0" err="1" smtClean="0">
                <a:solidFill>
                  <a:schemeClr val="tx1"/>
                </a:solidFill>
              </a:rPr>
              <a:t>Могочинским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районом (протяженность 100 км)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1800" dirty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Общая протяженность границы района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</a:t>
            </a:r>
            <a:r>
              <a:rPr lang="ru-RU" sz="1800" b="1" dirty="0" smtClean="0">
                <a:solidFill>
                  <a:schemeClr val="tx1"/>
                </a:solidFill>
              </a:rPr>
              <a:t>составляет  680 км.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6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600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8313" name="Group 105"/>
          <p:cNvGraphicFramePr>
            <a:graphicFrameLocks noGrp="1"/>
          </p:cNvGraphicFramePr>
          <p:nvPr/>
        </p:nvGraphicFramePr>
        <p:xfrm>
          <a:off x="214313" y="142875"/>
          <a:ext cx="8777287" cy="6265866"/>
        </p:xfrm>
        <a:graphic>
          <a:graphicData uri="http://schemas.openxmlformats.org/drawingml/2006/table">
            <a:tbl>
              <a:tblPr/>
              <a:tblGrid>
                <a:gridCol w="428625"/>
                <a:gridCol w="2643187"/>
                <a:gridCol w="1357313"/>
                <a:gridCol w="785812"/>
                <a:gridCol w="714375"/>
                <a:gridCol w="642938"/>
                <a:gridCol w="774700"/>
                <a:gridCol w="649287"/>
                <a:gridCol w="781050"/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Наименование показателя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Единица измерения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Индикаторы социально-экономического развития (плановые значения показателей)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2015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2016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тыс. 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58,3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65,9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60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Темп роста объема работ, выполненных по виду деятельности «строительство» в сопоставимых ценах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к предыдущему году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105,8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106,2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104,8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49,7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106,6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127,7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занятых в экономике (в среднем за год)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тыс. человек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Доля занятых в малом бизнесе от занятых в экономике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Число субъектов малого предпринимательства в расчете на 10000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ед.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Общая площадь  жилых помещений, приходящихся в среднем на 1 жителя, всего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кв. 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21,35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21,35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том числе введенная в действие за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кв. 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0,48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5F750-0FC6-407D-BD7A-827C95BC1124}" type="slidenum">
              <a:rPr lang="ru-RU" sz="1200" i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ru-RU" sz="1200" i="0">
              <a:solidFill>
                <a:schemeClr val="tx1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63" name="Group 131"/>
          <p:cNvGraphicFramePr>
            <a:graphicFrameLocks noGrp="1"/>
          </p:cNvGraphicFramePr>
          <p:nvPr/>
        </p:nvGraphicFramePr>
        <p:xfrm>
          <a:off x="152400" y="533400"/>
          <a:ext cx="8839200" cy="5800726"/>
        </p:xfrm>
        <a:graphic>
          <a:graphicData uri="http://schemas.openxmlformats.org/drawingml/2006/table">
            <a:tbl>
              <a:tblPr/>
              <a:tblGrid>
                <a:gridCol w="381000"/>
                <a:gridCol w="2667000"/>
                <a:gridCol w="1219200"/>
                <a:gridCol w="703263"/>
                <a:gridCol w="804862"/>
                <a:gridCol w="701675"/>
                <a:gridCol w="762000"/>
                <a:gridCol w="762000"/>
                <a:gridCol w="838200"/>
              </a:tblGrid>
              <a:tr h="5181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Наименование показателя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Единица измерения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Индикаторы социально-экономического развития (плановые значения показателей)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2015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2016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том числе благоустроенная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кв. м. на человека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Количество созданных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шт.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Среднемесячная заработная плата одного работника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рублей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23231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24857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26175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35524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37731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38812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Среднедушевые денежные доходы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рублей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14418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15427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17040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16478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17612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16334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Оборот розничной торговли на душу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рублей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31000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33300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35300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52211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51305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61078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Объем платных услуг на душу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рублей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11600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12500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13200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17456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19145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Уровень официально зарегистрированной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2,58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незанятого населения в трудоспособном возрасте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тыс. человек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06D22BC-6450-4591-B0FD-E0B68AF4ADEC}" type="slidenum">
              <a:rPr lang="ru-RU" sz="1200" i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ru-RU" sz="1200" i="0">
              <a:solidFill>
                <a:schemeClr val="tx1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Муниципальные программы, планируемые к реализации 2017 году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3400" y="1295400"/>
          <a:ext cx="8382000" cy="4661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5410200"/>
                <a:gridCol w="24384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№ </a:t>
                      </a:r>
                      <a:r>
                        <a:rPr lang="ru-RU" sz="1400" b="1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r>
                        <a:rPr lang="ru-RU" sz="14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ru-RU" sz="1400" b="1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Наименование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тыс. рублей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программа </a:t>
                      </a: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«Организация отдыха и оздоровления детей в Забайкальском крае» 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</a:t>
                      </a: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2016г. "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3741,8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программа "Обеспечение 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жильём молодых семей Чернышевского района на 2015-2017 гг."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119,0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программа "Модернизация объектов коммунальной инфраструктуры на территории Чернышевского района на </a:t>
                      </a: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2015-2017 гг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."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225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программа "Содействие занятости населения Чернышевского района на 2015-2017 гг. "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250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программа "Поддержка и развитие малого предпринимательства в Чернышевском районе" на </a:t>
                      </a: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2015-2017 гг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50,0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программа "Развитие агропромышленного комплекса, пищевой и перерабатывающей промышленности в Чернышевском </a:t>
                      </a: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районе"  на 2015-2017 гг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100,0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программа "Противодействие коррупции в Чернышевском районе на </a:t>
                      </a: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2015-2017 </a:t>
                      </a:r>
                      <a:r>
                        <a:rPr lang="ru-RU" sz="140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гг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"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7200" y="304800"/>
          <a:ext cx="8382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5410200"/>
                <a:gridCol w="24384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№ </a:t>
                      </a:r>
                      <a:r>
                        <a:rPr lang="ru-RU" sz="1500" b="1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r>
                        <a:rPr lang="ru-RU" sz="15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ru-RU" sz="1500" b="1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Наименование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тыс. рублей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программа "Устойчивое развитие сельских территорий на </a:t>
                      </a: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2015-2017</a:t>
                      </a:r>
                      <a:r>
                        <a:rPr lang="en-US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г.г </a:t>
                      </a:r>
                      <a:r>
                        <a:rPr lang="ru-RU" sz="15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 на период до 2020 г</a:t>
                      </a: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."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1323,3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программа "Доступная среда в Чернышевском районе на 2015-2017 </a:t>
                      </a: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гг</a:t>
                      </a:r>
                      <a:r>
                        <a:rPr lang="ru-RU" sz="15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."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280,0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программа "Управление земельно-имущественным комплексом муниципального района "Чернышевский район" (на </a:t>
                      </a: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2015-2017 г </a:t>
                      </a:r>
                      <a:r>
                        <a:rPr lang="ru-RU" sz="150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</a:t>
                      </a: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.)"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78,0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программа "Улучшение условий и охраны труда в муниципальном районе "Чернышевский район" (на </a:t>
                      </a: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2015  -2017 гг.)"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22,5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программа "Развитие физической культуры и спорта в Чернышевском районе на </a:t>
                      </a: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2015-2017 </a:t>
                      </a:r>
                      <a:r>
                        <a:rPr lang="ru-RU" sz="150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гг</a:t>
                      </a:r>
                      <a:r>
                        <a:rPr lang="ru-RU" sz="15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"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150,0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Муниципальная </a:t>
                      </a: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программа "</a:t>
                      </a:r>
                      <a:r>
                        <a:rPr lang="ru-RU" sz="15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Профилактика правонарушений, терроризма, экстремизма, наркомании и алкоголизма в Чернышевском районе на </a:t>
                      </a: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2015-2017 </a:t>
                      </a:r>
                      <a:r>
                        <a:rPr lang="ru-RU" sz="150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гг</a:t>
                      </a:r>
                      <a:r>
                        <a:rPr lang="ru-RU" sz="15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"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50,0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endParaRPr lang="ru-RU" sz="150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Итого по целевым программам муниципального района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6389,6</a:t>
                      </a:r>
                      <a:endParaRPr lang="ru-RU" sz="15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Информация о СВОБОДНЫХ ИНФРАСТРУКТУРНЫХ Площадках на территории Чернышевского района</a:t>
            </a:r>
          </a:p>
        </p:txBody>
      </p:sp>
      <p:graphicFrame>
        <p:nvGraphicFramePr>
          <p:cNvPr id="491647" name="Group 127"/>
          <p:cNvGraphicFramePr>
            <a:graphicFrameLocks noGrp="1"/>
          </p:cNvGraphicFramePr>
          <p:nvPr>
            <p:ph type="tbl" idx="1"/>
          </p:nvPr>
        </p:nvGraphicFramePr>
        <p:xfrm>
          <a:off x="152400" y="1143000"/>
          <a:ext cx="8763000" cy="5438895"/>
        </p:xfrm>
        <a:graphic>
          <a:graphicData uri="http://schemas.openxmlformats.org/drawingml/2006/table">
            <a:tbl>
              <a:tblPr/>
              <a:tblGrid>
                <a:gridCol w="533400"/>
                <a:gridCol w="1828800"/>
                <a:gridCol w="2286000"/>
                <a:gridCol w="1066800"/>
                <a:gridCol w="1219200"/>
                <a:gridCol w="1828800"/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Объект, местоположение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Параметры расположенных на площадке зданий и сооружений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Кадастровый номер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Назначение объекта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Имеющаяся инфраструктура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9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Здание в пгт Аксеново-Зиловское, ул.Южная 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Общая площадь-181,3 кв.м. Кирпичное одноэтажное здание, степень износа -  80%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Здание бывшей бани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Энерго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-, тепло-, водоснабжение. Имеются подъездные пути.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Здание в пгт Аксеново-Зиловское ул.Южная 1а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Общая площадь-638,8 кв.м. Вагонные конструкции, обложенные кирпичом, одноэтажное здание, степень износа -  80%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Здание бывшего овощехранилища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Необходимо подключение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энерго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-, тепло-, водоснабжения. Автодорога.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Нежилые помещения №23а, в здании д. №24, пгт Жирекен 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Общая площадь-150 кв.м.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Кирпичное одноэтажное здание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Энерго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-, тепло-, водоснабжение. Автодорога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Нежилые помещения, пгт Чернышевск, ул. Пушкина 32а, помещение №1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общая площадь 237,9 кв.м. Кирпичное одноэтажное здание, степень износа -  40%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Кирпичное одноэтажное здание,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Энерго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-, тепло-, водоснабжение. Автодорога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9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Нежилые помещения, пгт Чернышевск, ул. Пушкина 32а, помещение №2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общая площадь 99,9 кв.м. Кирпичное одноэтажное здание, степень износа -  40%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Кирпичное одноэтажное здание,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Энерго</a:t>
                      </a:r>
                      <a:r>
                        <a:rPr kumimoji="0" lang="ru-RU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-, тепло-, водоснабжение. Автодорога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Информация о СВОБОДНЫХ ИНФРАСТРУКТУРНЫХ Площадках на территории Чернышевского района</a:t>
            </a:r>
            <a:endParaRPr lang="ru-RU" sz="1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228600" y="1066800"/>
          <a:ext cx="8686800" cy="547387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57200"/>
                <a:gridCol w="1905000"/>
                <a:gridCol w="2057400"/>
                <a:gridCol w="990600"/>
                <a:gridCol w="1524000"/>
                <a:gridCol w="1752600"/>
              </a:tblGrid>
              <a:tr h="8113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Объект, местоположение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Параметры расположенных на площадке зданий и сооружений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Кадастровый номер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Назначение объекта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Имеющаяся инфраструктура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Нежилые помещения, пгт Чернышевск, ул. Первомайская 37, помещение №2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общая площадь 79,1 кв.м. Кирпичное четырехэтажное здание, помещение на 1 этаже, степень износа -  35%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Кирпичное четырехэтажное здание,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Энерго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-, тепло-, водоснабжение. Автодорога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Нежилые помещения, пгт Чернышевск, ул. Комсомольская 32а, помещение №1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общая площадь 30,9 кв.м. Кирпичное пятиэтажное здание, помещение на 1 этаже, степень износа -  50%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Кирпичное пятиэтажное здание,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Энерго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-, тепло-, водоснабжение. Автодорога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1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Нежилые помещения, Чернышевский р-н, с.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Кадая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 ул. Журавлева 17а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общая площадь 36 кв.м., деревянное одноэтажное здание, степень износа -  50%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Деревянное одноэтажное здание бывшей библиотеки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Энергоснабжение, печное отопление. Автодорога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4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Нежилые помещения, Чернышевский р-н, с.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Кадая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 ул. Партизанская 15а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общая площадь 157,8 кв.м., деревянное одноэтажное здание, степень износа -  50%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Деревянное одноэтажное здание бывшей начальной школы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Энерго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-, теплоснабжение. Автодорога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Нежилые помещения, Чернышевский р-н,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с.Новый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Олов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ул.Погодаева, 45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общая площадь 52,0 деревянное одноэтажное здание, степень износа -  70%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Деревянное одноэтажное здание бывшей администрации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Энергоснабжение, печное отопление. Автодорога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Информация о свободных земельных участках на территории Чернышевского района</a:t>
            </a:r>
          </a:p>
        </p:txBody>
      </p:sp>
      <p:graphicFrame>
        <p:nvGraphicFramePr>
          <p:cNvPr id="493701" name="Group 133"/>
          <p:cNvGraphicFramePr>
            <a:graphicFrameLocks noGrp="1"/>
          </p:cNvGraphicFramePr>
          <p:nvPr>
            <p:ph type="tbl" idx="1"/>
          </p:nvPr>
        </p:nvGraphicFramePr>
        <p:xfrm>
          <a:off x="152400" y="1066800"/>
          <a:ext cx="8839200" cy="4899852"/>
        </p:xfrm>
        <a:graphic>
          <a:graphicData uri="http://schemas.openxmlformats.org/drawingml/2006/table">
            <a:tbl>
              <a:tblPr/>
              <a:tblGrid>
                <a:gridCol w="533400"/>
                <a:gridCol w="1828800"/>
                <a:gridCol w="1219200"/>
                <a:gridCol w="990600"/>
                <a:gridCol w="1828800"/>
                <a:gridCol w="2438400"/>
              </a:tblGrid>
              <a:tr h="944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Объект, местоположение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Кадастро-вый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номер земельного участка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Площадь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Вид разрешенного использования земельного участка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Наличие инфраструктуры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Земельный участок (с. Урюм, ул. 60 лет Октября д. 1а)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10 000 кв.м.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Строительство жилых домов, предприятия с гаражными боксами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Наличие подъездных путей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8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Земельный участок (п. Жирекен, ул. Железнодорожная, д. 27)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1277,4 кв.м.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Производственная деятельность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Возможность подключения к сетям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энерго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-,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водо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-, теплоснабжения, наличие подъездных путей, телефонная связь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Земельный участок (с.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Урюм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, железнодорожный тупик)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11 000 кв.м.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Строительство пилорамы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Наличие подъездных путей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5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Земельный участок (п. Жирекен, ул. Железнодорожная, д. 26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638,8 кв.м.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Производственная деятельность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Возможность подключения к сетям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энерго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-, 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водо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-, теплоснабжения, наличие подъездных путей, телефонная связь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Администрация муниципального района «Чернышевский район» Забайкальского края</a:t>
            </a:r>
            <a:br>
              <a:rPr lang="ru-RU" sz="1800" b="1" dirty="0" smtClean="0"/>
            </a:br>
            <a:r>
              <a:rPr lang="ru-RU" sz="1800" b="1" dirty="0" smtClean="0"/>
              <a:t>контактная информация</a:t>
            </a:r>
          </a:p>
        </p:txBody>
      </p:sp>
      <p:sp>
        <p:nvSpPr>
          <p:cNvPr id="48025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839200" cy="5410200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600" dirty="0" smtClean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600" dirty="0" smtClean="0"/>
              <a:t>              </a:t>
            </a:r>
            <a:r>
              <a:rPr lang="ru-RU" sz="1600" b="1" dirty="0" smtClean="0"/>
              <a:t>Адрес: 673460, Забайкальский край, </a:t>
            </a:r>
            <a:r>
              <a:rPr lang="ru-RU" sz="1600" b="1" dirty="0" err="1" smtClean="0"/>
              <a:t>пгт</a:t>
            </a:r>
            <a:r>
              <a:rPr lang="ru-RU" sz="1600" b="1" dirty="0" smtClean="0"/>
              <a:t>. Чернышевск, ул. Калинина, 14 б, </a:t>
            </a:r>
            <a:r>
              <a:rPr lang="en-US" sz="1600" b="1" dirty="0" smtClean="0"/>
              <a:t>    </a:t>
            </a:r>
            <a:endParaRPr lang="ru-RU" sz="1600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/>
              <a:t>                                                        </a:t>
            </a:r>
            <a:r>
              <a:rPr lang="en-US" sz="1600" b="1" dirty="0" smtClean="0"/>
              <a:t>e-mail</a:t>
            </a:r>
            <a:r>
              <a:rPr lang="ru-RU" sz="1600" b="1" dirty="0" smtClean="0"/>
              <a:t>:</a:t>
            </a:r>
            <a:r>
              <a:rPr lang="en-US" sz="1600" b="1" dirty="0" smtClean="0"/>
              <a:t>   adm.chern@mail.ru</a:t>
            </a:r>
            <a:r>
              <a:rPr lang="ru-RU" sz="1600" dirty="0" smtClean="0"/>
              <a:t> </a:t>
            </a:r>
            <a:endParaRPr lang="en-US" sz="16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66FFFF"/>
                </a:solidFill>
              </a:rPr>
              <a:t>            </a:t>
            </a:r>
            <a:r>
              <a:rPr lang="ru-RU" sz="1400" dirty="0" smtClean="0"/>
              <a:t>                              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66FFFF"/>
                </a:solidFill>
              </a:rPr>
              <a:t>      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</a:rPr>
              <a:t>Наделяев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Виктор Владимирович </a:t>
            </a:r>
            <a:r>
              <a:rPr lang="ru-RU" sz="1400" dirty="0" smtClean="0"/>
              <a:t>–</a:t>
            </a:r>
            <a:r>
              <a:rPr lang="ru-RU" sz="1400" b="1" dirty="0" smtClean="0"/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Глава муниципального района «Чернышевский район»,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                                                                     телефон:8-30(265) 2-18-40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endParaRPr lang="ru-RU" sz="1400" dirty="0" smtClean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	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Суханов Андрей Владимирович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dirty="0" smtClean="0"/>
              <a:t>– Первый</a:t>
            </a:r>
            <a:r>
              <a:rPr lang="ru-RU" sz="1400" b="1" dirty="0" smtClean="0"/>
              <a:t> </a:t>
            </a:r>
            <a:r>
              <a:rPr lang="ru-RU" sz="1400" dirty="0" smtClean="0"/>
              <a:t> з</a:t>
            </a:r>
            <a:r>
              <a:rPr lang="ru-RU" sz="1400" dirty="0" smtClean="0">
                <a:solidFill>
                  <a:schemeClr val="tx1"/>
                </a:solidFill>
              </a:rPr>
              <a:t>аместитель руководителя администрации муниципального 			      района  «Чернышевский район»,  телефон: 8-30(265) 2-17-43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		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</a:rPr>
              <a:t>Колычева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Ольга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</a:rPr>
              <a:t>Решатовна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–</a:t>
            </a:r>
            <a:r>
              <a:rPr lang="ru-RU" sz="1400" b="1" dirty="0" smtClean="0"/>
              <a:t>        </a:t>
            </a:r>
            <a:r>
              <a:rPr lang="ru-RU" sz="1400" dirty="0" smtClean="0">
                <a:solidFill>
                  <a:schemeClr val="tx1"/>
                </a:solidFill>
              </a:rPr>
              <a:t>Управляющий делами  телефон: 8-30 (265) 2-10-34       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smtClean="0">
                <a:solidFill>
                  <a:schemeClr val="tx1"/>
                </a:solidFill>
              </a:rPr>
              <a:t>                                                                                    факс:8-30 (</a:t>
            </a:r>
            <a:r>
              <a:rPr lang="ru-RU" sz="1400" dirty="0" smtClean="0">
                <a:solidFill>
                  <a:schemeClr val="tx1"/>
                </a:solidFill>
              </a:rPr>
              <a:t>265) 2-10-34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66FFFF"/>
                </a:solidFill>
              </a:rPr>
              <a:t>        </a:t>
            </a:r>
            <a:r>
              <a:rPr lang="ru-RU" sz="1400" dirty="0" smtClean="0"/>
              <a:t>  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66FFFF"/>
                </a:solidFill>
              </a:rPr>
              <a:t>        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Ларченко Галина Сергеевна</a:t>
            </a: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–        Начальник отдела экономики, труда и инвестиционной политики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                                                      	        администрации муниципального района «Чернышевский район»,    	                                                 телефон/факс: 8-30(265) 2-12-08</a:t>
            </a:r>
            <a:endParaRPr lang="ru-RU" sz="1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1400" dirty="0" smtClean="0">
                <a:solidFill>
                  <a:schemeClr val="tx1"/>
                </a:solidFill>
              </a:rPr>
              <a:t>                                                                          	</a:t>
            </a:r>
            <a:endParaRPr lang="ru-RU" sz="1400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 smtClean="0"/>
              <a:t>          </a:t>
            </a:r>
            <a:r>
              <a:rPr lang="ru-RU" sz="1400" b="1" dirty="0" smtClean="0">
                <a:solidFill>
                  <a:schemeClr val="tx1"/>
                </a:solidFill>
              </a:rPr>
              <a:t>Приёмная руководителя администрации: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ru-RU" sz="1400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400" b="1" dirty="0" smtClean="0">
                <a:solidFill>
                  <a:srgbClr val="66FFFF"/>
                </a:solidFill>
              </a:rPr>
              <a:t>          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</a:rPr>
              <a:t>Деревцова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Наталья Викторовна</a:t>
            </a:r>
            <a:r>
              <a:rPr lang="ru-RU" sz="1400" dirty="0" smtClean="0">
                <a:solidFill>
                  <a:schemeClr val="tx1"/>
                </a:solidFill>
              </a:rPr>
              <a:t>– секретарь     телефон: 8-30(265) 2-10-19, факс: 8-30(265) 2-10-19                                                      </a:t>
            </a:r>
            <a:endParaRPr lang="ru-RU" sz="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Административно-территориальное деление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 smtClean="0"/>
          </a:p>
        </p:txBody>
      </p:sp>
      <p:sp>
        <p:nvSpPr>
          <p:cNvPr id="16387" name="Rectangle 9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4876800" cy="5791200"/>
          </a:xfrm>
        </p:spPr>
        <p:txBody>
          <a:bodyPr/>
          <a:lstStyle/>
          <a:p>
            <a:pPr eaLnBrk="1" hangingPunct="1"/>
            <a:r>
              <a:rPr lang="ru-RU" sz="1600" dirty="0" smtClean="0"/>
              <a:t>Городское поселение «Чернышевское»</a:t>
            </a:r>
          </a:p>
          <a:p>
            <a:pPr eaLnBrk="1" hangingPunct="1"/>
            <a:r>
              <a:rPr lang="ru-RU" sz="1600" dirty="0" smtClean="0"/>
              <a:t>Городское поселение «Аксёново-Зиловское»</a:t>
            </a:r>
          </a:p>
          <a:p>
            <a:pPr eaLnBrk="1" hangingPunct="1"/>
            <a:r>
              <a:rPr lang="ru-RU" sz="1600" dirty="0" smtClean="0"/>
              <a:t>Городское поселение «</a:t>
            </a:r>
            <a:r>
              <a:rPr lang="ru-RU" sz="1600" dirty="0" err="1" smtClean="0"/>
              <a:t>Букачачинское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Городское поселение «</a:t>
            </a:r>
            <a:r>
              <a:rPr lang="ru-RU" sz="1600" dirty="0" err="1" smtClean="0"/>
              <a:t>Жирекенское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Алеурское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Байгулское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Бушулейское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Гаурское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Икшицкое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«Комсомольское»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Курлыченское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Мильгидунское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Новоильинское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Новооловское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Старооловское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Укурейское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Урюмское</a:t>
            </a:r>
            <a:r>
              <a:rPr lang="ru-RU" sz="1600" dirty="0" smtClean="0"/>
              <a:t>»</a:t>
            </a:r>
          </a:p>
          <a:p>
            <a:pPr eaLnBrk="1" hangingPunct="1"/>
            <a:r>
              <a:rPr lang="ru-RU" sz="1600" dirty="0" smtClean="0"/>
              <a:t>Сельское поселение «</a:t>
            </a:r>
            <a:r>
              <a:rPr lang="ru-RU" sz="1600" dirty="0" err="1" smtClean="0"/>
              <a:t>Утанское</a:t>
            </a:r>
            <a:r>
              <a:rPr lang="ru-RU" sz="1600" dirty="0" smtClean="0"/>
              <a:t>»</a:t>
            </a:r>
          </a:p>
        </p:txBody>
      </p:sp>
      <p:pic>
        <p:nvPicPr>
          <p:cNvPr id="59393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143000"/>
            <a:ext cx="383398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Климатические условия</a:t>
            </a:r>
          </a:p>
        </p:txBody>
      </p:sp>
      <p:sp>
        <p:nvSpPr>
          <p:cNvPr id="291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4572000" cy="5410200"/>
          </a:xfrm>
        </p:spPr>
        <p:txBody>
          <a:bodyPr>
            <a:normAutofit fontScale="250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"/>
              <a:defRPr/>
            </a:pPr>
            <a:r>
              <a:rPr lang="ru-RU" sz="7200" dirty="0" smtClean="0">
                <a:solidFill>
                  <a:schemeClr val="tx1"/>
                </a:solidFill>
              </a:rPr>
              <a:t>Климат резко континентальный, с холодной продолжительной зимой, относительно теплым летом</a:t>
            </a:r>
            <a:endParaRPr lang="en-US" sz="7200" dirty="0" smtClean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"/>
              <a:defRPr/>
            </a:pPr>
            <a:endParaRPr lang="ru-RU" sz="7200" dirty="0" smtClean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"/>
              <a:defRPr/>
            </a:pPr>
            <a:r>
              <a:rPr lang="ru-RU" sz="7200" dirty="0" smtClean="0">
                <a:solidFill>
                  <a:schemeClr val="tx1"/>
                </a:solidFill>
              </a:rPr>
              <a:t>Средние январские температуры воздуха составляют -28 -34 градусов С.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"/>
              <a:defRPr/>
            </a:pPr>
            <a:r>
              <a:rPr lang="ru-RU" sz="7200" dirty="0" smtClean="0">
                <a:solidFill>
                  <a:schemeClr val="tx1"/>
                </a:solidFill>
              </a:rPr>
              <a:t>Средние июльские температуры воздуха составляют +17  +25 градусов С.</a:t>
            </a: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"/>
              <a:defRPr/>
            </a:pPr>
            <a:r>
              <a:rPr lang="ru-RU" sz="7200" dirty="0" smtClean="0">
                <a:solidFill>
                  <a:schemeClr val="tx1"/>
                </a:solidFill>
              </a:rPr>
              <a:t>Агроклиматические данные по району:</a:t>
            </a: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7200" dirty="0" smtClean="0">
                <a:solidFill>
                  <a:schemeClr val="tx1"/>
                </a:solidFill>
              </a:rPr>
              <a:t>    - безморозный период колеблется от </a:t>
            </a: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7200" dirty="0" smtClean="0">
                <a:solidFill>
                  <a:schemeClr val="tx1"/>
                </a:solidFill>
              </a:rPr>
              <a:t>80 (на севере) до 95 (на юге) дней.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7200" dirty="0" smtClean="0">
                <a:solidFill>
                  <a:schemeClr val="tx1"/>
                </a:solidFill>
              </a:rPr>
              <a:t>    - продолжительность вегетационного периода составляет 130 дней на севере и 160 дней на юге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7200" dirty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7200" dirty="0" smtClean="0">
                <a:solidFill>
                  <a:schemeClr val="tx1"/>
                </a:solidFill>
              </a:rPr>
              <a:t>В соответствие с агроклиматическими показателями в районе можно заниматься выращиванием яровой пшеницы, ржи, ячменя, овса, рапса, бобовых культур, гречихи, картофеля, овощных культур</a:t>
            </a:r>
            <a:endParaRPr lang="ru-RU" sz="600" dirty="0" smtClean="0"/>
          </a:p>
        </p:txBody>
      </p:sp>
      <p:pic>
        <p:nvPicPr>
          <p:cNvPr id="17412" name="Picture 11" descr="images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1295400"/>
            <a:ext cx="4114800" cy="2819400"/>
          </a:xfrm>
          <a:solidFill>
            <a:srgbClr val="C0C0C0">
              <a:alpha val="0"/>
            </a:srgbClr>
          </a:solidFill>
        </p:spPr>
      </p:pic>
      <p:pic>
        <p:nvPicPr>
          <p:cNvPr id="17413" name="Picture 12" descr="images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10200" y="4267200"/>
            <a:ext cx="2859088" cy="2133600"/>
          </a:xfrm>
        </p:spPr>
      </p:pic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2155825" y="18970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i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381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Водные ресурсы</a:t>
            </a: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0600"/>
            <a:ext cx="5105400" cy="2971800"/>
          </a:xfrm>
        </p:spPr>
        <p:txBody>
          <a:bodyPr/>
          <a:lstStyle/>
          <a:p>
            <a:pPr marL="266700" indent="-266700" algn="just" eaLnBrk="1" hangingPunct="1"/>
            <a:r>
              <a:rPr lang="ru-RU" sz="2000" dirty="0" smtClean="0">
                <a:solidFill>
                  <a:schemeClr val="tx1"/>
                </a:solidFill>
              </a:rPr>
              <a:t>Главной рекой района является р. </a:t>
            </a:r>
            <a:r>
              <a:rPr lang="ru-RU" sz="2000" dirty="0" err="1" smtClean="0">
                <a:solidFill>
                  <a:schemeClr val="tx1"/>
                </a:solidFill>
              </a:rPr>
              <a:t>Куэнга</a:t>
            </a:r>
            <a:r>
              <a:rPr lang="ru-RU" sz="2000" dirty="0" smtClean="0">
                <a:solidFill>
                  <a:schemeClr val="tx1"/>
                </a:solidFill>
              </a:rPr>
              <a:t>, длина в пределах района -180 км.</a:t>
            </a:r>
          </a:p>
          <a:p>
            <a:pPr marL="266700" indent="-266700" algn="just" eaLnBrk="1" hangingPunct="1"/>
            <a:r>
              <a:rPr lang="ru-RU" sz="2000" dirty="0" smtClean="0">
                <a:solidFill>
                  <a:schemeClr val="tx1"/>
                </a:solidFill>
              </a:rPr>
              <a:t>Второй крупной рекой является р. </a:t>
            </a:r>
            <a:r>
              <a:rPr lang="ru-RU" sz="2000" dirty="0" err="1" smtClean="0">
                <a:solidFill>
                  <a:schemeClr val="tx1"/>
                </a:solidFill>
              </a:rPr>
              <a:t>Нерчуган</a:t>
            </a:r>
            <a:r>
              <a:rPr lang="ru-RU" sz="2000" dirty="0" smtClean="0">
                <a:solidFill>
                  <a:schemeClr val="tx1"/>
                </a:solidFill>
              </a:rPr>
              <a:t> – 140 км.</a:t>
            </a:r>
          </a:p>
          <a:p>
            <a:pPr marL="266700" indent="-266700" eaLnBrk="1" hangingPunct="1"/>
            <a:r>
              <a:rPr lang="ru-RU" sz="2000" dirty="0" smtClean="0">
                <a:solidFill>
                  <a:schemeClr val="tx1"/>
                </a:solidFill>
              </a:rPr>
              <a:t>Третья по величине река района - р. Белый Урюм. Из общей протяженности реки в 145 км 108 км приходится на Чернышевский район.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3"/>
          </p:nvPr>
        </p:nvSpPr>
        <p:spPr>
          <a:xfrm>
            <a:off x="6553200" y="4876800"/>
            <a:ext cx="2133600" cy="1219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8132" name="Picture 4" descr="https://i.mycdn.me/image?id=859384292106&amp;t=52&amp;plc=WEB&amp;tkn=*WRAIRnd4KlLouAHYHX3WcFU6VB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066800"/>
            <a:ext cx="3889466" cy="2743200"/>
          </a:xfrm>
          <a:prstGeom prst="rect">
            <a:avLst/>
          </a:prstGeom>
          <a:noFill/>
        </p:spPr>
      </p:pic>
      <p:sp>
        <p:nvSpPr>
          <p:cNvPr id="48134" name="AutoShape 6" descr="https://apf.mail.ru/cgi-bin/readmsg/%D0%9D%D0%B0%D0%B2%D0%BE%D0%B4%D0%BD%D0%B5%D0%BD%D0%B8%D0%B5%202012%20%D0%B3..JPG?id=15070130330000000457%3B0%3B1&amp;x-email=larchenkogalina%40mail.ru&amp;exif=1&amp;bs=2817&amp;bl=4242616&amp;ct=image%2Fjpeg&amp;cn=%25d0%259d%25d0%25b0%25d0%25b2%25d0%25be%25d0%25b4%25d0%25bd%25d0%25b5%25d0%25bd%25d0%25b8%25d0%25b5%25202012%2520%25d0%25b3.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86200"/>
            <a:ext cx="39941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AppData\Local\Temp\Rar$DIa0.307\DSC0089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957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02" name="Rectangle 198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7696200" cy="457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Земельный фонд муниципального района</a:t>
            </a:r>
          </a:p>
        </p:txBody>
      </p:sp>
      <p:graphicFrame>
        <p:nvGraphicFramePr>
          <p:cNvPr id="329110" name="Group 406"/>
          <p:cNvGraphicFramePr>
            <a:graphicFrameLocks noGrp="1"/>
          </p:cNvGraphicFramePr>
          <p:nvPr>
            <p:ph sz="half" idx="2"/>
          </p:nvPr>
        </p:nvGraphicFramePr>
        <p:xfrm>
          <a:off x="381000" y="1414199"/>
          <a:ext cx="8458200" cy="3689935"/>
        </p:xfrm>
        <a:graphic>
          <a:graphicData uri="http://schemas.openxmlformats.org/drawingml/2006/table">
            <a:tbl>
              <a:tblPr/>
              <a:tblGrid>
                <a:gridCol w="4229100"/>
                <a:gridCol w="2041635"/>
                <a:gridCol w="2187465"/>
              </a:tblGrid>
              <a:tr h="6164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Категории земель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Площадь, га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Доля, % к общей площади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6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Земли сельскохозяйственного назначения (пашни, сенокосы, пастбища) 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247411,3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19,1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Земли населенных пунктов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42247,63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6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Земли промышленности (транспорт, энергетика, связь, земли специального назначения)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938,58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0,1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Земли лесного фонда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913731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70,6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Земли водного фонда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*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*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Земли запаса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6100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0,5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5051271</TotalTime>
  <Words>5374</Words>
  <Application>Microsoft Office PowerPoint</Application>
  <PresentationFormat>Экран (4:3)</PresentationFormat>
  <Paragraphs>1264</Paragraphs>
  <Slides>57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Трек</vt:lpstr>
      <vt:lpstr>Слайд 1</vt:lpstr>
      <vt:lpstr>Уважаемые дамы и господа! </vt:lpstr>
      <vt:lpstr>Слайд 3</vt:lpstr>
      <vt:lpstr>Чернышевский район</vt:lpstr>
      <vt:lpstr>Географическое положение</vt:lpstr>
      <vt:lpstr>Административно-территориальное деление  </vt:lpstr>
      <vt:lpstr>Климатические условия</vt:lpstr>
      <vt:lpstr>Водные ресурсы</vt:lpstr>
      <vt:lpstr>Земельный фонд муниципального района</vt:lpstr>
      <vt:lpstr>Слайд 10</vt:lpstr>
      <vt:lpstr>Слайд 11</vt:lpstr>
      <vt:lpstr>Слайд 12</vt:lpstr>
      <vt:lpstr>Слайд 13</vt:lpstr>
      <vt:lpstr>Лесной фонд</vt:lpstr>
      <vt:lpstr>Достопримечательности</vt:lpstr>
      <vt:lpstr>Минерально-сырьевые ресурсы</vt:lpstr>
      <vt:lpstr>Минерально-сырьевые ресурсы</vt:lpstr>
      <vt:lpstr>Автомобильный транспорт</vt:lpstr>
      <vt:lpstr>Железнодорожный транспорт</vt:lpstr>
      <vt:lpstr>Телекоммуникации</vt:lpstr>
      <vt:lpstr>Образование</vt:lpstr>
      <vt:lpstr>Здравоохранение</vt:lpstr>
      <vt:lpstr>Культура, физическая культура и спорт</vt:lpstr>
      <vt:lpstr>Трудовые ресурсы, демография</vt:lpstr>
      <vt:lpstr>Рынок труда</vt:lpstr>
      <vt:lpstr>Финансово-кредитные учреждения</vt:lpstr>
      <vt:lpstr>Финансы муниципального района </vt:lpstr>
      <vt:lpstr>Промышленность</vt:lpstr>
      <vt:lpstr>Добыча полезных ископаемых</vt:lpstr>
      <vt:lpstr>Обрабатывающие производства</vt:lpstr>
      <vt:lpstr>Сельское хозяйство</vt:lpstr>
      <vt:lpstr>Жилищно-коммунальное хозяйство</vt:lpstr>
      <vt:lpstr>Строительство</vt:lpstr>
      <vt:lpstr>Потребительский рынок</vt:lpstr>
      <vt:lpstr>          Малый и средний бизнес</vt:lpstr>
      <vt:lpstr>Поддержка малого предпринимательства</vt:lpstr>
      <vt:lpstr>Муниципальная поддержка инвестиционной деятельности</vt:lpstr>
      <vt:lpstr>Системообразующие предприятия района</vt:lpstr>
      <vt:lpstr>Слайд 39</vt:lpstr>
      <vt:lpstr>Создание предприятия по производству и переработке щебня</vt:lpstr>
      <vt:lpstr>Слайд 41</vt:lpstr>
      <vt:lpstr>Слайд 42</vt:lpstr>
      <vt:lpstr>Развитие предприятия по ремонту и эксплуатации дорог ООО «ДорСервис»</vt:lpstr>
      <vt:lpstr>Слайд 44</vt:lpstr>
      <vt:lpstr>Слайд 45</vt:lpstr>
      <vt:lpstr>Слайд 46</vt:lpstr>
      <vt:lpstr>Слайд 47</vt:lpstr>
      <vt:lpstr>Слайд 48</vt:lpstr>
      <vt:lpstr>      Перечень основных показателей социально-экономического                            развития МР «Чернышевский район»</vt:lpstr>
      <vt:lpstr>Слайд 50</vt:lpstr>
      <vt:lpstr>Слайд 51</vt:lpstr>
      <vt:lpstr>Муниципальные программы, планируемые к реализации 2017 году</vt:lpstr>
      <vt:lpstr>Слайд 53</vt:lpstr>
      <vt:lpstr>Информация о СВОБОДНЫХ ИНФРАСТРУКТУРНЫХ Площадках на территории Чернышевского района</vt:lpstr>
      <vt:lpstr>Информация о СВОБОДНЫХ ИНФРАСТРУКТУРНЫХ Площадках на территории Чернышевского района</vt:lpstr>
      <vt:lpstr>Информация о свободных земельных участках на территории Чернышевского района</vt:lpstr>
      <vt:lpstr>Администрация муниципального района «Чернышевский район» Забайкальского края 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Вероника</dc:creator>
  <cp:lastModifiedBy>User</cp:lastModifiedBy>
  <cp:revision>1007</cp:revision>
  <cp:lastPrinted>1601-01-01T00:00:00Z</cp:lastPrinted>
  <dcterms:created xsi:type="dcterms:W3CDTF">1601-01-01T00:00:00Z</dcterms:created>
  <dcterms:modified xsi:type="dcterms:W3CDTF">2017-10-04T05:33:15Z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