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6" r:id="rId3"/>
    <p:sldId id="257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7" r:id="rId16"/>
    <p:sldId id="292" r:id="rId17"/>
    <p:sldId id="293" r:id="rId18"/>
    <p:sldId id="294" r:id="rId19"/>
    <p:sldId id="295" r:id="rId20"/>
    <p:sldId id="296" r:id="rId21"/>
    <p:sldId id="262" r:id="rId22"/>
    <p:sldId id="264" r:id="rId23"/>
    <p:sldId id="298" r:id="rId24"/>
    <p:sldId id="299" r:id="rId25"/>
    <p:sldId id="278" r:id="rId2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80AD77-A5D3-4A7A-9DB2-C885C7C8D06E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536894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нормативности правовых актов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643578"/>
            <a:ext cx="7498080" cy="6048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Багдасарян Марина Александровна,</a:t>
            </a:r>
          </a:p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телефон 8 (3022) 23 36 18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50006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Неоднократное применение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7858180" cy="6143644"/>
          </a:xfrm>
        </p:spPr>
        <p:txBody>
          <a:bodyPr>
            <a:normAutofit fontScale="77500" lnSpcReduction="20000"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0000"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городского округа «Город Чита» от 5 октября 2016 года № 305 «Об объявлении 2017 года – Годом озера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Кенон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г.Чите»;</a:t>
            </a:r>
          </a:p>
          <a:p>
            <a:pPr indent="180000"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распоряжение администрации городского округа «Город Чита» от 9 марта 2016 года № 287-р «Об организации летнего отдыха, оздоровления и временной трудовой занятости детей и подростков в 2016 году»;</a:t>
            </a:r>
          </a:p>
          <a:p>
            <a:pPr indent="180000"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распоряжение администрации городского округа «Город Чита» от 13 апреля 2017 года № 437-р «Об организации и проведении специализированных сезонных ярмарок по продаже живых и искусственных цветов на территории городского округа «Город Чита»;</a:t>
            </a:r>
          </a:p>
          <a:p>
            <a:pPr indent="180000"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распоряжение администрации городского округа «Город Чита» от 21 апреля 2017 года № 482-р «О приоритетных направлениях предоставления муниципального гранта в 2017 году»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264320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Установленный порядок принятия нормативных правовых актов уполномоченными на это органами и должностными лицами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714620"/>
            <a:ext cx="7858180" cy="4000528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означает то, что нормативные правовые акты может издавать строго определенный круг лиц и только по тем вопросам, которые входят в сферу их компетенции: каждый орган или должностное лицо, имеющее право издавать нормативные акты, принимает только определенные для него нормативные акты (в отведенной ему форме) и только по тем вопросам, которыми он ведает.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10715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Установленный порядок принятия нормативных правовых актов уполномоченными на это органами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должностными лицами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7858180" cy="5429288"/>
          </a:xfrm>
        </p:spPr>
        <p:txBody>
          <a:bodyPr>
            <a:normAutofit fontScale="25000" lnSpcReduction="20000"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Частью 10 статьи 35 Федерального закона № 131-ФЗ установлена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исключительная компетенция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представительного органа муниципального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образования: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устава муниципального образования и внесение в него изменений и дополнений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местного бюджета и отчета о его исполнении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установление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изменение и отмена местных налогов и сборов в соответствии с законодательством Российской Федерации о налогах и сборах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стратегии социально-экономического развития муниципального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образования; </a:t>
            </a: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правил благоустройства территории муниципального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образования и другие.</a:t>
            </a: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того, ряд федеральных и краевых законов также устанавливают компетенцию того или иного органа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МСУ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на принятие муниципальных правовых актов, например:</a:t>
            </a: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13 Федерального закона от 27.07.2010 № 210-ФЗ «Об организации предоставления государственных и муниципальных услуг»: порядок разработки и утверждения административных регламентов предоставления муниципальных услуг устанавливается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местной администрацией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59 Налогового кодекса РФ: дополнительные основания признания безнадежными к взысканию недоимки по местным налогам, задолженности по пеням и штрафам по этим налогам могут быть установлены нормативными правовыми актами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представительных органов муниципальных образований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52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152 Бюджетного кодекса РФ: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бюджетных полномочий участников бюджетного процесса, являющихся органами местного самоуправления, устанавливаются настоящим Кодексом и принятыми в соответствии с ним муниципальными правовыми актами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представительных органов муниципальных образований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а также в установленных ими случаях муниципальными правовыми актами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местных администраций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2858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Нормативные и иные правовые акты представительного органа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муниципального образования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736"/>
            <a:ext cx="7624786" cy="5214974"/>
          </a:xfrm>
        </p:spPr>
        <p:txBody>
          <a:bodyPr>
            <a:normAutofit fontScale="92500" lnSpcReduction="10000"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Представительный орган муниципального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вопросам, отнесенным к его компетенции федеральными законами, законами субъекта Российской Федерации, уставом муниципального образования,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принимает: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решения, которые устанавливают правила, обязательные для исполнения на территории муниципального образования,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решение об удалении главы муниципального образования в отставку,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а также решения по вопросам организации своей деятельности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 по иным вопросам, отнесенным к его компетенции федеральными законами, законами субъектов Российской Федерации, уставом муниципального образования.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6541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Глава муниципального образования, исполняющий полномочия председателя представительного органа муниципального образования, издает: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3116"/>
            <a:ext cx="7719274" cy="450059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(в пределах своих полномочий, установленных уставом муниципального образования и решениями представительного органа муниципального образования)</a:t>
            </a: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постановления                   распоряжения</a:t>
            </a: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главы муниципального образования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вопросам организации деятельности представительного органа муниципального образования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58272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Глава муниципального образования,</a:t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исполняющий полномочия главы местной администрации, издает: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3116"/>
            <a:ext cx="7719274" cy="450059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(в пределах своих полномочий, установленных уставом муниципального образования и решениями представительного органа муниципального образования)</a:t>
            </a: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постановления           распоряжения</a:t>
            </a:r>
          </a:p>
          <a:p>
            <a:pPr algn="ctr">
              <a:spcBef>
                <a:spcPts val="0"/>
              </a:spcBef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местной администрации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0112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Глава муниципального образования издает: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719274" cy="542928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постановления                   распоряжения</a:t>
            </a: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главы муниципального образования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иным вопросам, отнесенным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его компетенции уставом муниципального образования в соответствии с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Федеральным законом № 131-ФЗ, другими федеральными законами</a:t>
            </a: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0826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Глава (руководитель) местной администрации издает: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142984"/>
            <a:ext cx="7719274" cy="550072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(в пределах своих полномочий, установленных федеральными законами, законами Забайкальского края, уставом муниципального образования и нормативными правовыми актами  представительного органа муниципального образования)</a:t>
            </a: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постановления местной администрации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вопросам местного значения и вопросам, связанным с осуществлением отдельных государственных полномочий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распоряжения местной администрации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вопросам организации работы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местной администрации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6541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Председатель представительного органа муниципального образования издает: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3116"/>
            <a:ext cx="7719274" cy="45005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постановления                   распоряжения</a:t>
            </a: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председателя представительного органа муниципального образования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вопросам организации деятельности представительного органа муниципального образования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3684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Иные органы и должностные лица местного самоуправления издают: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736"/>
            <a:ext cx="7719274" cy="52149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приказы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распоряжения </a:t>
            </a: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вопросам, отнесенным к их полномочиям уставом муниципального образования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7143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Судебная практика: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857232"/>
            <a:ext cx="7624786" cy="5786478"/>
          </a:xfrm>
        </p:spPr>
        <p:txBody>
          <a:bodyPr>
            <a:normAutofit fontScale="92500" lnSpcReduction="10000"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постановление Пленума Верховного Суда Российской Федерации от 25 декабря 2018 года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50 «О практике рассмотрения судами дел об оспаривании нормативных правовых актов и актов, содержащих разъяснения законодательства и обладающих нормативными свойствами»;</a:t>
            </a:r>
          </a:p>
          <a:p>
            <a:pPr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dirty="0" smtClean="0"/>
              <a:t> 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Конституционного Суда Российской Федерации от 16 января 2018 года № 12-О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 запросу губернатора Забайкальского края о проверке конституционности положений частей 1 и 2 статьи 74 Федерального закона «Об общих принципах организации местного самоуправления в Российской Федерации».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58272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каких случаях акт будет признан нормативным: при наличии всех признаков или одного из них?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928802"/>
            <a:ext cx="7719274" cy="471490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Верховный Суд Российской Федерации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указывает перечень признаков нормативного правового акта,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не говорит об обязательном их наличии в совокупности.</a:t>
            </a:r>
          </a:p>
          <a:p>
            <a:pPr marL="85725" indent="-3175"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3175" algn="ctr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Конституционный Суд Российской Федерации, </a:t>
            </a:r>
          </a:p>
          <a:p>
            <a:pPr marL="85725" indent="-3175" algn="ctr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арбитражные суды Российской Федерации</a:t>
            </a:r>
          </a:p>
          <a:p>
            <a:pPr marL="85725" indent="-3175"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указывают на то, что содержание акта является приоритетным по отношению к признакам, определяющим его форму. </a:t>
            </a:r>
          </a:p>
          <a:p>
            <a:pPr marL="85725" indent="-3175"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3175"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3175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 достаточно наличие хотя бы нескольких признаков для признания акта нормативным</a:t>
            </a:r>
          </a:p>
          <a:p>
            <a:pPr marL="85725" indent="-3175" algn="just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19274" cy="10112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Классификатор муниципальных нормативных правовых актов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719274" cy="542928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142984"/>
            <a:ext cx="81439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6286544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Официальный портал Забайкальского края –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75.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«Местное самоуправление»,</a:t>
            </a:r>
          </a:p>
          <a:p>
            <a:pPr algn="ctr"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подраздел «Рекомендации», </a:t>
            </a:r>
          </a:p>
          <a:p>
            <a:pPr algn="ctr"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вкладка «Обзоры»</a:t>
            </a:r>
          </a:p>
          <a:p>
            <a:pPr algn="ctr">
              <a:spcBef>
                <a:spcPts val="0"/>
              </a:spcBef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«Примерный перечень муниципальных нормативных правовых актов, подлежащих включению (включенных) в регистр муниципальных нормативных правовых актов Забайкальского края»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25" y="0"/>
          <a:ext cx="8143876" cy="673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38"/>
                <a:gridCol w="407193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Подлежат включению в Регистр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подлежат включению в Регистр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 бюджете муниципального образования на очередной финансовый год; о внесении изменений в решение о бюджете муниципального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 принятии проекта бюджета муниципального образования на очередной финансовый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заключении соглашения о передаче полномочий по решению вопросов местного значения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 утверждении отчета об исполнении бюджета муниципального образования за прошедший финансовый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установлении дополнительных оснований признания безнадежными к взысканию недоимки, задолженности по пеням и штрафам по местным налогам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признании задолженности безнадежной к взысканию и ее списании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 порядке управления имуществом, составляющим муниципальную казну муниципального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включении (исключении) имущества в состав (из состава) муниципальной казны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порядке формирования, утверждения и ведения планов закупок товаров, работ, услуг для обеспечения муниципальных нужд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утверждении плана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закупок товаров, работ, услуг для обеспечения муниципальных нужд</a:t>
                      </a:r>
                      <a:endParaRPr kumimoji="0"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 установлении границы территории, на которой осуществляется территориальное общественное самоуправление;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об установлении границ зон с особыми условиями использования территории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утверждении границ и схемы расположения земельного участка; об утверждении градостроительного плана земельного участка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25" y="0"/>
          <a:ext cx="8143876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38"/>
                <a:gridCol w="407193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Подлежат включению в Регистр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подлежат включению в Регистр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 порядке присвоения, изменения, аннулирования 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адресов объектам недвижимости, земельным участкам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присвоении (изменении, аннулировании) адресов объектам недвижимости, земельным участкам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порядке приватизации муниципальных жилых помещений, сдаче их в аренду, социальный 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найм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приватизации муниципальных жилых помещений, сдаче их в аренду, социальный </a:t>
                      </a:r>
                      <a:r>
                        <a:rPr kumimoji="0" lang="ru-RU" sz="16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найм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(в отношении конкретных лиц)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порядке организации и проведения культурно-массовых и иных зрелищных мероприятий, официальных физкультурно-оздоровительных и спортивных мероприятий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проведении смотра (конкурса), конференции (с конкретной датой),</a:t>
                      </a:r>
                    </a:p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торжественного мероприятия, праздника, соревнования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оплате труда работников муниципальных учреждений, органов местного самоуправления; о размере и порядке выплаты надбавки за классность водителям в муниципальных учреждениях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оказании материальной помощи, о премировании, единовременном поощрении в связи с выходом на пенсию (конкретным лицам); об установлении персональной надбавки</a:t>
                      </a:r>
                      <a:r>
                        <a:rPr kumimoji="0" lang="ru-RU" sz="1600" kern="1200" baseline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доплаты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 создании оперативной группы по реагированию на чрезвычайные ситуации и утверждении ее состава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персональном составе рабочих групп и комиссий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 порядке проведения публичных слушаний по проекту бюджета муниципального образования на очередной финансовый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созыве совещаний, съездов; о назначении публичных слушаний, собрания граждан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32861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143380"/>
            <a:ext cx="7696224" cy="25003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Багдасарян Марина Александровна,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8 (3022) 23 36 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2255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Признаки, характеризующие 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нормативный правовой акт: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736"/>
            <a:ext cx="7719274" cy="5429264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издание его в установленном порядке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управомоченным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органом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государственной власти, органом местного самоуправления, иным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органом, уполномоченной организацией или должностным лицом,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в нем правовых норм (правил поведения),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обязательных для неопределенного круга лиц,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рассчитанных на неоднократное применение,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направленных на урегулирование общественных отношений либо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изменение или прекращение существующих правоотношений.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Признание того или иного акта нормативным правовым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всяком случае зависит от анализа его содержания.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0826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Нормативные правовые акты, выделенные Верховным Судом Российской Федерации: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9274" cy="5500702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установлении границы территории, на которой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осуществляется территориальное общественное самоуправление;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 установлении границ зон с особыми условиями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использования территории;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резервировании земель для государственных и муниципальных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нужд;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утверждении генеральных планов поселений, городских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округов, схем территориального планирования муниципальных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районов, субъектов Российской Федерации, двух и более субъектов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Российской Федерации, Российской Федерации;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типовые, примерные приложения, содержащие правовые нормы.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336867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Конституционный суд Российской Федерации 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своем определении от 16 января 2018 года № 12-О «По запросу Губернатора Забайкальского края о проверке конституционности положений частей 1 и 2 статьи 74 Федерального закона «Об общих принципах организации местного самоуправления в Российской Федерации» отметил, что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нормативные свойства правового акта обусловлены не одними только его внешними, формальными атрибутами, а должны выявляться, прежде всего, на основе содержательных критериев, которые сводятся к определению того, в частности: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00438"/>
            <a:ext cx="7858180" cy="3357562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оказывает ли правовой акт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общерегулирующее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воздействие на общественные отношения,</a:t>
            </a:r>
          </a:p>
          <a:p>
            <a:pPr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содержатся ли в нем предписания о правах и обязанностях персонально не определенного круга лиц – участников соответствующих правоотношений,</a:t>
            </a:r>
          </a:p>
          <a:p>
            <a:pPr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рассчитан ли он на многократное применение.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3684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Признаки нормативности, выработанные правовой доктриной и судебной практикой: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85926"/>
            <a:ext cx="7858180" cy="5072074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нормативные акты обращаются к неопределенному кругу лиц;</a:t>
            </a:r>
          </a:p>
          <a:p>
            <a:pPr indent="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нормативные акты имеют, как правило, многократное применение;</a:t>
            </a:r>
          </a:p>
          <a:p>
            <a:pPr indent="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нормативные акты принимаются в установленном порядке, уполномоченными на то органами (должностными лицами).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92869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Неопределенный круг лиц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858180" cy="5715016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означает, что нормативный правовой акт адресован не одному или нескольким субъектам права, как это имеет место быть, например, в индивидуальных актах, а ко всем субъектам, указанным в гипотезе нормы (условиях применения нормы). </a:t>
            </a:r>
          </a:p>
          <a:p>
            <a:pPr indent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Обычно о применении правового акта (то есть его адресате) указано в самом нормативном правовом акте или данное заключение можно вывести аналитически, на основании изучения текста правового документа.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50006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Неопределенный круг лиц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7858180" cy="6215082"/>
          </a:xfrm>
        </p:spPr>
        <p:txBody>
          <a:bodyPr>
            <a:normAutofit fontScale="77500" lnSpcReduction="20000"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00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городского округа «Город Чита» от 05.03.2014 № 26 «Об определении мест для отбывания осужденными уголовных наказаний в виде исправительных работ»;</a:t>
            </a:r>
          </a:p>
          <a:p>
            <a:pPr indent="1800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городского округа «Город Чита» от 16 августа 2016 года № 271 «О специальных местах для размещения печатных агитационных материалов на территории городского округа «Город Чита»;</a:t>
            </a:r>
          </a:p>
          <a:p>
            <a:pPr indent="1800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городского округа «Город Чита» от 13 апреля 2016 года № 107 «Об утверждении Положения о порядке сообщения лицами, замещающими должности муниципальной службы в администрации городского округа «Город Чита», о возникновении личной заинтересованности при исполнении должностных обязанностей, которая приводит или может привести к конфликту интересов»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92869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Неоднократное применение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858180" cy="5715016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означает, что нормативный акт будет применяться не разово, а многократно, определенный период времени или бессрочно.</a:t>
            </a:r>
          </a:p>
          <a:p>
            <a:pPr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пункту 7 Рекомендаций Министерства юстиции России по ведению регистра муниципальных нормативных правовых актов субъекта Российской Федерации от 15 декабря 2011 года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17/91789-ВЕ включению в Регистр подлежат все муниципальные нормативные правовые акты вне зависимости от срока их действия.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865</TotalTime>
  <Words>1749</Words>
  <Application>Microsoft Office PowerPoint</Application>
  <PresentationFormat>Экран (4:3)</PresentationFormat>
  <Paragraphs>204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Определение нормативности правовых актов </vt:lpstr>
      <vt:lpstr>Судебная практика:</vt:lpstr>
      <vt:lpstr>Признаки, характеризующие  нормативный правовой акт:</vt:lpstr>
      <vt:lpstr>Нормативные правовые акты, выделенные Верховным Судом Российской Федерации:</vt:lpstr>
      <vt:lpstr>Конституционный суд Российской Федерации  в своем определении от 16 января 2018 года № 12-О «По запросу Губернатора Забайкальского края о проверке конституционности положений частей 1 и 2 статьи 74 Федерального закона «Об общих принципах организации местного самоуправления в Российской Федерации» отметил, что нормативные свойства правового акта обусловлены не одними только его внешними, формальными атрибутами, а должны выявляться, прежде всего, на основе содержательных критериев, которые сводятся к определению того, в частности:</vt:lpstr>
      <vt:lpstr>Признаки нормативности, выработанные правовой доктриной и судебной практикой:</vt:lpstr>
      <vt:lpstr>1. Неопределенный круг лиц</vt:lpstr>
      <vt:lpstr>1. Неопределенный круг лиц</vt:lpstr>
      <vt:lpstr>2. Неоднократное применение</vt:lpstr>
      <vt:lpstr>2. Неоднократное применение</vt:lpstr>
      <vt:lpstr>3. Установленный порядок принятия нормативных правовых актов уполномоченными на это органами и должностными лицами</vt:lpstr>
      <vt:lpstr>3. Установленный порядок принятия нормативных правовых актов уполномоченными на это органами и должностными лицами</vt:lpstr>
      <vt:lpstr>Нормативные и иные правовые акты представительного органа муниципального образования</vt:lpstr>
      <vt:lpstr>Глава муниципального образования, исполняющий полномочия председателя представительного органа муниципального образования, издает:</vt:lpstr>
      <vt:lpstr>Глава муниципального образования, исполняющий полномочия главы местной администрации, издает:</vt:lpstr>
      <vt:lpstr>Глава муниципального образования издает:</vt:lpstr>
      <vt:lpstr>Глава (руководитель) местной администрации издает:</vt:lpstr>
      <vt:lpstr>Председатель представительного органа муниципального образования издает:</vt:lpstr>
      <vt:lpstr>Иные органы и должностные лица местного самоуправления издают:</vt:lpstr>
      <vt:lpstr>В каких случаях акт будет признан нормативным: при наличии всех признаков или одного из них?</vt:lpstr>
      <vt:lpstr>Классификатор муниципальных нормативных правовых актов</vt:lpstr>
      <vt:lpstr>Слайд 22</vt:lpstr>
      <vt:lpstr>Слайд 23</vt:lpstr>
      <vt:lpstr>Слайд 24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Муниципальные правовые акты. Юридическая техника. Юридическая экспертиза муниципальных нормативных правовых актов</dc:title>
  <dc:creator>station252</dc:creator>
  <cp:lastModifiedBy>Багдасарян М.А.</cp:lastModifiedBy>
  <cp:revision>137</cp:revision>
  <dcterms:created xsi:type="dcterms:W3CDTF">2016-10-21T00:47:30Z</dcterms:created>
  <dcterms:modified xsi:type="dcterms:W3CDTF">2020-11-24T01:18:49Z</dcterms:modified>
</cp:coreProperties>
</file>