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52"/>
  </p:notesMasterIdLst>
  <p:handoutMasterIdLst>
    <p:handoutMasterId r:id="rId53"/>
  </p:handoutMasterIdLst>
  <p:sldIdLst>
    <p:sldId id="269" r:id="rId5"/>
    <p:sldId id="285" r:id="rId6"/>
    <p:sldId id="283" r:id="rId7"/>
    <p:sldId id="286" r:id="rId8"/>
    <p:sldId id="287" r:id="rId9"/>
    <p:sldId id="28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91" r:id="rId20"/>
    <p:sldId id="290" r:id="rId21"/>
    <p:sldId id="292" r:id="rId22"/>
    <p:sldId id="293" r:id="rId23"/>
    <p:sldId id="295" r:id="rId24"/>
    <p:sldId id="296" r:id="rId25"/>
    <p:sldId id="294" r:id="rId26"/>
    <p:sldId id="305" r:id="rId27"/>
    <p:sldId id="304" r:id="rId28"/>
    <p:sldId id="303" r:id="rId29"/>
    <p:sldId id="302" r:id="rId30"/>
    <p:sldId id="301" r:id="rId31"/>
    <p:sldId id="300" r:id="rId32"/>
    <p:sldId id="306" r:id="rId33"/>
    <p:sldId id="299" r:id="rId34"/>
    <p:sldId id="312" r:id="rId35"/>
    <p:sldId id="311" r:id="rId36"/>
    <p:sldId id="310" r:id="rId37"/>
    <p:sldId id="309" r:id="rId38"/>
    <p:sldId id="308" r:id="rId39"/>
    <p:sldId id="280" r:id="rId40"/>
    <p:sldId id="281" r:id="rId41"/>
    <p:sldId id="282" r:id="rId42"/>
    <p:sldId id="319" r:id="rId43"/>
    <p:sldId id="321" r:id="rId44"/>
    <p:sldId id="323" r:id="rId45"/>
    <p:sldId id="313" r:id="rId46"/>
    <p:sldId id="314" r:id="rId47"/>
    <p:sldId id="315" r:id="rId48"/>
    <p:sldId id="316" r:id="rId49"/>
    <p:sldId id="317" r:id="rId50"/>
    <p:sldId id="320" r:id="rId51"/>
  </p:sldIdLst>
  <p:sldSz cx="12192000" cy="6858000"/>
  <p:notesSz cx="6761163" cy="9942513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pPr rtl="0"/>
            <a:fld id="{B73256AF-E6A6-463C-B122-84CA4DB2DA02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29837" cy="498852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29761" y="9443663"/>
            <a:ext cx="2929837" cy="498852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pPr rtl="0"/>
            <a:fld id="{0063CFFE-8462-416E-AEB2-4E7281CE0770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4139707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3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pPr rtl="0"/>
            <a:fld id="{0D0E1812-5668-4135-AF97-1030DA753B52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5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7" cy="498852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29761" y="9443663"/>
            <a:ext cx="2929837" cy="498852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pPr rtl="0"/>
            <a:fld id="{14E81925-CA98-455D-A45B-7A71D36D9055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629094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4E81925-CA98-455D-A45B-7A71D36D9055}" type="slidenum">
              <a:rPr lang="ru-RU" noProof="1" smtClean="0"/>
              <a:pPr rtl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55126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 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Группа 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Прямая соединительная линия 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59B4F18D-4FC3-46D9-81DE-02AC9B45E659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980AC9-50A3-418C-960C-2116D5E9E86F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05B8B9-3819-424B-A3AD-B8F83362FCBE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EAD49F-B9E9-4A78-8B95-E36805A424C6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 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Группа 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Прямая соединительная линия 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3CF791F7-9CBE-4BE2-8EF3-920C0D1D052F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89C0E0-CA6F-442C-A557-9C3DC924302D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EF68C9-4B2C-44B8-974D-574AC9211CA0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4CE53C-F3B7-43D3-9C8B-FA248F91805D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BDD1FB-FBE5-418F-AC36-29AE73DC2DDE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85800" y="609600"/>
            <a:ext cx="7772400" cy="53340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A97AD-B0C4-465C-A257-935153654276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endParaRPr lang="ru-RU" noProof="1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  <p:sp>
        <p:nvSpPr>
          <p:cNvPr id="12" name="Прямоугольник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A81F3AC-4CD5-4BB5-9525-1AC840698F84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  <p:sp>
        <p:nvSpPr>
          <p:cNvPr id="10" name="Прямоугольник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C9C1830-6650-4E05-86C1-92E55F74480C}" type="datetime1">
              <a:rPr lang="ru-RU" noProof="1" smtClean="0"/>
              <a:pPr rtl="0"/>
              <a:t>24.11.2020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 9">
            <a:extLst>
              <a:ext uri="{FF2B5EF4-FFF2-40B4-BE49-F238E27FC236}">
                <a16:creationId xmlns="" xmlns:a16="http://schemas.microsoft.com/office/drawing/2014/main" id="{6F40FBDA-CEB1-40F0-9AB9-BD9C402D7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pic>
        <p:nvPicPr>
          <p:cNvPr id="5" name="Рисунок 4" descr="слои белого шелка на заднем плане">
            <a:extLst>
              <a:ext uri="{FF2B5EF4-FFF2-40B4-BE49-F238E27FC236}">
                <a16:creationId xmlns="" xmlns:a16="http://schemas.microsoft.com/office/drawing/2014/main" id="{F64AC3CD-1328-415A-B204-EEA3F73A9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Прямоугольник 11">
            <a:extLst>
              <a:ext uri="{FF2B5EF4-FFF2-40B4-BE49-F238E27FC236}">
                <a16:creationId xmlns="" xmlns:a16="http://schemas.microsoft.com/office/drawing/2014/main" id="{0344D4FE-ABEF-4230-9E4E-AD5782FC7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6AE06C-CFD8-4FEF-B40F-369A5B06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 rtlCol="0">
            <a:normAutofit fontScale="90000"/>
          </a:bodyPr>
          <a:lstStyle/>
          <a:p>
            <a:r>
              <a:rPr lang="ru-RU" noProof="1" smtClean="0"/>
              <a:t>Практикум по работе в АРМ «Муниципал»</a:t>
            </a:r>
            <a:endParaRPr lang="ru-RU" noProof="1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6CBB618-D822-4C25-B8B8-6F165AAF9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4623127"/>
            <a:ext cx="907084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ru-RU" noProof="1"/>
          </a:p>
        </p:txBody>
      </p:sp>
      <p:sp>
        <p:nvSpPr>
          <p:cNvPr id="24" name="Прямоугольник 13">
            <a:extLst>
              <a:ext uri="{FF2B5EF4-FFF2-40B4-BE49-F238E27FC236}">
                <a16:creationId xmlns="" xmlns:a16="http://schemas.microsoft.com/office/drawing/2014/main" id="{9325F979-D3F9-4926-81B7-7ACCB31A5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xmlns="" val="402518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632" y="455780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РЕКВИЗИТЫ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850491" y="1712780"/>
            <a:ext cx="4754880" cy="3749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/>
              <a:t>3) Изображение Герба: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Размер – 25*22 мм, </a:t>
            </a:r>
            <a:br>
              <a:rPr lang="ru-RU" sz="2000" dirty="0" smtClean="0"/>
            </a:br>
            <a:r>
              <a:rPr lang="ru-RU" sz="2000" dirty="0" smtClean="0"/>
              <a:t>по центру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4) Наименование органа принятия и вид МНПА: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полужирным шрифтом </a:t>
            </a:r>
            <a:r>
              <a:rPr lang="en-US" sz="2000" dirty="0" smtClean="0"/>
              <a:t>Arial 16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по центру</a:t>
            </a:r>
            <a:br>
              <a:rPr lang="ru-RU" sz="2000" dirty="0" smtClean="0"/>
            </a:br>
            <a:r>
              <a:rPr lang="ru-RU" sz="2000" dirty="0" smtClean="0"/>
              <a:t>ПРОПИСНЫМИ БУКВАМИ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340823" y="2801210"/>
            <a:ext cx="4754880" cy="374904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797" y="2320413"/>
            <a:ext cx="5934694" cy="27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451" y="53551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РЕКВИЗИТЫ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23472" y="1730478"/>
            <a:ext cx="4734232" cy="4452046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5) Дата принятия, </a:t>
            </a:r>
          </a:p>
          <a:p>
            <a:pPr algn="ctr">
              <a:buNone/>
            </a:pPr>
            <a:r>
              <a:rPr lang="ru-RU" sz="2400" dirty="0" smtClean="0"/>
              <a:t>номер и место принятия МНПА: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Шрифт </a:t>
            </a:r>
            <a:r>
              <a:rPr lang="en-US" sz="2400" dirty="0" smtClean="0"/>
              <a:t>Arial </a:t>
            </a:r>
            <a:r>
              <a:rPr lang="ru-RU" sz="2400" dirty="0" smtClean="0"/>
              <a:t>12 </a:t>
            </a:r>
          </a:p>
          <a:p>
            <a:pPr algn="ctr">
              <a:buNone/>
            </a:pPr>
            <a:r>
              <a:rPr lang="ru-RU" sz="2400" dirty="0" smtClean="0"/>
              <a:t>по центру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74" y="1541211"/>
            <a:ext cx="6725265" cy="469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106" y="376259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РЕКВИЗИТЫ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642" y="2296093"/>
            <a:ext cx="4861727" cy="393192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6) Наименование МНПА: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полужирный Шрифт</a:t>
            </a:r>
          </a:p>
          <a:p>
            <a:pPr algn="ctr">
              <a:buNone/>
            </a:pPr>
            <a:r>
              <a:rPr lang="en-US" sz="2400" dirty="0" smtClean="0"/>
              <a:t>Arial 16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по центру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755" y="580103"/>
            <a:ext cx="6900815" cy="561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961" y="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Текст МНПА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9277" y="2112952"/>
            <a:ext cx="4213123" cy="39319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/>
              <a:t>2) Резолютивная часть: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en-US" sz="2000" dirty="0" smtClean="0"/>
              <a:t>Arial 12 </a:t>
            </a:r>
          </a:p>
          <a:p>
            <a:pPr algn="ctr">
              <a:buNone/>
            </a:pPr>
            <a:r>
              <a:rPr lang="ru-RU" sz="2000" dirty="0" smtClean="0"/>
              <a:t>по ширине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3) Подпись должностного лица, подписавшего МНПА: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en-US" sz="2000" dirty="0" smtClean="0"/>
              <a:t>Arial 12 </a:t>
            </a:r>
          </a:p>
          <a:p>
            <a:pPr algn="ctr">
              <a:buNone/>
            </a:pPr>
            <a:r>
              <a:rPr lang="ru-RU" sz="2000" dirty="0" smtClean="0"/>
              <a:t>по ширине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80" y="1254596"/>
            <a:ext cx="7231405" cy="515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9638"/>
            <a:ext cx="10058400" cy="1371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Приложение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142" y="1327356"/>
            <a:ext cx="3205316" cy="478831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marL="514350" indent="-514350" algn="ctr">
              <a:buNone/>
            </a:pPr>
            <a:r>
              <a:rPr lang="ru-RU" dirty="0" smtClean="0"/>
              <a:t>Отметка о наличии/гриф </a:t>
            </a:r>
          </a:p>
          <a:p>
            <a:pPr marL="514350" indent="-514350" algn="ctr">
              <a:buNone/>
            </a:pPr>
            <a:r>
              <a:rPr lang="ru-RU" dirty="0" smtClean="0"/>
              <a:t>утверждения составной части МНПА:</a:t>
            </a:r>
          </a:p>
          <a:p>
            <a:pPr marL="514350" indent="-514350" algn="ctr">
              <a:buNone/>
            </a:pPr>
            <a:endParaRPr lang="ru-RU" dirty="0" smtClean="0"/>
          </a:p>
          <a:p>
            <a:pPr marL="514350" indent="-514350" algn="ctr">
              <a:buNone/>
            </a:pPr>
            <a:r>
              <a:rPr lang="ru-RU" dirty="0" smtClean="0"/>
              <a:t>Шрифт </a:t>
            </a:r>
            <a:r>
              <a:rPr lang="en-US" dirty="0" smtClean="0"/>
              <a:t>Courier </a:t>
            </a:r>
            <a:r>
              <a:rPr lang="ru-RU" dirty="0" smtClean="0"/>
              <a:t>11</a:t>
            </a:r>
          </a:p>
          <a:p>
            <a:pPr marL="514350" indent="-514350" algn="ctr">
              <a:buNone/>
            </a:pPr>
            <a:r>
              <a:rPr lang="ru-RU" dirty="0" smtClean="0"/>
              <a:t>По левому краю</a:t>
            </a:r>
          </a:p>
          <a:p>
            <a:pPr marL="514350" indent="-514350" algn="ctr">
              <a:buNone/>
            </a:pPr>
            <a:r>
              <a:rPr lang="ru-RU" dirty="0" smtClean="0"/>
              <a:t>Не должен </a:t>
            </a:r>
          </a:p>
          <a:p>
            <a:pPr marL="514350" indent="-514350" algn="ctr">
              <a:buNone/>
            </a:pPr>
            <a:r>
              <a:rPr lang="ru-RU" dirty="0" smtClean="0"/>
              <a:t>превышать 8 см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Наименование приложения:</a:t>
            </a:r>
          </a:p>
          <a:p>
            <a:pPr algn="ctr">
              <a:buNone/>
            </a:pPr>
            <a:r>
              <a:rPr lang="ru-RU" dirty="0" smtClean="0"/>
              <a:t>полужирный шрифт </a:t>
            </a:r>
          </a:p>
          <a:p>
            <a:pPr algn="ctr">
              <a:buNone/>
            </a:pPr>
            <a:r>
              <a:rPr lang="en-US" dirty="0" smtClean="0"/>
              <a:t>Arial 1</a:t>
            </a:r>
            <a:r>
              <a:rPr lang="ru-RU" dirty="0" smtClean="0"/>
              <a:t>5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по центру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990" y="1650528"/>
            <a:ext cx="85248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580" y="164758"/>
            <a:ext cx="4892631" cy="64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карточки МНПА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965" y="454816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Заполнение карточки МНПА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693" y="1670144"/>
            <a:ext cx="6346701" cy="9790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3550" y="2420944"/>
            <a:ext cx="5900026" cy="4052116"/>
          </a:xfrm>
          <a:prstGeom prst="rect">
            <a:avLst/>
          </a:prstGeom>
        </p:spPr>
      </p:pic>
      <p:sp>
        <p:nvSpPr>
          <p:cNvPr id="6" name="Выгнутая влево стрелка 5"/>
          <p:cNvSpPr/>
          <p:nvPr/>
        </p:nvSpPr>
        <p:spPr>
          <a:xfrm>
            <a:off x="2940898" y="2280468"/>
            <a:ext cx="1356852" cy="332330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5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78" y="413994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Заполнение карточки МНПА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257" y="1470926"/>
            <a:ext cx="6196685" cy="425586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905" y="2290315"/>
            <a:ext cx="6202105" cy="4259583"/>
          </a:xfrm>
          <a:prstGeom prst="rect">
            <a:avLst/>
          </a:prstGeom>
        </p:spPr>
      </p:pic>
      <p:sp>
        <p:nvSpPr>
          <p:cNvPr id="8" name="10-конечная звезда 7"/>
          <p:cNvSpPr/>
          <p:nvPr/>
        </p:nvSpPr>
        <p:spPr>
          <a:xfrm>
            <a:off x="489857" y="1318526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1.</a:t>
            </a:r>
            <a:endParaRPr lang="ru-RU" sz="2800" dirty="0"/>
          </a:p>
        </p:txBody>
      </p:sp>
      <p:sp>
        <p:nvSpPr>
          <p:cNvPr id="9" name="10-конечная звезда 8"/>
          <p:cNvSpPr/>
          <p:nvPr/>
        </p:nvSpPr>
        <p:spPr>
          <a:xfrm>
            <a:off x="5532664" y="2290315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9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49" y="283365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Заполнение карточки МНПА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910" y="1466622"/>
            <a:ext cx="5725477" cy="3932237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950" y="2257308"/>
            <a:ext cx="6275583" cy="4310047"/>
          </a:xfrm>
          <a:prstGeom prst="rect">
            <a:avLst/>
          </a:prstGeom>
        </p:spPr>
      </p:pic>
      <p:sp>
        <p:nvSpPr>
          <p:cNvPr id="13" name="10-конечная звезда 12"/>
          <p:cNvSpPr/>
          <p:nvPr/>
        </p:nvSpPr>
        <p:spPr>
          <a:xfrm>
            <a:off x="424543" y="1440991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4" name="10-конечная звезда 13"/>
          <p:cNvSpPr/>
          <p:nvPr/>
        </p:nvSpPr>
        <p:spPr>
          <a:xfrm>
            <a:off x="5314950" y="2285878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722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Создание основной редакции МНПА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6628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78" y="209887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Заполнение карточки МНПА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39" y="1318526"/>
            <a:ext cx="5649481" cy="38800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915" y="2396451"/>
            <a:ext cx="6080111" cy="4175798"/>
          </a:xfrm>
          <a:prstGeom prst="rect">
            <a:avLst/>
          </a:prstGeom>
        </p:spPr>
      </p:pic>
      <p:sp>
        <p:nvSpPr>
          <p:cNvPr id="6" name="10-конечная звезда 5"/>
          <p:cNvSpPr/>
          <p:nvPr/>
        </p:nvSpPr>
        <p:spPr>
          <a:xfrm>
            <a:off x="489857" y="1318526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5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5534915" y="2540448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6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9372744" y="2293945"/>
            <a:ext cx="2481943" cy="971550"/>
          </a:xfrm>
          <a:prstGeom prst="wedgeRectCallout">
            <a:avLst>
              <a:gd name="adj1" fmla="val -19416"/>
              <a:gd name="adj2" fmla="val 1254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случае, если акт о внесении изменений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22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814" y="291529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Заполнение карточки МНПА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089" y="1548266"/>
            <a:ext cx="5725477" cy="3932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8200" y="2295524"/>
            <a:ext cx="5954059" cy="4089226"/>
          </a:xfrm>
          <a:prstGeom prst="rect">
            <a:avLst/>
          </a:prstGeom>
        </p:spPr>
      </p:pic>
      <p:sp>
        <p:nvSpPr>
          <p:cNvPr id="6" name="10-конечная звезда 5"/>
          <p:cNvSpPr/>
          <p:nvPr/>
        </p:nvSpPr>
        <p:spPr>
          <a:xfrm>
            <a:off x="408214" y="1506305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7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5648200" y="2445197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8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208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78" y="413994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Заполнение карточки МНПА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4987" y="1858508"/>
            <a:ext cx="6515100" cy="4474547"/>
          </a:xfrm>
        </p:spPr>
      </p:pic>
      <p:sp>
        <p:nvSpPr>
          <p:cNvPr id="6" name="Прямоугольная выноска 5"/>
          <p:cNvSpPr/>
          <p:nvPr/>
        </p:nvSpPr>
        <p:spPr>
          <a:xfrm>
            <a:off x="4479469" y="1404258"/>
            <a:ext cx="2481943" cy="971550"/>
          </a:xfrm>
          <a:prstGeom prst="wedgeRectCallout">
            <a:avLst>
              <a:gd name="adj1" fmla="val -79492"/>
              <a:gd name="adj2" fmla="val 347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Вкладка «Редакции и публикации»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3779" y="6041571"/>
            <a:ext cx="1028700" cy="3020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305297" y="4928508"/>
            <a:ext cx="2481943" cy="971550"/>
          </a:xfrm>
          <a:prstGeom prst="wedgeRectCallout">
            <a:avLst>
              <a:gd name="adj1" fmla="val -83110"/>
              <a:gd name="adj2" fmla="val 633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Кнопка «Добавить»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11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78" y="413994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Заполнение карточки МНПА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637" y="1736436"/>
            <a:ext cx="7897356" cy="391925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9346" y="1754909"/>
            <a:ext cx="7897356" cy="39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3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78" y="413994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Заполнение карточки МНПА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007" y="1522840"/>
            <a:ext cx="6392168" cy="31722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770" y="2969703"/>
            <a:ext cx="6392168" cy="3172268"/>
          </a:xfrm>
          <a:prstGeom prst="rect">
            <a:avLst/>
          </a:prstGeom>
        </p:spPr>
      </p:pic>
      <p:sp>
        <p:nvSpPr>
          <p:cNvPr id="6" name="10-конечная звезда 5"/>
          <p:cNvSpPr/>
          <p:nvPr/>
        </p:nvSpPr>
        <p:spPr>
          <a:xfrm>
            <a:off x="620651" y="1506304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1.</a:t>
            </a:r>
            <a:endParaRPr lang="ru-RU" sz="2800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5340432" y="2969703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201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78" y="413994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Заполнение карточки МНПА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71" y="1439713"/>
            <a:ext cx="6392168" cy="31722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3589" y="2757266"/>
            <a:ext cx="6392168" cy="3172268"/>
          </a:xfrm>
          <a:prstGeom prst="rect">
            <a:avLst/>
          </a:prstGeom>
        </p:spPr>
      </p:pic>
      <p:sp>
        <p:nvSpPr>
          <p:cNvPr id="7" name="10-конечная звезда 6"/>
          <p:cNvSpPr/>
          <p:nvPr/>
        </p:nvSpPr>
        <p:spPr>
          <a:xfrm>
            <a:off x="592942" y="1516319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3.</a:t>
            </a:r>
            <a:endParaRPr lang="ru-RU" sz="2800" dirty="0"/>
          </a:p>
        </p:txBody>
      </p:sp>
      <p:sp>
        <p:nvSpPr>
          <p:cNvPr id="8" name="10-конечная звезда 7"/>
          <p:cNvSpPr/>
          <p:nvPr/>
        </p:nvSpPr>
        <p:spPr>
          <a:xfrm>
            <a:off x="5331196" y="2854814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819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78" y="413994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Заполнение карточки МНПА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79" y="1429184"/>
            <a:ext cx="5725477" cy="39322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808" y="3062065"/>
            <a:ext cx="6392168" cy="3172268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2216559" y="3482109"/>
            <a:ext cx="2632532" cy="1387518"/>
          </a:xfrm>
          <a:prstGeom prst="wedgeRectCallout">
            <a:avLst>
              <a:gd name="adj1" fmla="val -81353"/>
              <a:gd name="adj2" fmla="val 7564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добавления дополнительных источников опубликования или обнародования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63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78" y="413994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Сохранение МНПА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37" y="1580083"/>
            <a:ext cx="8478434" cy="18385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9512" y="3940351"/>
            <a:ext cx="7593224" cy="1721540"/>
          </a:xfrm>
          <a:prstGeom prst="rect">
            <a:avLst/>
          </a:prstGeom>
        </p:spPr>
      </p:pic>
      <p:sp>
        <p:nvSpPr>
          <p:cNvPr id="8" name="10-конечная звезда 7"/>
          <p:cNvSpPr/>
          <p:nvPr/>
        </p:nvSpPr>
        <p:spPr>
          <a:xfrm>
            <a:off x="463633" y="1516319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9" name="10-конечная звезда 8"/>
          <p:cNvSpPr/>
          <p:nvPr/>
        </p:nvSpPr>
        <p:spPr>
          <a:xfrm>
            <a:off x="3739512" y="3969615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087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78" y="413994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Сохранение МНПА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097" y="1702934"/>
            <a:ext cx="7116169" cy="1352739"/>
          </a:xfr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647" y="3157250"/>
            <a:ext cx="48101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0-конечная звезда 6"/>
          <p:cNvSpPr/>
          <p:nvPr/>
        </p:nvSpPr>
        <p:spPr>
          <a:xfrm>
            <a:off x="537524" y="1719519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3.</a:t>
            </a:r>
            <a:endParaRPr lang="ru-RU" sz="2800" dirty="0"/>
          </a:p>
        </p:txBody>
      </p:sp>
      <p:sp>
        <p:nvSpPr>
          <p:cNvPr id="8" name="10-конечная звезда 7"/>
          <p:cNvSpPr/>
          <p:nvPr/>
        </p:nvSpPr>
        <p:spPr>
          <a:xfrm>
            <a:off x="6766647" y="3308174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943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актуальной редакции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Создание основной редакции в АРМ «Муниципал»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426" y="2213840"/>
            <a:ext cx="6287378" cy="4191585"/>
          </a:xfrm>
          <a:prstGeom prst="rect">
            <a:avLst/>
          </a:prstGeom>
        </p:spPr>
      </p:pic>
      <p:sp>
        <p:nvSpPr>
          <p:cNvPr id="8" name="Выноска 1 7"/>
          <p:cNvSpPr/>
          <p:nvPr/>
        </p:nvSpPr>
        <p:spPr>
          <a:xfrm>
            <a:off x="5755163" y="2075251"/>
            <a:ext cx="2160240" cy="936104"/>
          </a:xfrm>
          <a:prstGeom prst="borderCallout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нового  документа НПА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7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78" y="413994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Добавление актуальной редакции</a:t>
            </a:r>
            <a:br>
              <a:rPr lang="ru-RU" dirty="0" smtClean="0"/>
            </a:br>
            <a:r>
              <a:rPr lang="ru-RU" dirty="0" smtClean="0"/>
              <a:t>МНПА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600" y="1761694"/>
            <a:ext cx="6726849" cy="4484566"/>
          </a:xfrm>
        </p:spPr>
      </p:pic>
    </p:spTree>
    <p:extLst>
      <p:ext uri="{BB962C8B-B14F-4D97-AF65-F5344CB8AC3E}">
        <p14:creationId xmlns:p14="http://schemas.microsoft.com/office/powerpoint/2010/main" xmlns="" val="29388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Добавление актуальной редакции</a:t>
            </a:r>
            <a:br>
              <a:rPr lang="ru-RU" dirty="0" smtClean="0"/>
            </a:br>
            <a:r>
              <a:rPr lang="ru-RU" dirty="0" smtClean="0"/>
              <a:t>МНПА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2568" y="1891001"/>
            <a:ext cx="5801328" cy="4186526"/>
          </a:xfrm>
        </p:spPr>
      </p:pic>
      <p:sp>
        <p:nvSpPr>
          <p:cNvPr id="5" name="10-конечная звезда 4"/>
          <p:cNvSpPr/>
          <p:nvPr/>
        </p:nvSpPr>
        <p:spPr>
          <a:xfrm>
            <a:off x="3456215" y="2135155"/>
            <a:ext cx="460003" cy="51568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10-конечная звезда 5"/>
          <p:cNvSpPr/>
          <p:nvPr/>
        </p:nvSpPr>
        <p:spPr>
          <a:xfrm>
            <a:off x="3456214" y="3608355"/>
            <a:ext cx="460003" cy="51568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2.</a:t>
            </a:r>
            <a:endParaRPr lang="ru-RU" sz="1400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3456215" y="4124036"/>
            <a:ext cx="460003" cy="51568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3.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12727" y="2216727"/>
            <a:ext cx="1043709" cy="4341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4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Добавление актуальной редакции</a:t>
            </a:r>
            <a:br>
              <a:rPr lang="ru-RU" dirty="0" smtClean="0"/>
            </a:br>
            <a:r>
              <a:rPr lang="ru-RU" dirty="0" smtClean="0"/>
              <a:t>МНПА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7092" y="2075728"/>
            <a:ext cx="6160405" cy="4445654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4165432" y="4248727"/>
            <a:ext cx="2632532" cy="1387518"/>
          </a:xfrm>
          <a:prstGeom prst="wedgeRectCallout">
            <a:avLst>
              <a:gd name="adj1" fmla="val 93373"/>
              <a:gd name="adj2" fmla="val 496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Кнопка «Открыть документ»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32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Добавление актуальной редакции</a:t>
            </a:r>
            <a:br>
              <a:rPr lang="ru-RU" dirty="0" smtClean="0"/>
            </a:br>
            <a:r>
              <a:rPr lang="ru-RU" dirty="0" smtClean="0"/>
              <a:t>МНПА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482" y="2530765"/>
            <a:ext cx="10719499" cy="1788728"/>
          </a:xfrm>
        </p:spPr>
      </p:pic>
    </p:spTree>
    <p:extLst>
      <p:ext uri="{BB962C8B-B14F-4D97-AF65-F5344CB8AC3E}">
        <p14:creationId xmlns:p14="http://schemas.microsoft.com/office/powerpoint/2010/main" xmlns="" val="3227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54666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Добавление актуальной редакции</a:t>
            </a:r>
            <a:br>
              <a:rPr lang="ru-RU" dirty="0" smtClean="0"/>
            </a:br>
            <a:r>
              <a:rPr lang="ru-RU" dirty="0" smtClean="0"/>
              <a:t>МНПА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383" y="1520330"/>
            <a:ext cx="5014630" cy="4573281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189874" y="1721743"/>
            <a:ext cx="2481943" cy="971550"/>
          </a:xfrm>
          <a:prstGeom prst="wedgeRectCallout">
            <a:avLst>
              <a:gd name="adj1" fmla="val 36626"/>
              <a:gd name="adj2" fmla="val 6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Дата принятия изменяющего акта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248399" y="1751240"/>
            <a:ext cx="2481943" cy="971550"/>
          </a:xfrm>
          <a:prstGeom prst="wedgeRectCallout">
            <a:avLst>
              <a:gd name="adj1" fmla="val -49219"/>
              <a:gd name="adj2" fmla="val 712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Дата вступления в </a:t>
            </a:r>
            <a:r>
              <a:rPr lang="ru-RU" smtClean="0"/>
              <a:t>силу изменяющего акта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3243" y="4618085"/>
            <a:ext cx="3057952" cy="1371792"/>
          </a:xfrm>
          <a:prstGeom prst="rect">
            <a:avLst/>
          </a:prstGeom>
        </p:spPr>
      </p:pic>
      <p:sp>
        <p:nvSpPr>
          <p:cNvPr id="8" name="Выгнутая влево стрелка 7"/>
          <p:cNvSpPr/>
          <p:nvPr/>
        </p:nvSpPr>
        <p:spPr>
          <a:xfrm rot="16446426">
            <a:off x="7562080" y="4807917"/>
            <a:ext cx="870087" cy="23639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76890" y="4618085"/>
            <a:ext cx="2481943" cy="971550"/>
          </a:xfrm>
          <a:prstGeom prst="wedgeRectCallout">
            <a:avLst>
              <a:gd name="adj1" fmla="val 81033"/>
              <a:gd name="adj2" fmla="val 347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Откроется пустой документ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76891" y="3641271"/>
            <a:ext cx="2843895" cy="824594"/>
          </a:xfrm>
          <a:prstGeom prst="wedgeRectCallout">
            <a:avLst>
              <a:gd name="adj1" fmla="val 85639"/>
              <a:gd name="adj2" fmla="val 1053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сохраненного документа с компьютера</a:t>
            </a:r>
            <a:endParaRPr lang="ru-RU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76891" y="5753101"/>
            <a:ext cx="2481943" cy="971550"/>
          </a:xfrm>
          <a:prstGeom prst="wedgeRectCallout">
            <a:avLst>
              <a:gd name="adj1" fmla="val 78402"/>
              <a:gd name="adj2" fmla="val -400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Откроется последняя редакция МНПА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1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Добавление актуальной редакции</a:t>
            </a:r>
            <a:br>
              <a:rPr lang="ru-RU" dirty="0" smtClean="0"/>
            </a:br>
            <a:r>
              <a:rPr lang="ru-RU" dirty="0" smtClean="0"/>
              <a:t>МНПА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843" y="3087930"/>
            <a:ext cx="9074593" cy="2075197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4419599" y="2610222"/>
            <a:ext cx="2481943" cy="971550"/>
          </a:xfrm>
          <a:prstGeom prst="wedgeRectCallout">
            <a:avLst>
              <a:gd name="adj1" fmla="val -77502"/>
              <a:gd name="adj2" fmla="val 1178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Добавленная редакция МНПА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77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791" y="2172968"/>
            <a:ext cx="9070848" cy="2587752"/>
          </a:xfrm>
        </p:spPr>
        <p:txBody>
          <a:bodyPr/>
          <a:lstStyle/>
          <a:p>
            <a:r>
              <a:rPr lang="ru-RU" dirty="0" smtClean="0"/>
              <a:t>Оформление актуальной редакции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0507" y="2296607"/>
            <a:ext cx="64579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83458" y="393290"/>
            <a:ext cx="845575" cy="924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9065343" y="639097"/>
            <a:ext cx="1740310" cy="29595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658" y="565343"/>
            <a:ext cx="646962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гнутая вправо стрелка 13"/>
          <p:cNvSpPr/>
          <p:nvPr/>
        </p:nvSpPr>
        <p:spPr>
          <a:xfrm>
            <a:off x="9168580" y="3574027"/>
            <a:ext cx="1740310" cy="29595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8275" y="4439571"/>
            <a:ext cx="6386126" cy="196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17341" y="6268995"/>
            <a:ext cx="2990335" cy="156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932670" y="2553730"/>
            <a:ext cx="32539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гнутая влево стрелка 7"/>
          <p:cNvSpPr/>
          <p:nvPr/>
        </p:nvSpPr>
        <p:spPr>
          <a:xfrm>
            <a:off x="491612" y="1651818"/>
            <a:ext cx="1356852" cy="332330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65" y="758295"/>
            <a:ext cx="9288337" cy="198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3265" y="3205315"/>
            <a:ext cx="9271817" cy="287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44129" y="324463"/>
            <a:ext cx="953727" cy="1002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006" y="923394"/>
            <a:ext cx="8396822" cy="151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гнутая вправо стрелка 5"/>
          <p:cNvSpPr/>
          <p:nvPr/>
        </p:nvSpPr>
        <p:spPr>
          <a:xfrm>
            <a:off x="10235115" y="1552697"/>
            <a:ext cx="1408670" cy="3826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3291" y="393289"/>
            <a:ext cx="914400" cy="1002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5913" y="2819530"/>
            <a:ext cx="84105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основной редакции в АРМ «Муниципал»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033" y="2457024"/>
            <a:ext cx="6437934" cy="322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94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3037" y="832022"/>
            <a:ext cx="914400" cy="848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052" y="469041"/>
            <a:ext cx="9108678" cy="65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гнутая вправо стрелка 6"/>
          <p:cNvSpPr/>
          <p:nvPr/>
        </p:nvSpPr>
        <p:spPr>
          <a:xfrm>
            <a:off x="10882182" y="724929"/>
            <a:ext cx="766121" cy="15569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119284" y="2702011"/>
            <a:ext cx="988541" cy="972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</a:t>
            </a:r>
            <a:endParaRPr lang="ru-RU" sz="28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7224584" y="2924433"/>
            <a:ext cx="1540475" cy="411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4080" y="2702011"/>
            <a:ext cx="6392309" cy="22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5110" y="3443416"/>
            <a:ext cx="6427521" cy="22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лево стрелка 21"/>
          <p:cNvSpPr/>
          <p:nvPr/>
        </p:nvSpPr>
        <p:spPr>
          <a:xfrm>
            <a:off x="1433383" y="2702011"/>
            <a:ext cx="873211" cy="10626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6868" y="4119178"/>
            <a:ext cx="71342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Овал 24"/>
          <p:cNvSpPr/>
          <p:nvPr/>
        </p:nvSpPr>
        <p:spPr>
          <a:xfrm>
            <a:off x="350107" y="4296032"/>
            <a:ext cx="914400" cy="848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8757" y="4677380"/>
            <a:ext cx="7150443" cy="190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Выгнутая вправо стрелка 26"/>
          <p:cNvSpPr/>
          <p:nvPr/>
        </p:nvSpPr>
        <p:spPr>
          <a:xfrm>
            <a:off x="9069859" y="4184822"/>
            <a:ext cx="1433384" cy="19935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527589" y="889686"/>
            <a:ext cx="4069492" cy="164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0995" y="3624649"/>
            <a:ext cx="1145059" cy="16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90136" y="1284845"/>
            <a:ext cx="9143767" cy="102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446638" y="2108886"/>
            <a:ext cx="5478162" cy="214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8974" y="6398225"/>
            <a:ext cx="4967416" cy="2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2314832" y="6417276"/>
            <a:ext cx="5033319" cy="205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66800" y="691978"/>
            <a:ext cx="10058400" cy="5343062"/>
          </a:xfr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Структурные единицы актов (разделы, главы, статьи, части статьи, пункты, подпункты и абзацы) подлежат признанию </a:t>
            </a:r>
            <a:r>
              <a:rPr lang="ru-RU" sz="2400" b="1" dirty="0" smtClean="0">
                <a:solidFill>
                  <a:srgbClr val="FF0000"/>
                </a:solidFill>
              </a:rPr>
              <a:t>утратившими силу</a:t>
            </a:r>
            <a:r>
              <a:rPr lang="ru-RU" sz="2400" dirty="0" smtClean="0"/>
              <a:t>, а предложения, словосочетания, слова и цифры, находящиеся в составе структурных единиц муниципальных актов, </a:t>
            </a:r>
            <a:r>
              <a:rPr lang="ru-RU" sz="2400" b="1" dirty="0" smtClean="0">
                <a:solidFill>
                  <a:srgbClr val="FF0000"/>
                </a:solidFill>
              </a:rPr>
              <a:t>исключаются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Вносимые в муниципальный акт изменения должны излагаться последовательно с указанием сначала конкретной структурной единицы, в которую вносятся изменения, а затем с указанием характера изменений. </a:t>
            </a:r>
          </a:p>
          <a:p>
            <a:r>
              <a:rPr lang="ru-RU" sz="2400" dirty="0" smtClean="0"/>
              <a:t>Внесение изменений в муниципальный акт следует оформлять, начиная с наименьшей структурной единицы.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78" y="413994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Сохранение МНПА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37" y="1580083"/>
            <a:ext cx="8478434" cy="18385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9512" y="3940351"/>
            <a:ext cx="7593224" cy="1721540"/>
          </a:xfrm>
          <a:prstGeom prst="rect">
            <a:avLst/>
          </a:prstGeom>
        </p:spPr>
      </p:pic>
      <p:sp>
        <p:nvSpPr>
          <p:cNvPr id="8" name="10-конечная звезда 7"/>
          <p:cNvSpPr/>
          <p:nvPr/>
        </p:nvSpPr>
        <p:spPr>
          <a:xfrm>
            <a:off x="463633" y="1516319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9" name="10-конечная звезда 8"/>
          <p:cNvSpPr/>
          <p:nvPr/>
        </p:nvSpPr>
        <p:spPr>
          <a:xfrm>
            <a:off x="3739512" y="3969615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391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78" y="413994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Сохранение МНПА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097" y="1702934"/>
            <a:ext cx="7116169" cy="1352739"/>
          </a:xfr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647" y="3157250"/>
            <a:ext cx="48101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0-конечная звезда 6"/>
          <p:cNvSpPr/>
          <p:nvPr/>
        </p:nvSpPr>
        <p:spPr>
          <a:xfrm>
            <a:off x="537524" y="1719519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3.</a:t>
            </a:r>
            <a:endParaRPr lang="ru-RU" sz="2800" dirty="0"/>
          </a:p>
        </p:txBody>
      </p:sp>
      <p:sp>
        <p:nvSpPr>
          <p:cNvPr id="8" name="10-конечная звезда 7"/>
          <p:cNvSpPr/>
          <p:nvPr/>
        </p:nvSpPr>
        <p:spPr>
          <a:xfrm>
            <a:off x="6766647" y="3308174"/>
            <a:ext cx="693964" cy="677635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02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791" y="2172968"/>
            <a:ext cx="9070848" cy="2587752"/>
          </a:xfrm>
        </p:spPr>
        <p:txBody>
          <a:bodyPr/>
          <a:lstStyle/>
          <a:p>
            <a:r>
              <a:rPr lang="ru-RU" dirty="0" smtClean="0"/>
              <a:t>ВЫГРУЗКА МНПА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23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3140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Выгрузка МНПА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4036" y="1974129"/>
            <a:ext cx="6200377" cy="4133585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7292107" y="1603458"/>
            <a:ext cx="2481943" cy="971550"/>
          </a:xfrm>
          <a:prstGeom prst="wedgeRectCallout">
            <a:avLst>
              <a:gd name="adj1" fmla="val -72664"/>
              <a:gd name="adj2" fmla="val 769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Кнопка «Загрузка и выгрузка документов»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7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164" y="180776"/>
            <a:ext cx="10058400" cy="1371600"/>
          </a:xfrm>
        </p:spPr>
        <p:txBody>
          <a:bodyPr/>
          <a:lstStyle/>
          <a:p>
            <a:pPr algn="ctr"/>
            <a:r>
              <a:rPr lang="ru-RU" dirty="0" smtClean="0"/>
              <a:t>Выгрузка МНПА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156" y="1246910"/>
            <a:ext cx="5164980" cy="42161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7664" y="2475327"/>
            <a:ext cx="6117820" cy="3980892"/>
          </a:xfrm>
          <a:prstGeom prst="rect">
            <a:avLst/>
          </a:prstGeom>
        </p:spPr>
      </p:pic>
      <p:sp>
        <p:nvSpPr>
          <p:cNvPr id="6" name="Выгнутая влево стрелка 5"/>
          <p:cNvSpPr/>
          <p:nvPr/>
        </p:nvSpPr>
        <p:spPr>
          <a:xfrm rot="16200000">
            <a:off x="4620268" y="3342074"/>
            <a:ext cx="1356852" cy="332330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7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Техническая поддержка АРМ «Муниципал»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Шамсиева </a:t>
            </a:r>
            <a:r>
              <a:rPr lang="ru-RU" sz="4000"/>
              <a:t>Виктория </a:t>
            </a:r>
            <a:r>
              <a:rPr lang="ru-RU" sz="4000" smtClean="0"/>
              <a:t>Александровна,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8 (3022) 23-37-29,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shamsieva@adm.e-zab.ru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45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основной редакции в АРМ «Муниципал»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507" y="2103438"/>
            <a:ext cx="5001615" cy="425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1265464" y="2237015"/>
            <a:ext cx="2481943" cy="971550"/>
          </a:xfrm>
          <a:prstGeom prst="wedgeRectCallout">
            <a:avLst>
              <a:gd name="adj1" fmla="val 36626"/>
              <a:gd name="adj2" fmla="val 6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Дата принятия акта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467599" y="2294165"/>
            <a:ext cx="2481943" cy="971550"/>
          </a:xfrm>
          <a:prstGeom prst="wedgeRectCallout">
            <a:avLst>
              <a:gd name="adj1" fmla="val -43637"/>
              <a:gd name="adj2" fmla="val 683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Дата вступления в силу МНПА</a:t>
            </a:r>
            <a:endParaRPr lang="ru-RU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467598" y="2294165"/>
            <a:ext cx="2481943" cy="971550"/>
          </a:xfrm>
          <a:prstGeom prst="wedgeRectCallout">
            <a:avLst>
              <a:gd name="adj1" fmla="val -43637"/>
              <a:gd name="adj2" fmla="val 683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Дата вступления в силу акта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004206" y="4653645"/>
            <a:ext cx="2743201" cy="846364"/>
          </a:xfrm>
          <a:prstGeom prst="wedgeRectCallout">
            <a:avLst>
              <a:gd name="adj1" fmla="val 89461"/>
              <a:gd name="adj2" fmla="val 715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сохраненного документа на компьютере</a:t>
            </a:r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867649" y="4591052"/>
            <a:ext cx="2481943" cy="971550"/>
          </a:xfrm>
          <a:prstGeom prst="wedgeRectCallout">
            <a:avLst>
              <a:gd name="adj1" fmla="val -78176"/>
              <a:gd name="adj2" fmla="val 986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Откроется пустой документ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22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основной редакции в АРМ «Муниципал»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2054453"/>
            <a:ext cx="6712951" cy="4533815"/>
          </a:xfrm>
        </p:spPr>
      </p:pic>
    </p:spTree>
    <p:extLst>
      <p:ext uri="{BB962C8B-B14F-4D97-AF65-F5344CB8AC3E}">
        <p14:creationId xmlns:p14="http://schemas.microsoft.com/office/powerpoint/2010/main" xmlns="" val="21763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ОФОРМЛЕНИЕ МНПА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632" y="465613"/>
            <a:ext cx="10058400" cy="9183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РЕКВИЗИТЫ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6825" y="1346037"/>
            <a:ext cx="4645742" cy="39319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AutoNum type="arabicParenR"/>
            </a:pPr>
            <a:r>
              <a:rPr lang="ru-RU" sz="3200" dirty="0" smtClean="0"/>
              <a:t>Узкое значение полей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/>
              <a:t>(правое, левое, верхнее, нижнее – 1.27 см);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003" y="1352116"/>
            <a:ext cx="6496822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602" y="5551129"/>
            <a:ext cx="4805016" cy="98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9792133" y="4622490"/>
            <a:ext cx="1515762" cy="774357"/>
          </a:xfrm>
          <a:prstGeom prst="wedgeEllipseCallout">
            <a:avLst>
              <a:gd name="adj1" fmla="val 57245"/>
              <a:gd name="adj2" fmla="val 94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Невидимые знаки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5729" y="607392"/>
            <a:ext cx="2430780" cy="16459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РЕКВИЗИТЫ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9306233" y="2630129"/>
            <a:ext cx="2430780" cy="350520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Выравнивание реквизитов МНПА: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Отступы – 0,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Интервалы - 0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Междустрочный - одинарный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87" y="428365"/>
            <a:ext cx="7880083" cy="603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78757031_win32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6581_TF78757031.potx" id="{2A276A4E-08F8-48D5-9845-64D099A7639E}" vid="{FF648781-DCEA-40AF-B1F6-A26F095BFA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1B96DA-D61E-4352-8013-F432E69A2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CC0DF8-A3C6-4F0C-AAB6-327115DBB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28D249-1983-451D-8451-059C0BA5C7B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tf78757031_win32</Template>
  <TotalTime>0</TotalTime>
  <Words>468</Words>
  <Application>Microsoft Office PowerPoint</Application>
  <PresentationFormat>Произвольный</PresentationFormat>
  <Paragraphs>135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tf78757031_win32</vt:lpstr>
      <vt:lpstr>Практикум по работе в АРМ «Муниципал»</vt:lpstr>
      <vt:lpstr>Создание основной редакции МНПА</vt:lpstr>
      <vt:lpstr>Создание основной редакции в АРМ «Муниципал»</vt:lpstr>
      <vt:lpstr>Создание основной редакции в АРМ «Муниципал»</vt:lpstr>
      <vt:lpstr>Создание основной редакции в АРМ «Муниципал»</vt:lpstr>
      <vt:lpstr>Создание основной редакции в АРМ «Муниципал»</vt:lpstr>
      <vt:lpstr>ОФОРМЛЕНИЕ МНПА</vt:lpstr>
      <vt:lpstr>РЕКВИЗИТЫ</vt:lpstr>
      <vt:lpstr>РЕКВИЗИТЫ</vt:lpstr>
      <vt:lpstr>РЕКВИЗИТЫ</vt:lpstr>
      <vt:lpstr>РЕКВИЗИТЫ </vt:lpstr>
      <vt:lpstr>РЕКВИЗИТЫ</vt:lpstr>
      <vt:lpstr>Текст МНПА</vt:lpstr>
      <vt:lpstr>Приложение</vt:lpstr>
      <vt:lpstr>Слайд 15</vt:lpstr>
      <vt:lpstr>Заполнение карточки МНПА</vt:lpstr>
      <vt:lpstr>Заполнение карточки МНПА</vt:lpstr>
      <vt:lpstr>Заполнение карточки МНПА</vt:lpstr>
      <vt:lpstr>Заполнение карточки МНПА</vt:lpstr>
      <vt:lpstr>Заполнение карточки МНПА</vt:lpstr>
      <vt:lpstr>Заполнение карточки МНПА</vt:lpstr>
      <vt:lpstr>Заполнение карточки МНПА</vt:lpstr>
      <vt:lpstr>Заполнение карточки МНПА</vt:lpstr>
      <vt:lpstr>Заполнение карточки МНПА</vt:lpstr>
      <vt:lpstr>Заполнение карточки МНПА</vt:lpstr>
      <vt:lpstr>Заполнение карточки МНПА</vt:lpstr>
      <vt:lpstr>Сохранение МНПА</vt:lpstr>
      <vt:lpstr>Сохранение МНПА</vt:lpstr>
      <vt:lpstr>Добавление актуальной редакции</vt:lpstr>
      <vt:lpstr>Добавление актуальной редакции МНПА</vt:lpstr>
      <vt:lpstr>Добавление актуальной редакции МНПА </vt:lpstr>
      <vt:lpstr>Добавление актуальной редакции МНПА </vt:lpstr>
      <vt:lpstr>Добавление актуальной редакции МНПА </vt:lpstr>
      <vt:lpstr>Добавление актуальной редакции МНПА </vt:lpstr>
      <vt:lpstr>Добавление актуальной редакции МНПА </vt:lpstr>
      <vt:lpstr>Оформление актуальной редакции</vt:lpstr>
      <vt:lpstr>Слайд 37</vt:lpstr>
      <vt:lpstr>Слайд 38</vt:lpstr>
      <vt:lpstr>Слайд 39</vt:lpstr>
      <vt:lpstr>Слайд 40</vt:lpstr>
      <vt:lpstr>Слайд 41</vt:lpstr>
      <vt:lpstr>Сохранение МНПА</vt:lpstr>
      <vt:lpstr>Сохранение МНПА</vt:lpstr>
      <vt:lpstr>ВЫГРУЗКА МНПА</vt:lpstr>
      <vt:lpstr>Выгрузка МНПА</vt:lpstr>
      <vt:lpstr>Выгрузка МНПА</vt:lpstr>
      <vt:lpstr>Контакты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2020-11-18T02:39:21Z</dcterms:created>
  <dcterms:modified xsi:type="dcterms:W3CDTF">2020-11-24T04:28:35Z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