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1" r:id="rId7"/>
    <p:sldId id="262" r:id="rId8"/>
    <p:sldId id="263" r:id="rId9"/>
    <p:sldId id="266" r:id="rId10"/>
    <p:sldId id="267" r:id="rId11"/>
    <p:sldId id="270" r:id="rId12"/>
    <p:sldId id="268" r:id="rId13"/>
    <p:sldId id="26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.8.1\&#1072;&#1088;&#1093;&#1080;&#1074;\&#1059;&#1087;&#1088;&#1072;&#1074;&#1083;&#1077;&#1085;&#1080;&#1077;%20&#1087;&#1086;%20&#1088;&#1072;&#1079;&#1074;&#1080;&#1090;&#1080;&#1102;%20&#1084;&#1077;&#1089;&#1090;&#1085;&#1086;&#1075;&#1086;%20&#1089;&#1072;&#1084;&#1086;&#1091;&#1087;&#1088;&#1072;&#1074;&#1083;&#1077;&#1085;&#1080;&#1103;\&#1056;&#1045;&#1043;&#1048;&#1057;&#1058;&#1056;\&#1054;&#1058;&#1063;&#1045;&#1058;&#1067;%20&#1042;&#1057;&#1045;!\&#1054;&#1090;&#1095;&#1077;&#1090;%202020\&#1086;&#1090;&#1095;&#1077;&#1090;%20&#1079;&#1072;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Количество</a:t>
            </a:r>
            <a:r>
              <a:rPr lang="ru-RU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актов, 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направленных (1</a:t>
            </a:r>
            <a:r>
              <a:rPr lang="en-US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97 754</a:t>
            </a:r>
            <a:r>
              <a:rPr lang="ru-RU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и внесенных (</a:t>
            </a:r>
            <a:r>
              <a:rPr lang="en-US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193 984</a:t>
            </a:r>
            <a:r>
              <a:rPr lang="ru-RU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по годам</a:t>
            </a:r>
            <a:endParaRPr lang="ru-RU" sz="1800" dirty="0"/>
          </a:p>
        </c:rich>
      </c:tx>
      <c:layout>
        <c:manualLayout>
          <c:xMode val="edge"/>
          <c:yMode val="edge"/>
          <c:x val="0.27886975065616804"/>
          <c:y val="2.4074074074074091E-2"/>
        </c:manualLayout>
      </c:layout>
      <c:spPr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c:spPr>
    </c:title>
    <c:plotArea>
      <c:layout>
        <c:manualLayout>
          <c:layoutTarget val="inner"/>
          <c:xMode val="edge"/>
          <c:yMode val="edge"/>
          <c:x val="7.9807384967181344E-2"/>
          <c:y val="0.17501283772574874"/>
          <c:w val="0.89687517995067811"/>
          <c:h val="0.68000344738367813"/>
        </c:manualLayout>
      </c:layout>
      <c:lineChart>
        <c:grouping val="standard"/>
        <c:ser>
          <c:idx val="0"/>
          <c:order val="0"/>
          <c:tx>
            <c:strRef>
              <c:f>'общая инфо'!$D$2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1"/>
              <c:layout>
                <c:manualLayout>
                  <c:x val="-2.3859224903681663E-2"/>
                  <c:y val="-2.0565550849089197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инфо'!$C$3:$C$14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'общая инфо'!$D$3:$D$14</c:f>
              <c:numCache>
                <c:formatCode>General</c:formatCode>
                <c:ptCount val="12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2-4F7E-867D-E89163D01AAB}"/>
            </c:ext>
          </c:extLst>
        </c:ser>
        <c:ser>
          <c:idx val="1"/>
          <c:order val="1"/>
          <c:tx>
            <c:strRef>
              <c:f>'общая инфо'!$E$2</c:f>
              <c:strCache>
                <c:ptCount val="1"/>
                <c:pt idx="0">
                  <c:v>Количество МНПА, внесенные регистр МНПА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11"/>
              <c:layout>
                <c:manualLayout>
                  <c:x val="-2.6682912979805243E-2"/>
                  <c:y val="6.8551836163630534E-3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'общая инфо'!$C$3:$C$14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'общая инфо'!$E$3:$E$14</c:f>
              <c:numCache>
                <c:formatCode>General</c:formatCode>
                <c:ptCount val="12"/>
                <c:pt idx="0" formatCode="#,##0">
                  <c:v>6237</c:v>
                </c:pt>
                <c:pt idx="1">
                  <c:v>11360</c:v>
                </c:pt>
                <c:pt idx="2">
                  <c:v>14214</c:v>
                </c:pt>
                <c:pt idx="3">
                  <c:v>16210</c:v>
                </c:pt>
                <c:pt idx="4">
                  <c:v>16092</c:v>
                </c:pt>
                <c:pt idx="5">
                  <c:v>18422</c:v>
                </c:pt>
                <c:pt idx="6">
                  <c:v>19243</c:v>
                </c:pt>
                <c:pt idx="7">
                  <c:v>17812</c:v>
                </c:pt>
                <c:pt idx="8">
                  <c:v>19656</c:v>
                </c:pt>
                <c:pt idx="9">
                  <c:v>19997</c:v>
                </c:pt>
                <c:pt idx="10">
                  <c:v>18793</c:v>
                </c:pt>
                <c:pt idx="11">
                  <c:v>15988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2-4F7E-867D-E89163D01AAB}"/>
            </c:ext>
          </c:extLst>
        </c:ser>
        <c:dLbls>
          <c:showVal val="1"/>
        </c:dLbls>
        <c:marker val="1"/>
        <c:axId val="100989184"/>
        <c:axId val="101859328"/>
      </c:lineChart>
      <c:catAx>
        <c:axId val="100989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59328"/>
        <c:crosses val="autoZero"/>
        <c:auto val="1"/>
        <c:lblAlgn val="ctr"/>
        <c:lblOffset val="100"/>
      </c:catAx>
      <c:valAx>
        <c:axId val="1018593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98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09473438236841"/>
          <c:y val="0.90257820468648564"/>
          <c:w val="0.65887660703779494"/>
          <c:h val="8.2140039443776194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Количество внесенных актов в 2020 году по исполнителям</a:t>
            </a:r>
            <a:endParaRPr lang="ru-RU"/>
          </a:p>
        </c:rich>
      </c:tx>
      <c:layout>
        <c:manualLayout>
          <c:xMode val="edge"/>
          <c:yMode val="edge"/>
          <c:x val="0.26983333333333326"/>
          <c:y val="3.6483814523184631E-2"/>
        </c:manualLayout>
      </c:layout>
      <c:spPr>
        <a:gradFill rotWithShape="1">
          <a:gsLst>
            <a:gs pos="0">
              <a:schemeClr val="accent2">
                <a:tint val="65000"/>
                <a:lumMod val="110000"/>
              </a:schemeClr>
            </a:gs>
            <a:gs pos="88000">
              <a:schemeClr val="accent2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/>
          </a:solidFill>
          <a:prstDash val="solid"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исполнитиелям'!$I$20:$I$29</c:f>
              <c:strCache>
                <c:ptCount val="10"/>
                <c:pt idx="0">
                  <c:v>Жмурова Юлия Юрьевна</c:v>
                </c:pt>
                <c:pt idx="1">
                  <c:v>Васильева Юлия Вячеславовна</c:v>
                </c:pt>
                <c:pt idx="2">
                  <c:v>Морозова Елена Павловна</c:v>
                </c:pt>
                <c:pt idx="3">
                  <c:v>Ниценко Анастасия Константиновна</c:v>
                </c:pt>
                <c:pt idx="4">
                  <c:v>Чиркова Анастасия Дмитриевна</c:v>
                </c:pt>
                <c:pt idx="5">
                  <c:v>Брызгина Анна Владимировна</c:v>
                </c:pt>
                <c:pt idx="6">
                  <c:v>Малютина Лилия Вячеславовна</c:v>
                </c:pt>
                <c:pt idx="7">
                  <c:v>Уварова Яна Борисовна</c:v>
                </c:pt>
                <c:pt idx="8">
                  <c:v>Цыбенова Цындыма Дашиевна</c:v>
                </c:pt>
                <c:pt idx="9">
                  <c:v>иные лица</c:v>
                </c:pt>
              </c:strCache>
            </c:strRef>
          </c:cat>
          <c:val>
            <c:numRef>
              <c:f>'по исполнитиелям'!$J$20:$J$29</c:f>
              <c:numCache>
                <c:formatCode>General</c:formatCode>
                <c:ptCount val="10"/>
                <c:pt idx="0">
                  <c:v>2717</c:v>
                </c:pt>
                <c:pt idx="1">
                  <c:v>1510</c:v>
                </c:pt>
                <c:pt idx="2">
                  <c:v>3807</c:v>
                </c:pt>
                <c:pt idx="3">
                  <c:v>1466</c:v>
                </c:pt>
                <c:pt idx="4">
                  <c:v>1838</c:v>
                </c:pt>
                <c:pt idx="5">
                  <c:v>528</c:v>
                </c:pt>
                <c:pt idx="6">
                  <c:v>2145</c:v>
                </c:pt>
                <c:pt idx="7">
                  <c:v>951</c:v>
                </c:pt>
                <c:pt idx="8">
                  <c:v>120</c:v>
                </c:pt>
                <c:pt idx="9">
                  <c:v>677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BF-4F3B-BCF4-035403C7CDD4}"/>
            </c:ext>
          </c:extLst>
        </c:ser>
        <c:dLbls>
          <c:showVal val="1"/>
        </c:dLbls>
        <c:shape val="box"/>
        <c:axId val="100934784"/>
        <c:axId val="100936320"/>
        <c:axId val="0"/>
      </c:bar3DChart>
      <c:catAx>
        <c:axId val="100934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936320"/>
        <c:crosses val="autoZero"/>
        <c:auto val="1"/>
        <c:lblAlgn val="ctr"/>
        <c:lblOffset val="100"/>
      </c:catAx>
      <c:valAx>
        <c:axId val="1009363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93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Соотношение </a:t>
            </a: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количества</a:t>
            </a: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ненормативных актов 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9 854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ru-RU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к поступившим актам 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197 754</a:t>
            </a:r>
            <a:r>
              <a:rPr lang="ru-RU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lang="ru-RU" baseline="0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16834932742782163"/>
          <c:y val="2.8692184310294543E-2"/>
        </c:manualLayout>
      </c:layout>
      <c:spPr>
        <a:gradFill rotWithShape="1">
          <a:gsLst>
            <a:gs pos="0">
              <a:schemeClr val="accent1">
                <a:tint val="65000"/>
                <a:lumMod val="110000"/>
              </a:schemeClr>
            </a:gs>
            <a:gs pos="88000">
              <a:schemeClr val="accent1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/>
          </a:solidFill>
          <a:prstDash val="solid"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'общая инфо'!$D$18</c:f>
              <c:strCache>
                <c:ptCount val="1"/>
                <c:pt idx="0">
                  <c:v>Количество МНПА  направленных для включения в регистр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  <a:sp3d/>
          </c:spPr>
          <c:cat>
            <c:numRef>
              <c:f>'общая инфо'!$C$19:$C$30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'общая инфо'!$D$19:$D$30</c:f>
              <c:numCache>
                <c:formatCode>General</c:formatCode>
                <c:ptCount val="12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BE-4BEE-8A3C-07706B549E8D}"/>
            </c:ext>
          </c:extLst>
        </c:ser>
        <c:ser>
          <c:idx val="1"/>
          <c:order val="1"/>
          <c:tx>
            <c:strRef>
              <c:f>'общая инфо'!$E$18</c:f>
              <c:strCache>
                <c:ptCount val="1"/>
                <c:pt idx="0">
                  <c:v>Количество МПА в отношении которых принято решение о невключении их в регистр МНПА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numRef>
              <c:f>'общая инфо'!$C$19:$C$30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'общая инфо'!$E$19:$E$30</c:f>
              <c:numCache>
                <c:formatCode>General</c:formatCode>
                <c:ptCount val="12"/>
                <c:pt idx="2">
                  <c:v>922</c:v>
                </c:pt>
                <c:pt idx="3">
                  <c:v>925</c:v>
                </c:pt>
                <c:pt idx="4">
                  <c:v>568</c:v>
                </c:pt>
                <c:pt idx="5">
                  <c:v>1234</c:v>
                </c:pt>
                <c:pt idx="6">
                  <c:v>1732</c:v>
                </c:pt>
                <c:pt idx="7">
                  <c:v>1252</c:v>
                </c:pt>
                <c:pt idx="8">
                  <c:v>774</c:v>
                </c:pt>
                <c:pt idx="9">
                  <c:v>781</c:v>
                </c:pt>
                <c:pt idx="10">
                  <c:v>991</c:v>
                </c:pt>
                <c:pt idx="11">
                  <c:v>675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BE-4BEE-8A3C-07706B549E8D}"/>
            </c:ext>
          </c:extLst>
        </c:ser>
        <c:shape val="box"/>
        <c:axId val="102666624"/>
        <c:axId val="102668160"/>
        <c:axId val="0"/>
      </c:bar3DChart>
      <c:catAx>
        <c:axId val="102666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68160"/>
        <c:crosses val="autoZero"/>
        <c:auto val="1"/>
        <c:lblAlgn val="ctr"/>
        <c:lblOffset val="100"/>
      </c:catAx>
      <c:valAx>
        <c:axId val="10266816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6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FFC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DDEBCF"/>
        </a:gs>
        <a:gs pos="50000">
          <a:srgbClr val="9CB86E"/>
        </a:gs>
        <a:gs pos="100000">
          <a:srgbClr val="156B13"/>
        </a:gs>
      </a:gsLst>
      <a:lin ang="5400000" scaled="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Количество</a:t>
            </a:r>
            <a:r>
              <a:rPr lang="ru-RU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актов, действия по которым приостановлены (10 445</a:t>
            </a:r>
            <a:r>
              <a:rPr lang="ru-RU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),</a:t>
            </a:r>
            <a:r>
              <a:rPr lang="en-US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ru-RU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возобновлены </a:t>
            </a:r>
            <a:r>
              <a:rPr lang="ru-RU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(7</a:t>
            </a:r>
            <a:r>
              <a:rPr lang="en-US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aseline="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821</a:t>
            </a:r>
            <a:r>
              <a:rPr lang="ru-RU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 и остатки (</a:t>
            </a:r>
            <a:r>
              <a:rPr lang="ru-RU" baseline="0" dirty="0" err="1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нараст</a:t>
            </a:r>
            <a:r>
              <a:rPr lang="ru-RU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. 3674) </a:t>
            </a:r>
            <a:endParaRPr lang="ru-RU" dirty="0">
              <a:solidFill>
                <a:schemeClr val="accent2"/>
              </a:solidFill>
            </a:endParaRPr>
          </a:p>
        </c:rich>
      </c:tx>
      <c:layout>
        <c:manualLayout>
          <c:xMode val="edge"/>
          <c:yMode val="edge"/>
          <c:x val="0.19843462926509189"/>
          <c:y val="3.458719743365414E-2"/>
        </c:manualLayout>
      </c:layout>
      <c:spPr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</c:spPr>
    </c:title>
    <c:plotArea>
      <c:layout>
        <c:manualLayout>
          <c:layoutTarget val="inner"/>
          <c:xMode val="edge"/>
          <c:yMode val="edge"/>
          <c:x val="9.2172900262467217E-2"/>
          <c:y val="0.19908296879556722"/>
          <c:w val="0.89385439007852363"/>
          <c:h val="0.54313602015113349"/>
        </c:manualLayout>
      </c:layout>
      <c:barChart>
        <c:barDir val="col"/>
        <c:grouping val="stacked"/>
        <c:ser>
          <c:idx val="0"/>
          <c:order val="0"/>
          <c:tx>
            <c:strRef>
              <c:f>'общая инфо'!$S$35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'общая инфо'!$Q$36:$Q$47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'общая инфо'!$R$36:$R$47</c:f>
              <c:numCache>
                <c:formatCode>General</c:formatCode>
                <c:ptCount val="12"/>
                <c:pt idx="2">
                  <c:v>17243</c:v>
                </c:pt>
                <c:pt idx="3">
                  <c:v>18846</c:v>
                </c:pt>
                <c:pt idx="4">
                  <c:v>18612</c:v>
                </c:pt>
                <c:pt idx="5">
                  <c:v>21658</c:v>
                </c:pt>
                <c:pt idx="6">
                  <c:v>21063</c:v>
                </c:pt>
                <c:pt idx="7">
                  <c:v>20915</c:v>
                </c:pt>
                <c:pt idx="8">
                  <c:v>21045</c:v>
                </c:pt>
                <c:pt idx="9">
                  <c:v>21019</c:v>
                </c:pt>
                <c:pt idx="10">
                  <c:v>19791</c:v>
                </c:pt>
                <c:pt idx="11">
                  <c:v>17562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7B-44B8-9F28-F0C8ED53C5DA}"/>
            </c:ext>
          </c:extLst>
        </c:ser>
        <c:ser>
          <c:idx val="1"/>
          <c:order val="1"/>
          <c:tx>
            <c:strRef>
              <c:f>'общая инфо'!$S$35</c:f>
              <c:strCache>
                <c:ptCount val="1"/>
                <c:pt idx="0">
                  <c:v>Количество МНПА, в отношении которых приостановлены действия по внесению в регистр МНПА</c:v>
                </c:pt>
              </c:strCache>
            </c:strRef>
          </c:tx>
          <c:val>
            <c:numRef>
              <c:f>'общая инфо'!$S$36:$S$47</c:f>
              <c:numCache>
                <c:formatCode>General</c:formatCode>
                <c:ptCount val="12"/>
                <c:pt idx="2">
                  <c:v>117</c:v>
                </c:pt>
                <c:pt idx="3">
                  <c:v>1620</c:v>
                </c:pt>
                <c:pt idx="4">
                  <c:v>624</c:v>
                </c:pt>
                <c:pt idx="5">
                  <c:v>1244</c:v>
                </c:pt>
                <c:pt idx="6">
                  <c:v>798</c:v>
                </c:pt>
                <c:pt idx="7">
                  <c:v>920</c:v>
                </c:pt>
                <c:pt idx="8">
                  <c:v>1010</c:v>
                </c:pt>
                <c:pt idx="9">
                  <c:v>1598</c:v>
                </c:pt>
                <c:pt idx="10">
                  <c:v>1465</c:v>
                </c:pt>
                <c:pt idx="11">
                  <c:v>1049</c:v>
                </c:pt>
              </c:numCache>
            </c:numRef>
          </c:val>
        </c:ser>
        <c:ser>
          <c:idx val="2"/>
          <c:order val="2"/>
          <c:tx>
            <c:strRef>
              <c:f>'общая инфо'!$T$35</c:f>
              <c:strCache>
                <c:ptCount val="1"/>
                <c:pt idx="0">
                  <c:v>Количество МНПА, в отношении которых возобновлены действия по внесению</c:v>
                </c:pt>
              </c:strCache>
            </c:strRef>
          </c:tx>
          <c:val>
            <c:numRef>
              <c:f>'общая инфо'!$T$36:$T$47</c:f>
              <c:numCache>
                <c:formatCode>General</c:formatCode>
                <c:ptCount val="12"/>
                <c:pt idx="2">
                  <c:v>603</c:v>
                </c:pt>
                <c:pt idx="3">
                  <c:v>1446</c:v>
                </c:pt>
                <c:pt idx="4">
                  <c:v>1418</c:v>
                </c:pt>
                <c:pt idx="5">
                  <c:v>1704</c:v>
                </c:pt>
                <c:pt idx="6">
                  <c:v>1222</c:v>
                </c:pt>
                <c:pt idx="7">
                  <c:v>1067</c:v>
                </c:pt>
                <c:pt idx="8">
                  <c:v>1171</c:v>
                </c:pt>
                <c:pt idx="9">
                  <c:v>853</c:v>
                </c:pt>
                <c:pt idx="10">
                  <c:v>458</c:v>
                </c:pt>
                <c:pt idx="11">
                  <c:v>326</c:v>
                </c:pt>
              </c:numCache>
            </c:numRef>
          </c:val>
        </c:ser>
        <c:ser>
          <c:idx val="3"/>
          <c:order val="3"/>
          <c:tx>
            <c:strRef>
              <c:f>'общая инфо'!$U$35</c:f>
              <c:strCache>
                <c:ptCount val="1"/>
                <c:pt idx="0">
                  <c:v>Остатки приостановленных</c:v>
                </c:pt>
              </c:strCache>
            </c:strRef>
          </c:tx>
          <c:val>
            <c:numRef>
              <c:f>'общая инфо'!$U$36:$U$47</c:f>
              <c:numCache>
                <c:formatCode>General</c:formatCode>
                <c:ptCount val="12"/>
                <c:pt idx="2">
                  <c:v>4</c:v>
                </c:pt>
                <c:pt idx="3">
                  <c:v>4</c:v>
                </c:pt>
                <c:pt idx="4">
                  <c:v>62</c:v>
                </c:pt>
                <c:pt idx="5">
                  <c:v>367</c:v>
                </c:pt>
                <c:pt idx="6">
                  <c:v>638</c:v>
                </c:pt>
                <c:pt idx="7">
                  <c:v>1173</c:v>
                </c:pt>
                <c:pt idx="8">
                  <c:v>1740</c:v>
                </c:pt>
                <c:pt idx="9">
                  <c:v>2454</c:v>
                </c:pt>
                <c:pt idx="10">
                  <c:v>1007</c:v>
                </c:pt>
                <c:pt idx="11">
                  <c:v>723</c:v>
                </c:pt>
              </c:numCache>
            </c:numRef>
          </c:val>
        </c:ser>
        <c:dLbls>
          <c:showVal val="1"/>
        </c:dLbls>
        <c:overlap val="100"/>
        <c:axId val="102783616"/>
        <c:axId val="102801792"/>
      </c:barChart>
      <c:catAx>
        <c:axId val="102783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801792"/>
        <c:crosses val="autoZero"/>
        <c:auto val="1"/>
        <c:lblAlgn val="ctr"/>
        <c:lblOffset val="100"/>
      </c:catAx>
      <c:valAx>
        <c:axId val="1028017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8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546916010498726E-2"/>
          <c:y val="0.82186876640419981"/>
          <c:w val="0.86965616797900269"/>
          <c:h val="0.1781312335958006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FBEAC7"/>
        </a:gs>
        <a:gs pos="17999">
          <a:srgbClr val="FEE7F2"/>
        </a:gs>
        <a:gs pos="36000">
          <a:srgbClr val="FAC77D"/>
        </a:gs>
        <a:gs pos="61000">
          <a:srgbClr val="FBA97D"/>
        </a:gs>
        <a:gs pos="82001">
          <a:srgbClr val="FBD49C"/>
        </a:gs>
        <a:gs pos="100000">
          <a:srgbClr val="FEE7F2"/>
        </a:gs>
      </a:gsLst>
      <a:lin ang="5400000" scaled="0"/>
    </a:gra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Количество актов </a:t>
            </a:r>
          </a:p>
          <a:p>
            <a: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ГО,</a:t>
            </a:r>
            <a:r>
              <a:rPr lang="ru-RU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МР и поселений по состоянию на </a:t>
            </a:r>
            <a:r>
              <a:rPr lang="en-US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ru-RU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января</a:t>
            </a:r>
            <a:r>
              <a:rPr lang="en-US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202</a:t>
            </a:r>
            <a:r>
              <a:rPr lang="ru-RU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года</a:t>
            </a:r>
            <a:endParaRPr lang="ru-RU" dirty="0"/>
          </a:p>
        </c:rich>
      </c:tx>
      <c:layout/>
      <c:spPr>
        <a:gradFill rotWithShape="1">
          <a:gsLst>
            <a:gs pos="0">
              <a:schemeClr val="accent3">
                <a:tint val="96000"/>
                <a:lumMod val="100000"/>
              </a:schemeClr>
            </a:gs>
            <a:gs pos="78000">
              <a:schemeClr val="accent3"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'по МО нарас'!$C$2</c:f>
              <c:strCache>
                <c:ptCount val="1"/>
                <c:pt idx="0">
                  <c:v>Количество актов, внесенных в регистр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нарас'!$C$3:$C$16</c:f>
              <c:numCache>
                <c:formatCode>General</c:formatCode>
                <c:ptCount val="14"/>
                <c:pt idx="0">
                  <c:v>1228</c:v>
                </c:pt>
                <c:pt idx="1">
                  <c:v>1252</c:v>
                </c:pt>
                <c:pt idx="2">
                  <c:v>4391</c:v>
                </c:pt>
                <c:pt idx="3">
                  <c:v>1239</c:v>
                </c:pt>
                <c:pt idx="4">
                  <c:v>886</c:v>
                </c:pt>
                <c:pt idx="5">
                  <c:v>1281</c:v>
                </c:pt>
                <c:pt idx="6">
                  <c:v>1400</c:v>
                </c:pt>
                <c:pt idx="7">
                  <c:v>1888</c:v>
                </c:pt>
                <c:pt idx="8">
                  <c:v>1468</c:v>
                </c:pt>
                <c:pt idx="9">
                  <c:v>1868</c:v>
                </c:pt>
                <c:pt idx="10">
                  <c:v>943</c:v>
                </c:pt>
                <c:pt idx="11">
                  <c:v>2339</c:v>
                </c:pt>
                <c:pt idx="12">
                  <c:v>1929</c:v>
                </c:pt>
                <c:pt idx="13">
                  <c:v>1342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18-46BF-A3D5-7ACF25F4B46E}"/>
            </c:ext>
          </c:extLst>
        </c:ser>
        <c:ser>
          <c:idx val="1"/>
          <c:order val="1"/>
          <c:tx>
            <c:strRef>
              <c:f>'по МО нарас'!$D$2</c:f>
              <c:strCache>
                <c:ptCount val="1"/>
                <c:pt idx="0">
                  <c:v>Количество актов поселений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нарас'!$B$3:$B$16</c:f>
              <c:strCache>
                <c:ptCount val="14"/>
                <c:pt idx="0">
                  <c:v>ГО Поселок Агинское</c:v>
                </c:pt>
                <c:pt idx="1">
                  <c:v>ГО Город Петровск-Забайкальский</c:v>
                </c:pt>
                <c:pt idx="2">
                  <c:v>ГО «Город Чита»</c:v>
                </c:pt>
                <c:pt idx="3">
                  <c:v>ГО ЗАТО п.Горный</c:v>
                </c:pt>
                <c:pt idx="4">
                  <c:v>Агинский район</c:v>
                </c:pt>
                <c:pt idx="5">
                  <c:v>Акшинский район</c:v>
                </c:pt>
                <c:pt idx="6">
                  <c:v>Александро-Заводский район</c:v>
                </c:pt>
                <c:pt idx="7">
                  <c:v>Балейский район</c:v>
                </c:pt>
                <c:pt idx="8">
                  <c:v>Борзинский район</c:v>
                </c:pt>
                <c:pt idx="9">
                  <c:v>Газимуро-Заводский район</c:v>
                </c:pt>
                <c:pt idx="10">
                  <c:v>Дульдургинский район</c:v>
                </c:pt>
                <c:pt idx="11">
                  <c:v>Забайкальский район</c:v>
                </c:pt>
                <c:pt idx="12">
                  <c:v>Каларский район</c:v>
                </c:pt>
                <c:pt idx="13">
                  <c:v>Калганский район</c:v>
                </c:pt>
              </c:strCache>
            </c:strRef>
          </c:cat>
          <c:val>
            <c:numRef>
              <c:f>'по МО нарас'!$D$3:$D$16</c:f>
              <c:numCache>
                <c:formatCode>General</c:formatCode>
                <c:ptCount val="14"/>
                <c:pt idx="4">
                  <c:v>3476</c:v>
                </c:pt>
                <c:pt idx="5">
                  <c:v>2697</c:v>
                </c:pt>
                <c:pt idx="6">
                  <c:v>2760</c:v>
                </c:pt>
                <c:pt idx="7">
                  <c:v>5675</c:v>
                </c:pt>
                <c:pt idx="8">
                  <c:v>6136</c:v>
                </c:pt>
                <c:pt idx="9">
                  <c:v>4384</c:v>
                </c:pt>
                <c:pt idx="10">
                  <c:v>2311</c:v>
                </c:pt>
                <c:pt idx="11">
                  <c:v>4460</c:v>
                </c:pt>
                <c:pt idx="12">
                  <c:v>3000</c:v>
                </c:pt>
                <c:pt idx="13">
                  <c:v>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18-46BF-A3D5-7ACF25F4B46E}"/>
            </c:ext>
          </c:extLst>
        </c:ser>
        <c:dLbls>
          <c:showVal val="1"/>
        </c:dLbls>
        <c:gapWidth val="65"/>
        <c:shape val="box"/>
        <c:axId val="102734464"/>
        <c:axId val="102740352"/>
        <c:axId val="0"/>
      </c:bar3DChart>
      <c:catAx>
        <c:axId val="102734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40352"/>
        <c:crosses val="autoZero"/>
        <c:auto val="1"/>
        <c:lblAlgn val="ctr"/>
        <c:lblOffset val="100"/>
      </c:catAx>
      <c:valAx>
        <c:axId val="10274035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734464"/>
        <c:crosses val="autoZero"/>
        <c:crossBetween val="between"/>
      </c:valAx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Количество актов </a:t>
            </a:r>
            <a:endParaRPr lang="ru-RU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ГО, МР и поселений по состоянию на </a:t>
            </a:r>
            <a:r>
              <a:rPr lang="ru-RU" sz="1800" b="1" i="0" baseline="0" dirty="0" smtClean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1 января 2021 года</a:t>
            </a:r>
            <a:endParaRPr lang="ru-RU" dirty="0">
              <a:solidFill>
                <a:schemeClr val="dk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5979945866141718"/>
          <c:y val="4.0114330148115801E-2"/>
        </c:manualLayout>
      </c:layout>
      <c:spPr>
        <a:gradFill rotWithShape="1">
          <a:gsLst>
            <a:gs pos="0">
              <a:schemeClr val="accent3">
                <a:tint val="65000"/>
                <a:lumMod val="110000"/>
              </a:schemeClr>
            </a:gs>
            <a:gs pos="88000">
              <a:schemeClr val="accent3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/>
          </a:solidFill>
          <a:prstDash val="solid"/>
        </a:ln>
        <a:effectLst/>
      </c:spPr>
    </c:title>
    <c:view3D>
      <c:rotX val="0"/>
      <c:rotY val="0"/>
      <c:depthPercent val="60"/>
      <c:perspective val="100"/>
    </c:view3D>
    <c:floor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946597462934539E-2"/>
          <c:y val="0.13024753244185891"/>
          <c:w val="0.89387909676432364"/>
          <c:h val="0.4673960304511427"/>
        </c:manualLayout>
      </c:layout>
      <c:bar3DChart>
        <c:barDir val="col"/>
        <c:grouping val="standar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нарас'!$C$17:$C$37</c:f>
              <c:numCache>
                <c:formatCode>General</c:formatCode>
                <c:ptCount val="21"/>
                <c:pt idx="0">
                  <c:v>1835</c:v>
                </c:pt>
                <c:pt idx="1">
                  <c:v>1926</c:v>
                </c:pt>
                <c:pt idx="2">
                  <c:v>2221</c:v>
                </c:pt>
                <c:pt idx="3">
                  <c:v>1105</c:v>
                </c:pt>
                <c:pt idx="4">
                  <c:v>1206</c:v>
                </c:pt>
                <c:pt idx="5">
                  <c:v>1652</c:v>
                </c:pt>
                <c:pt idx="6">
                  <c:v>1654</c:v>
                </c:pt>
                <c:pt idx="7">
                  <c:v>971</c:v>
                </c:pt>
                <c:pt idx="8">
                  <c:v>1148</c:v>
                </c:pt>
                <c:pt idx="9">
                  <c:v>1218</c:v>
                </c:pt>
                <c:pt idx="10">
                  <c:v>1926</c:v>
                </c:pt>
                <c:pt idx="11">
                  <c:v>844</c:v>
                </c:pt>
                <c:pt idx="12">
                  <c:v>1193</c:v>
                </c:pt>
                <c:pt idx="13">
                  <c:v>839</c:v>
                </c:pt>
                <c:pt idx="14">
                  <c:v>2086</c:v>
                </c:pt>
                <c:pt idx="15">
                  <c:v>2044</c:v>
                </c:pt>
                <c:pt idx="16">
                  <c:v>1717</c:v>
                </c:pt>
                <c:pt idx="17">
                  <c:v>1293</c:v>
                </c:pt>
                <c:pt idx="18">
                  <c:v>1225</c:v>
                </c:pt>
                <c:pt idx="19">
                  <c:v>1692</c:v>
                </c:pt>
                <c:pt idx="20">
                  <c:v>1565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B2-4E85-828E-B43C3A2FC370}"/>
            </c:ext>
          </c:extLst>
        </c:ser>
        <c:ser>
          <c:idx val="1"/>
          <c:order val="1"/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'по МО нарас'!$B$17:$B$37</c:f>
              <c:strCache>
                <c:ptCount val="21"/>
                <c:pt idx="0">
                  <c:v>Карымский район</c:v>
                </c:pt>
                <c:pt idx="1">
                  <c:v>Город Краснокаменск и Краснокаменский район</c:v>
                </c:pt>
                <c:pt idx="2">
                  <c:v>Красночикойский район</c:v>
                </c:pt>
                <c:pt idx="3">
                  <c:v>Кыринский район</c:v>
                </c:pt>
                <c:pt idx="4">
                  <c:v>Могойтуйский район</c:v>
                </c:pt>
                <c:pt idx="5">
                  <c:v> Могочинский район</c:v>
                </c:pt>
                <c:pt idx="6">
                  <c:v>Нерчинский район</c:v>
                </c:pt>
                <c:pt idx="7">
                  <c:v>Нерчинско-Заводский район</c:v>
                </c:pt>
                <c:pt idx="8">
                  <c:v>Оловяннинский район</c:v>
                </c:pt>
                <c:pt idx="9">
                  <c:v>Ононский район</c:v>
                </c:pt>
                <c:pt idx="10">
                  <c:v>Петровск-Забайкальский район</c:v>
                </c:pt>
                <c:pt idx="11">
                  <c:v>Приаргунский район</c:v>
                </c:pt>
                <c:pt idx="12">
                  <c:v>Сретенский район</c:v>
                </c:pt>
                <c:pt idx="13">
                  <c:v>Тунгиро-Олекминский район</c:v>
                </c:pt>
                <c:pt idx="14">
                  <c:v>Тунгокоченский район</c:v>
                </c:pt>
                <c:pt idx="15">
                  <c:v>Улётовский район</c:v>
                </c:pt>
                <c:pt idx="16">
                  <c:v>Хилокский район</c:v>
                </c:pt>
                <c:pt idx="17">
                  <c:v>Чернышевский район</c:v>
                </c:pt>
                <c:pt idx="18">
                  <c:v>Читинский район</c:v>
                </c:pt>
                <c:pt idx="19">
                  <c:v>Шелопугинский район</c:v>
                </c:pt>
                <c:pt idx="20">
                  <c:v>Шилкинский район</c:v>
                </c:pt>
              </c:strCache>
            </c:strRef>
          </c:cat>
          <c:val>
            <c:numRef>
              <c:f>'по МО нарас'!$D$17:$D$37</c:f>
              <c:numCache>
                <c:formatCode>General</c:formatCode>
                <c:ptCount val="21"/>
                <c:pt idx="0">
                  <c:v>4861</c:v>
                </c:pt>
                <c:pt idx="1">
                  <c:v>7984</c:v>
                </c:pt>
                <c:pt idx="2">
                  <c:v>6360</c:v>
                </c:pt>
                <c:pt idx="3">
                  <c:v>5373</c:v>
                </c:pt>
                <c:pt idx="4">
                  <c:v>4814</c:v>
                </c:pt>
                <c:pt idx="5">
                  <c:v>2419</c:v>
                </c:pt>
                <c:pt idx="6">
                  <c:v>7406</c:v>
                </c:pt>
                <c:pt idx="7">
                  <c:v>3521</c:v>
                </c:pt>
                <c:pt idx="8">
                  <c:v>6116</c:v>
                </c:pt>
                <c:pt idx="9">
                  <c:v>2640</c:v>
                </c:pt>
                <c:pt idx="10">
                  <c:v>5067</c:v>
                </c:pt>
                <c:pt idx="11">
                  <c:v>3805</c:v>
                </c:pt>
                <c:pt idx="12">
                  <c:v>5750</c:v>
                </c:pt>
                <c:pt idx="13">
                  <c:v>549</c:v>
                </c:pt>
                <c:pt idx="14">
                  <c:v>3894</c:v>
                </c:pt>
                <c:pt idx="15">
                  <c:v>4276</c:v>
                </c:pt>
                <c:pt idx="16">
                  <c:v>4261</c:v>
                </c:pt>
                <c:pt idx="17">
                  <c:v>4713</c:v>
                </c:pt>
                <c:pt idx="18">
                  <c:v>6440</c:v>
                </c:pt>
                <c:pt idx="19">
                  <c:v>3506</c:v>
                </c:pt>
                <c:pt idx="20">
                  <c:v>8565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B2-4E85-828E-B43C3A2FC370}"/>
            </c:ext>
          </c:extLst>
        </c:ser>
        <c:dLbls>
          <c:showVal val="1"/>
        </c:dLbls>
        <c:gapWidth val="65"/>
        <c:shape val="box"/>
        <c:axId val="102424576"/>
        <c:axId val="102426112"/>
        <c:axId val="102369024"/>
      </c:bar3DChart>
      <c:catAx>
        <c:axId val="1024245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26112"/>
        <c:crosses val="autoZero"/>
        <c:auto val="1"/>
        <c:lblAlgn val="ctr"/>
        <c:lblOffset val="100"/>
      </c:catAx>
      <c:valAx>
        <c:axId val="1024261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2424576"/>
        <c:crosses val="autoZero"/>
        <c:crossBetween val="between"/>
      </c:valAx>
      <c:serAx>
        <c:axId val="102369024"/>
        <c:scaling>
          <c:orientation val="minMax"/>
        </c:scaling>
        <c:delete val="1"/>
        <c:axPos val="b"/>
        <c:majorTickMark val="none"/>
        <c:tickLblPos val="none"/>
        <c:crossAx val="102426112"/>
        <c:crosses val="autoZero"/>
      </c:serAx>
      <c:sp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экпертизы!$C$3</c:f>
              <c:strCache>
                <c:ptCount val="1"/>
                <c:pt idx="0">
                  <c:v>Количество юридических экспертиз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экпертизы!$B$4:$B$13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экпертизы!$C$4:$C$13</c:f>
              <c:numCache>
                <c:formatCode>General</c:formatCode>
                <c:ptCount val="10"/>
                <c:pt idx="0">
                  <c:v>11</c:v>
                </c:pt>
                <c:pt idx="1">
                  <c:v>196</c:v>
                </c:pt>
                <c:pt idx="2">
                  <c:v>1024</c:v>
                </c:pt>
                <c:pt idx="3">
                  <c:v>1816</c:v>
                </c:pt>
                <c:pt idx="4">
                  <c:v>2093</c:v>
                </c:pt>
                <c:pt idx="5">
                  <c:v>2751</c:v>
                </c:pt>
                <c:pt idx="6">
                  <c:v>3800</c:v>
                </c:pt>
                <c:pt idx="7">
                  <c:v>3911</c:v>
                </c:pt>
                <c:pt idx="8">
                  <c:v>4865</c:v>
                </c:pt>
                <c:pt idx="9">
                  <c:v>6133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6C-4F43-B779-5053E84178A2}"/>
            </c:ext>
          </c:extLst>
        </c:ser>
        <c:dLbls>
          <c:showVal val="1"/>
        </c:dLbls>
        <c:shape val="box"/>
        <c:axId val="119026816"/>
        <c:axId val="119067008"/>
        <c:axId val="0"/>
      </c:bar3DChart>
      <c:catAx>
        <c:axId val="119026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67008"/>
        <c:crosses val="autoZero"/>
        <c:auto val="1"/>
        <c:lblAlgn val="ctr"/>
        <c:lblOffset val="100"/>
      </c:catAx>
      <c:valAx>
        <c:axId val="1190670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026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b="0" i="0" u="none" cap="none" spc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Количество</a:t>
            </a:r>
            <a:r>
              <a:rPr lang="ru-RU" b="0" i="0" u="none" baseline="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i="0" u="none" cap="none" spc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экспертиз</a:t>
            </a:r>
            <a:r>
              <a:rPr lang="ru-RU" b="0" i="0" u="none" baseline="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i="0" u="none" cap="none" spc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</a:t>
            </a:r>
            <a:r>
              <a:rPr lang="ru-RU" b="0" i="0" u="none" baseline="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i="0" u="none" cap="none" spc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2020</a:t>
            </a:r>
            <a:r>
              <a:rPr lang="ru-RU" b="0" i="0" u="none" baseline="0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0" i="0" u="none" cap="none" spc="0" baseline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год</a:t>
            </a:r>
            <a:endParaRPr lang="ru-RU" b="0" i="0" u="none" baseline="0" dirty="0">
              <a:solidFill>
                <a:srgbClr val="00B0F0"/>
              </a:solidFill>
            </a:endParaRPr>
          </a:p>
        </c:rich>
      </c:tx>
      <c:layout>
        <c:manualLayout>
          <c:xMode val="edge"/>
          <c:yMode val="edge"/>
          <c:x val="0.33928480473136535"/>
          <c:y val="3.1937153689122214E-2"/>
        </c:manualLayout>
      </c:layout>
      <c:spPr>
        <a:solidFill>
          <a:schemeClr val="lt1"/>
        </a:solidFill>
        <a:ln w="19050" cap="rnd" cmpd="sng" algn="ctr">
          <a:solidFill>
            <a:schemeClr val="accent1"/>
          </a:solidFill>
          <a:prstDash val="solid"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экпертизы!$D$27</c:f>
              <c:strCache>
                <c:ptCount val="1"/>
                <c:pt idx="0">
                  <c:v>Положительная экспертиза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экпертизы!$C$28:$C$38</c:f>
              <c:strCache>
                <c:ptCount val="11"/>
                <c:pt idx="0">
                  <c:v>Багдасарян М.А.</c:v>
                </c:pt>
                <c:pt idx="1">
                  <c:v>Дашиева В.С./Непомнящая Т.Ю.</c:v>
                </c:pt>
                <c:pt idx="2">
                  <c:v>Брызгина А.В./Чиркова А.Д.</c:v>
                </c:pt>
                <c:pt idx="3">
                  <c:v>Жмурова Ю.В./Васильева Ю.В.</c:v>
                </c:pt>
                <c:pt idx="4">
                  <c:v>Красильникова О.А.</c:v>
                </c:pt>
                <c:pt idx="5">
                  <c:v>Морозова Е.П.</c:v>
                </c:pt>
                <c:pt idx="6">
                  <c:v>Куземская Н.В.</c:v>
                </c:pt>
                <c:pt idx="7">
                  <c:v>Назмеева Е.А.</c:v>
                </c:pt>
                <c:pt idx="8">
                  <c:v>Ниценко А.К.</c:v>
                </c:pt>
                <c:pt idx="9">
                  <c:v>Алексеева П.П./Уварова Я.Б.</c:v>
                </c:pt>
                <c:pt idx="10">
                  <c:v>Малютина Л.В./Цыбенова Ц.Д.</c:v>
                </c:pt>
              </c:strCache>
            </c:strRef>
          </c:cat>
          <c:val>
            <c:numRef>
              <c:f>экпертизы!$D$28:$D$38</c:f>
              <c:numCache>
                <c:formatCode>General</c:formatCode>
                <c:ptCount val="11"/>
                <c:pt idx="0">
                  <c:v>398</c:v>
                </c:pt>
                <c:pt idx="1">
                  <c:v>502</c:v>
                </c:pt>
                <c:pt idx="2">
                  <c:v>650</c:v>
                </c:pt>
                <c:pt idx="3">
                  <c:v>626</c:v>
                </c:pt>
                <c:pt idx="4">
                  <c:v>575</c:v>
                </c:pt>
                <c:pt idx="5">
                  <c:v>594</c:v>
                </c:pt>
                <c:pt idx="6">
                  <c:v>1</c:v>
                </c:pt>
                <c:pt idx="7">
                  <c:v>597</c:v>
                </c:pt>
                <c:pt idx="8">
                  <c:v>602</c:v>
                </c:pt>
                <c:pt idx="9">
                  <c:v>621</c:v>
                </c:pt>
                <c:pt idx="10">
                  <c:v>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731-4027-AF18-40C431003C02}"/>
            </c:ext>
          </c:extLst>
        </c:ser>
        <c:ser>
          <c:idx val="1"/>
          <c:order val="1"/>
          <c:tx>
            <c:strRef>
              <c:f>экпертизы!$E$27</c:f>
              <c:strCache>
                <c:ptCount val="1"/>
                <c:pt idx="0">
                  <c:v>Отрицательная экспертиза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экпертизы!$C$28:$C$38</c:f>
              <c:strCache>
                <c:ptCount val="11"/>
                <c:pt idx="0">
                  <c:v>Багдасарян М.А.</c:v>
                </c:pt>
                <c:pt idx="1">
                  <c:v>Дашиева В.С./Непомнящая Т.Ю.</c:v>
                </c:pt>
                <c:pt idx="2">
                  <c:v>Брызгина А.В./Чиркова А.Д.</c:v>
                </c:pt>
                <c:pt idx="3">
                  <c:v>Жмурова Ю.В./Васильева Ю.В.</c:v>
                </c:pt>
                <c:pt idx="4">
                  <c:v>Красильникова О.А.</c:v>
                </c:pt>
                <c:pt idx="5">
                  <c:v>Морозова Е.П.</c:v>
                </c:pt>
                <c:pt idx="6">
                  <c:v>Куземская Н.В.</c:v>
                </c:pt>
                <c:pt idx="7">
                  <c:v>Назмеева Е.А.</c:v>
                </c:pt>
                <c:pt idx="8">
                  <c:v>Ниценко А.К.</c:v>
                </c:pt>
                <c:pt idx="9">
                  <c:v>Алексеева П.П./Уварова Я.Б.</c:v>
                </c:pt>
                <c:pt idx="10">
                  <c:v>Малютина Л.В./Цыбенова Ц.Д.</c:v>
                </c:pt>
              </c:strCache>
            </c:strRef>
          </c:cat>
          <c:val>
            <c:numRef>
              <c:f>экпертизы!$E$28:$E$38</c:f>
              <c:numCache>
                <c:formatCode>General</c:formatCode>
                <c:ptCount val="11"/>
                <c:pt idx="0">
                  <c:v>234</c:v>
                </c:pt>
                <c:pt idx="1">
                  <c:v>207</c:v>
                </c:pt>
                <c:pt idx="2">
                  <c:v>143</c:v>
                </c:pt>
                <c:pt idx="4">
                  <c:v>76</c:v>
                </c:pt>
                <c:pt idx="6">
                  <c:v>0</c:v>
                </c:pt>
                <c:pt idx="7">
                  <c:v>77</c:v>
                </c:pt>
                <c:pt idx="8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731-4027-AF18-40C431003C02}"/>
            </c:ext>
          </c:extLst>
        </c:ser>
        <c:dLbls>
          <c:showVal val="1"/>
        </c:dLbls>
        <c:shape val="box"/>
        <c:axId val="104126720"/>
        <c:axId val="103940096"/>
        <c:axId val="0"/>
      </c:bar3DChart>
      <c:catAx>
        <c:axId val="1041267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92D05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940096"/>
        <c:crosses val="autoZero"/>
        <c:auto val="1"/>
        <c:lblAlgn val="ctr"/>
        <c:lblOffset val="100"/>
      </c:catAx>
      <c:valAx>
        <c:axId val="1039400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1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92D05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lin ang="5400000" scaled="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13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018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541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38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2648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5182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2468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444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373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13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213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12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8729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333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4565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3684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357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972" y="799070"/>
            <a:ext cx="8701825" cy="3087009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СОСТОЯНИЕ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РЕГИСТРА МНПА ЗАБАЙКАЛЬСКОГО КРАЯ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по состоянию на 1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января 2021 года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6408" y="4207352"/>
            <a:ext cx="7766936" cy="10968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Куземская Наталья Владимировна</a:t>
            </a:r>
          </a:p>
          <a:p>
            <a:r>
              <a:rPr lang="ru-RU" dirty="0" smtClean="0"/>
              <a:t>заместитель начальника управления по развитию местного самоуправления Губернатора Забайкальского края - начальник отдела правовой работы с органами местного самоуправления и ведения регистра муниципальных нормативных правовых актов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0051577"/>
      </p:ext>
    </p:extLst>
  </p:cSld>
  <p:clrMapOvr>
    <a:masterClrMapping/>
  </p:clrMapOvr>
  <p:transition advTm="257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8024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155" y="667265"/>
            <a:ext cx="4016707" cy="104712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ДОПОЛНИТЕЛЬНЫЕ СВЕДЕНИЯ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0" y="2228394"/>
            <a:ext cx="6713838" cy="552643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Всего внесено: </a:t>
            </a: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6633 акта</a:t>
            </a:r>
            <a:endParaRPr lang="ru-RU" sz="36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2020 год: </a:t>
            </a: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679 актов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5946" y="2331308"/>
            <a:ext cx="4251776" cy="38691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акты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прокурорского реагирования, письма, решения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судов к МНПА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04584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5344" y="205946"/>
            <a:ext cx="6654342" cy="68374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ПРОВЕРКИ ОМСУ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4599" y="1443826"/>
            <a:ext cx="8596668" cy="486938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 2017 год – 44 муниципальных образований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За 2018 год – 29 муниципальных образований</a:t>
            </a:r>
            <a:endParaRPr lang="en-US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За 2019 год – 30 муниципальных образований</a:t>
            </a:r>
          </a:p>
          <a:p>
            <a:endParaRPr lang="ru-RU" sz="2800" dirty="0" smtClean="0"/>
          </a:p>
          <a:p>
            <a:r>
              <a:rPr lang="ru-RU" sz="2800" dirty="0" smtClean="0"/>
              <a:t>За 2020 год – 68 муниципальных образований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76936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425" y="337751"/>
            <a:ext cx="8862083" cy="11697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СУБВЕНЦИИ </a:t>
            </a:r>
            <a:br>
              <a:rPr lang="ru-RU" sz="2800" dirty="0" smtClean="0"/>
            </a:br>
            <a:r>
              <a:rPr lang="ru-RU" sz="2800" dirty="0" smtClean="0"/>
              <a:t>на исполнение </a:t>
            </a:r>
            <a:r>
              <a:rPr lang="ru-RU" sz="2800" dirty="0" err="1" smtClean="0"/>
              <a:t>госполномочий</a:t>
            </a:r>
            <a:r>
              <a:rPr lang="ru-RU" sz="2800" dirty="0" smtClean="0"/>
              <a:t> МР в 2020 году</a:t>
            </a:r>
            <a:endParaRPr lang="ru-RU" sz="2800" dirty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477838" y="1633538"/>
            <a:ext cx="9839325" cy="5224462"/>
            <a:chOff x="301" y="1029"/>
            <a:chExt cx="6198" cy="3291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301" y="1029"/>
              <a:ext cx="6198" cy="3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53" y="1039"/>
              <a:ext cx="80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Квартал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276" y="1039"/>
              <a:ext cx="22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421" y="103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553" y="1249"/>
              <a:ext cx="773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2020 года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334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47" y="1039"/>
              <a:ext cx="722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47" y="1249"/>
              <a:ext cx="125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747" y="1460"/>
              <a:ext cx="1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ежемесячную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47" y="1670"/>
              <a:ext cx="95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доплату к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1747" y="1881"/>
              <a:ext cx="107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заработной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747" y="2091"/>
              <a:ext cx="60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плате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747" y="2304"/>
              <a:ext cx="13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должностному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747" y="2514"/>
              <a:ext cx="490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лицу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159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2205" y="2514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663" y="251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747" y="2725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3107" y="1039"/>
              <a:ext cx="165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Размер субвенции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107" y="1249"/>
              <a:ext cx="160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на материальные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3107" y="1460"/>
              <a:ext cx="1066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затраты на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3107" y="1670"/>
              <a:ext cx="115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обеспечение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3107" y="1881"/>
              <a:ext cx="26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ис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3296" y="1881"/>
              <a:ext cx="93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полнения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3107" y="2091"/>
              <a:ext cx="112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полномочий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4149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30"/>
            <p:cNvSpPr>
              <a:spLocks noChangeArrowheads="1"/>
            </p:cNvSpPr>
            <p:nvPr/>
          </p:nvSpPr>
          <p:spPr bwMode="auto">
            <a:xfrm>
              <a:off x="4195" y="2091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4653" y="2091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4799" y="1039"/>
              <a:ext cx="136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Общий размер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4799" y="1249"/>
              <a:ext cx="96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субвенции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5677" y="1249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4799" y="1460"/>
              <a:ext cx="541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(руб.)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36"/>
            <p:cNvSpPr>
              <a:spLocks noChangeArrowheads="1"/>
            </p:cNvSpPr>
            <p:nvPr/>
          </p:nvSpPr>
          <p:spPr bwMode="auto">
            <a:xfrm>
              <a:off x="5257" y="1460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478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4" y="102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167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679" y="102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42"/>
            <p:cNvSpPr>
              <a:spLocks noChangeArrowheads="1"/>
            </p:cNvSpPr>
            <p:nvPr/>
          </p:nvSpPr>
          <p:spPr bwMode="auto">
            <a:xfrm>
              <a:off x="3032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3039" y="102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4724" y="102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4731" y="102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Rectangle 46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6134" y="102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48"/>
            <p:cNvSpPr>
              <a:spLocks noChangeArrowheads="1"/>
            </p:cNvSpPr>
            <p:nvPr/>
          </p:nvSpPr>
          <p:spPr bwMode="auto">
            <a:xfrm>
              <a:off x="478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167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3032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4724" y="1035"/>
              <a:ext cx="7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6134" y="1035"/>
              <a:ext cx="6" cy="18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553" y="2943"/>
              <a:ext cx="137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615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747" y="2943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220660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350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3107" y="2943"/>
              <a:ext cx="46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26477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2" name="Rectangle 58"/>
            <p:cNvSpPr>
              <a:spLocks noChangeArrowheads="1"/>
            </p:cNvSpPr>
            <p:nvPr/>
          </p:nvSpPr>
          <p:spPr bwMode="auto">
            <a:xfrm>
              <a:off x="3618" y="2943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4843" y="2943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247137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4" name="Rectangle 60"/>
            <p:cNvSpPr>
              <a:spLocks noChangeArrowheads="1"/>
            </p:cNvSpPr>
            <p:nvPr/>
          </p:nvSpPr>
          <p:spPr bwMode="auto">
            <a:xfrm>
              <a:off x="5203" y="296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478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>
              <a:off x="484" y="2934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167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64"/>
            <p:cNvSpPr>
              <a:spLocks noChangeArrowheads="1"/>
            </p:cNvSpPr>
            <p:nvPr/>
          </p:nvSpPr>
          <p:spPr bwMode="auto">
            <a:xfrm>
              <a:off x="1679" y="2934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Rectangle 65"/>
            <p:cNvSpPr>
              <a:spLocks noChangeArrowheads="1"/>
            </p:cNvSpPr>
            <p:nvPr/>
          </p:nvSpPr>
          <p:spPr bwMode="auto">
            <a:xfrm>
              <a:off x="3032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3039" y="2934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4724" y="2934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731" y="2934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6134" y="2934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Rectangle 70"/>
            <p:cNvSpPr>
              <a:spLocks noChangeArrowheads="1"/>
            </p:cNvSpPr>
            <p:nvPr/>
          </p:nvSpPr>
          <p:spPr bwMode="auto">
            <a:xfrm>
              <a:off x="478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167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3032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4724" y="2940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74"/>
            <p:cNvSpPr>
              <a:spLocks noChangeArrowheads="1"/>
            </p:cNvSpPr>
            <p:nvPr/>
          </p:nvSpPr>
          <p:spPr bwMode="auto">
            <a:xfrm>
              <a:off x="6134" y="2940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Rectangle 75"/>
            <p:cNvSpPr>
              <a:spLocks noChangeArrowheads="1"/>
            </p:cNvSpPr>
            <p:nvPr/>
          </p:nvSpPr>
          <p:spPr bwMode="auto">
            <a:xfrm>
              <a:off x="553" y="3162"/>
              <a:ext cx="19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76"/>
            <p:cNvSpPr>
              <a:spLocks noChangeArrowheads="1"/>
            </p:cNvSpPr>
            <p:nvPr/>
          </p:nvSpPr>
          <p:spPr bwMode="auto">
            <a:xfrm>
              <a:off x="67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77"/>
            <p:cNvSpPr>
              <a:spLocks noChangeArrowheads="1"/>
            </p:cNvSpPr>
            <p:nvPr/>
          </p:nvSpPr>
          <p:spPr bwMode="auto">
            <a:xfrm>
              <a:off x="1747" y="3162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253175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78"/>
            <p:cNvSpPr>
              <a:spLocks noChangeArrowheads="1"/>
            </p:cNvSpPr>
            <p:nvPr/>
          </p:nvSpPr>
          <p:spPr bwMode="auto">
            <a:xfrm>
              <a:off x="2350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79"/>
            <p:cNvSpPr>
              <a:spLocks noChangeArrowheads="1"/>
            </p:cNvSpPr>
            <p:nvPr/>
          </p:nvSpPr>
          <p:spPr bwMode="auto">
            <a:xfrm>
              <a:off x="3107" y="3162"/>
              <a:ext cx="46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30384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04" name="Rectangle 80"/>
            <p:cNvSpPr>
              <a:spLocks noChangeArrowheads="1"/>
            </p:cNvSpPr>
            <p:nvPr/>
          </p:nvSpPr>
          <p:spPr bwMode="auto">
            <a:xfrm>
              <a:off x="3387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3434" y="3177"/>
              <a:ext cx="90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3757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84"/>
            <p:cNvSpPr>
              <a:spLocks noChangeArrowheads="1"/>
            </p:cNvSpPr>
            <p:nvPr/>
          </p:nvSpPr>
          <p:spPr bwMode="auto">
            <a:xfrm>
              <a:off x="3942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4799" y="316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0" name="Rectangle 86"/>
            <p:cNvSpPr>
              <a:spLocks noChangeArrowheads="1"/>
            </p:cNvSpPr>
            <p:nvPr/>
          </p:nvSpPr>
          <p:spPr bwMode="auto">
            <a:xfrm>
              <a:off x="5079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4844" y="3169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latin typeface="Times New Roman" pitchFamily="18" charset="0"/>
                  <a:cs typeface="Times New Roman" pitchFamily="18" charset="0"/>
                </a:rPr>
                <a:t>283559</a:t>
              </a: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2" name="Rectangle 88"/>
            <p:cNvSpPr>
              <a:spLocks noChangeArrowheads="1"/>
            </p:cNvSpPr>
            <p:nvPr/>
          </p:nvSpPr>
          <p:spPr bwMode="auto">
            <a:xfrm>
              <a:off x="5634" y="3162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478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90"/>
            <p:cNvSpPr>
              <a:spLocks noChangeArrowheads="1"/>
            </p:cNvSpPr>
            <p:nvPr/>
          </p:nvSpPr>
          <p:spPr bwMode="auto">
            <a:xfrm>
              <a:off x="484" y="3150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167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Rectangle 92"/>
            <p:cNvSpPr>
              <a:spLocks noChangeArrowheads="1"/>
            </p:cNvSpPr>
            <p:nvPr/>
          </p:nvSpPr>
          <p:spPr bwMode="auto">
            <a:xfrm>
              <a:off x="1679" y="3150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7" name="Rectangle 93"/>
            <p:cNvSpPr>
              <a:spLocks noChangeArrowheads="1"/>
            </p:cNvSpPr>
            <p:nvPr/>
          </p:nvSpPr>
          <p:spPr bwMode="auto">
            <a:xfrm>
              <a:off x="3032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8" name="Rectangle 94"/>
            <p:cNvSpPr>
              <a:spLocks noChangeArrowheads="1"/>
            </p:cNvSpPr>
            <p:nvPr/>
          </p:nvSpPr>
          <p:spPr bwMode="auto">
            <a:xfrm>
              <a:off x="3039" y="3150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9" name="Rectangle 95"/>
            <p:cNvSpPr>
              <a:spLocks noChangeArrowheads="1"/>
            </p:cNvSpPr>
            <p:nvPr/>
          </p:nvSpPr>
          <p:spPr bwMode="auto">
            <a:xfrm>
              <a:off x="4724" y="3150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0" name="Rectangle 96"/>
            <p:cNvSpPr>
              <a:spLocks noChangeArrowheads="1"/>
            </p:cNvSpPr>
            <p:nvPr/>
          </p:nvSpPr>
          <p:spPr bwMode="auto">
            <a:xfrm>
              <a:off x="4731" y="3150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6134" y="3150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2" name="Rectangle 98"/>
            <p:cNvSpPr>
              <a:spLocks noChangeArrowheads="1"/>
            </p:cNvSpPr>
            <p:nvPr/>
          </p:nvSpPr>
          <p:spPr bwMode="auto">
            <a:xfrm>
              <a:off x="478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3" name="Rectangle 99"/>
            <p:cNvSpPr>
              <a:spLocks noChangeArrowheads="1"/>
            </p:cNvSpPr>
            <p:nvPr/>
          </p:nvSpPr>
          <p:spPr bwMode="auto">
            <a:xfrm>
              <a:off x="167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4" name="Rectangle 100"/>
            <p:cNvSpPr>
              <a:spLocks noChangeArrowheads="1"/>
            </p:cNvSpPr>
            <p:nvPr/>
          </p:nvSpPr>
          <p:spPr bwMode="auto">
            <a:xfrm>
              <a:off x="3032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5" name="Rectangle 101"/>
            <p:cNvSpPr>
              <a:spLocks noChangeArrowheads="1"/>
            </p:cNvSpPr>
            <p:nvPr/>
          </p:nvSpPr>
          <p:spPr bwMode="auto">
            <a:xfrm>
              <a:off x="4724" y="3157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" name="Rectangle 102"/>
            <p:cNvSpPr>
              <a:spLocks noChangeArrowheads="1"/>
            </p:cNvSpPr>
            <p:nvPr/>
          </p:nvSpPr>
          <p:spPr bwMode="auto">
            <a:xfrm>
              <a:off x="6134" y="3157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7" name="Rectangle 103"/>
            <p:cNvSpPr>
              <a:spLocks noChangeArrowheads="1"/>
            </p:cNvSpPr>
            <p:nvPr/>
          </p:nvSpPr>
          <p:spPr bwMode="auto">
            <a:xfrm>
              <a:off x="553" y="3379"/>
              <a:ext cx="261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III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8" name="Rectangle 104"/>
            <p:cNvSpPr>
              <a:spLocks noChangeArrowheads="1"/>
            </p:cNvSpPr>
            <p:nvPr/>
          </p:nvSpPr>
          <p:spPr bwMode="auto">
            <a:xfrm>
              <a:off x="739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9" name="Rectangle 105"/>
            <p:cNvSpPr>
              <a:spLocks noChangeArrowheads="1"/>
            </p:cNvSpPr>
            <p:nvPr/>
          </p:nvSpPr>
          <p:spPr bwMode="auto">
            <a:xfrm>
              <a:off x="1747" y="3379"/>
              <a:ext cx="1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0" name="Rectangle 106"/>
            <p:cNvSpPr>
              <a:spLocks noChangeArrowheads="1"/>
            </p:cNvSpPr>
            <p:nvPr/>
          </p:nvSpPr>
          <p:spPr bwMode="auto">
            <a:xfrm>
              <a:off x="2111" y="3384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1" name="Rectangle 107"/>
            <p:cNvSpPr>
              <a:spLocks noChangeArrowheads="1"/>
            </p:cNvSpPr>
            <p:nvPr/>
          </p:nvSpPr>
          <p:spPr bwMode="auto">
            <a:xfrm>
              <a:off x="3072" y="3379"/>
              <a:ext cx="54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22022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2" name="Rectangle 108"/>
            <p:cNvSpPr>
              <a:spLocks noChangeArrowheads="1"/>
            </p:cNvSpPr>
            <p:nvPr/>
          </p:nvSpPr>
          <p:spPr bwMode="auto">
            <a:xfrm>
              <a:off x="3618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3" name="Rectangle 109"/>
            <p:cNvSpPr>
              <a:spLocks noChangeArrowheads="1"/>
            </p:cNvSpPr>
            <p:nvPr/>
          </p:nvSpPr>
          <p:spPr bwMode="auto">
            <a:xfrm>
              <a:off x="4799" y="3379"/>
              <a:ext cx="55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205147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4" name="Rectangle 110"/>
            <p:cNvSpPr>
              <a:spLocks noChangeArrowheads="1"/>
            </p:cNvSpPr>
            <p:nvPr/>
          </p:nvSpPr>
          <p:spPr bwMode="auto">
            <a:xfrm>
              <a:off x="5356" y="3379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5" name="Rectangle 111"/>
            <p:cNvSpPr>
              <a:spLocks noChangeArrowheads="1"/>
            </p:cNvSpPr>
            <p:nvPr/>
          </p:nvSpPr>
          <p:spPr bwMode="auto">
            <a:xfrm>
              <a:off x="478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6" name="Rectangle 112"/>
            <p:cNvSpPr>
              <a:spLocks noChangeArrowheads="1"/>
            </p:cNvSpPr>
            <p:nvPr/>
          </p:nvSpPr>
          <p:spPr bwMode="auto">
            <a:xfrm>
              <a:off x="484" y="3369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7" name="Rectangle 113"/>
            <p:cNvSpPr>
              <a:spLocks noChangeArrowheads="1"/>
            </p:cNvSpPr>
            <p:nvPr/>
          </p:nvSpPr>
          <p:spPr bwMode="auto">
            <a:xfrm>
              <a:off x="167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8" name="Rectangle 114"/>
            <p:cNvSpPr>
              <a:spLocks noChangeArrowheads="1"/>
            </p:cNvSpPr>
            <p:nvPr/>
          </p:nvSpPr>
          <p:spPr bwMode="auto">
            <a:xfrm>
              <a:off x="1679" y="3369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3032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0" name="Rectangle 116"/>
            <p:cNvSpPr>
              <a:spLocks noChangeArrowheads="1"/>
            </p:cNvSpPr>
            <p:nvPr/>
          </p:nvSpPr>
          <p:spPr bwMode="auto">
            <a:xfrm>
              <a:off x="3039" y="3369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1" name="Rectangle 117"/>
            <p:cNvSpPr>
              <a:spLocks noChangeArrowheads="1"/>
            </p:cNvSpPr>
            <p:nvPr/>
          </p:nvSpPr>
          <p:spPr bwMode="auto">
            <a:xfrm>
              <a:off x="4724" y="3369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4731" y="3369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3" name="Rectangle 119"/>
            <p:cNvSpPr>
              <a:spLocks noChangeArrowheads="1"/>
            </p:cNvSpPr>
            <p:nvPr/>
          </p:nvSpPr>
          <p:spPr bwMode="auto">
            <a:xfrm>
              <a:off x="6134" y="3369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4" name="Rectangle 120"/>
            <p:cNvSpPr>
              <a:spLocks noChangeArrowheads="1"/>
            </p:cNvSpPr>
            <p:nvPr/>
          </p:nvSpPr>
          <p:spPr bwMode="auto">
            <a:xfrm>
              <a:off x="478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167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6" name="Rectangle 122"/>
            <p:cNvSpPr>
              <a:spLocks noChangeArrowheads="1"/>
            </p:cNvSpPr>
            <p:nvPr/>
          </p:nvSpPr>
          <p:spPr bwMode="auto">
            <a:xfrm>
              <a:off x="3032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7" name="Rectangle 123"/>
            <p:cNvSpPr>
              <a:spLocks noChangeArrowheads="1"/>
            </p:cNvSpPr>
            <p:nvPr/>
          </p:nvSpPr>
          <p:spPr bwMode="auto">
            <a:xfrm>
              <a:off x="4724" y="3375"/>
              <a:ext cx="7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6134" y="3375"/>
              <a:ext cx="6" cy="21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9" name="Rectangle 125"/>
            <p:cNvSpPr>
              <a:spLocks noChangeArrowheads="1"/>
            </p:cNvSpPr>
            <p:nvPr/>
          </p:nvSpPr>
          <p:spPr bwMode="auto">
            <a:xfrm>
              <a:off x="553" y="3595"/>
              <a:ext cx="27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IV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0" name="Rectangle 126"/>
            <p:cNvSpPr>
              <a:spLocks noChangeArrowheads="1"/>
            </p:cNvSpPr>
            <p:nvPr/>
          </p:nvSpPr>
          <p:spPr bwMode="auto">
            <a:xfrm>
              <a:off x="748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1754" y="3146"/>
              <a:ext cx="679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183125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175405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Rectangle 128"/>
            <p:cNvSpPr>
              <a:spLocks noChangeArrowheads="1"/>
            </p:cNvSpPr>
            <p:nvPr/>
          </p:nvSpPr>
          <p:spPr bwMode="auto">
            <a:xfrm>
              <a:off x="2350" y="3574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3107" y="3595"/>
              <a:ext cx="644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21045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3664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4800" y="3595"/>
              <a:ext cx="67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300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196450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6" name="Rectangle 132"/>
            <p:cNvSpPr>
              <a:spLocks noChangeArrowheads="1"/>
            </p:cNvSpPr>
            <p:nvPr/>
          </p:nvSpPr>
          <p:spPr bwMode="auto">
            <a:xfrm>
              <a:off x="5402" y="3595"/>
              <a:ext cx="12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7" name="Rectangle 133"/>
            <p:cNvSpPr>
              <a:spLocks noChangeArrowheads="1"/>
            </p:cNvSpPr>
            <p:nvPr/>
          </p:nvSpPr>
          <p:spPr bwMode="auto">
            <a:xfrm>
              <a:off x="478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8" name="Rectangle 134"/>
            <p:cNvSpPr>
              <a:spLocks noChangeArrowheads="1"/>
            </p:cNvSpPr>
            <p:nvPr/>
          </p:nvSpPr>
          <p:spPr bwMode="auto">
            <a:xfrm>
              <a:off x="484" y="3586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9" name="Rectangle 135"/>
            <p:cNvSpPr>
              <a:spLocks noChangeArrowheads="1"/>
            </p:cNvSpPr>
            <p:nvPr/>
          </p:nvSpPr>
          <p:spPr bwMode="auto">
            <a:xfrm>
              <a:off x="167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0" name="Rectangle 136"/>
            <p:cNvSpPr>
              <a:spLocks noChangeArrowheads="1"/>
            </p:cNvSpPr>
            <p:nvPr/>
          </p:nvSpPr>
          <p:spPr bwMode="auto">
            <a:xfrm>
              <a:off x="1679" y="3586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1" name="Rectangle 137"/>
            <p:cNvSpPr>
              <a:spLocks noChangeArrowheads="1"/>
            </p:cNvSpPr>
            <p:nvPr/>
          </p:nvSpPr>
          <p:spPr bwMode="auto">
            <a:xfrm>
              <a:off x="3032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2" name="Rectangle 138"/>
            <p:cNvSpPr>
              <a:spLocks noChangeArrowheads="1"/>
            </p:cNvSpPr>
            <p:nvPr/>
          </p:nvSpPr>
          <p:spPr bwMode="auto">
            <a:xfrm>
              <a:off x="3039" y="3586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3" name="Rectangle 139"/>
            <p:cNvSpPr>
              <a:spLocks noChangeArrowheads="1"/>
            </p:cNvSpPr>
            <p:nvPr/>
          </p:nvSpPr>
          <p:spPr bwMode="auto">
            <a:xfrm>
              <a:off x="4724" y="3586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4" name="Rectangle 140"/>
            <p:cNvSpPr>
              <a:spLocks noChangeArrowheads="1"/>
            </p:cNvSpPr>
            <p:nvPr/>
          </p:nvSpPr>
          <p:spPr bwMode="auto">
            <a:xfrm>
              <a:off x="4731" y="3586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5" name="Rectangle 141"/>
            <p:cNvSpPr>
              <a:spLocks noChangeArrowheads="1"/>
            </p:cNvSpPr>
            <p:nvPr/>
          </p:nvSpPr>
          <p:spPr bwMode="auto">
            <a:xfrm>
              <a:off x="6134" y="3586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6" name="Rectangle 142"/>
            <p:cNvSpPr>
              <a:spLocks noChangeArrowheads="1"/>
            </p:cNvSpPr>
            <p:nvPr/>
          </p:nvSpPr>
          <p:spPr bwMode="auto">
            <a:xfrm>
              <a:off x="478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7" name="Rectangle 143"/>
            <p:cNvSpPr>
              <a:spLocks noChangeArrowheads="1"/>
            </p:cNvSpPr>
            <p:nvPr/>
          </p:nvSpPr>
          <p:spPr bwMode="auto">
            <a:xfrm>
              <a:off x="167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8" name="Rectangle 144"/>
            <p:cNvSpPr>
              <a:spLocks noChangeArrowheads="1"/>
            </p:cNvSpPr>
            <p:nvPr/>
          </p:nvSpPr>
          <p:spPr bwMode="auto">
            <a:xfrm>
              <a:off x="3032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9" name="Rectangle 145"/>
            <p:cNvSpPr>
              <a:spLocks noChangeArrowheads="1"/>
            </p:cNvSpPr>
            <p:nvPr/>
          </p:nvSpPr>
          <p:spPr bwMode="auto">
            <a:xfrm>
              <a:off x="4724" y="3592"/>
              <a:ext cx="7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0" name="Rectangle 146"/>
            <p:cNvSpPr>
              <a:spLocks noChangeArrowheads="1"/>
            </p:cNvSpPr>
            <p:nvPr/>
          </p:nvSpPr>
          <p:spPr bwMode="auto">
            <a:xfrm>
              <a:off x="6134" y="3592"/>
              <a:ext cx="6" cy="21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1" name="Rectangle 147"/>
            <p:cNvSpPr>
              <a:spLocks noChangeArrowheads="1"/>
            </p:cNvSpPr>
            <p:nvPr/>
          </p:nvSpPr>
          <p:spPr bwMode="auto">
            <a:xfrm>
              <a:off x="553" y="3812"/>
              <a:ext cx="54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Всего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2" name="Rectangle 148"/>
            <p:cNvSpPr>
              <a:spLocks noChangeArrowheads="1"/>
            </p:cNvSpPr>
            <p:nvPr/>
          </p:nvSpPr>
          <p:spPr bwMode="auto">
            <a:xfrm>
              <a:off x="10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3" name="Rectangle 149"/>
            <p:cNvSpPr>
              <a:spLocks noChangeArrowheads="1"/>
            </p:cNvSpPr>
            <p:nvPr/>
          </p:nvSpPr>
          <p:spPr bwMode="auto">
            <a:xfrm>
              <a:off x="1747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4" name="Rectangle 150"/>
            <p:cNvSpPr>
              <a:spLocks noChangeArrowheads="1"/>
            </p:cNvSpPr>
            <p:nvPr/>
          </p:nvSpPr>
          <p:spPr bwMode="auto">
            <a:xfrm>
              <a:off x="1841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5" name="Rectangle 151"/>
            <p:cNvSpPr>
              <a:spLocks noChangeArrowheads="1"/>
            </p:cNvSpPr>
            <p:nvPr/>
          </p:nvSpPr>
          <p:spPr bwMode="auto">
            <a:xfrm>
              <a:off x="1742" y="3804"/>
              <a:ext cx="887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832365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6" name="Rectangle 152"/>
            <p:cNvSpPr>
              <a:spLocks noChangeArrowheads="1"/>
            </p:cNvSpPr>
            <p:nvPr/>
          </p:nvSpPr>
          <p:spPr bwMode="auto">
            <a:xfrm>
              <a:off x="2704" y="3864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7" name="Rectangle 153"/>
            <p:cNvSpPr>
              <a:spLocks noChangeArrowheads="1"/>
            </p:cNvSpPr>
            <p:nvPr/>
          </p:nvSpPr>
          <p:spPr bwMode="auto">
            <a:xfrm>
              <a:off x="3109" y="3812"/>
              <a:ext cx="6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99928</a:t>
              </a:r>
              <a:endPara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78" name="Rectangle 154"/>
            <p:cNvSpPr>
              <a:spLocks noChangeArrowheads="1"/>
            </p:cNvSpPr>
            <p:nvPr/>
          </p:nvSpPr>
          <p:spPr bwMode="auto">
            <a:xfrm>
              <a:off x="3896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9" name="Rectangle 155"/>
            <p:cNvSpPr>
              <a:spLocks noChangeArrowheads="1"/>
            </p:cNvSpPr>
            <p:nvPr/>
          </p:nvSpPr>
          <p:spPr bwMode="auto">
            <a:xfrm>
              <a:off x="4810" y="3814"/>
              <a:ext cx="11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932293,00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80" name="Rectangle 156"/>
            <p:cNvSpPr>
              <a:spLocks noChangeArrowheads="1"/>
            </p:cNvSpPr>
            <p:nvPr/>
          </p:nvSpPr>
          <p:spPr bwMode="auto">
            <a:xfrm>
              <a:off x="4893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1" name="Rectangle 157"/>
            <p:cNvSpPr>
              <a:spLocks noChangeArrowheads="1"/>
            </p:cNvSpPr>
            <p:nvPr/>
          </p:nvSpPr>
          <p:spPr bwMode="auto">
            <a:xfrm>
              <a:off x="4904" y="3821"/>
              <a:ext cx="69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2" name="Rectangle 158"/>
            <p:cNvSpPr>
              <a:spLocks noChangeArrowheads="1"/>
            </p:cNvSpPr>
            <p:nvPr/>
          </p:nvSpPr>
          <p:spPr bwMode="auto">
            <a:xfrm>
              <a:off x="5219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3" name="Rectangle 159"/>
            <p:cNvSpPr>
              <a:spLocks noChangeArrowheads="1"/>
            </p:cNvSpPr>
            <p:nvPr/>
          </p:nvSpPr>
          <p:spPr bwMode="auto">
            <a:xfrm>
              <a:off x="5264" y="381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4" name="Rectangle 160"/>
            <p:cNvSpPr>
              <a:spLocks noChangeArrowheads="1"/>
            </p:cNvSpPr>
            <p:nvPr/>
          </p:nvSpPr>
          <p:spPr bwMode="auto">
            <a:xfrm>
              <a:off x="5774" y="3812"/>
              <a:ext cx="127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3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5" name="Rectangle 161"/>
            <p:cNvSpPr>
              <a:spLocks noChangeArrowheads="1"/>
            </p:cNvSpPr>
            <p:nvPr/>
          </p:nvSpPr>
          <p:spPr bwMode="auto">
            <a:xfrm>
              <a:off x="478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6" name="Rectangle 162"/>
            <p:cNvSpPr>
              <a:spLocks noChangeArrowheads="1"/>
            </p:cNvSpPr>
            <p:nvPr/>
          </p:nvSpPr>
          <p:spPr bwMode="auto">
            <a:xfrm>
              <a:off x="484" y="3802"/>
              <a:ext cx="1188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7" name="Rectangle 163"/>
            <p:cNvSpPr>
              <a:spLocks noChangeArrowheads="1"/>
            </p:cNvSpPr>
            <p:nvPr/>
          </p:nvSpPr>
          <p:spPr bwMode="auto">
            <a:xfrm>
              <a:off x="167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8" name="Rectangle 164"/>
            <p:cNvSpPr>
              <a:spLocks noChangeArrowheads="1"/>
            </p:cNvSpPr>
            <p:nvPr/>
          </p:nvSpPr>
          <p:spPr bwMode="auto">
            <a:xfrm>
              <a:off x="1679" y="3802"/>
              <a:ext cx="135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9" name="Rectangle 165"/>
            <p:cNvSpPr>
              <a:spLocks noChangeArrowheads="1"/>
            </p:cNvSpPr>
            <p:nvPr/>
          </p:nvSpPr>
          <p:spPr bwMode="auto">
            <a:xfrm>
              <a:off x="3032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0" name="Rectangle 166"/>
            <p:cNvSpPr>
              <a:spLocks noChangeArrowheads="1"/>
            </p:cNvSpPr>
            <p:nvPr/>
          </p:nvSpPr>
          <p:spPr bwMode="auto">
            <a:xfrm>
              <a:off x="3039" y="3802"/>
              <a:ext cx="1685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1" name="Rectangle 167"/>
            <p:cNvSpPr>
              <a:spLocks noChangeArrowheads="1"/>
            </p:cNvSpPr>
            <p:nvPr/>
          </p:nvSpPr>
          <p:spPr bwMode="auto">
            <a:xfrm>
              <a:off x="4724" y="3802"/>
              <a:ext cx="7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2" name="Rectangle 168"/>
            <p:cNvSpPr>
              <a:spLocks noChangeArrowheads="1"/>
            </p:cNvSpPr>
            <p:nvPr/>
          </p:nvSpPr>
          <p:spPr bwMode="auto">
            <a:xfrm>
              <a:off x="4731" y="3802"/>
              <a:ext cx="1403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3" name="Rectangle 169"/>
            <p:cNvSpPr>
              <a:spLocks noChangeArrowheads="1"/>
            </p:cNvSpPr>
            <p:nvPr/>
          </p:nvSpPr>
          <p:spPr bwMode="auto">
            <a:xfrm>
              <a:off x="6134" y="3802"/>
              <a:ext cx="6" cy="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4" name="Rectangle 170"/>
            <p:cNvSpPr>
              <a:spLocks noChangeArrowheads="1"/>
            </p:cNvSpPr>
            <p:nvPr/>
          </p:nvSpPr>
          <p:spPr bwMode="auto">
            <a:xfrm>
              <a:off x="478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5" name="Rectangle 171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6" name="Rectangle 172"/>
            <p:cNvSpPr>
              <a:spLocks noChangeArrowheads="1"/>
            </p:cNvSpPr>
            <p:nvPr/>
          </p:nvSpPr>
          <p:spPr bwMode="auto">
            <a:xfrm>
              <a:off x="478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7" name="Rectangle 173"/>
            <p:cNvSpPr>
              <a:spLocks noChangeArrowheads="1"/>
            </p:cNvSpPr>
            <p:nvPr/>
          </p:nvSpPr>
          <p:spPr bwMode="auto">
            <a:xfrm>
              <a:off x="484" y="4021"/>
              <a:ext cx="118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8" name="Rectangle 174"/>
            <p:cNvSpPr>
              <a:spLocks noChangeArrowheads="1"/>
            </p:cNvSpPr>
            <p:nvPr/>
          </p:nvSpPr>
          <p:spPr bwMode="auto">
            <a:xfrm>
              <a:off x="167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9" name="Rectangle 175"/>
            <p:cNvSpPr>
              <a:spLocks noChangeArrowheads="1"/>
            </p:cNvSpPr>
            <p:nvPr/>
          </p:nvSpPr>
          <p:spPr bwMode="auto">
            <a:xfrm>
              <a:off x="167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0" name="Rectangle 176"/>
            <p:cNvSpPr>
              <a:spLocks noChangeArrowheads="1"/>
            </p:cNvSpPr>
            <p:nvPr/>
          </p:nvSpPr>
          <p:spPr bwMode="auto">
            <a:xfrm>
              <a:off x="1679" y="4021"/>
              <a:ext cx="135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1" name="Rectangle 177"/>
            <p:cNvSpPr>
              <a:spLocks noChangeArrowheads="1"/>
            </p:cNvSpPr>
            <p:nvPr/>
          </p:nvSpPr>
          <p:spPr bwMode="auto">
            <a:xfrm>
              <a:off x="3032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2" name="Rectangle 178"/>
            <p:cNvSpPr>
              <a:spLocks noChangeArrowheads="1"/>
            </p:cNvSpPr>
            <p:nvPr/>
          </p:nvSpPr>
          <p:spPr bwMode="auto">
            <a:xfrm>
              <a:off x="3032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3" name="Rectangle 179"/>
            <p:cNvSpPr>
              <a:spLocks noChangeArrowheads="1"/>
            </p:cNvSpPr>
            <p:nvPr/>
          </p:nvSpPr>
          <p:spPr bwMode="auto">
            <a:xfrm>
              <a:off x="3039" y="4021"/>
              <a:ext cx="168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4" name="Rectangle 180"/>
            <p:cNvSpPr>
              <a:spLocks noChangeArrowheads="1"/>
            </p:cNvSpPr>
            <p:nvPr/>
          </p:nvSpPr>
          <p:spPr bwMode="auto">
            <a:xfrm>
              <a:off x="4724" y="3809"/>
              <a:ext cx="7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5" name="Rectangle 181"/>
            <p:cNvSpPr>
              <a:spLocks noChangeArrowheads="1"/>
            </p:cNvSpPr>
            <p:nvPr/>
          </p:nvSpPr>
          <p:spPr bwMode="auto">
            <a:xfrm>
              <a:off x="4724" y="4021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6" name="Rectangle 182"/>
            <p:cNvSpPr>
              <a:spLocks noChangeArrowheads="1"/>
            </p:cNvSpPr>
            <p:nvPr/>
          </p:nvSpPr>
          <p:spPr bwMode="auto">
            <a:xfrm>
              <a:off x="4731" y="4021"/>
              <a:ext cx="1403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7" name="Rectangle 183"/>
            <p:cNvSpPr>
              <a:spLocks noChangeArrowheads="1"/>
            </p:cNvSpPr>
            <p:nvPr/>
          </p:nvSpPr>
          <p:spPr bwMode="auto">
            <a:xfrm>
              <a:off x="6134" y="3809"/>
              <a:ext cx="6" cy="21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8" name="Rectangle 184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9" name="Rectangle 185"/>
            <p:cNvSpPr>
              <a:spLocks noChangeArrowheads="1"/>
            </p:cNvSpPr>
            <p:nvPr/>
          </p:nvSpPr>
          <p:spPr bwMode="auto">
            <a:xfrm>
              <a:off x="6134" y="4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10" name="Rectangle 186"/>
            <p:cNvSpPr>
              <a:spLocks noChangeArrowheads="1"/>
            </p:cNvSpPr>
            <p:nvPr/>
          </p:nvSpPr>
          <p:spPr bwMode="auto">
            <a:xfrm>
              <a:off x="478" y="4024"/>
              <a:ext cx="116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03136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97487476"/>
      </p:ext>
    </p:extLst>
  </p:cSld>
  <p:clrMapOvr>
    <a:masterClrMapping/>
  </p:clrMapOvr>
  <p:transition advTm="95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82057721"/>
      </p:ext>
    </p:extLst>
  </p:cSld>
  <p:clrMapOvr>
    <a:masterClrMapping/>
  </p:clrMapOvr>
  <p:transition advTm="14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06882937"/>
      </p:ext>
    </p:extLst>
  </p:cSld>
  <p:clrMapOvr>
    <a:masterClrMapping/>
  </p:clrMapOvr>
  <p:transition advTm="16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153" y="133082"/>
            <a:ext cx="10012131" cy="1320800"/>
          </a:xfrm>
        </p:spPr>
        <p:txBody>
          <a:bodyPr>
            <a:no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132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503" y="174619"/>
            <a:ext cx="6787736" cy="509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 видам, типам МНПА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1550801011"/>
              </p:ext>
            </p:extLst>
          </p:nvPr>
        </p:nvGraphicFramePr>
        <p:xfrm>
          <a:off x="218941" y="877014"/>
          <a:ext cx="4869442" cy="573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4438">
                  <a:extLst>
                    <a:ext uri="{9D8B030D-6E8A-4147-A177-3AD203B41FA5}">
                      <a16:colId xmlns="" xmlns:a16="http://schemas.microsoft.com/office/drawing/2014/main" val="1907895435"/>
                    </a:ext>
                  </a:extLst>
                </a:gridCol>
                <a:gridCol w="1282016">
                  <a:extLst>
                    <a:ext uri="{9D8B030D-6E8A-4147-A177-3AD203B41FA5}">
                      <a16:colId xmlns="" xmlns:a16="http://schemas.microsoft.com/office/drawing/2014/main" val="2883010532"/>
                    </a:ext>
                  </a:extLst>
                </a:gridCol>
                <a:gridCol w="952988">
                  <a:extLst>
                    <a:ext uri="{9D8B030D-6E8A-4147-A177-3AD203B41FA5}">
                      <a16:colId xmlns="" xmlns:a16="http://schemas.microsoft.com/office/drawing/2014/main" val="181670534"/>
                    </a:ext>
                  </a:extLst>
                </a:gridCol>
              </a:tblGrid>
              <a:tr h="61688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193984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2259362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Вид документа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00813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Положение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7151164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Постановление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109 969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,68%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33253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Приказ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3611427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Распоряжение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5410484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79 841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41,15%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853445246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Соглашение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1542995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Статус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3011881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Действие приостановлено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26800310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118 529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13457513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вступил в силу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9363425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73 824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2515065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Недействующий в части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49385617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18723953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80531357"/>
                  </a:ext>
                </a:extLst>
              </a:tr>
              <a:tr h="4972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Коррупционные факторы не выявлены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37460039"/>
                  </a:ext>
                </a:extLst>
              </a:tr>
              <a:tr h="2651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проводилась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99,97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31340738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4132404655"/>
              </p:ext>
            </p:extLst>
          </p:nvPr>
        </p:nvGraphicFramePr>
        <p:xfrm>
          <a:off x="5123553" y="867507"/>
          <a:ext cx="6193509" cy="5889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4102">
                  <a:extLst>
                    <a:ext uri="{9D8B030D-6E8A-4147-A177-3AD203B41FA5}">
                      <a16:colId xmlns="" xmlns:a16="http://schemas.microsoft.com/office/drawing/2014/main" val="2521885476"/>
                    </a:ext>
                  </a:extLst>
                </a:gridCol>
                <a:gridCol w="1342637">
                  <a:extLst>
                    <a:ext uri="{9D8B030D-6E8A-4147-A177-3AD203B41FA5}">
                      <a16:colId xmlns="" xmlns:a16="http://schemas.microsoft.com/office/drawing/2014/main" val="3701030486"/>
                    </a:ext>
                  </a:extLst>
                </a:gridCol>
                <a:gridCol w="846770">
                  <a:extLst>
                    <a:ext uri="{9D8B030D-6E8A-4147-A177-3AD203B41FA5}">
                      <a16:colId xmlns="" xmlns:a16="http://schemas.microsoft.com/office/drawing/2014/main" val="2170036609"/>
                    </a:ext>
                  </a:extLst>
                </a:gridCol>
              </a:tblGrid>
              <a:tr h="6520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МНПА В РЕГИСТРЕ МНПА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3984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к общему числу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47964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36741684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66758907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454426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Выявлено несоответствие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1084249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в части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347285735"/>
                  </a:ext>
                </a:extLst>
              </a:tr>
              <a:tr h="3512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законодательству субъекта РФ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4031968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33186358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требует юридической экспертизы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78 089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9230323"/>
                  </a:ext>
                </a:extLst>
              </a:tr>
              <a:tr h="2363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Правовой акт на правовой экспертизе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3390782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Самостоятельной юридической экспертизе не подлежит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355149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20 489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35328542"/>
                  </a:ext>
                </a:extLst>
              </a:tr>
              <a:tr h="4147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Соответствует ФЗ, законодательству субъектов и уставу МО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61206812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Экспертиза не проведена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73 935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061709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6539570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Нормативный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192 752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4853194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Ненормативный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37667047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Изменяющий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60368675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41 891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60404041"/>
                  </a:ext>
                </a:extLst>
              </a:tr>
              <a:tr h="211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152 093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61619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558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99372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-107092"/>
          <a:ext cx="12192000" cy="6965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80673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499" y="288440"/>
            <a:ext cx="3854528" cy="8581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ЭКСПЕРТИЗА</a:t>
            </a:r>
            <a:endParaRPr lang="ru-RU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1461" y="1260737"/>
            <a:ext cx="4343925" cy="4159877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За период </a:t>
            </a:r>
            <a:r>
              <a:rPr lang="ru-RU" sz="2400" u="sng" dirty="0"/>
              <a:t>с </a:t>
            </a:r>
            <a:r>
              <a:rPr lang="ru-RU" sz="2400" u="sng" dirty="0" smtClean="0"/>
              <a:t>1 </a:t>
            </a:r>
            <a:r>
              <a:rPr lang="ru-RU" sz="2400" u="sng" dirty="0"/>
              <a:t>января </a:t>
            </a:r>
            <a:r>
              <a:rPr lang="ru-RU" sz="2400" u="sng" dirty="0" smtClean="0"/>
              <a:t>2011 года по </a:t>
            </a:r>
            <a:r>
              <a:rPr lang="en-US" sz="2400" u="sng" dirty="0" smtClean="0"/>
              <a:t>1</a:t>
            </a:r>
            <a:r>
              <a:rPr lang="ru-RU" sz="2400" u="sng" dirty="0" smtClean="0"/>
              <a:t> января 2021 года </a:t>
            </a:r>
            <a:r>
              <a:rPr lang="ru-RU" sz="2400" dirty="0"/>
              <a:t>проведено </a:t>
            </a:r>
            <a:r>
              <a:rPr lang="ru-RU" sz="3600" dirty="0" smtClean="0">
                <a:solidFill>
                  <a:schemeClr val="accent2"/>
                </a:solidFill>
              </a:rPr>
              <a:t>2</a:t>
            </a:r>
            <a:r>
              <a:rPr lang="en-US" sz="3600" dirty="0" smtClean="0">
                <a:solidFill>
                  <a:schemeClr val="accent2"/>
                </a:solidFill>
              </a:rPr>
              <a:t>5 72</a:t>
            </a:r>
            <a:r>
              <a:rPr lang="ru-RU" sz="3600" dirty="0" smtClean="0">
                <a:solidFill>
                  <a:schemeClr val="accent2"/>
                </a:solidFill>
              </a:rPr>
              <a:t>7</a:t>
            </a:r>
          </a:p>
          <a:p>
            <a:pPr algn="just"/>
            <a:r>
              <a:rPr lang="ru-RU" sz="2400" dirty="0" smtClean="0"/>
              <a:t>юридических экспертиз:</a:t>
            </a:r>
          </a:p>
          <a:p>
            <a:pPr algn="r"/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20 876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положительных</a:t>
            </a:r>
          </a:p>
          <a:p>
            <a:pPr algn="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4 85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отрицательных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96562" y="3402227"/>
            <a:ext cx="724930" cy="263611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4206" y="4007707"/>
            <a:ext cx="1000898" cy="263611"/>
          </a:xfrm>
          <a:prstGeom prst="rightArrow">
            <a:avLst/>
          </a:prstGeom>
          <a:solidFill>
            <a:schemeClr val="accent5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744995" y="164757"/>
          <a:ext cx="7109254" cy="6441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0843137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</TotalTime>
  <Words>494</Words>
  <Application>Microsoft Office PowerPoint</Application>
  <PresentationFormat>Произвольный</PresentationFormat>
  <Paragraphs>230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СОСТОЯНИЕ  РЕГИСТРА МНПА ЗАБАЙКАЛЬСКОГО КРАЯ по состоянию на 1 января 2021 года</vt:lpstr>
      <vt:lpstr>Слайд 2</vt:lpstr>
      <vt:lpstr>Слайд 3</vt:lpstr>
      <vt:lpstr>Слайд 4</vt:lpstr>
      <vt:lpstr>Слайд 5</vt:lpstr>
      <vt:lpstr>По видам, типам МНПА</vt:lpstr>
      <vt:lpstr>Слайд 7</vt:lpstr>
      <vt:lpstr>Слайд 8</vt:lpstr>
      <vt:lpstr>ЭКСПЕРТИЗА</vt:lpstr>
      <vt:lpstr>Слайд 10</vt:lpstr>
      <vt:lpstr>ДОПОЛНИТЕЛЬНЫЕ СВЕДЕНИЯ</vt:lpstr>
      <vt:lpstr>ПРОВЕРКИ ОМСУ</vt:lpstr>
      <vt:lpstr>СУБВЕНЦИИ  на исполнение госполномочий МР в 2020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РЕГИСТРА МНПА ЗАБАЙКАЛЬСКОГО КРАЯ</dc:title>
  <dc:creator>Куземская Н.В.</dc:creator>
  <cp:lastModifiedBy>ChirkovaAD</cp:lastModifiedBy>
  <cp:revision>639</cp:revision>
  <dcterms:created xsi:type="dcterms:W3CDTF">2019-03-19T04:46:53Z</dcterms:created>
  <dcterms:modified xsi:type="dcterms:W3CDTF">2021-01-13T01:57:02Z</dcterms:modified>
</cp:coreProperties>
</file>