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2"/>
  </p:notesMasterIdLst>
  <p:sldIdLst>
    <p:sldId id="264" r:id="rId2"/>
    <p:sldId id="257" r:id="rId3"/>
    <p:sldId id="256" r:id="rId4"/>
    <p:sldId id="258" r:id="rId5"/>
    <p:sldId id="259" r:id="rId6"/>
    <p:sldId id="260" r:id="rId7"/>
    <p:sldId id="263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4" r:id="rId17"/>
    <p:sldId id="272" r:id="rId18"/>
    <p:sldId id="274" r:id="rId19"/>
    <p:sldId id="273" r:id="rId20"/>
    <p:sldId id="286" r:id="rId21"/>
    <p:sldId id="275" r:id="rId22"/>
    <p:sldId id="285" r:id="rId23"/>
    <p:sldId id="276" r:id="rId24"/>
    <p:sldId id="277" r:id="rId25"/>
    <p:sldId id="283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3913" autoAdjust="0"/>
  </p:normalViewPr>
  <p:slideViewPr>
    <p:cSldViewPr>
      <p:cViewPr>
        <p:scale>
          <a:sx n="78" d="100"/>
          <a:sy n="78" d="100"/>
        </p:scale>
        <p:origin x="-930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78883-6E48-4BDF-A7C6-CE6724364797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19F88-E19A-47AA-B77C-12075947AD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3591FD1-5D6B-4A3B-B00D-6A2DEB44E853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B82E7F0-F94A-451B-BE15-3ABC30AC04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30444"/>
          <a:stretch>
            <a:fillRect/>
          </a:stretch>
        </p:blipFill>
        <p:spPr>
          <a:xfrm>
            <a:off x="0" y="0"/>
            <a:ext cx="9144000" cy="3286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0891" b="22994"/>
          <a:stretch/>
        </p:blipFill>
        <p:spPr>
          <a:xfrm>
            <a:off x="0" y="2357430"/>
            <a:ext cx="9144000" cy="4500570"/>
          </a:xfrm>
          <a:prstGeom prst="flowChartManualInpu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857364"/>
            <a:ext cx="9144000" cy="35004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ТОС «</a:t>
            </a:r>
            <a:r>
              <a:rPr kumimoji="0" 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Баруун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хотон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»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сельского поселения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Цаган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-Ола»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Могойтуйского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2019-03-01 ВсеФотоСТелефона\ВсеФотоСТелефона 1221.JPG"/>
          <p:cNvPicPr>
            <a:picLocks noChangeAspect="1" noChangeArrowheads="1"/>
          </p:cNvPicPr>
          <p:nvPr/>
        </p:nvPicPr>
        <p:blipFill>
          <a:blip r:embed="rId2" cstate="print"/>
          <a:srcRect b="4375"/>
          <a:stretch>
            <a:fillRect/>
          </a:stretch>
        </p:blipFill>
        <p:spPr bwMode="auto">
          <a:xfrm>
            <a:off x="3214678" y="928670"/>
            <a:ext cx="2786082" cy="4736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2019-03-01 ВсеФотоСТелефона\ВсеФотоСТелефона 1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71942"/>
            <a:ext cx="4318030" cy="2428892"/>
          </a:xfrm>
          <a:prstGeom prst="rect">
            <a:avLst/>
          </a:prstGeom>
          <a:noFill/>
        </p:spPr>
      </p:pic>
      <p:pic>
        <p:nvPicPr>
          <p:cNvPr id="4102" name="Picture 6" descr="F:\2019-03-01 ВсеФотоСТелефона\ВсеФотоСТелефона 1222.JPG"/>
          <p:cNvPicPr>
            <a:picLocks noChangeAspect="1" noChangeArrowheads="1"/>
          </p:cNvPicPr>
          <p:nvPr/>
        </p:nvPicPr>
        <p:blipFill>
          <a:blip r:embed="rId4" cstate="print"/>
          <a:srcRect b="32500"/>
          <a:stretch>
            <a:fillRect/>
          </a:stretch>
        </p:blipFill>
        <p:spPr bwMode="auto">
          <a:xfrm>
            <a:off x="6072198" y="428604"/>
            <a:ext cx="2857519" cy="3429025"/>
          </a:xfrm>
          <a:prstGeom prst="rect">
            <a:avLst/>
          </a:prstGeom>
          <a:noFill/>
        </p:spPr>
      </p:pic>
      <p:pic>
        <p:nvPicPr>
          <p:cNvPr id="4103" name="Picture 7" descr="F:\2019-03-01 ВсеФотоСТелефона\ВсеФотоСТелефона 1223.JPG"/>
          <p:cNvPicPr>
            <a:picLocks noChangeAspect="1" noChangeArrowheads="1"/>
          </p:cNvPicPr>
          <p:nvPr/>
        </p:nvPicPr>
        <p:blipFill>
          <a:blip r:embed="rId5" cstate="print"/>
          <a:srcRect b="28947"/>
          <a:stretch>
            <a:fillRect/>
          </a:stretch>
        </p:blipFill>
        <p:spPr bwMode="auto">
          <a:xfrm>
            <a:off x="285720" y="357166"/>
            <a:ext cx="2714644" cy="3429024"/>
          </a:xfrm>
          <a:prstGeom prst="rect">
            <a:avLst/>
          </a:prstGeom>
          <a:noFill/>
        </p:spPr>
      </p:pic>
      <p:pic>
        <p:nvPicPr>
          <p:cNvPr id="4104" name="Picture 8" descr="F:\2019-03-01 ВсеФотоСТелефона\ВсеФотоСТелефона 12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071942"/>
            <a:ext cx="4318030" cy="2428892"/>
          </a:xfrm>
          <a:prstGeom prst="rect">
            <a:avLst/>
          </a:prstGeom>
          <a:noFill/>
        </p:spPr>
      </p:pic>
      <p:pic>
        <p:nvPicPr>
          <p:cNvPr id="4105" name="Picture 9" descr="F:\2019-03-01 ВсеФотоСТелефона\ВсеФотоСТелефона 1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28604"/>
            <a:ext cx="292102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лощадка\DSC_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714488"/>
            <a:ext cx="307604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площадка\s 651.JPG"/>
          <p:cNvPicPr>
            <a:picLocks noChangeAspect="1" noChangeArrowheads="1"/>
          </p:cNvPicPr>
          <p:nvPr/>
        </p:nvPicPr>
        <p:blipFill>
          <a:blip r:embed="rId3" cstate="print"/>
          <a:srcRect t="19960" b="12903"/>
          <a:stretch>
            <a:fillRect/>
          </a:stretch>
        </p:blipFill>
        <p:spPr bwMode="auto">
          <a:xfrm>
            <a:off x="285720" y="285728"/>
            <a:ext cx="221456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площадка\s 752.JPG"/>
          <p:cNvPicPr>
            <a:picLocks noChangeAspect="1" noChangeArrowheads="1"/>
          </p:cNvPicPr>
          <p:nvPr/>
        </p:nvPicPr>
        <p:blipFill>
          <a:blip r:embed="rId4" cstate="print"/>
          <a:srcRect t="9275"/>
          <a:stretch>
            <a:fillRect/>
          </a:stretch>
        </p:blipFill>
        <p:spPr bwMode="auto">
          <a:xfrm>
            <a:off x="285720" y="3000372"/>
            <a:ext cx="221457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428604"/>
            <a:ext cx="516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СТРОИТЕЛЬСТВО ДЕТСКОЙ ПЛОЩАДКИ «НАЙДАЛ»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5" name="Picture 5" descr="C:\Users\user\Desktop\площадка\IMG-821415fbdfe063489ddc4909a823673e-V.jpg"/>
          <p:cNvPicPr>
            <a:picLocks noChangeAspect="1" noChangeArrowheads="1"/>
          </p:cNvPicPr>
          <p:nvPr/>
        </p:nvPicPr>
        <p:blipFill>
          <a:blip r:embed="rId5" cstate="print"/>
          <a:srcRect t="28379"/>
          <a:stretch>
            <a:fillRect/>
          </a:stretch>
        </p:blipFill>
        <p:spPr bwMode="auto">
          <a:xfrm>
            <a:off x="6215074" y="4143380"/>
            <a:ext cx="2643174" cy="25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user\Desktop\площадка\IMG-9965dbd8932cb66157e2dad48ce54e52-V.jpg"/>
          <p:cNvPicPr>
            <a:picLocks noChangeAspect="1" noChangeArrowheads="1"/>
          </p:cNvPicPr>
          <p:nvPr/>
        </p:nvPicPr>
        <p:blipFill>
          <a:blip r:embed="rId6" cstate="print"/>
          <a:srcRect t="21739"/>
          <a:stretch>
            <a:fillRect/>
          </a:stretch>
        </p:blipFill>
        <p:spPr bwMode="auto">
          <a:xfrm>
            <a:off x="6215074" y="1214422"/>
            <a:ext cx="2643206" cy="275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площадка\площалка вид спереди.jpg"/>
          <p:cNvPicPr>
            <a:picLocks noChangeAspect="1" noChangeArrowheads="1"/>
          </p:cNvPicPr>
          <p:nvPr/>
        </p:nvPicPr>
        <p:blipFill>
          <a:blip r:embed="rId2" cstate="print"/>
          <a:srcRect t="19194" b="4976"/>
          <a:stretch>
            <a:fillRect/>
          </a:stretch>
        </p:blipFill>
        <p:spPr bwMode="auto">
          <a:xfrm>
            <a:off x="-1" y="785794"/>
            <a:ext cx="9144001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500042"/>
            <a:ext cx="3195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ДУХОВНОЕ В ЗРИМОМ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171" name="Picture 3" descr="C:\Users\user\Desktop\(субурга)\IMG-378ddf5981ed0dd1ba547188a4e61603-V.jpg"/>
          <p:cNvPicPr>
            <a:picLocks noChangeAspect="1" noChangeArrowheads="1"/>
          </p:cNvPicPr>
          <p:nvPr/>
        </p:nvPicPr>
        <p:blipFill>
          <a:blip r:embed="rId2" cstate="print"/>
          <a:srcRect t="8333" b="20833"/>
          <a:stretch>
            <a:fillRect/>
          </a:stretch>
        </p:blipFill>
        <p:spPr bwMode="auto">
          <a:xfrm>
            <a:off x="285720" y="1142984"/>
            <a:ext cx="2928940" cy="276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(субурга)\DSC_0021_3.JPG"/>
          <p:cNvPicPr>
            <a:picLocks noChangeAspect="1" noChangeArrowheads="1"/>
          </p:cNvPicPr>
          <p:nvPr/>
        </p:nvPicPr>
        <p:blipFill>
          <a:blip r:embed="rId3" cstate="print"/>
          <a:srcRect t="22222" r="4274"/>
          <a:stretch>
            <a:fillRect/>
          </a:stretch>
        </p:blipFill>
        <p:spPr bwMode="auto">
          <a:xfrm>
            <a:off x="6215074" y="1071546"/>
            <a:ext cx="25717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user\Desktop\(субурга)\IMG-7139cd854601f9360ade577a1f681255-V.jpg"/>
          <p:cNvPicPr>
            <a:picLocks noChangeAspect="1" noChangeArrowheads="1"/>
          </p:cNvPicPr>
          <p:nvPr/>
        </p:nvPicPr>
        <p:blipFill>
          <a:blip r:embed="rId4" cstate="print"/>
          <a:srcRect t="4724" b="7873"/>
          <a:stretch>
            <a:fillRect/>
          </a:stretch>
        </p:blipFill>
        <p:spPr bwMode="auto">
          <a:xfrm>
            <a:off x="285720" y="4000504"/>
            <a:ext cx="226812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user\Desktop\(субурга)\IMG-193eae41331883891ef56b6cd1c9c83f-V.jpg"/>
          <p:cNvPicPr>
            <a:picLocks noChangeAspect="1" noChangeArrowheads="1"/>
          </p:cNvPicPr>
          <p:nvPr/>
        </p:nvPicPr>
        <p:blipFill>
          <a:blip r:embed="rId5" cstate="print"/>
          <a:srcRect b="27906"/>
          <a:stretch>
            <a:fillRect/>
          </a:stretch>
        </p:blipFill>
        <p:spPr bwMode="auto">
          <a:xfrm>
            <a:off x="2786050" y="3929066"/>
            <a:ext cx="282406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user\Desktop\(субурга)\IMG-48be826317f70dc5bfc0b0024ffa8ce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071942"/>
            <a:ext cx="3167042" cy="237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C:\Users\user\Desktop\(субурга)\IMG-68fb626db7af1a8c3ce265dbb7614fce-V.jpg"/>
          <p:cNvPicPr>
            <a:picLocks noChangeAspect="1" noChangeArrowheads="1"/>
          </p:cNvPicPr>
          <p:nvPr/>
        </p:nvPicPr>
        <p:blipFill>
          <a:blip r:embed="rId7" cstate="print"/>
          <a:srcRect t="23684"/>
          <a:stretch>
            <a:fillRect/>
          </a:stretch>
        </p:blipFill>
        <p:spPr bwMode="auto">
          <a:xfrm>
            <a:off x="3143240" y="857232"/>
            <a:ext cx="3214710" cy="3271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ремонтируем помещение под офис  ТОСа\ВсеФотоСТелефона 5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214818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user\Desktop\ремонтируем помещение под офис  ТОСа\ВсеФотоСТелефона 5314.jpg"/>
          <p:cNvPicPr>
            <a:picLocks noChangeAspect="1" noChangeArrowheads="1"/>
          </p:cNvPicPr>
          <p:nvPr/>
        </p:nvPicPr>
        <p:blipFill>
          <a:blip r:embed="rId3" cstate="print"/>
          <a:srcRect l="10000"/>
          <a:stretch>
            <a:fillRect/>
          </a:stretch>
        </p:blipFill>
        <p:spPr bwMode="auto">
          <a:xfrm>
            <a:off x="2214546" y="1500174"/>
            <a:ext cx="4572014" cy="381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user\Desktop\ремонтируем помещение под офис  ТОСа\ВсеФотоСТелефона 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29058" y="571480"/>
            <a:ext cx="333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СВОЙ ОФИС – СВОЯ КРЕПОСТЬ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5429264"/>
            <a:ext cx="2672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ВМЕСТЕ   –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                  МЫ СИЛА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0253" b="21875"/>
          <a:stretch>
            <a:fillRect/>
          </a:stretch>
        </p:blipFill>
        <p:spPr bwMode="auto">
          <a:xfrm>
            <a:off x="357158" y="3786190"/>
            <a:ext cx="437679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9096" t="22739" r="9044" b="9044"/>
          <a:stretch>
            <a:fillRect/>
          </a:stretch>
        </p:blipFill>
        <p:spPr bwMode="auto">
          <a:xfrm>
            <a:off x="4800570" y="3857628"/>
            <a:ext cx="434343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14290"/>
            <a:ext cx="4929222" cy="369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11111" t="25641" r="25000" b="37180"/>
          <a:stretch>
            <a:fillRect/>
          </a:stretch>
        </p:blipFill>
        <p:spPr bwMode="auto">
          <a:xfrm>
            <a:off x="928662" y="428604"/>
            <a:ext cx="2286016" cy="288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t="33333" b="34260"/>
          <a:stretch>
            <a:fillRect/>
          </a:stretch>
        </p:blipFill>
        <p:spPr bwMode="auto">
          <a:xfrm>
            <a:off x="214282" y="500042"/>
            <a:ext cx="41713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t="33345" b="33310"/>
          <a:stretch>
            <a:fillRect/>
          </a:stretch>
        </p:blipFill>
        <p:spPr bwMode="auto">
          <a:xfrm>
            <a:off x="4500562" y="3448824"/>
            <a:ext cx="4422104" cy="319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 t="33846" b="33846"/>
          <a:stretch>
            <a:fillRect/>
          </a:stretch>
        </p:blipFill>
        <p:spPr bwMode="auto">
          <a:xfrm>
            <a:off x="214282" y="3643314"/>
            <a:ext cx="398011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 descr="C:\Users\user\Desktop\UTJHUBTDCRFZ KTY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57298"/>
            <a:ext cx="4297363" cy="1531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фото ТОС\памятник\Screenshot_20201020-140652_Gallery.jpg"/>
          <p:cNvPicPr>
            <a:picLocks noChangeAspect="1" noChangeArrowheads="1"/>
          </p:cNvPicPr>
          <p:nvPr/>
        </p:nvPicPr>
        <p:blipFill>
          <a:blip r:embed="rId2" cstate="print"/>
          <a:srcRect t="19791" b="20834"/>
          <a:stretch>
            <a:fillRect/>
          </a:stretch>
        </p:blipFill>
        <p:spPr bwMode="auto">
          <a:xfrm>
            <a:off x="214282" y="142852"/>
            <a:ext cx="2714644" cy="349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F:\фото ТОС\памятник\Screenshot_20201020-140522_Gallery.jpg"/>
          <p:cNvPicPr>
            <a:picLocks noChangeAspect="1" noChangeArrowheads="1"/>
          </p:cNvPicPr>
          <p:nvPr/>
        </p:nvPicPr>
        <p:blipFill>
          <a:blip r:embed="rId3" cstate="print"/>
          <a:srcRect t="31448" b="27084"/>
          <a:stretch>
            <a:fillRect/>
          </a:stretch>
        </p:blipFill>
        <p:spPr bwMode="auto">
          <a:xfrm>
            <a:off x="2857487" y="2071678"/>
            <a:ext cx="341890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F:\фото ТОС\памятник\IMG-4f8296661b297e002f82998e8720ad9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143381"/>
            <a:ext cx="3428981" cy="2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143240" y="500042"/>
            <a:ext cx="581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УСТАНОВКА ПАМЯТНИКА СНАЙПЕРА ТОГОНА САНЖИЕВ</a:t>
            </a:r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12294" name="Picture 6" descr="F:\фото ТОС\памятник\Screenshot_20201020-142954_Gallery.jpg"/>
          <p:cNvPicPr>
            <a:picLocks noChangeAspect="1" noChangeArrowheads="1"/>
          </p:cNvPicPr>
          <p:nvPr/>
        </p:nvPicPr>
        <p:blipFill>
          <a:blip r:embed="rId5" cstate="print"/>
          <a:srcRect t="20192" r="18750" b="26790"/>
          <a:stretch>
            <a:fillRect/>
          </a:stretch>
        </p:blipFill>
        <p:spPr bwMode="auto">
          <a:xfrm>
            <a:off x="6143636" y="1071545"/>
            <a:ext cx="2214578" cy="3130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F:\фото ТОС\памятник\Screenshot_20201020-134117_Gallery.jpg"/>
          <p:cNvPicPr>
            <a:picLocks noChangeAspect="1" noChangeArrowheads="1"/>
          </p:cNvPicPr>
          <p:nvPr/>
        </p:nvPicPr>
        <p:blipFill>
          <a:blip r:embed="rId6" cstate="print"/>
          <a:srcRect t="27500" b="27500"/>
          <a:stretch>
            <a:fillRect/>
          </a:stretch>
        </p:blipFill>
        <p:spPr bwMode="auto">
          <a:xfrm>
            <a:off x="142844" y="3786190"/>
            <a:ext cx="293077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F:\фото ТОС\памятник\Screenshot_20201020-134253_Gallery.jpg"/>
          <p:cNvPicPr>
            <a:picLocks noChangeAspect="1" noChangeArrowheads="1"/>
          </p:cNvPicPr>
          <p:nvPr/>
        </p:nvPicPr>
        <p:blipFill>
          <a:blip r:embed="rId2" cstate="print"/>
          <a:srcRect t="28125" b="27083"/>
          <a:stretch>
            <a:fillRect/>
          </a:stretch>
        </p:blipFill>
        <p:spPr bwMode="auto">
          <a:xfrm>
            <a:off x="214282" y="3143248"/>
            <a:ext cx="3606919" cy="3500462"/>
          </a:xfrm>
          <a:prstGeom prst="rect">
            <a:avLst/>
          </a:prstGeom>
          <a:noFill/>
        </p:spPr>
      </p:pic>
      <p:pic>
        <p:nvPicPr>
          <p:cNvPr id="10242" name="Picture 2" descr="F:\фото ТОС\памятник\Screenshot_20201020-134735_Gallery.jpg"/>
          <p:cNvPicPr>
            <a:picLocks noChangeAspect="1" noChangeArrowheads="1"/>
          </p:cNvPicPr>
          <p:nvPr/>
        </p:nvPicPr>
        <p:blipFill>
          <a:blip r:embed="rId3" cstate="print"/>
          <a:srcRect t="27083" b="27083"/>
          <a:stretch>
            <a:fillRect/>
          </a:stretch>
        </p:blipFill>
        <p:spPr bwMode="auto">
          <a:xfrm>
            <a:off x="3286116" y="2143116"/>
            <a:ext cx="2949420" cy="292895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43" name="Picture 3" descr="F:\фото ТОС\памятник\Screenshot_20201020-142849_Gallery.jpg"/>
          <p:cNvPicPr>
            <a:picLocks noChangeAspect="1" noChangeArrowheads="1"/>
          </p:cNvPicPr>
          <p:nvPr/>
        </p:nvPicPr>
        <p:blipFill>
          <a:blip r:embed="rId4" cstate="print"/>
          <a:srcRect t="33334" b="33333"/>
          <a:stretch>
            <a:fillRect/>
          </a:stretch>
        </p:blipFill>
        <p:spPr bwMode="auto">
          <a:xfrm>
            <a:off x="214282" y="468291"/>
            <a:ext cx="3308107" cy="2389205"/>
          </a:xfrm>
          <a:prstGeom prst="rect">
            <a:avLst/>
          </a:prstGeom>
          <a:noFill/>
        </p:spPr>
      </p:pic>
      <p:pic>
        <p:nvPicPr>
          <p:cNvPr id="10244" name="Picture 4" descr="F:\фото ТОС\памятник\Screenshot_20201020-134151_Gallery.jpg"/>
          <p:cNvPicPr>
            <a:picLocks noChangeAspect="1" noChangeArrowheads="1"/>
          </p:cNvPicPr>
          <p:nvPr/>
        </p:nvPicPr>
        <p:blipFill>
          <a:blip r:embed="rId5" cstate="print"/>
          <a:srcRect t="28054" b="27149"/>
          <a:stretch>
            <a:fillRect/>
          </a:stretch>
        </p:blipFill>
        <p:spPr bwMode="auto">
          <a:xfrm>
            <a:off x="6215074" y="4000504"/>
            <a:ext cx="2790412" cy="27083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357166"/>
            <a:ext cx="324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ОТКРЫТИЕ ПАМЯТНИКА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СНАЙПЕРУ ТОГОНУ САНЖИЕВУ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47" name="AutoShape 7" descr="Городской конкурс &quot;Оригинальная Георгиевская ленточка&quot; - Муниципальные  новости - Новости, события - О муниципалитете - Официальный сайт Думы и  администрации города-курорта Железноводска Ставропольского края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9" name="AutoShape 9" descr="Городской конкурс &quot;Оригинальная Георгиевская ленточка&quot; - Муниципальные  новости - Новости, события - О муниципалитете - Официальный сайт Думы и  администрации города-курорта Железноводска Ставропольского края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1" name="AutoShape 11" descr="Городской конкурс &quot;Оригинальная Георгиевская ленточка&quot; - Муниципальные  новости - Новости, события - О муниципалитете - Официальный сайт Думы и  администрации города-курорта Железноводска Ставропольского края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3" name="AutoShape 13" descr="Городской конкурс &quot;Оригинальная Георгиевская ленточка&quot; - Муниципальные  новости - Новости, события - О муниципалитете - Официальный сайт Думы и  администрации города-курорта Железноводска Ставропольского края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Picture 14" descr="C:\Users\user\Desktop\георгиевская лент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357298"/>
            <a:ext cx="1895475" cy="2205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 ТОС\памятник\IMG-0f9ec78580317363cc9660eebb0af9e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142852"/>
            <a:ext cx="4400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Спасибо деду за победу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6286520"/>
            <a:ext cx="424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ВНУКИ И ПРАВНУКИ ТОГОНА САНЖИЕВА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9658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Паспорт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Цаган-Ола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000108"/>
          <a:ext cx="7472387" cy="5674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42"/>
                <a:gridCol w="1538061"/>
                <a:gridCol w="1409889"/>
                <a:gridCol w="512687"/>
                <a:gridCol w="448602"/>
                <a:gridCol w="576774"/>
                <a:gridCol w="640859"/>
                <a:gridCol w="448602"/>
                <a:gridCol w="1473971"/>
              </a:tblGrid>
              <a:tr h="19716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население </a:t>
                      </a:r>
                      <a:r>
                        <a:rPr lang="ru-RU" sz="1100" dirty="0" err="1" smtClean="0">
                          <a:latin typeface="Calibri"/>
                          <a:ea typeface="Calibri"/>
                          <a:cs typeface="Times New Roman"/>
                        </a:rPr>
                        <a:t>ТОСа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 том числе         /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16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1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улица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Ф.И.О.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Взр.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пенс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Раб.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Школ.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Дошк.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Покровская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Жугдуров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Иванова В. 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Мункуев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Жапова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Базаров  Ц.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Дашиев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Ц.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Семенов Б. Ц.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Старшая десятидворки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Болотова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Ц.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Цыренов Ким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1100" i="1" dirty="0" err="1" smtClean="0">
                          <a:latin typeface="Calibri"/>
                          <a:ea typeface="Calibri"/>
                          <a:cs typeface="Times New Roman"/>
                        </a:rPr>
                        <a:t>поулице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Советская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Чимитдоржиев Ш. О.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Очирова М. Р.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Цыренов Б.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2049" t="33065" r="4705" b="33063"/>
          <a:stretch>
            <a:fillRect/>
          </a:stretch>
        </p:blipFill>
        <p:spPr bwMode="auto">
          <a:xfrm>
            <a:off x="214281" y="1214422"/>
            <a:ext cx="591549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t="14286" b="9821"/>
          <a:stretch>
            <a:fillRect/>
          </a:stretch>
        </p:blipFill>
        <p:spPr bwMode="auto">
          <a:xfrm>
            <a:off x="6429387" y="1571612"/>
            <a:ext cx="243289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28662" y="571480"/>
            <a:ext cx="311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МОИ ГОДА – МОЕ БОГАТСТВО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ярууна\IMG-2eb9fc65b6bd27ccd6e2b98ef391682e-V.jpg"/>
          <p:cNvPicPr>
            <a:picLocks noChangeAspect="1" noChangeArrowheads="1"/>
          </p:cNvPicPr>
          <p:nvPr/>
        </p:nvPicPr>
        <p:blipFill>
          <a:blip r:embed="rId2" cstate="print"/>
          <a:srcRect l="22089" t="30231"/>
          <a:stretch>
            <a:fillRect/>
          </a:stretch>
        </p:blipFill>
        <p:spPr bwMode="auto">
          <a:xfrm>
            <a:off x="0" y="1000108"/>
            <a:ext cx="4643438" cy="308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868" y="571480"/>
            <a:ext cx="463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ОБМЕН ОПЫТОМ С РЕСПУБЛИКОЙ БУРЯТИЯ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4929198"/>
            <a:ext cx="246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ЕРАВНИНСКИЙ РАЙОН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2771" name="Picture 3" descr="C:\Users\user\Desktop\обмен опытом\IMG-7d448366fece44cdb5bb7e58476a614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63" y="2643182"/>
            <a:ext cx="4452937" cy="333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27397" b="34247"/>
          <a:stretch>
            <a:fillRect/>
          </a:stretch>
        </p:blipFill>
        <p:spPr bwMode="auto">
          <a:xfrm>
            <a:off x="428596" y="1857364"/>
            <a:ext cx="4040172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1" name="Picture 3" descr="C:\Users\user\Desktop\обмен опытом\IMG-5b62e281778b3c65c3a9e2a1f3137b9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000108"/>
            <a:ext cx="3357586" cy="2518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C:\Users\user\Desktop\обмен опытом\IMG-168de6adeb43d04d7063a854f74bc41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07596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2976" y="714356"/>
            <a:ext cx="24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ИВОЛГИНСКИЙ РАЙОН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спорт\IMG-10b4214d9e43d79beaa132b63533c807-V.jpg"/>
          <p:cNvPicPr>
            <a:picLocks noChangeAspect="1" noChangeArrowheads="1"/>
          </p:cNvPicPr>
          <p:nvPr/>
        </p:nvPicPr>
        <p:blipFill>
          <a:blip r:embed="rId2" cstate="print"/>
          <a:srcRect b="13717"/>
          <a:stretch>
            <a:fillRect/>
          </a:stretch>
        </p:blipFill>
        <p:spPr bwMode="auto">
          <a:xfrm>
            <a:off x="285720" y="1071546"/>
            <a:ext cx="264320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797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ЗДОРОВОМ ТЕЛЕ – ЗДОРОВЫЙ ДУХ            РАЗБИВАНИЕ ХРЕБТОВОЙ КОСТИ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3795" name="Picture 3" descr="C:\Users\user\Desktop\спорт\IMG-92ff502cf84963db430161530fdc9c52-V.jpg"/>
          <p:cNvPicPr>
            <a:picLocks noChangeAspect="1" noChangeArrowheads="1"/>
          </p:cNvPicPr>
          <p:nvPr/>
        </p:nvPicPr>
        <p:blipFill>
          <a:blip r:embed="rId3" cstate="print"/>
          <a:srcRect l="16162" r="7071"/>
          <a:stretch>
            <a:fillRect/>
          </a:stretch>
        </p:blipFill>
        <p:spPr bwMode="auto">
          <a:xfrm>
            <a:off x="5929322" y="1142984"/>
            <a:ext cx="296143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user\Desktop\спорт\IMG_5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286256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user\Desktop\спорт\изображение_viber_2019-11-03_23-03-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428736"/>
            <a:ext cx="3429006" cy="457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Users\user\Desktop\спорт\изображение_viber_2019-11-03_23-03-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071942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спорт\IMG-f6c96ae24107faa144d6326268a89e2c-V.jpg"/>
          <p:cNvPicPr>
            <a:picLocks noChangeAspect="1" noChangeArrowheads="1"/>
          </p:cNvPicPr>
          <p:nvPr/>
        </p:nvPicPr>
        <p:blipFill>
          <a:blip r:embed="rId2" cstate="print"/>
          <a:srcRect l="22535" t="26291" r="15493"/>
          <a:stretch>
            <a:fillRect/>
          </a:stretch>
        </p:blipFill>
        <p:spPr bwMode="auto">
          <a:xfrm>
            <a:off x="5929322" y="3857628"/>
            <a:ext cx="304316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user\Desktop\спорт\iWb80OWld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361952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00042"/>
            <a:ext cx="92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ЗДОРОВОМ ТЕЛЕ – ЗДОРОВЫЙ ДУХ           БОРЬБА  НАЦИОНАЛЬНАЯ – БОРЬБА ВОЛЬНАЯ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4820" name="Picture 4" descr="C:\Users\user\Desktop\спорт\барилдаан\IMG-9da96ad6969051883d8f892be52783ce-V.jpg"/>
          <p:cNvPicPr>
            <a:picLocks noChangeAspect="1" noChangeArrowheads="1"/>
          </p:cNvPicPr>
          <p:nvPr/>
        </p:nvPicPr>
        <p:blipFill>
          <a:blip r:embed="rId4" cstate="print"/>
          <a:srcRect t="3210" b="4334"/>
          <a:stretch>
            <a:fillRect/>
          </a:stretch>
        </p:blipFill>
        <p:spPr bwMode="auto">
          <a:xfrm>
            <a:off x="285720" y="3929066"/>
            <a:ext cx="279633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C:\Users\user\Desktop\спорт\барилдаан\IMG-e32ec2dea794d4649465571458b7bf55-V.jpg"/>
          <p:cNvPicPr>
            <a:picLocks noChangeAspect="1" noChangeArrowheads="1"/>
          </p:cNvPicPr>
          <p:nvPr/>
        </p:nvPicPr>
        <p:blipFill>
          <a:blip r:embed="rId5" cstate="print"/>
          <a:srcRect t="14286" b="8362"/>
          <a:stretch>
            <a:fillRect/>
          </a:stretch>
        </p:blipFill>
        <p:spPr bwMode="auto">
          <a:xfrm>
            <a:off x="4429124" y="1142984"/>
            <a:ext cx="455616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C:\Users\user\Desktop\спорт\барилдаан\IMG-25aad761de30f714920f6db9ee851141-V.jpg"/>
          <p:cNvPicPr>
            <a:picLocks noChangeAspect="1" noChangeArrowheads="1"/>
          </p:cNvPicPr>
          <p:nvPr/>
        </p:nvPicPr>
        <p:blipFill>
          <a:blip r:embed="rId6" cstate="print"/>
          <a:srcRect t="25388"/>
          <a:stretch>
            <a:fillRect/>
          </a:stretch>
        </p:blipFill>
        <p:spPr bwMode="auto">
          <a:xfrm>
            <a:off x="3643306" y="3643314"/>
            <a:ext cx="2143140" cy="284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3568"/>
          <a:stretch>
            <a:fillRect/>
          </a:stretch>
        </p:blipFill>
        <p:spPr bwMode="auto">
          <a:xfrm rot="5400000">
            <a:off x="-70393" y="1284783"/>
            <a:ext cx="3185618" cy="275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r="14310"/>
          <a:stretch>
            <a:fillRect/>
          </a:stretch>
        </p:blipFill>
        <p:spPr bwMode="auto">
          <a:xfrm rot="5400000">
            <a:off x="6079828" y="3793828"/>
            <a:ext cx="327084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 l="20509" r="19375"/>
          <a:stretch>
            <a:fillRect/>
          </a:stretch>
        </p:blipFill>
        <p:spPr bwMode="auto">
          <a:xfrm rot="5400000">
            <a:off x="3145263" y="1855341"/>
            <a:ext cx="2928958" cy="364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571480"/>
            <a:ext cx="636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ЗДОРОВОМ ТЕЛЕ – ЗДОРОВЫЙ ДУХ            ИГРА В АЛЬЧИКИ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хоккей в валенках\хоккей (2)\DSC_033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1"/>
            <a:ext cx="9144000" cy="5143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3403" y="357166"/>
            <a:ext cx="897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 ЗДОРОВОМ ТЕЛЕ – ЗДОРОВЫЙ ДУХ            В ХОККЕЙ ИГРАЮТ НАСТОЯЩИЕ МУЖЧИНЫ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хоккей в валенках\20200126_123257.jpg"/>
          <p:cNvPicPr>
            <a:picLocks noChangeAspect="1" noChangeArrowheads="1"/>
          </p:cNvPicPr>
          <p:nvPr/>
        </p:nvPicPr>
        <p:blipFill>
          <a:blip r:embed="rId2" cstate="print"/>
          <a:srcRect t="6383"/>
          <a:stretch>
            <a:fillRect/>
          </a:stretch>
        </p:blipFill>
        <p:spPr bwMode="auto">
          <a:xfrm>
            <a:off x="4667251" y="3500438"/>
            <a:ext cx="447674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user\Desktop\хоккей в валенках\20200126_123532.jpg"/>
          <p:cNvPicPr>
            <a:picLocks noChangeAspect="1" noChangeArrowheads="1"/>
          </p:cNvPicPr>
          <p:nvPr/>
        </p:nvPicPr>
        <p:blipFill>
          <a:blip r:embed="rId3" cstate="print"/>
          <a:srcRect t="4166"/>
          <a:stretch>
            <a:fillRect/>
          </a:stretch>
        </p:blipFill>
        <p:spPr bwMode="auto">
          <a:xfrm>
            <a:off x="0" y="0"/>
            <a:ext cx="457200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user\Desktop\хоккей в валенках\20200126_131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user\Desktop\хоккей в валенках\20200126_115209.jpg"/>
          <p:cNvPicPr>
            <a:picLocks noChangeAspect="1" noChangeArrowheads="1"/>
          </p:cNvPicPr>
          <p:nvPr/>
        </p:nvPicPr>
        <p:blipFill>
          <a:blip r:embed="rId5" cstate="print"/>
          <a:srcRect l="15278" t="21875" r="3910" b="35417"/>
          <a:stretch>
            <a:fillRect/>
          </a:stretch>
        </p:blipFill>
        <p:spPr bwMode="auto">
          <a:xfrm>
            <a:off x="0" y="3500438"/>
            <a:ext cx="442912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хоккей в валенках\хоккей (2)\IMG-cb8d096b06eadafc5461e879fb17fb0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6858048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57290" y="571480"/>
            <a:ext cx="384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СМИ ОТРАЖАЮТ НАШУ РЕАЛЬНОСТЬ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ТОС\Новая папка (тос\спорт\волейбол\ВсеФотоСТелефона 5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0" y="1643050"/>
            <a:ext cx="3929090" cy="3929090"/>
          </a:xfrm>
          <a:prstGeom prst="rect">
            <a:avLst/>
          </a:prstGeom>
          <a:noFill/>
        </p:spPr>
      </p:pic>
      <p:pic>
        <p:nvPicPr>
          <p:cNvPr id="38915" name="Picture 3" descr="C:\Users\user\Desktop\ТОС\Новая папка (тос\спорт\волейбол\ВсеФотоСТелефона 6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481" y="1643050"/>
            <a:ext cx="5175519" cy="38816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2910" y="357166"/>
            <a:ext cx="764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ЗДОРОВОМ ТЕЛЕ – ЗДОРОВЫЙ ДУХ            ВОЛЕЙБОЛ ИГРА КОМАНДНА</a:t>
            </a:r>
            <a:r>
              <a:rPr lang="ru-RU" dirty="0" smtClean="0"/>
              <a:t>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6" y="642918"/>
          <a:ext cx="7239001" cy="2979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1785951"/>
                <a:gridCol w="1571636"/>
                <a:gridCol w="571504"/>
                <a:gridCol w="571504"/>
                <a:gridCol w="642943"/>
                <a:gridCol w="642943"/>
                <a:gridCol w="500067"/>
                <a:gridCol w="523825"/>
              </a:tblGrid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Тайжеев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В. И.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Пурбуев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Б.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Ломбоева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Д.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Богомягков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С. 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Анандаев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М. 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788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Старшая  </a:t>
                      </a:r>
                      <a:r>
                        <a:rPr lang="ru-RU" sz="1100" dirty="0" err="1" smtClean="0">
                          <a:latin typeface="Calibri"/>
                          <a:ea typeface="Calibri"/>
                          <a:cs typeface="Times New Roman"/>
                        </a:rPr>
                        <a:t>десятидворки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Балданов Р. 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Балданова В.Ц.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218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Всего по улице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площадка\s 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571480"/>
            <a:ext cx="254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ДЕТИ - НАШЕ БУДУЩЕЕ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500042"/>
          <a:ext cx="7239001" cy="4333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1571636"/>
                <a:gridCol w="2071703"/>
                <a:gridCol w="571504"/>
                <a:gridCol w="500067"/>
                <a:gridCol w="571504"/>
                <a:gridCol w="500067"/>
                <a:gridCol w="500067"/>
                <a:gridCol w="523825"/>
              </a:tblGrid>
              <a:tr h="125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Кирова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Муравьёва Р. И.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Дынжинов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Б. Б,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Гармажапов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А. 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Амаголонов  Ц. Ц.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Суханов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Богомягкова К.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Михайлов Д.Б.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Цыренов Ц.А.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Бальжинимаева С.Б.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Всего по улице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Т.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Санжиева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Амханов А.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Дабасамбуев Д.Ж.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Ринчиндоржиев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Д.Д.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Багдаев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Б.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Дугарнимаев Д.Г.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Жигмитжамсоев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97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Батуев  Н.А.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5" y="3786191"/>
          <a:ext cx="7239000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1"/>
                <a:gridCol w="1571636"/>
                <a:gridCol w="2143140"/>
                <a:gridCol w="571504"/>
                <a:gridCol w="571504"/>
                <a:gridCol w="571504"/>
                <a:gridCol w="500067"/>
                <a:gridCol w="500067"/>
                <a:gridCol w="452387"/>
              </a:tblGrid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Багдаев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Б.С.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Багдаев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Б. Р.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Борогшонов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М. 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Всего по улице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4857760"/>
          <a:ext cx="7215243" cy="157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1"/>
                <a:gridCol w="1571636"/>
                <a:gridCol w="2214579"/>
                <a:gridCol w="500067"/>
                <a:gridCol w="571504"/>
                <a:gridCol w="571504"/>
                <a:gridCol w="500067"/>
                <a:gridCol w="500067"/>
                <a:gridCol w="428628"/>
              </a:tblGrid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Геологоразведка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Дугарнимаев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В.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Цыриторов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Ц.Б.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Ломоносов С. 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Всего по улице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285728"/>
          <a:ext cx="7215243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1"/>
                <a:gridCol w="1285884"/>
                <a:gridCol w="2500331"/>
                <a:gridCol w="500067"/>
                <a:gridCol w="571504"/>
                <a:gridCol w="571504"/>
                <a:gridCol w="500067"/>
                <a:gridCol w="500067"/>
                <a:gridCol w="428628"/>
              </a:tblGrid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Можайская 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Рыгдылов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Ш.Р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Самбаев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Р.Б.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Намсараев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Р.Д.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Очиржапов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З.Б.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Базаровы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Раздобреева  Т.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Гусинская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Всего по улице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3501028"/>
          <a:ext cx="7215240" cy="3929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426"/>
                <a:gridCol w="1273277"/>
                <a:gridCol w="2475817"/>
                <a:gridCol w="495164"/>
                <a:gridCol w="565901"/>
                <a:gridCol w="565901"/>
                <a:gridCol w="495164"/>
                <a:gridCol w="495164"/>
                <a:gridCol w="424426"/>
              </a:tblGrid>
              <a:tr h="142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48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Улаан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Сарта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Хасанова В.А.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Селезнев И.А.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Дугарнимаев Ш.Г.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Балданова 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Ломоносов Д.А.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Гармажапов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Д.М.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Дальбаков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Н.В.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151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«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Улаан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Сарта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</a:tr>
              <a:tr h="1867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Всего по  ТОСу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Times New Roman"/>
                        </a:rPr>
                        <a:t>134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5786" y="5214950"/>
            <a:ext cx="7286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1600" dirty="0" smtClean="0"/>
              <a:t>Всего </a:t>
            </a:r>
            <a:r>
              <a:rPr lang="ru-RU" sz="1600" dirty="0"/>
              <a:t>домов </a:t>
            </a:r>
            <a:r>
              <a:rPr lang="ru-RU" sz="1600" dirty="0" smtClean="0"/>
              <a:t>- 72</a:t>
            </a:r>
            <a:r>
              <a:rPr lang="ru-RU" sz="1600" dirty="0"/>
              <a:t>; </a:t>
            </a:r>
            <a:r>
              <a:rPr lang="ru-RU" sz="1600" dirty="0" smtClean="0"/>
              <a:t>Одноквартирных - 66</a:t>
            </a:r>
            <a:r>
              <a:rPr lang="ru-RU" sz="1600" dirty="0"/>
              <a:t>; Двухквартирных </a:t>
            </a:r>
            <a:r>
              <a:rPr lang="ru-RU" sz="1600" dirty="0" smtClean="0"/>
              <a:t>- 6</a:t>
            </a:r>
            <a:r>
              <a:rPr lang="ru-RU" sz="1600" dirty="0"/>
              <a:t>;</a:t>
            </a:r>
          </a:p>
          <a:p>
            <a:r>
              <a:rPr lang="ru-RU" sz="1600" dirty="0" smtClean="0"/>
              <a:t>   Пустующих -18; </a:t>
            </a:r>
            <a:r>
              <a:rPr lang="ru-RU" sz="1600" dirty="0"/>
              <a:t>Жилых домов </a:t>
            </a:r>
            <a:r>
              <a:rPr lang="ru-RU" sz="1600" dirty="0" smtClean="0"/>
              <a:t>-54.</a:t>
            </a:r>
          </a:p>
          <a:p>
            <a:r>
              <a:rPr lang="ru-RU" sz="1600" dirty="0" smtClean="0"/>
              <a:t>   Они </a:t>
            </a:r>
            <a:r>
              <a:rPr lang="ru-RU" sz="1600" dirty="0"/>
              <a:t>составляют </a:t>
            </a:r>
            <a:r>
              <a:rPr lang="ru-RU" sz="1600" dirty="0" smtClean="0"/>
              <a:t>7 улиц, 1 поселение «Улан </a:t>
            </a:r>
            <a:r>
              <a:rPr lang="ru-RU" sz="1600" dirty="0" err="1" smtClean="0"/>
              <a:t>Сарта</a:t>
            </a:r>
            <a:r>
              <a:rPr lang="ru-RU" sz="1600" dirty="0" smtClean="0"/>
              <a:t>» в 7 домов.</a:t>
            </a:r>
            <a:endParaRPr lang="ru-RU" sz="1600" dirty="0"/>
          </a:p>
          <a:p>
            <a:r>
              <a:rPr lang="ru-RU" sz="1600" dirty="0" smtClean="0"/>
              <a:t>   Имеется  </a:t>
            </a:r>
            <a:r>
              <a:rPr lang="ru-RU" sz="1600" dirty="0"/>
              <a:t>1 </a:t>
            </a:r>
            <a:r>
              <a:rPr lang="ru-RU" sz="1600" dirty="0" err="1" smtClean="0"/>
              <a:t>водоисточник</a:t>
            </a:r>
            <a:r>
              <a:rPr lang="ru-RU" sz="1600" dirty="0" smtClean="0"/>
              <a:t>, </a:t>
            </a:r>
            <a:r>
              <a:rPr lang="ru-RU" sz="1600" dirty="0"/>
              <a:t>8</a:t>
            </a:r>
            <a:r>
              <a:rPr lang="ru-RU" sz="1600" dirty="0" smtClean="0"/>
              <a:t> </a:t>
            </a:r>
            <a:r>
              <a:rPr lang="ru-RU" sz="1600" dirty="0"/>
              <a:t>скважин, </a:t>
            </a:r>
            <a:r>
              <a:rPr lang="ru-RU" sz="1600" dirty="0" smtClean="0"/>
              <a:t>5 ТП.</a:t>
            </a:r>
            <a:endParaRPr lang="ru-RU" sz="1600" dirty="0"/>
          </a:p>
          <a:p>
            <a:r>
              <a:rPr lang="ru-RU" sz="1600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838836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цели и задачи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деятельности 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1554163"/>
            <a:ext cx="8339166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ТОС «Западный»  в СП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Цаган-Ола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создан 06 апреля 2011 года  решением общего собрания сельского поселения за №5-15. Решением от 06 апреля 2011 года  за №5-19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утвержднены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границы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 Западный». Решением от 20 января 2018 года за №16-36 ТОС «Западный» переименован в ТОС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и председателем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назначена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Багдаева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Цыбегмит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Гармаевна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Решением  от 20 января 2018 года за №16-35 зарегистрирован Устав  Территориального Общественного Самоуправления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сельского поселения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Цаган-Ола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Основной целью деятельности Территориального Общественного Самоуправления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является  самостоятельное осуществление гражданами собственных инициатив по вопросам местного значения.  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Одной из главных задач является повышение активности граждан, развитие инициативы и ответственности за осуществление инициативы. Учитывая интересы граждан, ТОС решает вопросы местного значения. 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ТОС содействует органам местного самоуправления.</a:t>
            </a:r>
          </a:p>
          <a:p>
            <a:pPr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ТОС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Баруун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Хотон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активно начал работать с января 2018 года. Первым вопросом работы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стала санитарная очистка территории, общественный контроль за окружающей средой,  её охрана, благоустройство. 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Также  начали работать над формированием здорового образа жизни,  и как результат этого- повышением уровня жизни населения.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339034" cy="8382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Санитарная очистка, 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благоустройство села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365"/>
          <a:stretch>
            <a:fillRect/>
          </a:stretch>
        </p:blipFill>
        <p:spPr>
          <a:xfrm>
            <a:off x="285720" y="1500174"/>
            <a:ext cx="2786082" cy="4786346"/>
          </a:xfrm>
        </p:spPr>
      </p:pic>
      <p:pic>
        <p:nvPicPr>
          <p:cNvPr id="1026" name="Picture 2" descr="C:\Users\user\Desktop\DSC_0606.JPG"/>
          <p:cNvPicPr>
            <a:picLocks noChangeAspect="1" noChangeArrowheads="1"/>
          </p:cNvPicPr>
          <p:nvPr/>
        </p:nvPicPr>
        <p:blipFill>
          <a:blip r:embed="rId3" cstate="print"/>
          <a:srcRect r="7097" b="4166"/>
          <a:stretch>
            <a:fillRect/>
          </a:stretch>
        </p:blipFill>
        <p:spPr bwMode="auto">
          <a:xfrm>
            <a:off x="6215074" y="1500174"/>
            <a:ext cx="2714644" cy="4805570"/>
          </a:xfrm>
          <a:prstGeom prst="rect">
            <a:avLst/>
          </a:prstGeom>
          <a:noFill/>
        </p:spPr>
      </p:pic>
      <p:pic>
        <p:nvPicPr>
          <p:cNvPr id="1027" name="Picture 3" descr="C:\Users\user\Desktop\DSC_0603.JPG"/>
          <p:cNvPicPr>
            <a:picLocks noChangeAspect="1" noChangeArrowheads="1"/>
          </p:cNvPicPr>
          <p:nvPr/>
        </p:nvPicPr>
        <p:blipFill>
          <a:blip r:embed="rId4" cstate="print"/>
          <a:srcRect t="11458" b="9375"/>
          <a:stretch>
            <a:fillRect/>
          </a:stretch>
        </p:blipFill>
        <p:spPr bwMode="auto">
          <a:xfrm>
            <a:off x="3214678" y="1857364"/>
            <a:ext cx="2857520" cy="4021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SC_0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2928945" cy="520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DSC_0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8"/>
            <a:ext cx="3500462" cy="622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214290"/>
            <a:ext cx="3637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ОЧИСТКА АКВАТОРИИ ЦЕЛЕБНОГО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          ОЗЕРА «ХОЛБОЛДЖИ»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фото ТОС\санчистка\IMG-14890267e773aae617519df744a9b2bf-V.jpg"/>
          <p:cNvPicPr>
            <a:picLocks noChangeAspect="1" noChangeArrowheads="1"/>
          </p:cNvPicPr>
          <p:nvPr/>
        </p:nvPicPr>
        <p:blipFill>
          <a:blip r:embed="rId2" cstate="print"/>
          <a:srcRect l="6818"/>
          <a:stretch>
            <a:fillRect/>
          </a:stretch>
        </p:blipFill>
        <p:spPr bwMode="auto">
          <a:xfrm>
            <a:off x="2643174" y="1214422"/>
            <a:ext cx="390527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DSC_0475.JPG"/>
          <p:cNvPicPr>
            <a:picLocks noChangeAspect="1" noChangeArrowheads="1"/>
          </p:cNvPicPr>
          <p:nvPr/>
        </p:nvPicPr>
        <p:blipFill>
          <a:blip r:embed="rId3" cstate="print"/>
          <a:srcRect t="13541"/>
          <a:stretch>
            <a:fillRect/>
          </a:stretch>
        </p:blipFill>
        <p:spPr bwMode="auto">
          <a:xfrm>
            <a:off x="357158" y="214290"/>
            <a:ext cx="241683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фото ТОС\санчистка\Screenshot_20201020-141040_Gallery.jpg"/>
          <p:cNvPicPr>
            <a:picLocks noChangeAspect="1" noChangeArrowheads="1"/>
          </p:cNvPicPr>
          <p:nvPr/>
        </p:nvPicPr>
        <p:blipFill>
          <a:blip r:embed="rId4" cstate="print"/>
          <a:srcRect t="19791" b="27344"/>
          <a:stretch>
            <a:fillRect/>
          </a:stretch>
        </p:blipFill>
        <p:spPr bwMode="auto">
          <a:xfrm>
            <a:off x="6167308" y="2357430"/>
            <a:ext cx="2976692" cy="34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фото ТОС\санчистка\Screenshot_20201020-141046_Gallery.jpg"/>
          <p:cNvPicPr>
            <a:picLocks noChangeAspect="1" noChangeArrowheads="1"/>
          </p:cNvPicPr>
          <p:nvPr/>
        </p:nvPicPr>
        <p:blipFill>
          <a:blip r:embed="rId5" cstate="print"/>
          <a:srcRect t="32292" b="20833"/>
          <a:stretch>
            <a:fillRect/>
          </a:stretch>
        </p:blipFill>
        <p:spPr bwMode="auto">
          <a:xfrm>
            <a:off x="3428992" y="4357694"/>
            <a:ext cx="2286016" cy="232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00430" y="500042"/>
            <a:ext cx="497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ЧИСТЫЙ ДВОР – ЧИСТАЯ УЛИЦА – ЧИСТЫЙ ТОС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8" name="Picture 6" descr="F:\фото ТОС\санчистка\Screenshot_20201020-141035_Gallery.jpg"/>
          <p:cNvPicPr>
            <a:picLocks noChangeAspect="1" noChangeArrowheads="1"/>
          </p:cNvPicPr>
          <p:nvPr/>
        </p:nvPicPr>
        <p:blipFill>
          <a:blip r:embed="rId6" cstate="print"/>
          <a:srcRect t="31396" b="24418"/>
          <a:stretch>
            <a:fillRect/>
          </a:stretch>
        </p:blipFill>
        <p:spPr bwMode="auto">
          <a:xfrm>
            <a:off x="214282" y="4214818"/>
            <a:ext cx="2428892" cy="232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623</TotalTime>
  <Words>1053</Words>
  <Application>Microsoft Office PowerPoint</Application>
  <PresentationFormat>Экран (4:3)</PresentationFormat>
  <Paragraphs>552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Слайд 1</vt:lpstr>
      <vt:lpstr>Паспорт ТОСа «Баруун   Хотон» сп «Цаган-Ола»</vt:lpstr>
      <vt:lpstr>Слайд 3</vt:lpstr>
      <vt:lpstr>Слайд 4</vt:lpstr>
      <vt:lpstr>Слайд 5</vt:lpstr>
      <vt:lpstr>      цели и задачи тоса « баруун хотон» основные направления       деятельности  ТОСа.</vt:lpstr>
      <vt:lpstr>       Санитарная очистка,                                                                        благоустройство села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Тос «баруун хотон»  сп«цаган-ола»  могойтуйского района забайкальского края</dc:title>
  <dc:creator>user</dc:creator>
  <cp:lastModifiedBy>VolokitinaGA</cp:lastModifiedBy>
  <cp:revision>13</cp:revision>
  <dcterms:created xsi:type="dcterms:W3CDTF">2021-04-15T11:57:25Z</dcterms:created>
  <dcterms:modified xsi:type="dcterms:W3CDTF">2021-04-19T05:22:02Z</dcterms:modified>
</cp:coreProperties>
</file>