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1" r:id="rId10"/>
    <p:sldId id="284" r:id="rId11"/>
    <p:sldId id="283" r:id="rId12"/>
    <p:sldId id="285" r:id="rId13"/>
    <p:sldId id="275" r:id="rId14"/>
    <p:sldId id="282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68" autoAdjust="0"/>
    <p:restoredTop sz="93612" autoAdjust="0"/>
  </p:normalViewPr>
  <p:slideViewPr>
    <p:cSldViewPr>
      <p:cViewPr>
        <p:scale>
          <a:sx n="80" d="100"/>
          <a:sy n="80" d="100"/>
        </p:scale>
        <p:origin x="-17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44;&#1086;&#1082;&#1091;&#1084;&#1077;&#1085;&#1090;&#1099;&#1050;&#1086;&#1084;&#1080;&#1090;&#1077;&#1090;&#1072;\&#1054;&#1041;&#1065;&#1040;&#1071;\&#1057;&#1083;&#1072;&#1081;&#1076;&#1099;%20&#1085;&#1072;%20&#1087;&#1091;&#1073;&#1083;&#1080;&#1095;&#1085;&#1099;&#1077;%20&#1089;&#1083;&#1091;&#1096;&#1072;&#1085;&#1080;&#1103;%20&#1087;&#1086;%20&#1073;&#1102;&#1076;&#1078;&#1077;&#1090;&#1091;%20&#1085;&#1072;%202016%20&#1075;&#1086;&#1076;\1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dirty="0" smtClean="0"/>
              <a:t>Собственные доходы                       Финансовая</a:t>
            </a:r>
            <a:r>
              <a:rPr lang="ru-RU" baseline="0" dirty="0" smtClean="0"/>
              <a:t> помощь</a:t>
            </a:r>
            <a:endParaRPr lang="ru-RU" dirty="0"/>
          </a:p>
        </c:rich>
      </c:tx>
      <c:layout>
        <c:manualLayout>
          <c:xMode val="edge"/>
          <c:yMode val="edge"/>
          <c:x val="0.13287802566345874"/>
          <c:y val="0.8911739502999143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592592592592587E-3"/>
          <c:y val="0.20819842768792884"/>
          <c:w val="0.98302469135802473"/>
          <c:h val="0.68312427366976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20560,3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116379.1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3933,2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14787.1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429379,3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353026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3552896"/>
        <c:axId val="143554432"/>
      </c:barChart>
      <c:catAx>
        <c:axId val="14355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3554432"/>
        <c:crosses val="autoZero"/>
        <c:auto val="1"/>
        <c:lblAlgn val="ctr"/>
        <c:lblOffset val="100"/>
        <c:noMultiLvlLbl val="0"/>
      </c:catAx>
      <c:valAx>
        <c:axId val="143554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552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3500048605035394E-4"/>
          <c:y val="2.1816758766336729E-2"/>
          <c:w val="0.74664357927481284"/>
          <c:h val="0.168328519053438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3592542042909"/>
          <c:y val="0.35843432306810707"/>
          <c:w val="0.59625710421406741"/>
          <c:h val="0.4327132457499424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1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E01564-0EDD-4B09-BA12-9A330CF963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E0D5E6-AD9C-4327-BC7B-94D637CDCABD}">
      <dgm:prSet phldrT="[Текст]" custT="1"/>
      <dgm:spPr/>
      <dgm:t>
        <a:bodyPr/>
        <a:lstStyle/>
        <a:p>
          <a:pPr algn="ctr"/>
          <a:r>
            <a:rPr lang="ru-RU" sz="2200" b="1" dirty="0" smtClean="0">
              <a:solidFill>
                <a:schemeClr val="accent6"/>
              </a:solidFill>
              <a:latin typeface="Bookman Old Style" pitchFamily="18" charset="0"/>
            </a:rPr>
            <a:t>НАЛОГОВЫЕ ДОХОДЫ</a:t>
          </a:r>
          <a:endParaRPr lang="ru-RU" sz="2200" b="1" dirty="0">
            <a:solidFill>
              <a:schemeClr val="accent6"/>
            </a:solidFill>
            <a:latin typeface="Bookman Old Style" pitchFamily="18" charset="0"/>
          </a:endParaRPr>
        </a:p>
      </dgm:t>
    </dgm:pt>
    <dgm:pt modelId="{1F34849D-019B-4845-B822-E4C2D23FCCC2}" type="parTrans" cxnId="{365E66F0-35A5-4544-BF45-5F774E27E985}">
      <dgm:prSet/>
      <dgm:spPr/>
      <dgm:t>
        <a:bodyPr/>
        <a:lstStyle/>
        <a:p>
          <a:endParaRPr lang="ru-RU"/>
        </a:p>
      </dgm:t>
    </dgm:pt>
    <dgm:pt modelId="{C603728B-4A24-4B41-9324-5AA1FD2B0DC8}" type="sibTrans" cxnId="{365E66F0-35A5-4544-BF45-5F774E27E985}">
      <dgm:prSet/>
      <dgm:spPr/>
      <dgm:t>
        <a:bodyPr/>
        <a:lstStyle/>
        <a:p>
          <a:endParaRPr lang="ru-RU"/>
        </a:p>
      </dgm:t>
    </dgm:pt>
    <dgm:pt modelId="{1BBBC99B-E4AB-40A5-A810-62C0AEDF30B9}">
      <dgm:prSet phldrT="[Текст]" custT="1"/>
      <dgm:spPr/>
      <dgm:t>
        <a:bodyPr/>
        <a:lstStyle/>
        <a:p>
          <a:pPr algn="ctr"/>
          <a:r>
            <a:rPr lang="ru-RU" sz="2200" b="1" dirty="0" smtClean="0">
              <a:solidFill>
                <a:schemeClr val="accent6"/>
              </a:solidFill>
              <a:latin typeface="Bookman Old Style" pitchFamily="18" charset="0"/>
            </a:rPr>
            <a:t>НЕНАЛОГОВЫЕ ДОХОДЫ</a:t>
          </a:r>
          <a:endParaRPr lang="ru-RU" sz="2200" b="1" dirty="0">
            <a:solidFill>
              <a:schemeClr val="accent6"/>
            </a:solidFill>
            <a:latin typeface="Bookman Old Style" pitchFamily="18" charset="0"/>
          </a:endParaRPr>
        </a:p>
      </dgm:t>
    </dgm:pt>
    <dgm:pt modelId="{1FA1465F-1E3A-4188-A907-F3EAEE2CCCF1}" type="parTrans" cxnId="{32413D2E-2167-4163-931F-9E17F17ECB6C}">
      <dgm:prSet/>
      <dgm:spPr/>
      <dgm:t>
        <a:bodyPr/>
        <a:lstStyle/>
        <a:p>
          <a:endParaRPr lang="ru-RU"/>
        </a:p>
      </dgm:t>
    </dgm:pt>
    <dgm:pt modelId="{E57FA7BC-DDB3-4EAE-8525-477DE64B711B}" type="sibTrans" cxnId="{32413D2E-2167-4163-931F-9E17F17ECB6C}">
      <dgm:prSet/>
      <dgm:spPr/>
      <dgm:t>
        <a:bodyPr/>
        <a:lstStyle/>
        <a:p>
          <a:endParaRPr lang="ru-RU"/>
        </a:p>
      </dgm:t>
    </dgm:pt>
    <dgm:pt modelId="{48035F83-CE94-4415-BD4B-C93F44DFE43A}">
      <dgm:prSet phldrT="[Текст]" custT="1"/>
      <dgm:spPr/>
      <dgm:t>
        <a:bodyPr/>
        <a:lstStyle/>
        <a:p>
          <a:pPr algn="ctr"/>
          <a:r>
            <a:rPr lang="ru-RU" sz="2200" b="1" dirty="0" smtClean="0">
              <a:solidFill>
                <a:schemeClr val="accent6"/>
              </a:solidFill>
              <a:latin typeface="Bookman Old Style" pitchFamily="18" charset="0"/>
            </a:rPr>
            <a:t>БЕЗВОЗМЕЗДНЫЕ ПОСТУПЛЕНИЯ</a:t>
          </a:r>
          <a:endParaRPr lang="ru-RU" sz="2200" b="1" dirty="0">
            <a:solidFill>
              <a:schemeClr val="accent6"/>
            </a:solidFill>
            <a:latin typeface="Bookman Old Style" pitchFamily="18" charset="0"/>
          </a:endParaRPr>
        </a:p>
      </dgm:t>
    </dgm:pt>
    <dgm:pt modelId="{77D32448-F923-42B4-A6F9-093914757C88}" type="parTrans" cxnId="{6507205C-4976-4C7D-8B45-46B77C3F59A7}">
      <dgm:prSet/>
      <dgm:spPr/>
      <dgm:t>
        <a:bodyPr/>
        <a:lstStyle/>
        <a:p>
          <a:endParaRPr lang="ru-RU"/>
        </a:p>
      </dgm:t>
    </dgm:pt>
    <dgm:pt modelId="{4DE3CADE-7B85-43BF-8664-A4A7D1BF1A18}" type="sibTrans" cxnId="{6507205C-4976-4C7D-8B45-46B77C3F59A7}">
      <dgm:prSet/>
      <dgm:spPr/>
      <dgm:t>
        <a:bodyPr/>
        <a:lstStyle/>
        <a:p>
          <a:endParaRPr lang="ru-RU"/>
        </a:p>
      </dgm:t>
    </dgm:pt>
    <dgm:pt modelId="{CC7397E4-EAD6-4BAC-84BB-33A5992A14F9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Поступления от уплаты налогов, установленных Налоговым кодексом Российской Федерации (налог на доходы физических лиц; земельный налог; налог на имущество физических лиц; госпошлина; налоги, взимаемые по специальным налоговым режимам и т.д.)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C606E82-A91C-42AD-BBE1-1016DDC7D97D}" type="parTrans" cxnId="{8A50AC41-A21E-418D-8118-AA61E7BC8429}">
      <dgm:prSet/>
      <dgm:spPr/>
      <dgm:t>
        <a:bodyPr/>
        <a:lstStyle/>
        <a:p>
          <a:endParaRPr lang="ru-RU"/>
        </a:p>
      </dgm:t>
    </dgm:pt>
    <dgm:pt modelId="{F445DED7-22B5-4112-9A9B-DF676E96C568}" type="sibTrans" cxnId="{8A50AC41-A21E-418D-8118-AA61E7BC8429}">
      <dgm:prSet/>
      <dgm:spPr/>
      <dgm:t>
        <a:bodyPr/>
        <a:lstStyle/>
        <a:p>
          <a:endParaRPr lang="ru-RU"/>
        </a:p>
      </dgm:t>
    </dgm:pt>
    <dgm:pt modelId="{C746BD93-39C3-4BE4-9681-66B2228EB6FB}">
      <dgm:prSet custT="1"/>
      <dgm:spPr/>
      <dgm:t>
        <a:bodyPr/>
        <a:lstStyle/>
        <a:p>
          <a:r>
            <a:rPr lang="ru-RU" sz="1400" dirty="0" smtClean="0"/>
            <a:t>Платежи, которые включают в себя возмездные операции от прямого предоставления муниципальным образованием в пользование имущества и земельных участков, от различного вида услуг, а также платежи в виде штрафов или иных санкций за нарушение законодательства и другие.</a:t>
          </a:r>
          <a:endParaRPr lang="ru-RU" sz="1400" dirty="0"/>
        </a:p>
      </dgm:t>
    </dgm:pt>
    <dgm:pt modelId="{02B499A3-DEAA-4D80-B632-5C211B9C9F9E}" type="parTrans" cxnId="{890C41C2-E9A1-420A-B705-6EF2F13C35D4}">
      <dgm:prSet/>
      <dgm:spPr/>
      <dgm:t>
        <a:bodyPr/>
        <a:lstStyle/>
        <a:p>
          <a:endParaRPr lang="ru-RU"/>
        </a:p>
      </dgm:t>
    </dgm:pt>
    <dgm:pt modelId="{AE9F6204-96B3-4F0A-902B-AB803AF59E39}" type="sibTrans" cxnId="{890C41C2-E9A1-420A-B705-6EF2F13C35D4}">
      <dgm:prSet/>
      <dgm:spPr/>
      <dgm:t>
        <a:bodyPr/>
        <a:lstStyle/>
        <a:p>
          <a:endParaRPr lang="ru-RU"/>
        </a:p>
      </dgm:t>
    </dgm:pt>
    <dgm:pt modelId="{43FEB27A-E3CD-4B19-94B1-C35FA491316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Поступления в бюджет на безвозмездной и безвозвратной основе из федерального и краевого бюджета (дотации, субсидии, субвенции, а также перечисления от физических и юридических лиц (кроме налоговых и неналоговых доходов).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AD6A146-BA13-4FAC-8EAA-A2808C7D4B8E}" type="parTrans" cxnId="{9A5DD5BB-49FF-467A-84E9-FE802680E27B}">
      <dgm:prSet/>
      <dgm:spPr/>
      <dgm:t>
        <a:bodyPr/>
        <a:lstStyle/>
        <a:p>
          <a:endParaRPr lang="ru-RU"/>
        </a:p>
      </dgm:t>
    </dgm:pt>
    <dgm:pt modelId="{C23BBD25-9909-4992-93F2-49D68D49AEBF}" type="sibTrans" cxnId="{9A5DD5BB-49FF-467A-84E9-FE802680E27B}">
      <dgm:prSet/>
      <dgm:spPr/>
      <dgm:t>
        <a:bodyPr/>
        <a:lstStyle/>
        <a:p>
          <a:endParaRPr lang="ru-RU"/>
        </a:p>
      </dgm:t>
    </dgm:pt>
    <dgm:pt modelId="{6283775C-7347-4266-832A-171E0C02DF6D}" type="pres">
      <dgm:prSet presAssocID="{B4E01564-0EDD-4B09-BA12-9A330CF963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AA821E-3773-48B2-99C3-F67C81D1B8D0}" type="pres">
      <dgm:prSet presAssocID="{30E0D5E6-AD9C-4327-BC7B-94D637CDCABD}" presName="parentLin" presStyleCnt="0"/>
      <dgm:spPr/>
    </dgm:pt>
    <dgm:pt modelId="{B15F00D0-CB02-46FE-A591-AF68EB436886}" type="pres">
      <dgm:prSet presAssocID="{30E0D5E6-AD9C-4327-BC7B-94D637CDCAB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A99225F-F681-4E4A-9076-347703D596F5}" type="pres">
      <dgm:prSet presAssocID="{30E0D5E6-AD9C-4327-BC7B-94D637CDCABD}" presName="parentText" presStyleLbl="node1" presStyleIdx="0" presStyleCnt="3" custScaleY="25514" custLinFactNeighborY="-649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1DB56-54A1-4174-AB64-6F863A0CDF0B}" type="pres">
      <dgm:prSet presAssocID="{30E0D5E6-AD9C-4327-BC7B-94D637CDCABD}" presName="negativeSpace" presStyleCnt="0"/>
      <dgm:spPr/>
    </dgm:pt>
    <dgm:pt modelId="{F5ADBB36-942A-4CFD-A977-2A116E6F5C50}" type="pres">
      <dgm:prSet presAssocID="{30E0D5E6-AD9C-4327-BC7B-94D637CDCABD}" presName="childText" presStyleLbl="conFgAcc1" presStyleIdx="0" presStyleCnt="3" custScaleY="57169" custLinFactY="-616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31C30-D61F-45D1-ACAE-9EE89E44F192}" type="pres">
      <dgm:prSet presAssocID="{C603728B-4A24-4B41-9324-5AA1FD2B0DC8}" presName="spaceBetweenRectangles" presStyleCnt="0"/>
      <dgm:spPr/>
    </dgm:pt>
    <dgm:pt modelId="{CB1E2557-D1B0-47C1-B9D3-094DECED0AC7}" type="pres">
      <dgm:prSet presAssocID="{1BBBC99B-E4AB-40A5-A810-62C0AEDF30B9}" presName="parentLin" presStyleCnt="0"/>
      <dgm:spPr/>
    </dgm:pt>
    <dgm:pt modelId="{D0FDCBD2-D17F-48A0-ABA6-EC6F6BE91E4A}" type="pres">
      <dgm:prSet presAssocID="{1BBBC99B-E4AB-40A5-A810-62C0AEDF30B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5801AEA-AAE0-468E-892B-B58002631679}" type="pres">
      <dgm:prSet presAssocID="{1BBBC99B-E4AB-40A5-A810-62C0AEDF30B9}" presName="parentText" presStyleLbl="node1" presStyleIdx="1" presStyleCnt="3" custScaleY="28447" custLinFactNeighborY="-278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08B11-E6CD-4427-A48B-A2923B1D3AC9}" type="pres">
      <dgm:prSet presAssocID="{1BBBC99B-E4AB-40A5-A810-62C0AEDF30B9}" presName="negativeSpace" presStyleCnt="0"/>
      <dgm:spPr/>
    </dgm:pt>
    <dgm:pt modelId="{D5D38C1A-F141-40B0-95E6-6682D6E79230}" type="pres">
      <dgm:prSet presAssocID="{1BBBC99B-E4AB-40A5-A810-62C0AEDF30B9}" presName="childText" presStyleLbl="conFgAcc1" presStyleIdx="1" presStyleCnt="3" custScaleY="54451" custLinFactNeighborY="47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BBBFF-94A5-4281-8E63-68508DD6D3FE}" type="pres">
      <dgm:prSet presAssocID="{E57FA7BC-DDB3-4EAE-8525-477DE64B711B}" presName="spaceBetweenRectangles" presStyleCnt="0"/>
      <dgm:spPr/>
    </dgm:pt>
    <dgm:pt modelId="{712BEBA6-F30E-4520-969F-8354C402BB86}" type="pres">
      <dgm:prSet presAssocID="{48035F83-CE94-4415-BD4B-C93F44DFE43A}" presName="parentLin" presStyleCnt="0"/>
      <dgm:spPr/>
    </dgm:pt>
    <dgm:pt modelId="{220C12E0-EA68-49FC-A4C9-AC8DEF058BCD}" type="pres">
      <dgm:prSet presAssocID="{48035F83-CE94-4415-BD4B-C93F44DFE43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D1C032F-BDE6-4564-BE57-E2D27B58BAEA}" type="pres">
      <dgm:prSet presAssocID="{48035F83-CE94-4415-BD4B-C93F44DFE43A}" presName="parentText" presStyleLbl="node1" presStyleIdx="2" presStyleCnt="3" custScaleX="117680" custScaleY="27764" custLinFactNeighborY="64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97CAA-BD4D-4AFE-98C2-ADECEB17872D}" type="pres">
      <dgm:prSet presAssocID="{48035F83-CE94-4415-BD4B-C93F44DFE43A}" presName="negativeSpace" presStyleCnt="0"/>
      <dgm:spPr/>
    </dgm:pt>
    <dgm:pt modelId="{DB83621F-B091-4425-9E59-E2CF9F41E743}" type="pres">
      <dgm:prSet presAssocID="{48035F83-CE94-4415-BD4B-C93F44DFE43A}" presName="childText" presStyleLbl="conFgAcc1" presStyleIdx="2" presStyleCnt="3" custScaleY="54816" custLinFactNeighborY="90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C41C2-E9A1-420A-B705-6EF2F13C35D4}" srcId="{1BBBC99B-E4AB-40A5-A810-62C0AEDF30B9}" destId="{C746BD93-39C3-4BE4-9681-66B2228EB6FB}" srcOrd="0" destOrd="0" parTransId="{02B499A3-DEAA-4D80-B632-5C211B9C9F9E}" sibTransId="{AE9F6204-96B3-4F0A-902B-AB803AF59E39}"/>
    <dgm:cxn modelId="{09CD350D-F1C6-4AF5-9F6C-D01D0D8BBE3B}" type="presOf" srcId="{30E0D5E6-AD9C-4327-BC7B-94D637CDCABD}" destId="{B15F00D0-CB02-46FE-A591-AF68EB436886}" srcOrd="0" destOrd="0" presId="urn:microsoft.com/office/officeart/2005/8/layout/list1"/>
    <dgm:cxn modelId="{09B3EE39-68A0-4018-B4AA-43E889CE713F}" type="presOf" srcId="{1BBBC99B-E4AB-40A5-A810-62C0AEDF30B9}" destId="{B5801AEA-AAE0-468E-892B-B58002631679}" srcOrd="1" destOrd="0" presId="urn:microsoft.com/office/officeart/2005/8/layout/list1"/>
    <dgm:cxn modelId="{8A50AC41-A21E-418D-8118-AA61E7BC8429}" srcId="{30E0D5E6-AD9C-4327-BC7B-94D637CDCABD}" destId="{CC7397E4-EAD6-4BAC-84BB-33A5992A14F9}" srcOrd="0" destOrd="0" parTransId="{6C606E82-A91C-42AD-BBE1-1016DDC7D97D}" sibTransId="{F445DED7-22B5-4112-9A9B-DF676E96C568}"/>
    <dgm:cxn modelId="{6F986975-7336-4BE3-B1B2-9CEC2C9231D4}" type="presOf" srcId="{48035F83-CE94-4415-BD4B-C93F44DFE43A}" destId="{220C12E0-EA68-49FC-A4C9-AC8DEF058BCD}" srcOrd="0" destOrd="0" presId="urn:microsoft.com/office/officeart/2005/8/layout/list1"/>
    <dgm:cxn modelId="{9457111B-2C76-4849-A46F-2A14DB62391A}" type="presOf" srcId="{C746BD93-39C3-4BE4-9681-66B2228EB6FB}" destId="{D5D38C1A-F141-40B0-95E6-6682D6E79230}" srcOrd="0" destOrd="0" presId="urn:microsoft.com/office/officeart/2005/8/layout/list1"/>
    <dgm:cxn modelId="{EB647ECA-7E9E-4FBE-B725-BF2E80CFED8D}" type="presOf" srcId="{B4E01564-0EDD-4B09-BA12-9A330CF963A7}" destId="{6283775C-7347-4266-832A-171E0C02DF6D}" srcOrd="0" destOrd="0" presId="urn:microsoft.com/office/officeart/2005/8/layout/list1"/>
    <dgm:cxn modelId="{9A5DD5BB-49FF-467A-84E9-FE802680E27B}" srcId="{48035F83-CE94-4415-BD4B-C93F44DFE43A}" destId="{43FEB27A-E3CD-4B19-94B1-C35FA491316F}" srcOrd="0" destOrd="0" parTransId="{8AD6A146-BA13-4FAC-8EAA-A2808C7D4B8E}" sibTransId="{C23BBD25-9909-4992-93F2-49D68D49AEBF}"/>
    <dgm:cxn modelId="{6507205C-4976-4C7D-8B45-46B77C3F59A7}" srcId="{B4E01564-0EDD-4B09-BA12-9A330CF963A7}" destId="{48035F83-CE94-4415-BD4B-C93F44DFE43A}" srcOrd="2" destOrd="0" parTransId="{77D32448-F923-42B4-A6F9-093914757C88}" sibTransId="{4DE3CADE-7B85-43BF-8664-A4A7D1BF1A18}"/>
    <dgm:cxn modelId="{365E66F0-35A5-4544-BF45-5F774E27E985}" srcId="{B4E01564-0EDD-4B09-BA12-9A330CF963A7}" destId="{30E0D5E6-AD9C-4327-BC7B-94D637CDCABD}" srcOrd="0" destOrd="0" parTransId="{1F34849D-019B-4845-B822-E4C2D23FCCC2}" sibTransId="{C603728B-4A24-4B41-9324-5AA1FD2B0DC8}"/>
    <dgm:cxn modelId="{9FC0C3E8-5FBF-42B5-9352-08E46A5AB545}" type="presOf" srcId="{CC7397E4-EAD6-4BAC-84BB-33A5992A14F9}" destId="{F5ADBB36-942A-4CFD-A977-2A116E6F5C50}" srcOrd="0" destOrd="0" presId="urn:microsoft.com/office/officeart/2005/8/layout/list1"/>
    <dgm:cxn modelId="{5D4064F8-5A3C-4765-B082-CD32BC385205}" type="presOf" srcId="{48035F83-CE94-4415-BD4B-C93F44DFE43A}" destId="{ED1C032F-BDE6-4564-BE57-E2D27B58BAEA}" srcOrd="1" destOrd="0" presId="urn:microsoft.com/office/officeart/2005/8/layout/list1"/>
    <dgm:cxn modelId="{D3FB65BE-5ECD-4991-9397-539694077056}" type="presOf" srcId="{30E0D5E6-AD9C-4327-BC7B-94D637CDCABD}" destId="{5A99225F-F681-4E4A-9076-347703D596F5}" srcOrd="1" destOrd="0" presId="urn:microsoft.com/office/officeart/2005/8/layout/list1"/>
    <dgm:cxn modelId="{07D5BD07-343B-47DE-A7DA-631B351E4FF1}" type="presOf" srcId="{1BBBC99B-E4AB-40A5-A810-62C0AEDF30B9}" destId="{D0FDCBD2-D17F-48A0-ABA6-EC6F6BE91E4A}" srcOrd="0" destOrd="0" presId="urn:microsoft.com/office/officeart/2005/8/layout/list1"/>
    <dgm:cxn modelId="{9F55E02A-C9B1-4A8A-81C1-4D7D6FACB49C}" type="presOf" srcId="{43FEB27A-E3CD-4B19-94B1-C35FA491316F}" destId="{DB83621F-B091-4425-9E59-E2CF9F41E743}" srcOrd="0" destOrd="0" presId="urn:microsoft.com/office/officeart/2005/8/layout/list1"/>
    <dgm:cxn modelId="{32413D2E-2167-4163-931F-9E17F17ECB6C}" srcId="{B4E01564-0EDD-4B09-BA12-9A330CF963A7}" destId="{1BBBC99B-E4AB-40A5-A810-62C0AEDF30B9}" srcOrd="1" destOrd="0" parTransId="{1FA1465F-1E3A-4188-A907-F3EAEE2CCCF1}" sibTransId="{E57FA7BC-DDB3-4EAE-8525-477DE64B711B}"/>
    <dgm:cxn modelId="{92F0D9E8-D403-45F4-ADB6-099FA6172BFC}" type="presParOf" srcId="{6283775C-7347-4266-832A-171E0C02DF6D}" destId="{0EAA821E-3773-48B2-99C3-F67C81D1B8D0}" srcOrd="0" destOrd="0" presId="urn:microsoft.com/office/officeart/2005/8/layout/list1"/>
    <dgm:cxn modelId="{8369FA93-D308-4DDD-B393-37E5F88B4D02}" type="presParOf" srcId="{0EAA821E-3773-48B2-99C3-F67C81D1B8D0}" destId="{B15F00D0-CB02-46FE-A591-AF68EB436886}" srcOrd="0" destOrd="0" presId="urn:microsoft.com/office/officeart/2005/8/layout/list1"/>
    <dgm:cxn modelId="{2E6983E3-DFC8-4585-847B-B98905C0B170}" type="presParOf" srcId="{0EAA821E-3773-48B2-99C3-F67C81D1B8D0}" destId="{5A99225F-F681-4E4A-9076-347703D596F5}" srcOrd="1" destOrd="0" presId="urn:microsoft.com/office/officeart/2005/8/layout/list1"/>
    <dgm:cxn modelId="{11EE19C6-1573-48D7-9944-D6AB4E247847}" type="presParOf" srcId="{6283775C-7347-4266-832A-171E0C02DF6D}" destId="{D981DB56-54A1-4174-AB64-6F863A0CDF0B}" srcOrd="1" destOrd="0" presId="urn:microsoft.com/office/officeart/2005/8/layout/list1"/>
    <dgm:cxn modelId="{EC1F0652-572E-470A-80BB-E6DEF3D8F76E}" type="presParOf" srcId="{6283775C-7347-4266-832A-171E0C02DF6D}" destId="{F5ADBB36-942A-4CFD-A977-2A116E6F5C50}" srcOrd="2" destOrd="0" presId="urn:microsoft.com/office/officeart/2005/8/layout/list1"/>
    <dgm:cxn modelId="{E0F1268D-D063-4BB7-865F-E23CD4421AE7}" type="presParOf" srcId="{6283775C-7347-4266-832A-171E0C02DF6D}" destId="{B0C31C30-D61F-45D1-ACAE-9EE89E44F192}" srcOrd="3" destOrd="0" presId="urn:microsoft.com/office/officeart/2005/8/layout/list1"/>
    <dgm:cxn modelId="{F0C13618-CA27-4405-A281-B43B1A4FCA4B}" type="presParOf" srcId="{6283775C-7347-4266-832A-171E0C02DF6D}" destId="{CB1E2557-D1B0-47C1-B9D3-094DECED0AC7}" srcOrd="4" destOrd="0" presId="urn:microsoft.com/office/officeart/2005/8/layout/list1"/>
    <dgm:cxn modelId="{4AC7190B-4B6E-4F72-A1E8-9DD133F30F9B}" type="presParOf" srcId="{CB1E2557-D1B0-47C1-B9D3-094DECED0AC7}" destId="{D0FDCBD2-D17F-48A0-ABA6-EC6F6BE91E4A}" srcOrd="0" destOrd="0" presId="urn:microsoft.com/office/officeart/2005/8/layout/list1"/>
    <dgm:cxn modelId="{9F1AA883-FFDE-411A-98BA-A76407457E66}" type="presParOf" srcId="{CB1E2557-D1B0-47C1-B9D3-094DECED0AC7}" destId="{B5801AEA-AAE0-468E-892B-B58002631679}" srcOrd="1" destOrd="0" presId="urn:microsoft.com/office/officeart/2005/8/layout/list1"/>
    <dgm:cxn modelId="{D88841AB-62A2-42E6-8929-D21285CDF871}" type="presParOf" srcId="{6283775C-7347-4266-832A-171E0C02DF6D}" destId="{A3408B11-E6CD-4427-A48B-A2923B1D3AC9}" srcOrd="5" destOrd="0" presId="urn:microsoft.com/office/officeart/2005/8/layout/list1"/>
    <dgm:cxn modelId="{F731976E-7936-4C93-973F-1CA9DAC19CCA}" type="presParOf" srcId="{6283775C-7347-4266-832A-171E0C02DF6D}" destId="{D5D38C1A-F141-40B0-95E6-6682D6E79230}" srcOrd="6" destOrd="0" presId="urn:microsoft.com/office/officeart/2005/8/layout/list1"/>
    <dgm:cxn modelId="{69FB83AF-E5EF-401D-BF59-24AD8E0B72C4}" type="presParOf" srcId="{6283775C-7347-4266-832A-171E0C02DF6D}" destId="{87FBBBFF-94A5-4281-8E63-68508DD6D3FE}" srcOrd="7" destOrd="0" presId="urn:microsoft.com/office/officeart/2005/8/layout/list1"/>
    <dgm:cxn modelId="{5C9A9AE3-FCC1-443E-AFCE-D3291ACE3334}" type="presParOf" srcId="{6283775C-7347-4266-832A-171E0C02DF6D}" destId="{712BEBA6-F30E-4520-969F-8354C402BB86}" srcOrd="8" destOrd="0" presId="urn:microsoft.com/office/officeart/2005/8/layout/list1"/>
    <dgm:cxn modelId="{DDFB9C9D-53B4-4B7F-BD87-EF1D6B923CAC}" type="presParOf" srcId="{712BEBA6-F30E-4520-969F-8354C402BB86}" destId="{220C12E0-EA68-49FC-A4C9-AC8DEF058BCD}" srcOrd="0" destOrd="0" presId="urn:microsoft.com/office/officeart/2005/8/layout/list1"/>
    <dgm:cxn modelId="{6122CC09-B6D0-47BF-9626-9E2B25C05C8D}" type="presParOf" srcId="{712BEBA6-F30E-4520-969F-8354C402BB86}" destId="{ED1C032F-BDE6-4564-BE57-E2D27B58BAEA}" srcOrd="1" destOrd="0" presId="urn:microsoft.com/office/officeart/2005/8/layout/list1"/>
    <dgm:cxn modelId="{71BCFCDA-988C-4B11-941B-7A385E3BE23C}" type="presParOf" srcId="{6283775C-7347-4266-832A-171E0C02DF6D}" destId="{4C497CAA-BD4D-4AFE-98C2-ADECEB17872D}" srcOrd="9" destOrd="0" presId="urn:microsoft.com/office/officeart/2005/8/layout/list1"/>
    <dgm:cxn modelId="{309F4355-1840-4D20-9117-CC6894A63EA6}" type="presParOf" srcId="{6283775C-7347-4266-832A-171E0C02DF6D}" destId="{DB83621F-B091-4425-9E59-E2CF9F41E7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DBB36-942A-4CFD-A977-2A116E6F5C50}">
      <dsp:nvSpPr>
        <dsp:cNvPr id="0" name=""/>
        <dsp:cNvSpPr/>
      </dsp:nvSpPr>
      <dsp:spPr>
        <a:xfrm>
          <a:off x="0" y="512599"/>
          <a:ext cx="7272808" cy="12677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4451" tIns="312420" rIns="5644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Поступления от уплаты налогов, установленных Налоговым кодексом Российской Федерации (налог на доходы физических лиц; земельный налог; налог на имущество физических лиц; госпошлина; налоги, взимаемые по специальным налоговым режимам и т.д.)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12599"/>
        <a:ext cx="7272808" cy="1267779"/>
      </dsp:txXfrm>
    </dsp:sp>
    <dsp:sp modelId="{5A99225F-F681-4E4A-9076-347703D596F5}">
      <dsp:nvSpPr>
        <dsp:cNvPr id="0" name=""/>
        <dsp:cNvSpPr/>
      </dsp:nvSpPr>
      <dsp:spPr>
        <a:xfrm>
          <a:off x="363640" y="231342"/>
          <a:ext cx="5090965" cy="482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6"/>
              </a:solidFill>
              <a:latin typeface="Bookman Old Style" pitchFamily="18" charset="0"/>
            </a:rPr>
            <a:t>НАЛОГОВЫЕ ДОХОДЫ</a:t>
          </a:r>
          <a:endParaRPr lang="ru-RU" sz="2200" b="1" kern="1200" dirty="0">
            <a:solidFill>
              <a:schemeClr val="accent6"/>
            </a:solidFill>
            <a:latin typeface="Bookman Old Style" pitchFamily="18" charset="0"/>
          </a:endParaRPr>
        </a:p>
      </dsp:txBody>
      <dsp:txXfrm>
        <a:off x="387171" y="254873"/>
        <a:ext cx="5043903" cy="434968"/>
      </dsp:txXfrm>
    </dsp:sp>
    <dsp:sp modelId="{D5D38C1A-F141-40B0-95E6-6682D6E79230}">
      <dsp:nvSpPr>
        <dsp:cNvPr id="0" name=""/>
        <dsp:cNvSpPr/>
      </dsp:nvSpPr>
      <dsp:spPr>
        <a:xfrm>
          <a:off x="0" y="2364320"/>
          <a:ext cx="7272808" cy="12075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4451" tIns="312420" rIns="5644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Платежи, которые включают в себя возмездные операции от прямого предоставления муниципальным образованием в пользование имущества и земельных участков, от различного вида услуг, а также платежи в виде штрафов или иных санкций за нарушение законодательства и другие.</a:t>
          </a:r>
          <a:endParaRPr lang="ru-RU" sz="1400" kern="1200" dirty="0"/>
        </a:p>
      </dsp:txBody>
      <dsp:txXfrm>
        <a:off x="0" y="2364320"/>
        <a:ext cx="7272808" cy="1207505"/>
      </dsp:txXfrm>
    </dsp:sp>
    <dsp:sp modelId="{B5801AEA-AAE0-468E-892B-B58002631679}">
      <dsp:nvSpPr>
        <dsp:cNvPr id="0" name=""/>
        <dsp:cNvSpPr/>
      </dsp:nvSpPr>
      <dsp:spPr>
        <a:xfrm>
          <a:off x="363640" y="2081524"/>
          <a:ext cx="5090965" cy="537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6"/>
              </a:solidFill>
              <a:latin typeface="Bookman Old Style" pitchFamily="18" charset="0"/>
            </a:rPr>
            <a:t>НЕНАЛОГОВЫЕ ДОХОДЫ</a:t>
          </a:r>
          <a:endParaRPr lang="ru-RU" sz="2200" b="1" kern="1200" dirty="0">
            <a:solidFill>
              <a:schemeClr val="accent6"/>
            </a:solidFill>
            <a:latin typeface="Bookman Old Style" pitchFamily="18" charset="0"/>
          </a:endParaRPr>
        </a:p>
      </dsp:txBody>
      <dsp:txXfrm>
        <a:off x="389876" y="2107760"/>
        <a:ext cx="5038493" cy="484971"/>
      </dsp:txXfrm>
    </dsp:sp>
    <dsp:sp modelId="{DB83621F-B091-4425-9E59-E2CF9F41E743}">
      <dsp:nvSpPr>
        <dsp:cNvPr id="0" name=""/>
        <dsp:cNvSpPr/>
      </dsp:nvSpPr>
      <dsp:spPr>
        <a:xfrm>
          <a:off x="0" y="4184996"/>
          <a:ext cx="7272808" cy="1215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4451" tIns="312420" rIns="5644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Поступления в бюджет на безвозмездной и безвозвратной основе из федерального и краевого бюджета (дотации, субсидии, субвенции, а также перечисления от физических и юридических лиц (кроме налоговых и неналоговых доходов).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84996"/>
        <a:ext cx="7272808" cy="1215599"/>
      </dsp:txXfrm>
    </dsp:sp>
    <dsp:sp modelId="{ED1C032F-BDE6-4564-BE57-E2D27B58BAEA}">
      <dsp:nvSpPr>
        <dsp:cNvPr id="0" name=""/>
        <dsp:cNvSpPr/>
      </dsp:nvSpPr>
      <dsp:spPr>
        <a:xfrm>
          <a:off x="363640" y="3876476"/>
          <a:ext cx="5991048" cy="5245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6"/>
              </a:solidFill>
              <a:latin typeface="Bookman Old Style" pitchFamily="18" charset="0"/>
            </a:rPr>
            <a:t>БЕЗВОЗМЕЗДНЫЕ ПОСТУПЛЕНИЯ</a:t>
          </a:r>
          <a:endParaRPr lang="ru-RU" sz="2200" b="1" kern="1200" dirty="0">
            <a:solidFill>
              <a:schemeClr val="accent6"/>
            </a:solidFill>
            <a:latin typeface="Bookman Old Style" pitchFamily="18" charset="0"/>
          </a:endParaRPr>
        </a:p>
      </dsp:txBody>
      <dsp:txXfrm>
        <a:off x="389246" y="3902082"/>
        <a:ext cx="5939836" cy="473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0.31625</cdr:x>
      <cdr:y>0.69962</cdr:y>
    </cdr:from>
    <cdr:to>
      <cdr:x>0.38625</cdr:x>
      <cdr:y>0.77735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259223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0.20125</cdr:x>
      <cdr:y>0.53968</cdr:y>
    </cdr:from>
    <cdr:to>
      <cdr:x>0.31237</cdr:x>
      <cdr:y>0.66962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6184" y="2448272"/>
          <a:ext cx="914473" cy="589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1,8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%)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0.44624</cdr:x>
      <cdr:y>0.71429</cdr:y>
    </cdr:from>
    <cdr:to>
      <cdr:x>0.55735</cdr:x>
      <cdr:y>0.78562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72408" y="3240360"/>
          <a:ext cx="914391" cy="323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0,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7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0.69124</cdr:x>
      <cdr:y>0.14286</cdr:y>
    </cdr:from>
    <cdr:to>
      <cdr:x>0.80235</cdr:x>
      <cdr:y>0.25947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688632" y="648072"/>
          <a:ext cx="914391" cy="529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77,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0.315</cdr:x>
      <cdr:y>0.20635</cdr:y>
    </cdr:from>
    <cdr:to>
      <cdr:x>0.40124</cdr:x>
      <cdr:y>0.38127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92288" y="936104"/>
          <a:ext cx="709721" cy="793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3600" dirty="0"/>
        </a:p>
      </cdr:txBody>
    </cdr:sp>
  </cdr:relSizeAnchor>
  <cdr:relSizeAnchor xmlns:cdr="http://schemas.openxmlformats.org/drawingml/2006/chartDrawing">
    <cdr:from>
      <cdr:x>0.53374</cdr:x>
      <cdr:y>0.60246</cdr:y>
    </cdr:from>
    <cdr:to>
      <cdr:x>0.60374</cdr:x>
      <cdr:y>0.7385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92488" y="2232248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3600" dirty="0"/>
        </a:p>
      </cdr:txBody>
    </cdr:sp>
  </cdr:relSizeAnchor>
  <cdr:relSizeAnchor xmlns:cdr="http://schemas.openxmlformats.org/drawingml/2006/chartDrawing">
    <cdr:from>
      <cdr:x>0.77874</cdr:x>
      <cdr:y>0.19434</cdr:y>
    </cdr:from>
    <cdr:to>
      <cdr:x>0.84874</cdr:x>
      <cdr:y>0.33038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408712" y="720080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3600" dirty="0"/>
        </a:p>
      </cdr:txBody>
    </cdr:sp>
  </cdr:relSizeAnchor>
  <cdr:relSizeAnchor xmlns:cdr="http://schemas.openxmlformats.org/drawingml/2006/chartDrawing">
    <cdr:from>
      <cdr:x>0.83999</cdr:x>
      <cdr:y>2.69889E-7</cdr:y>
    </cdr:from>
    <cdr:to>
      <cdr:x>0.98874</cdr:x>
      <cdr:y>0.15547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12768" y="1"/>
          <a:ext cx="122413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 smtClean="0"/>
            <a:t>* </a:t>
          </a:r>
          <a:r>
            <a:rPr lang="ru-RU" sz="2000" dirty="0" err="1" smtClean="0"/>
            <a:t>тыс.руб</a:t>
          </a:r>
          <a:r>
            <a:rPr lang="ru-RU" sz="3600" dirty="0" smtClean="0"/>
            <a:t>.</a:t>
          </a:r>
          <a:endParaRPr lang="ru-RU" sz="3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DF77-A576-48BE-B4BA-5D936377D01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E48D8-2E40-4873-82AF-42CED893F9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0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9999">
              <a:schemeClr val="accent1">
                <a:lumMod val="40000"/>
                <a:lumOff val="60000"/>
              </a:schemeClr>
            </a:gs>
            <a:gs pos="7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9978-C5A7-4FFA-A51D-5FD81BDB288F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5E47-9830-40E7-A87C-A6F3A9BC3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773832"/>
            <a:ext cx="6984776" cy="9269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ДЛЯ ГРАЖДАН – ЧТО ЭТО ТАКОЕ?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1412776"/>
            <a:ext cx="7920880" cy="2232248"/>
          </a:xfrm>
          <a:prstGeom prst="roundRect">
            <a:avLst/>
          </a:prstGeom>
          <a:gradFill flip="none" rotWithShape="1">
            <a:gsLst>
              <a:gs pos="0">
                <a:schemeClr val="accent5"/>
              </a:gs>
              <a:gs pos="39999">
                <a:schemeClr val="accent1">
                  <a:lumMod val="40000"/>
                  <a:lumOff val="60000"/>
                </a:schemeClr>
              </a:gs>
              <a:gs pos="70000">
                <a:schemeClr val="accent1">
                  <a:lumMod val="40000"/>
                  <a:lumOff val="60000"/>
                </a:schemeClr>
              </a:gs>
              <a:gs pos="100000">
                <a:schemeClr val="accent5"/>
              </a:gs>
            </a:gsLst>
            <a:lin ang="5400000" scaled="0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en-US" sz="17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1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«Бюджет для граждан» 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– аналитический документ, разрабатываемый в целях предоставления гражданам актуальной информации о проекте  бюджета муниципального района «Ононский район». В представленной информации отражено положение бюджета муниципального района «Ононский район» на предстоящий 202</a:t>
            </a:r>
            <a:r>
              <a:rPr lang="en-US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год и плановый период 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202</a:t>
            </a:r>
            <a:r>
              <a:rPr lang="en-US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и 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202</a:t>
            </a:r>
            <a:r>
              <a:rPr lang="en-US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годов. </a:t>
            </a:r>
          </a:p>
          <a:p>
            <a:endParaRPr lang="ru-RU" sz="1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07598"/>
            <a:ext cx="7931224" cy="81856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Основные параметры проекта бюджета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658" y="1614800"/>
            <a:ext cx="8229600" cy="4525963"/>
          </a:xfrm>
        </p:spPr>
        <p:txBody>
          <a:bodyPr/>
          <a:lstStyle/>
          <a:p>
            <a:pPr lvl="4"/>
            <a:r>
              <a:rPr lang="ru-RU" altLang="ru-RU" b="1" dirty="0">
                <a:solidFill>
                  <a:schemeClr val="accent1"/>
                </a:solidFill>
                <a:latin typeface="Arial" charset="0"/>
              </a:rPr>
              <a:t>БЮДЖЕТ –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самоуправления</a:t>
            </a:r>
            <a:endParaRPr lang="ru-RU" altLang="ru-RU" b="1" dirty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6" name="Группа 18"/>
          <p:cNvGrpSpPr>
            <a:grpSpLocks/>
          </p:cNvGrpSpPr>
          <p:nvPr/>
        </p:nvGrpSpPr>
        <p:grpSpPr bwMode="auto">
          <a:xfrm>
            <a:off x="467544" y="3451922"/>
            <a:ext cx="3236094" cy="2425349"/>
            <a:chOff x="724267" y="1934585"/>
            <a:chExt cx="2831277" cy="212053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24267" y="1934585"/>
              <a:ext cx="1275979" cy="1238036"/>
            </a:xfrm>
            <a:prstGeom prst="roundRect">
              <a:avLst/>
            </a:prstGeom>
            <a:grpFill/>
            <a:ln w="38100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kern="0" dirty="0">
                  <a:solidFill>
                    <a:srgbClr val="4F271C"/>
                  </a:solidFill>
                  <a:latin typeface="Verdana"/>
                </a:rPr>
                <a:t>Доходы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82739" y="2396468"/>
              <a:ext cx="1272805" cy="1238036"/>
            </a:xfrm>
            <a:prstGeom prst="roundRect">
              <a:avLst/>
            </a:prstGeom>
            <a:grpFill/>
            <a:ln w="38100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36000" rIns="360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kern="0" dirty="0">
                  <a:solidFill>
                    <a:srgbClr val="4F271C"/>
                  </a:solidFill>
                  <a:latin typeface="Verdana"/>
                </a:rPr>
                <a:t>Расходы</a:t>
              </a:r>
            </a:p>
          </p:txBody>
        </p:sp>
        <p:grpSp>
          <p:nvGrpSpPr>
            <p:cNvPr id="9" name="Группа 17"/>
            <p:cNvGrpSpPr>
              <a:grpSpLocks/>
            </p:cNvGrpSpPr>
            <p:nvPr/>
          </p:nvGrpSpPr>
          <p:grpSpPr bwMode="auto">
            <a:xfrm>
              <a:off x="1024133" y="3537012"/>
              <a:ext cx="1944216" cy="518106"/>
              <a:chOff x="1024133" y="2636131"/>
              <a:chExt cx="1944216" cy="518106"/>
            </a:xfrm>
            <a:grpFill/>
          </p:grpSpPr>
          <p:sp>
            <p:nvSpPr>
              <p:cNvPr id="10" name="Прямоугольник 9"/>
              <p:cNvSpPr/>
              <p:nvPr/>
            </p:nvSpPr>
            <p:spPr>
              <a:xfrm rot="1188936">
                <a:off x="1024217" y="2636802"/>
                <a:ext cx="1944123" cy="1936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dirty="0">
                  <a:solidFill>
                    <a:srgbClr val="4F271C"/>
                  </a:solidFill>
                  <a:latin typeface="Verdana"/>
                </a:endParaRPr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1819324" y="2860601"/>
                <a:ext cx="353909" cy="293636"/>
              </a:xfrm>
              <a:prstGeom prst="triangl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dirty="0">
                  <a:solidFill>
                    <a:srgbClr val="4F271C"/>
                  </a:solidFill>
                  <a:latin typeface="Verdana"/>
                </a:endParaRPr>
              </a:p>
            </p:txBody>
          </p:sp>
        </p:grpSp>
      </p:grpSp>
      <p:sp>
        <p:nvSpPr>
          <p:cNvPr id="12" name="Скругленный прямоугольник 11"/>
          <p:cNvSpPr/>
          <p:nvPr/>
        </p:nvSpPr>
        <p:spPr>
          <a:xfrm>
            <a:off x="536658" y="5877015"/>
            <a:ext cx="2832100" cy="900113"/>
          </a:xfrm>
          <a:prstGeom prst="roundRect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Verdana"/>
              </a:rPr>
              <a:t>Дефицит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Verdana"/>
              </a:rPr>
              <a:t>(расходы больше доходов)</a:t>
            </a:r>
          </a:p>
        </p:txBody>
      </p:sp>
      <p:grpSp>
        <p:nvGrpSpPr>
          <p:cNvPr id="13" name="Группа 25"/>
          <p:cNvGrpSpPr>
            <a:grpSpLocks/>
          </p:cNvGrpSpPr>
          <p:nvPr/>
        </p:nvGrpSpPr>
        <p:grpSpPr bwMode="auto">
          <a:xfrm>
            <a:off x="5508104" y="3451921"/>
            <a:ext cx="3215952" cy="1944273"/>
            <a:chOff x="5015136" y="1629651"/>
            <a:chExt cx="2856132" cy="210262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015136" y="2090196"/>
              <a:ext cx="1276448" cy="1238707"/>
            </a:xfrm>
            <a:prstGeom prst="roundRect">
              <a:avLst/>
            </a:prstGeom>
            <a:grpFill/>
            <a:ln w="38100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kern="0" dirty="0">
                  <a:solidFill>
                    <a:srgbClr val="4F271C"/>
                  </a:solidFill>
                  <a:latin typeface="Verdana"/>
                </a:rPr>
                <a:t>Доходы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597995" y="1629651"/>
              <a:ext cx="1273273" cy="1238707"/>
            </a:xfrm>
            <a:prstGeom prst="roundRect">
              <a:avLst/>
            </a:prstGeom>
            <a:grpFill/>
            <a:ln w="38100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36000" rIns="360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kern="0" dirty="0">
                  <a:solidFill>
                    <a:srgbClr val="4F271C"/>
                  </a:solidFill>
                  <a:latin typeface="Verdana"/>
                </a:rPr>
                <a:t>Расходы</a:t>
              </a:r>
            </a:p>
          </p:txBody>
        </p:sp>
        <p:grpSp>
          <p:nvGrpSpPr>
            <p:cNvPr id="16" name="Группа 15"/>
            <p:cNvGrpSpPr>
              <a:grpSpLocks/>
            </p:cNvGrpSpPr>
            <p:nvPr/>
          </p:nvGrpSpPr>
          <p:grpSpPr bwMode="auto">
            <a:xfrm>
              <a:off x="5631212" y="3223124"/>
              <a:ext cx="1944216" cy="509152"/>
              <a:chOff x="5631212" y="3223124"/>
              <a:chExt cx="1944216" cy="509152"/>
            </a:xfrm>
            <a:grpFill/>
          </p:grpSpPr>
          <p:sp>
            <p:nvSpPr>
              <p:cNvPr id="17" name="Прямоугольник 16"/>
              <p:cNvSpPr/>
              <p:nvPr/>
            </p:nvSpPr>
            <p:spPr>
              <a:xfrm rot="20445898">
                <a:off x="5631133" y="3222501"/>
                <a:ext cx="1944837" cy="195334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dirty="0">
                  <a:solidFill>
                    <a:srgbClr val="4F271C"/>
                  </a:solidFill>
                  <a:latin typeface="Verdana"/>
                </a:endParaRPr>
              </a:p>
            </p:txBody>
          </p:sp>
          <p:sp>
            <p:nvSpPr>
              <p:cNvPr id="18" name="Равнобедренный треугольник 17"/>
              <p:cNvSpPr/>
              <p:nvPr/>
            </p:nvSpPr>
            <p:spPr>
              <a:xfrm>
                <a:off x="6450346" y="3436892"/>
                <a:ext cx="355627" cy="295384"/>
              </a:xfrm>
              <a:prstGeom prst="triangl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kern="0" dirty="0">
                  <a:solidFill>
                    <a:srgbClr val="4F271C"/>
                  </a:solidFill>
                  <a:latin typeface="Verdana"/>
                </a:endParaRPr>
              </a:p>
            </p:txBody>
          </p:sp>
        </p:grpSp>
      </p:grpSp>
      <p:sp>
        <p:nvSpPr>
          <p:cNvPr id="25" name="Скругленный прямоугольник 24"/>
          <p:cNvSpPr/>
          <p:nvPr/>
        </p:nvSpPr>
        <p:spPr>
          <a:xfrm>
            <a:off x="5868144" y="5877014"/>
            <a:ext cx="2855912" cy="900113"/>
          </a:xfrm>
          <a:prstGeom prst="roundRect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36000" rIns="36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Verdana"/>
              </a:rPr>
              <a:t>Профицит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>
                <a:solidFill>
                  <a:prstClr val="black"/>
                </a:solidFill>
                <a:latin typeface="Verdana"/>
              </a:rPr>
              <a:t>(доходы больше расходов)</a:t>
            </a:r>
          </a:p>
        </p:txBody>
      </p:sp>
    </p:spTree>
    <p:extLst>
      <p:ext uri="{BB962C8B-B14F-4D97-AF65-F5344CB8AC3E}">
        <p14:creationId xmlns:p14="http://schemas.microsoft.com/office/powerpoint/2010/main" val="444785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«Ононский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район» на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356997"/>
              </p:ext>
            </p:extLst>
          </p:nvPr>
        </p:nvGraphicFramePr>
        <p:xfrm>
          <a:off x="251520" y="2060848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90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50825" y="1052736"/>
            <a:ext cx="8510588" cy="115178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415941"/>
              </p:ext>
            </p:extLst>
          </p:nvPr>
        </p:nvGraphicFramePr>
        <p:xfrm>
          <a:off x="167746" y="2060848"/>
          <a:ext cx="8593667" cy="456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51720" y="116633"/>
            <a:ext cx="480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муниципального района из  бюджета края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" y="1600200"/>
          <a:ext cx="3096344" cy="180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</a:tblGrid>
              <a:tr h="3678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Субсидии</a:t>
                      </a:r>
                      <a:endParaRPr lang="ru-RU" sz="1800" dirty="0"/>
                    </a:p>
                  </a:txBody>
                  <a:tcPr marT="45703" marB="45703"/>
                </a:tc>
              </a:tr>
              <a:tr h="4322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Субвенции</a:t>
                      </a:r>
                      <a:endParaRPr lang="ru-RU" sz="1800" dirty="0"/>
                    </a:p>
                  </a:txBody>
                  <a:tcPr marT="45703" marB="45703"/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Дотации</a:t>
                      </a:r>
                      <a:endParaRPr lang="ru-RU" sz="1800" dirty="0"/>
                    </a:p>
                  </a:txBody>
                  <a:tcPr marT="45703" marB="45703"/>
                </a:tc>
              </a:tr>
              <a:tr h="6401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Иные межбюджетные трансферты</a:t>
                      </a:r>
                      <a:endParaRPr lang="ru-RU" sz="1800" dirty="0"/>
                    </a:p>
                  </a:txBody>
                  <a:tcPr marT="45703" marB="45703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86631"/>
              </p:ext>
            </p:extLst>
          </p:nvPr>
        </p:nvGraphicFramePr>
        <p:xfrm>
          <a:off x="467544" y="1600200"/>
          <a:ext cx="7344816" cy="2446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000"/>
                <a:gridCol w="4258816"/>
              </a:tblGrid>
              <a:tr h="64019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678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Субсидии</a:t>
                      </a:r>
                      <a:endParaRPr lang="ru-RU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63005,6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4322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Субвенции</a:t>
                      </a:r>
                      <a:endParaRPr lang="ru-RU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200705,0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36579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Дотации</a:t>
                      </a:r>
                      <a:endParaRPr lang="ru-RU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8951,0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  <a:tr h="6401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Иные межбюджетные трансферты</a:t>
                      </a:r>
                      <a:endParaRPr lang="ru-RU" sz="1800" dirty="0"/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16717,7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0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0" y="1123975"/>
            <a:ext cx="9144000" cy="5048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«Структура расходов районного бюджета 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год»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44823"/>
            <a:ext cx="7308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prstClr val="black"/>
                </a:solidFill>
              </a:rPr>
              <a:t>Расходы бюджета – </a:t>
            </a:r>
            <a:r>
              <a:rPr lang="ru-RU" dirty="0">
                <a:solidFill>
                  <a:prstClr val="black"/>
                </a:solidFill>
              </a:rPr>
              <a:t>выплачиваемые из бюджета денежные средства.</a:t>
            </a:r>
          </a:p>
          <a:p>
            <a:pPr algn="just"/>
            <a:r>
              <a:rPr lang="ru-RU" b="1" dirty="0">
                <a:solidFill>
                  <a:prstClr val="black"/>
                </a:solidFill>
              </a:rPr>
              <a:t>Формирование расходов </a:t>
            </a:r>
            <a:r>
              <a:rPr lang="ru-RU" dirty="0">
                <a:solidFill>
                  <a:prstClr val="black"/>
                </a:solidFill>
              </a:rPr>
              <a:t>осуществляется в соответствии с установленными законодательством полномочиями муниципального образования, исполнение которых должно происходить в очередном финансовом году и плановом периоде за счет средств соответствующего бюджета.</a:t>
            </a:r>
          </a:p>
          <a:p>
            <a:pPr algn="just"/>
            <a:r>
              <a:rPr lang="ru-RU" b="1" dirty="0">
                <a:solidFill>
                  <a:prstClr val="black"/>
                </a:solidFill>
              </a:rPr>
              <a:t>Расходы бюджета формируются: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 главным распорядителям бюджетных средств (ведомственная структура)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 функциональной классификации расходов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760" y="620920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altLang="ru-RU" sz="2400" b="1" dirty="0" smtClean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Расходы </a:t>
            </a:r>
            <a:r>
              <a:rPr lang="ru-RU" altLang="ru-RU" sz="2400" b="1" dirty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муниципального </a:t>
            </a:r>
            <a:r>
              <a:rPr lang="ru-RU" altLang="ru-RU" sz="2400" b="1" dirty="0" smtClean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 на </a:t>
            </a:r>
            <a:r>
              <a:rPr lang="ru-RU" altLang="ru-RU" sz="2400" b="1" dirty="0" smtClean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altLang="ru-RU" sz="2400" b="1" dirty="0" smtClean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400" b="1" dirty="0" smtClean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altLang="ru-RU" sz="2400" b="1" dirty="0" smtClean="0">
              <a:solidFill>
                <a:srgbClr val="475A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400" b="1" dirty="0" smtClean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883734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Общий </a:t>
            </a:r>
            <a:r>
              <a:rPr lang="ru-RU" b="1" dirty="0"/>
              <a:t>объем расходов бюджета муниципального </a:t>
            </a:r>
            <a:r>
              <a:rPr lang="ru-RU" b="1" dirty="0" smtClean="0"/>
              <a:t>района «Ононский район </a:t>
            </a:r>
            <a:r>
              <a:rPr lang="ru-RU" b="1" dirty="0"/>
              <a:t>на </a:t>
            </a:r>
            <a:r>
              <a:rPr lang="ru-RU" b="1" dirty="0" smtClean="0"/>
              <a:t>202</a:t>
            </a:r>
            <a:r>
              <a:rPr lang="en-US" b="1" dirty="0" smtClean="0"/>
              <a:t>2</a:t>
            </a:r>
            <a:r>
              <a:rPr lang="ru-RU" b="1" dirty="0" smtClean="0"/>
              <a:t> </a:t>
            </a:r>
            <a:r>
              <a:rPr lang="ru-RU" b="1" dirty="0"/>
              <a:t>год – </a:t>
            </a:r>
            <a:r>
              <a:rPr lang="ru-RU" b="1" dirty="0" smtClean="0"/>
              <a:t>5</a:t>
            </a:r>
            <a:r>
              <a:rPr lang="en-US" b="1" dirty="0" smtClean="0"/>
              <a:t>52938,1</a:t>
            </a:r>
            <a:r>
              <a:rPr lang="ru-RU" b="1" dirty="0" err="1" smtClean="0"/>
              <a:t>тыс.руб</a:t>
            </a:r>
            <a:r>
              <a:rPr lang="ru-RU" b="1" dirty="0" smtClean="0"/>
              <a:t> </a:t>
            </a:r>
            <a:endParaRPr lang="ru-RU" dirty="0"/>
          </a:p>
          <a:p>
            <a:r>
              <a:rPr lang="ru-RU" dirty="0"/>
              <a:t>Общегосударственные вопросы </a:t>
            </a:r>
            <a:r>
              <a:rPr lang="en-US" dirty="0" smtClean="0"/>
              <a:t>69825,7</a:t>
            </a:r>
            <a:r>
              <a:rPr lang="ru-RU" dirty="0" err="1" smtClean="0"/>
              <a:t>тыс.руб</a:t>
            </a:r>
            <a:r>
              <a:rPr lang="ru-RU" dirty="0" smtClean="0"/>
              <a:t>. </a:t>
            </a:r>
            <a:r>
              <a:rPr lang="ru-RU" dirty="0" smtClean="0"/>
              <a:t>(</a:t>
            </a:r>
            <a:r>
              <a:rPr lang="ru-RU" dirty="0" smtClean="0"/>
              <a:t>12,6</a:t>
            </a:r>
            <a:r>
              <a:rPr lang="ru-RU" dirty="0" smtClean="0"/>
              <a:t>%)</a:t>
            </a:r>
            <a:endParaRPr lang="en-US" dirty="0" smtClean="0"/>
          </a:p>
          <a:p>
            <a:r>
              <a:rPr lang="ru-RU" dirty="0" smtClean="0"/>
              <a:t>Национальная безопасность и правоохранительная деятельность 2698,5тыс.руб.(0,5%)</a:t>
            </a:r>
            <a:endParaRPr lang="ru-RU" dirty="0"/>
          </a:p>
          <a:p>
            <a:r>
              <a:rPr lang="ru-RU" dirty="0" smtClean="0"/>
              <a:t>Национальная </a:t>
            </a:r>
            <a:r>
              <a:rPr lang="ru-RU" dirty="0"/>
              <a:t>экономика </a:t>
            </a:r>
            <a:r>
              <a:rPr lang="ru-RU" dirty="0" smtClean="0"/>
              <a:t>-</a:t>
            </a:r>
            <a:r>
              <a:rPr lang="en-US" dirty="0" smtClean="0"/>
              <a:t>35393,1</a:t>
            </a:r>
            <a:r>
              <a:rPr lang="ru-RU" dirty="0" err="1" smtClean="0"/>
              <a:t>тыс.руб</a:t>
            </a:r>
            <a:r>
              <a:rPr lang="ru-RU" dirty="0" smtClean="0"/>
              <a:t>.(</a:t>
            </a:r>
            <a:r>
              <a:rPr lang="ru-RU" dirty="0" smtClean="0"/>
              <a:t>6,4%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Жилищно-коммунальное </a:t>
            </a:r>
            <a:r>
              <a:rPr lang="ru-RU" dirty="0"/>
              <a:t>хозяйство </a:t>
            </a:r>
            <a:r>
              <a:rPr lang="ru-RU" dirty="0" smtClean="0"/>
              <a:t>-</a:t>
            </a:r>
            <a:r>
              <a:rPr lang="en-US" dirty="0" smtClean="0"/>
              <a:t>9500,2</a:t>
            </a:r>
            <a:r>
              <a:rPr lang="ru-RU" dirty="0" err="1" smtClean="0"/>
              <a:t>тыс.руб</a:t>
            </a:r>
            <a:r>
              <a:rPr lang="ru-RU" dirty="0" smtClean="0"/>
              <a:t>.(</a:t>
            </a:r>
            <a:r>
              <a:rPr lang="ru-RU" dirty="0" smtClean="0"/>
              <a:t>1,7</a:t>
            </a:r>
            <a:r>
              <a:rPr lang="ru-RU" dirty="0" smtClean="0"/>
              <a:t>%)</a:t>
            </a:r>
            <a:endParaRPr lang="ru-RU" dirty="0" smtClean="0"/>
          </a:p>
          <a:p>
            <a:r>
              <a:rPr lang="ru-RU" dirty="0" smtClean="0"/>
              <a:t>Образование -</a:t>
            </a:r>
            <a:r>
              <a:rPr lang="ru-RU" dirty="0" smtClean="0"/>
              <a:t>3</a:t>
            </a:r>
            <a:r>
              <a:rPr lang="en-US" dirty="0" smtClean="0"/>
              <a:t>53700,6</a:t>
            </a:r>
            <a:r>
              <a:rPr lang="ru-RU" dirty="0" err="1" smtClean="0"/>
              <a:t>тыс.руб</a:t>
            </a:r>
            <a:r>
              <a:rPr lang="ru-RU" dirty="0" smtClean="0"/>
              <a:t>. (</a:t>
            </a:r>
            <a:r>
              <a:rPr lang="ru-RU" dirty="0" smtClean="0"/>
              <a:t>63,7%)</a:t>
            </a:r>
            <a:endParaRPr lang="ru-RU" dirty="0" smtClean="0"/>
          </a:p>
          <a:p>
            <a:r>
              <a:rPr lang="ru-RU" dirty="0" smtClean="0"/>
              <a:t>Культура-51</a:t>
            </a:r>
            <a:r>
              <a:rPr lang="en-US" dirty="0" smtClean="0"/>
              <a:t>025,9</a:t>
            </a:r>
            <a:r>
              <a:rPr lang="ru-RU" dirty="0" err="1" smtClean="0"/>
              <a:t>тыс.руб</a:t>
            </a:r>
            <a:r>
              <a:rPr lang="ru-RU" dirty="0" smtClean="0"/>
              <a:t>.(</a:t>
            </a:r>
            <a:r>
              <a:rPr lang="ru-RU" dirty="0" smtClean="0"/>
              <a:t>9,2</a:t>
            </a:r>
            <a:r>
              <a:rPr lang="ru-RU" dirty="0" smtClean="0"/>
              <a:t>%)</a:t>
            </a:r>
            <a:endParaRPr lang="ru-RU" dirty="0"/>
          </a:p>
          <a:p>
            <a:r>
              <a:rPr lang="ru-RU" dirty="0" smtClean="0"/>
              <a:t>Социальная </a:t>
            </a:r>
            <a:r>
              <a:rPr lang="ru-RU" dirty="0"/>
              <a:t>политика </a:t>
            </a:r>
            <a:r>
              <a:rPr lang="ru-RU" dirty="0" smtClean="0"/>
              <a:t>-</a:t>
            </a:r>
            <a:r>
              <a:rPr lang="ru-RU" dirty="0" smtClean="0"/>
              <a:t>11</a:t>
            </a:r>
            <a:r>
              <a:rPr lang="en-US" dirty="0" smtClean="0"/>
              <a:t>840,3</a:t>
            </a:r>
            <a:r>
              <a:rPr lang="ru-RU" dirty="0" err="1" smtClean="0"/>
              <a:t>тыс.руб</a:t>
            </a:r>
            <a:r>
              <a:rPr lang="ru-RU" dirty="0" smtClean="0"/>
              <a:t>.(</a:t>
            </a:r>
            <a:r>
              <a:rPr lang="ru-RU" dirty="0" smtClean="0"/>
              <a:t>2,4%)</a:t>
            </a:r>
            <a:endParaRPr lang="ru-RU" dirty="0"/>
          </a:p>
          <a:p>
            <a:r>
              <a:rPr lang="ru-RU" dirty="0" smtClean="0"/>
              <a:t>Средства </a:t>
            </a:r>
            <a:r>
              <a:rPr lang="ru-RU" dirty="0"/>
              <a:t>массовой информации </a:t>
            </a:r>
            <a:r>
              <a:rPr lang="ru-RU" dirty="0" smtClean="0"/>
              <a:t>-</a:t>
            </a:r>
            <a:r>
              <a:rPr lang="ru-RU" dirty="0" smtClean="0"/>
              <a:t>1</a:t>
            </a:r>
            <a:r>
              <a:rPr lang="en-US" dirty="0" smtClean="0"/>
              <a:t>3</a:t>
            </a:r>
            <a:r>
              <a:rPr lang="ru-RU" dirty="0" smtClean="0"/>
              <a:t>00,0тыс.руб </a:t>
            </a:r>
            <a:r>
              <a:rPr lang="ru-RU" dirty="0" smtClean="0"/>
              <a:t>(0,2%)</a:t>
            </a:r>
            <a:endParaRPr lang="ru-RU" dirty="0"/>
          </a:p>
          <a:p>
            <a:r>
              <a:rPr lang="ru-RU" dirty="0"/>
              <a:t>Обслуживание гос. (</a:t>
            </a:r>
            <a:r>
              <a:rPr lang="ru-RU" dirty="0" smtClean="0"/>
              <a:t>муниципального долга)- </a:t>
            </a:r>
            <a:r>
              <a:rPr lang="ru-RU" dirty="0" smtClean="0"/>
              <a:t>1</a:t>
            </a:r>
            <a:r>
              <a:rPr lang="en-US" dirty="0" smtClean="0"/>
              <a:t>4</a:t>
            </a:r>
            <a:r>
              <a:rPr lang="ru-RU" dirty="0" smtClean="0"/>
              <a:t>,0тыс.руб.</a:t>
            </a:r>
            <a:endParaRPr lang="ru-RU" dirty="0"/>
          </a:p>
          <a:p>
            <a:r>
              <a:rPr lang="ru-RU" dirty="0"/>
              <a:t>Межбюджетные трансферты общего характера </a:t>
            </a:r>
            <a:r>
              <a:rPr lang="ru-RU" dirty="0" smtClean="0"/>
              <a:t>– </a:t>
            </a:r>
            <a:r>
              <a:rPr lang="en-US" dirty="0" smtClean="0"/>
              <a:t>17639,8</a:t>
            </a:r>
            <a:r>
              <a:rPr lang="ru-RU" dirty="0" err="1" smtClean="0"/>
              <a:t>тыс.руб</a:t>
            </a:r>
            <a:r>
              <a:rPr lang="ru-RU" dirty="0" smtClean="0"/>
              <a:t>. </a:t>
            </a:r>
            <a:r>
              <a:rPr lang="ru-RU" smtClean="0"/>
              <a:t>(</a:t>
            </a:r>
            <a:r>
              <a:rPr lang="ru-RU" smtClean="0"/>
              <a:t>3,3</a:t>
            </a:r>
            <a:r>
              <a:rPr lang="ru-RU" smtClean="0"/>
              <a:t>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ашивка 18"/>
          <p:cNvSpPr/>
          <p:nvPr/>
        </p:nvSpPr>
        <p:spPr>
          <a:xfrm>
            <a:off x="2483768" y="5229200"/>
            <a:ext cx="4248472" cy="1008112"/>
          </a:xfrm>
          <a:prstGeom prst="chevron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chemeClr val="accent1">
                  <a:lumMod val="40000"/>
                  <a:lumOff val="60000"/>
                </a:schemeClr>
              </a:gs>
              <a:gs pos="7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2483768" y="2132856"/>
            <a:ext cx="4248472" cy="1008112"/>
          </a:xfrm>
          <a:prstGeom prst="chevron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9999">
                <a:schemeClr val="accent1">
                  <a:lumMod val="40000"/>
                  <a:lumOff val="60000"/>
                </a:schemeClr>
              </a:gs>
              <a:gs pos="70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085835"/>
            <a:ext cx="597666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urier New" pitchFamily="49" charset="0"/>
                <a:cs typeface="Andalus" pitchFamily="18" charset="-78"/>
              </a:rPr>
              <a:t>ВОЗМОЖНОСТИ ВЛИЯНИЯ ГРАЖДАН НА СОСТАВ БЮДЖЕТА 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ourier New" pitchFamily="49" charset="0"/>
              <a:cs typeface="Andalus" pitchFamily="18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2212122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Публичные слушания по проекту бюджета муниципального района «Ононский район» </a:t>
            </a:r>
          </a:p>
          <a:p>
            <a:r>
              <a:rPr lang="ru-RU" sz="1400" dirty="0" smtClean="0"/>
              <a:t>(проходят ежегодно в ноябре - декабре )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5229200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Публичные слушания по отчету об исполнении бюджета муниципального района «Ононский район» </a:t>
            </a:r>
          </a:p>
          <a:p>
            <a:r>
              <a:rPr lang="ru-RU" sz="1500" dirty="0" smtClean="0"/>
              <a:t>(проходят ежегодно в  мае - июне) 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1520" y="4653136"/>
            <a:ext cx="20882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ГРАЖДАНИН</a:t>
            </a:r>
          </a:p>
          <a:p>
            <a:pPr algn="ctr"/>
            <a:r>
              <a:rPr lang="ru-RU" sz="1500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к</a:t>
            </a:r>
            <a:r>
              <a:rPr lang="ru-RU" sz="1500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ак получатель социальных гарантий </a:t>
            </a:r>
            <a:endParaRPr lang="ru-RU" sz="1500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71926"/>
            <a:ext cx="7758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составления и утверждения бюджета муниципального района </a:t>
            </a:r>
            <a:r>
              <a:rPr lang="ru-RU" altLang="ru-RU" b="1" dirty="0" smtClean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«Ононский </a:t>
            </a:r>
            <a:r>
              <a:rPr lang="ru-RU" altLang="ru-RU" b="1" dirty="0">
                <a:solidFill>
                  <a:srgbClr val="475A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4888" y="836712"/>
            <a:ext cx="8109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Бюджет муниципального района </a:t>
            </a:r>
            <a:r>
              <a:rPr lang="ru-RU" dirty="0" smtClean="0"/>
              <a:t>«Ононский </a:t>
            </a:r>
            <a:r>
              <a:rPr lang="ru-RU" dirty="0"/>
              <a:t>район» – это ежегодно утверждаемый Советом муниципального района </a:t>
            </a:r>
            <a:r>
              <a:rPr lang="ru-RU" dirty="0" smtClean="0"/>
              <a:t>«Ононский </a:t>
            </a:r>
            <a:r>
              <a:rPr lang="ru-RU" dirty="0"/>
              <a:t>район» свод доходов и расходов на очередной финансовый год и на два года планового периода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9" y="2564903"/>
            <a:ext cx="2448271" cy="4202385"/>
          </a:xfrm>
          <a:prstGeom prst="roundRect">
            <a:avLst/>
          </a:prstGeom>
          <a:solidFill>
            <a:srgbClr val="77B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</a:rPr>
              <a:t>Составление проекта бюджета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         Работа по составлению проекта бюджета начинается не позднее чем за 9 месяцев до начала очередного финансового года.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15816" y="2518817"/>
            <a:ext cx="3456384" cy="42484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50" b="1" u="sng" dirty="0" smtClean="0">
                <a:solidFill>
                  <a:prstClr val="black"/>
                </a:solidFill>
              </a:rPr>
              <a:t>Рассмотрение </a:t>
            </a:r>
            <a:r>
              <a:rPr lang="ru-RU" sz="1250" b="1" u="sng" dirty="0">
                <a:solidFill>
                  <a:prstClr val="black"/>
                </a:solidFill>
              </a:rPr>
              <a:t>проекта </a:t>
            </a:r>
            <a:r>
              <a:rPr lang="ru-RU" sz="1250" b="1" u="sng" dirty="0" smtClean="0">
                <a:solidFill>
                  <a:prstClr val="black"/>
                </a:solidFill>
              </a:rPr>
              <a:t>бюджета</a:t>
            </a:r>
          </a:p>
          <a:p>
            <a:pPr lvl="0" algn="just"/>
            <a:r>
              <a:rPr lang="ru-RU" sz="1250" dirty="0">
                <a:solidFill>
                  <a:prstClr val="black"/>
                </a:solidFill>
              </a:rPr>
              <a:t> </a:t>
            </a:r>
            <a:r>
              <a:rPr lang="ru-RU" sz="1250" dirty="0" smtClean="0">
                <a:solidFill>
                  <a:prstClr val="black"/>
                </a:solidFill>
              </a:rPr>
              <a:t>         Сформированный проект  бюджета администрация муниципального района вносит на рассмотрение Совета муниципального района не позднее 15 ноября текущего года.</a:t>
            </a:r>
          </a:p>
          <a:p>
            <a:pPr lvl="0" algn="just"/>
            <a:r>
              <a:rPr lang="ru-RU" sz="1250" dirty="0" smtClean="0">
                <a:solidFill>
                  <a:prstClr val="black"/>
                </a:solidFill>
              </a:rPr>
              <a:t>          По проекту бюджета проводятся публичные слушания. Для этого проект  бюджета размещается на официальном сайте муниципального района. В слушаниях участвуют граждане, проживающие в </a:t>
            </a:r>
            <a:r>
              <a:rPr lang="ru-RU" sz="1250" dirty="0" err="1" smtClean="0">
                <a:solidFill>
                  <a:prstClr val="black"/>
                </a:solidFill>
              </a:rPr>
              <a:t>Ононском</a:t>
            </a:r>
            <a:r>
              <a:rPr lang="ru-RU" sz="1250" dirty="0" smtClean="0">
                <a:solidFill>
                  <a:prstClr val="black"/>
                </a:solidFill>
              </a:rPr>
              <a:t> районе и обладающие активным избирательным правом, а также представители организаций, осуществляющих деятельность на территории района.</a:t>
            </a:r>
          </a:p>
          <a:p>
            <a:pPr lvl="0" algn="just"/>
            <a:r>
              <a:rPr lang="ru-RU" sz="1250" dirty="0">
                <a:solidFill>
                  <a:prstClr val="black"/>
                </a:solidFill>
              </a:rPr>
              <a:t> </a:t>
            </a:r>
            <a:r>
              <a:rPr lang="ru-RU" sz="1250" dirty="0" smtClean="0">
                <a:solidFill>
                  <a:prstClr val="black"/>
                </a:solidFill>
              </a:rPr>
              <a:t>         Проект бюджета рассматривается Советом муниципального района.  </a:t>
            </a:r>
            <a:endParaRPr lang="ru-RU" sz="125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42856" y="2476897"/>
            <a:ext cx="2304256" cy="4248472"/>
          </a:xfrm>
          <a:prstGeom prst="roundRect">
            <a:avLst/>
          </a:prstGeom>
          <a:solidFill>
            <a:srgbClr val="77B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u="sng" dirty="0" smtClean="0">
                <a:solidFill>
                  <a:prstClr val="black"/>
                </a:solidFill>
              </a:rPr>
              <a:t>Утверждение </a:t>
            </a:r>
            <a:r>
              <a:rPr lang="ru-RU" sz="1200" b="1" u="sng" dirty="0">
                <a:solidFill>
                  <a:prstClr val="black"/>
                </a:solidFill>
              </a:rPr>
              <a:t>проекта </a:t>
            </a:r>
            <a:r>
              <a:rPr lang="ru-RU" sz="1200" b="1" u="sng" dirty="0" smtClean="0">
                <a:solidFill>
                  <a:prstClr val="black"/>
                </a:solidFill>
              </a:rPr>
              <a:t>бюджета</a:t>
            </a:r>
          </a:p>
          <a:p>
            <a:pPr lvl="0" algn="just"/>
            <a:r>
              <a:rPr lang="ru-RU" sz="1250" dirty="0" smtClean="0">
                <a:solidFill>
                  <a:prstClr val="black"/>
                </a:solidFill>
              </a:rPr>
              <a:t>          Проект бюджета утверждается Советом муниципального района в форме решения Совета муниципального района.</a:t>
            </a:r>
          </a:p>
          <a:p>
            <a:pPr lvl="0" algn="just"/>
            <a:r>
              <a:rPr lang="ru-RU" sz="1250" dirty="0" smtClean="0">
                <a:solidFill>
                  <a:prstClr val="black"/>
                </a:solidFill>
              </a:rPr>
              <a:t>          Принятое Советом муниципального района решение о бюджете подлежит обнародованию путем размещения на официальном сайте  муниципального района </a:t>
            </a:r>
            <a:endParaRPr lang="ru-RU" sz="125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67272"/>
            <a:ext cx="9144000" cy="4175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kern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Основы составления проекта бюджета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РАЙОНА</a:t>
            </a:r>
            <a:endParaRPr lang="ru-RU" sz="2000" b="1" kern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24172" y="1484784"/>
            <a:ext cx="8496300" cy="0"/>
          </a:xfrm>
          <a:prstGeom prst="line">
            <a:avLst/>
          </a:prstGeom>
          <a:noFill/>
          <a:ln w="47625" cap="rnd" cmpd="sng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rgbClr val="7030A0"/>
                </a:solidFill>
              </a:ln>
              <a:latin typeface="+mn-lt"/>
              <a:cs typeface="+mn-cs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755576" y="4221088"/>
            <a:ext cx="7559675" cy="466725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Составление проекта бюджета </a:t>
            </a:r>
            <a:r>
              <a:rPr lang="ru-RU" sz="2400" b="1" dirty="0" smtClean="0">
                <a:solidFill>
                  <a:schemeClr val="tx1"/>
                </a:solidFill>
              </a:rPr>
              <a:t>района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611560" y="1916832"/>
            <a:ext cx="1728787" cy="2303339"/>
          </a:xfrm>
          <a:prstGeom prst="downArrowCallout">
            <a:avLst>
              <a:gd name="adj1" fmla="val 25000"/>
              <a:gd name="adj2" fmla="val 25000"/>
              <a:gd name="adj3" fmla="val 22415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Бюджетное послание Президента Российской Федерации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2627784" y="1916832"/>
            <a:ext cx="1871662" cy="2303339"/>
          </a:xfrm>
          <a:prstGeom prst="downArrowCallout">
            <a:avLst>
              <a:gd name="adj1" fmla="val 25000"/>
              <a:gd name="adj2" fmla="val 25000"/>
              <a:gd name="adj3" fmla="val 20708"/>
              <a:gd name="adj4" fmla="val 66667"/>
            </a:avLst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Calibri" pitchFamily="34" charset="0"/>
              </a:rPr>
              <a:t>Прогноз социально-экономического развития </a:t>
            </a:r>
            <a:r>
              <a:rPr lang="ru-RU" b="1" dirty="0" smtClean="0">
                <a:solidFill>
                  <a:schemeClr val="accent2"/>
                </a:solidFill>
                <a:latin typeface="Calibri" pitchFamily="34" charset="0"/>
              </a:rPr>
              <a:t>района</a:t>
            </a:r>
            <a:endParaRPr lang="ru-RU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6660232" y="1916832"/>
            <a:ext cx="1944687" cy="2304000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</a:rPr>
              <a:t>Муниципальные программы </a:t>
            </a:r>
            <a:r>
              <a:rPr lang="ru-RU" b="1" dirty="0" smtClean="0">
                <a:solidFill>
                  <a:schemeClr val="accent2"/>
                </a:solidFill>
              </a:rPr>
              <a:t>района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4716016" y="1916832"/>
            <a:ext cx="1728787" cy="2303339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</a:rPr>
              <a:t>Основные направления бюджетной и налоговой политики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D33FC-CFB2-4C9E-9E90-385C6970F44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989856"/>
            <a:ext cx="8229600" cy="710952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Что такое бюджет?</a:t>
            </a:r>
            <a:endParaRPr lang="ru-RU" b="1" kern="1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D33FC-CFB2-4C9E-9E90-385C6970F44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9552" y="1613699"/>
            <a:ext cx="19442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ДОХОДЫ</a:t>
            </a:r>
            <a:endPara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(налоги юридических и физических лиц, доходы от использования имущества, административные, безвозмездные поступления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0152" y="1613699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РАСХОДЫ</a:t>
            </a:r>
            <a:endPara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средства (социальные выплаты населению, содержание муниципальных учреждений (образование, ЖКХ, культура, молодёжная политика, физическая культура и спорт и др.), капитальное строительство и другие расходы.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4797152"/>
            <a:ext cx="18722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Превышение доходов над расходами образует положительный остаток бюджета 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ПРОФИЦИТ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0" y="3832012"/>
            <a:ext cx="63367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БЮДЖЕТ </a:t>
            </a: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1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16216" y="4758824"/>
            <a:ext cx="18722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расходная часть бюджета превышает доходную,  то бюджет формируется с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ДЕФИЦИТОМ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616530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endCxn id="22" idx="1"/>
          </p:cNvCxnSpPr>
          <p:nvPr/>
        </p:nvCxnSpPr>
        <p:spPr>
          <a:xfrm flipV="1">
            <a:off x="5580112" y="5282044"/>
            <a:ext cx="936104" cy="460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7" idx="3"/>
          </p:cNvCxnSpPr>
          <p:nvPr/>
        </p:nvCxnSpPr>
        <p:spPr>
          <a:xfrm rot="10800000">
            <a:off x="2195736" y="5320373"/>
            <a:ext cx="936104" cy="7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2" y="1196752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Из каких поступлений в настоящее время формируется доходная часть бюджета?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2474893"/>
            <a:ext cx="187220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Доходы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бюджета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725144"/>
            <a:ext cx="2304256" cy="707886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35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4737338"/>
            <a:ext cx="2304256" cy="707886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4725144"/>
            <a:ext cx="2520280" cy="707886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16200000" scaled="1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763688" y="4221088"/>
            <a:ext cx="56886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512454" y="4473116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7200292" y="4473116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1" idx="0"/>
          </p:cNvCxnSpPr>
          <p:nvPr/>
        </p:nvCxnSpPr>
        <p:spPr>
          <a:xfrm rot="5400000">
            <a:off x="3773815" y="4083169"/>
            <a:ext cx="13083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14133591"/>
              </p:ext>
            </p:extLst>
          </p:nvPr>
        </p:nvGraphicFramePr>
        <p:xfrm>
          <a:off x="899592" y="1124744"/>
          <a:ext cx="727280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6"/>
          <p:cNvSpPr>
            <a:spLocks/>
          </p:cNvSpPr>
          <p:nvPr/>
        </p:nvSpPr>
        <p:spPr bwMode="auto">
          <a:xfrm>
            <a:off x="0" y="2276872"/>
            <a:ext cx="9144000" cy="647700"/>
          </a:xfrm>
          <a:custGeom>
            <a:avLst/>
            <a:gdLst>
              <a:gd name="T0" fmla="*/ 0 w 4443984"/>
              <a:gd name="T1" fmla="*/ 653510 h 646544"/>
              <a:gd name="T2" fmla="*/ 4440552 w 4443984"/>
              <a:gd name="T3" fmla="*/ 653510 h 646544"/>
              <a:gd name="T4" fmla="*/ 4440552 w 4443984"/>
              <a:gd name="T5" fmla="*/ 0 h 646544"/>
              <a:gd name="T6" fmla="*/ 0 w 4443984"/>
              <a:gd name="T7" fmla="*/ 0 h 646544"/>
              <a:gd name="T8" fmla="*/ 0 w 4443984"/>
              <a:gd name="T9" fmla="*/ 653510 h 646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43984"/>
              <a:gd name="T16" fmla="*/ 0 h 646544"/>
              <a:gd name="T17" fmla="*/ 4443984 w 4443984"/>
              <a:gd name="T18" fmla="*/ 646544 h 646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43984" h="646544">
                <a:moveTo>
                  <a:pt x="0" y="646544"/>
                </a:moveTo>
                <a:lnTo>
                  <a:pt x="4443984" y="646544"/>
                </a:lnTo>
                <a:lnTo>
                  <a:pt x="4443984" y="0"/>
                </a:lnTo>
                <a:lnTo>
                  <a:pt x="0" y="0"/>
                </a:lnTo>
                <a:lnTo>
                  <a:pt x="0" y="646544"/>
                </a:lnTo>
                <a:close/>
              </a:path>
            </a:pathLst>
          </a:custGeom>
          <a:solidFill>
            <a:srgbClr val="4F81BC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15"/>
          <p:cNvSpPr txBox="1">
            <a:spLocks noChangeArrowheads="1"/>
          </p:cNvSpPr>
          <p:nvPr/>
        </p:nvSpPr>
        <p:spPr bwMode="auto">
          <a:xfrm>
            <a:off x="0" y="2564904"/>
            <a:ext cx="8903717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73038" algn="ctr"/>
            <a:r>
              <a:rPr lang="ru-RU" sz="2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межбюджетных трансфертов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000"/>
              </a:lnSpc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ДОТАЦИИ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на выравнивание бюджетной обеспеченности бюджетов поселений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СУБСИДИИ</a:t>
            </a:r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средства на </a:t>
            </a:r>
            <a:r>
              <a:rPr lang="ru-RU" sz="1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расходных обязательств бюджетов сельских поселений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СУБВЕНЦИИ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на </a:t>
            </a:r>
            <a:r>
              <a:rPr lang="ru-RU" sz="1000" dirty="0">
                <a:solidFill>
                  <a:srgbClr val="0070C0"/>
                </a:solidFill>
                <a:latin typeface="Arial"/>
                <a:ea typeface="Times New Roman"/>
              </a:rPr>
              <a:t>выполнение полномочия Российской Федерации  по осуществлению воинского учета на территориях, где отсутствуют структурные подразделения военных комиссариатов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ИНЫХ </a:t>
            </a: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МЕЖБЮДЖЕТНЫХ ТРАНСФЕРТОВ  </a:t>
            </a:r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средства, передаваемые для компенсации дополнительных расходов, возникших в результате решений, принятых органами власти другого уровня  и осуществление части муниципальных полномочий сельским поселениям</a:t>
            </a:r>
          </a:p>
          <a:p>
            <a:pPr algn="just"/>
            <a:endParaRPr lang="ru-RU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000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300"/>
              </a:lnSpc>
              <a:spcBef>
                <a:spcPts val="75"/>
              </a:spcBef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96752"/>
            <a:ext cx="9144000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ts val="2400"/>
              </a:lnSpc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– основной вид безвозмездных перечислений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67544" y="1124744"/>
            <a:ext cx="8136904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муниципального района «Ононский район» 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D33FC-CFB2-4C9E-9E90-385C6970F44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95736" y="3284984"/>
            <a:ext cx="4824536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/>
              <a:t>Проведение целенаправленной работы по снижению недоимки в бюджет района;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95736" y="4653136"/>
            <a:ext cx="482453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/>
              <a:t>Обеспечение эффективного налогового администрирования.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95736" y="2204864"/>
            <a:ext cx="482453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/>
              <a:t>Увеличение налоговых поступлений, расширение налоговой базы за счет отмены неэффективных налоговых льгот;</a:t>
            </a:r>
          </a:p>
          <a:p>
            <a:pPr algn="ctr"/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999</Words>
  <Application>Microsoft Office PowerPoint</Application>
  <PresentationFormat>Экран (4:3)</PresentationFormat>
  <Paragraphs>125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БЮДЖЕТ ДЛЯ ГРАЖДАН – ЧТО ЭТО ТАКОЕ?</vt:lpstr>
      <vt:lpstr>Презентация PowerPoint</vt:lpstr>
      <vt:lpstr>Презентация PowerPoint</vt:lpstr>
      <vt:lpstr>Основы составления проекта бюджета РАЙОНА</vt:lpstr>
      <vt:lpstr>Что такое бюджет?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параметры проекта бюджета </vt:lpstr>
      <vt:lpstr>Доходы бюджета муниципального района «Ононский район» на 2022 год 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Acer</cp:lastModifiedBy>
  <cp:revision>339</cp:revision>
  <cp:lastPrinted>2020-01-16T12:30:36Z</cp:lastPrinted>
  <dcterms:created xsi:type="dcterms:W3CDTF">2015-12-08T06:00:19Z</dcterms:created>
  <dcterms:modified xsi:type="dcterms:W3CDTF">2022-01-11T03:10:26Z</dcterms:modified>
</cp:coreProperties>
</file>