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2"/>
  </p:notesMasterIdLst>
  <p:sldIdLst>
    <p:sldId id="362" r:id="rId2"/>
    <p:sldId id="367" r:id="rId3"/>
    <p:sldId id="369" r:id="rId4"/>
    <p:sldId id="368" r:id="rId5"/>
    <p:sldId id="366" r:id="rId6"/>
    <p:sldId id="331" r:id="rId7"/>
    <p:sldId id="356" r:id="rId8"/>
    <p:sldId id="350" r:id="rId9"/>
    <p:sldId id="370" r:id="rId10"/>
    <p:sldId id="340" r:id="rId11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7D9FF"/>
    <a:srgbClr val="FF99FF"/>
    <a:srgbClr val="FF53FF"/>
    <a:srgbClr val="00CCFF"/>
    <a:srgbClr val="CC00FF"/>
    <a:srgbClr val="00FFFF"/>
    <a:srgbClr val="8447FF"/>
    <a:srgbClr val="F1D5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1" autoAdjust="0"/>
    <p:restoredTop sz="96581" autoAdjust="0"/>
  </p:normalViewPr>
  <p:slideViewPr>
    <p:cSldViewPr>
      <p:cViewPr>
        <p:scale>
          <a:sx n="90" d="100"/>
          <a:sy n="90" d="100"/>
        </p:scale>
        <p:origin x="-228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135896324267905E-2"/>
                  <c:y val="-4.2472207338901224E-2"/>
                </c:manualLayout>
              </c:layout>
              <c:showVal val="1"/>
            </c:dLbl>
            <c:dLbl>
              <c:idx val="1"/>
              <c:layout>
                <c:manualLayout>
                  <c:x val="3.1703844486401879E-2"/>
                  <c:y val="-3.9438478243265421E-2"/>
                </c:manualLayout>
              </c:layout>
              <c:showVal val="1"/>
            </c:dLbl>
            <c:dLbl>
              <c:idx val="2"/>
              <c:layout>
                <c:manualLayout>
                  <c:x val="5.2839740810669798E-3"/>
                  <c:y val="-5.7640852817080229E-2"/>
                </c:manualLayout>
              </c:layout>
              <c:showVal val="1"/>
            </c:dLbl>
            <c:dLbl>
              <c:idx val="3"/>
              <c:layout>
                <c:manualLayout>
                  <c:x val="1.4090597549511946E-2"/>
                  <c:y val="-7.280949829525923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355935</c:v>
                </c:pt>
                <c:pt idx="1">
                  <c:v>329434.59999999998</c:v>
                </c:pt>
                <c:pt idx="2">
                  <c:v>38100.1</c:v>
                </c:pt>
                <c:pt idx="3">
                  <c:v>23345.5</c:v>
                </c:pt>
              </c:numCache>
            </c:numRef>
          </c:val>
        </c:ser>
        <c:shape val="cylinder"/>
        <c:axId val="131508864"/>
        <c:axId val="131986176"/>
        <c:axId val="0"/>
      </c:bar3DChart>
      <c:catAx>
        <c:axId val="131508864"/>
        <c:scaling>
          <c:orientation val="minMax"/>
        </c:scaling>
        <c:axPos val="b"/>
        <c:tickLblPos val="nextTo"/>
        <c:crossAx val="131986176"/>
        <c:crosses val="autoZero"/>
        <c:auto val="1"/>
        <c:lblAlgn val="ctr"/>
        <c:lblOffset val="100"/>
      </c:catAx>
      <c:valAx>
        <c:axId val="13198617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31508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934385,7 т.р. 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</c:v>
                </c:pt>
              </c:strCache>
            </c:strRef>
          </c:tx>
          <c:dLbls>
            <c:dLbl>
              <c:idx val="6"/>
              <c:layout>
                <c:manualLayout>
                  <c:x val="9.0164891892597673E-2"/>
                  <c:y val="-5.2570608777637341E-2"/>
                </c:manualLayout>
              </c:layout>
              <c:showPercent val="1"/>
            </c:dLbl>
            <c:dLbl>
              <c:idx val="7"/>
              <c:layout>
                <c:manualLayout>
                  <c:x val="5.4841314880523601E-2"/>
                  <c:y val="8.9203048831534404E-2"/>
                </c:manualLayout>
              </c:layout>
              <c:showPercent val="1"/>
            </c:dLbl>
            <c:dLbl>
              <c:idx val="8"/>
              <c:layout>
                <c:manualLayout>
                  <c:x val="2.0340700572398871E-2"/>
                  <c:y val="1.2756944820779853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51475,5 т.р.</c:v>
                </c:pt>
                <c:pt idx="1">
                  <c:v>НАЦИОНАЛЬНАЯ БЕЗОПАСНОСТЬ 2313,4 т.р.</c:v>
                </c:pt>
                <c:pt idx="2">
                  <c:v>НАЦИОНАЛЬНАЯ ЭКОНОМИКА 34427 т.р.</c:v>
                </c:pt>
                <c:pt idx="3">
                  <c:v>СОЦИАЛЬНАЯ ПОЛИТИКА 38968,7 т.р.</c:v>
                </c:pt>
                <c:pt idx="4">
                  <c:v>ЖИЛИЩНО-КОММУНАЛЬНОЕ ХОЗЯЙСТВО 6937,0 т.р.</c:v>
                </c:pt>
                <c:pt idx="5">
                  <c:v>ФИЗИЧЕСКАЯ КУЛЬТУРА И СПОРТ 1000,0 т.р.</c:v>
                </c:pt>
                <c:pt idx="6">
                  <c:v> ОБРАЗОВАНИЕ 674427,6 т.р.</c:v>
                </c:pt>
                <c:pt idx="7">
                  <c:v>КУЛЬТУРА, КИНЕМАТОГРАФИЯ, СРЕДСТВА МАССОВОЙ ИНФОРМАЦИИ  27942,3 т.р.</c:v>
                </c:pt>
                <c:pt idx="8">
                  <c:v>ОБСЛУЖИВАНИЕ ГОСУДАРСТВЕННОГО (МУНИЦИПАЛЬНОГО) ДОЛГА 4,2 т.р.</c:v>
                </c:pt>
                <c:pt idx="9">
                  <c:v>МЕЖБЮДЖЕТНЫЕ ТРАНСФЕРТЫ ОБЩЕГО ХАРАКТЕРА БЮДЖЕТАМ БЮДЖЕТНОЙ СИСТЕМЫ РОССИЙСКОЙ ФЕДЕРАЦИИ  96890,0 т.р.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51475.5</c:v>
                </c:pt>
                <c:pt idx="1">
                  <c:v>2313.4</c:v>
                </c:pt>
                <c:pt idx="2">
                  <c:v>34427</c:v>
                </c:pt>
                <c:pt idx="3">
                  <c:v>38968.699999999997</c:v>
                </c:pt>
                <c:pt idx="4">
                  <c:v>6937</c:v>
                </c:pt>
                <c:pt idx="5">
                  <c:v>1000</c:v>
                </c:pt>
                <c:pt idx="6">
                  <c:v>674427.6</c:v>
                </c:pt>
                <c:pt idx="7">
                  <c:v>27942.3</c:v>
                </c:pt>
                <c:pt idx="8">
                  <c:v>4.2</c:v>
                </c:pt>
                <c:pt idx="9">
                  <c:v>96890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9166666666667"/>
          <c:y val="0"/>
          <c:w val="0.33958333333333335"/>
          <c:h val="0.99329569396540585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3063,1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СУБСИДИИ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60006,0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20174,5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40738,0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9FF309FD-4750-47B2-8517-5D2CE05D5A66}" type="presOf" srcId="{816D6FDA-E424-4142-BD6F-ADACAA04CD2D}" destId="{786397A9-4B71-4A0B-A743-CBAA049CE716}" srcOrd="1" destOrd="1" presId="urn:microsoft.com/office/officeart/2005/8/layout/cycle4#1"/>
    <dgm:cxn modelId="{7832F5E7-9B5D-44B1-91E7-C043DF82C960}" type="presOf" srcId="{816D6FDA-E424-4142-BD6F-ADACAA04CD2D}" destId="{C7718EBF-814A-471C-9E0B-CA7C7F267BE1}" srcOrd="0" destOrd="1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CECED584-8D90-448A-A43E-E48BD5A16493}" type="presOf" srcId="{E8C7466A-4814-4BE1-B5B8-2B5208CDD99B}" destId="{0BB18F8C-5C96-426C-A61F-1A93AEE22AF8}" srcOrd="0" destOrd="0" presId="urn:microsoft.com/office/officeart/2005/8/layout/cycle4#1"/>
    <dgm:cxn modelId="{EE362E8C-2DAC-46FA-9DEF-A97E3AE1DB0E}" type="presOf" srcId="{A30A7407-34AF-4144-A32E-63E3AA2C962A}" destId="{786397A9-4B71-4A0B-A743-CBAA049CE716}" srcOrd="1" destOrd="0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3849229A-60BB-47A0-8601-8F9C0D849822}" type="presOf" srcId="{E8C7466A-4814-4BE1-B5B8-2B5208CDD99B}" destId="{CE38254A-9D04-4FC6-B8F9-3E5EEEF195DD}" srcOrd="1" destOrd="0" presId="urn:microsoft.com/office/officeart/2005/8/layout/cycle4#1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B4696265-0103-4D9E-BBDB-A442A0F698AA}" type="presOf" srcId="{062848DA-68FF-4B74-8DC6-723C4A62C156}" destId="{CE38254A-9D04-4FC6-B8F9-3E5EEEF195DD}" srcOrd="1" destOrd="1" presId="urn:microsoft.com/office/officeart/2005/8/layout/cycle4#1"/>
    <dgm:cxn modelId="{583D1E9D-F26E-4E53-BFA9-8E1934879998}" type="presOf" srcId="{7C8C46EF-49EA-489A-8061-1D9E451CB222}" destId="{BF5C5762-8263-4156-A15F-B3B337C69A43}" srcOrd="0" destOrd="0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0E00363E-54B2-47B5-A2A9-41ECF4B96C2A}" type="presOf" srcId="{A30A7407-34AF-4144-A32E-63E3AA2C962A}" destId="{C7718EBF-814A-471C-9E0B-CA7C7F267BE1}" srcOrd="0" destOrd="0" presId="urn:microsoft.com/office/officeart/2005/8/layout/cycle4#1"/>
    <dgm:cxn modelId="{EA164BC3-E2D5-4EA7-BCD8-59E98E538B37}" type="presOf" srcId="{062848DA-68FF-4B74-8DC6-723C4A62C156}" destId="{0BB18F8C-5C96-426C-A61F-1A93AEE22AF8}" srcOrd="0" destOrd="1" presId="urn:microsoft.com/office/officeart/2005/8/layout/cycle4#1"/>
    <dgm:cxn modelId="{0BD9A2F0-4D5D-4CD4-BE9A-B0B2058E9A93}" type="presOf" srcId="{25E9AD8D-7EDF-4681-A7FC-E77404851A31}" destId="{A0C95E09-2EB4-46CD-B060-6ABEFDEB8B20}" srcOrd="0" destOrd="0" presId="urn:microsoft.com/office/officeart/2005/8/layout/cycle4#1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40B3C95A-97B7-4B6E-AC76-338FA555073A}" type="presParOf" srcId="{19B5440C-010A-4756-BDDA-008B1BEFFEC4}" destId="{227B0ACF-5805-4457-86C6-45E2BD9D81E1}" srcOrd="2" destOrd="0" presId="urn:microsoft.com/office/officeart/2005/8/layout/cycle4#1"/>
    <dgm:cxn modelId="{07F16302-7F3F-4460-9C90-51C5487EA22D}" type="presParOf" srcId="{227B0ACF-5805-4457-86C6-45E2BD9D81E1}" destId="{0BB18F8C-5C96-426C-A61F-1A93AEE22AF8}" srcOrd="0" destOrd="0" presId="urn:microsoft.com/office/officeart/2005/8/layout/cycle4#1"/>
    <dgm:cxn modelId="{605C93B4-2DE5-4B42-8835-B45D51C17F97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09.02.2023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18" y="1457297"/>
            <a:ext cx="7521678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7473" y="215856"/>
            <a:ext cx="5257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 ДЛЯ ГРАЖДАН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района «Агинский район»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861622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123 981,6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953" y="288882"/>
            <a:ext cx="774075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Бюджетный кодекс РФ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Статья 15.   Местный бюджет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Каждое муниципальное образование имеет собственный бюджет.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Бюджет муниципального образования (местный бюджет) предназначен для исполнения расходных обязательств муниципального образования.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Использование органами местного самоуправления иных форм образования и расходования денежных средств для исполнения расходных обязательств муниципальных образований не допускается.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 В местных бюджетах в соответствии с бюджетной классификацией Российской Федерации раздельно предусматриваются средства, направляемые на исполнение расходных обязательств муниципальных образований, возникающих в связи с осуществлением органами местного самоуправления полномочий по вопросам местного значения, и расходных обязательств муниципальных образований, исполняемых за счет субвенций из других бюджетов бюджетной системы Российской Федерации для осуществления отдельных государственных полномочий.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400" i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    Бюджет муниципального района (районный бюджет) и свод бюджетов городских и сельских поселений, входящих в состав муниципального района (без учета межбюджетных трансфертов между этими бюджетами), образуют консолидированный бюджет муниципального района.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15856"/>
            <a:ext cx="73546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РАЖДАН</a:t>
            </a:r>
            <a:endParaRPr lang="ru-RU" sz="28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</a:t>
            </a:r>
            <a:endParaRPr lang="ru-RU" sz="28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от 29.12.20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147</a:t>
            </a:r>
            <a:endParaRPr lang="ru-RU" sz="28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28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2023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20</a:t>
            </a:r>
            <a:r>
              <a:rPr lang="en-US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4-2025 </a:t>
            </a:r>
            <a:r>
              <a:rPr lang="ru-RU" sz="28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годов» </a:t>
            </a:r>
            <a:endParaRPr lang="ru-RU" sz="28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36492" y="1347759"/>
            <a:ext cx="3140118" cy="1898676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18052" y="1274733"/>
            <a:ext cx="3142663" cy="2081241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1200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err="1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Профицит</a:t>
            </a:r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*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935435,7</a:t>
            </a:r>
            <a:endParaRPr lang="ru-RU" sz="2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1050,0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934385,7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979" y="6423066"/>
            <a:ext cx="781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Профицит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планируется направить на погашение бюджетного кредита</a:t>
            </a:r>
            <a:endParaRPr lang="ru-RU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3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944441,7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197626,5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746815,2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3 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ru-RU" b="1" dirty="0" smtClean="0">
                <a:latin typeface="Calibri" pitchFamily="34" charset="0"/>
              </a:rPr>
              <a:t>746815,2</a:t>
            </a:r>
            <a:endParaRPr lang="en-US" b="1" dirty="0" smtClean="0">
              <a:latin typeface="Calibri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09518" y="1396999"/>
          <a:ext cx="7667730" cy="4186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30"/>
            <a:ext cx="7620048" cy="10223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Распределение расходов бюджета по функциональной  классификации расходов бюджета на 2023 год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" y="1201707"/>
          <a:ext cx="8077248" cy="565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5829</TotalTime>
  <Words>461</Words>
  <Application>Microsoft Office PowerPoint</Application>
  <PresentationFormat>Экран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Основные параметры бюджета  на 2023 год, тыс.рублей</vt:lpstr>
      <vt:lpstr> ПРОГНОЗ   общего  объёма  доходов  районного бюджета на 2023 год, тыс. рублей</vt:lpstr>
      <vt:lpstr> Объем безвозмездных поступлений   на 2023 год,  тыс.рублей</vt:lpstr>
      <vt:lpstr>Распределение расходов бюджета по функциональной  классификации расходов бюджета на 2023 год</vt:lpstr>
      <vt:lpstr>Межбюджетные трансферты,  предоставляемые местным бюджетам  в 2023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Норжима</cp:lastModifiedBy>
  <cp:revision>854</cp:revision>
  <dcterms:created xsi:type="dcterms:W3CDTF">2013-09-26T11:52:58Z</dcterms:created>
  <dcterms:modified xsi:type="dcterms:W3CDTF">2023-02-09T05:48:38Z</dcterms:modified>
</cp:coreProperties>
</file>