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6"/>
  </p:notesMasterIdLst>
  <p:sldIdLst>
    <p:sldId id="310" r:id="rId2"/>
    <p:sldId id="276" r:id="rId3"/>
    <p:sldId id="261" r:id="rId4"/>
    <p:sldId id="262" r:id="rId5"/>
    <p:sldId id="263" r:id="rId6"/>
    <p:sldId id="264" r:id="rId7"/>
    <p:sldId id="277" r:id="rId8"/>
    <p:sldId id="266" r:id="rId9"/>
    <p:sldId id="267" r:id="rId10"/>
    <p:sldId id="316" r:id="rId11"/>
    <p:sldId id="268" r:id="rId12"/>
    <p:sldId id="269" r:id="rId13"/>
    <p:sldId id="272" r:id="rId14"/>
    <p:sldId id="271" r:id="rId15"/>
    <p:sldId id="279" r:id="rId16"/>
    <p:sldId id="280" r:id="rId17"/>
    <p:sldId id="275" r:id="rId18"/>
    <p:sldId id="330" r:id="rId19"/>
    <p:sldId id="281" r:id="rId20"/>
    <p:sldId id="282" r:id="rId21"/>
    <p:sldId id="312" r:id="rId22"/>
    <p:sldId id="278" r:id="rId23"/>
    <p:sldId id="308" r:id="rId24"/>
    <p:sldId id="309" r:id="rId25"/>
    <p:sldId id="284" r:id="rId26"/>
    <p:sldId id="285" r:id="rId27"/>
    <p:sldId id="286" r:id="rId28"/>
    <p:sldId id="295" r:id="rId29"/>
    <p:sldId id="294" r:id="rId30"/>
    <p:sldId id="322" r:id="rId31"/>
    <p:sldId id="329" r:id="rId32"/>
    <p:sldId id="325" r:id="rId33"/>
    <p:sldId id="326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5BB"/>
    <a:srgbClr val="2DD220"/>
    <a:srgbClr val="C51196"/>
    <a:srgbClr val="2E4ED6"/>
    <a:srgbClr val="DFC10B"/>
    <a:srgbClr val="F7E265"/>
    <a:srgbClr val="0ADAF6"/>
    <a:srgbClr val="024DF4"/>
    <a:srgbClr val="238A95"/>
    <a:srgbClr val="27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38" autoAdjust="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20\&#1087;&#1088;&#1080;&#1083;&#1086;&#1078;&#1077;&#1085;&#1080;&#1077;%20&#1082;%20&#1076;&#1080;&#1072;&#1075;&#1088;&#1072;&#1084;&#1084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853112421419484E-3"/>
          <c:w val="0.62308637482074558"/>
          <c:h val="0.9604389639922255"/>
        </c:manualLayout>
      </c:layout>
      <c:pie3DChart>
        <c:varyColors val="1"/>
        <c:ser>
          <c:idx val="0"/>
          <c:order val="0"/>
          <c:explosion val="21"/>
          <c:dPt>
            <c:idx val="1"/>
            <c:bubble3D val="0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3097088004986E-2"/>
                  <c:y val="1.1817827143591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29,3%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0,87%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Земли с\х назначения</c:v>
                </c:pt>
                <c:pt idx="1">
                  <c:v>Земли населенных пунктов</c:v>
                </c:pt>
                <c:pt idx="2">
                  <c:v>Земли промышленности, транспорта и т.д.</c:v>
                </c:pt>
                <c:pt idx="3">
                  <c:v>Земли лесного фонда</c:v>
                </c:pt>
                <c:pt idx="4">
                  <c:v>Земли водного фонда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412.6</c:v>
                </c:pt>
                <c:pt idx="1">
                  <c:v>13.76</c:v>
                </c:pt>
                <c:pt idx="2">
                  <c:v>2.27</c:v>
                </c:pt>
                <c:pt idx="3">
                  <c:v>179.56</c:v>
                </c:pt>
                <c:pt idx="4">
                  <c:v>5.3599999999999985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7641886613432"/>
          <c:y val="0.18630772996029041"/>
          <c:w val="0.36760824929600283"/>
          <c:h val="0.81089593493456802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9523</c:v>
                </c:pt>
                <c:pt idx="1">
                  <c:v>8933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27629187048662"/>
          <c:y val="0.20920864761641159"/>
          <c:w val="0.31261639070786745"/>
          <c:h val="0.3458469037642678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386293556481139E-2"/>
          <c:y val="3.4549006749927516E-4"/>
          <c:w val="0.68238181868681391"/>
          <c:h val="0.96131347724648963"/>
        </c:manualLayout>
      </c:layout>
      <c:pie3DChart>
        <c:varyColors val="1"/>
        <c:ser>
          <c:idx val="0"/>
          <c:order val="0"/>
          <c:explosion val="25"/>
          <c:dPt>
            <c:idx val="6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блин'!$A$3:$A$9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НДПИ</c:v>
                </c:pt>
                <c:pt idx="6">
                  <c:v>Прочие доходы</c:v>
                </c:pt>
              </c:strCache>
            </c:strRef>
          </c:cat>
          <c:val>
            <c:numRef>
              <c:f>'налог блин'!$B$3:$B$9</c:f>
              <c:numCache>
                <c:formatCode>General</c:formatCode>
                <c:ptCount val="7"/>
                <c:pt idx="0">
                  <c:v>166.7</c:v>
                </c:pt>
                <c:pt idx="1">
                  <c:v>1</c:v>
                </c:pt>
                <c:pt idx="2">
                  <c:v>0.28000000000000008</c:v>
                </c:pt>
                <c:pt idx="3">
                  <c:v>1</c:v>
                </c:pt>
                <c:pt idx="4">
                  <c:v>8</c:v>
                </c:pt>
                <c:pt idx="5">
                  <c:v>5.2</c:v>
                </c:pt>
                <c:pt idx="6">
                  <c:v>22.7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'налог блин'!$A$3:$A$9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НДПИ</c:v>
                </c:pt>
                <c:pt idx="6">
                  <c:v>Прочие доходы</c:v>
                </c:pt>
              </c:strCache>
            </c:strRef>
          </c:cat>
          <c:val>
            <c:numRef>
              <c:f>'налог блин'!$C$3:$C$9</c:f>
              <c:numCache>
                <c:formatCode>0.0%</c:formatCode>
                <c:ptCount val="7"/>
                <c:pt idx="0">
                  <c:v>0.81356759394826605</c:v>
                </c:pt>
                <c:pt idx="1">
                  <c:v>4.8804294777940547E-3</c:v>
                </c:pt>
                <c:pt idx="2">
                  <c:v>1.366520253782333E-3</c:v>
                </c:pt>
                <c:pt idx="3">
                  <c:v>4.8804294777940547E-3</c:v>
                </c:pt>
                <c:pt idx="4">
                  <c:v>3.9043435822352396E-2</c:v>
                </c:pt>
                <c:pt idx="5">
                  <c:v>2.5378233284529098E-2</c:v>
                </c:pt>
                <c:pt idx="6">
                  <c:v>0.11078574914592496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161385547509317"/>
          <c:y val="7.5404900810479056E-2"/>
          <c:w val="0.26482312851882894"/>
          <c:h val="0.831983644329374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52736"/>
        <c:axId val="110866816"/>
      </c:barChart>
      <c:catAx>
        <c:axId val="1108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866816"/>
        <c:crosses val="autoZero"/>
        <c:auto val="1"/>
        <c:lblAlgn val="ctr"/>
        <c:lblOffset val="100"/>
        <c:noMultiLvlLbl val="0"/>
      </c:catAx>
      <c:valAx>
        <c:axId val="11086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852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882176"/>
        <c:axId val="105497728"/>
        <c:axId val="0"/>
      </c:bar3DChart>
      <c:catAx>
        <c:axId val="11088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497728"/>
        <c:crosses val="autoZero"/>
        <c:auto val="1"/>
        <c:lblAlgn val="ctr"/>
        <c:lblOffset val="100"/>
        <c:noMultiLvlLbl val="0"/>
      </c:catAx>
      <c:valAx>
        <c:axId val="1054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88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08603924857556E-3"/>
          <c:y val="3.2922267896159691E-3"/>
          <c:w val="0.77288693691244703"/>
          <c:h val="0.98886903512778412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21"/>
          </c:dPt>
          <c:dPt>
            <c:idx val="2"/>
            <c:bubble3D val="0"/>
            <c:explosion val="12"/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17913385826918E-2"/>
                  <c:y val="5.943642461359028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21172353455818E-2"/>
                  <c:y val="5.153251676873728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промышленность!$C$29:$C$31</c:f>
              <c:strCache>
                <c:ptCount val="3"/>
                <c:pt idx="0">
                  <c:v>добыча полезных ископаемых, млн. руб.</c:v>
                </c:pt>
                <c:pt idx="1">
                  <c:v>обрабатывающие производства, млн. руб.</c:v>
                </c:pt>
                <c:pt idx="2">
                  <c:v>производство электроэнергии, газа и воды</c:v>
                </c:pt>
              </c:strCache>
            </c:strRef>
          </c:cat>
          <c:val>
            <c:numRef>
              <c:f>промышленность!$D$29:$D$31</c:f>
              <c:numCache>
                <c:formatCode>General</c:formatCode>
                <c:ptCount val="3"/>
                <c:pt idx="0">
                  <c:v>876</c:v>
                </c:pt>
                <c:pt idx="1">
                  <c:v>29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327047243319677"/>
          <c:y val="3.3764463329211132E-2"/>
          <c:w val="0.25019919997053003"/>
          <c:h val="0.876797948376107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66185476815402E-2"/>
          <c:y val="7.4548702245552628E-2"/>
          <c:w val="0.86779068241469803"/>
          <c:h val="0.832619568387284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5555555555555558E-3"/>
                  <c:y val="-0.310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0.37037037037037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-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-0.2546296296296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-0.26388888888888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8E-2"/>
                  <c:y val="-0.277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333333333333332E-3"/>
                  <c:y val="-0.2499999999999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промышленность!$E$4:$K$4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промышленность!$E$5:$K$5</c:f>
              <c:numCache>
                <c:formatCode>General</c:formatCode>
                <c:ptCount val="7"/>
                <c:pt idx="0">
                  <c:v>1511.2</c:v>
                </c:pt>
                <c:pt idx="1">
                  <c:v>1168.8</c:v>
                </c:pt>
                <c:pt idx="2">
                  <c:v>939</c:v>
                </c:pt>
                <c:pt idx="3">
                  <c:v>903.5</c:v>
                </c:pt>
                <c:pt idx="4">
                  <c:v>1013.6</c:v>
                </c:pt>
                <c:pt idx="5">
                  <c:v>795.2</c:v>
                </c:pt>
                <c:pt idx="6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921216"/>
        <c:axId val="110922752"/>
        <c:axId val="0"/>
      </c:bar3DChart>
      <c:catAx>
        <c:axId val="11092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922752"/>
        <c:crosses val="autoZero"/>
        <c:auto val="1"/>
        <c:lblAlgn val="ctr"/>
        <c:lblOffset val="100"/>
        <c:noMultiLvlLbl val="0"/>
      </c:catAx>
      <c:valAx>
        <c:axId val="11092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92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95354128414375E-2"/>
          <c:y val="1.4619686682733444E-2"/>
          <c:w val="0.63927389554535297"/>
          <c:h val="0.913386156513760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'на душу'!$A$4</c:f>
              <c:strCache>
                <c:ptCount val="1"/>
                <c:pt idx="0">
                  <c:v>промышленной продукции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душу'!$C$2:$H$2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'на душу'!$C$4:$H$4</c:f>
              <c:numCache>
                <c:formatCode>General</c:formatCode>
                <c:ptCount val="6"/>
                <c:pt idx="0">
                  <c:v>68.3</c:v>
                </c:pt>
                <c:pt idx="1">
                  <c:v>55.6</c:v>
                </c:pt>
                <c:pt idx="2">
                  <c:v>54.15</c:v>
                </c:pt>
                <c:pt idx="3">
                  <c:v>62.1</c:v>
                </c:pt>
                <c:pt idx="4">
                  <c:v>50.3</c:v>
                </c:pt>
                <c:pt idx="5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'на душу'!$A$5</c:f>
              <c:strCache>
                <c:ptCount val="1"/>
                <c:pt idx="0">
                  <c:v>СХ продукции,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душу'!$C$2:$H$2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'на душу'!$C$5:$H$5</c:f>
              <c:numCache>
                <c:formatCode>General</c:formatCode>
                <c:ptCount val="6"/>
                <c:pt idx="0">
                  <c:v>64.8</c:v>
                </c:pt>
                <c:pt idx="1">
                  <c:v>71.900000000000006</c:v>
                </c:pt>
                <c:pt idx="2">
                  <c:v>75.599999999999994</c:v>
                </c:pt>
                <c:pt idx="3">
                  <c:v>80.2</c:v>
                </c:pt>
                <c:pt idx="4">
                  <c:v>86.4</c:v>
                </c:pt>
                <c:pt idx="5">
                  <c:v>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213760"/>
        <c:axId val="68305664"/>
        <c:axId val="68328960"/>
      </c:bar3DChart>
      <c:catAx>
        <c:axId val="6821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305664"/>
        <c:crosses val="autoZero"/>
        <c:auto val="1"/>
        <c:lblAlgn val="ctr"/>
        <c:lblOffset val="100"/>
        <c:noMultiLvlLbl val="0"/>
      </c:catAx>
      <c:valAx>
        <c:axId val="6830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213760"/>
        <c:crosses val="autoZero"/>
        <c:crossBetween val="between"/>
      </c:valAx>
      <c:serAx>
        <c:axId val="68328960"/>
        <c:scaling>
          <c:orientation val="minMax"/>
        </c:scaling>
        <c:delete val="1"/>
        <c:axPos val="b"/>
        <c:majorTickMark val="out"/>
        <c:minorTickMark val="none"/>
        <c:tickLblPos val="nextTo"/>
        <c:crossAx val="68305664"/>
        <c:crosses val="autoZero"/>
      </c:serAx>
    </c:plotArea>
    <c:legend>
      <c:legendPos val="r"/>
      <c:layout>
        <c:manualLayout>
          <c:xMode val="edge"/>
          <c:yMode val="edge"/>
          <c:x val="0.78595176714514114"/>
          <c:y val="0.21838135760754904"/>
          <c:w val="0.18875081668823845"/>
          <c:h val="0.3711380869058034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7.710118022600658E-2"/>
                  <c:y val="5.2879848352289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66028576189947E-2"/>
                  <c:y val="-0.14218102945465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256687748980363E-2"/>
                  <c:y val="-0.16152085156022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137836867332232E-2"/>
                  <c:y val="-0.26594269466316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623519013760384E-2"/>
                  <c:y val="1.013888888888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111930023648207E-2"/>
                  <c:y val="2.010826771653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211096584506482E-2"/>
                  <c:y val="9.6492417614464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'мал пред'!$B$4:$B$10</c:f>
              <c:strCache>
                <c:ptCount val="7"/>
                <c:pt idx="0">
                  <c:v>сельское хозяйство</c:v>
                </c:pt>
                <c:pt idx="1">
                  <c:v>обрабатывающие производства</c:v>
                </c:pt>
                <c:pt idx="2">
                  <c:v>строительство </c:v>
                </c:pt>
                <c:pt idx="3">
                  <c:v>оптовая и розничная торговля</c:v>
                </c:pt>
                <c:pt idx="4">
                  <c:v>транспортировка и хранение</c:v>
                </c:pt>
                <c:pt idx="5">
                  <c:v>деятельность гостиниц и предприятий общепита</c:v>
                </c:pt>
                <c:pt idx="6">
                  <c:v>прочие</c:v>
                </c:pt>
              </c:strCache>
            </c:strRef>
          </c:cat>
          <c:val>
            <c:numRef>
              <c:f>'мал пред'!$D$4:$D$10</c:f>
              <c:numCache>
                <c:formatCode>General</c:formatCode>
                <c:ptCount val="7"/>
                <c:pt idx="0">
                  <c:v>74</c:v>
                </c:pt>
                <c:pt idx="1">
                  <c:v>18</c:v>
                </c:pt>
                <c:pt idx="2">
                  <c:v>12</c:v>
                </c:pt>
                <c:pt idx="3">
                  <c:v>99</c:v>
                </c:pt>
                <c:pt idx="4">
                  <c:v>30</c:v>
                </c:pt>
                <c:pt idx="5">
                  <c:v>11</c:v>
                </c:pt>
                <c:pt idx="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00863495325945"/>
          <c:y val="2.3264800233304189E-3"/>
          <c:w val="0.33286108091164512"/>
          <c:h val="0.99534703995333917"/>
        </c:manualLayout>
      </c:layout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3B714-B7F6-4721-AE19-4E1A0578A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26BAF-3842-4DD5-9B1B-DC26F871D796}" type="pres">
      <dgm:prSet presAssocID="{CA53B714-B7F6-4721-AE19-4E1A0578A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B0D84-E9A7-4452-AFEF-B4E858AC9229}" type="presOf" srcId="{CA53B714-B7F6-4721-AE19-4E1A0578A02C}" destId="{28826BAF-3842-4DD5-9B1B-DC26F871D7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7C88-98F1-40A0-A260-86837C80392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2244-B231-468A-B75E-AB0BA6C320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96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B614-6169-41F1-A15E-CBFC09CDC5B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uno_aginskoe@mail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takamen.ru/" TargetMode="External"/><Relationship Id="rId2" Type="http://schemas.openxmlformats.org/officeDocument/2006/relationships/hyperlink" Target="mailto:topazchita@mail.ru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inskmr.ru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mailto:aginskmr@mail.r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w2.google.com/mw-panoramio/photos/medium/13367444.jpg"/>
          <p:cNvPicPr>
            <a:picLocks noChangeAspect="1" noChangeArrowheads="1"/>
          </p:cNvPicPr>
          <p:nvPr/>
        </p:nvPicPr>
        <p:blipFill>
          <a:blip r:embed="rId2" cstate="print">
            <a:lum bright="6000" contrast="-9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476672"/>
            <a:ext cx="68191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паспорт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униципального района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«Агинский район»</a:t>
            </a:r>
            <a:endParaRPr lang="ru-RU" sz="36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857892"/>
            <a:ext cx="3143272" cy="830997"/>
          </a:xfrm>
          <a:prstGeom prst="rect">
            <a:avLst/>
          </a:prstGeom>
          <a:solidFill>
            <a:srgbClr val="F7E265">
              <a:alpha val="2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п. Агинское </a:t>
            </a:r>
          </a:p>
          <a:p>
            <a:pPr algn="ctr"/>
            <a:r>
              <a:rPr lang="ru-RU" sz="2400" b="1" cap="none" spc="0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2023г.</a:t>
            </a:r>
          </a:p>
        </p:txBody>
      </p:sp>
      <p:pic>
        <p:nvPicPr>
          <p:cNvPr id="7" name="Picture 2" descr="C:\Users\Квадро\Desktop\герб н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72641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51196"/>
                </a:solidFill>
                <a:latin typeface="Gabriola" pitchFamily="82" charset="0"/>
                <a:ea typeface="Times New Roman" pitchFamily="18" charset="0"/>
              </a:rPr>
              <a:t>Инженерная инфраструктура</a:t>
            </a:r>
            <a:endParaRPr lang="ru-RU" dirty="0">
              <a:solidFill>
                <a:srgbClr val="C51196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Энергетический комплекс</a:t>
            </a:r>
            <a:r>
              <a:rPr lang="ru-RU" sz="2000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Поставкой электрической энергии в районе занимаются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Западные электрические сети ОАО «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Читаэнерго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«МРСК Сибири». 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76872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Теплоснабжение</a:t>
            </a:r>
            <a:r>
              <a:rPr lang="ru-RU" sz="2000" b="1" dirty="0" smtClean="0">
                <a:solidFill>
                  <a:srgbClr val="CC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общества с ограниченной ответственностью «Исток», «Луч», муниципальное предприятие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Урдо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-Ага» и акционерное общество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ЗабТЭК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Тепло вырабатывают 34 котельные.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системе ЖКХ района работают 178 человек. В рамках подготовки к отопительному сезону своевременно проводятся ремонтные работы по замене ветхих тепловых сетей и сетей холодного водоснабжения.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замены котлы в котельных пяти сельских поселений.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муниципальные предприятия поселений. В районе функционируют 53 водокачки. Летним водопроводом обеспечены жители поселков Орловский,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Новоорловск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село Южный Аргалей, остальные – частично.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КПСЭР\Агинский район\программа\КПСЭР скорректированная 11-20гг\Инвестиционный паспорт 2012\Картинки\normal_42__dsf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3429024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1428736"/>
            <a:ext cx="5314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дорожной магистралью района являются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 федерального значения А-166 «Чита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Забайкальск» и региональные дороги Агинское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Цасучей и Агинское - Дульдурга.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365104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Пассажирские перевозки в районе осуществляют муниципальное предприятие «Агинское АТП»,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Агаавтотранс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а также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предприниматели.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Транспортная инфраструктура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1" y="3140968"/>
          <a:ext cx="4896544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Слайд" r:id="rId5" imgW="461727" imgH="345972" progId="PowerPoint.Slide.12">
                  <p:embed/>
                </p:oleObj>
              </mc:Choice>
              <mc:Fallback>
                <p:oleObj name="Слайд" r:id="rId5" imgW="461727" imgH="34597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3140968"/>
                        <a:ext cx="4896544" cy="35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786314" y="292893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Услуги почтовой связи оказывает филиал ФГУП «Почта России», имеющий 11 отделений в муниципальных образованиях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20" y="600076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Доступом к сети Интернет обеспечены все населенные пункты.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415626"/>
            <a:ext cx="385765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0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Телефонизация населенных пунктов решена путем охвата всей территории района сотовой связью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МТС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«Мегафон», «Йота», 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Билайн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Проводную связь обеспечивает ОАО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02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Телекоммуникации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18521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Цифровым телевидением охвачен весь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ведется вещание 20 федеральных каналов. </a:t>
            </a:r>
          </a:p>
        </p:txBody>
      </p:sp>
      <p:pic>
        <p:nvPicPr>
          <p:cNvPr id="19" name="Рисунок 18" descr="RIAN_5509393.HR.ru_d_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071546"/>
            <a:ext cx="2571768" cy="1715369"/>
          </a:xfrm>
          <a:prstGeom prst="rect">
            <a:avLst/>
          </a:prstGeom>
        </p:spPr>
      </p:pic>
      <p:pic>
        <p:nvPicPr>
          <p:cNvPr id="22" name="Рисунок 2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143380"/>
            <a:ext cx="2571768" cy="1714512"/>
          </a:xfrm>
          <a:prstGeom prst="rect">
            <a:avLst/>
          </a:prstGeom>
        </p:spPr>
      </p:pic>
      <p:pic>
        <p:nvPicPr>
          <p:cNvPr id="24" name="Рисунок 23" descr="53b35cdaac7642ce694fea654ecda961-1051067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2571768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933056"/>
            <a:ext cx="4248473" cy="27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Группа 30"/>
          <p:cNvGrpSpPr/>
          <p:nvPr/>
        </p:nvGrpSpPr>
        <p:grpSpPr>
          <a:xfrm>
            <a:off x="142844" y="1071546"/>
            <a:ext cx="8461604" cy="2789502"/>
            <a:chOff x="357158" y="1214422"/>
            <a:chExt cx="9009126" cy="325913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57158" y="1214422"/>
              <a:ext cx="9009126" cy="1944029"/>
              <a:chOff x="285720" y="1643050"/>
              <a:chExt cx="9009126" cy="1944029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000101" y="1643050"/>
                <a:ext cx="7143800" cy="6754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Образовательные учреждения МР «Агинский район»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5720" y="2500306"/>
                <a:ext cx="2641222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14 дошкольных ОУ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287108" y="2471345"/>
                <a:ext cx="2905146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 общеобразовательных школ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648664" y="2471346"/>
                <a:ext cx="2646182" cy="11157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 учреждения дополнительного образования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 стрелкой 9"/>
              <p:cNvCxnSpPr>
                <a:stCxn id="4" idx="2"/>
                <a:endCxn id="6" idx="0"/>
              </p:cNvCxnSpPr>
              <p:nvPr/>
            </p:nvCxnSpPr>
            <p:spPr>
              <a:xfrm rot="5400000">
                <a:off x="2998245" y="926549"/>
                <a:ext cx="181842" cy="2965670"/>
              </a:xfrm>
              <a:prstGeom prst="straightConnector1">
                <a:avLst/>
              </a:prstGeom>
              <a:ln w="22225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stCxn id="4" idx="2"/>
                <a:endCxn id="8" idx="0"/>
              </p:cNvCxnSpPr>
              <p:nvPr/>
            </p:nvCxnSpPr>
            <p:spPr>
              <a:xfrm>
                <a:off x="4572001" y="2318464"/>
                <a:ext cx="3399754" cy="15288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4" idx="2"/>
                <a:endCxn id="7" idx="0"/>
              </p:cNvCxnSpPr>
              <p:nvPr/>
            </p:nvCxnSpPr>
            <p:spPr>
              <a:xfrm rot="16200000" flipH="1">
                <a:off x="4579401" y="2311063"/>
                <a:ext cx="152881" cy="167681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Овал 15"/>
            <p:cNvSpPr/>
            <p:nvPr/>
          </p:nvSpPr>
          <p:spPr>
            <a:xfrm>
              <a:off x="357158" y="3139828"/>
              <a:ext cx="2239865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824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детей/111 педагогов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686144" y="3139828"/>
              <a:ext cx="2177592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2073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ребенка/292 педагога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953506" y="3379852"/>
              <a:ext cx="2182775" cy="10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1310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чел./63 педагога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>
              <a:endCxn id="16" idx="0"/>
            </p:cNvCxnSpPr>
            <p:nvPr/>
          </p:nvCxnSpPr>
          <p:spPr>
            <a:xfrm flipH="1">
              <a:off x="1477090" y="2923805"/>
              <a:ext cx="32399" cy="21602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17" idx="0"/>
            </p:cNvCxnSpPr>
            <p:nvPr/>
          </p:nvCxnSpPr>
          <p:spPr>
            <a:xfrm flipH="1">
              <a:off x="4774940" y="2923805"/>
              <a:ext cx="1912" cy="21602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8" idx="2"/>
              <a:endCxn id="18" idx="0"/>
            </p:cNvCxnSpPr>
            <p:nvPr/>
          </p:nvCxnSpPr>
          <p:spPr>
            <a:xfrm>
              <a:off x="8043193" y="3158451"/>
              <a:ext cx="1701" cy="221401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395536" y="4005064"/>
            <a:ext cx="3710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2023 году капитально отремонтированы здания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-Агинской,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Цокто-Хангильской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Кункурского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Судунтуйского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детских садов, обновлены пищеблоки в 5 школах, оснащены средствами обучения 2 школы.    Запущены центры «Точка роста», строится технопарк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с.Судунтуй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отличие в учебе ежегодно школьникам  вручается премия Главы муниципального района «Агинский район»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42852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Образование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00108"/>
            <a:ext cx="8280920" cy="3416320"/>
          </a:xfrm>
          <a:prstGeom prst="rect">
            <a:avLst/>
          </a:prstGeom>
          <a:noFill/>
          <a:ln cap="rnd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Медицинскую помощь населению района оказывает государственное автономное учреждение здравоохранения «Агинская окружная больница», которое представлено  больницей, 8 врачебными амбулаториями, 5 фельдшерско-акушерскими пунктами.</a:t>
            </a:r>
          </a:p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оселок Агинское» функционирует  ГБУЗ «Забайкальская краевая туберкулезная больница»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Здравоохранение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39330"/>
              </p:ext>
            </p:extLst>
          </p:nvPr>
        </p:nvGraphicFramePr>
        <p:xfrm>
          <a:off x="1187624" y="4437112"/>
          <a:ext cx="7128792" cy="23593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00243"/>
                <a:gridCol w="1128549"/>
              </a:tblGrid>
              <a:tr h="362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Домов культуры, клубов, 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мест в Домах культуры, клубах, мест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3797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музейных комнат, 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библиотек, 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Библиотечный фонд, тыс. 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234120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Агинском районе созданы полноценные условия  для художественного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творчества, информационного и образовательного развития населения. В 2023 году капитально отремонтированы здания домов культуры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с.Судунтуй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Южный Аргалей, детской школы искусств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с.Цокто-Хангил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Культура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7" name="Рисунок 6" descr="foto (458) 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0688" y="1965033"/>
            <a:ext cx="3405190" cy="228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КПСЭР\Агинский район\программа\КПСЭР скорректированная 11-20гг\Инвестиционный паспорт 2012\Картинки\DSC_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280985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56328"/>
              </p:ext>
            </p:extLst>
          </p:nvPr>
        </p:nvGraphicFramePr>
        <p:xfrm>
          <a:off x="785786" y="3786190"/>
          <a:ext cx="7458622" cy="25200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51336"/>
                <a:gridCol w="1407286"/>
              </a:tblGrid>
              <a:tr h="295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1.10.2023г.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45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 (ДЮСШ),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Число, занимающихся в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ДЮСШ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чел.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физкультурно-массовых мероприятий,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площадок, оборудованных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спортивным инвентарем,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142852"/>
            <a:ext cx="848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Физическая культура и спорт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000108"/>
            <a:ext cx="2143140" cy="2571768"/>
          </a:xfrm>
          <a:prstGeom prst="roundRect">
            <a:avLst/>
          </a:prstGeom>
          <a:blipFill>
            <a:blip r:embed="rId4" cstate="print">
              <a:lum/>
            </a:blip>
            <a:stretch>
              <a:fillRect l="-10000" t="-2000" r="-44000" b="-2000"/>
            </a:stretch>
          </a:blipFill>
          <a:ln w="0">
            <a:miter lim="800000"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908720"/>
            <a:ext cx="2016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Созданы условия для занятий физкультурой и спортом. В 2023 году построены новые универсальные спортивные площадки в селах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Судунтуй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Цокто-Хангил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Кункур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капитально отремонтирован спортзал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с.Челутай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06906305"/>
              </p:ext>
            </p:extLst>
          </p:nvPr>
        </p:nvGraphicFramePr>
        <p:xfrm>
          <a:off x="357158" y="1643050"/>
          <a:ext cx="4214842" cy="10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8024" y="1340768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Нагрузка незанятого трудовой деятельностью населения, состоящего на учете в органах государственной службы занятости, на 100 заявленных вакансий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конец июня 2023г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составила 248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071546"/>
            <a:ext cx="4534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на 1.01.2023г. – 15742 чел.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95992"/>
              </p:ext>
            </p:extLst>
          </p:nvPr>
        </p:nvGraphicFramePr>
        <p:xfrm>
          <a:off x="395536" y="2636912"/>
          <a:ext cx="7848871" cy="4090102"/>
        </p:xfrm>
        <a:graphic>
          <a:graphicData uri="http://schemas.openxmlformats.org/drawingml/2006/table">
            <a:tbl>
              <a:tblPr/>
              <a:tblGrid>
                <a:gridCol w="4969068"/>
                <a:gridCol w="1223448"/>
                <a:gridCol w="1656355"/>
              </a:tblGrid>
              <a:tr h="21431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июля 2023г.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постоянного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населения, в т.ч.: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15742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городского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4867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сельского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10875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женщины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8164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мужчины</a:t>
                      </a: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7578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Численность населения моложе трудоспособного возраста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4216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Численность населения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трудоспособного возраста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8467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Численность населения старше трудоспособного возраста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3059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родившихся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умерших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Естественный прирост населения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- 14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Среднесписочная численность работников организаций, не относящихся к субъектам малого предпринимательства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безработных,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зарег-х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ЦЗН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детей дошкольного возраста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Демография, трудовые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1" y="86708"/>
            <a:ext cx="86439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Территория опережающего </a:t>
            </a:r>
            <a:r>
              <a:rPr lang="ru-RU" sz="48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развития </a:t>
            </a:r>
          </a:p>
          <a:p>
            <a:pPr algn="ctr">
              <a:spcBef>
                <a:spcPct val="0"/>
              </a:spcBef>
            </a:pPr>
            <a:r>
              <a:rPr lang="ru-RU" sz="1600" dirty="0" smtClean="0"/>
              <a:t>(</a:t>
            </a:r>
            <a:r>
              <a:rPr lang="ru-RU" sz="1400" dirty="0" smtClean="0"/>
              <a:t>земельные участки, отнесенные к ТОР согласно постановления </a:t>
            </a:r>
            <a:r>
              <a:rPr lang="ru-RU" sz="1400" dirty="0"/>
              <a:t>Правительства Российской Федерации от 31.07.2019 года №988 «О создании территории опережающего развития «Забайкалье</a:t>
            </a:r>
            <a:r>
              <a:rPr lang="ru-RU" sz="1400" dirty="0" smtClean="0"/>
              <a:t>»)</a:t>
            </a:r>
            <a:endParaRPr lang="ru-RU" sz="1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64026"/>
              </p:ext>
            </p:extLst>
          </p:nvPr>
        </p:nvGraphicFramePr>
        <p:xfrm>
          <a:off x="35496" y="1484784"/>
          <a:ext cx="9000999" cy="492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675"/>
                <a:gridCol w="1176442"/>
                <a:gridCol w="1260472"/>
                <a:gridCol w="3450797"/>
                <a:gridCol w="2399613"/>
              </a:tblGrid>
              <a:tr h="66319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Площадь,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стоимость, тыс. руб.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Собственник ЗУ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  <a:tr h="59819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80:01:080101:30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7648,34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3 689,253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пунктов. Вид разрешенного использования: для размещения производственного здания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участок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 на государственный кадастровый учет и находится в муниципальной собственности ГП «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Новоорловск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  <a:tr h="77683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80:01:100102:249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38169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 назначения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</a:t>
                      </a: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 на государственный кадастровый учет, находится в муниципальной собственности МР «Агинский район». Расположен в местности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Хара-Челотуй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  <a:tr h="59819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80:01:180108:154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75455,0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12148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пунктов. Вид разрешенного использования: для размещения производственного здания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участок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 на государственный кадастровый учет,  находится в муниципальной собственности МР «Агинский район»..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  <a:tr h="4351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80:01:180108:155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43820,0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пунктов. Вид разрешенного использования: для размещения производственного здания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участок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 в аренду ООО «Агинский мясокомбинат»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  <a:tr h="59819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80:01:130202:52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11650000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сельхозназначения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участок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 на государственный кадастровый учет,  находится в муниципальной собственности МР «Агинский район»..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  <a:tr h="59819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80:01:180143:1227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7772,0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пунктов. Вид разрешенного использования: для размещения производственного здания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участок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 на государственный кадастровый учет,  находится в муниципальной собственности МР «Агинский район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  <a:tr h="59819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80:01:180143:1226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2144,0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пунктов.  Вид разрешенного использования: для размещения производственного здания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участок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 на государственный кадастровый учет,  находится в муниципальной собственности МР «Агинский район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369" marR="363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0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678893" y="1700808"/>
            <a:ext cx="3786214" cy="936104"/>
          </a:xfrm>
          <a:prstGeom prst="downArrow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/>
          </a:p>
          <a:p>
            <a:pPr algn="ctr"/>
            <a:r>
              <a:rPr lang="ru-RU" sz="1600" b="1" dirty="0" smtClean="0">
                <a:ln w="1905"/>
                <a:solidFill>
                  <a:srgbClr val="D115B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в 2023 г.</a:t>
            </a:r>
          </a:p>
          <a:p>
            <a:pPr algn="ctr"/>
            <a:endParaRPr lang="ru-RU" dirty="0"/>
          </a:p>
        </p:txBody>
      </p:sp>
      <p:sp useBgFill="1"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7386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Доходная часть бюджета на 1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октября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 года составила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1305,7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из них собственные доходы – 130,8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 (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%), безвозмездные поступления из федерального и краевого бюджетов-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1174,8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рублей. </a:t>
            </a: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Налоговый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93437500"/>
              </p:ext>
            </p:extLst>
          </p:nvPr>
        </p:nvGraphicFramePr>
        <p:xfrm>
          <a:off x="1115616" y="3068960"/>
          <a:ext cx="76328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45531" y="436813"/>
            <a:ext cx="3970784" cy="725470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господа!</a:t>
            </a:r>
            <a:endParaRPr lang="ru-RU" sz="1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716016" y="927050"/>
            <a:ext cx="396044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Представляем Вашему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вниманию инвестиционный паспорт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найдете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полную информацию о районе,  о преимуществах и  перспективных объектах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приложения своего капитала и менеджерского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таланта,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дадут толчок социально-экономическому развитию района и Вашего бизнеса. Мы всегда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учитываем потребности партнеров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готовы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рассмотреть удобную для Вас форму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отношений,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гарантируем индивидуальный подход к каждому инвестору.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нами просто, удобно и прибыльно работать!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Н.В.Бабужапов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глава муниципального района "Агинский район"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t="1768" r="31790"/>
          <a:stretch/>
        </p:blipFill>
        <p:spPr bwMode="auto">
          <a:xfrm>
            <a:off x="323528" y="470106"/>
            <a:ext cx="3827284" cy="52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29126" y="1142984"/>
            <a:ext cx="42148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промышленного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производства в 2023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1071546"/>
            <a:ext cx="414340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производства промышленной продукции, млн.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550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Промышленное производство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83681771"/>
              </p:ext>
            </p:extLst>
          </p:nvPr>
        </p:nvGraphicFramePr>
        <p:xfrm>
          <a:off x="0" y="2348880"/>
          <a:ext cx="57961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50816862"/>
              </p:ext>
            </p:extLst>
          </p:nvPr>
        </p:nvGraphicFramePr>
        <p:xfrm>
          <a:off x="5054886" y="2276872"/>
          <a:ext cx="396335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5520"/>
              </p:ext>
            </p:extLst>
          </p:nvPr>
        </p:nvGraphicFramePr>
        <p:xfrm>
          <a:off x="0" y="2420888"/>
          <a:ext cx="53640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143380"/>
            <a:ext cx="8286808" cy="203132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промышленное предприятие района - ЗАО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горно-обогатительный комбинат» разрабатывает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Спокойнинское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вольфрам-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грейзеновое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месторождение, которое является одним из самых крупных месторождений в Забайкалье. В 2022 году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ГОК произвел  310 тонн вольфрамового концентрата.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 западных санкций отразились на работе ЗАО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ГОК», который вынужден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приостановить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 связи с отказом от продукции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покупателей.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2697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32048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продукции на душу населения, тыс. 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082275"/>
              </p:ext>
            </p:extLst>
          </p:nvPr>
        </p:nvGraphicFramePr>
        <p:xfrm>
          <a:off x="0" y="1052736"/>
          <a:ext cx="903649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48441"/>
              </p:ext>
            </p:extLst>
          </p:nvPr>
        </p:nvGraphicFramePr>
        <p:xfrm>
          <a:off x="214282" y="1214422"/>
          <a:ext cx="8786874" cy="38831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0906"/>
                <a:gridCol w="2882756"/>
                <a:gridCol w="2838644"/>
                <a:gridCol w="2094568"/>
              </a:tblGrid>
              <a:tr h="77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  <a:tab pos="219075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ЗАО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ГОК»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Горнорудная промышленность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83022217599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«Агинский мясокомбинат»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Перерабатывающая промышленность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Тел.89834388812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«Молоко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молочной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Амитхаша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89143589298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610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СПОК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Сэсэг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молочной продукции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Южный Аргалей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89167176479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7200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производственный кооператив 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Кункур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Кункур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830239 47139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5669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Будалан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Будалан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 830239 42116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214290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Системообразующие</a:t>
            </a: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 предприятия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643998" cy="42158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55383"/>
                <a:gridCol w="2645411"/>
                <a:gridCol w="2981777"/>
                <a:gridCol w="2061427"/>
              </a:tblGrid>
              <a:tr h="62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Урда-Ага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Урда-Ага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Тел. 83023948116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Хойто-Ага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Хойто-Ага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49444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«Цокто-Хангил»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Цокто-Хангил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Тел.830239 33122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СПК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Племзавод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им Калинина»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с.Южный Аргалей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44137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7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 «Агинское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ПАТП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«АР»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Услуги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пассажироперевозок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Ленина, 72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37119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4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ООО «Руно»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Переработка шерсти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Базара Ринчино, 84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14480" y="1500174"/>
            <a:ext cx="6000792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реестре потребительского рынка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785926"/>
            <a:ext cx="200026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 магазинов розничной торговли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пунктов общественного питания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пунктов бытового обслуживания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573016"/>
            <a:ext cx="5760640" cy="1143008"/>
          </a:xfrm>
          <a:prstGeom prst="roundRect">
            <a:avLst/>
          </a:prstGeom>
          <a:noFill/>
          <a:ln w="254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(на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торговыми  площадями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 м,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посадочными местами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16,3 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7000892" y="1785926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нестационарных объектов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F:\LPIC1466.JPG"/>
          <p:cNvPicPr>
            <a:picLocks noChangeAspect="1" noChangeArrowheads="1"/>
          </p:cNvPicPr>
          <p:nvPr/>
        </p:nvPicPr>
        <p:blipFill>
          <a:blip r:embed="rId2" cstate="print">
            <a:lum bright="-14000" contrast="21000"/>
          </a:blip>
          <a:srcRect/>
          <a:stretch>
            <a:fillRect/>
          </a:stretch>
        </p:blipFill>
        <p:spPr bwMode="auto">
          <a:xfrm>
            <a:off x="142844" y="5085184"/>
            <a:ext cx="2857520" cy="1629940"/>
          </a:xfrm>
          <a:prstGeom prst="rect">
            <a:avLst/>
          </a:prstGeom>
          <a:noFill/>
        </p:spPr>
      </p:pic>
      <p:pic>
        <p:nvPicPr>
          <p:cNvPr id="21506" name="Picture 2" descr="F:\DSCN4212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2000"/>
          </a:blip>
          <a:srcRect/>
          <a:stretch>
            <a:fillRect/>
          </a:stretch>
        </p:blipFill>
        <p:spPr bwMode="auto">
          <a:xfrm>
            <a:off x="3143240" y="4581128"/>
            <a:ext cx="3071834" cy="21677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12" y="357166"/>
            <a:ext cx="8958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Торговля и потребительский рынок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89040"/>
            <a:ext cx="244827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71546"/>
            <a:ext cx="764386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1.07.2023г. в едином реестре субъектов малого и среднего предпринимательства числится 320 индивидуальных предпринимателя и 46 малых предприятия.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707236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индивидуальных предпринимателей по видам экономической деятельности, ед.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Малый и средний бизнес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3068960"/>
          <a:ext cx="8064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КПСЭР\Агинский район\программа\КПСЭР скорректированная 11-20гг\Инвестиционный паспорт 2012\Картинки\1 (3).jpg"/>
          <p:cNvPicPr>
            <a:picLocks noChangeAspect="1" noChangeArrowheads="1"/>
          </p:cNvPicPr>
          <p:nvPr/>
        </p:nvPicPr>
        <p:blipFill>
          <a:blip r:embed="rId2" cstate="print">
            <a:lum bright="-4000" contrast="40000"/>
          </a:blip>
          <a:srcRect/>
          <a:stretch>
            <a:fillRect/>
          </a:stretch>
        </p:blipFill>
        <p:spPr bwMode="auto">
          <a:xfrm>
            <a:off x="142844" y="1357297"/>
            <a:ext cx="2786082" cy="1731889"/>
          </a:xfrm>
          <a:prstGeom prst="rect">
            <a:avLst/>
          </a:prstGeom>
          <a:noFill/>
        </p:spPr>
      </p:pic>
      <p:pic>
        <p:nvPicPr>
          <p:cNvPr id="13315" name="Picture 3" descr="D:\КПСЭР\Агинский район\программа\КПСЭР скорректированная 11-20гг\Инвестиционный паспорт 2012\Картинки\normal_42__dsf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14884"/>
            <a:ext cx="3143272" cy="192882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47864" y="908720"/>
            <a:ext cx="507209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 Агинского района представляет собой единение природных ресурсов, глубокого и разнообразного культурно-исторического наследия. Территория зоны  являются Священным местом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бурят и связана с именами-легендами: предводительницы восьми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родов княжны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Бальжин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знаменитого богатыря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Бабжи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это место рождения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Чингис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75856" y="4690028"/>
            <a:ext cx="24482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Большим интересом у туристов пользуется действующий буддийский монастырь -  Агинский дацан,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отнесенный к объекту культурного наследия федерального значения.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888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Туристический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56992"/>
            <a:ext cx="2844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развития событийного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туризма с 2017 года проводится национальное троеборье-фестиваль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Бабжын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наадан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традиционным стал фестиваль «Агинская баранина на камнях-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Хорхог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на турбазе «Кочевник»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_1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571744"/>
            <a:ext cx="2928958" cy="1950732"/>
          </a:xfrm>
          <a:prstGeom prst="rect">
            <a:avLst/>
          </a:prstGeom>
        </p:spPr>
      </p:pic>
      <p:pic>
        <p:nvPicPr>
          <p:cNvPr id="14" name="Рисунок 13" descr="DSC_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1" y="2571744"/>
            <a:ext cx="2896067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24288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419" y="1857364"/>
            <a:ext cx="238730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107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- 37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928926" y="3786190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26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D:\КПСЭР\Агинский район\программа\КПСЭР скорректированная 11-20гг\Инвестиционный паспорт 2012\Картинки\13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714884"/>
            <a:ext cx="2643206" cy="1887829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72008"/>
            <a:ext cx="3143271" cy="20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«Расширение производства ООО «Руно». Создание комплекса технологических предприятий по глубокой переработке кожевенно-мехового сырья»</a:t>
            </a:r>
            <a:endParaRPr lang="ru-RU" sz="32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76878"/>
              </p:ext>
            </p:extLst>
          </p:nvPr>
        </p:nvGraphicFramePr>
        <p:xfrm>
          <a:off x="142844" y="285731"/>
          <a:ext cx="8786874" cy="6413919"/>
        </p:xfrm>
        <a:graphic>
          <a:graphicData uri="http://schemas.openxmlformats.org/drawingml/2006/table">
            <a:tbl>
              <a:tblPr/>
              <a:tblGrid>
                <a:gridCol w="2928958"/>
                <a:gridCol w="5857916"/>
              </a:tblGrid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Перерабатывающая промышленность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Агинский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район,п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Агинское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«РУНО»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Агинский район, п.Агинское,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Почтамп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а/я 39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830239)34655, факс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 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e-mail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runo_aginskoe@mail.ru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комплекса технологических предприятий по глубокой переработке кожевенно-мехового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сырья.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технологических предприятий будет перерабатывать местное кожевенно-меховое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производить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продукцию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производителей меховой одежды 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обуви.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Суммарный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производства составит 4952 тыс. кв.дм в квартал. Предприятие планирует перерабатывать 150 овчин и 200 шкур КРС ежедневно, что позволит организовать закуп шкур у местных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сельхозпроизводителей.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</a:t>
                      </a:r>
                      <a:r>
                        <a:rPr lang="ru-RU" sz="11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прямые инвестиционные затраты –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470 тыс. руб., оборотные средства – 9 млн. 530 тыс. руб.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 значимый проект. Подобных предприятий по переработке шкур в настоящее время в Забайкалье нет.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ТЭО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бизнес-план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Заемные средства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Предполагается создать постоянные рабочие места до 37 единиц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2025-2030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Земля в долгосрочной аренде (сельскохозяйственные частные паи уроженцев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с.Челутай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технической возможности подключения к телефонной связи и т.д.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Имеются: водозаборные сооружения, подведено электричество, технические возможности подключения к телефонной связи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КПСЭР\Агинский район\программа\КПСЭР скорректированная 11-20гг\Инвестиционный паспорт 2012\Картинки\Цырен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44745"/>
            <a:ext cx="2857520" cy="2643595"/>
          </a:xfrm>
          <a:prstGeom prst="rect">
            <a:avLst/>
          </a:prstGeom>
          <a:noFill/>
        </p:spPr>
      </p:pic>
      <p:pic>
        <p:nvPicPr>
          <p:cNvPr id="18435" name="Picture 3" descr="D:\КПСЭР\Агинский район\программа\КПСЭР скорректированная 11-20гг\Инвестиционный паспорт 2012\Картинки\fldzoofn pxutt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3177759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114298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Постановлением Президиума Верховного Совета РСФСР от 16 января 1941 года   № 616/207   в   составе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образован Агинский район.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3571876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связи с изменением административно-территориального деления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Агинский район был ликвидирован дважды и дважды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образован: в 1951 г. и в 1965 г. 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 2021 года району исполнилось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лет.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История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- 67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699792" y="3140968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Организация  промышленного производства блочного облицовочного камня на базе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Южно-Челотуйского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месторождения белых гранитов и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высокодекоративных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амазонитовых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пегматитов</a:t>
            </a:r>
            <a:r>
              <a:rPr lang="ru-RU" sz="3200" b="1" dirty="0" smtClean="0">
                <a:solidFill>
                  <a:srgbClr val="D115BB"/>
                </a:solidFill>
                <a:latin typeface="+mj-lt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D115BB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5" descr="2 б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61049"/>
            <a:ext cx="4355976" cy="2996952"/>
          </a:xfrm>
          <a:prstGeom prst="rect">
            <a:avLst/>
          </a:prstGeom>
          <a:noFill/>
        </p:spPr>
      </p:pic>
      <p:pic>
        <p:nvPicPr>
          <p:cNvPr id="11" name="Рисунок 8" descr="DSCN3143"/>
          <p:cNvPicPr>
            <a:picLocks noChangeAspect="1" noChangeArrowheads="1"/>
          </p:cNvPicPr>
          <p:nvPr/>
        </p:nvPicPr>
        <p:blipFill>
          <a:blip r:embed="rId3" cstate="print"/>
          <a:srcRect t="1788" r="10236" b="6972"/>
          <a:stretch>
            <a:fillRect/>
          </a:stretch>
        </p:blipFill>
        <p:spPr bwMode="auto">
          <a:xfrm>
            <a:off x="4788024" y="3861048"/>
            <a:ext cx="435597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57294"/>
              </p:ext>
            </p:extLst>
          </p:nvPr>
        </p:nvGraphicFramePr>
        <p:xfrm>
          <a:off x="179512" y="188640"/>
          <a:ext cx="8856984" cy="5999923"/>
        </p:xfrm>
        <a:graphic>
          <a:graphicData uri="http://schemas.openxmlformats.org/drawingml/2006/table">
            <a:tbl>
              <a:tblPr/>
              <a:tblGrid>
                <a:gridCol w="2632345"/>
                <a:gridCol w="6224639"/>
              </a:tblGrid>
              <a:tr h="432048"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Организация промышленной разработки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Южно-Челотуйского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месторождения гранитов и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амазонитовых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пегматитов (Центральное Забайкалье) на блочный облицовочный камень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Отрасль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добывающая промышленность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Агинский район, п.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Новоорловск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инициатор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проекта 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ООО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Голубой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гранит», директор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Тупяков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Александр Владимирович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факс, e-mail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687000 Забайкальский край, Агинский район, п.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Новоорловск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дом 9 тел 5-10-37,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topazchita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@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mail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200" u="sng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ru</a:t>
                      </a:r>
                      <a:r>
                        <a:rPr lang="ru-RU" sz="12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www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chitakamen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ru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 промышленного производства блочного облицовочного камня на базе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Южно-Челотуйского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месторождения белых гранитов и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высокодекоративных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амазонитовых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пегматитов. Создание новых рабочих мест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необходимо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осуществить перепрофилирование имеющегося опытного карьера в полноценный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карьер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 добыче блочного камня. Ключевым моментом перепрофилирования является обеспечение карьера современным производительным комплексом горной техники и оборудования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и экспертиза проекта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Предприятие имеет лицензию на геологическое изучение и разработку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Южно-Челотуйского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месторождения гранитов.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пределах месторождения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имеется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производственная база, специализированная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техника,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цех по опытной распиловке блочной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продукции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 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имеется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бизнес-плана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Имеется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 требуется  100 млн. руб.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Собственные-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рублей, заемные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средства- 70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года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рабочих мест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2024-2030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Инвестор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 определен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latin typeface="Times New Roman"/>
                          <a:ea typeface="Times New Roman"/>
                          <a:cs typeface="Times New Roman"/>
                        </a:rPr>
                        <a:t>Слайды или </a:t>
                      </a:r>
                      <a:r>
                        <a:rPr lang="ru-RU" sz="300" dirty="0" err="1">
                          <a:latin typeface="Times New Roman"/>
                          <a:ea typeface="Times New Roman"/>
                          <a:cs typeface="Times New Roman"/>
                        </a:rPr>
                        <a:t>видеосопровождение</a:t>
                      </a:r>
                      <a:r>
                        <a:rPr lang="ru-RU" sz="300" dirty="0">
                          <a:latin typeface="Times New Roman"/>
                          <a:ea typeface="Times New Roman"/>
                          <a:cs typeface="Times New Roman"/>
                        </a:rPr>
                        <a:t>, фотографии (если есть - приложить)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latin typeface="Times New Roman"/>
                          <a:ea typeface="Times New Roman"/>
                          <a:cs typeface="Times New Roman"/>
                        </a:rPr>
                        <a:t>Фотографии </a:t>
                      </a:r>
                    </a:p>
                  </a:txBody>
                  <a:tcPr marL="17118" marR="1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</a:t>
            </a:r>
            <a:r>
              <a:rPr lang="ru-RU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Благоустрйство</a:t>
            </a: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 туристической базы «</a:t>
            </a:r>
            <a:r>
              <a:rPr lang="ru-RU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Приононье</a:t>
            </a: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endParaRPr lang="ru-RU" b="1" dirty="0">
              <a:solidFill>
                <a:srgbClr val="D115BB"/>
              </a:solidFill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4"/>
          <p:cNvSpPr/>
          <p:nvPr/>
        </p:nvSpPr>
        <p:spPr>
          <a:xfrm>
            <a:off x="2555776" y="1268760"/>
            <a:ext cx="3922742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- 10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916832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34321"/>
              </p:ext>
            </p:extLst>
          </p:nvPr>
        </p:nvGraphicFramePr>
        <p:xfrm>
          <a:off x="0" y="6"/>
          <a:ext cx="9144000" cy="6587848"/>
        </p:xfrm>
        <a:graphic>
          <a:graphicData uri="http://schemas.openxmlformats.org/drawingml/2006/table">
            <a:tbl>
              <a:tblPr/>
              <a:tblGrid>
                <a:gridCol w="3257967"/>
                <a:gridCol w="5886033"/>
              </a:tblGrid>
              <a:tr h="106806">
                <a:tc gridSpan="2">
                  <a:txBody>
                    <a:bodyPr/>
                    <a:lstStyle/>
                    <a:p>
                      <a:pPr indent="457200" algn="ctr"/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современной  туристической базы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Приононье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52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туризм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Забайкальский край, Агинский район,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с.Будалан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 Дугаров Баяржаб Юндунович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7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 Забайкальский край, Агинский район, п.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с.Будулан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mail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bayarzhab71@gmail.com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/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современной турбазы путем благоустройства существующей туристической базы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89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туристических маршрутов по близлежащим достопримечательностям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 реализации проекта: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 гостиницы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пляжа на реке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Онон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спортивных площадок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экспертизы проекта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450215" algn="just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имеется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9,8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Собственные, заемные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средства, субсидии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года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рабочих мест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2021-2023 годы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2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Инвестор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 Дугаров Баяржаб Юндунович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4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 (площадь, кадастровый номер)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Земельный участок  (кадастровый номер 80:01:160201:1185, площадь- 3500 кв.м.)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поставлен на государственный кадастровый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учет, находится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собственности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Дугарова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Б.Ю.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40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наличие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подъезных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путей, наличие технической возможности подключения к телефонной связи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энергоснабжение, автономное водоснабжение. Необходимо асфальтирование съезда с территориальной дороги Агинское-Нижний Цасучей и подъездных путей к турбазе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0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поддерживается путем проведения администрацией района фестиваля 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Бабжын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наадан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на турбазе «</a:t>
                      </a:r>
                      <a:r>
                        <a:rPr lang="ru-RU" sz="1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Приононье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1785926"/>
          <a:ext cx="85011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2643182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Бабужапов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Насак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Валерьевич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глава муниципального района «Агинский район»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телефон приемной: 8(30239)3-46-84;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Арсаланов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Баир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Батомункуевич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первый заместитель главы муниципального района, инвестиционный уполномоченный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тел: 8(30239) 3-46-84;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Цыренов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Чингис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Батомункуевич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заместитель главы  по территориальному развитию  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тел/факс: 8(30239) 3-46-52,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aginskzhkx@mail.ru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Намжилов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Нанзатович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заместитель главы по сельскому хозяйству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тел: 8(30239) 3-44-03,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aga_apk@mail.ru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Ринчинова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Билигма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Цыбикжаповна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начальник управления экономики, имущества и проектной деятельности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ел. 8 (30239) 3-55-64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proektamr@mail.ru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Лхасаранова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Зельда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Филипповна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управления экономики, имущества и проектной деятельности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8(30239) 3-75-62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econaginskmr@mail.ru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00010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aginsk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.75.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14282" y="857232"/>
            <a:ext cx="4714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687000, Забайкальский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Агинский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ул. Базара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Ринчино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7"/>
              </a:rPr>
              <a:t>aginskmr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@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7"/>
              </a:rPr>
              <a:t>mail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85728"/>
            <a:ext cx="595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cap="all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Контактная информация</a:t>
            </a:r>
            <a:endParaRPr lang="ru-RU" sz="2800" b="1" cap="all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44535"/>
              </p:ext>
            </p:extLst>
          </p:nvPr>
        </p:nvGraphicFramePr>
        <p:xfrm>
          <a:off x="4823520" y="980728"/>
          <a:ext cx="3708920" cy="56475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63068"/>
                <a:gridCol w="1445852"/>
              </a:tblGrid>
              <a:tr h="504056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 1.01.2023г., 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latin typeface="Times New Roman"/>
                        </a:rPr>
                        <a:t>пгт.Новоорловск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3065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пгт.Орловский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1802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Times New Roman"/>
                        </a:rPr>
                        <a:t>c.</a:t>
                      </a:r>
                      <a:r>
                        <a:rPr lang="ru-RU" sz="1200" b="0" i="0" u="none" strike="noStrike">
                          <a:latin typeface="Times New Roman"/>
                        </a:rPr>
                        <a:t>Дэлбэрхэй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latin typeface="Times New Roman"/>
                        </a:rPr>
                        <a:t>c.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Занта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с.Амитхаша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1463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с.Восточная Амитхаша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1910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с.Будулан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с.Западный Будулан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289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с.Гунэй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657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с.Кункур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378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с.Цугол  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с.Верхний Кункур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390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с.Сахюрта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561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с.Судунтуй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897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с.Урда-Ага 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1013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с.Лаха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145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с.Булактуй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182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с.Баян–Булак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155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с.Хойто-Ага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590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с.Пунцук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с.Верхняя Салия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latin typeface="Times New Roman"/>
                        </a:rPr>
                        <a:t>с.Цокто-Хангил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798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с.Челутай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535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с.Заречный Челутай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121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с.Южный Аргалей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253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с.Аргалей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170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18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с.Лесозавод</a:t>
                      </a:r>
                    </a:p>
                  </a:txBody>
                  <a:tcPr marL="11430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5" name="Picture 1" descr="C:\Users\Квадро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72000" cy="4714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3357586" cy="21431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Агинский район расположен </a:t>
            </a:r>
          </a:p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Восточной Сибири, на юго-востоке Забайкалья.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территории - 6,1 тыс. кв.км. 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– п. Агинское.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3357562"/>
            <a:ext cx="8286808" cy="335758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just">
              <a:spcBef>
                <a:spcPct val="0"/>
              </a:spcBef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4786314" y="2357430"/>
            <a:ext cx="1857388" cy="642942"/>
            <a:chOff x="1000100" y="4000504"/>
            <a:chExt cx="1857388" cy="6429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42976" y="4143380"/>
              <a:ext cx="16189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spc="0" dirty="0" smtClean="0">
                  <a:ln w="0"/>
                  <a:effectLst>
                    <a:reflection blurRad="12700" stA="50000" endPos="50000" dist="5000" dir="5400000" sy="-100000" rotWithShape="0"/>
                  </a:effectLst>
                </a:rPr>
                <a:t>Агинский район</a:t>
              </a:r>
              <a:endParaRPr lang="ru-RU" sz="1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00100" y="4000504"/>
              <a:ext cx="185738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rot="16200000" flipH="1">
            <a:off x="5786446" y="328612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14348" y="5000636"/>
            <a:ext cx="74739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900" algn="just">
              <a:spcBef>
                <a:spcPct val="200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Агинский район граничит с севера и северо-востока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Могойтуйским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на юго-западе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Дульдургинским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 на 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Карымским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с 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районом- на юге. Протяженность района с севера на юг - 110 км, а с запада на восток – 90 км.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Географическое положение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3429000"/>
            <a:ext cx="1928826" cy="2643206"/>
          </a:xfrm>
          <a:prstGeom prst="round2DiagRect">
            <a:avLst/>
          </a:prstGeom>
          <a:blipFill dpi="0" rotWithShape="1">
            <a:blip r:embed="rId2" cstate="print"/>
            <a:srcRect/>
            <a:stretch>
              <a:fillRect l="-10000" t="-2000" r="-44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29454" y="3429000"/>
            <a:ext cx="1928826" cy="2643206"/>
          </a:xfrm>
          <a:prstGeom prst="round2DiagRect">
            <a:avLst/>
          </a:prstGeom>
          <a:blipFill dpi="0" rotWithShape="1">
            <a:blip r:embed="rId3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14876" y="3429000"/>
            <a:ext cx="1928826" cy="2643206"/>
          </a:xfrm>
          <a:prstGeom prst="round2DiagRect">
            <a:avLst/>
          </a:prstGeom>
          <a:blipFill dpi="0" rotWithShape="1">
            <a:blip r:embed="rId4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00298" y="3429000"/>
            <a:ext cx="1928826" cy="2643206"/>
          </a:xfrm>
          <a:prstGeom prst="round2DiagRect">
            <a:avLst/>
          </a:prstGeom>
          <a:blipFill dpi="0" rotWithShape="1">
            <a:blip r:embed="rId5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26" y="142852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Климатические условия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000108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резкоконтинентальный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многолетняя температура воздуха в январе составляет -27°C, в июле +20°C.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Среднегодовой объем выпадения осадков – 250–340 мм. Основной максимум приходится на июль - август (60-70% годовой нормы), наименьшая часть - зимой (10-15%).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Вегетативный период - 120 - 150 дней.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86116" y="3857628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D:\КПСЭР\Агинский район\программа\КПСЭР скорректированная 11-20гг\Инвестиционный паспорт 2012\Картинки\zemlia18tif.jpg"/>
          <p:cNvPicPr>
            <a:picLocks noChangeAspect="1" noChangeArrowheads="1"/>
          </p:cNvPicPr>
          <p:nvPr/>
        </p:nvPicPr>
        <p:blipFill>
          <a:blip r:embed="rId3" cstate="print">
            <a:lum contrast="-16000"/>
          </a:blip>
          <a:srcRect/>
          <a:stretch>
            <a:fillRect/>
          </a:stretch>
        </p:blipFill>
        <p:spPr bwMode="auto">
          <a:xfrm>
            <a:off x="0" y="2857496"/>
            <a:ext cx="2714612" cy="2071702"/>
          </a:xfrm>
          <a:prstGeom prst="rect">
            <a:avLst/>
          </a:prstGeom>
          <a:noFill/>
        </p:spPr>
      </p:pic>
      <p:pic>
        <p:nvPicPr>
          <p:cNvPr id="1029" name="Рисунок 1" descr="D:\КПСЭР\Агинский район\программа\КПСЭР скорректированная 11-20гг\Инвестиционный паспорт 2012\Картинки\zemli-naselennyx-punktov-i-gorodov.jpg"/>
          <p:cNvPicPr>
            <a:picLocks noChangeArrowheads="1"/>
          </p:cNvPicPr>
          <p:nvPr/>
        </p:nvPicPr>
        <p:blipFill>
          <a:blip r:embed="rId4" cstate="print">
            <a:lum contrast="-19000"/>
          </a:blip>
          <a:srcRect b="-377"/>
          <a:stretch>
            <a:fillRect/>
          </a:stretch>
        </p:blipFill>
        <p:spPr bwMode="auto">
          <a:xfrm>
            <a:off x="0" y="928670"/>
            <a:ext cx="2714612" cy="1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im7-tub-ru.yandex.net/i?id=592840273-4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11314"/>
            <a:ext cx="2714612" cy="194668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64324"/>
              </p:ext>
            </p:extLst>
          </p:nvPr>
        </p:nvGraphicFramePr>
        <p:xfrm>
          <a:off x="3214678" y="1643050"/>
          <a:ext cx="5715040" cy="1928826"/>
        </p:xfrm>
        <a:graphic>
          <a:graphicData uri="http://schemas.openxmlformats.org/drawingml/2006/table">
            <a:tbl>
              <a:tblPr/>
              <a:tblGrid>
                <a:gridCol w="4131788"/>
                <a:gridCol w="1583252"/>
              </a:tblGrid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 земель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водного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лесного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промышленности, транспорта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14678" y="10001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Территория района -  613 тыс. 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86708"/>
            <a:ext cx="86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Земельные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www.altargana2012.ru/sites/default/files/nozh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4643470" cy="2714620"/>
          </a:xfrm>
          <a:prstGeom prst="rect">
            <a:avLst/>
          </a:prstGeom>
          <a:noFill/>
          <a:ln cmpd="sng">
            <a:noFill/>
            <a:round/>
          </a:ln>
          <a:effectLst>
            <a:outerShdw blurRad="762000" dist="50800" dir="5400000" sx="108000" sy="108000" algn="ctr" rotWithShape="0">
              <a:schemeClr val="accent5">
                <a:lumMod val="60000"/>
                <a:lumOff val="40000"/>
                <a:alpha val="80000"/>
              </a:schemeClr>
            </a:outerShdw>
          </a:effectLst>
        </p:spPr>
      </p:pic>
      <p:pic>
        <p:nvPicPr>
          <p:cNvPr id="23561" name="Picture 9" descr="http://www.visitchita.ru/uploaded/files-Page/13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4500562" cy="2714620"/>
          </a:xfrm>
          <a:prstGeom prst="rect">
            <a:avLst/>
          </a:prstGeom>
          <a:noFill/>
          <a:effectLst>
            <a:outerShdw blurRad="609600" dist="50800" dir="5400000" sx="109000" sy="109000" algn="ctr" rotWithShape="0">
              <a:schemeClr val="accent5">
                <a:lumMod val="60000"/>
                <a:lumOff val="40000"/>
                <a:alpha val="67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81439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Водные ресурсы в районе представлены сетью средних, мелких рек и небольшими озерами. Реки относятся к бассейну реки Амур. Все реки мелководны и непроходимы даже для малых судов.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Самая крупная река района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которая впадает в реку Шилка</a:t>
            </a:r>
            <a:r>
              <a:rPr lang="ru-RU" sz="1600" dirty="0" smtClean="0"/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Река Ага, давшая название району,  берет начало после слияния двух водотоков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Хойто-Аги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Урдо-Аги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имеет длину 167 км, из которых 35 км приходится на территорию района, и впадает в реку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  Все реки и ручьи характеризуются каменистыми руслами с большим количеством мелей, перекатов. В связи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малоснежностью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преобладанием в зимний период низких температур мелкие реки промерзают до дна. </a:t>
            </a:r>
          </a:p>
          <a:p>
            <a:pPr lvl="0"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крупные озера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Ножий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Кункур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Также имеется много малых озер, которые делятся на три типа: пресные, солончаковые и соленые. </a:t>
            </a:r>
          </a:p>
          <a:p>
            <a:pPr lvl="0" algn="just"/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Водные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yalma.ucoz.ru/filatov/5246.jpg"/>
          <p:cNvPicPr>
            <a:picLocks noChangeAspect="1" noChangeArrowheads="1"/>
          </p:cNvPicPr>
          <p:nvPr/>
        </p:nvPicPr>
        <p:blipFill>
          <a:blip r:embed="rId2" cstate="print">
            <a:lum bright="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46572"/>
          </a:xfrm>
          <a:prstGeom prst="rect">
            <a:avLst/>
          </a:prstGeom>
          <a:solidFill>
            <a:srgbClr val="2DD22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8286808" cy="1323439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square">
            <a:spAutoFit/>
          </a:bodyPr>
          <a:lstStyle/>
          <a:p>
            <a:pPr indent="396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Леса представлены немногими породами: из хвойных – лиственницей и сосной, из лиственных – березой, осиной и тополем.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лиственница составляет свыше 70%  лесного массива района. Встречаются реликтовые ильмовые рощи с участием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абрикоса. Произрастают более 1300 видов растений, около 600 видов растений находят применение в официальной и народной (в том числе тибетской) медицине.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://img-fotki.yandex.ru/get/5708/al-curo4ckina2010.e/0_66e8d_e64f2ff4_XL"/>
          <p:cNvPicPr>
            <a:picLocks noChangeAspect="1" noChangeArrowheads="1"/>
          </p:cNvPicPr>
          <p:nvPr/>
        </p:nvPicPr>
        <p:blipFill>
          <a:blip r:embed="rId3" cstate="print">
            <a:lum contrast="21000"/>
          </a:blip>
          <a:srcRect/>
          <a:stretch>
            <a:fillRect/>
          </a:stretch>
        </p:blipFill>
        <p:spPr bwMode="auto">
          <a:xfrm>
            <a:off x="2643174" y="1500174"/>
            <a:ext cx="3643338" cy="2571768"/>
          </a:xfrm>
          <a:prstGeom prst="rect">
            <a:avLst/>
          </a:prstGeom>
          <a:noFill/>
          <a:effectLst>
            <a:outerShdw blurRad="990600" dist="50800" dir="5400000" sx="107000" sy="107000" algn="ctr" rotWithShape="0">
              <a:srgbClr val="2DD22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8375" y="4357694"/>
            <a:ext cx="5012013" cy="338554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30%  площади района занимают земли лесного фонда.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5" y="214290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Лесной     фонд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13468</TotalTime>
  <Words>2659</Words>
  <Application>Microsoft Office PowerPoint</Application>
  <PresentationFormat>Экран (4:3)</PresentationFormat>
  <Paragraphs>516</Paragraphs>
  <Slides>34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Слайд</vt:lpstr>
      <vt:lpstr>Презентация PowerPoint</vt:lpstr>
      <vt:lpstr>Уважаемые господа!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Инженерная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Производство продукции на душу населения,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Инвестиционный проект «Благоустрйство туристической базы «Приононье»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РС-5</cp:lastModifiedBy>
  <cp:revision>1200</cp:revision>
  <dcterms:created xsi:type="dcterms:W3CDTF">2012-09-12T01:17:54Z</dcterms:created>
  <dcterms:modified xsi:type="dcterms:W3CDTF">2024-02-21T00:07:13Z</dcterms:modified>
</cp:coreProperties>
</file>