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activeX/activeX2.xml" ContentType="application/vnd.ms-office.activeX+xml"/>
  <Override PartName="/ppt/activeX/activeX3.xml" ContentType="application/vnd.ms-office.activeX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notesMasterIdLst>
    <p:notesMasterId r:id="rId12"/>
  </p:notesMasterIdLst>
  <p:sldIdLst>
    <p:sldId id="362" r:id="rId2"/>
    <p:sldId id="367" r:id="rId3"/>
    <p:sldId id="369" r:id="rId4"/>
    <p:sldId id="368" r:id="rId5"/>
    <p:sldId id="366" r:id="rId6"/>
    <p:sldId id="331" r:id="rId7"/>
    <p:sldId id="356" r:id="rId8"/>
    <p:sldId id="350" r:id="rId9"/>
    <p:sldId id="370" r:id="rId10"/>
    <p:sldId id="340" r:id="rId11"/>
  </p:sldIdLst>
  <p:sldSz cx="9144000" cy="6858000" type="screen4x3"/>
  <p:notesSz cx="6786563" cy="99155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7D9FF"/>
    <a:srgbClr val="FF99FF"/>
    <a:srgbClr val="FF53FF"/>
    <a:srgbClr val="00CCFF"/>
    <a:srgbClr val="CC00FF"/>
    <a:srgbClr val="00FFFF"/>
    <a:srgbClr val="8447FF"/>
    <a:srgbClr val="F1D5B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521" autoAdjust="0"/>
    <p:restoredTop sz="96581" autoAdjust="0"/>
  </p:normalViewPr>
  <p:slideViewPr>
    <p:cSldViewPr>
      <p:cViewPr>
        <p:scale>
          <a:sx n="90" d="100"/>
          <a:sy n="90" d="100"/>
        </p:scale>
        <p:origin x="-2280" y="-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PropertyBag">
  <ax:ocxPr ax:name="ForeColor" ax:value="0"/>
  <ax:ocxPr ax:name="BackColor" ax:value="16777215"/>
  <ax:ocxPr ax:name="Caption" ax:value="Label1"/>
  <ax:ocxPr ax:name="Size" ax:value="16933;11298"/>
  <ax:ocxPr ax:name="FontName" ax:value="Arial"/>
  <ax:ocxPr ax:name="FontHeight" ax:value="285"/>
  <ax:ocxPr ax:name="FontCharSet" ax:value="204"/>
  <ax:ocxPr ax:name="FontPitchAndFamily" ax:value="2"/>
</ax:ocx>
</file>

<file path=ppt/activeX/activeX2.xml><?xml version="1.0" encoding="utf-8"?>
<ax:ocx xmlns:ax="http://schemas.microsoft.com/office/2006/activeX" xmlns:r="http://schemas.openxmlformats.org/officeDocument/2006/relationships" ax:classid="{978C9E23-D4B0-11CE-BF2D-00AA003F40D0}" ax:persistence="persistPropertyBag">
  <ax:ocxPr ax:name="ForeColor" ax:value="0"/>
  <ax:ocxPr ax:name="BackColor" ax:value="16777215"/>
  <ax:ocxPr ax:name="Caption" ax:value="Label1"/>
  <ax:ocxPr ax:name="Size" ax:value="16933;11298"/>
  <ax:ocxPr ax:name="FontName" ax:value="Arial"/>
  <ax:ocxPr ax:name="FontHeight" ax:value="285"/>
  <ax:ocxPr ax:name="FontCharSet" ax:value="204"/>
  <ax:ocxPr ax:name="FontPitchAndFamily" ax:value="2"/>
</ax:ocx>
</file>

<file path=ppt/activeX/activeX3.xml><?xml version="1.0" encoding="utf-8"?>
<ax:ocx xmlns:ax="http://schemas.microsoft.com/office/2006/activeX" xmlns:r="http://schemas.openxmlformats.org/officeDocument/2006/relationships" ax:classid="{978C9E23-D4B0-11CE-BF2D-00AA003F40D0}" ax:persistence="persistPropertyBag">
  <ax:ocxPr ax:name="ForeColor" ax:value="0"/>
  <ax:ocxPr ax:name="BackColor" ax:value="16777215"/>
  <ax:ocxPr ax:name="Caption" ax:value="Label1"/>
  <ax:ocxPr ax:name="Size" ax:value="16933;11298"/>
  <ax:ocxPr ax:name="FontName" ax:value="Arial"/>
  <ax:ocxPr ax:name="FontHeight" ax:value="285"/>
  <ax:ocxPr ax:name="FontCharSet" ax:value="204"/>
  <ax:ocxPr ax:name="FontPitchAndFamily" ax:value="2"/>
</ax:ocx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6"/>
  <c:chart>
    <c:title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2.1135896324267912E-2"/>
                  <c:y val="-4.247220733890125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398123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3.1703844486401893E-2"/>
                  <c:y val="-3.9438478243265435E-2"/>
                </c:manualLayout>
              </c:layout>
              <c:showVal val="1"/>
            </c:dLbl>
            <c:dLbl>
              <c:idx val="2"/>
              <c:layout>
                <c:manualLayout>
                  <c:x val="5.2839740810669816E-3"/>
                  <c:y val="-5.7640852817080215E-2"/>
                </c:manualLayout>
              </c:layout>
              <c:showVal val="1"/>
            </c:dLbl>
            <c:dLbl>
              <c:idx val="3"/>
              <c:layout>
                <c:manualLayout>
                  <c:x val="1.4090597549511946E-2"/>
                  <c:y val="-7.2809498295259234E-2"/>
                </c:manualLayout>
              </c:layout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Субвенции</c:v>
                </c:pt>
                <c:pt idx="2">
                  <c:v>Субсидии</c:v>
                </c:pt>
                <c:pt idx="3">
                  <c:v>ИМБТ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398123</c:v>
                </c:pt>
                <c:pt idx="1">
                  <c:v>543247.69999999972</c:v>
                </c:pt>
                <c:pt idx="2">
                  <c:v>91733.5</c:v>
                </c:pt>
                <c:pt idx="3">
                  <c:v>53361.8</c:v>
                </c:pt>
              </c:numCache>
            </c:numRef>
          </c:val>
        </c:ser>
        <c:shape val="cylinder"/>
        <c:axId val="75671040"/>
        <c:axId val="75672576"/>
        <c:axId val="0"/>
      </c:bar3DChart>
      <c:catAx>
        <c:axId val="75671040"/>
        <c:scaling>
          <c:orientation val="minMax"/>
        </c:scaling>
        <c:axPos val="b"/>
        <c:tickLblPos val="nextTo"/>
        <c:crossAx val="75672576"/>
        <c:crosses val="autoZero"/>
        <c:auto val="1"/>
        <c:lblAlgn val="ctr"/>
        <c:lblOffset val="100"/>
      </c:catAx>
      <c:valAx>
        <c:axId val="75672576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7567104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Всего </a:t>
            </a:r>
            <a:r>
              <a:rPr lang="ru-RU" dirty="0" smtClean="0"/>
              <a:t>1300465,4 </a:t>
            </a:r>
            <a:r>
              <a:rPr lang="ru-RU" dirty="0" smtClean="0"/>
              <a:t>т.р. </a:t>
            </a:r>
            <a:endParaRPr lang="ru-RU" dirty="0"/>
          </a:p>
        </c:rich>
      </c:tx>
      <c:layout>
        <c:manualLayout>
          <c:xMode val="edge"/>
          <c:yMode val="edge"/>
          <c:x val="0.24212801191693012"/>
          <c:y val="1.3471720789570129E-2"/>
        </c:manualLayout>
      </c:layout>
    </c:title>
    <c:plotArea>
      <c:layout>
        <c:manualLayout>
          <c:layoutTarget val="inner"/>
          <c:xMode val="edge"/>
          <c:yMode val="edge"/>
          <c:x val="6.0626465845793023E-2"/>
          <c:y val="0.19261431471106608"/>
          <c:w val="0.50767823397275913"/>
          <c:h val="0.7249700466365516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</c:v>
                </c:pt>
              </c:strCache>
            </c:strRef>
          </c:tx>
          <c:dLbls>
            <c:dLbl>
              <c:idx val="6"/>
              <c:layout>
                <c:manualLayout>
                  <c:x val="9.0164891892597715E-2"/>
                  <c:y val="-5.2570608777637341E-2"/>
                </c:manualLayout>
              </c:layout>
              <c:showPercent val="1"/>
            </c:dLbl>
            <c:dLbl>
              <c:idx val="7"/>
              <c:layout>
                <c:manualLayout>
                  <c:x val="5.4841314880523621E-2"/>
                  <c:y val="8.9203048831534404E-2"/>
                </c:manualLayout>
              </c:layout>
              <c:showPercent val="1"/>
            </c:dLbl>
            <c:dLbl>
              <c:idx val="8"/>
              <c:layout>
                <c:manualLayout>
                  <c:x val="2.0340700572398871E-2"/>
                  <c:y val="1.2756944820779846E-2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Лист1!$A$2:$A$13</c:f>
              <c:strCache>
                <c:ptCount val="12"/>
                <c:pt idx="0">
                  <c:v>ОБЩЕГОСУДАРСТВЕННЫЕ ВОПРОСЫ 67036,1т.р.</c:v>
                </c:pt>
                <c:pt idx="1">
                  <c:v>Национальная оборона608,7</c:v>
                </c:pt>
                <c:pt idx="2">
                  <c:v>НАЦИОНАЛЬНАЯ БЕЗОПАСНОСТЬ 2351,0 т.р.</c:v>
                </c:pt>
                <c:pt idx="3">
                  <c:v>НАЦИОНАЛЬНАЯ ЭКОНОМИКА 62698,9 т.р.</c:v>
                </c:pt>
                <c:pt idx="4">
                  <c:v>СОЦИАЛЬНАЯ ПОЛИТИКА 34924,3 т.р.</c:v>
                </c:pt>
                <c:pt idx="5">
                  <c:v>ЖИЛИЩНО-КОММУНАЛЬНОЕ ХОЗЯЙСТВО 13003,1 т.р.</c:v>
                </c:pt>
                <c:pt idx="6">
                  <c:v>Охрана окружающей среды 190,0</c:v>
                </c:pt>
                <c:pt idx="7">
                  <c:v>ФИЗИЧЕСКАЯ КУЛЬТУРА И СПОРТ 1000,0 т.р.</c:v>
                </c:pt>
                <c:pt idx="8">
                  <c:v> ОБРАЗОВАНИЕ 952853,4т.р.</c:v>
                </c:pt>
                <c:pt idx="9">
                  <c:v>КУЛЬТУРА, КИНЕМАТОГРАФИЯ, СРЕДСТВА МАССОВОЙ ИНФОРМАЦИИ 71764,1 т.р.</c:v>
                </c:pt>
                <c:pt idx="10">
                  <c:v>ОБСЛУЖИВАНИЕ ГОСУДАРСТВЕННОГО (МУНИЦИПАЛЬНОГО) ДОЛГА 4,1 т.р.</c:v>
                </c:pt>
                <c:pt idx="11">
                  <c:v>МЕЖБЮДЖЕТНЫЕ ТРАНСФЕРТЫ ОБЩЕГО ХАРАКТЕРА БЮДЖЕТАМ БЮДЖЕТНОЙ СИСТЕМЫ РОССИЙСКОЙ ФЕДЕРАЦИИ  94031,7 т.р.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67036.100000000006</c:v>
                </c:pt>
                <c:pt idx="1">
                  <c:v>608.70000000000005</c:v>
                </c:pt>
                <c:pt idx="2">
                  <c:v>2351</c:v>
                </c:pt>
                <c:pt idx="3">
                  <c:v>62698.9</c:v>
                </c:pt>
                <c:pt idx="4">
                  <c:v>34924.300000000003</c:v>
                </c:pt>
                <c:pt idx="5">
                  <c:v>13003.1</c:v>
                </c:pt>
                <c:pt idx="6">
                  <c:v>190</c:v>
                </c:pt>
                <c:pt idx="7">
                  <c:v>1000</c:v>
                </c:pt>
                <c:pt idx="8">
                  <c:v>952853.4</c:v>
                </c:pt>
                <c:pt idx="9">
                  <c:v>71764.100000000006</c:v>
                </c:pt>
                <c:pt idx="10">
                  <c:v>4.0999999999999996</c:v>
                </c:pt>
                <c:pt idx="11">
                  <c:v>94031.7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479166666666667"/>
          <c:y val="0"/>
          <c:w val="0.33805028643419144"/>
          <c:h val="1"/>
        </c:manualLayout>
      </c:layout>
      <c:overlay val="1"/>
      <c:spPr>
        <a:ln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</c:spPr>
      <c:txPr>
        <a:bodyPr/>
        <a:lstStyle/>
        <a:p>
          <a:pPr>
            <a:defRPr sz="9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E425D9-EB89-47C2-A330-8860D2033C43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44CB22-DBFA-402C-A5F3-894BA442D956}">
      <dgm:prSet phldrT="[Текст]"/>
      <dgm:spPr/>
      <dgm:t>
        <a:bodyPr/>
        <a:lstStyle/>
        <a:p>
          <a:r>
            <a:rPr lang="ru-RU" dirty="0" smtClean="0"/>
            <a:t>Составление проекта бюджета</a:t>
          </a:r>
          <a:endParaRPr lang="ru-RU" dirty="0"/>
        </a:p>
      </dgm:t>
    </dgm:pt>
    <dgm:pt modelId="{7E470104-B858-44A5-ABD4-76E71C9D5F18}" type="parTrans" cxnId="{E4CC3F16-DB8D-4B65-BF3D-EAA105E8D98C}">
      <dgm:prSet/>
      <dgm:spPr/>
      <dgm:t>
        <a:bodyPr/>
        <a:lstStyle/>
        <a:p>
          <a:endParaRPr lang="ru-RU"/>
        </a:p>
      </dgm:t>
    </dgm:pt>
    <dgm:pt modelId="{ECA1BD71-3E6E-4773-A914-B06C26C39F69}" type="sibTrans" cxnId="{E4CC3F16-DB8D-4B65-BF3D-EAA105E8D98C}">
      <dgm:prSet/>
      <dgm:spPr/>
      <dgm:t>
        <a:bodyPr/>
        <a:lstStyle/>
        <a:p>
          <a:endParaRPr lang="ru-RU"/>
        </a:p>
      </dgm:t>
    </dgm:pt>
    <dgm:pt modelId="{BC0F26D9-1FB8-4C53-8B2E-088742B9D979}">
      <dgm:prSet phldrT="[Текст]" custT="1"/>
      <dgm:spPr/>
      <dgm:t>
        <a:bodyPr/>
        <a:lstStyle/>
        <a:p>
          <a:r>
            <a:rPr lang="ru-RU" sz="800" b="1" dirty="0" smtClean="0"/>
            <a:t>Подготовка материалов для составления проекта бюджета</a:t>
          </a:r>
        </a:p>
        <a:p>
          <a:r>
            <a:rPr lang="ru-RU" sz="800" b="1" dirty="0" smtClean="0"/>
            <a:t>- Прогноз социально-экономического развития</a:t>
          </a:r>
        </a:p>
        <a:p>
          <a:r>
            <a:rPr lang="ru-RU" sz="800" b="1" dirty="0" smtClean="0"/>
            <a:t>- Основные направления бюджетной и налоговой политики</a:t>
          </a:r>
          <a:endParaRPr lang="ru-RU" sz="800" b="1" dirty="0"/>
        </a:p>
      </dgm:t>
    </dgm:pt>
    <dgm:pt modelId="{33FCC2BF-53DC-418F-81D9-0C53974C60BD}" type="parTrans" cxnId="{F311AD11-5741-4EFE-A177-2F9A1571B382}">
      <dgm:prSet/>
      <dgm:spPr/>
      <dgm:t>
        <a:bodyPr/>
        <a:lstStyle/>
        <a:p>
          <a:endParaRPr lang="ru-RU"/>
        </a:p>
      </dgm:t>
    </dgm:pt>
    <dgm:pt modelId="{815D39A4-69AA-4121-9723-C75D1F0EEC55}" type="sibTrans" cxnId="{F311AD11-5741-4EFE-A177-2F9A1571B382}">
      <dgm:prSet/>
      <dgm:spPr/>
      <dgm:t>
        <a:bodyPr/>
        <a:lstStyle/>
        <a:p>
          <a:endParaRPr lang="ru-RU"/>
        </a:p>
      </dgm:t>
    </dgm:pt>
    <dgm:pt modelId="{FE66A5E0-6579-4FA5-803A-45F99BE9B7EE}">
      <dgm:prSet phldrT="[Текст]" custT="1"/>
      <dgm:spPr/>
      <dgm:t>
        <a:bodyPr/>
        <a:lstStyle/>
        <a:p>
          <a:r>
            <a:rPr lang="ru-RU" sz="900" b="1" dirty="0" smtClean="0"/>
            <a:t>Согласование материалов для составления проекта бюджета</a:t>
          </a:r>
          <a:endParaRPr lang="ru-RU" sz="900" b="1" dirty="0"/>
        </a:p>
      </dgm:t>
    </dgm:pt>
    <dgm:pt modelId="{309769CE-D37A-428D-B803-1A46AEC7D1E6}" type="parTrans" cxnId="{4D8E4305-372F-4056-9798-57A5DCBCB0F8}">
      <dgm:prSet/>
      <dgm:spPr/>
      <dgm:t>
        <a:bodyPr/>
        <a:lstStyle/>
        <a:p>
          <a:endParaRPr lang="ru-RU"/>
        </a:p>
      </dgm:t>
    </dgm:pt>
    <dgm:pt modelId="{361D7AD8-FD88-4652-B93E-570FCF3ED219}" type="sibTrans" cxnId="{4D8E4305-372F-4056-9798-57A5DCBCB0F8}">
      <dgm:prSet/>
      <dgm:spPr/>
      <dgm:t>
        <a:bodyPr/>
        <a:lstStyle/>
        <a:p>
          <a:endParaRPr lang="ru-RU"/>
        </a:p>
      </dgm:t>
    </dgm:pt>
    <dgm:pt modelId="{4399D5EF-03DC-4F7A-B62D-829B2C7EFAB4}">
      <dgm:prSet phldrT="[Текст]"/>
      <dgm:spPr/>
      <dgm:t>
        <a:bodyPr/>
        <a:lstStyle/>
        <a:p>
          <a:r>
            <a:rPr lang="ru-RU" dirty="0" smtClean="0"/>
            <a:t>Рассмотрение и утверждение бюджета</a:t>
          </a:r>
          <a:endParaRPr lang="ru-RU" dirty="0"/>
        </a:p>
      </dgm:t>
    </dgm:pt>
    <dgm:pt modelId="{771B41E7-7823-48CD-9D43-E76EC83676CF}" type="parTrans" cxnId="{B44298FB-C121-4612-9289-953B65776624}">
      <dgm:prSet/>
      <dgm:spPr/>
      <dgm:t>
        <a:bodyPr/>
        <a:lstStyle/>
        <a:p>
          <a:endParaRPr lang="ru-RU"/>
        </a:p>
      </dgm:t>
    </dgm:pt>
    <dgm:pt modelId="{169D4143-4F5E-416F-B325-516C8EA0081F}" type="sibTrans" cxnId="{B44298FB-C121-4612-9289-953B65776624}">
      <dgm:prSet/>
      <dgm:spPr/>
      <dgm:t>
        <a:bodyPr/>
        <a:lstStyle/>
        <a:p>
          <a:endParaRPr lang="ru-RU"/>
        </a:p>
      </dgm:t>
    </dgm:pt>
    <dgm:pt modelId="{D40A72DC-D1AC-4F39-9D6C-E39BCA29CFE0}">
      <dgm:prSet phldrT="[Текст]" custT="1"/>
      <dgm:spPr/>
      <dgm:t>
        <a:bodyPr/>
        <a:lstStyle/>
        <a:p>
          <a:r>
            <a:rPr lang="ru-RU" sz="800" b="1" dirty="0" smtClean="0"/>
            <a:t>Проведение публичных слушаний по проекту решения Совета о бюджете муниципального района </a:t>
          </a:r>
        </a:p>
        <a:p>
          <a:endParaRPr lang="ru-RU" sz="800" b="1" dirty="0"/>
        </a:p>
      </dgm:t>
    </dgm:pt>
    <dgm:pt modelId="{8AB1F315-2B83-42AE-864C-113AE7DD4BFF}" type="parTrans" cxnId="{6D3F3BF7-5994-4039-989A-D9E312D53708}">
      <dgm:prSet/>
      <dgm:spPr/>
      <dgm:t>
        <a:bodyPr/>
        <a:lstStyle/>
        <a:p>
          <a:endParaRPr lang="ru-RU"/>
        </a:p>
      </dgm:t>
    </dgm:pt>
    <dgm:pt modelId="{FB5BC8EC-1DAC-4CCA-B604-DCDF28E19B24}" type="sibTrans" cxnId="{6D3F3BF7-5994-4039-989A-D9E312D53708}">
      <dgm:prSet/>
      <dgm:spPr/>
      <dgm:t>
        <a:bodyPr/>
        <a:lstStyle/>
        <a:p>
          <a:endParaRPr lang="ru-RU"/>
        </a:p>
      </dgm:t>
    </dgm:pt>
    <dgm:pt modelId="{ADAF074F-F474-433D-A1BE-14CA631D6703}">
      <dgm:prSet phldrT="[Текст]" custT="1"/>
      <dgm:spPr/>
      <dgm:t>
        <a:bodyPr/>
        <a:lstStyle/>
        <a:p>
          <a:r>
            <a:rPr lang="ru-RU" sz="800" b="1" dirty="0" smtClean="0"/>
            <a:t>Рассмотрение проекта решения о бюджете в двух чтениях и его принятие Советом</a:t>
          </a:r>
          <a:endParaRPr lang="ru-RU" sz="800" b="1" dirty="0"/>
        </a:p>
      </dgm:t>
    </dgm:pt>
    <dgm:pt modelId="{4654A6D1-02CE-4F94-80CD-D3600DD17B41}" type="parTrans" cxnId="{A493E724-4086-4161-AFFA-4C6F771E2926}">
      <dgm:prSet/>
      <dgm:spPr/>
      <dgm:t>
        <a:bodyPr/>
        <a:lstStyle/>
        <a:p>
          <a:endParaRPr lang="ru-RU"/>
        </a:p>
      </dgm:t>
    </dgm:pt>
    <dgm:pt modelId="{9D780CD5-E7ED-48A8-AA26-F6344F85EB60}" type="sibTrans" cxnId="{A493E724-4086-4161-AFFA-4C6F771E2926}">
      <dgm:prSet/>
      <dgm:spPr/>
      <dgm:t>
        <a:bodyPr/>
        <a:lstStyle/>
        <a:p>
          <a:endParaRPr lang="ru-RU"/>
        </a:p>
      </dgm:t>
    </dgm:pt>
    <dgm:pt modelId="{B0505F21-974B-4B39-AFAF-E8BAB55D095A}">
      <dgm:prSet phldrT="[Текст]"/>
      <dgm:spPr/>
      <dgm:t>
        <a:bodyPr/>
        <a:lstStyle/>
        <a:p>
          <a:r>
            <a:rPr lang="ru-RU" dirty="0" smtClean="0"/>
            <a:t>Исполнение бюджета</a:t>
          </a:r>
          <a:endParaRPr lang="ru-RU" dirty="0"/>
        </a:p>
      </dgm:t>
    </dgm:pt>
    <dgm:pt modelId="{0148E27F-73BE-4BA0-ABEB-AE1BB30B3489}" type="parTrans" cxnId="{82D2914E-261C-454C-8E65-6124C9482E41}">
      <dgm:prSet/>
      <dgm:spPr/>
      <dgm:t>
        <a:bodyPr/>
        <a:lstStyle/>
        <a:p>
          <a:endParaRPr lang="ru-RU"/>
        </a:p>
      </dgm:t>
    </dgm:pt>
    <dgm:pt modelId="{BE8BE601-E2BD-46CB-992C-CAF277E9C528}" type="sibTrans" cxnId="{82D2914E-261C-454C-8E65-6124C9482E41}">
      <dgm:prSet/>
      <dgm:spPr/>
      <dgm:t>
        <a:bodyPr/>
        <a:lstStyle/>
        <a:p>
          <a:endParaRPr lang="ru-RU"/>
        </a:p>
      </dgm:t>
    </dgm:pt>
    <dgm:pt modelId="{78183002-AC45-4F5F-857F-164FB6FF1073}">
      <dgm:prSet phldrT="[Текст]" custT="1"/>
      <dgm:spPr/>
      <dgm:t>
        <a:bodyPr/>
        <a:lstStyle/>
        <a:p>
          <a:r>
            <a:rPr lang="ru-RU" sz="800" b="1" dirty="0" smtClean="0"/>
            <a:t>Подготовка сводной бюджетной росписи и кассового плана исполнения бюджета</a:t>
          </a:r>
          <a:endParaRPr lang="ru-RU" sz="800" b="1" dirty="0"/>
        </a:p>
      </dgm:t>
    </dgm:pt>
    <dgm:pt modelId="{521CB248-FEAA-4C06-8A74-58C26F005553}" type="parTrans" cxnId="{7B8CE325-B0FC-44D3-8F72-BB0F38CF9A43}">
      <dgm:prSet/>
      <dgm:spPr/>
      <dgm:t>
        <a:bodyPr/>
        <a:lstStyle/>
        <a:p>
          <a:endParaRPr lang="ru-RU"/>
        </a:p>
      </dgm:t>
    </dgm:pt>
    <dgm:pt modelId="{E1E6B958-F649-4C1B-9BA9-FB50DC676B10}" type="sibTrans" cxnId="{7B8CE325-B0FC-44D3-8F72-BB0F38CF9A43}">
      <dgm:prSet/>
      <dgm:spPr/>
      <dgm:t>
        <a:bodyPr/>
        <a:lstStyle/>
        <a:p>
          <a:endParaRPr lang="ru-RU"/>
        </a:p>
      </dgm:t>
    </dgm:pt>
    <dgm:pt modelId="{0C8D7884-BA42-4D89-A209-F7FD2CFFF7B7}">
      <dgm:prSet phldrT="[Текст]" custT="1"/>
      <dgm:spPr/>
      <dgm:t>
        <a:bodyPr/>
        <a:lstStyle/>
        <a:p>
          <a:r>
            <a:rPr lang="ru-RU" sz="800" b="1" dirty="0" smtClean="0"/>
            <a:t>Исполнение бюджета по доходам</a:t>
          </a:r>
        </a:p>
        <a:p>
          <a:r>
            <a:rPr lang="ru-RU" sz="800" b="1" dirty="0" smtClean="0"/>
            <a:t>Исполнение бюджета по расходам</a:t>
          </a:r>
        </a:p>
        <a:p>
          <a:r>
            <a:rPr lang="ru-RU" sz="800" b="1" dirty="0" smtClean="0"/>
            <a:t>Исполнение бюджета по источникам финансирования дефицита бюджета</a:t>
          </a:r>
          <a:endParaRPr lang="ru-RU" sz="800" b="1" dirty="0"/>
        </a:p>
      </dgm:t>
    </dgm:pt>
    <dgm:pt modelId="{D5F81F13-7352-4DDE-B6CF-18393CD32C36}" type="parTrans" cxnId="{F151A7D4-CE61-4E38-8524-014D8D7EC465}">
      <dgm:prSet/>
      <dgm:spPr/>
      <dgm:t>
        <a:bodyPr/>
        <a:lstStyle/>
        <a:p>
          <a:endParaRPr lang="ru-RU"/>
        </a:p>
      </dgm:t>
    </dgm:pt>
    <dgm:pt modelId="{9B47F37F-061A-4702-BC50-4DFA6586872D}" type="sibTrans" cxnId="{F151A7D4-CE61-4E38-8524-014D8D7EC465}">
      <dgm:prSet/>
      <dgm:spPr/>
      <dgm:t>
        <a:bodyPr/>
        <a:lstStyle/>
        <a:p>
          <a:endParaRPr lang="ru-RU"/>
        </a:p>
      </dgm:t>
    </dgm:pt>
    <dgm:pt modelId="{A043A7E9-7341-4632-8456-36DB865FB427}">
      <dgm:prSet phldrT="[Текст]" custT="1"/>
      <dgm:spPr/>
      <dgm:t>
        <a:bodyPr/>
        <a:lstStyle/>
        <a:p>
          <a:r>
            <a:rPr lang="ru-RU" sz="900" b="1" dirty="0" smtClean="0"/>
            <a:t>Подготовка проекта решения Совета муниципального района о бюджете муниципального района</a:t>
          </a:r>
          <a:endParaRPr lang="ru-RU" sz="900" b="1" dirty="0"/>
        </a:p>
      </dgm:t>
    </dgm:pt>
    <dgm:pt modelId="{25C2796C-E73D-47F1-BC32-5E4D4333DBDD}" type="parTrans" cxnId="{9F2476DC-0552-4C82-B32E-3562690E5BAA}">
      <dgm:prSet/>
      <dgm:spPr/>
      <dgm:t>
        <a:bodyPr/>
        <a:lstStyle/>
        <a:p>
          <a:endParaRPr lang="ru-RU"/>
        </a:p>
      </dgm:t>
    </dgm:pt>
    <dgm:pt modelId="{A928F841-278B-4842-8F4E-1A56F6284A48}" type="sibTrans" cxnId="{9F2476DC-0552-4C82-B32E-3562690E5BAA}">
      <dgm:prSet/>
      <dgm:spPr/>
      <dgm:t>
        <a:bodyPr/>
        <a:lstStyle/>
        <a:p>
          <a:endParaRPr lang="ru-RU"/>
        </a:p>
      </dgm:t>
    </dgm:pt>
    <dgm:pt modelId="{DF6CC849-DF32-459B-927E-2F4480C6E84A}">
      <dgm:prSet phldrT="[Текст]" custT="1"/>
      <dgm:spPr/>
      <dgm:t>
        <a:bodyPr/>
        <a:lstStyle/>
        <a:p>
          <a:r>
            <a:rPr lang="ru-RU" sz="800" b="1" dirty="0" smtClean="0"/>
            <a:t>Подписание решения о бюджете главой муниципального района</a:t>
          </a:r>
        </a:p>
        <a:p>
          <a:endParaRPr lang="ru-RU" sz="600" dirty="0" smtClean="0"/>
        </a:p>
        <a:p>
          <a:r>
            <a:rPr lang="ru-RU" sz="600" dirty="0" smtClean="0"/>
            <a:t> </a:t>
          </a:r>
          <a:endParaRPr lang="ru-RU" sz="600" dirty="0"/>
        </a:p>
      </dgm:t>
    </dgm:pt>
    <dgm:pt modelId="{D35CBAC3-D7B1-4733-8FF6-354130018790}" type="parTrans" cxnId="{EF832754-E7C5-435F-8E02-53EF78245E49}">
      <dgm:prSet/>
      <dgm:spPr/>
      <dgm:t>
        <a:bodyPr/>
        <a:lstStyle/>
        <a:p>
          <a:endParaRPr lang="ru-RU"/>
        </a:p>
      </dgm:t>
    </dgm:pt>
    <dgm:pt modelId="{E77152A8-E401-4913-BEC6-9F36EF39472E}" type="sibTrans" cxnId="{EF832754-E7C5-435F-8E02-53EF78245E49}">
      <dgm:prSet/>
      <dgm:spPr/>
      <dgm:t>
        <a:bodyPr/>
        <a:lstStyle/>
        <a:p>
          <a:endParaRPr lang="ru-RU"/>
        </a:p>
      </dgm:t>
    </dgm:pt>
    <dgm:pt modelId="{69A428CC-E7A1-4699-B0A5-9AFA45FD77EF}">
      <dgm:prSet phldrT="[Текст]"/>
      <dgm:spPr/>
      <dgm:t>
        <a:bodyPr/>
        <a:lstStyle/>
        <a:p>
          <a:r>
            <a:rPr lang="ru-RU" dirty="0" smtClean="0"/>
            <a:t>Подготовка, рассмотрение и утверждение отчета об исполнении бюджета</a:t>
          </a:r>
          <a:endParaRPr lang="ru-RU" dirty="0"/>
        </a:p>
      </dgm:t>
    </dgm:pt>
    <dgm:pt modelId="{407C5C20-EC35-4414-BCAB-FAEE6E411C90}" type="parTrans" cxnId="{14A662CE-9273-4BE2-A467-30D0C3B67B9F}">
      <dgm:prSet/>
      <dgm:spPr/>
      <dgm:t>
        <a:bodyPr/>
        <a:lstStyle/>
        <a:p>
          <a:endParaRPr lang="ru-RU"/>
        </a:p>
      </dgm:t>
    </dgm:pt>
    <dgm:pt modelId="{1B4DBB7E-8C6E-48CE-B207-E0FD377C341D}" type="sibTrans" cxnId="{14A662CE-9273-4BE2-A467-30D0C3B67B9F}">
      <dgm:prSet/>
      <dgm:spPr/>
      <dgm:t>
        <a:bodyPr/>
        <a:lstStyle/>
        <a:p>
          <a:endParaRPr lang="ru-RU"/>
        </a:p>
      </dgm:t>
    </dgm:pt>
    <dgm:pt modelId="{880AC11D-EDDF-4538-A4C4-7C3964C90220}">
      <dgm:prSet phldrT="[Текст]"/>
      <dgm:spPr/>
      <dgm:t>
        <a:bodyPr/>
        <a:lstStyle/>
        <a:p>
          <a:r>
            <a:rPr lang="ru-RU" b="1" dirty="0" smtClean="0"/>
            <a:t>Составление годового отчета об исполнении бюджета и проекта решения  Совета  об исполнении бюджета</a:t>
          </a:r>
          <a:endParaRPr lang="ru-RU" b="1" dirty="0"/>
        </a:p>
      </dgm:t>
    </dgm:pt>
    <dgm:pt modelId="{3AB35F9C-219E-458F-B7B8-BCF3E8438300}" type="parTrans" cxnId="{4D187A14-B9A7-4465-B76F-53E46D62C712}">
      <dgm:prSet/>
      <dgm:spPr/>
      <dgm:t>
        <a:bodyPr/>
        <a:lstStyle/>
        <a:p>
          <a:endParaRPr lang="ru-RU"/>
        </a:p>
      </dgm:t>
    </dgm:pt>
    <dgm:pt modelId="{344BC447-8B69-4EF3-8F5C-7F0305B777C9}" type="sibTrans" cxnId="{4D187A14-B9A7-4465-B76F-53E46D62C712}">
      <dgm:prSet/>
      <dgm:spPr/>
      <dgm:t>
        <a:bodyPr/>
        <a:lstStyle/>
        <a:p>
          <a:endParaRPr lang="ru-RU"/>
        </a:p>
      </dgm:t>
    </dgm:pt>
    <dgm:pt modelId="{54612547-ACB4-4803-B3C5-AB80D4051D59}">
      <dgm:prSet phldrT="[Текст]"/>
      <dgm:spPr/>
      <dgm:t>
        <a:bodyPr/>
        <a:lstStyle/>
        <a:p>
          <a:r>
            <a:rPr lang="ru-RU" b="1" dirty="0" smtClean="0"/>
            <a:t>Внешняя проверка годового отчета Контрольно-счетной палатой</a:t>
          </a:r>
          <a:endParaRPr lang="ru-RU" b="1" dirty="0"/>
        </a:p>
      </dgm:t>
    </dgm:pt>
    <dgm:pt modelId="{441E8FEC-7619-47CA-BA42-A97230F5CF1D}" type="parTrans" cxnId="{F020C24F-34EC-41FA-824B-B5C0D5AEBDF7}">
      <dgm:prSet/>
      <dgm:spPr/>
      <dgm:t>
        <a:bodyPr/>
        <a:lstStyle/>
        <a:p>
          <a:endParaRPr lang="ru-RU"/>
        </a:p>
      </dgm:t>
    </dgm:pt>
    <dgm:pt modelId="{2FEBA4AC-952D-4270-AD8B-7FB88D2B644A}" type="sibTrans" cxnId="{F020C24F-34EC-41FA-824B-B5C0D5AEBDF7}">
      <dgm:prSet/>
      <dgm:spPr/>
      <dgm:t>
        <a:bodyPr/>
        <a:lstStyle/>
        <a:p>
          <a:endParaRPr lang="ru-RU"/>
        </a:p>
      </dgm:t>
    </dgm:pt>
    <dgm:pt modelId="{1B7E6C72-7FEF-44E9-B081-9172794706F4}">
      <dgm:prSet phldrT="[Текст]"/>
      <dgm:spPr/>
      <dgm:t>
        <a:bodyPr/>
        <a:lstStyle/>
        <a:p>
          <a:r>
            <a:rPr lang="ru-RU" b="1" dirty="0" smtClean="0"/>
            <a:t>Проведение публичных слушаний по годового отчету об исполнении бюджета</a:t>
          </a:r>
          <a:endParaRPr lang="ru-RU" b="1" dirty="0"/>
        </a:p>
      </dgm:t>
    </dgm:pt>
    <dgm:pt modelId="{ED90B330-EC20-4AF0-8DB3-C4DF64F87A1C}" type="parTrans" cxnId="{D6A5BF10-9942-4ECA-A108-98E91DA5E45A}">
      <dgm:prSet/>
      <dgm:spPr/>
      <dgm:t>
        <a:bodyPr/>
        <a:lstStyle/>
        <a:p>
          <a:endParaRPr lang="ru-RU"/>
        </a:p>
      </dgm:t>
    </dgm:pt>
    <dgm:pt modelId="{6BCB0763-41FC-41D0-95BD-081302BBCD46}" type="sibTrans" cxnId="{D6A5BF10-9942-4ECA-A108-98E91DA5E45A}">
      <dgm:prSet/>
      <dgm:spPr/>
      <dgm:t>
        <a:bodyPr/>
        <a:lstStyle/>
        <a:p>
          <a:endParaRPr lang="ru-RU"/>
        </a:p>
      </dgm:t>
    </dgm:pt>
    <dgm:pt modelId="{3D115490-F2F0-46D0-A8BB-ADB448AF504D}">
      <dgm:prSet phldrT="[Текст]"/>
      <dgm:spPr/>
      <dgm:t>
        <a:bodyPr/>
        <a:lstStyle/>
        <a:p>
          <a:r>
            <a:rPr lang="ru-RU" b="1" dirty="0" smtClean="0"/>
            <a:t>Рассмотрение годового отчета об исполнении бюджета  Советом</a:t>
          </a:r>
          <a:endParaRPr lang="ru-RU" b="1" dirty="0"/>
        </a:p>
      </dgm:t>
    </dgm:pt>
    <dgm:pt modelId="{45CF1FBD-FA9F-4ED4-B00C-E7258C5E9CFE}" type="parTrans" cxnId="{98A16442-02AB-457A-B4F1-A6B61BBF9085}">
      <dgm:prSet/>
      <dgm:spPr/>
      <dgm:t>
        <a:bodyPr/>
        <a:lstStyle/>
        <a:p>
          <a:endParaRPr lang="ru-RU"/>
        </a:p>
      </dgm:t>
    </dgm:pt>
    <dgm:pt modelId="{DB176CE7-82CF-4196-ABAF-ABF8575078C0}" type="sibTrans" cxnId="{98A16442-02AB-457A-B4F1-A6B61BBF9085}">
      <dgm:prSet/>
      <dgm:spPr/>
      <dgm:t>
        <a:bodyPr/>
        <a:lstStyle/>
        <a:p>
          <a:endParaRPr lang="ru-RU"/>
        </a:p>
      </dgm:t>
    </dgm:pt>
    <dgm:pt modelId="{563C094E-F395-4AFC-92C5-04E07F810275}">
      <dgm:prSet phldrT="[Текст]"/>
      <dgm:spPr/>
      <dgm:t>
        <a:bodyPr/>
        <a:lstStyle/>
        <a:p>
          <a:r>
            <a:rPr lang="ru-RU" b="1" dirty="0" smtClean="0"/>
            <a:t>Подписание решения об исполнении бюджета за отчетный период главой района</a:t>
          </a:r>
          <a:endParaRPr lang="ru-RU" b="1" dirty="0"/>
        </a:p>
      </dgm:t>
    </dgm:pt>
    <dgm:pt modelId="{1EB51FD6-1D07-49C4-9251-4A885E09BCB9}" type="sibTrans" cxnId="{623B7A1D-E4ED-4B35-BD4A-1CEB55F98F0E}">
      <dgm:prSet/>
      <dgm:spPr/>
      <dgm:t>
        <a:bodyPr/>
        <a:lstStyle/>
        <a:p>
          <a:endParaRPr lang="ru-RU"/>
        </a:p>
      </dgm:t>
    </dgm:pt>
    <dgm:pt modelId="{C2DF24A5-26B5-4C6E-BF7F-7202C8179CB1}" type="parTrans" cxnId="{623B7A1D-E4ED-4B35-BD4A-1CEB55F98F0E}">
      <dgm:prSet/>
      <dgm:spPr/>
      <dgm:t>
        <a:bodyPr/>
        <a:lstStyle/>
        <a:p>
          <a:endParaRPr lang="ru-RU"/>
        </a:p>
      </dgm:t>
    </dgm:pt>
    <dgm:pt modelId="{A3265345-7585-43FC-87D7-09B11745B49F}" type="pres">
      <dgm:prSet presAssocID="{A1E425D9-EB89-47C2-A330-8860D2033C4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A519E7-C529-465B-B957-DCF7119F5324}" type="pres">
      <dgm:prSet presAssocID="{69A428CC-E7A1-4699-B0A5-9AFA45FD77EF}" presName="boxAndChildren" presStyleCnt="0"/>
      <dgm:spPr/>
    </dgm:pt>
    <dgm:pt modelId="{733769CA-46D5-4CCE-A26F-6558A1184851}" type="pres">
      <dgm:prSet presAssocID="{69A428CC-E7A1-4699-B0A5-9AFA45FD77EF}" presName="parentTextBox" presStyleLbl="node1" presStyleIdx="0" presStyleCnt="4" custLinFactNeighborX="-202" custLinFactNeighborY="1533"/>
      <dgm:spPr/>
      <dgm:t>
        <a:bodyPr/>
        <a:lstStyle/>
        <a:p>
          <a:endParaRPr lang="ru-RU"/>
        </a:p>
      </dgm:t>
    </dgm:pt>
    <dgm:pt modelId="{BBE12A78-E2E7-4FB1-9DD1-3792F6D1FCB4}" type="pres">
      <dgm:prSet presAssocID="{69A428CC-E7A1-4699-B0A5-9AFA45FD77EF}" presName="entireBox" presStyleLbl="node1" presStyleIdx="0" presStyleCnt="4"/>
      <dgm:spPr/>
      <dgm:t>
        <a:bodyPr/>
        <a:lstStyle/>
        <a:p>
          <a:endParaRPr lang="ru-RU"/>
        </a:p>
      </dgm:t>
    </dgm:pt>
    <dgm:pt modelId="{4A11FED4-025C-42F7-8C42-154E667233D4}" type="pres">
      <dgm:prSet presAssocID="{69A428CC-E7A1-4699-B0A5-9AFA45FD77EF}" presName="descendantBox" presStyleCnt="0"/>
      <dgm:spPr/>
    </dgm:pt>
    <dgm:pt modelId="{0756BE57-5185-4B55-A5D0-B4C5C02DA8BE}" type="pres">
      <dgm:prSet presAssocID="{880AC11D-EDDF-4538-A4C4-7C3964C90220}" presName="childTextBox" presStyleLbl="fgAccFollowNode1" presStyleIdx="0" presStyleCnt="13" custLinFactNeighborX="776" custLinFactNeighborY="-16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0762B-D26A-48F0-AAB3-EA741815C086}" type="pres">
      <dgm:prSet presAssocID="{54612547-ACB4-4803-B3C5-AB80D4051D59}" presName="childTextBox" presStyleLbl="fgAccFollowNode1" presStyleIdx="1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AF915D-4E9B-4336-A8A1-1A96A9A6555B}" type="pres">
      <dgm:prSet presAssocID="{1B7E6C72-7FEF-44E9-B081-9172794706F4}" presName="childTextBox" presStyleLbl="fgAccFollowNode1" presStyleIdx="2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774579-3EB0-4F62-8F71-88034D07E2A6}" type="pres">
      <dgm:prSet presAssocID="{3D115490-F2F0-46D0-A8BB-ADB448AF504D}" presName="childTextBox" presStyleLbl="fgAccFollowNode1" presStyleIdx="3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D40075-5419-430B-87EE-5A53BCB65242}" type="pres">
      <dgm:prSet presAssocID="{563C094E-F395-4AFC-92C5-04E07F810275}" presName="childTextBox" presStyleLbl="fgAccFollowNode1" presStyleIdx="4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6DB386-FCB6-4F78-AAC3-ADAFCAD5318B}" type="pres">
      <dgm:prSet presAssocID="{BE8BE601-E2BD-46CB-992C-CAF277E9C528}" presName="sp" presStyleCnt="0"/>
      <dgm:spPr/>
    </dgm:pt>
    <dgm:pt modelId="{ED2CEFDC-D00C-4AD6-AD16-EEABF8B5EF65}" type="pres">
      <dgm:prSet presAssocID="{B0505F21-974B-4B39-AFAF-E8BAB55D095A}" presName="arrowAndChildren" presStyleCnt="0"/>
      <dgm:spPr/>
    </dgm:pt>
    <dgm:pt modelId="{3CF9B2D1-4C5E-4AA0-863E-F2D8037400FF}" type="pres">
      <dgm:prSet presAssocID="{B0505F21-974B-4B39-AFAF-E8BAB55D095A}" presName="parentTextArrow" presStyleLbl="node1" presStyleIdx="0" presStyleCnt="4"/>
      <dgm:spPr/>
      <dgm:t>
        <a:bodyPr/>
        <a:lstStyle/>
        <a:p>
          <a:endParaRPr lang="ru-RU"/>
        </a:p>
      </dgm:t>
    </dgm:pt>
    <dgm:pt modelId="{9C14331C-3635-4D34-9CB5-579D12202CC9}" type="pres">
      <dgm:prSet presAssocID="{B0505F21-974B-4B39-AFAF-E8BAB55D095A}" presName="arrow" presStyleLbl="node1" presStyleIdx="1" presStyleCnt="4" custAng="0" custLinFactNeighborY="-760"/>
      <dgm:spPr/>
      <dgm:t>
        <a:bodyPr/>
        <a:lstStyle/>
        <a:p>
          <a:endParaRPr lang="ru-RU"/>
        </a:p>
      </dgm:t>
    </dgm:pt>
    <dgm:pt modelId="{7DF022CD-B74A-4D52-99E7-19861BDD5A37}" type="pres">
      <dgm:prSet presAssocID="{B0505F21-974B-4B39-AFAF-E8BAB55D095A}" presName="descendantArrow" presStyleCnt="0"/>
      <dgm:spPr/>
    </dgm:pt>
    <dgm:pt modelId="{36FC5508-B024-4875-980C-3B383E848AF4}" type="pres">
      <dgm:prSet presAssocID="{78183002-AC45-4F5F-857F-164FB6FF1073}" presName="childTextArrow" presStyleLbl="fgAccFollowNode1" presStyleIdx="5" presStyleCnt="13" custLinFactNeighborX="776" custLinFactNeighborY="-16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35AF33-C209-44BC-A3B1-3406445DF7CA}" type="pres">
      <dgm:prSet presAssocID="{0C8D7884-BA42-4D89-A209-F7FD2CFFF7B7}" presName="childTextArrow" presStyleLbl="fgAccFollowNode1" presStyleIdx="6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F15575-6299-4FD8-B551-FB61FAEF3463}" type="pres">
      <dgm:prSet presAssocID="{169D4143-4F5E-416F-B325-516C8EA0081F}" presName="sp" presStyleCnt="0"/>
      <dgm:spPr/>
    </dgm:pt>
    <dgm:pt modelId="{B8B741A2-79A2-4F8D-996D-53295712CEF2}" type="pres">
      <dgm:prSet presAssocID="{4399D5EF-03DC-4F7A-B62D-829B2C7EFAB4}" presName="arrowAndChildren" presStyleCnt="0"/>
      <dgm:spPr/>
    </dgm:pt>
    <dgm:pt modelId="{9F06D148-12C0-4A4B-8E37-83BB6A5EEA03}" type="pres">
      <dgm:prSet presAssocID="{4399D5EF-03DC-4F7A-B62D-829B2C7EFAB4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B4E63336-0915-42CF-9DDA-8AA47643BBA2}" type="pres">
      <dgm:prSet presAssocID="{4399D5EF-03DC-4F7A-B62D-829B2C7EFAB4}" presName="arrow" presStyleLbl="node1" presStyleIdx="2" presStyleCnt="4"/>
      <dgm:spPr/>
      <dgm:t>
        <a:bodyPr/>
        <a:lstStyle/>
        <a:p>
          <a:endParaRPr lang="ru-RU"/>
        </a:p>
      </dgm:t>
    </dgm:pt>
    <dgm:pt modelId="{D098AC00-C2B0-4527-AD8B-AFC5EE120F19}" type="pres">
      <dgm:prSet presAssocID="{4399D5EF-03DC-4F7A-B62D-829B2C7EFAB4}" presName="descendantArrow" presStyleCnt="0"/>
      <dgm:spPr/>
    </dgm:pt>
    <dgm:pt modelId="{C8453972-F5AA-46C0-BDBA-3D61405611D3}" type="pres">
      <dgm:prSet presAssocID="{D40A72DC-D1AC-4F39-9D6C-E39BCA29CFE0}" presName="childTextArrow" presStyleLbl="fgAccFollowNode1" presStyleIdx="7" presStyleCnt="13" custScaleX="1129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40D5DC-4569-4F20-AE11-8A8567E67E43}" type="pres">
      <dgm:prSet presAssocID="{ADAF074F-F474-433D-A1BE-14CA631D6703}" presName="childTextArrow" presStyleLbl="fgAccFollowNode1" presStyleIdx="8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673862-A229-489E-9120-778A316EA539}" type="pres">
      <dgm:prSet presAssocID="{DF6CC849-DF32-459B-927E-2F4480C6E84A}" presName="childTextArrow" presStyleLbl="fgAccFollowNode1" presStyleIdx="9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CD493D-F5AC-495A-8F48-9B92D7D8FCE0}" type="pres">
      <dgm:prSet presAssocID="{ECA1BD71-3E6E-4773-A914-B06C26C39F69}" presName="sp" presStyleCnt="0"/>
      <dgm:spPr/>
    </dgm:pt>
    <dgm:pt modelId="{92F823F7-9CE9-4C2D-A3BD-058950AFAD88}" type="pres">
      <dgm:prSet presAssocID="{4C44CB22-DBFA-402C-A5F3-894BA442D956}" presName="arrowAndChildren" presStyleCnt="0"/>
      <dgm:spPr/>
    </dgm:pt>
    <dgm:pt modelId="{1118CA3D-09EA-4B6A-9586-CB7061898CB9}" type="pres">
      <dgm:prSet presAssocID="{4C44CB22-DBFA-402C-A5F3-894BA442D956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0E6AF3D8-96CC-4425-8F7C-89D17A99091D}" type="pres">
      <dgm:prSet presAssocID="{4C44CB22-DBFA-402C-A5F3-894BA442D956}" presName="arrow" presStyleLbl="node1" presStyleIdx="3" presStyleCnt="4"/>
      <dgm:spPr/>
      <dgm:t>
        <a:bodyPr/>
        <a:lstStyle/>
        <a:p>
          <a:endParaRPr lang="ru-RU"/>
        </a:p>
      </dgm:t>
    </dgm:pt>
    <dgm:pt modelId="{07FA031A-3416-454D-8FCF-10464D6C0360}" type="pres">
      <dgm:prSet presAssocID="{4C44CB22-DBFA-402C-A5F3-894BA442D956}" presName="descendantArrow" presStyleCnt="0"/>
      <dgm:spPr/>
    </dgm:pt>
    <dgm:pt modelId="{DF278FFC-7162-4779-B0F8-E910F9A4A803}" type="pres">
      <dgm:prSet presAssocID="{BC0F26D9-1FB8-4C53-8B2E-088742B9D979}" presName="childTextArrow" presStyleLbl="fgAccFollowNode1" presStyleIdx="10" presStyleCnt="13" custScaleY="1065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1C3767-6C11-40C7-AB4C-9341E86F0D4B}" type="pres">
      <dgm:prSet presAssocID="{FE66A5E0-6579-4FA5-803A-45F99BE9B7EE}" presName="childTextArrow" presStyleLbl="fgAccFollowNode1" presStyleIdx="11" presStyleCnt="13" custScaleX="494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3EFD49-B27D-4F69-9BBD-7F45CF0F90BB}" type="pres">
      <dgm:prSet presAssocID="{A043A7E9-7341-4632-8456-36DB865FB427}" presName="childTextArrow" presStyleLbl="fgAccFollowNode1" presStyleIdx="12" presStyleCnt="13" custScaleX="543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8CE325-B0FC-44D3-8F72-BB0F38CF9A43}" srcId="{B0505F21-974B-4B39-AFAF-E8BAB55D095A}" destId="{78183002-AC45-4F5F-857F-164FB6FF1073}" srcOrd="0" destOrd="0" parTransId="{521CB248-FEAA-4C06-8A74-58C26F005553}" sibTransId="{E1E6B958-F649-4C1B-9BA9-FB50DC676B10}"/>
    <dgm:cxn modelId="{05578D71-9F2C-48AF-973C-D254C54499C1}" type="presOf" srcId="{DF6CC849-DF32-459B-927E-2F4480C6E84A}" destId="{7A673862-A229-489E-9120-778A316EA539}" srcOrd="0" destOrd="0" presId="urn:microsoft.com/office/officeart/2005/8/layout/process4"/>
    <dgm:cxn modelId="{A5411826-1DE3-4163-861E-B561C7B502AB}" type="presOf" srcId="{4C44CB22-DBFA-402C-A5F3-894BA442D956}" destId="{1118CA3D-09EA-4B6A-9586-CB7061898CB9}" srcOrd="0" destOrd="0" presId="urn:microsoft.com/office/officeart/2005/8/layout/process4"/>
    <dgm:cxn modelId="{A31BDA0A-DDED-43E6-B4F0-B6B3A2661885}" type="presOf" srcId="{4399D5EF-03DC-4F7A-B62D-829B2C7EFAB4}" destId="{B4E63336-0915-42CF-9DDA-8AA47643BBA2}" srcOrd="1" destOrd="0" presId="urn:microsoft.com/office/officeart/2005/8/layout/process4"/>
    <dgm:cxn modelId="{08C7C764-1003-4AD6-A446-7D3F8E9DB2C7}" type="presOf" srcId="{B0505F21-974B-4B39-AFAF-E8BAB55D095A}" destId="{3CF9B2D1-4C5E-4AA0-863E-F2D8037400FF}" srcOrd="0" destOrd="0" presId="urn:microsoft.com/office/officeart/2005/8/layout/process4"/>
    <dgm:cxn modelId="{14A662CE-9273-4BE2-A467-30D0C3B67B9F}" srcId="{A1E425D9-EB89-47C2-A330-8860D2033C43}" destId="{69A428CC-E7A1-4699-B0A5-9AFA45FD77EF}" srcOrd="3" destOrd="0" parTransId="{407C5C20-EC35-4414-BCAB-FAEE6E411C90}" sibTransId="{1B4DBB7E-8C6E-48CE-B207-E0FD377C341D}"/>
    <dgm:cxn modelId="{D6A5BF10-9942-4ECA-A108-98E91DA5E45A}" srcId="{69A428CC-E7A1-4699-B0A5-9AFA45FD77EF}" destId="{1B7E6C72-7FEF-44E9-B081-9172794706F4}" srcOrd="2" destOrd="0" parTransId="{ED90B330-EC20-4AF0-8DB3-C4DF64F87A1C}" sibTransId="{6BCB0763-41FC-41D0-95BD-081302BBCD46}"/>
    <dgm:cxn modelId="{E4CC3F16-DB8D-4B65-BF3D-EAA105E8D98C}" srcId="{A1E425D9-EB89-47C2-A330-8860D2033C43}" destId="{4C44CB22-DBFA-402C-A5F3-894BA442D956}" srcOrd="0" destOrd="0" parTransId="{7E470104-B858-44A5-ABD4-76E71C9D5F18}" sibTransId="{ECA1BD71-3E6E-4773-A914-B06C26C39F69}"/>
    <dgm:cxn modelId="{AE76F3BF-9A06-4C54-890D-DF82022F9A4E}" type="presOf" srcId="{3D115490-F2F0-46D0-A8BB-ADB448AF504D}" destId="{D7774579-3EB0-4F62-8F71-88034D07E2A6}" srcOrd="0" destOrd="0" presId="urn:microsoft.com/office/officeart/2005/8/layout/process4"/>
    <dgm:cxn modelId="{ABCAC86F-EF4B-4F22-9B3B-EC5BF76FE42B}" type="presOf" srcId="{4399D5EF-03DC-4F7A-B62D-829B2C7EFAB4}" destId="{9F06D148-12C0-4A4B-8E37-83BB6A5EEA03}" srcOrd="0" destOrd="0" presId="urn:microsoft.com/office/officeart/2005/8/layout/process4"/>
    <dgm:cxn modelId="{F151A7D4-CE61-4E38-8524-014D8D7EC465}" srcId="{B0505F21-974B-4B39-AFAF-E8BAB55D095A}" destId="{0C8D7884-BA42-4D89-A209-F7FD2CFFF7B7}" srcOrd="1" destOrd="0" parTransId="{D5F81F13-7352-4DDE-B6CF-18393CD32C36}" sibTransId="{9B47F37F-061A-4702-BC50-4DFA6586872D}"/>
    <dgm:cxn modelId="{E66828AF-0F0F-467A-B994-05FB941223F5}" type="presOf" srcId="{880AC11D-EDDF-4538-A4C4-7C3964C90220}" destId="{0756BE57-5185-4B55-A5D0-B4C5C02DA8BE}" srcOrd="0" destOrd="0" presId="urn:microsoft.com/office/officeart/2005/8/layout/process4"/>
    <dgm:cxn modelId="{F020C24F-34EC-41FA-824B-B5C0D5AEBDF7}" srcId="{69A428CC-E7A1-4699-B0A5-9AFA45FD77EF}" destId="{54612547-ACB4-4803-B3C5-AB80D4051D59}" srcOrd="1" destOrd="0" parTransId="{441E8FEC-7619-47CA-BA42-A97230F5CF1D}" sibTransId="{2FEBA4AC-952D-4270-AD8B-7FB88D2B644A}"/>
    <dgm:cxn modelId="{57E2700C-5276-4569-A287-B26759BC9065}" type="presOf" srcId="{FE66A5E0-6579-4FA5-803A-45F99BE9B7EE}" destId="{BC1C3767-6C11-40C7-AB4C-9341E86F0D4B}" srcOrd="0" destOrd="0" presId="urn:microsoft.com/office/officeart/2005/8/layout/process4"/>
    <dgm:cxn modelId="{4D8E4305-372F-4056-9798-57A5DCBCB0F8}" srcId="{4C44CB22-DBFA-402C-A5F3-894BA442D956}" destId="{FE66A5E0-6579-4FA5-803A-45F99BE9B7EE}" srcOrd="1" destOrd="0" parTransId="{309769CE-D37A-428D-B803-1A46AEC7D1E6}" sibTransId="{361D7AD8-FD88-4652-B93E-570FCF3ED219}"/>
    <dgm:cxn modelId="{B44298FB-C121-4612-9289-953B65776624}" srcId="{A1E425D9-EB89-47C2-A330-8860D2033C43}" destId="{4399D5EF-03DC-4F7A-B62D-829B2C7EFAB4}" srcOrd="1" destOrd="0" parTransId="{771B41E7-7823-48CD-9D43-E76EC83676CF}" sibTransId="{169D4143-4F5E-416F-B325-516C8EA0081F}"/>
    <dgm:cxn modelId="{82D2914E-261C-454C-8E65-6124C9482E41}" srcId="{A1E425D9-EB89-47C2-A330-8860D2033C43}" destId="{B0505F21-974B-4B39-AFAF-E8BAB55D095A}" srcOrd="2" destOrd="0" parTransId="{0148E27F-73BE-4BA0-ABEB-AE1BB30B3489}" sibTransId="{BE8BE601-E2BD-46CB-992C-CAF277E9C528}"/>
    <dgm:cxn modelId="{F311AD11-5741-4EFE-A177-2F9A1571B382}" srcId="{4C44CB22-DBFA-402C-A5F3-894BA442D956}" destId="{BC0F26D9-1FB8-4C53-8B2E-088742B9D979}" srcOrd="0" destOrd="0" parTransId="{33FCC2BF-53DC-418F-81D9-0C53974C60BD}" sibTransId="{815D39A4-69AA-4121-9723-C75D1F0EEC55}"/>
    <dgm:cxn modelId="{8E81B3F5-EA34-46DD-85B8-10890E9F9CD8}" type="presOf" srcId="{0C8D7884-BA42-4D89-A209-F7FD2CFFF7B7}" destId="{3B35AF33-C209-44BC-A3B1-3406445DF7CA}" srcOrd="0" destOrd="0" presId="urn:microsoft.com/office/officeart/2005/8/layout/process4"/>
    <dgm:cxn modelId="{9F2476DC-0552-4C82-B32E-3562690E5BAA}" srcId="{4C44CB22-DBFA-402C-A5F3-894BA442D956}" destId="{A043A7E9-7341-4632-8456-36DB865FB427}" srcOrd="2" destOrd="0" parTransId="{25C2796C-E73D-47F1-BC32-5E4D4333DBDD}" sibTransId="{A928F841-278B-4842-8F4E-1A56F6284A48}"/>
    <dgm:cxn modelId="{24BFDDEA-12E4-447F-A700-3AD067677D97}" type="presOf" srcId="{1B7E6C72-7FEF-44E9-B081-9172794706F4}" destId="{1BAF915D-4E9B-4336-A8A1-1A96A9A6555B}" srcOrd="0" destOrd="0" presId="urn:microsoft.com/office/officeart/2005/8/layout/process4"/>
    <dgm:cxn modelId="{77C40DE4-B01B-4B98-8138-13DEAEF2BC30}" type="presOf" srcId="{B0505F21-974B-4B39-AFAF-E8BAB55D095A}" destId="{9C14331C-3635-4D34-9CB5-579D12202CC9}" srcOrd="1" destOrd="0" presId="urn:microsoft.com/office/officeart/2005/8/layout/process4"/>
    <dgm:cxn modelId="{37CA916E-9ACD-4C4A-8E80-151FD1E3BE6E}" type="presOf" srcId="{4C44CB22-DBFA-402C-A5F3-894BA442D956}" destId="{0E6AF3D8-96CC-4425-8F7C-89D17A99091D}" srcOrd="1" destOrd="0" presId="urn:microsoft.com/office/officeart/2005/8/layout/process4"/>
    <dgm:cxn modelId="{4D187A14-B9A7-4465-B76F-53E46D62C712}" srcId="{69A428CC-E7A1-4699-B0A5-9AFA45FD77EF}" destId="{880AC11D-EDDF-4538-A4C4-7C3964C90220}" srcOrd="0" destOrd="0" parTransId="{3AB35F9C-219E-458F-B7B8-BCF3E8438300}" sibTransId="{344BC447-8B69-4EF3-8F5C-7F0305B777C9}"/>
    <dgm:cxn modelId="{98A16442-02AB-457A-B4F1-A6B61BBF9085}" srcId="{69A428CC-E7A1-4699-B0A5-9AFA45FD77EF}" destId="{3D115490-F2F0-46D0-A8BB-ADB448AF504D}" srcOrd="3" destOrd="0" parTransId="{45CF1FBD-FA9F-4ED4-B00C-E7258C5E9CFE}" sibTransId="{DB176CE7-82CF-4196-ABAF-ABF8575078C0}"/>
    <dgm:cxn modelId="{07EE9527-058B-45A5-B702-823126E9A500}" type="presOf" srcId="{69A428CC-E7A1-4699-B0A5-9AFA45FD77EF}" destId="{733769CA-46D5-4CCE-A26F-6558A1184851}" srcOrd="0" destOrd="0" presId="urn:microsoft.com/office/officeart/2005/8/layout/process4"/>
    <dgm:cxn modelId="{F8C830AB-8ECD-40AC-99A8-41C687DA834B}" type="presOf" srcId="{BC0F26D9-1FB8-4C53-8B2E-088742B9D979}" destId="{DF278FFC-7162-4779-B0F8-E910F9A4A803}" srcOrd="0" destOrd="0" presId="urn:microsoft.com/office/officeart/2005/8/layout/process4"/>
    <dgm:cxn modelId="{A493E724-4086-4161-AFFA-4C6F771E2926}" srcId="{4399D5EF-03DC-4F7A-B62D-829B2C7EFAB4}" destId="{ADAF074F-F474-433D-A1BE-14CA631D6703}" srcOrd="1" destOrd="0" parTransId="{4654A6D1-02CE-4F94-80CD-D3600DD17B41}" sibTransId="{9D780CD5-E7ED-48A8-AA26-F6344F85EB60}"/>
    <dgm:cxn modelId="{6735AF35-9C58-47F6-A4CB-360B2BF793FB}" type="presOf" srcId="{A1E425D9-EB89-47C2-A330-8860D2033C43}" destId="{A3265345-7585-43FC-87D7-09B11745B49F}" srcOrd="0" destOrd="0" presId="urn:microsoft.com/office/officeart/2005/8/layout/process4"/>
    <dgm:cxn modelId="{02649CCC-7A01-4800-874E-6B67A65EF2A1}" type="presOf" srcId="{78183002-AC45-4F5F-857F-164FB6FF1073}" destId="{36FC5508-B024-4875-980C-3B383E848AF4}" srcOrd="0" destOrd="0" presId="urn:microsoft.com/office/officeart/2005/8/layout/process4"/>
    <dgm:cxn modelId="{EF832754-E7C5-435F-8E02-53EF78245E49}" srcId="{4399D5EF-03DC-4F7A-B62D-829B2C7EFAB4}" destId="{DF6CC849-DF32-459B-927E-2F4480C6E84A}" srcOrd="2" destOrd="0" parTransId="{D35CBAC3-D7B1-4733-8FF6-354130018790}" sibTransId="{E77152A8-E401-4913-BEC6-9F36EF39472E}"/>
    <dgm:cxn modelId="{5914F829-EF9D-4922-B874-79A1F6BF0B22}" type="presOf" srcId="{563C094E-F395-4AFC-92C5-04E07F810275}" destId="{2CD40075-5419-430B-87EE-5A53BCB65242}" srcOrd="0" destOrd="0" presId="urn:microsoft.com/office/officeart/2005/8/layout/process4"/>
    <dgm:cxn modelId="{68A51CC8-4F67-4293-ADDD-5C235768D4D0}" type="presOf" srcId="{D40A72DC-D1AC-4F39-9D6C-E39BCA29CFE0}" destId="{C8453972-F5AA-46C0-BDBA-3D61405611D3}" srcOrd="0" destOrd="0" presId="urn:microsoft.com/office/officeart/2005/8/layout/process4"/>
    <dgm:cxn modelId="{74670664-8A98-4F88-9381-DFDF95E8F392}" type="presOf" srcId="{ADAF074F-F474-433D-A1BE-14CA631D6703}" destId="{8540D5DC-4569-4F20-AE11-8A8567E67E43}" srcOrd="0" destOrd="0" presId="urn:microsoft.com/office/officeart/2005/8/layout/process4"/>
    <dgm:cxn modelId="{5B3EE1CB-BD4D-4ED7-B7B5-059CFA09A503}" type="presOf" srcId="{69A428CC-E7A1-4699-B0A5-9AFA45FD77EF}" destId="{BBE12A78-E2E7-4FB1-9DD1-3792F6D1FCB4}" srcOrd="1" destOrd="0" presId="urn:microsoft.com/office/officeart/2005/8/layout/process4"/>
    <dgm:cxn modelId="{3BB79FE2-7927-4F34-969A-EF41B6F9CAFD}" type="presOf" srcId="{A043A7E9-7341-4632-8456-36DB865FB427}" destId="{303EFD49-B27D-4F69-9BBD-7F45CF0F90BB}" srcOrd="0" destOrd="0" presId="urn:microsoft.com/office/officeart/2005/8/layout/process4"/>
    <dgm:cxn modelId="{6D3F3BF7-5994-4039-989A-D9E312D53708}" srcId="{4399D5EF-03DC-4F7A-B62D-829B2C7EFAB4}" destId="{D40A72DC-D1AC-4F39-9D6C-E39BCA29CFE0}" srcOrd="0" destOrd="0" parTransId="{8AB1F315-2B83-42AE-864C-113AE7DD4BFF}" sibTransId="{FB5BC8EC-1DAC-4CCA-B604-DCDF28E19B24}"/>
    <dgm:cxn modelId="{D44A9A68-B6FB-4113-80CB-5937AA28BDD7}" type="presOf" srcId="{54612547-ACB4-4803-B3C5-AB80D4051D59}" destId="{0730762B-D26A-48F0-AAB3-EA741815C086}" srcOrd="0" destOrd="0" presId="urn:microsoft.com/office/officeart/2005/8/layout/process4"/>
    <dgm:cxn modelId="{623B7A1D-E4ED-4B35-BD4A-1CEB55F98F0E}" srcId="{69A428CC-E7A1-4699-B0A5-9AFA45FD77EF}" destId="{563C094E-F395-4AFC-92C5-04E07F810275}" srcOrd="4" destOrd="0" parTransId="{C2DF24A5-26B5-4C6E-BF7F-7202C8179CB1}" sibTransId="{1EB51FD6-1D07-49C4-9251-4A885E09BCB9}"/>
    <dgm:cxn modelId="{3186879B-DB26-4A89-AAD5-C4390058E0E6}" type="presParOf" srcId="{A3265345-7585-43FC-87D7-09B11745B49F}" destId="{CBA519E7-C529-465B-B957-DCF7119F5324}" srcOrd="0" destOrd="0" presId="urn:microsoft.com/office/officeart/2005/8/layout/process4"/>
    <dgm:cxn modelId="{3C380C47-BD55-497C-B325-D966B1B9A825}" type="presParOf" srcId="{CBA519E7-C529-465B-B957-DCF7119F5324}" destId="{733769CA-46D5-4CCE-A26F-6558A1184851}" srcOrd="0" destOrd="0" presId="urn:microsoft.com/office/officeart/2005/8/layout/process4"/>
    <dgm:cxn modelId="{5074DFA2-18CE-493F-B212-182B69306ECF}" type="presParOf" srcId="{CBA519E7-C529-465B-B957-DCF7119F5324}" destId="{BBE12A78-E2E7-4FB1-9DD1-3792F6D1FCB4}" srcOrd="1" destOrd="0" presId="urn:microsoft.com/office/officeart/2005/8/layout/process4"/>
    <dgm:cxn modelId="{1E6C60C9-DC4C-4476-85E2-44AEC8CD2A62}" type="presParOf" srcId="{CBA519E7-C529-465B-B957-DCF7119F5324}" destId="{4A11FED4-025C-42F7-8C42-154E667233D4}" srcOrd="2" destOrd="0" presId="urn:microsoft.com/office/officeart/2005/8/layout/process4"/>
    <dgm:cxn modelId="{5467173E-FB65-4958-B6CA-28BDBE212142}" type="presParOf" srcId="{4A11FED4-025C-42F7-8C42-154E667233D4}" destId="{0756BE57-5185-4B55-A5D0-B4C5C02DA8BE}" srcOrd="0" destOrd="0" presId="urn:microsoft.com/office/officeart/2005/8/layout/process4"/>
    <dgm:cxn modelId="{8DA1E8EC-3F22-4D44-8979-D3C785A77BB2}" type="presParOf" srcId="{4A11FED4-025C-42F7-8C42-154E667233D4}" destId="{0730762B-D26A-48F0-AAB3-EA741815C086}" srcOrd="1" destOrd="0" presId="urn:microsoft.com/office/officeart/2005/8/layout/process4"/>
    <dgm:cxn modelId="{C79B4A23-2CAB-4168-8ED9-1524D2B05D20}" type="presParOf" srcId="{4A11FED4-025C-42F7-8C42-154E667233D4}" destId="{1BAF915D-4E9B-4336-A8A1-1A96A9A6555B}" srcOrd="2" destOrd="0" presId="urn:microsoft.com/office/officeart/2005/8/layout/process4"/>
    <dgm:cxn modelId="{5BC8055B-5B3E-4E69-B1ED-FAEB705C84D0}" type="presParOf" srcId="{4A11FED4-025C-42F7-8C42-154E667233D4}" destId="{D7774579-3EB0-4F62-8F71-88034D07E2A6}" srcOrd="3" destOrd="0" presId="urn:microsoft.com/office/officeart/2005/8/layout/process4"/>
    <dgm:cxn modelId="{37C7B7CB-51CE-4B8E-900C-B52C14D72BE9}" type="presParOf" srcId="{4A11FED4-025C-42F7-8C42-154E667233D4}" destId="{2CD40075-5419-430B-87EE-5A53BCB65242}" srcOrd="4" destOrd="0" presId="urn:microsoft.com/office/officeart/2005/8/layout/process4"/>
    <dgm:cxn modelId="{300C27B6-6A88-4D72-8046-264755D93FCF}" type="presParOf" srcId="{A3265345-7585-43FC-87D7-09B11745B49F}" destId="{A16DB386-FCB6-4F78-AAC3-ADAFCAD5318B}" srcOrd="1" destOrd="0" presId="urn:microsoft.com/office/officeart/2005/8/layout/process4"/>
    <dgm:cxn modelId="{62BD0A8D-CAF0-4324-8BCC-D546303ABCC7}" type="presParOf" srcId="{A3265345-7585-43FC-87D7-09B11745B49F}" destId="{ED2CEFDC-D00C-4AD6-AD16-EEABF8B5EF65}" srcOrd="2" destOrd="0" presId="urn:microsoft.com/office/officeart/2005/8/layout/process4"/>
    <dgm:cxn modelId="{E5D01C47-0A76-46B4-B44A-C190387EB9C4}" type="presParOf" srcId="{ED2CEFDC-D00C-4AD6-AD16-EEABF8B5EF65}" destId="{3CF9B2D1-4C5E-4AA0-863E-F2D8037400FF}" srcOrd="0" destOrd="0" presId="urn:microsoft.com/office/officeart/2005/8/layout/process4"/>
    <dgm:cxn modelId="{62F32612-B86D-4AAA-9D4F-BB5E2B0A43A4}" type="presParOf" srcId="{ED2CEFDC-D00C-4AD6-AD16-EEABF8B5EF65}" destId="{9C14331C-3635-4D34-9CB5-579D12202CC9}" srcOrd="1" destOrd="0" presId="urn:microsoft.com/office/officeart/2005/8/layout/process4"/>
    <dgm:cxn modelId="{E48AEB54-EDC6-407A-BD38-469BBCBF5822}" type="presParOf" srcId="{ED2CEFDC-D00C-4AD6-AD16-EEABF8B5EF65}" destId="{7DF022CD-B74A-4D52-99E7-19861BDD5A37}" srcOrd="2" destOrd="0" presId="urn:microsoft.com/office/officeart/2005/8/layout/process4"/>
    <dgm:cxn modelId="{311FAD6F-D2AD-4544-84F1-43D1664FA6CF}" type="presParOf" srcId="{7DF022CD-B74A-4D52-99E7-19861BDD5A37}" destId="{36FC5508-B024-4875-980C-3B383E848AF4}" srcOrd="0" destOrd="0" presId="urn:microsoft.com/office/officeart/2005/8/layout/process4"/>
    <dgm:cxn modelId="{5097273F-4B5A-4942-8F1C-DD3D7B04449F}" type="presParOf" srcId="{7DF022CD-B74A-4D52-99E7-19861BDD5A37}" destId="{3B35AF33-C209-44BC-A3B1-3406445DF7CA}" srcOrd="1" destOrd="0" presId="urn:microsoft.com/office/officeart/2005/8/layout/process4"/>
    <dgm:cxn modelId="{26CEF9F9-5D7F-47F0-864B-E4D92DEE056E}" type="presParOf" srcId="{A3265345-7585-43FC-87D7-09B11745B49F}" destId="{57F15575-6299-4FD8-B551-FB61FAEF3463}" srcOrd="3" destOrd="0" presId="urn:microsoft.com/office/officeart/2005/8/layout/process4"/>
    <dgm:cxn modelId="{A38EAC0B-D11D-4CAF-A294-4A6931DAE5E1}" type="presParOf" srcId="{A3265345-7585-43FC-87D7-09B11745B49F}" destId="{B8B741A2-79A2-4F8D-996D-53295712CEF2}" srcOrd="4" destOrd="0" presId="urn:microsoft.com/office/officeart/2005/8/layout/process4"/>
    <dgm:cxn modelId="{BA3FAC9F-1999-403D-8BDD-F5724C9FF331}" type="presParOf" srcId="{B8B741A2-79A2-4F8D-996D-53295712CEF2}" destId="{9F06D148-12C0-4A4B-8E37-83BB6A5EEA03}" srcOrd="0" destOrd="0" presId="urn:microsoft.com/office/officeart/2005/8/layout/process4"/>
    <dgm:cxn modelId="{EC552E8C-BA28-467D-881C-D5DE6908E266}" type="presParOf" srcId="{B8B741A2-79A2-4F8D-996D-53295712CEF2}" destId="{B4E63336-0915-42CF-9DDA-8AA47643BBA2}" srcOrd="1" destOrd="0" presId="urn:microsoft.com/office/officeart/2005/8/layout/process4"/>
    <dgm:cxn modelId="{DA8B73D1-17E1-454D-830F-5CE37388D73E}" type="presParOf" srcId="{B8B741A2-79A2-4F8D-996D-53295712CEF2}" destId="{D098AC00-C2B0-4527-AD8B-AFC5EE120F19}" srcOrd="2" destOrd="0" presId="urn:microsoft.com/office/officeart/2005/8/layout/process4"/>
    <dgm:cxn modelId="{CD3A0A44-D717-4DCB-851C-892709E527DC}" type="presParOf" srcId="{D098AC00-C2B0-4527-AD8B-AFC5EE120F19}" destId="{C8453972-F5AA-46C0-BDBA-3D61405611D3}" srcOrd="0" destOrd="0" presId="urn:microsoft.com/office/officeart/2005/8/layout/process4"/>
    <dgm:cxn modelId="{115FAE42-7DA3-427D-9BD9-9D2C701B35B7}" type="presParOf" srcId="{D098AC00-C2B0-4527-AD8B-AFC5EE120F19}" destId="{8540D5DC-4569-4F20-AE11-8A8567E67E43}" srcOrd="1" destOrd="0" presId="urn:microsoft.com/office/officeart/2005/8/layout/process4"/>
    <dgm:cxn modelId="{2117C0FA-E747-452B-87F1-A83185EF3E96}" type="presParOf" srcId="{D098AC00-C2B0-4527-AD8B-AFC5EE120F19}" destId="{7A673862-A229-489E-9120-778A316EA539}" srcOrd="2" destOrd="0" presId="urn:microsoft.com/office/officeart/2005/8/layout/process4"/>
    <dgm:cxn modelId="{CA2B9B0E-FBCE-4904-A96A-E558F54A5A0E}" type="presParOf" srcId="{A3265345-7585-43FC-87D7-09B11745B49F}" destId="{17CD493D-F5AC-495A-8F48-9B92D7D8FCE0}" srcOrd="5" destOrd="0" presId="urn:microsoft.com/office/officeart/2005/8/layout/process4"/>
    <dgm:cxn modelId="{ED6589BF-D10C-4F44-80A7-1AA7B1C81A5C}" type="presParOf" srcId="{A3265345-7585-43FC-87D7-09B11745B49F}" destId="{92F823F7-9CE9-4C2D-A3BD-058950AFAD88}" srcOrd="6" destOrd="0" presId="urn:microsoft.com/office/officeart/2005/8/layout/process4"/>
    <dgm:cxn modelId="{AE82111A-014B-4AC6-8359-10D2A8A60DAC}" type="presParOf" srcId="{92F823F7-9CE9-4C2D-A3BD-058950AFAD88}" destId="{1118CA3D-09EA-4B6A-9586-CB7061898CB9}" srcOrd="0" destOrd="0" presId="urn:microsoft.com/office/officeart/2005/8/layout/process4"/>
    <dgm:cxn modelId="{B0FA410D-B3D0-4799-AABE-6C98287EF02F}" type="presParOf" srcId="{92F823F7-9CE9-4C2D-A3BD-058950AFAD88}" destId="{0E6AF3D8-96CC-4425-8F7C-89D17A99091D}" srcOrd="1" destOrd="0" presId="urn:microsoft.com/office/officeart/2005/8/layout/process4"/>
    <dgm:cxn modelId="{EE28CE7F-88EA-4CD8-BFBC-2740394FC6EA}" type="presParOf" srcId="{92F823F7-9CE9-4C2D-A3BD-058950AFAD88}" destId="{07FA031A-3416-454D-8FCF-10464D6C0360}" srcOrd="2" destOrd="0" presId="urn:microsoft.com/office/officeart/2005/8/layout/process4"/>
    <dgm:cxn modelId="{4B18481E-609A-4584-A2C8-407CB98EA654}" type="presParOf" srcId="{07FA031A-3416-454D-8FCF-10464D6C0360}" destId="{DF278FFC-7162-4779-B0F8-E910F9A4A803}" srcOrd="0" destOrd="0" presId="urn:microsoft.com/office/officeart/2005/8/layout/process4"/>
    <dgm:cxn modelId="{850B30B9-42D1-4793-B2DF-C19E96E96AF4}" type="presParOf" srcId="{07FA031A-3416-454D-8FCF-10464D6C0360}" destId="{BC1C3767-6C11-40C7-AB4C-9341E86F0D4B}" srcOrd="1" destOrd="0" presId="urn:microsoft.com/office/officeart/2005/8/layout/process4"/>
    <dgm:cxn modelId="{74713A49-56EF-4D3A-BEB8-C39762E88D02}" type="presParOf" srcId="{07FA031A-3416-454D-8FCF-10464D6C0360}" destId="{303EFD49-B27D-4F69-9BBD-7F45CF0F90BB}" srcOrd="2" destOrd="0" presId="urn:microsoft.com/office/officeart/2005/8/layout/process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E21B1D-9BDF-4A3B-8528-7DA9F02C2DC8}" type="doc">
      <dgm:prSet loTypeId="urn:microsoft.com/office/officeart/2005/8/layout/cycle4#1" loCatId="cycle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74DE5A3C-A7C8-4D47-A14A-D6662D826183}">
      <dgm:prSet phldrT="[Текст]" custT="1"/>
      <dgm:spPr/>
      <dgm:t>
        <a:bodyPr/>
        <a:lstStyle/>
        <a:p>
          <a:endParaRPr lang="ru-RU" sz="1800" b="1" baseline="0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800" b="1" baseline="0" dirty="0" smtClean="0">
              <a:latin typeface="Times New Roman" pitchFamily="18" charset="0"/>
              <a:cs typeface="Times New Roman" pitchFamily="18" charset="0"/>
            </a:rPr>
            <a:t>СУБВЕНЦИИ</a:t>
          </a:r>
        </a:p>
        <a:p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E3A6B75-527A-4D0A-AD56-683D2BA91684}" type="parTrans" cxnId="{0B3DBD73-25B4-4FCD-A55A-C97DFE829A14}">
      <dgm:prSet/>
      <dgm:spPr/>
      <dgm:t>
        <a:bodyPr/>
        <a:lstStyle/>
        <a:p>
          <a:endParaRPr lang="ru-RU"/>
        </a:p>
      </dgm:t>
    </dgm:pt>
    <dgm:pt modelId="{2F25968F-F589-4DCC-86DB-2308C12FA4EC}" type="sibTrans" cxnId="{0B3DBD73-25B4-4FCD-A55A-C97DFE829A14}">
      <dgm:prSet/>
      <dgm:spPr/>
      <dgm:t>
        <a:bodyPr/>
        <a:lstStyle/>
        <a:p>
          <a:endParaRPr lang="ru-RU"/>
        </a:p>
      </dgm:t>
    </dgm:pt>
    <dgm:pt modelId="{6C8EA220-706A-485A-ACA6-4394FE3A29DA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ru-RU" sz="1700" kern="1200" dirty="0" smtClean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Arial Black" pitchFamily="34" charset="0"/>
              <a:ea typeface="+mj-ea"/>
              <a:cs typeface="Arial" charset="0"/>
            </a:rPr>
            <a:t>4240,7 </a:t>
          </a:r>
          <a:r>
            <a:rPr lang="ru-RU" sz="1700" kern="1200" dirty="0" smtClean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Georgia" pitchFamily="18" charset="0"/>
              <a:ea typeface="+mj-ea"/>
              <a:cs typeface="Arial" charset="0"/>
            </a:rPr>
            <a:t>тыс. руб.</a:t>
          </a:r>
          <a:endParaRPr lang="ru-RU" sz="1700" kern="1200" dirty="0">
            <a:ln w="10541" cmpd="sng">
              <a:solidFill>
                <a:schemeClr val="accent2">
                  <a:lumMod val="50000"/>
                </a:schemeClr>
              </a:solidFill>
              <a:prstDash val="solid"/>
            </a:ln>
            <a:solidFill>
              <a:schemeClr val="accent1">
                <a:lumMod val="75000"/>
              </a:schemeClr>
            </a:solidFill>
            <a:latin typeface="Georgia" pitchFamily="18" charset="0"/>
            <a:ea typeface="+mj-ea"/>
            <a:cs typeface="Arial" charset="0"/>
          </a:endParaRPr>
        </a:p>
      </dgm:t>
    </dgm:pt>
    <dgm:pt modelId="{6ED5EE54-F9BC-4056-8613-90C9DDA61C72}" type="parTrans" cxnId="{65791828-5D81-4D5C-A6CB-67C933F2AFCC}">
      <dgm:prSet/>
      <dgm:spPr/>
      <dgm:t>
        <a:bodyPr/>
        <a:lstStyle/>
        <a:p>
          <a:endParaRPr lang="ru-RU"/>
        </a:p>
      </dgm:t>
    </dgm:pt>
    <dgm:pt modelId="{46C8865E-4AB9-47F6-96F6-B631B08EE961}" type="sibTrans" cxnId="{65791828-5D81-4D5C-A6CB-67C933F2AFCC}">
      <dgm:prSet/>
      <dgm:spPr/>
      <dgm:t>
        <a:bodyPr/>
        <a:lstStyle/>
        <a:p>
          <a:endParaRPr lang="ru-RU"/>
        </a:p>
      </dgm:t>
    </dgm:pt>
    <dgm:pt modelId="{6F27ADB2-826B-435C-AB29-2E023FB16225}">
      <dgm:prSet phldrT="[Текст]" custT="1"/>
      <dgm:spPr>
        <a:gradFill rotWithShape="0">
          <a:gsLst>
            <a:gs pos="0">
              <a:srgbClr val="0070C0"/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endParaRPr lang="ru-RU" sz="1800" b="1" baseline="0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800" b="1" baseline="0" dirty="0" smtClean="0">
              <a:latin typeface="Times New Roman" pitchFamily="18" charset="0"/>
              <a:cs typeface="Times New Roman" pitchFamily="18" charset="0"/>
            </a:rPr>
            <a:t>Иные МТБ</a:t>
          </a:r>
        </a:p>
        <a:p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E0912F07-DC0E-471B-92AA-546AFFC45423}" type="parTrans" cxnId="{2E62F0A8-4D6D-4634-A36F-4B5DA3FD41A9}">
      <dgm:prSet/>
      <dgm:spPr/>
      <dgm:t>
        <a:bodyPr/>
        <a:lstStyle/>
        <a:p>
          <a:endParaRPr lang="ru-RU"/>
        </a:p>
      </dgm:t>
    </dgm:pt>
    <dgm:pt modelId="{082F70FB-BE19-484B-BC09-03C7956DA980}" type="sibTrans" cxnId="{2E62F0A8-4D6D-4634-A36F-4B5DA3FD41A9}">
      <dgm:prSet/>
      <dgm:spPr/>
      <dgm:t>
        <a:bodyPr/>
        <a:lstStyle/>
        <a:p>
          <a:endParaRPr lang="ru-RU"/>
        </a:p>
      </dgm:t>
    </dgm:pt>
    <dgm:pt modelId="{7C8C46EF-49EA-489A-8061-1D9E451CB222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8100000" scaled="1"/>
          <a:tileRect/>
        </a:gradFill>
      </dgm:spPr>
      <dgm:t>
        <a:bodyPr/>
        <a:lstStyle/>
        <a:p>
          <a:endParaRPr lang="ru-RU" sz="1500" dirty="0" smtClean="0">
            <a:latin typeface="Times New Roman" pitchFamily="18" charset="0"/>
            <a:cs typeface="Times New Roman" pitchFamily="18" charset="0"/>
          </a:endParaRPr>
        </a:p>
        <a:p>
          <a:endParaRPr lang="ru-RU" sz="1500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800" b="1" baseline="0" dirty="0" smtClean="0">
              <a:latin typeface="Times New Roman" pitchFamily="18" charset="0"/>
              <a:cs typeface="Times New Roman" pitchFamily="18" charset="0"/>
            </a:rPr>
            <a:t>         </a:t>
          </a:r>
        </a:p>
        <a:p>
          <a:r>
            <a:rPr lang="ru-RU" sz="1600" b="1" baseline="0" dirty="0" smtClean="0">
              <a:latin typeface="Times New Roman" pitchFamily="18" charset="0"/>
              <a:cs typeface="Times New Roman" pitchFamily="18" charset="0"/>
            </a:rPr>
            <a:t>СУБСИДИИ</a:t>
          </a:r>
          <a:endParaRPr lang="ru-RU" sz="1600" b="1" baseline="0" dirty="0">
            <a:latin typeface="Times New Roman" pitchFamily="18" charset="0"/>
            <a:cs typeface="Times New Roman" pitchFamily="18" charset="0"/>
          </a:endParaRPr>
        </a:p>
      </dgm:t>
    </dgm:pt>
    <dgm:pt modelId="{8DED3DEA-EFF6-4139-BDF7-370737674BFD}" type="parTrans" cxnId="{44A21731-4E74-47E0-8B12-2FD7C4CFD53D}">
      <dgm:prSet/>
      <dgm:spPr/>
      <dgm:t>
        <a:bodyPr/>
        <a:lstStyle/>
        <a:p>
          <a:endParaRPr lang="ru-RU"/>
        </a:p>
      </dgm:t>
    </dgm:pt>
    <dgm:pt modelId="{2AD74D05-0D7A-4C18-BF6E-A13D507CD214}" type="sibTrans" cxnId="{44A21731-4E74-47E0-8B12-2FD7C4CFD53D}">
      <dgm:prSet/>
      <dgm:spPr/>
      <dgm:t>
        <a:bodyPr/>
        <a:lstStyle/>
        <a:p>
          <a:endParaRPr lang="ru-RU"/>
        </a:p>
      </dgm:t>
    </dgm:pt>
    <dgm:pt modelId="{A30A7407-34AF-4144-A32E-63E3AA2C962A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endParaRPr lang="ru-RU" sz="2000" kern="1200" dirty="0">
            <a:latin typeface="Times New Roman" pitchFamily="18" charset="0"/>
            <a:cs typeface="Times New Roman" pitchFamily="18" charset="0"/>
          </a:endParaRPr>
        </a:p>
      </dgm:t>
    </dgm:pt>
    <dgm:pt modelId="{8D122FF0-B0A5-45AB-BA2D-2C3A52D13EE8}" type="parTrans" cxnId="{C075280B-2DF4-4348-AE0F-B76916043E60}">
      <dgm:prSet/>
      <dgm:spPr/>
      <dgm:t>
        <a:bodyPr/>
        <a:lstStyle/>
        <a:p>
          <a:endParaRPr lang="ru-RU"/>
        </a:p>
      </dgm:t>
    </dgm:pt>
    <dgm:pt modelId="{825B3514-64A1-4AB9-A1B8-BF43E1B616FC}" type="sibTrans" cxnId="{C075280B-2DF4-4348-AE0F-B76916043E60}">
      <dgm:prSet/>
      <dgm:spPr/>
      <dgm:t>
        <a:bodyPr/>
        <a:lstStyle/>
        <a:p>
          <a:endParaRPr lang="ru-RU"/>
        </a:p>
      </dgm:t>
    </dgm:pt>
    <dgm:pt modelId="{816D6FDA-E424-4142-BD6F-ADACAA04CD2D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ru-RU" sz="1700" kern="1200" dirty="0" smtClean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Arial Black" pitchFamily="34" charset="0"/>
              <a:ea typeface="+mj-ea"/>
              <a:cs typeface="Arial" charset="0"/>
            </a:rPr>
            <a:t>64451,0 </a:t>
          </a:r>
          <a:r>
            <a:rPr lang="ru-RU" sz="1700" kern="1200" dirty="0" smtClean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Georgia" pitchFamily="18" charset="0"/>
              <a:ea typeface="+mj-ea"/>
              <a:cs typeface="Arial" charset="0"/>
            </a:rPr>
            <a:t>тыс. руб.</a:t>
          </a:r>
          <a:endParaRPr lang="ru-RU" sz="1700" kern="1200" dirty="0">
            <a:ln w="10541" cmpd="sng">
              <a:solidFill>
                <a:schemeClr val="accent2">
                  <a:lumMod val="50000"/>
                </a:schemeClr>
              </a:solidFill>
              <a:prstDash val="solid"/>
            </a:ln>
            <a:solidFill>
              <a:schemeClr val="accent1">
                <a:lumMod val="75000"/>
              </a:schemeClr>
            </a:solidFill>
            <a:latin typeface="Georgia" pitchFamily="18" charset="0"/>
            <a:ea typeface="+mj-ea"/>
            <a:cs typeface="Arial" charset="0"/>
          </a:endParaRPr>
        </a:p>
      </dgm:t>
    </dgm:pt>
    <dgm:pt modelId="{CC6637E8-63F7-4B40-828F-9CD29F59419D}" type="parTrans" cxnId="{D57D2709-627C-4708-B37B-E5D766C93F54}">
      <dgm:prSet/>
      <dgm:spPr/>
      <dgm:t>
        <a:bodyPr/>
        <a:lstStyle/>
        <a:p>
          <a:endParaRPr lang="ru-RU"/>
        </a:p>
      </dgm:t>
    </dgm:pt>
    <dgm:pt modelId="{94769D41-1CA3-4C8C-948D-5C734B427D19}" type="sibTrans" cxnId="{D57D2709-627C-4708-B37B-E5D766C93F54}">
      <dgm:prSet/>
      <dgm:spPr/>
      <dgm:t>
        <a:bodyPr/>
        <a:lstStyle/>
        <a:p>
          <a:endParaRPr lang="ru-RU"/>
        </a:p>
      </dgm:t>
    </dgm:pt>
    <dgm:pt modelId="{E8C7466A-4814-4BE1-B5B8-2B5208CDD99B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ru-RU" sz="2000" kern="1200" dirty="0">
            <a:latin typeface="Times New Roman" pitchFamily="18" charset="0"/>
            <a:cs typeface="Times New Roman" pitchFamily="18" charset="0"/>
          </a:endParaRPr>
        </a:p>
      </dgm:t>
    </dgm:pt>
    <dgm:pt modelId="{E22956B0-E89B-4A99-B42A-1F4F0F9009B3}" type="parTrans" cxnId="{C6491902-8324-49E1-8F11-442F952E95EC}">
      <dgm:prSet/>
      <dgm:spPr/>
      <dgm:t>
        <a:bodyPr/>
        <a:lstStyle/>
        <a:p>
          <a:endParaRPr lang="ru-RU"/>
        </a:p>
      </dgm:t>
    </dgm:pt>
    <dgm:pt modelId="{ADBA8860-0455-485F-99FC-4FA0027760CD}" type="sibTrans" cxnId="{C6491902-8324-49E1-8F11-442F952E95EC}">
      <dgm:prSet/>
      <dgm:spPr/>
      <dgm:t>
        <a:bodyPr/>
        <a:lstStyle/>
        <a:p>
          <a:endParaRPr lang="ru-RU"/>
        </a:p>
      </dgm:t>
    </dgm:pt>
    <dgm:pt modelId="{062848DA-68FF-4B74-8DC6-723C4A62C156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700" kern="1200" dirty="0" smtClean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Arial Black" pitchFamily="34" charset="0"/>
              <a:ea typeface="+mj-ea"/>
              <a:cs typeface="Arial" charset="0"/>
            </a:rPr>
            <a:t>16982,65 </a:t>
          </a:r>
          <a:r>
            <a:rPr lang="ru-RU" sz="1700" b="1" kern="1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тыс</a:t>
          </a:r>
          <a:r>
            <a:rPr lang="ru-RU" sz="1700" kern="1200" dirty="0" smtClean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Georgia" pitchFamily="18" charset="0"/>
              <a:ea typeface="+mj-ea"/>
              <a:cs typeface="Arial" charset="0"/>
            </a:rPr>
            <a:t>. руб.</a:t>
          </a:r>
          <a:endParaRPr lang="ru-RU" sz="1700" kern="1200" dirty="0">
            <a:ln w="10541" cmpd="sng">
              <a:solidFill>
                <a:schemeClr val="accent2">
                  <a:lumMod val="50000"/>
                </a:schemeClr>
              </a:solidFill>
              <a:prstDash val="solid"/>
            </a:ln>
            <a:solidFill>
              <a:schemeClr val="accent1">
                <a:lumMod val="75000"/>
              </a:schemeClr>
            </a:solidFill>
            <a:latin typeface="Georgia" pitchFamily="18" charset="0"/>
            <a:ea typeface="+mj-ea"/>
            <a:cs typeface="Arial" charset="0"/>
          </a:endParaRPr>
        </a:p>
      </dgm:t>
    </dgm:pt>
    <dgm:pt modelId="{D17D6AF0-5ACA-407A-AF71-F875E4500492}" type="parTrans" cxnId="{BE812719-3623-464E-9DF2-BA898C861342}">
      <dgm:prSet/>
      <dgm:spPr/>
      <dgm:t>
        <a:bodyPr/>
        <a:lstStyle/>
        <a:p>
          <a:endParaRPr lang="ru-RU"/>
        </a:p>
      </dgm:t>
    </dgm:pt>
    <dgm:pt modelId="{8EA8FE28-47A8-4DB7-8491-C220F301AD74}" type="sibTrans" cxnId="{BE812719-3623-464E-9DF2-BA898C861342}">
      <dgm:prSet/>
      <dgm:spPr/>
      <dgm:t>
        <a:bodyPr/>
        <a:lstStyle/>
        <a:p>
          <a:endParaRPr lang="ru-RU"/>
        </a:p>
      </dgm:t>
    </dgm:pt>
    <dgm:pt modelId="{A7B74C5D-18D8-4F37-9DB1-D7198A82B66C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8100000" scaled="1"/>
          <a:tileRect/>
        </a:gradFill>
      </dgm:spPr>
      <dgm:t>
        <a:bodyPr/>
        <a:lstStyle/>
        <a:p>
          <a:pPr algn="l"/>
          <a:r>
            <a:rPr lang="ru-RU" sz="1700" kern="1200" dirty="0" smtClean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Arial Black" pitchFamily="34" charset="0"/>
              <a:ea typeface="+mj-ea"/>
              <a:cs typeface="Arial" charset="0"/>
            </a:rPr>
            <a:t> 30554,8 </a:t>
          </a:r>
          <a:r>
            <a:rPr lang="ru-RU" sz="1700" kern="1200" dirty="0" smtClean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Georgia" pitchFamily="18" charset="0"/>
              <a:ea typeface="+mj-ea"/>
              <a:cs typeface="Arial" charset="0"/>
            </a:rPr>
            <a:t>тыс. руб.</a:t>
          </a:r>
          <a:endParaRPr lang="ru-RU" sz="1700" kern="1200" dirty="0">
            <a:ln w="10541" cmpd="sng">
              <a:solidFill>
                <a:schemeClr val="accent2">
                  <a:lumMod val="50000"/>
                </a:schemeClr>
              </a:solidFill>
              <a:prstDash val="solid"/>
            </a:ln>
            <a:solidFill>
              <a:schemeClr val="accent1">
                <a:lumMod val="75000"/>
              </a:schemeClr>
            </a:solidFill>
            <a:latin typeface="Georgia" pitchFamily="18" charset="0"/>
            <a:ea typeface="+mj-ea"/>
            <a:cs typeface="Arial" charset="0"/>
          </a:endParaRPr>
        </a:p>
      </dgm:t>
    </dgm:pt>
    <dgm:pt modelId="{10C3A094-9C56-4C99-92AC-C10D26D90B2D}" type="sibTrans" cxnId="{1B8D83FD-E430-4156-91F7-70D8A01E3000}">
      <dgm:prSet/>
      <dgm:spPr/>
      <dgm:t>
        <a:bodyPr/>
        <a:lstStyle/>
        <a:p>
          <a:endParaRPr lang="ru-RU"/>
        </a:p>
      </dgm:t>
    </dgm:pt>
    <dgm:pt modelId="{C270887D-F569-48A6-A1A7-22317982BFFE}" type="parTrans" cxnId="{1B8D83FD-E430-4156-91F7-70D8A01E3000}">
      <dgm:prSet/>
      <dgm:spPr/>
      <dgm:t>
        <a:bodyPr/>
        <a:lstStyle/>
        <a:p>
          <a:endParaRPr lang="ru-RU"/>
        </a:p>
      </dgm:t>
    </dgm:pt>
    <dgm:pt modelId="{25E9AD8D-7EDF-4681-A7FC-E77404851A31}">
      <dgm:prSet phldrT="[Текст]" custT="1"/>
      <dgm:spPr/>
      <dgm:t>
        <a:bodyPr lIns="0" tIns="72000" rIns="0" bIns="288000"/>
        <a:lstStyle/>
        <a:p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800" b="1" baseline="0" dirty="0" smtClean="0">
              <a:latin typeface="Times New Roman" pitchFamily="18" charset="0"/>
              <a:cs typeface="Times New Roman" pitchFamily="18" charset="0"/>
            </a:rPr>
            <a:t>ДОТАЦИЯ  на выравнивание бюджетной обеспеченности </a:t>
          </a:r>
          <a:endParaRPr lang="ru-RU" sz="1800" b="1" baseline="0" dirty="0">
            <a:latin typeface="Times New Roman" pitchFamily="18" charset="0"/>
            <a:cs typeface="Times New Roman" pitchFamily="18" charset="0"/>
          </a:endParaRPr>
        </a:p>
      </dgm:t>
    </dgm:pt>
    <dgm:pt modelId="{15971118-7DF0-4718-89D8-7885681C5514}" type="sibTrans" cxnId="{B905151F-4498-4F34-8386-3ADBF035D40F}">
      <dgm:prSet/>
      <dgm:spPr/>
      <dgm:t>
        <a:bodyPr/>
        <a:lstStyle/>
        <a:p>
          <a:endParaRPr lang="ru-RU"/>
        </a:p>
      </dgm:t>
    </dgm:pt>
    <dgm:pt modelId="{9CA02413-5884-4575-859B-34A7A86F6176}" type="parTrans" cxnId="{B905151F-4498-4F34-8386-3ADBF035D40F}">
      <dgm:prSet/>
      <dgm:spPr/>
      <dgm:t>
        <a:bodyPr/>
        <a:lstStyle/>
        <a:p>
          <a:endParaRPr lang="ru-RU"/>
        </a:p>
      </dgm:t>
    </dgm:pt>
    <dgm:pt modelId="{A011A025-0B67-4BC9-AF18-8BB83D41B308}" type="pres">
      <dgm:prSet presAssocID="{65E21B1D-9BDF-4A3B-8528-7DA9F02C2DC8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B5440C-010A-4756-BDDA-008B1BEFFEC4}" type="pres">
      <dgm:prSet presAssocID="{65E21B1D-9BDF-4A3B-8528-7DA9F02C2DC8}" presName="children" presStyleCnt="0"/>
      <dgm:spPr/>
      <dgm:t>
        <a:bodyPr/>
        <a:lstStyle/>
        <a:p>
          <a:endParaRPr lang="ru-RU"/>
        </a:p>
      </dgm:t>
    </dgm:pt>
    <dgm:pt modelId="{B396F6F0-0747-42D8-82B4-1D639E4109DF}" type="pres">
      <dgm:prSet presAssocID="{65E21B1D-9BDF-4A3B-8528-7DA9F02C2DC8}" presName="child1group" presStyleCnt="0"/>
      <dgm:spPr/>
      <dgm:t>
        <a:bodyPr/>
        <a:lstStyle/>
        <a:p>
          <a:endParaRPr lang="ru-RU"/>
        </a:p>
      </dgm:t>
    </dgm:pt>
    <dgm:pt modelId="{436A7EC0-3FFF-405B-AC6A-FE2CF77E564F}" type="pres">
      <dgm:prSet presAssocID="{65E21B1D-9BDF-4A3B-8528-7DA9F02C2DC8}" presName="child1" presStyleLbl="bgAcc1" presStyleIdx="0" presStyleCnt="4" custScaleX="104983" custLinFactNeighborX="-4694" custLinFactNeighborY="4596"/>
      <dgm:spPr/>
      <dgm:t>
        <a:bodyPr/>
        <a:lstStyle/>
        <a:p>
          <a:endParaRPr lang="ru-RU"/>
        </a:p>
      </dgm:t>
    </dgm:pt>
    <dgm:pt modelId="{581DDDC8-BD8E-45EF-8C41-5A755A6F1BAC}" type="pres">
      <dgm:prSet presAssocID="{65E21B1D-9BDF-4A3B-8528-7DA9F02C2DC8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5BA6B0-027A-4F1D-B24F-F0C4344400C0}" type="pres">
      <dgm:prSet presAssocID="{65E21B1D-9BDF-4A3B-8528-7DA9F02C2DC8}" presName="child2group" presStyleCnt="0"/>
      <dgm:spPr/>
      <dgm:t>
        <a:bodyPr/>
        <a:lstStyle/>
        <a:p>
          <a:endParaRPr lang="ru-RU"/>
        </a:p>
      </dgm:t>
    </dgm:pt>
    <dgm:pt modelId="{60A2440B-E465-4DB0-8112-8C1E8167819A}" type="pres">
      <dgm:prSet presAssocID="{65E21B1D-9BDF-4A3B-8528-7DA9F02C2DC8}" presName="child2" presStyleLbl="bgAcc1" presStyleIdx="1" presStyleCnt="4" custScaleX="106047" custLinFactNeighborX="2638" custLinFactNeighborY="4827"/>
      <dgm:spPr/>
      <dgm:t>
        <a:bodyPr/>
        <a:lstStyle/>
        <a:p>
          <a:endParaRPr lang="ru-RU"/>
        </a:p>
      </dgm:t>
    </dgm:pt>
    <dgm:pt modelId="{2CAEBE7B-1204-4B28-B785-6FDFDE0D062C}" type="pres">
      <dgm:prSet presAssocID="{65E21B1D-9BDF-4A3B-8528-7DA9F02C2DC8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7B0ACF-5805-4457-86C6-45E2BD9D81E1}" type="pres">
      <dgm:prSet presAssocID="{65E21B1D-9BDF-4A3B-8528-7DA9F02C2DC8}" presName="child3group" presStyleCnt="0"/>
      <dgm:spPr/>
      <dgm:t>
        <a:bodyPr/>
        <a:lstStyle/>
        <a:p>
          <a:endParaRPr lang="ru-RU"/>
        </a:p>
      </dgm:t>
    </dgm:pt>
    <dgm:pt modelId="{0BB18F8C-5C96-426C-A61F-1A93AEE22AF8}" type="pres">
      <dgm:prSet presAssocID="{65E21B1D-9BDF-4A3B-8528-7DA9F02C2DC8}" presName="child3" presStyleLbl="bgAcc1" presStyleIdx="2" presStyleCnt="4" custScaleX="104122" custScaleY="104377" custLinFactNeighborX="14203" custLinFactNeighborY="-8507"/>
      <dgm:spPr/>
      <dgm:t>
        <a:bodyPr/>
        <a:lstStyle/>
        <a:p>
          <a:endParaRPr lang="ru-RU"/>
        </a:p>
      </dgm:t>
    </dgm:pt>
    <dgm:pt modelId="{CE38254A-9D04-4FC6-B8F9-3E5EEEF195DD}" type="pres">
      <dgm:prSet presAssocID="{65E21B1D-9BDF-4A3B-8528-7DA9F02C2DC8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068659-475C-4271-8C79-16BF4FA9D3A7}" type="pres">
      <dgm:prSet presAssocID="{65E21B1D-9BDF-4A3B-8528-7DA9F02C2DC8}" presName="child4group" presStyleCnt="0"/>
      <dgm:spPr/>
      <dgm:t>
        <a:bodyPr/>
        <a:lstStyle/>
        <a:p>
          <a:endParaRPr lang="ru-RU"/>
        </a:p>
      </dgm:t>
    </dgm:pt>
    <dgm:pt modelId="{C7718EBF-814A-471C-9E0B-CA7C7F267BE1}" type="pres">
      <dgm:prSet presAssocID="{65E21B1D-9BDF-4A3B-8528-7DA9F02C2DC8}" presName="child4" presStyleLbl="bgAcc1" presStyleIdx="3" presStyleCnt="4" custScaleX="105476" custLinFactNeighborX="-4447" custLinFactNeighborY="-10294"/>
      <dgm:spPr/>
      <dgm:t>
        <a:bodyPr/>
        <a:lstStyle/>
        <a:p>
          <a:endParaRPr lang="ru-RU"/>
        </a:p>
      </dgm:t>
    </dgm:pt>
    <dgm:pt modelId="{786397A9-4B71-4A0B-A743-CBAA049CE716}" type="pres">
      <dgm:prSet presAssocID="{65E21B1D-9BDF-4A3B-8528-7DA9F02C2DC8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C838D4-7CBF-4E78-B0C5-322D0B52B01C}" type="pres">
      <dgm:prSet presAssocID="{65E21B1D-9BDF-4A3B-8528-7DA9F02C2DC8}" presName="childPlaceholder" presStyleCnt="0"/>
      <dgm:spPr/>
      <dgm:t>
        <a:bodyPr/>
        <a:lstStyle/>
        <a:p>
          <a:endParaRPr lang="ru-RU"/>
        </a:p>
      </dgm:t>
    </dgm:pt>
    <dgm:pt modelId="{CA0D2E0C-88A7-4394-8A67-019CE9D70CE1}" type="pres">
      <dgm:prSet presAssocID="{65E21B1D-9BDF-4A3B-8528-7DA9F02C2DC8}" presName="circle" presStyleCnt="0"/>
      <dgm:spPr/>
      <dgm:t>
        <a:bodyPr/>
        <a:lstStyle/>
        <a:p>
          <a:endParaRPr lang="ru-RU"/>
        </a:p>
      </dgm:t>
    </dgm:pt>
    <dgm:pt modelId="{35AE3325-D350-4C99-BF71-65F6B5449DBB}" type="pres">
      <dgm:prSet presAssocID="{65E21B1D-9BDF-4A3B-8528-7DA9F02C2DC8}" presName="quadrant1" presStyleLbl="node1" presStyleIdx="0" presStyleCnt="4" custScaleX="111184" custLinFactNeighborX="0" custLinFactNeighborY="-18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005E4E-A33F-4D34-8ADA-3B4246EA06A6}" type="pres">
      <dgm:prSet presAssocID="{65E21B1D-9BDF-4A3B-8528-7DA9F02C2DC8}" presName="quadrant2" presStyleLbl="node1" presStyleIdx="1" presStyleCnt="4" custScaleX="111184" custLinFactNeighborX="12748" custLinFactNeighborY="-18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5C5762-8263-4156-A15F-B3B337C69A43}" type="pres">
      <dgm:prSet presAssocID="{65E21B1D-9BDF-4A3B-8528-7DA9F02C2DC8}" presName="quadrant3" presStyleLbl="node1" presStyleIdx="2" presStyleCnt="4" custScaleX="107795" custScaleY="100273" custLinFactNeighborX="14691" custLinFactNeighborY="-2173">
        <dgm:presLayoutVars>
          <dgm:chMax val="1"/>
          <dgm:bulletEnabled val="1"/>
        </dgm:presLayoutVars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8100000" scaled="1"/>
          <a:tileRect/>
        </a:gradFill>
      </dgm:spPr>
      <dgm:t>
        <a:bodyPr/>
        <a:lstStyle/>
        <a:p>
          <a:endParaRPr lang="ru-RU"/>
        </a:p>
      </dgm:t>
    </dgm:pt>
    <dgm:pt modelId="{A0C95E09-2EB4-46CD-B060-6ABEFDEB8B20}" type="pres">
      <dgm:prSet presAssocID="{65E21B1D-9BDF-4A3B-8528-7DA9F02C2DC8}" presName="quadrant4" presStyleLbl="node1" presStyleIdx="3" presStyleCnt="4" custScaleX="11118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4AC3EA-534D-4601-B9ED-CF82EA0F7A71}" type="pres">
      <dgm:prSet presAssocID="{65E21B1D-9BDF-4A3B-8528-7DA9F02C2DC8}" presName="quadrantPlaceholder" presStyleCnt="0"/>
      <dgm:spPr/>
      <dgm:t>
        <a:bodyPr/>
        <a:lstStyle/>
        <a:p>
          <a:endParaRPr lang="ru-RU"/>
        </a:p>
      </dgm:t>
    </dgm:pt>
    <dgm:pt modelId="{35C67EAF-8FD2-4B4C-8624-499714269206}" type="pres">
      <dgm:prSet presAssocID="{65E21B1D-9BDF-4A3B-8528-7DA9F02C2DC8}" presName="center1" presStyleLbl="fgShp" presStyleIdx="0" presStyleCnt="2"/>
      <dgm:spPr/>
      <dgm:t>
        <a:bodyPr/>
        <a:lstStyle/>
        <a:p>
          <a:endParaRPr lang="ru-RU"/>
        </a:p>
      </dgm:t>
    </dgm:pt>
    <dgm:pt modelId="{F9E8B55F-7C39-46EF-87B7-06FEBA859EB9}" type="pres">
      <dgm:prSet presAssocID="{65E21B1D-9BDF-4A3B-8528-7DA9F02C2DC8}" presName="center2" presStyleLbl="fgShp" presStyleIdx="1" presStyleCnt="2"/>
      <dgm:spPr/>
      <dgm:t>
        <a:bodyPr/>
        <a:lstStyle/>
        <a:p>
          <a:endParaRPr lang="ru-RU"/>
        </a:p>
      </dgm:t>
    </dgm:pt>
  </dgm:ptLst>
  <dgm:cxnLst>
    <dgm:cxn modelId="{F4D2D54F-3131-4610-932E-EAA60DA4ECF7}" type="presOf" srcId="{6F27ADB2-826B-435C-AB29-2E023FB16225}" destId="{70005E4E-A33F-4D34-8ADA-3B4246EA06A6}" srcOrd="0" destOrd="0" presId="urn:microsoft.com/office/officeart/2005/8/layout/cycle4#1"/>
    <dgm:cxn modelId="{FF251A07-A200-49B6-9FA3-AD5B60E36E2A}" type="presOf" srcId="{6C8EA220-706A-485A-ACA6-4394FE3A29DA}" destId="{436A7EC0-3FFF-405B-AC6A-FE2CF77E564F}" srcOrd="0" destOrd="0" presId="urn:microsoft.com/office/officeart/2005/8/layout/cycle4#1"/>
    <dgm:cxn modelId="{F5232271-BB79-47FA-B956-332093A524D3}" type="presOf" srcId="{65E21B1D-9BDF-4A3B-8528-7DA9F02C2DC8}" destId="{A011A025-0B67-4BC9-AF18-8BB83D41B308}" srcOrd="0" destOrd="0" presId="urn:microsoft.com/office/officeart/2005/8/layout/cycle4#1"/>
    <dgm:cxn modelId="{65791828-5D81-4D5C-A6CB-67C933F2AFCC}" srcId="{74DE5A3C-A7C8-4D47-A14A-D6662D826183}" destId="{6C8EA220-706A-485A-ACA6-4394FE3A29DA}" srcOrd="0" destOrd="0" parTransId="{6ED5EE54-F9BC-4056-8613-90C9DDA61C72}" sibTransId="{46C8865E-4AB9-47F6-96F6-B631B08EE961}"/>
    <dgm:cxn modelId="{8E5271D6-7A16-4A1F-B9BD-AFB003AEB92B}" type="presOf" srcId="{A7B74C5D-18D8-4F37-9DB1-D7198A82B66C}" destId="{60A2440B-E465-4DB0-8112-8C1E8167819A}" srcOrd="0" destOrd="0" presId="urn:microsoft.com/office/officeart/2005/8/layout/cycle4#1"/>
    <dgm:cxn modelId="{0B3DBD73-25B4-4FCD-A55A-C97DFE829A14}" srcId="{65E21B1D-9BDF-4A3B-8528-7DA9F02C2DC8}" destId="{74DE5A3C-A7C8-4D47-A14A-D6662D826183}" srcOrd="0" destOrd="0" parTransId="{9E3A6B75-527A-4D0A-AD56-683D2BA91684}" sibTransId="{2F25968F-F589-4DCC-86DB-2308C12FA4EC}"/>
    <dgm:cxn modelId="{9FF309FD-4750-47B2-8517-5D2CE05D5A66}" type="presOf" srcId="{816D6FDA-E424-4142-BD6F-ADACAA04CD2D}" destId="{786397A9-4B71-4A0B-A743-CBAA049CE716}" srcOrd="1" destOrd="1" presId="urn:microsoft.com/office/officeart/2005/8/layout/cycle4#1"/>
    <dgm:cxn modelId="{7832F5E7-9B5D-44B1-91E7-C043DF82C960}" type="presOf" srcId="{816D6FDA-E424-4142-BD6F-ADACAA04CD2D}" destId="{C7718EBF-814A-471C-9E0B-CA7C7F267BE1}" srcOrd="0" destOrd="1" presId="urn:microsoft.com/office/officeart/2005/8/layout/cycle4#1"/>
    <dgm:cxn modelId="{D57D2709-627C-4708-B37B-E5D766C93F54}" srcId="{25E9AD8D-7EDF-4681-A7FC-E77404851A31}" destId="{816D6FDA-E424-4142-BD6F-ADACAA04CD2D}" srcOrd="1" destOrd="0" parTransId="{CC6637E8-63F7-4B40-828F-9CD29F59419D}" sibTransId="{94769D41-1CA3-4C8C-948D-5C734B427D19}"/>
    <dgm:cxn modelId="{00975263-5B9E-4370-AFAF-B8C5FC6A058E}" type="presOf" srcId="{A7B74C5D-18D8-4F37-9DB1-D7198A82B66C}" destId="{2CAEBE7B-1204-4B28-B785-6FDFDE0D062C}" srcOrd="1" destOrd="0" presId="urn:microsoft.com/office/officeart/2005/8/layout/cycle4#1"/>
    <dgm:cxn modelId="{CECED584-8D90-448A-A43E-E48BD5A16493}" type="presOf" srcId="{E8C7466A-4814-4BE1-B5B8-2B5208CDD99B}" destId="{0BB18F8C-5C96-426C-A61F-1A93AEE22AF8}" srcOrd="0" destOrd="0" presId="urn:microsoft.com/office/officeart/2005/8/layout/cycle4#1"/>
    <dgm:cxn modelId="{EE362E8C-2DAC-46FA-9DEF-A97E3AE1DB0E}" type="presOf" srcId="{A30A7407-34AF-4144-A32E-63E3AA2C962A}" destId="{786397A9-4B71-4A0B-A743-CBAA049CE716}" srcOrd="1" destOrd="0" presId="urn:microsoft.com/office/officeart/2005/8/layout/cycle4#1"/>
    <dgm:cxn modelId="{44A21731-4E74-47E0-8B12-2FD7C4CFD53D}" srcId="{65E21B1D-9BDF-4A3B-8528-7DA9F02C2DC8}" destId="{7C8C46EF-49EA-489A-8061-1D9E451CB222}" srcOrd="2" destOrd="0" parTransId="{8DED3DEA-EFF6-4139-BDF7-370737674BFD}" sibTransId="{2AD74D05-0D7A-4C18-BF6E-A13D507CD214}"/>
    <dgm:cxn modelId="{3849229A-60BB-47A0-8601-8F9C0D849822}" type="presOf" srcId="{E8C7466A-4814-4BE1-B5B8-2B5208CDD99B}" destId="{CE38254A-9D04-4FC6-B8F9-3E5EEEF195DD}" srcOrd="1" destOrd="0" presId="urn:microsoft.com/office/officeart/2005/8/layout/cycle4#1"/>
    <dgm:cxn modelId="{B905151F-4498-4F34-8386-3ADBF035D40F}" srcId="{65E21B1D-9BDF-4A3B-8528-7DA9F02C2DC8}" destId="{25E9AD8D-7EDF-4681-A7FC-E77404851A31}" srcOrd="3" destOrd="0" parTransId="{9CA02413-5884-4575-859B-34A7A86F6176}" sibTransId="{15971118-7DF0-4718-89D8-7885681C5514}"/>
    <dgm:cxn modelId="{B4696265-0103-4D9E-BBDB-A442A0F698AA}" type="presOf" srcId="{062848DA-68FF-4B74-8DC6-723C4A62C156}" destId="{CE38254A-9D04-4FC6-B8F9-3E5EEEF195DD}" srcOrd="1" destOrd="1" presId="urn:microsoft.com/office/officeart/2005/8/layout/cycle4#1"/>
    <dgm:cxn modelId="{583D1E9D-F26E-4E53-BFA9-8E1934879998}" type="presOf" srcId="{7C8C46EF-49EA-489A-8061-1D9E451CB222}" destId="{BF5C5762-8263-4156-A15F-B3B337C69A43}" srcOrd="0" destOrd="0" presId="urn:microsoft.com/office/officeart/2005/8/layout/cycle4#1"/>
    <dgm:cxn modelId="{1B8D83FD-E430-4156-91F7-70D8A01E3000}" srcId="{6F27ADB2-826B-435C-AB29-2E023FB16225}" destId="{A7B74C5D-18D8-4F37-9DB1-D7198A82B66C}" srcOrd="0" destOrd="0" parTransId="{C270887D-F569-48A6-A1A7-22317982BFFE}" sibTransId="{10C3A094-9C56-4C99-92AC-C10D26D90B2D}"/>
    <dgm:cxn modelId="{0E00363E-54B2-47B5-A2A9-41ECF4B96C2A}" type="presOf" srcId="{A30A7407-34AF-4144-A32E-63E3AA2C962A}" destId="{C7718EBF-814A-471C-9E0B-CA7C7F267BE1}" srcOrd="0" destOrd="0" presId="urn:microsoft.com/office/officeart/2005/8/layout/cycle4#1"/>
    <dgm:cxn modelId="{EA164BC3-E2D5-4EA7-BCD8-59E98E538B37}" type="presOf" srcId="{062848DA-68FF-4B74-8DC6-723C4A62C156}" destId="{0BB18F8C-5C96-426C-A61F-1A93AEE22AF8}" srcOrd="0" destOrd="1" presId="urn:microsoft.com/office/officeart/2005/8/layout/cycle4#1"/>
    <dgm:cxn modelId="{0BD9A2F0-4D5D-4CD4-BE9A-B0B2058E9A93}" type="presOf" srcId="{25E9AD8D-7EDF-4681-A7FC-E77404851A31}" destId="{A0C95E09-2EB4-46CD-B060-6ABEFDEB8B20}" srcOrd="0" destOrd="0" presId="urn:microsoft.com/office/officeart/2005/8/layout/cycle4#1"/>
    <dgm:cxn modelId="{77F56EE0-2C4F-4157-B141-4CD56B9C3935}" type="presOf" srcId="{74DE5A3C-A7C8-4D47-A14A-D6662D826183}" destId="{35AE3325-D350-4C99-BF71-65F6B5449DBB}" srcOrd="0" destOrd="0" presId="urn:microsoft.com/office/officeart/2005/8/layout/cycle4#1"/>
    <dgm:cxn modelId="{C075280B-2DF4-4348-AE0F-B76916043E60}" srcId="{25E9AD8D-7EDF-4681-A7FC-E77404851A31}" destId="{A30A7407-34AF-4144-A32E-63E3AA2C962A}" srcOrd="0" destOrd="0" parTransId="{8D122FF0-B0A5-45AB-BA2D-2C3A52D13EE8}" sibTransId="{825B3514-64A1-4AB9-A1B8-BF43E1B616FC}"/>
    <dgm:cxn modelId="{C6491902-8324-49E1-8F11-442F952E95EC}" srcId="{7C8C46EF-49EA-489A-8061-1D9E451CB222}" destId="{E8C7466A-4814-4BE1-B5B8-2B5208CDD99B}" srcOrd="0" destOrd="0" parTransId="{E22956B0-E89B-4A99-B42A-1F4F0F9009B3}" sibTransId="{ADBA8860-0455-485F-99FC-4FA0027760CD}"/>
    <dgm:cxn modelId="{2E62F0A8-4D6D-4634-A36F-4B5DA3FD41A9}" srcId="{65E21B1D-9BDF-4A3B-8528-7DA9F02C2DC8}" destId="{6F27ADB2-826B-435C-AB29-2E023FB16225}" srcOrd="1" destOrd="0" parTransId="{E0912F07-DC0E-471B-92AA-546AFFC45423}" sibTransId="{082F70FB-BE19-484B-BC09-03C7956DA980}"/>
    <dgm:cxn modelId="{7EFC9ACE-CAB1-4BC8-ADD1-CAA852187A5B}" type="presOf" srcId="{6C8EA220-706A-485A-ACA6-4394FE3A29DA}" destId="{581DDDC8-BD8E-45EF-8C41-5A755A6F1BAC}" srcOrd="1" destOrd="0" presId="urn:microsoft.com/office/officeart/2005/8/layout/cycle4#1"/>
    <dgm:cxn modelId="{BE812719-3623-464E-9DF2-BA898C861342}" srcId="{7C8C46EF-49EA-489A-8061-1D9E451CB222}" destId="{062848DA-68FF-4B74-8DC6-723C4A62C156}" srcOrd="1" destOrd="0" parTransId="{D17D6AF0-5ACA-407A-AF71-F875E4500492}" sibTransId="{8EA8FE28-47A8-4DB7-8491-C220F301AD74}"/>
    <dgm:cxn modelId="{A728E71C-D388-4A46-81AD-B9B692818F38}" type="presParOf" srcId="{A011A025-0B67-4BC9-AF18-8BB83D41B308}" destId="{19B5440C-010A-4756-BDDA-008B1BEFFEC4}" srcOrd="0" destOrd="0" presId="urn:microsoft.com/office/officeart/2005/8/layout/cycle4#1"/>
    <dgm:cxn modelId="{15F58D2C-0000-4385-8A40-57EEF84F52A2}" type="presParOf" srcId="{19B5440C-010A-4756-BDDA-008B1BEFFEC4}" destId="{B396F6F0-0747-42D8-82B4-1D639E4109DF}" srcOrd="0" destOrd="0" presId="urn:microsoft.com/office/officeart/2005/8/layout/cycle4#1"/>
    <dgm:cxn modelId="{9E23426E-1697-482A-9401-9005F95AF0E4}" type="presParOf" srcId="{B396F6F0-0747-42D8-82B4-1D639E4109DF}" destId="{436A7EC0-3FFF-405B-AC6A-FE2CF77E564F}" srcOrd="0" destOrd="0" presId="urn:microsoft.com/office/officeart/2005/8/layout/cycle4#1"/>
    <dgm:cxn modelId="{B66C67A0-192D-4327-9B42-6B4F3B0833DF}" type="presParOf" srcId="{B396F6F0-0747-42D8-82B4-1D639E4109DF}" destId="{581DDDC8-BD8E-45EF-8C41-5A755A6F1BAC}" srcOrd="1" destOrd="0" presId="urn:microsoft.com/office/officeart/2005/8/layout/cycle4#1"/>
    <dgm:cxn modelId="{45EB8F73-0E51-4542-85A7-75649B3B7AD9}" type="presParOf" srcId="{19B5440C-010A-4756-BDDA-008B1BEFFEC4}" destId="{635BA6B0-027A-4F1D-B24F-F0C4344400C0}" srcOrd="1" destOrd="0" presId="urn:microsoft.com/office/officeart/2005/8/layout/cycle4#1"/>
    <dgm:cxn modelId="{7EC063FE-CF4F-45F6-BB5E-03A29A568F2F}" type="presParOf" srcId="{635BA6B0-027A-4F1D-B24F-F0C4344400C0}" destId="{60A2440B-E465-4DB0-8112-8C1E8167819A}" srcOrd="0" destOrd="0" presId="urn:microsoft.com/office/officeart/2005/8/layout/cycle4#1"/>
    <dgm:cxn modelId="{7C2B264B-0075-4B9A-B537-E42CC7354705}" type="presParOf" srcId="{635BA6B0-027A-4F1D-B24F-F0C4344400C0}" destId="{2CAEBE7B-1204-4B28-B785-6FDFDE0D062C}" srcOrd="1" destOrd="0" presId="urn:microsoft.com/office/officeart/2005/8/layout/cycle4#1"/>
    <dgm:cxn modelId="{40B3C95A-97B7-4B6E-AC76-338FA555073A}" type="presParOf" srcId="{19B5440C-010A-4756-BDDA-008B1BEFFEC4}" destId="{227B0ACF-5805-4457-86C6-45E2BD9D81E1}" srcOrd="2" destOrd="0" presId="urn:microsoft.com/office/officeart/2005/8/layout/cycle4#1"/>
    <dgm:cxn modelId="{07F16302-7F3F-4460-9C90-51C5487EA22D}" type="presParOf" srcId="{227B0ACF-5805-4457-86C6-45E2BD9D81E1}" destId="{0BB18F8C-5C96-426C-A61F-1A93AEE22AF8}" srcOrd="0" destOrd="0" presId="urn:microsoft.com/office/officeart/2005/8/layout/cycle4#1"/>
    <dgm:cxn modelId="{605C93B4-2DE5-4B42-8835-B45D51C17F97}" type="presParOf" srcId="{227B0ACF-5805-4457-86C6-45E2BD9D81E1}" destId="{CE38254A-9D04-4FC6-B8F9-3E5EEEF195DD}" srcOrd="1" destOrd="0" presId="urn:microsoft.com/office/officeart/2005/8/layout/cycle4#1"/>
    <dgm:cxn modelId="{D923F392-DA18-43FE-8EDF-056E4A772396}" type="presParOf" srcId="{19B5440C-010A-4756-BDDA-008B1BEFFEC4}" destId="{45068659-475C-4271-8C79-16BF4FA9D3A7}" srcOrd="3" destOrd="0" presId="urn:microsoft.com/office/officeart/2005/8/layout/cycle4#1"/>
    <dgm:cxn modelId="{994D99F9-B105-422B-BDB0-0AA27A71AB6C}" type="presParOf" srcId="{45068659-475C-4271-8C79-16BF4FA9D3A7}" destId="{C7718EBF-814A-471C-9E0B-CA7C7F267BE1}" srcOrd="0" destOrd="0" presId="urn:microsoft.com/office/officeart/2005/8/layout/cycle4#1"/>
    <dgm:cxn modelId="{9EE57C7B-A1B4-47B3-9908-952A6A199A37}" type="presParOf" srcId="{45068659-475C-4271-8C79-16BF4FA9D3A7}" destId="{786397A9-4B71-4A0B-A743-CBAA049CE716}" srcOrd="1" destOrd="0" presId="urn:microsoft.com/office/officeart/2005/8/layout/cycle4#1"/>
    <dgm:cxn modelId="{7A4BC265-BEAA-4860-8EDC-4F02B64C4527}" type="presParOf" srcId="{19B5440C-010A-4756-BDDA-008B1BEFFEC4}" destId="{11C838D4-7CBF-4E78-B0C5-322D0B52B01C}" srcOrd="4" destOrd="0" presId="urn:microsoft.com/office/officeart/2005/8/layout/cycle4#1"/>
    <dgm:cxn modelId="{A8879C67-AB62-42D1-81B9-D692B47C10F1}" type="presParOf" srcId="{A011A025-0B67-4BC9-AF18-8BB83D41B308}" destId="{CA0D2E0C-88A7-4394-8A67-019CE9D70CE1}" srcOrd="1" destOrd="0" presId="urn:microsoft.com/office/officeart/2005/8/layout/cycle4#1"/>
    <dgm:cxn modelId="{D109D113-494E-4C74-BAC5-E2C0B3AEEE6A}" type="presParOf" srcId="{CA0D2E0C-88A7-4394-8A67-019CE9D70CE1}" destId="{35AE3325-D350-4C99-BF71-65F6B5449DBB}" srcOrd="0" destOrd="0" presId="urn:microsoft.com/office/officeart/2005/8/layout/cycle4#1"/>
    <dgm:cxn modelId="{7F91CD4A-C67D-4A13-80FB-5625B247443E}" type="presParOf" srcId="{CA0D2E0C-88A7-4394-8A67-019CE9D70CE1}" destId="{70005E4E-A33F-4D34-8ADA-3B4246EA06A6}" srcOrd="1" destOrd="0" presId="urn:microsoft.com/office/officeart/2005/8/layout/cycle4#1"/>
    <dgm:cxn modelId="{D46A8328-8125-47EA-9F5C-D22A9416353D}" type="presParOf" srcId="{CA0D2E0C-88A7-4394-8A67-019CE9D70CE1}" destId="{BF5C5762-8263-4156-A15F-B3B337C69A43}" srcOrd="2" destOrd="0" presId="urn:microsoft.com/office/officeart/2005/8/layout/cycle4#1"/>
    <dgm:cxn modelId="{7F140338-C542-4AFB-A639-D22FE682DEB4}" type="presParOf" srcId="{CA0D2E0C-88A7-4394-8A67-019CE9D70CE1}" destId="{A0C95E09-2EB4-46CD-B060-6ABEFDEB8B20}" srcOrd="3" destOrd="0" presId="urn:microsoft.com/office/officeart/2005/8/layout/cycle4#1"/>
    <dgm:cxn modelId="{6BDA0BE6-73DF-47CD-A6BF-C49CEE72366F}" type="presParOf" srcId="{CA0D2E0C-88A7-4394-8A67-019CE9D70CE1}" destId="{714AC3EA-534D-4601-B9ED-CF82EA0F7A71}" srcOrd="4" destOrd="0" presId="urn:microsoft.com/office/officeart/2005/8/layout/cycle4#1"/>
    <dgm:cxn modelId="{2E4EA59B-B564-4F51-B743-651AAE04C5DF}" type="presParOf" srcId="{A011A025-0B67-4BC9-AF18-8BB83D41B308}" destId="{35C67EAF-8FD2-4B4C-8624-499714269206}" srcOrd="2" destOrd="0" presId="urn:microsoft.com/office/officeart/2005/8/layout/cycle4#1"/>
    <dgm:cxn modelId="{3632D89F-54B6-4AD1-A18B-D4504360ED91}" type="presParOf" srcId="{A011A025-0B67-4BC9-AF18-8BB83D41B308}" destId="{F9E8B55F-7C39-46EF-87B7-06FEBA859EB9}" srcOrd="3" destOrd="0" presId="urn:microsoft.com/office/officeart/2005/8/layout/cycle4#1"/>
  </dgm:cxnLst>
  <dgm:bg>
    <a:noFill/>
  </dgm:bg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BE12A78-E2E7-4FB1-9DD1-3792F6D1FCB4}">
      <dsp:nvSpPr>
        <dsp:cNvPr id="0" name=""/>
        <dsp:cNvSpPr/>
      </dsp:nvSpPr>
      <dsp:spPr>
        <a:xfrm>
          <a:off x="0" y="4370600"/>
          <a:ext cx="8064388" cy="956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Подготовка, рассмотрение и утверждение отчета об исполнении бюджета</a:t>
          </a:r>
          <a:endParaRPr lang="ru-RU" sz="1700" kern="1200" dirty="0"/>
        </a:p>
      </dsp:txBody>
      <dsp:txXfrm>
        <a:off x="0" y="4370600"/>
        <a:ext cx="8064388" cy="516337"/>
      </dsp:txXfrm>
    </dsp:sp>
    <dsp:sp modelId="{0756BE57-5185-4B55-A5D0-B4C5C02DA8BE}">
      <dsp:nvSpPr>
        <dsp:cNvPr id="0" name=""/>
        <dsp:cNvSpPr/>
      </dsp:nvSpPr>
      <dsp:spPr>
        <a:xfrm>
          <a:off x="13497" y="4860398"/>
          <a:ext cx="1612483" cy="4398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784" tIns="8890" rIns="49784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b="1" kern="1200" dirty="0" smtClean="0"/>
            <a:t>Составление годового отчета об исполнении бюджета и проекта решения  Совета  об исполнении бюджета</a:t>
          </a:r>
          <a:endParaRPr lang="ru-RU" sz="700" b="1" kern="1200" dirty="0"/>
        </a:p>
      </dsp:txBody>
      <dsp:txXfrm>
        <a:off x="13497" y="4860398"/>
        <a:ext cx="1612483" cy="439843"/>
      </dsp:txXfrm>
    </dsp:sp>
    <dsp:sp modelId="{0730762B-D26A-48F0-AAB3-EA741815C086}">
      <dsp:nvSpPr>
        <dsp:cNvPr id="0" name=""/>
        <dsp:cNvSpPr/>
      </dsp:nvSpPr>
      <dsp:spPr>
        <a:xfrm>
          <a:off x="1613468" y="4867813"/>
          <a:ext cx="1612483" cy="4398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784" tIns="8890" rIns="49784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b="1" kern="1200" dirty="0" smtClean="0"/>
            <a:t>Внешняя проверка годового отчета Контрольно-счетной палатой</a:t>
          </a:r>
          <a:endParaRPr lang="ru-RU" sz="700" b="1" kern="1200" dirty="0"/>
        </a:p>
      </dsp:txBody>
      <dsp:txXfrm>
        <a:off x="1613468" y="4867813"/>
        <a:ext cx="1612483" cy="439843"/>
      </dsp:txXfrm>
    </dsp:sp>
    <dsp:sp modelId="{1BAF915D-4E9B-4336-A8A1-1A96A9A6555B}">
      <dsp:nvSpPr>
        <dsp:cNvPr id="0" name=""/>
        <dsp:cNvSpPr/>
      </dsp:nvSpPr>
      <dsp:spPr>
        <a:xfrm>
          <a:off x="3225952" y="4867813"/>
          <a:ext cx="1612483" cy="4398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784" tIns="8890" rIns="49784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b="1" kern="1200" dirty="0" smtClean="0"/>
            <a:t>Проведение публичных слушаний по годового отчету об исполнении бюджета</a:t>
          </a:r>
          <a:endParaRPr lang="ru-RU" sz="700" b="1" kern="1200" dirty="0"/>
        </a:p>
      </dsp:txBody>
      <dsp:txXfrm>
        <a:off x="3225952" y="4867813"/>
        <a:ext cx="1612483" cy="439843"/>
      </dsp:txXfrm>
    </dsp:sp>
    <dsp:sp modelId="{D7774579-3EB0-4F62-8F71-88034D07E2A6}">
      <dsp:nvSpPr>
        <dsp:cNvPr id="0" name=""/>
        <dsp:cNvSpPr/>
      </dsp:nvSpPr>
      <dsp:spPr>
        <a:xfrm>
          <a:off x="4838435" y="4867813"/>
          <a:ext cx="1612483" cy="4398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784" tIns="8890" rIns="49784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b="1" kern="1200" dirty="0" smtClean="0"/>
            <a:t>Рассмотрение годового отчета об исполнении бюджета  Советом</a:t>
          </a:r>
          <a:endParaRPr lang="ru-RU" sz="700" b="1" kern="1200" dirty="0"/>
        </a:p>
      </dsp:txBody>
      <dsp:txXfrm>
        <a:off x="4838435" y="4867813"/>
        <a:ext cx="1612483" cy="439843"/>
      </dsp:txXfrm>
    </dsp:sp>
    <dsp:sp modelId="{2CD40075-5419-430B-87EE-5A53BCB65242}">
      <dsp:nvSpPr>
        <dsp:cNvPr id="0" name=""/>
        <dsp:cNvSpPr/>
      </dsp:nvSpPr>
      <dsp:spPr>
        <a:xfrm>
          <a:off x="6450919" y="4867813"/>
          <a:ext cx="1612483" cy="4398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784" tIns="8890" rIns="49784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b="1" kern="1200" dirty="0" smtClean="0"/>
            <a:t>Подписание решения об исполнении бюджета за отчетный период главой района</a:t>
          </a:r>
          <a:endParaRPr lang="ru-RU" sz="700" b="1" kern="1200" dirty="0"/>
        </a:p>
      </dsp:txBody>
      <dsp:txXfrm>
        <a:off x="6450919" y="4867813"/>
        <a:ext cx="1612483" cy="439843"/>
      </dsp:txXfrm>
    </dsp:sp>
    <dsp:sp modelId="{9C14331C-3635-4D34-9CB5-579D12202CC9}">
      <dsp:nvSpPr>
        <dsp:cNvPr id="0" name=""/>
        <dsp:cNvSpPr/>
      </dsp:nvSpPr>
      <dsp:spPr>
        <a:xfrm rot="10800000">
          <a:off x="0" y="2903160"/>
          <a:ext cx="8064388" cy="147060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Исполнение бюджета</a:t>
          </a:r>
          <a:endParaRPr lang="ru-RU" sz="1700" kern="1200" dirty="0"/>
        </a:p>
      </dsp:txBody>
      <dsp:txXfrm>
        <a:off x="0" y="2903160"/>
        <a:ext cx="8064388" cy="516182"/>
      </dsp:txXfrm>
    </dsp:sp>
    <dsp:sp modelId="{36FC5508-B024-4875-980C-3B383E848AF4}">
      <dsp:nvSpPr>
        <dsp:cNvPr id="0" name=""/>
        <dsp:cNvSpPr/>
      </dsp:nvSpPr>
      <dsp:spPr>
        <a:xfrm>
          <a:off x="31289" y="3423106"/>
          <a:ext cx="4032193" cy="4397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56896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/>
            <a:t>Подготовка сводной бюджетной росписи и кассового плана исполнения бюджета</a:t>
          </a:r>
          <a:endParaRPr lang="ru-RU" sz="800" b="1" kern="1200" dirty="0"/>
        </a:p>
      </dsp:txBody>
      <dsp:txXfrm>
        <a:off x="31289" y="3423106"/>
        <a:ext cx="4032193" cy="439711"/>
      </dsp:txXfrm>
    </dsp:sp>
    <dsp:sp modelId="{3B35AF33-C209-44BC-A3B1-3406445DF7CA}">
      <dsp:nvSpPr>
        <dsp:cNvPr id="0" name=""/>
        <dsp:cNvSpPr/>
      </dsp:nvSpPr>
      <dsp:spPr>
        <a:xfrm>
          <a:off x="4032194" y="3430519"/>
          <a:ext cx="4032193" cy="4397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56896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/>
            <a:t>Исполнение бюджета по доходам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/>
            <a:t>Исполнение бюджета по расходам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/>
            <a:t>Исполнение бюджета по источникам финансирования дефицита бюджета</a:t>
          </a:r>
          <a:endParaRPr lang="ru-RU" sz="800" b="1" kern="1200" dirty="0"/>
        </a:p>
      </dsp:txBody>
      <dsp:txXfrm>
        <a:off x="4032194" y="3430519"/>
        <a:ext cx="4032193" cy="439711"/>
      </dsp:txXfrm>
    </dsp:sp>
    <dsp:sp modelId="{B4E63336-0915-42CF-9DDA-8AA47643BBA2}">
      <dsp:nvSpPr>
        <dsp:cNvPr id="0" name=""/>
        <dsp:cNvSpPr/>
      </dsp:nvSpPr>
      <dsp:spPr>
        <a:xfrm rot="10800000">
          <a:off x="0" y="1458074"/>
          <a:ext cx="8064388" cy="147060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Рассмотрение и утверждение бюджета</a:t>
          </a:r>
          <a:endParaRPr lang="ru-RU" sz="1700" kern="1200" dirty="0"/>
        </a:p>
      </dsp:txBody>
      <dsp:txXfrm>
        <a:off x="0" y="1458074"/>
        <a:ext cx="8064388" cy="516182"/>
      </dsp:txXfrm>
    </dsp:sp>
    <dsp:sp modelId="{C8453972-F5AA-46C0-BDBA-3D61405611D3}">
      <dsp:nvSpPr>
        <dsp:cNvPr id="0" name=""/>
        <dsp:cNvSpPr/>
      </dsp:nvSpPr>
      <dsp:spPr>
        <a:xfrm>
          <a:off x="2547" y="1974256"/>
          <a:ext cx="2908795" cy="4397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56896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/>
            <a:t>Проведение публичных слушаний по проекту решения Совета о бюджете муниципального района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b="1" kern="1200" dirty="0"/>
        </a:p>
      </dsp:txBody>
      <dsp:txXfrm>
        <a:off x="2547" y="1974256"/>
        <a:ext cx="2908795" cy="439711"/>
      </dsp:txXfrm>
    </dsp:sp>
    <dsp:sp modelId="{8540D5DC-4569-4F20-AE11-8A8567E67E43}">
      <dsp:nvSpPr>
        <dsp:cNvPr id="0" name=""/>
        <dsp:cNvSpPr/>
      </dsp:nvSpPr>
      <dsp:spPr>
        <a:xfrm>
          <a:off x="2911342" y="1974256"/>
          <a:ext cx="2575248" cy="4397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56896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/>
            <a:t>Рассмотрение проекта решения о бюджете в двух чтениях и его принятие Советом</a:t>
          </a:r>
          <a:endParaRPr lang="ru-RU" sz="800" b="1" kern="1200" dirty="0"/>
        </a:p>
      </dsp:txBody>
      <dsp:txXfrm>
        <a:off x="2911342" y="1974256"/>
        <a:ext cx="2575248" cy="439711"/>
      </dsp:txXfrm>
    </dsp:sp>
    <dsp:sp modelId="{7A673862-A229-489E-9120-778A316EA539}">
      <dsp:nvSpPr>
        <dsp:cNvPr id="0" name=""/>
        <dsp:cNvSpPr/>
      </dsp:nvSpPr>
      <dsp:spPr>
        <a:xfrm>
          <a:off x="5486591" y="1974256"/>
          <a:ext cx="2575248" cy="4397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56896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/>
            <a:t>Подписание решения о бюджете главой муниципального района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kern="1200" dirty="0" smtClean="0"/>
            <a:t> </a:t>
          </a:r>
          <a:endParaRPr lang="ru-RU" sz="600" kern="1200" dirty="0"/>
        </a:p>
      </dsp:txBody>
      <dsp:txXfrm>
        <a:off x="5486591" y="1974256"/>
        <a:ext cx="2575248" cy="439711"/>
      </dsp:txXfrm>
    </dsp:sp>
    <dsp:sp modelId="{0E6AF3D8-96CC-4425-8F7C-89D17A99091D}">
      <dsp:nvSpPr>
        <dsp:cNvPr id="0" name=""/>
        <dsp:cNvSpPr/>
      </dsp:nvSpPr>
      <dsp:spPr>
        <a:xfrm rot="10800000">
          <a:off x="0" y="1811"/>
          <a:ext cx="8064388" cy="147060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Составление проекта бюджета</a:t>
          </a:r>
          <a:endParaRPr lang="ru-RU" sz="1700" kern="1200" dirty="0"/>
        </a:p>
      </dsp:txBody>
      <dsp:txXfrm>
        <a:off x="0" y="1811"/>
        <a:ext cx="8064388" cy="516182"/>
      </dsp:txXfrm>
    </dsp:sp>
    <dsp:sp modelId="{DF278FFC-7162-4779-B0F8-E910F9A4A803}">
      <dsp:nvSpPr>
        <dsp:cNvPr id="0" name=""/>
        <dsp:cNvSpPr/>
      </dsp:nvSpPr>
      <dsp:spPr>
        <a:xfrm>
          <a:off x="2254" y="503591"/>
          <a:ext cx="3953440" cy="46851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56896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/>
            <a:t>Подготовка материалов для составления проекта бюджета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/>
            <a:t>- Прогноз социально-экономического развития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/>
            <a:t>- Основные направления бюджетной и налоговой политики</a:t>
          </a:r>
          <a:endParaRPr lang="ru-RU" sz="800" b="1" kern="1200" dirty="0"/>
        </a:p>
      </dsp:txBody>
      <dsp:txXfrm>
        <a:off x="2254" y="503591"/>
        <a:ext cx="3953440" cy="468516"/>
      </dsp:txXfrm>
    </dsp:sp>
    <dsp:sp modelId="{BC1C3767-6C11-40C7-AB4C-9341E86F0D4B}">
      <dsp:nvSpPr>
        <dsp:cNvPr id="0" name=""/>
        <dsp:cNvSpPr/>
      </dsp:nvSpPr>
      <dsp:spPr>
        <a:xfrm>
          <a:off x="3955694" y="517994"/>
          <a:ext cx="1956518" cy="4397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11430" rIns="64008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/>
            <a:t>Согласование материалов для составления проекта бюджета</a:t>
          </a:r>
          <a:endParaRPr lang="ru-RU" sz="900" b="1" kern="1200" dirty="0"/>
        </a:p>
      </dsp:txBody>
      <dsp:txXfrm>
        <a:off x="3955694" y="517994"/>
        <a:ext cx="1956518" cy="439711"/>
      </dsp:txXfrm>
    </dsp:sp>
    <dsp:sp modelId="{303EFD49-B27D-4F69-9BBD-7F45CF0F90BB}">
      <dsp:nvSpPr>
        <dsp:cNvPr id="0" name=""/>
        <dsp:cNvSpPr/>
      </dsp:nvSpPr>
      <dsp:spPr>
        <a:xfrm>
          <a:off x="5912212" y="517994"/>
          <a:ext cx="2149920" cy="4397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11430" rIns="64008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/>
            <a:t>Подготовка проекта решения Совета муниципального района о бюджете муниципального района</a:t>
          </a:r>
          <a:endParaRPr lang="ru-RU" sz="900" b="1" kern="1200" dirty="0"/>
        </a:p>
      </dsp:txBody>
      <dsp:txXfrm>
        <a:off x="5912212" y="517994"/>
        <a:ext cx="2149920" cy="43971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B18F8C-5C96-426C-A61F-1A93AEE22AF8}">
      <dsp:nvSpPr>
        <dsp:cNvPr id="0" name=""/>
        <dsp:cNvSpPr/>
      </dsp:nvSpPr>
      <dsp:spPr>
        <a:xfrm>
          <a:off x="5108111" y="3326972"/>
          <a:ext cx="2656123" cy="172477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15000"/>
                <a:satMod val="250000"/>
              </a:schemeClr>
            </a:gs>
            <a:gs pos="49000">
              <a:schemeClr val="accent4">
                <a:tint val="50000"/>
                <a:satMod val="200000"/>
              </a:schemeClr>
            </a:gs>
            <a:gs pos="49100">
              <a:schemeClr val="accent4">
                <a:tint val="64000"/>
                <a:satMod val="160000"/>
              </a:schemeClr>
            </a:gs>
            <a:gs pos="92000">
              <a:schemeClr val="accent4">
                <a:tint val="50000"/>
                <a:satMod val="200000"/>
              </a:schemeClr>
            </a:gs>
            <a:gs pos="100000">
              <a:schemeClr val="accent4">
                <a:tint val="43000"/>
                <a:satMod val="190000"/>
              </a:schemeClr>
            </a:gs>
          </a:gsLst>
          <a:lin ang="5400000" scaled="1"/>
        </a:gradFill>
        <a:ln w="11430" cap="flat" cmpd="sng" algn="ctr">
          <a:solidFill>
            <a:schemeClr val="accent4"/>
          </a:solidFill>
          <a:prstDash val="solid"/>
        </a:ln>
        <a:effectLst>
          <a:outerShdw blurRad="50800" dist="25000" dir="5400000" rotWithShape="0">
            <a:schemeClr val="accent4">
              <a:shade val="30000"/>
              <a:satMod val="150000"/>
              <a:alpha val="38000"/>
            </a:scheme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ctr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Arial Black" pitchFamily="34" charset="0"/>
              <a:ea typeface="+mj-ea"/>
              <a:cs typeface="Arial" charset="0"/>
            </a:rPr>
            <a:t>24 463 </a:t>
          </a:r>
          <a:r>
            <a:rPr lang="ru-RU" sz="1700" b="1" kern="1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тыс</a:t>
          </a:r>
          <a:r>
            <a:rPr lang="ru-RU" sz="1700" kern="1200" dirty="0" smtClean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Georgia" pitchFamily="18" charset="0"/>
              <a:ea typeface="+mj-ea"/>
              <a:cs typeface="Arial" charset="0"/>
            </a:rPr>
            <a:t>. руб.</a:t>
          </a:r>
          <a:endParaRPr lang="ru-RU" sz="1700" kern="1200" dirty="0">
            <a:ln w="10541" cmpd="sng">
              <a:solidFill>
                <a:schemeClr val="accent2">
                  <a:lumMod val="50000"/>
                </a:schemeClr>
              </a:solidFill>
              <a:prstDash val="solid"/>
            </a:ln>
            <a:solidFill>
              <a:schemeClr val="accent1">
                <a:lumMod val="75000"/>
              </a:schemeClr>
            </a:solidFill>
            <a:latin typeface="Georgia" pitchFamily="18" charset="0"/>
            <a:ea typeface="+mj-ea"/>
            <a:cs typeface="Arial" charset="0"/>
          </a:endParaRPr>
        </a:p>
      </dsp:txBody>
      <dsp:txXfrm>
        <a:off x="5904948" y="3758167"/>
        <a:ext cx="1859286" cy="1293584"/>
      </dsp:txXfrm>
    </dsp:sp>
    <dsp:sp modelId="{C7718EBF-814A-471C-9E0B-CA7C7F267BE1}">
      <dsp:nvSpPr>
        <dsp:cNvPr id="0" name=""/>
        <dsp:cNvSpPr/>
      </dsp:nvSpPr>
      <dsp:spPr>
        <a:xfrm>
          <a:off x="452972" y="3333606"/>
          <a:ext cx="2690663" cy="165245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15000"/>
                <a:satMod val="250000"/>
              </a:schemeClr>
            </a:gs>
            <a:gs pos="49000">
              <a:schemeClr val="accent5">
                <a:tint val="50000"/>
                <a:satMod val="200000"/>
              </a:schemeClr>
            </a:gs>
            <a:gs pos="49100">
              <a:schemeClr val="accent5">
                <a:tint val="64000"/>
                <a:satMod val="160000"/>
              </a:schemeClr>
            </a:gs>
            <a:gs pos="92000">
              <a:schemeClr val="accent5">
                <a:tint val="50000"/>
                <a:satMod val="200000"/>
              </a:schemeClr>
            </a:gs>
            <a:gs pos="100000">
              <a:schemeClr val="accent5">
                <a:tint val="43000"/>
                <a:satMod val="190000"/>
              </a:schemeClr>
            </a:gs>
          </a:gsLst>
          <a:lin ang="5400000" scaled="1"/>
        </a:gradFill>
        <a:ln w="11430" cap="flat" cmpd="sng" algn="ctr">
          <a:solidFill>
            <a:schemeClr val="accent5"/>
          </a:solidFill>
          <a:prstDash val="solid"/>
        </a:ln>
        <a:effectLst>
          <a:outerShdw blurRad="50800" dist="25000" dir="5400000" rotWithShape="0">
            <a:schemeClr val="accent5">
              <a:shade val="30000"/>
              <a:satMod val="150000"/>
              <a:alpha val="38000"/>
            </a:scheme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Arial Black" pitchFamily="34" charset="0"/>
              <a:ea typeface="+mj-ea"/>
              <a:cs typeface="Arial" charset="0"/>
            </a:rPr>
            <a:t>45 047,0   </a:t>
          </a:r>
          <a:r>
            <a:rPr lang="ru-RU" sz="1700" kern="1200" dirty="0" smtClean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Georgia" pitchFamily="18" charset="0"/>
              <a:ea typeface="+mj-ea"/>
              <a:cs typeface="Arial" charset="0"/>
            </a:rPr>
            <a:t>тыс. руб.</a:t>
          </a:r>
          <a:endParaRPr lang="ru-RU" sz="1700" kern="1200" dirty="0">
            <a:ln w="10541" cmpd="sng">
              <a:solidFill>
                <a:schemeClr val="accent2">
                  <a:lumMod val="50000"/>
                </a:schemeClr>
              </a:solidFill>
              <a:prstDash val="solid"/>
            </a:ln>
            <a:solidFill>
              <a:schemeClr val="accent1">
                <a:lumMod val="75000"/>
              </a:schemeClr>
            </a:solidFill>
            <a:latin typeface="Georgia" pitchFamily="18" charset="0"/>
            <a:ea typeface="+mj-ea"/>
            <a:cs typeface="Arial" charset="0"/>
          </a:endParaRPr>
        </a:p>
      </dsp:txBody>
      <dsp:txXfrm>
        <a:off x="452972" y="3746719"/>
        <a:ext cx="1883464" cy="1239338"/>
      </dsp:txXfrm>
    </dsp:sp>
    <dsp:sp modelId="{60A2440B-E465-4DB0-8112-8C1E8167819A}">
      <dsp:nvSpPr>
        <dsp:cNvPr id="0" name=""/>
        <dsp:cNvSpPr/>
      </dsp:nvSpPr>
      <dsp:spPr>
        <a:xfrm>
          <a:off x="4788538" y="72013"/>
          <a:ext cx="2705229" cy="1652451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8100000" scaled="1"/>
          <a:tileRect/>
        </a:gradFill>
        <a:ln w="11430" cap="flat" cmpd="sng" algn="ctr">
          <a:solidFill>
            <a:schemeClr val="accent3"/>
          </a:solidFill>
          <a:prstDash val="solid"/>
        </a:ln>
        <a:effectLst>
          <a:outerShdw blurRad="50800" dist="25000" dir="5400000" rotWithShape="0">
            <a:schemeClr val="accent3">
              <a:shade val="30000"/>
              <a:satMod val="150000"/>
              <a:alpha val="3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Arial Black" pitchFamily="34" charset="0"/>
              <a:ea typeface="+mj-ea"/>
              <a:cs typeface="Arial" charset="0"/>
            </a:rPr>
            <a:t> 1 053 </a:t>
          </a:r>
          <a:r>
            <a:rPr lang="ru-RU" sz="1700" kern="1200" dirty="0" smtClean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Georgia" pitchFamily="18" charset="0"/>
              <a:ea typeface="+mj-ea"/>
              <a:cs typeface="Arial" charset="0"/>
            </a:rPr>
            <a:t>тыс</a:t>
          </a:r>
          <a:r>
            <a:rPr lang="ru-RU" sz="1700" kern="1200" dirty="0" smtClean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Georgia" pitchFamily="18" charset="0"/>
              <a:ea typeface="+mj-ea"/>
              <a:cs typeface="Arial" charset="0"/>
            </a:rPr>
            <a:t>. руб.</a:t>
          </a:r>
          <a:endParaRPr lang="ru-RU" sz="1700" kern="1200" dirty="0">
            <a:ln w="10541" cmpd="sng">
              <a:solidFill>
                <a:schemeClr val="accent2">
                  <a:lumMod val="50000"/>
                </a:schemeClr>
              </a:solidFill>
              <a:prstDash val="solid"/>
            </a:ln>
            <a:solidFill>
              <a:schemeClr val="accent1">
                <a:lumMod val="75000"/>
              </a:schemeClr>
            </a:solidFill>
            <a:latin typeface="Georgia" pitchFamily="18" charset="0"/>
            <a:ea typeface="+mj-ea"/>
            <a:cs typeface="Arial" charset="0"/>
          </a:endParaRPr>
        </a:p>
      </dsp:txBody>
      <dsp:txXfrm>
        <a:off x="5600107" y="72013"/>
        <a:ext cx="1893660" cy="1239338"/>
      </dsp:txXfrm>
    </dsp:sp>
    <dsp:sp modelId="{436A7EC0-3FFF-405B-AC6A-FE2CF77E564F}">
      <dsp:nvSpPr>
        <dsp:cNvPr id="0" name=""/>
        <dsp:cNvSpPr/>
      </dsp:nvSpPr>
      <dsp:spPr>
        <a:xfrm>
          <a:off x="452959" y="68196"/>
          <a:ext cx="2678087" cy="165245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15000"/>
                <a:satMod val="250000"/>
              </a:schemeClr>
            </a:gs>
            <a:gs pos="49000">
              <a:schemeClr val="accent2">
                <a:tint val="50000"/>
                <a:satMod val="200000"/>
              </a:schemeClr>
            </a:gs>
            <a:gs pos="49100">
              <a:schemeClr val="accent2">
                <a:tint val="64000"/>
                <a:satMod val="160000"/>
              </a:schemeClr>
            </a:gs>
            <a:gs pos="92000">
              <a:schemeClr val="accent2">
                <a:tint val="50000"/>
                <a:satMod val="200000"/>
              </a:schemeClr>
            </a:gs>
            <a:gs pos="100000">
              <a:schemeClr val="accent2">
                <a:tint val="43000"/>
                <a:satMod val="190000"/>
              </a:schemeClr>
            </a:gs>
          </a:gsLst>
          <a:lin ang="5400000" scaled="1"/>
        </a:gradFill>
        <a:ln w="11430" cap="flat" cmpd="sng" algn="ctr">
          <a:solidFill>
            <a:schemeClr val="accent2"/>
          </a:solidFill>
          <a:prstDash val="solid"/>
        </a:ln>
        <a:effectLst>
          <a:outerShdw blurRad="50800" dist="25000" dir="5400000" rotWithShape="0">
            <a:schemeClr val="accent2">
              <a:shade val="30000"/>
              <a:satMod val="150000"/>
              <a:alpha val="38000"/>
            </a:scheme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Arial Black" pitchFamily="34" charset="0"/>
              <a:ea typeface="+mj-ea"/>
              <a:cs typeface="Arial" charset="0"/>
            </a:rPr>
            <a:t>2 137 </a:t>
          </a:r>
          <a:r>
            <a:rPr lang="ru-RU" sz="1700" kern="1200" dirty="0" smtClean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Georgia" pitchFamily="18" charset="0"/>
              <a:ea typeface="+mj-ea"/>
              <a:cs typeface="Arial" charset="0"/>
            </a:rPr>
            <a:t>тыс. руб.</a:t>
          </a:r>
          <a:endParaRPr lang="ru-RU" sz="1700" kern="1200" dirty="0">
            <a:ln w="10541" cmpd="sng">
              <a:solidFill>
                <a:schemeClr val="accent2">
                  <a:lumMod val="50000"/>
                </a:schemeClr>
              </a:solidFill>
              <a:prstDash val="solid"/>
            </a:ln>
            <a:solidFill>
              <a:schemeClr val="accent1">
                <a:lumMod val="75000"/>
              </a:schemeClr>
            </a:solidFill>
            <a:latin typeface="Georgia" pitchFamily="18" charset="0"/>
            <a:ea typeface="+mj-ea"/>
            <a:cs typeface="Arial" charset="0"/>
          </a:endParaRPr>
        </a:p>
      </dsp:txBody>
      <dsp:txXfrm>
        <a:off x="452959" y="68196"/>
        <a:ext cx="1874661" cy="1239338"/>
      </dsp:txXfrm>
    </dsp:sp>
    <dsp:sp modelId="{35AE3325-D350-4C99-BF71-65F6B5449DBB}">
      <dsp:nvSpPr>
        <dsp:cNvPr id="0" name=""/>
        <dsp:cNvSpPr/>
      </dsp:nvSpPr>
      <dsp:spPr>
        <a:xfrm>
          <a:off x="1583795" y="264293"/>
          <a:ext cx="2486045" cy="2235973"/>
        </a:xfrm>
        <a:prstGeom prst="pieWedg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baseline="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baseline="0" dirty="0" smtClean="0">
              <a:latin typeface="Times New Roman" pitchFamily="18" charset="0"/>
              <a:cs typeface="Times New Roman" pitchFamily="18" charset="0"/>
            </a:rPr>
            <a:t>СУБВЕНЦИИ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83795" y="264293"/>
        <a:ext cx="2486045" cy="2235973"/>
      </dsp:txXfrm>
    </dsp:sp>
    <dsp:sp modelId="{70005E4E-A33F-4D34-8ADA-3B4246EA06A6}">
      <dsp:nvSpPr>
        <dsp:cNvPr id="0" name=""/>
        <dsp:cNvSpPr/>
      </dsp:nvSpPr>
      <dsp:spPr>
        <a:xfrm rot="5400000">
          <a:off x="4333125" y="139257"/>
          <a:ext cx="2235973" cy="2486045"/>
        </a:xfrm>
        <a:prstGeom prst="pieWedge">
          <a:avLst/>
        </a:prstGeom>
        <a:gradFill rotWithShape="0">
          <a:gsLst>
            <a:gs pos="0">
              <a:srgbClr val="0070C0"/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baseline="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baseline="0" dirty="0" smtClean="0">
              <a:latin typeface="Times New Roman" pitchFamily="18" charset="0"/>
              <a:cs typeface="Times New Roman" pitchFamily="18" charset="0"/>
            </a:rPr>
            <a:t>Иные МТБ</a:t>
          </a:r>
          <a:endParaRPr lang="ru-RU" sz="1800" b="1" kern="1200" baseline="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333125" y="139257"/>
        <a:ext cx="2235973" cy="2486045"/>
      </dsp:txXfrm>
    </dsp:sp>
    <dsp:sp modelId="{BF5C5762-8263-4156-A15F-B3B337C69A43}">
      <dsp:nvSpPr>
        <dsp:cNvPr id="0" name=""/>
        <dsp:cNvSpPr/>
      </dsp:nvSpPr>
      <dsp:spPr>
        <a:xfrm rot="10800000">
          <a:off x="4289422" y="2592287"/>
          <a:ext cx="2410268" cy="2242078"/>
        </a:xfrm>
        <a:prstGeom prst="pieWedg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baseline="0" dirty="0" smtClean="0">
              <a:latin typeface="Times New Roman" pitchFamily="18" charset="0"/>
              <a:cs typeface="Times New Roman" pitchFamily="18" charset="0"/>
            </a:rPr>
            <a:t>        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baseline="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baseline="0" dirty="0" smtClean="0">
              <a:latin typeface="Times New Roman" pitchFamily="18" charset="0"/>
              <a:cs typeface="Times New Roman" pitchFamily="18" charset="0"/>
            </a:rPr>
            <a:t>ДОТАЦИЯ бюджетам поселений на обеспечение сбалансированности бюджетов</a:t>
          </a:r>
          <a:endParaRPr lang="ru-RU" sz="1600" b="1" kern="1200" baseline="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4289422" y="2592287"/>
        <a:ext cx="2410268" cy="2242078"/>
      </dsp:txXfrm>
    </dsp:sp>
    <dsp:sp modelId="{A0C95E09-2EB4-46CD-B060-6ABEFDEB8B20}">
      <dsp:nvSpPr>
        <dsp:cNvPr id="0" name=""/>
        <dsp:cNvSpPr/>
      </dsp:nvSpPr>
      <dsp:spPr>
        <a:xfrm rot="16200000">
          <a:off x="1708830" y="2518891"/>
          <a:ext cx="2235973" cy="2486045"/>
        </a:xfrm>
        <a:prstGeom prst="pieWedg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72000" rIns="0" bIns="2880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baseline="0" dirty="0" smtClean="0">
              <a:latin typeface="Times New Roman" pitchFamily="18" charset="0"/>
              <a:cs typeface="Times New Roman" pitchFamily="18" charset="0"/>
            </a:rPr>
            <a:t>ДОТАЦИЯ  на выравнивание бюджетной обеспеченности </a:t>
          </a:r>
          <a:endParaRPr lang="ru-RU" sz="1800" b="1" kern="1200" baseline="0" dirty="0">
            <a:latin typeface="Times New Roman" pitchFamily="18" charset="0"/>
            <a:cs typeface="Times New Roman" pitchFamily="18" charset="0"/>
          </a:endParaRPr>
        </a:p>
      </dsp:txBody>
      <dsp:txXfrm rot="16200000">
        <a:off x="1708830" y="2518891"/>
        <a:ext cx="2235973" cy="2486045"/>
      </dsp:txXfrm>
    </dsp:sp>
    <dsp:sp modelId="{35C67EAF-8FD2-4B4C-8624-499714269206}">
      <dsp:nvSpPr>
        <dsp:cNvPr id="0" name=""/>
        <dsp:cNvSpPr/>
      </dsp:nvSpPr>
      <dsp:spPr>
        <a:xfrm>
          <a:off x="3610441" y="2127535"/>
          <a:ext cx="772004" cy="671308"/>
        </a:xfrm>
        <a:prstGeom prst="circular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tint val="40000"/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tint val="40000"/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tint val="4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F9E8B55F-7C39-46EF-87B7-06FEBA859EB9}">
      <dsp:nvSpPr>
        <dsp:cNvPr id="0" name=""/>
        <dsp:cNvSpPr/>
      </dsp:nvSpPr>
      <dsp:spPr>
        <a:xfrm rot="10800000">
          <a:off x="3610441" y="2385731"/>
          <a:ext cx="772004" cy="671308"/>
        </a:xfrm>
        <a:prstGeom prst="circular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tint val="40000"/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tint val="40000"/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tint val="4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530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4925" y="0"/>
            <a:ext cx="2940050" cy="49530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2F49528-1B1B-41F1-9C0D-604C476C1697}" type="datetimeFigureOut">
              <a:rPr lang="ru-RU"/>
              <a:pPr>
                <a:defRPr/>
              </a:pPr>
              <a:t>24.02.2025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2950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0113"/>
            <a:ext cx="5429250" cy="4462462"/>
          </a:xfrm>
          <a:prstGeom prst="rect">
            <a:avLst/>
          </a:prstGeom>
        </p:spPr>
        <p:txBody>
          <a:bodyPr vert="horz" lIns="91431" tIns="45716" rIns="91431" bIns="45716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18638"/>
            <a:ext cx="2941638" cy="49530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4925" y="9418638"/>
            <a:ext cx="2940050" cy="49530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85C78D0-0983-4770-810E-EAC6CD6952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140253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43F929-269F-4893-8EC3-6E6C53BBD32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C2E78B0-4F0D-4DF0-AF4B-53874CDA295A}" type="datetimeFigureOut">
              <a:rPr lang="ru-RU" smtClean="0"/>
              <a:pPr>
                <a:defRPr/>
              </a:pPr>
              <a:t>24.02.2025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932F410-1F3E-4835-8805-0A23EDE88C9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FBBDEC4-68FC-4EC1-ACC3-186D702AD709}" type="datetimeFigureOut">
              <a:rPr lang="ru-RU" smtClean="0"/>
              <a:pPr>
                <a:defRPr/>
              </a:pPr>
              <a:t>24.02.2025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0D1B70E-78EC-4432-9C9E-DC4E3F8CC67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B7469615-00A3-4016-9F22-FA0FA6E05B2E}" type="datetimeFigureOut">
              <a:rPr lang="ru-RU" smtClean="0"/>
              <a:pPr>
                <a:defRPr/>
              </a:pPr>
              <a:t>24.02.2025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8F35A4F-6BA8-4C7D-BC78-33E86B03661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6D6060-2AAE-4CE2-8E91-ADD969B681B2}" type="datetimeFigureOut">
              <a:rPr lang="ru-RU" smtClean="0"/>
              <a:pPr>
                <a:defRPr/>
              </a:pPr>
              <a:t>24.02.2025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D17157C-9C92-4869-93AC-20C7FF62943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D7B6D06C-E613-4DE4-BD64-5C3B18925CC7}" type="datetimeFigureOut">
              <a:rPr lang="ru-RU" smtClean="0"/>
              <a:pPr>
                <a:defRPr/>
              </a:pPr>
              <a:t>24.02.2025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660BF71D-721B-415B-B61D-33ECE1F22E4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64D6BC5-30EB-4ECF-9EC0-5A88771A6DC7}" type="datetimeFigureOut">
              <a:rPr lang="ru-RU" smtClean="0"/>
              <a:pPr>
                <a:defRPr/>
              </a:pPr>
              <a:t>24.02.2025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DFE8809-7F58-4F90-86CC-9B18815EC1C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B9DA1A6-541B-4E4F-8140-CF2C214D5E70}" type="datetimeFigureOut">
              <a:rPr lang="ru-RU" smtClean="0"/>
              <a:pPr>
                <a:defRPr/>
              </a:pPr>
              <a:t>24.02.2025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7891FF0-3136-4B92-9389-E0B7589582F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2FE0A2A-31CB-46CB-82D6-6956E80FF19B}" type="datetimeFigureOut">
              <a:rPr lang="ru-RU" smtClean="0"/>
              <a:pPr>
                <a:defRPr/>
              </a:pPr>
              <a:t>24.02.2025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C01AD3D-94AD-431D-B3BE-CEE8DAD98DA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578EA01-5E04-4883-B794-ACE2985281AC}" type="datetimeFigureOut">
              <a:rPr lang="ru-RU" smtClean="0"/>
              <a:pPr>
                <a:defRPr/>
              </a:pPr>
              <a:t>24.02.2025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13F35AE-34AF-49F1-AA2C-13FA3D929B8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F8C2980-AAAA-4512-90F1-67BD2C7026C1}" type="datetimeFigureOut">
              <a:rPr lang="ru-RU" smtClean="0"/>
              <a:pPr>
                <a:defRPr/>
              </a:pPr>
              <a:t>24.02.2025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84ECE0A-E0A9-4B01-9A0F-58849711A59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1588D1B-C87D-4378-99A3-94ABF094648D}" type="datetimeFigureOut">
              <a:rPr lang="ru-RU" smtClean="0"/>
              <a:pPr>
                <a:defRPr/>
              </a:pPr>
              <a:t>24.02.2025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7422364-314C-4C40-8E8A-43364ACD7D2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67C2876-B134-4360-9A80-E3E01DF44F80}" type="datetimeFigureOut">
              <a:rPr lang="ru-RU" smtClean="0"/>
              <a:pPr>
                <a:defRPr/>
              </a:pPr>
              <a:t>24.02.2025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A3DBEB7F-B3B8-414B-A767-A1B47E378D2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slideLayout" Target="../slideLayouts/slideLayout7.xml"/><Relationship Id="rId7" Type="http://schemas.openxmlformats.org/officeDocument/2006/relationships/diagramColors" Target="../diagrams/colors2.xml"/><Relationship Id="rId2" Type="http://schemas.openxmlformats.org/officeDocument/2006/relationships/control" Target="../activeX/activeX3.xml"/><Relationship Id="rId1" Type="http://schemas.openxmlformats.org/officeDocument/2006/relationships/vmlDrawing" Target="../drawings/vmlDrawing3.v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5" Type="http://schemas.openxmlformats.org/officeDocument/2006/relationships/chart" Target="../charts/chart1.xml"/><Relationship Id="rId4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9518" y="1457297"/>
            <a:ext cx="7521678" cy="45243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Уважаемые жители! </a:t>
            </a:r>
            <a:b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        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В целях ознакомления с основными приоритетными направлениями бюджетной политики и обеспечения полного и доступного информирования заинтересованных пользователей о бюджете муниципального района «Агинский район», Комитет по финансам муниципального района «Агинский район» представляет информационный ресурс «Бюджет для граждан на </a:t>
            </a:r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</a:rPr>
              <a:t>202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5 год». </a:t>
            </a:r>
          </a:p>
          <a:p>
            <a:pPr algn="ctr"/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Он познакомит вас с положениями основного финансового документа муниципального района на </a:t>
            </a:r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</a:rPr>
              <a:t>202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5 год.</a:t>
            </a:r>
            <a:endParaRPr lang="ru-RU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        Мы постарались в доступной и понятной форме показать на какие цели и в каком объеме направляются бюджетные ресурсы, что позволит всем заинтересованным жителям Агинского района принять активное участие в обсуждении проектов бюджета на последующие годы и итогах их исполнения.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87473" y="215856"/>
            <a:ext cx="5257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БЮДЖЕТ ДЛЯ ГРАЖДАН</a:t>
            </a:r>
          </a:p>
          <a:p>
            <a:pPr algn="ctr"/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Муниципального района «Агинский район»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604448" cy="1088740"/>
          </a:xfrm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2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  <a:t>Межбюджетные трансферты, </a:t>
            </a:r>
            <a:br>
              <a:rPr lang="ru-RU" sz="22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</a:br>
            <a:r>
              <a:rPr lang="ru-RU" sz="22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  <a:t>предоставляемые местным бюджетам </a:t>
            </a:r>
            <a:br>
              <a:rPr lang="ru-RU" sz="22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</a:br>
            <a:r>
              <a:rPr lang="ru-RU" sz="22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  <a:t>в </a:t>
            </a:r>
            <a:r>
              <a:rPr lang="ru-RU" sz="22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2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  <a:t>году </a:t>
            </a:r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="" xmlns:p14="http://schemas.microsoft.com/office/powerpoint/2010/main" val="837537441"/>
              </p:ext>
            </p:extLst>
          </p:nvPr>
        </p:nvGraphicFramePr>
        <p:xfrm>
          <a:off x="179512" y="1088740"/>
          <a:ext cx="799288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" name="Скругленный прямоугольник 14"/>
          <p:cNvSpPr/>
          <p:nvPr/>
        </p:nvSpPr>
        <p:spPr>
          <a:xfrm>
            <a:off x="2951820" y="2852936"/>
            <a:ext cx="2861622" cy="1576032"/>
          </a:xfrm>
          <a:prstGeom prst="roundRect">
            <a:avLst>
              <a:gd name="adj" fmla="val 42895"/>
            </a:avLst>
          </a:prstGeom>
          <a:solidFill>
            <a:srgbClr val="FFFF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Всего  </a:t>
            </a:r>
            <a:r>
              <a:rPr lang="ru-RU" sz="16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123 981,6 тыс</a:t>
            </a:r>
            <a:r>
              <a:rPr lang="ru-RU" sz="1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руб.</a:t>
            </a:r>
            <a:endParaRPr lang="ru-RU" sz="16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ontrols>
      <p:control spid="11267" name="SapphireHiddenControl" r:id="rId2" imgW="6095880" imgH="406728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1"/>
          <p:cNvSpPr>
            <a:spLocks noChangeArrowheads="1"/>
          </p:cNvSpPr>
          <p:nvPr/>
        </p:nvSpPr>
        <p:spPr bwMode="auto">
          <a:xfrm>
            <a:off x="0" y="393385"/>
            <a:ext cx="9144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Разновидности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бюджетов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ru-RU" sz="23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23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8546" name="Picture 2" descr="http://argayash.ru/sites/default/files/kakie_byvayut_byudzhety_malenki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524" y="872716"/>
            <a:ext cx="7848872" cy="5688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953" y="288882"/>
            <a:ext cx="7740755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Бюджетный кодекс РФ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Статья 15.   Местный бюджет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endParaRPr lang="ru-RU" sz="1400" i="1" dirty="0" smtClean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        Каждое муниципальное образование имеет собственный бюджет.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Бюджет муниципального образования (местный бюджет) предназначен для исполнения расходных обязательств муниципального образования.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endParaRPr lang="ru-RU" sz="1400" i="1" dirty="0" smtClean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        Использование органами местного самоуправления иных форм образования и расходования денежных средств для исполнения расходных обязательств муниципальных образований не допускается.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endParaRPr lang="ru-RU" sz="1400" i="1" dirty="0" smtClean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        В местных бюджетах в соответствии с бюджетной классификацией Российской Федерации раздельно предусматриваются средства, направляемые на исполнение расходных обязательств муниципальных образований, возникающих в связи с осуществлением органами местного самоуправления полномочий по вопросам местного значения, и расходных обязательств муниципальных образований, исполняемых за счет субвенций из других бюджетов бюджетной системы Российской Федерации для осуществления отдельных государственных полномочий.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endParaRPr lang="ru-RU" sz="1400" i="1" dirty="0" smtClean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       Бюджет муниципального района (районный бюджет) и свод бюджетов городских и сельских поселений, входящих в состав муниципального района (без учета межбюджетных трансфертов между этими бюджетами), образуют консолидированный бюджет муниципального района.</a:t>
            </a:r>
            <a:endParaRPr lang="ru-RU" i="1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115616" y="332656"/>
            <a:ext cx="5760640" cy="7560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БЮДЖЕТНЫЙ ПРОЦЕСС</a:t>
            </a:r>
            <a:endParaRPr lang="ru-RU" sz="2000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0" y="980728"/>
          <a:ext cx="806438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3548" y="215856"/>
            <a:ext cx="735462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600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800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БЮДЖЕТ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ДЛЯ </a:t>
            </a:r>
            <a:r>
              <a:rPr lang="en-US" sz="2800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800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ГРАЖДАН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 smtClean="0">
              <a:ln w="11430">
                <a:solidFill>
                  <a:schemeClr val="accent2">
                    <a:lumMod val="50000"/>
                  </a:schemeClr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 smtClean="0">
              <a:ln w="11430">
                <a:solidFill>
                  <a:schemeClr val="accent2">
                    <a:lumMod val="50000"/>
                  </a:schemeClr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подготовлен на основании решения Совета муниципального района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от 20.02.20</a:t>
            </a:r>
            <a:r>
              <a:rPr lang="en-US" sz="2800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</a:t>
            </a:r>
            <a:r>
              <a:rPr lang="ru-RU" sz="2800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5 № 38</a:t>
            </a:r>
            <a:endParaRPr lang="ru-RU" sz="2800" b="1" dirty="0">
              <a:ln w="11430">
                <a:solidFill>
                  <a:schemeClr val="accent2">
                    <a:lumMod val="50000"/>
                  </a:schemeClr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2800" b="1" dirty="0">
                <a:ln w="1143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«О бюджете </a:t>
            </a:r>
            <a:r>
              <a:rPr lang="ru-RU" sz="2800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муниципального района «Агинский район» </a:t>
            </a:r>
            <a:endParaRPr lang="en-US" sz="2800" b="1" dirty="0">
              <a:ln w="11430">
                <a:solidFill>
                  <a:schemeClr val="accent2">
                    <a:lumMod val="50000"/>
                  </a:schemeClr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2800" b="1" dirty="0">
                <a:ln w="1143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на </a:t>
            </a:r>
            <a:r>
              <a:rPr lang="ru-RU" sz="2800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2025 год и плановый период 20</a:t>
            </a:r>
            <a:r>
              <a:rPr lang="en-US" sz="2800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</a:t>
            </a:r>
            <a:r>
              <a:rPr lang="ru-RU" sz="2800" b="1" dirty="0" smtClean="0">
                <a:ln w="11430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6-2027 годов» </a:t>
            </a:r>
            <a:endParaRPr lang="ru-RU" sz="2800" dirty="0"/>
          </a:p>
        </p:txBody>
      </p:sp>
    </p:spTree>
    <p:controls>
      <p:control spid="105475" name="SapphireHiddenControl" r:id="rId2" imgW="6095880" imgH="406728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-180975" y="1095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 dirty="0">
              <a:latin typeface="Calibri" pitchFamily="34" charset="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9" y="115888"/>
            <a:ext cx="7957008" cy="97472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  <a:t>Основные параметры бюджета </a:t>
            </a:r>
            <a:br>
              <a:rPr lang="ru-RU" sz="24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</a:br>
            <a:r>
              <a:rPr lang="ru-RU" sz="24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  <a:t>на </a:t>
            </a:r>
            <a:r>
              <a:rPr lang="en-US" sz="24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ru-RU" sz="24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  <a:t> год</a:t>
            </a:r>
            <a:r>
              <a:rPr lang="ru-RU" sz="20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  <a:t>, тыс.рублей</a:t>
            </a:r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336492" y="1347759"/>
            <a:ext cx="3140118" cy="1898676"/>
          </a:xfrm>
          <a:prstGeom prst="roundRect">
            <a:avLst>
              <a:gd name="adj" fmla="val 16667"/>
            </a:avLst>
          </a:prstGeom>
          <a:blipFill dpi="0" rotWithShape="1">
            <a:blip r:embed="rId2" cstate="print"/>
            <a:srcRect/>
            <a:stretch>
              <a:fillRect/>
            </a:stretch>
          </a:blip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 dirty="0">
              <a:latin typeface="Calibri" pitchFamily="34" charset="0"/>
            </a:endParaRPr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4718052" y="1274733"/>
            <a:ext cx="3142663" cy="2081241"/>
          </a:xfrm>
          <a:prstGeom prst="roundRect">
            <a:avLst>
              <a:gd name="adj" fmla="val 16667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ru-RU" sz="1200" dirty="0">
              <a:latin typeface="Calibri" pitchFamily="34" charset="0"/>
            </a:endParaRPr>
          </a:p>
        </p:txBody>
      </p:sp>
      <p:sp>
        <p:nvSpPr>
          <p:cNvPr id="31754" name="AutoShape 6"/>
          <p:cNvSpPr>
            <a:spLocks noChangeArrowheads="1"/>
          </p:cNvSpPr>
          <p:nvPr/>
        </p:nvSpPr>
        <p:spPr bwMode="auto">
          <a:xfrm rot="10800000">
            <a:off x="3311860" y="3068960"/>
            <a:ext cx="1511300" cy="12239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160 w 21600"/>
              <a:gd name="T13" fmla="*/ 12343 h 21600"/>
              <a:gd name="T14" fmla="*/ 19440 w 21600"/>
              <a:gd name="T15" fmla="*/ 185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close/>
              </a:path>
            </a:pathLst>
          </a:custGeom>
          <a:solidFill>
            <a:srgbClr val="FF0000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50" dirty="0">
              <a:ln w="76200">
                <a:solidFill>
                  <a:srgbClr val="FF0000"/>
                </a:solidFill>
              </a:ln>
              <a:solidFill>
                <a:srgbClr val="FF0000"/>
              </a:solidFill>
              <a:latin typeface="+mn-lt"/>
            </a:endParaRPr>
          </a:p>
        </p:txBody>
      </p:sp>
      <p:sp>
        <p:nvSpPr>
          <p:cNvPr id="31751" name="AutoShape 7"/>
          <p:cNvSpPr>
            <a:spLocks noChangeArrowheads="1"/>
          </p:cNvSpPr>
          <p:nvPr/>
        </p:nvSpPr>
        <p:spPr bwMode="auto">
          <a:xfrm>
            <a:off x="2483768" y="4365104"/>
            <a:ext cx="3564396" cy="1909949"/>
          </a:xfrm>
          <a:prstGeom prst="flowChartTerminator">
            <a:avLst/>
          </a:prstGeom>
          <a:gradFill>
            <a:gsLst>
              <a:gs pos="0">
                <a:srgbClr val="FF0066">
                  <a:tint val="66000"/>
                  <a:satMod val="160000"/>
                </a:srgbClr>
              </a:gs>
              <a:gs pos="50000">
                <a:srgbClr val="FF99CC"/>
              </a:gs>
              <a:gs pos="100000">
                <a:srgbClr val="FF00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</a:gra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23562" name="WordArt 8"/>
          <p:cNvSpPr>
            <a:spLocks noChangeArrowheads="1" noChangeShapeType="1" noTextEdit="1"/>
          </p:cNvSpPr>
          <p:nvPr/>
        </p:nvSpPr>
        <p:spPr bwMode="auto">
          <a:xfrm>
            <a:off x="395536" y="1557338"/>
            <a:ext cx="3024336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200" b="1" kern="10" dirty="0">
                <a:ln w="38100">
                  <a:solidFill>
                    <a:srgbClr val="9900FF"/>
                  </a:solidFill>
                  <a:miter lim="800000"/>
                  <a:headEnd/>
                  <a:tailEnd/>
                </a:ln>
                <a:solidFill>
                  <a:srgbClr val="FFFFFF"/>
                </a:solidFill>
                <a:latin typeface="Bookman Old Style"/>
              </a:rPr>
              <a:t>Доходы</a:t>
            </a:r>
          </a:p>
        </p:txBody>
      </p:sp>
      <p:sp>
        <p:nvSpPr>
          <p:cNvPr id="23563" name="WordArt 9"/>
          <p:cNvSpPr>
            <a:spLocks noChangeArrowheads="1" noChangeShapeType="1" noTextEdit="1"/>
          </p:cNvSpPr>
          <p:nvPr/>
        </p:nvSpPr>
        <p:spPr bwMode="auto">
          <a:xfrm>
            <a:off x="2771800" y="4868863"/>
            <a:ext cx="306034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 err="1" smtClean="0">
                <a:ln w="38100">
                  <a:solidFill>
                    <a:srgbClr val="9900FF"/>
                  </a:solidFill>
                  <a:miter lim="800000"/>
                  <a:headEnd/>
                  <a:tailEnd/>
                </a:ln>
                <a:solidFill>
                  <a:srgbClr val="FFFFFF"/>
                </a:solidFill>
                <a:latin typeface="Bookman Old Style"/>
              </a:rPr>
              <a:t>Профицит</a:t>
            </a:r>
            <a:r>
              <a:rPr lang="ru-RU" sz="2000" b="1" kern="10" dirty="0" smtClean="0">
                <a:ln w="38100">
                  <a:solidFill>
                    <a:srgbClr val="9900FF"/>
                  </a:solidFill>
                  <a:miter lim="800000"/>
                  <a:headEnd/>
                  <a:tailEnd/>
                </a:ln>
                <a:solidFill>
                  <a:srgbClr val="FFFFFF"/>
                </a:solidFill>
                <a:latin typeface="Bookman Old Style"/>
              </a:rPr>
              <a:t>*</a:t>
            </a:r>
            <a:endParaRPr lang="ru-RU" sz="2000" b="1" kern="10" dirty="0">
              <a:ln w="38100">
                <a:solidFill>
                  <a:srgbClr val="9900FF"/>
                </a:solidFill>
                <a:miter lim="800000"/>
                <a:headEnd/>
                <a:tailEnd/>
              </a:ln>
              <a:solidFill>
                <a:srgbClr val="FFFFFF"/>
              </a:solidFill>
              <a:latin typeface="Bookman Old Style"/>
            </a:endParaRPr>
          </a:p>
        </p:txBody>
      </p:sp>
      <p:sp>
        <p:nvSpPr>
          <p:cNvPr id="23564" name="WordArt 10"/>
          <p:cNvSpPr>
            <a:spLocks noChangeArrowheads="1" noChangeShapeType="1" noTextEdit="1"/>
          </p:cNvSpPr>
          <p:nvPr/>
        </p:nvSpPr>
        <p:spPr bwMode="auto">
          <a:xfrm>
            <a:off x="5004049" y="1628775"/>
            <a:ext cx="2844316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>
                <a:ln w="38100">
                  <a:solidFill>
                    <a:srgbClr val="9900FF"/>
                  </a:solidFill>
                  <a:miter lim="800000"/>
                  <a:headEnd/>
                  <a:tailEnd/>
                </a:ln>
                <a:solidFill>
                  <a:srgbClr val="FFFFFF"/>
                </a:solidFill>
                <a:latin typeface="Bookman Old Style"/>
              </a:rPr>
              <a:t>Расходы</a:t>
            </a:r>
          </a:p>
        </p:txBody>
      </p:sp>
      <p:sp>
        <p:nvSpPr>
          <p:cNvPr id="23565" name="WordArt 11"/>
          <p:cNvSpPr>
            <a:spLocks noChangeArrowheads="1" noChangeShapeType="1" noTextEdit="1"/>
          </p:cNvSpPr>
          <p:nvPr/>
        </p:nvSpPr>
        <p:spPr bwMode="auto">
          <a:xfrm>
            <a:off x="467545" y="2420938"/>
            <a:ext cx="2880320" cy="7985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000" b="1" kern="10" dirty="0" smtClean="0"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1301515,4</a:t>
            </a:r>
            <a:endParaRPr lang="ru-RU" sz="2000" b="1" kern="10" dirty="0">
              <a:ln w="3175">
                <a:solidFill>
                  <a:srgbClr val="000000"/>
                </a:solidFill>
                <a:miter lim="800000"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3566" name="WordArt 12"/>
          <p:cNvSpPr>
            <a:spLocks noChangeArrowheads="1" noChangeShapeType="1" noTextEdit="1"/>
          </p:cNvSpPr>
          <p:nvPr/>
        </p:nvSpPr>
        <p:spPr bwMode="auto">
          <a:xfrm>
            <a:off x="3203848" y="5589588"/>
            <a:ext cx="2268252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4000" b="1" kern="10" dirty="0" smtClean="0"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1050,0</a:t>
            </a:r>
            <a:endParaRPr lang="ru-RU" sz="4000" b="1" kern="10" dirty="0">
              <a:ln w="3175">
                <a:solidFill>
                  <a:srgbClr val="000000"/>
                </a:solidFill>
                <a:miter lim="800000"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3567" name="WordArt 13"/>
          <p:cNvSpPr>
            <a:spLocks noChangeArrowheads="1" noChangeShapeType="1" noTextEdit="1"/>
          </p:cNvSpPr>
          <p:nvPr/>
        </p:nvSpPr>
        <p:spPr bwMode="auto">
          <a:xfrm>
            <a:off x="4932041" y="2384425"/>
            <a:ext cx="2952328" cy="828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4000" b="1" kern="10" dirty="0" smtClean="0"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1300465,4</a:t>
            </a:r>
            <a:endParaRPr lang="ru-RU" sz="4000" b="1" kern="10" dirty="0">
              <a:ln w="3175">
                <a:solidFill>
                  <a:srgbClr val="000000"/>
                </a:solidFill>
                <a:miter lim="800000"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9979" y="6423066"/>
            <a:ext cx="7813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* </a:t>
            </a:r>
            <a:r>
              <a:rPr lang="ru-RU" sz="1400" i="1" dirty="0" err="1" smtClean="0">
                <a:solidFill>
                  <a:schemeClr val="accent2">
                    <a:lumMod val="75000"/>
                  </a:schemeClr>
                </a:solidFill>
              </a:rPr>
              <a:t>Профицит</a:t>
            </a:r>
            <a:r>
              <a:rPr lang="ru-RU" sz="1400" i="1" dirty="0" smtClean="0">
                <a:solidFill>
                  <a:schemeClr val="accent2">
                    <a:lumMod val="75000"/>
                  </a:schemeClr>
                </a:solidFill>
              </a:rPr>
              <a:t> планируется направить на погашение бюджетного кредита</a:t>
            </a:r>
            <a:endParaRPr lang="ru-RU" sz="1400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8100392" cy="936104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2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  <a:t/>
            </a:r>
            <a:br>
              <a:rPr lang="ru-RU" sz="22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</a:br>
            <a:r>
              <a:rPr lang="ru-RU" sz="22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  <a:t>ПРОГНОЗ   общего  объёма  доходов  районного бюджета на </a:t>
            </a:r>
            <a:r>
              <a:rPr lang="en-US" sz="28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  <a:t>202</a:t>
            </a:r>
            <a:r>
              <a:rPr lang="ru-RU" sz="28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  <a:t>5</a:t>
            </a:r>
            <a:r>
              <a:rPr lang="ru-RU" sz="22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  <a:t> год, </a:t>
            </a:r>
            <a:r>
              <a:rPr lang="ru-RU" sz="14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  <a:t>тыс. рублей</a:t>
            </a:r>
          </a:p>
        </p:txBody>
      </p:sp>
      <p:graphicFrame>
        <p:nvGraphicFramePr>
          <p:cNvPr id="23608" name="Group 5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75750581"/>
              </p:ext>
            </p:extLst>
          </p:nvPr>
        </p:nvGraphicFramePr>
        <p:xfrm>
          <a:off x="107504" y="1196752"/>
          <a:ext cx="7308812" cy="4566951"/>
        </p:xfrm>
        <a:graphic>
          <a:graphicData uri="http://schemas.openxmlformats.org/drawingml/2006/table">
            <a:tbl>
              <a:tblPr/>
              <a:tblGrid>
                <a:gridCol w="4924436"/>
                <a:gridCol w="2384376"/>
              </a:tblGrid>
              <a:tr h="16310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Наименование показателей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029">
                        <a:alpha val="6705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План 2025 год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029">
                        <a:alpha val="67058"/>
                      </a:srgbClr>
                    </a:solidFill>
                  </a:tcPr>
                </a:tc>
              </a:tr>
              <a:tr h="1159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1.Доходы-всего, из них: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5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1301515,4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5CD"/>
                    </a:solidFill>
                  </a:tcPr>
                </a:tc>
              </a:tr>
              <a:tr h="471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-Собственные доходы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215049,4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336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charset="0"/>
                        </a:rPr>
                        <a:t>-безвозмездные поступления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1086466,0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1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Заголовок 1"/>
          <p:cNvSpPr>
            <a:spLocks noGrp="1"/>
          </p:cNvSpPr>
          <p:nvPr>
            <p:ph type="title"/>
          </p:nvPr>
        </p:nvSpPr>
        <p:spPr>
          <a:xfrm>
            <a:off x="287338" y="0"/>
            <a:ext cx="8856662" cy="792162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2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  <a:t/>
            </a:r>
            <a:br>
              <a:rPr lang="ru-RU" sz="22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</a:br>
            <a:r>
              <a:rPr lang="ru-RU" sz="22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  <a:t>Объем безвозмездных поступлений  </a:t>
            </a:r>
            <a:br>
              <a:rPr lang="ru-RU" sz="22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</a:br>
            <a:r>
              <a:rPr lang="ru-RU" sz="22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  <a:t>на </a:t>
            </a:r>
            <a:r>
              <a:rPr lang="en-US" sz="22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  <a:t>202</a:t>
            </a:r>
            <a:r>
              <a:rPr lang="ru-RU" sz="22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  <a:t>5 год, </a:t>
            </a:r>
            <a:r>
              <a:rPr lang="en-US" sz="22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  <a:t> </a:t>
            </a:r>
            <a:r>
              <a:rPr lang="ru-RU" sz="16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  <a:t>тыс.рублей</a:t>
            </a:r>
          </a:p>
        </p:txBody>
      </p:sp>
      <p:sp>
        <p:nvSpPr>
          <p:cNvPr id="8199" name="Прямоугольник 10"/>
          <p:cNvSpPr>
            <a:spLocks noChangeArrowheads="1"/>
          </p:cNvSpPr>
          <p:nvPr/>
        </p:nvSpPr>
        <p:spPr bwMode="auto">
          <a:xfrm>
            <a:off x="5040052" y="1376772"/>
            <a:ext cx="20882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latin typeface="Calibri" pitchFamily="34" charset="0"/>
              </a:rPr>
              <a:t>Всего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1086466,0</a:t>
            </a: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299979" y="1238220"/>
          <a:ext cx="7813782" cy="4491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controls>
      <p:control spid="8196" name="SapphireHiddenControl" r:id="rId2" imgW="6095880" imgH="406728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30"/>
            <a:ext cx="7620048" cy="1022364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Распределение расходов бюджета по функциональной  классификации расходов бюджета на 2025 год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" y="1201707"/>
          <a:ext cx="8077248" cy="5656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5910</TotalTime>
  <Words>461</Words>
  <Application>Microsoft Office PowerPoint</Application>
  <PresentationFormat>Экран (4:3)</PresentationFormat>
  <Paragraphs>101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Слайд 1</vt:lpstr>
      <vt:lpstr>Слайд 2</vt:lpstr>
      <vt:lpstr>Слайд 3</vt:lpstr>
      <vt:lpstr>Слайд 4</vt:lpstr>
      <vt:lpstr>Слайд 5</vt:lpstr>
      <vt:lpstr>Основные параметры бюджета  на 2024 год, тыс.рублей</vt:lpstr>
      <vt:lpstr> ПРОГНОЗ   общего  объёма  доходов  районного бюджета на 2025 год, тыс. рублей</vt:lpstr>
      <vt:lpstr> Объем безвозмездных поступлений   на 2025 год,  тыс.рублей</vt:lpstr>
      <vt:lpstr>Распределение расходов бюджета по функциональной  классификации расходов бюджета на 2025 год</vt:lpstr>
      <vt:lpstr>Межбюджетные трансферты,  предоставляемые местным бюджетам  в 2025 году </vt:lpstr>
    </vt:vector>
  </TitlesOfParts>
  <Company>Департамент финансов Кировской области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predeina</dc:creator>
  <cp:lastModifiedBy>Норжима</cp:lastModifiedBy>
  <cp:revision>891</cp:revision>
  <dcterms:created xsi:type="dcterms:W3CDTF">2013-09-26T11:52:58Z</dcterms:created>
  <dcterms:modified xsi:type="dcterms:W3CDTF">2025-02-24T05:55:54Z</dcterms:modified>
</cp:coreProperties>
</file>