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diagrams/colors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diagrams/layout4.xml" ContentType="application/vnd.openxmlformats-officedocument.drawingml.diagramLayout+xml"/>
  <Override PartName="/ppt/charts/chart8.xml" ContentType="application/vnd.openxmlformats-officedocument.drawingml.char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Masters/slideMaster6.xml" ContentType="application/vnd.openxmlformats-officedocument.presentationml.slideMaster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58" r:id="rId2"/>
    <p:sldMasterId id="2147483818" r:id="rId3"/>
    <p:sldMasterId id="2147483843" r:id="rId4"/>
    <p:sldMasterId id="2147483856" r:id="rId5"/>
    <p:sldMasterId id="2147483904" r:id="rId6"/>
  </p:sldMasterIdLst>
  <p:notesMasterIdLst>
    <p:notesMasterId r:id="rId23"/>
  </p:notesMasterIdLst>
  <p:sldIdLst>
    <p:sldId id="365" r:id="rId7"/>
    <p:sldId id="344" r:id="rId8"/>
    <p:sldId id="345" r:id="rId9"/>
    <p:sldId id="389" r:id="rId10"/>
    <p:sldId id="390" r:id="rId11"/>
    <p:sldId id="346" r:id="rId12"/>
    <p:sldId id="303" r:id="rId13"/>
    <p:sldId id="395" r:id="rId14"/>
    <p:sldId id="419" r:id="rId15"/>
    <p:sldId id="415" r:id="rId16"/>
    <p:sldId id="396" r:id="rId17"/>
    <p:sldId id="423" r:id="rId18"/>
    <p:sldId id="422" r:id="rId19"/>
    <p:sldId id="394" r:id="rId20"/>
    <p:sldId id="413" r:id="rId21"/>
    <p:sldId id="414" r:id="rId22"/>
  </p:sldIdLst>
  <p:sldSz cx="9144000" cy="5143500" type="screen16x9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без заголовка" id="{EEDAA72E-1455-429B-875A-C8AADDD7AB9E}">
          <p14:sldIdLst>
            <p14:sldId id="365"/>
            <p14:sldId id="344"/>
            <p14:sldId id="345"/>
            <p14:sldId id="389"/>
            <p14:sldId id="390"/>
            <p14:sldId id="346"/>
            <p14:sldId id="391"/>
            <p14:sldId id="392"/>
            <p14:sldId id="303"/>
            <p14:sldId id="395"/>
            <p14:sldId id="419"/>
            <p14:sldId id="415"/>
            <p14:sldId id="396"/>
            <p14:sldId id="423"/>
            <p14:sldId id="398"/>
            <p14:sldId id="399"/>
            <p14:sldId id="400"/>
            <p14:sldId id="401"/>
            <p14:sldId id="402"/>
            <p14:sldId id="422"/>
            <p14:sldId id="420"/>
            <p14:sldId id="403"/>
            <p14:sldId id="404"/>
            <p14:sldId id="393"/>
            <p14:sldId id="405"/>
            <p14:sldId id="394"/>
            <p14:sldId id="376"/>
            <p14:sldId id="421"/>
            <p14:sldId id="406"/>
            <p14:sldId id="407"/>
            <p14:sldId id="408"/>
            <p14:sldId id="409"/>
            <p14:sldId id="410"/>
            <p14:sldId id="411"/>
            <p14:sldId id="412"/>
            <p14:sldId id="413"/>
            <p14:sldId id="41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FFFFA3"/>
    <a:srgbClr val="FFFFD9"/>
    <a:srgbClr val="558ED5"/>
    <a:srgbClr val="99CCFF"/>
    <a:srgbClr val="E3ECD0"/>
    <a:srgbClr val="FFCCFF"/>
    <a:srgbClr val="C1E0FF"/>
    <a:srgbClr val="72A2DC"/>
    <a:srgbClr val="FFFF5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84" autoAdjust="0"/>
    <p:restoredTop sz="99158" autoAdjust="0"/>
  </p:normalViewPr>
  <p:slideViewPr>
    <p:cSldViewPr>
      <p:cViewPr>
        <p:scale>
          <a:sx n="100" d="100"/>
          <a:sy n="100" d="100"/>
        </p:scale>
        <p:origin x="-72" y="-78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3240" y="-82"/>
      </p:cViewPr>
      <p:guideLst>
        <p:guide orient="horz" pos="3110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_Microsoft_Office_Excel_2007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floor>
      <c:spPr>
        <a:solidFill>
          <a:schemeClr val="bg1">
            <a:lumMod val="85000"/>
          </a:schemeClr>
        </a:solidFill>
      </c:spPr>
    </c:floor>
    <c:sideWall>
      <c:spPr>
        <a:solidFill>
          <a:schemeClr val="bg1"/>
        </a:solidFill>
      </c:spPr>
    </c:sideWall>
    <c:backWall>
      <c:spPr>
        <a:solidFill>
          <a:schemeClr val="bg1"/>
        </a:solidFill>
      </c:spPr>
    </c:backWall>
    <c:plotArea>
      <c:layout>
        <c:manualLayout>
          <c:layoutTarget val="inner"/>
          <c:xMode val="edge"/>
          <c:yMode val="edge"/>
          <c:x val="0.12443606775274539"/>
          <c:y val="0.12174571054273112"/>
          <c:w val="0.7071734568347936"/>
          <c:h val="0.7418248722636309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72A2DC"/>
            </a:solidFill>
            <a:ln>
              <a:solidFill>
                <a:srgbClr val="09CAFF"/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Lbls>
            <c:dLbl>
              <c:idx val="0"/>
              <c:layout>
                <c:manualLayout>
                  <c:x val="1.2619721839692249E-3"/>
                  <c:y val="-5.1121534000247984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2604581403100118E-3"/>
                  <c:y val="-5.1121534000247984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gradFill rotWithShape="1"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dk1">
                      <a:tint val="37000"/>
                      <a:satMod val="300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519479</c:v>
                </c:pt>
                <c:pt idx="1">
                  <c:v>495898</c:v>
                </c:pt>
                <c:pt idx="2">
                  <c:v>547303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Lbls>
            <c:dLbl>
              <c:idx val="0"/>
              <c:layout>
                <c:manualLayout>
                  <c:x val="2.3330544431179729E-2"/>
                  <c:y val="-2.244616915329285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8352188737024183E-2"/>
                  <c:y val="-2.7423537004058859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3663333552950604E-2"/>
                  <c:y val="-2.1139051630031068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6914503039713976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gradFill rotWithShape="1"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dk1">
                      <a:tint val="37000"/>
                      <a:satMod val="300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527782</c:v>
                </c:pt>
                <c:pt idx="1">
                  <c:v>497374</c:v>
                </c:pt>
                <c:pt idx="2">
                  <c:v>547303</c:v>
                </c:pt>
              </c:numCache>
            </c:numRef>
          </c:val>
          <c:shape val="box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дефицит, профицит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  <a:contourClr>
                <a:srgbClr val="000000"/>
              </a:contourClr>
            </a:sp3d>
          </c:spPr>
          <c:dLbls>
            <c:dLbl>
              <c:idx val="0"/>
              <c:layout>
                <c:manualLayout>
                  <c:x val="2.6736752990353559E-2"/>
                  <c:y val="1.4159537829130101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2759888752567084E-2"/>
                  <c:y val="0.10750575577936169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7878626537340975E-2"/>
                  <c:y val="-6.6466811570430407E-3"/>
                </c:manualLayout>
              </c:layout>
              <c:showVal val="1"/>
            </c:dLbl>
            <c:dLbl>
              <c:idx val="3"/>
              <c:layout>
                <c:manualLayout>
                  <c:x val="2.8711280141999751E-2"/>
                  <c:y val="9.3721729652375888E-17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gradFill rotWithShape="1"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dk1">
                      <a:tint val="37000"/>
                      <a:satMod val="300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sz="1250" b="1">
                    <a:solidFill>
                      <a:schemeClr val="dk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Лист1!$D$2:$D$4</c:f>
              <c:numCache>
                <c:formatCode>0.00</c:formatCode>
                <c:ptCount val="3"/>
                <c:pt idx="0" formatCode="0.0">
                  <c:v>-8303</c:v>
                </c:pt>
                <c:pt idx="1">
                  <c:v>-1476</c:v>
                </c:pt>
                <c:pt idx="2" formatCode="0.0">
                  <c:v>0</c:v>
                </c:pt>
              </c:numCache>
            </c:numRef>
          </c:val>
          <c:shape val="box"/>
        </c:ser>
        <c:gapWidth val="30"/>
        <c:gapDepth val="58"/>
        <c:shape val="cylinder"/>
        <c:axId val="132084480"/>
        <c:axId val="132086016"/>
        <c:axId val="0"/>
      </c:bar3DChart>
      <c:catAx>
        <c:axId val="1320844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>
                <a:effectLst/>
              </a:defRPr>
            </a:pPr>
            <a:endParaRPr lang="ru-RU"/>
          </a:p>
        </c:txPr>
        <c:crossAx val="132086016"/>
        <c:crosses val="autoZero"/>
        <c:auto val="1"/>
        <c:lblAlgn val="ctr"/>
        <c:lblOffset val="1000"/>
      </c:catAx>
      <c:valAx>
        <c:axId val="132086016"/>
        <c:scaling>
          <c:orientation val="minMax"/>
        </c:scaling>
        <c:axPos val="l"/>
        <c:majorGridlines/>
        <c:numFmt formatCode="#,##0.00" sourceLinked="1"/>
        <c:tickLblPos val="nextTo"/>
        <c:crossAx val="132084480"/>
        <c:crosses val="autoZero"/>
        <c:crossBetween val="between"/>
      </c:valAx>
      <c:spPr>
        <a:noFill/>
        <a:ln w="25381">
          <a:noFill/>
        </a:ln>
      </c:spPr>
    </c:plotArea>
    <c:legend>
      <c:legendPos val="r"/>
      <c:layout>
        <c:manualLayout>
          <c:xMode val="edge"/>
          <c:yMode val="edge"/>
          <c:x val="0.83481456690064348"/>
          <c:y val="0.36175500803605454"/>
          <c:w val="0.16518543309935613"/>
          <c:h val="0.28289178080723132"/>
        </c:manualLayout>
      </c:layout>
    </c:legend>
    <c:plotVisOnly val="1"/>
    <c:dispBlanksAs val="gap"/>
  </c:chart>
  <c:spPr>
    <a:solidFill>
      <a:srgbClr val="FFFFDD"/>
    </a:solidFill>
    <a:ln w="22225">
      <a:solidFill>
        <a:srgbClr val="C00000"/>
      </a:solidFill>
    </a:ln>
  </c:spPr>
  <c:txPr>
    <a:bodyPr/>
    <a:lstStyle/>
    <a:p>
      <a:pPr>
        <a:defRPr sz="1250">
          <a:latin typeface="Arial Narrow" panose="020B0606020202030204" pitchFamily="34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solidFill>
          <a:schemeClr val="bg1">
            <a:lumMod val="95000"/>
          </a:schemeClr>
        </a:solidFill>
      </c:spPr>
    </c:floor>
    <c:plotArea>
      <c:layout>
        <c:manualLayout>
          <c:layoutTarget val="inner"/>
          <c:xMode val="edge"/>
          <c:yMode val="edge"/>
          <c:x val="0.1019413021569032"/>
          <c:y val="5.8428178762030471E-2"/>
          <c:w val="0.72701940999907988"/>
          <c:h val="0.81023849914112112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8.744068119415303E-3"/>
                  <c:y val="-4.7785388186842304E-3"/>
                </c:manualLayout>
              </c:layout>
              <c:tx>
                <c:rich>
                  <a:bodyPr/>
                  <a:lstStyle/>
                  <a:p>
                    <a:endParaRPr lang="ru-RU" dirty="0" smtClean="0"/>
                  </a:p>
                  <a:p>
                    <a:r>
                      <a:rPr lang="ru-RU" dirty="0" smtClean="0"/>
                      <a:t>4 061</a:t>
                    </a:r>
                  </a:p>
                  <a:p>
                    <a:endParaRPr lang="ru-RU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1607480121256413E-3"/>
                  <c:y val="-6.371062130047582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3 454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301605377180313E-3"/>
                  <c:y val="-7.567634603907059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3 477</a:t>
                    </a:r>
                    <a:endParaRPr lang="ru-RU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0037276797609658E-2"/>
                  <c:y val="-1.01594837040898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3 520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</c:spPr>
            <c:txPr>
              <a:bodyPr/>
              <a:lstStyle/>
              <a:p>
                <a:pPr>
                  <a:defRPr sz="135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Лист1!$B$2:$B$5</c:f>
              <c:numCache>
                <c:formatCode>_-* #,##0.00_р_._-;\-* #,##0.00_р_._-;_-* "-"??_р_._-;_-@_-</c:formatCode>
                <c:ptCount val="4"/>
                <c:pt idx="0">
                  <c:v>4061</c:v>
                </c:pt>
                <c:pt idx="1">
                  <c:v>3454</c:v>
                </c:pt>
                <c:pt idx="2">
                  <c:v>3477</c:v>
                </c:pt>
                <c:pt idx="3">
                  <c:v>3520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72A2DC"/>
            </a:solidFill>
            <a:ln>
              <a:solidFill>
                <a:schemeClr val="tx1"/>
              </a:solidFill>
            </a:ln>
            <a:effectLst>
              <a:outerShdw algn="ctr" rotWithShape="0">
                <a:srgbClr val="92D050"/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</a:sp3d>
          </c:spPr>
          <c:dLbls>
            <c:dLbl>
              <c:idx val="0"/>
              <c:layout>
                <c:manualLayout>
                  <c:x val="5.2692557969749483E-3"/>
                  <c:y val="-9.968028243775442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175</a:t>
                    </a:r>
                    <a:r>
                      <a:rPr lang="ru-RU" baseline="0" dirty="0" smtClean="0"/>
                      <a:t> 767</a:t>
                    </a:r>
                    <a:endParaRPr lang="ru-RU" dirty="0" smtClean="0"/>
                  </a:p>
                </c:rich>
              </c:tx>
              <c:showVal val="1"/>
            </c:dLbl>
            <c:dLbl>
              <c:idx val="1"/>
              <c:layout>
                <c:manualLayout>
                  <c:x val="5.6029230717815504E-3"/>
                  <c:y val="-7.345693783311858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171</a:t>
                    </a:r>
                    <a:r>
                      <a:rPr lang="ru-RU" baseline="0" dirty="0" smtClean="0"/>
                      <a:t> 272</a:t>
                    </a:r>
                    <a:endParaRPr lang="ru-RU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2818178932500142E-3"/>
                  <c:y val="-8.028686113065649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173</a:t>
                    </a:r>
                    <a:r>
                      <a:rPr lang="ru-RU" baseline="0" dirty="0" smtClean="0"/>
                      <a:t> 399</a:t>
                    </a:r>
                    <a:endParaRPr lang="ru-RU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1.0037276797609658E-2"/>
                  <c:y val="-2.929873888656249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183</a:t>
                    </a:r>
                    <a:r>
                      <a:rPr lang="ru-RU" baseline="0" dirty="0" smtClean="0"/>
                      <a:t> 066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scene3d>
                <a:camera prst="orthographicFront"/>
                <a:lightRig rig="threePt" dir="t"/>
              </a:scene3d>
              <a:sp3d>
                <a:bevelB/>
              </a:sp3d>
            </c:spPr>
            <c:txPr>
              <a:bodyPr/>
              <a:lstStyle/>
              <a:p>
                <a:pPr>
                  <a:defRPr sz="135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Лист1!$C$2:$C$5</c:f>
              <c:numCache>
                <c:formatCode>_-* #,##0.00_р_._-;\-* #,##0.00_р_._-;_-* "-"??_р_._-;_-@_-</c:formatCode>
                <c:ptCount val="4"/>
                <c:pt idx="0">
                  <c:v>175767</c:v>
                </c:pt>
                <c:pt idx="1">
                  <c:v>171272</c:v>
                </c:pt>
                <c:pt idx="2">
                  <c:v>173399</c:v>
                </c:pt>
                <c:pt idx="3">
                  <c:v>183066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- всего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tx1"/>
              </a:solidFill>
            </a:ln>
          </c:spPr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gapWidth val="78"/>
        <c:shape val="box"/>
        <c:axId val="135134592"/>
        <c:axId val="135588480"/>
        <c:axId val="0"/>
      </c:bar3DChart>
      <c:catAx>
        <c:axId val="135134592"/>
        <c:scaling>
          <c:orientation val="minMax"/>
        </c:scaling>
        <c:axPos val="b"/>
        <c:numFmt formatCode="General" sourceLinked="0"/>
        <c:tickLblPos val="nextTo"/>
        <c:txPr>
          <a:bodyPr rot="0" vert="horz"/>
          <a:lstStyle/>
          <a:p>
            <a:pPr>
              <a:defRPr sz="14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35588480"/>
        <c:crosses val="autoZero"/>
        <c:lblAlgn val="ctr"/>
        <c:lblOffset val="100"/>
      </c:catAx>
      <c:valAx>
        <c:axId val="135588480"/>
        <c:scaling>
          <c:orientation val="minMax"/>
        </c:scaling>
        <c:axPos val="l"/>
        <c:majorGridlines/>
        <c:numFmt formatCode="0" sourceLinked="0"/>
        <c:tickLblPos val="nextTo"/>
        <c:spPr>
          <a:ln w="31750"/>
        </c:spPr>
        <c:txPr>
          <a:bodyPr/>
          <a:lstStyle/>
          <a:p>
            <a:pPr>
              <a:defRPr sz="1400" baseline="0">
                <a:latin typeface="Arial Narrow" panose="020B0606020202030204" pitchFamily="34" charset="0"/>
              </a:defRPr>
            </a:pPr>
            <a:endParaRPr lang="ru-RU"/>
          </a:p>
        </c:txPr>
        <c:crossAx val="135134592"/>
        <c:crosses val="autoZero"/>
        <c:crossBetween val="between"/>
      </c:valAx>
      <c:spPr>
        <a:noFill/>
        <a:ln cmpd="sng"/>
      </c:spPr>
    </c:plotArea>
    <c:legend>
      <c:legendPos val="r"/>
      <c:layout>
        <c:manualLayout>
          <c:xMode val="edge"/>
          <c:yMode val="edge"/>
          <c:x val="0.79078936665767363"/>
          <c:y val="0.30963894958173371"/>
          <c:w val="0.20921063334232745"/>
          <c:h val="0.37052364552086864"/>
        </c:manualLayout>
      </c:layout>
      <c:spPr>
        <a:ln>
          <a:noFill/>
        </a:ln>
      </c:spPr>
      <c:txPr>
        <a:bodyPr/>
        <a:lstStyle/>
        <a:p>
          <a:pPr>
            <a:defRPr sz="15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</c:chart>
  <c:spPr>
    <a:solidFill>
      <a:srgbClr val="FFFFD9"/>
    </a:solidFill>
    <a:ln w="57150">
      <a:solidFill>
        <a:schemeClr val="accent1"/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autoTitleDeleted val="1"/>
    <c:view3D>
      <c:rotX val="30"/>
      <c:rotY val="176"/>
      <c:depthPercent val="100"/>
      <c:perspective val="30"/>
    </c:view3D>
    <c:plotArea>
      <c:layout>
        <c:manualLayout>
          <c:layoutTarget val="inner"/>
          <c:xMode val="edge"/>
          <c:yMode val="edge"/>
          <c:x val="3.1044169695430661E-2"/>
          <c:y val="4.7703016009967583E-2"/>
          <c:w val="0.71869950957830231"/>
          <c:h val="0.926038717006928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rgbClr val="007FD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spPr>
              <a:solidFill>
                <a:srgbClr val="72A2DC"/>
              </a:solidFill>
              <a:ln>
                <a:solidFill>
                  <a:srgbClr val="007FDE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Налоговые доходы</c:v>
                </c:pt>
                <c:pt idx="1">
                  <c:v>Неналоговые доходы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98.034216060969314</c:v>
                </c:pt>
                <c:pt idx="1">
                  <c:v>1.9657839390307346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r"/>
      <c:legendEntry>
        <c:idx val="1"/>
        <c:txPr>
          <a:bodyPr/>
          <a:lstStyle/>
          <a:p>
            <a:pPr>
              <a:defRPr sz="1200" b="1"/>
            </a:pPr>
            <a:endParaRPr lang="ru-RU"/>
          </a:p>
        </c:txPr>
      </c:legendEntry>
      <c:layout>
        <c:manualLayout>
          <c:xMode val="edge"/>
          <c:yMode val="edge"/>
          <c:x val="0.66849609302670154"/>
          <c:y val="7.210239870993751E-2"/>
          <c:w val="0.33150390697329973"/>
          <c:h val="0.90909631712725059"/>
        </c:manualLayout>
      </c:layout>
      <c:spPr>
        <a:ln>
          <a:noFill/>
        </a:ln>
      </c:spPr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zero"/>
  </c:chart>
  <c:spPr>
    <a:solidFill>
      <a:srgbClr val="FFFFE5"/>
    </a:solidFill>
    <a:ln w="38100" cap="rnd" cmpd="sng">
      <a:solidFill>
        <a:srgbClr val="72A2DC"/>
      </a:solidFill>
      <a:prstDash val="solid"/>
      <a:bevel/>
    </a:ln>
    <a:effectLst>
      <a:softEdge rad="63500"/>
    </a:effectLst>
    <a:scene3d>
      <a:camera prst="orthographicFront"/>
      <a:lightRig rig="threePt" dir="t"/>
    </a:scene3d>
    <a:sp3d prstMaterial="dkEdge"/>
  </c:spPr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chart>
    <c:autoTitleDeleted val="1"/>
    <c:view3D>
      <c:rotX val="30"/>
      <c:rotY val="176"/>
      <c:depthPercent val="100"/>
      <c:perspective val="30"/>
    </c:view3D>
    <c:plotArea>
      <c:layout>
        <c:manualLayout>
          <c:layoutTarget val="inner"/>
          <c:xMode val="edge"/>
          <c:yMode val="edge"/>
          <c:x val="7.6468869714064677E-3"/>
          <c:y val="4.1824056586305225E-2"/>
          <c:w val="0.81335715784665796"/>
          <c:h val="0.937599525978595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rgbClr val="007FD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spPr>
              <a:solidFill>
                <a:srgbClr val="72A2DC"/>
              </a:solidFill>
              <a:ln>
                <a:solidFill>
                  <a:srgbClr val="007FDE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spPr>
              <a:noFill/>
              <a:ln>
                <a:solidFill>
                  <a:srgbClr val="007FDE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2"/>
              <c:delete val="1"/>
            </c:dLbl>
            <c:dLbl>
              <c:idx val="3"/>
              <c:delete val="1"/>
            </c:dLbl>
            <c:numFmt formatCode="General" sourceLinked="0"/>
            <c:showPercent val="1"/>
          </c:dLbls>
          <c:cat>
            <c:strRef>
              <c:f>Лист1!$A$2:$A$5</c:f>
              <c:strCache>
                <c:ptCount val="2"/>
                <c:pt idx="0">
                  <c:v>Налоговые доходы</c:v>
                </c:pt>
                <c:pt idx="1">
                  <c:v>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98</c:v>
                </c:pt>
                <c:pt idx="1">
                  <c:v>2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r"/>
      <c:legendEntry>
        <c:idx val="1"/>
        <c:txPr>
          <a:bodyPr/>
          <a:lstStyle/>
          <a:p>
            <a:pPr>
              <a:defRPr sz="1800" b="1"/>
            </a:pPr>
            <a:endParaRPr lang="ru-RU"/>
          </a:p>
        </c:txPr>
      </c:legendEntry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70130973101754124"/>
          <c:y val="0"/>
          <c:w val="0.29869026898245904"/>
          <c:h val="0.27477409917416601"/>
        </c:manualLayout>
      </c:layout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zero"/>
  </c:chart>
  <c:spPr>
    <a:solidFill>
      <a:srgbClr val="FFFFE5"/>
    </a:solidFill>
    <a:ln w="57150" cap="rnd" cmpd="sng">
      <a:solidFill>
        <a:srgbClr val="72A2DC"/>
      </a:solidFill>
      <a:bevel/>
    </a:ln>
    <a:effectLst>
      <a:softEdge rad="63500"/>
    </a:effectLst>
    <a:scene3d>
      <a:camera prst="orthographicFront"/>
      <a:lightRig rig="threePt" dir="t"/>
    </a:scene3d>
    <a:sp3d prstMaterial="dkEdge"/>
  </c:spPr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autoTitleDeleted val="1"/>
    <c:view3D>
      <c:rotX val="30"/>
      <c:rotY val="176"/>
      <c:depthPercent val="100"/>
      <c:perspective val="30"/>
    </c:view3D>
    <c:plotArea>
      <c:layout>
        <c:manualLayout>
          <c:layoutTarget val="inner"/>
          <c:xMode val="edge"/>
          <c:yMode val="edge"/>
          <c:x val="3.5089446059385236E-2"/>
          <c:y val="5.4235229007476592E-2"/>
          <c:w val="0.71869950957830231"/>
          <c:h val="0.926038717006928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rgbClr val="007FD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spPr>
              <a:solidFill>
                <a:srgbClr val="72A2DC"/>
              </a:solidFill>
              <a:ln>
                <a:solidFill>
                  <a:srgbClr val="007FDE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Налоговые доходы</c:v>
                </c:pt>
                <c:pt idx="1">
                  <c:v>Неналоговые доходы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98.113470464021958</c:v>
                </c:pt>
                <c:pt idx="1">
                  <c:v>1.8865295359780481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Налоговые доходы</c:v>
                </c:pt>
                <c:pt idx="1">
                  <c:v>Неналоговые доходы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183066</c:v>
                </c:pt>
                <c:pt idx="1">
                  <c:v>3520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r"/>
      <c:legendEntry>
        <c:idx val="1"/>
        <c:txPr>
          <a:bodyPr/>
          <a:lstStyle/>
          <a:p>
            <a:pPr>
              <a:defRPr sz="1200" b="1"/>
            </a:pPr>
            <a:endParaRPr lang="ru-RU"/>
          </a:p>
        </c:txPr>
      </c:legendEntry>
      <c:layout>
        <c:manualLayout>
          <c:xMode val="edge"/>
          <c:yMode val="edge"/>
          <c:x val="0.66289702378748139"/>
          <c:y val="7.2407679749331197E-2"/>
          <c:w val="0.33317532619832368"/>
          <c:h val="0.39644935873415188"/>
        </c:manualLayout>
      </c:layout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zero"/>
  </c:chart>
  <c:spPr>
    <a:solidFill>
      <a:srgbClr val="FFFFE5"/>
    </a:solidFill>
    <a:ln w="38100" cap="rnd" cmpd="sng">
      <a:solidFill>
        <a:srgbClr val="72A2DC"/>
      </a:solidFill>
      <a:prstDash val="solid"/>
      <a:bevel/>
    </a:ln>
    <a:effectLst>
      <a:softEdge rad="63500"/>
    </a:effectLst>
    <a:scene3d>
      <a:camera prst="orthographicFront"/>
      <a:lightRig rig="threePt" dir="t"/>
    </a:scene3d>
    <a:sp3d prstMaterial="dkEdge"/>
  </c:spPr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floor>
      <c:spPr>
        <a:solidFill>
          <a:schemeClr val="bg1">
            <a:lumMod val="95000"/>
          </a:schemeClr>
        </a:solidFill>
      </c:spPr>
    </c:floor>
    <c:sideWall>
      <c:spPr>
        <a:solidFill>
          <a:srgbClr val="FFFFFF"/>
        </a:solidFill>
      </c:spPr>
    </c:sideWall>
    <c:backWall>
      <c:spPr>
        <a:solidFill>
          <a:schemeClr val="bg1"/>
        </a:solidFill>
      </c:spPr>
    </c:backWall>
    <c:plotArea>
      <c:layout>
        <c:manualLayout>
          <c:layoutTarget val="inner"/>
          <c:xMode val="edge"/>
          <c:yMode val="edge"/>
          <c:x val="9.8791848389115713E-2"/>
          <c:y val="5.8428230196644892E-2"/>
          <c:w val="0.72701940999907988"/>
          <c:h val="0.8102384991411211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- всего</c:v>
                </c:pt>
              </c:strCache>
            </c:strRef>
          </c:tx>
          <c:spPr>
            <a:solidFill>
              <a:srgbClr val="72A2DC"/>
            </a:solidFill>
            <a:ln>
              <a:solidFill>
                <a:srgbClr val="0070C0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1.5260575942915439E-2"/>
                  <c:y val="-1.334079055589041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231616565021025E-2"/>
                  <c:y val="-1.254408678370969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82074311431286E-2"/>
                  <c:y val="-1.031613807675897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0037276797609658E-2"/>
                  <c:y val="-1.01594837040898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519479</c:v>
                </c:pt>
                <c:pt idx="1">
                  <c:v>495898</c:v>
                </c:pt>
                <c:pt idx="2">
                  <c:v>547303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FF0000"/>
              </a:solidFill>
            </a:ln>
            <a:effectLst>
              <a:outerShdw algn="ctr" rotWithShape="0">
                <a:srgbClr val="92D050"/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</a:sp3d>
          </c:spPr>
          <c:dLbls>
            <c:dLbl>
              <c:idx val="0"/>
              <c:layout>
                <c:manualLayout>
                  <c:x val="2.6263041923217146E-2"/>
                  <c:y val="-2.263002418768823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2283464605297346E-2"/>
                  <c:y val="-1.929151870739468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4634202437545979E-2"/>
                  <c:y val="-9.541131235327939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0037276797609658E-2"/>
                  <c:y val="-2.9298738886562492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solidFill>
                <a:schemeClr val="bg1"/>
              </a:solidFill>
              <a:scene3d>
                <a:camera prst="orthographicFront"/>
                <a:lightRig rig="threePt" dir="t"/>
              </a:scene3d>
              <a:sp3d>
                <a:bevelB/>
              </a:sp3d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174726</c:v>
                </c:pt>
                <c:pt idx="1">
                  <c:v>176876</c:v>
                </c:pt>
                <c:pt idx="2">
                  <c:v>186586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ln w="12700" cmpd="sng">
              <a:solidFill>
                <a:srgbClr val="8AAC46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2.1392847188519089E-2"/>
                  <c:y val="-1.194585349078536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7439080842869376E-2"/>
                  <c:y val="-2.309531674885159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2364946779792542E-2"/>
                  <c:y val="-9.5566827926282898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4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344753</c:v>
                </c:pt>
                <c:pt idx="1">
                  <c:v>319022</c:v>
                </c:pt>
                <c:pt idx="2">
                  <c:v>360717</c:v>
                </c:pt>
              </c:numCache>
            </c:numRef>
          </c:val>
          <c:shape val="cylinder"/>
        </c:ser>
        <c:gapWidth val="99"/>
        <c:shape val="box"/>
        <c:axId val="136858240"/>
        <c:axId val="136876416"/>
        <c:axId val="0"/>
      </c:bar3DChart>
      <c:catAx>
        <c:axId val="136858240"/>
        <c:scaling>
          <c:orientation val="minMax"/>
        </c:scaling>
        <c:axPos val="b"/>
        <c:numFmt formatCode="General" sourceLinked="0"/>
        <c:tickLblPos val="nextTo"/>
        <c:txPr>
          <a:bodyPr rot="0" vert="horz"/>
          <a:lstStyle/>
          <a:p>
            <a:pPr>
              <a:defRPr sz="14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36876416"/>
        <c:crosses val="autoZero"/>
        <c:lblAlgn val="ctr"/>
        <c:lblOffset val="100"/>
      </c:catAx>
      <c:valAx>
        <c:axId val="136876416"/>
        <c:scaling>
          <c:orientation val="minMax"/>
        </c:scaling>
        <c:axPos val="l"/>
        <c:majorGridlines/>
        <c:numFmt formatCode="0" sourceLinked="0"/>
        <c:tickLblPos val="nextTo"/>
        <c:spPr>
          <a:ln w="31750"/>
        </c:spPr>
        <c:txPr>
          <a:bodyPr/>
          <a:lstStyle/>
          <a:p>
            <a:pPr>
              <a:defRPr sz="1400" baseline="0">
                <a:latin typeface="Arial Narrow" panose="020B0606020202030204" pitchFamily="34" charset="0"/>
              </a:defRPr>
            </a:pPr>
            <a:endParaRPr lang="ru-RU"/>
          </a:p>
        </c:txPr>
        <c:crossAx val="136858240"/>
        <c:crosses val="autoZero"/>
        <c:crossBetween val="between"/>
      </c:valAx>
      <c:spPr>
        <a:noFill/>
        <a:ln cmpd="sng"/>
      </c:spPr>
    </c:plotArea>
    <c:legend>
      <c:legendPos val="r"/>
      <c:layout>
        <c:manualLayout>
          <c:xMode val="edge"/>
          <c:yMode val="edge"/>
          <c:x val="0.81126076209955778"/>
          <c:y val="9.2021637232836156E-2"/>
          <c:w val="0.18873929663608596"/>
          <c:h val="0.71928880972644549"/>
        </c:manualLayout>
      </c:layout>
      <c:spPr>
        <a:ln>
          <a:noFill/>
        </a:ln>
      </c:spPr>
      <c:txPr>
        <a:bodyPr/>
        <a:lstStyle/>
        <a:p>
          <a:pPr>
            <a:defRPr sz="16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</c:chart>
  <c:spPr>
    <a:solidFill>
      <a:srgbClr val="FFFFDD"/>
    </a:solidFill>
    <a:ln w="5715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floor>
      <c:spPr>
        <a:solidFill>
          <a:schemeClr val="bg1">
            <a:lumMod val="75000"/>
          </a:schemeClr>
        </a:solidFill>
      </c:spPr>
    </c:floor>
    <c:sideWall>
      <c:spPr>
        <a:solidFill>
          <a:schemeClr val="bg1"/>
        </a:solidFill>
      </c:spPr>
    </c:sideWall>
    <c:backWall>
      <c:spPr>
        <a:solidFill>
          <a:schemeClr val="bg1"/>
        </a:solidFill>
      </c:spPr>
    </c:backWall>
    <c:plotArea>
      <c:layout>
        <c:manualLayout>
          <c:layoutTarget val="inner"/>
          <c:xMode val="edge"/>
          <c:yMode val="edge"/>
          <c:x val="7.9706164335650073E-2"/>
          <c:y val="7.5088400139448244E-2"/>
          <c:w val="0.77508165759360237"/>
          <c:h val="0.7271282920516346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rgbClr val="77933C"/>
            </a:solidFill>
            <a:ln w="12700">
              <a:solidFill>
                <a:srgbClr val="70BDD2"/>
              </a:solidFill>
            </a:ln>
          </c:spPr>
          <c:dLbls>
            <c:dLbl>
              <c:idx val="0"/>
              <c:layout>
                <c:manualLayout>
                  <c:x val="3.2660980055713878E-3"/>
                  <c:y val="0.19632637069135114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1.636053089094586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8991470083570984E-3"/>
                  <c:y val="4.6744373974131311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Образование </c:v>
                </c:pt>
                <c:pt idx="1">
                  <c:v>Социальная политика</c:v>
                </c:pt>
                <c:pt idx="2">
                  <c:v>Культура</c:v>
                </c:pt>
                <c:pt idx="3">
                  <c:v>Физическая культура и спорт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389925</c:v>
                </c:pt>
                <c:pt idx="1">
                  <c:v>13842</c:v>
                </c:pt>
                <c:pt idx="2">
                  <c:v>19104</c:v>
                </c:pt>
                <c:pt idx="3">
                  <c:v>1000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  <c:dLbls>
            <c:dLbl>
              <c:idx val="0"/>
              <c:layout>
                <c:manualLayout>
                  <c:x val="-1.6330490027857006E-3"/>
                  <c:y val="0.2991639934344402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266098005571344E-3"/>
                  <c:y val="-1.869774958965249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2660980055714628E-3"/>
                  <c:y val="-3.27210617818919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2660980055714034E-3"/>
                  <c:y val="-3.038384308318535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Образование </c:v>
                </c:pt>
                <c:pt idx="1">
                  <c:v>Социальная политика</c:v>
                </c:pt>
                <c:pt idx="2">
                  <c:v>Культура</c:v>
                </c:pt>
                <c:pt idx="3">
                  <c:v>Физическая культура и спорт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369976</c:v>
                </c:pt>
                <c:pt idx="1">
                  <c:v>9250</c:v>
                </c:pt>
                <c:pt idx="2">
                  <c:v>19104</c:v>
                </c:pt>
                <c:pt idx="3">
                  <c:v>1000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accent3">
                  <a:lumMod val="75000"/>
                </a:schemeClr>
              </a:solidFill>
            </a:ln>
          </c:spPr>
          <c:dPt>
            <c:idx val="0"/>
            <c:spPr>
              <a:solidFill>
                <a:srgbClr val="FFFF93"/>
              </a:solidFill>
              <a:ln>
                <a:solidFill>
                  <a:schemeClr val="accent3">
                    <a:lumMod val="75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1.6330490027857006E-3"/>
                  <c:y val="0.2664429316525484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5321960111428025E-3"/>
                  <c:y val="1.869774958965249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Образование </c:v>
                </c:pt>
                <c:pt idx="1">
                  <c:v>Социальная политика</c:v>
                </c:pt>
                <c:pt idx="2">
                  <c:v>Культура</c:v>
                </c:pt>
                <c:pt idx="3">
                  <c:v>Физическая культура и спорт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418001</c:v>
                </c:pt>
                <c:pt idx="1">
                  <c:v>10696</c:v>
                </c:pt>
                <c:pt idx="2">
                  <c:v>19104</c:v>
                </c:pt>
                <c:pt idx="3">
                  <c:v>1000</c:v>
                </c:pt>
              </c:numCache>
            </c:numRef>
          </c:val>
        </c:ser>
        <c:gapWidth val="110"/>
        <c:shape val="cylinder"/>
        <c:axId val="136836608"/>
        <c:axId val="136838144"/>
        <c:axId val="0"/>
      </c:bar3DChart>
      <c:catAx>
        <c:axId val="13683660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3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36838144"/>
        <c:crosses val="autoZero"/>
        <c:auto val="1"/>
        <c:lblAlgn val="ctr"/>
        <c:lblOffset val="100"/>
      </c:catAx>
      <c:valAx>
        <c:axId val="136838144"/>
        <c:scaling>
          <c:orientation val="minMax"/>
        </c:scaling>
        <c:axPos val="l"/>
        <c:majorGridlines/>
        <c:numFmt formatCode="#,##0.0" sourceLinked="1"/>
        <c:tickLblPos val="nextTo"/>
        <c:txPr>
          <a:bodyPr/>
          <a:lstStyle/>
          <a:p>
            <a:pPr>
              <a:defRPr sz="1300">
                <a:latin typeface="Arial Narrow" panose="020B0606020202030204" pitchFamily="34" charset="0"/>
              </a:defRPr>
            </a:pPr>
            <a:endParaRPr lang="ru-RU"/>
          </a:p>
        </c:txPr>
        <c:crossAx val="136836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009587412098375"/>
          <c:y val="0.28632474936090041"/>
          <c:w val="0.14010583186230363"/>
          <c:h val="0.3829431619698091"/>
        </c:manualLayout>
      </c:layout>
      <c:txPr>
        <a:bodyPr/>
        <a:lstStyle/>
        <a:p>
          <a:pPr>
            <a:defRPr sz="1300" b="1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</c:chart>
  <c:spPr>
    <a:solidFill>
      <a:srgbClr val="FFFFD9"/>
    </a:solidFill>
    <a:ln w="57150">
      <a:solidFill>
        <a:srgbClr val="3379CD"/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floor>
      <c:spPr>
        <a:solidFill>
          <a:schemeClr val="bg1">
            <a:lumMod val="85000"/>
          </a:schemeClr>
        </a:solidFill>
      </c:spPr>
    </c:floor>
    <c:sideWall>
      <c:spPr>
        <a:solidFill>
          <a:schemeClr val="bg1"/>
        </a:solidFill>
      </c:spPr>
    </c:sideWall>
    <c:backWall>
      <c:spPr>
        <a:solidFill>
          <a:schemeClr val="bg1"/>
        </a:solidFill>
      </c:spPr>
    </c:backWall>
    <c:plotArea>
      <c:layout>
        <c:manualLayout>
          <c:layoutTarget val="inner"/>
          <c:xMode val="edge"/>
          <c:yMode val="edge"/>
          <c:x val="9.4904275760526791E-2"/>
          <c:y val="0.1145846384402701"/>
          <c:w val="0.8794420721634385"/>
          <c:h val="0.6211170981002111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муниципального долга</c:v>
                </c:pt>
              </c:strCache>
            </c:strRef>
          </c:tx>
          <c:spPr>
            <a:solidFill>
              <a:srgbClr val="72A2DC"/>
            </a:solidFill>
            <a:scene3d>
              <a:camera prst="orthographicFront"/>
              <a:lightRig rig="threePt" dir="t"/>
            </a:scene3d>
            <a:sp3d prstMaterial="plastic">
              <a:bevelT/>
            </a:sp3d>
          </c:spPr>
          <c:dLbls>
            <c:showVal val="1"/>
          </c:dLbls>
          <c:cat>
            <c:numRef>
              <c:f>Лист1!$A$2:$A$5</c:f>
              <c:numCache>
                <c:formatCode>dd/mm/yyyy</c:formatCode>
                <c:ptCount val="4"/>
                <c:pt idx="0">
                  <c:v>42370</c:v>
                </c:pt>
                <c:pt idx="1">
                  <c:v>42736</c:v>
                </c:pt>
                <c:pt idx="2">
                  <c:v>43101</c:v>
                </c:pt>
                <c:pt idx="3">
                  <c:v>43466</c:v>
                </c:pt>
              </c:numCache>
            </c:numRef>
          </c:cat>
          <c:val>
            <c:numRef>
              <c:f>Лист1!$B$2:$B$5</c:f>
              <c:numCache>
                <c:formatCode>0.0</c:formatCode>
                <c:ptCount val="4"/>
                <c:pt idx="0" formatCode="General">
                  <c:v>11658</c:v>
                </c:pt>
                <c:pt idx="1">
                  <c:v>12303</c:v>
                </c:pt>
                <c:pt idx="2" formatCode="General">
                  <c:v>1476</c:v>
                </c:pt>
                <c:pt idx="3" formatCode="General">
                  <c:v>0</c:v>
                </c:pt>
              </c:numCache>
            </c:numRef>
          </c:val>
        </c:ser>
        <c:gapWidth val="114"/>
        <c:shape val="cylinder"/>
        <c:axId val="137054080"/>
        <c:axId val="137055616"/>
        <c:axId val="0"/>
      </c:bar3DChart>
      <c:dateAx>
        <c:axId val="137054080"/>
        <c:scaling>
          <c:orientation val="minMax"/>
        </c:scaling>
        <c:axPos val="b"/>
        <c:numFmt formatCode="dd/mm/yyyy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37055616"/>
        <c:crosses val="autoZero"/>
        <c:auto val="1"/>
        <c:lblOffset val="100"/>
        <c:baseTimeUnit val="years"/>
      </c:dateAx>
      <c:valAx>
        <c:axId val="13705561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370540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4203873281267607"/>
          <c:y val="0.87213620049440965"/>
          <c:w val="0.51592240812606549"/>
          <c:h val="0.12786379950559054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spPr>
    <a:solidFill>
      <a:srgbClr val="FFFFD9"/>
    </a:solidFill>
    <a:ln w="57150">
      <a:solidFill>
        <a:schemeClr val="accent1"/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BAAD1B-5BAC-4AC0-8BA9-6D0621EB872A}" type="doc">
      <dgm:prSet loTypeId="urn:microsoft.com/office/officeart/2005/8/layout/cycle5" loCatId="cycle" qsTypeId="urn:microsoft.com/office/officeart/2005/8/quickstyle/3d3" qsCatId="3D" csTypeId="urn:microsoft.com/office/officeart/2005/8/colors/colorful1#13" csCatId="colorful" phldr="1"/>
      <dgm:spPr/>
      <dgm:t>
        <a:bodyPr/>
        <a:lstStyle/>
        <a:p>
          <a:endParaRPr lang="ru-RU"/>
        </a:p>
      </dgm:t>
    </dgm:pt>
    <dgm:pt modelId="{443ECAFA-A6D7-41FF-AC7E-E0473AEE9907}">
      <dgm:prSet phldrT="[Текст]" custT="1"/>
      <dgm:spPr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1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ПРОГНОЗА СОЦИАЛЬНО-ЭКОНОМИЧЕСКОГО РАЗВИТИЯ РАЙОНА НА ОЧЕРЕДНОЙ ФИНАНСОВЫЙ ГОД И ПЛАНОВЫЙ ПЕРИОД</a:t>
          </a:r>
          <a:endParaRPr lang="ru-RU" sz="11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0443694-B682-45A2-95DE-FF3E15237DEA}" type="parTrans" cxnId="{3FC22665-63D9-484D-AF19-34C633E7812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F9A309A-9FC0-485D-BD9D-D3AA06914A86}" type="sibTrans" cxnId="{3FC22665-63D9-484D-AF19-34C633E78123}">
      <dgm:prSet/>
      <dgm:spPr>
        <a:ln w="22225"/>
        <a:scene3d>
          <a:camera prst="orthographicFront">
            <a:rot lat="20999999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724D7F1B-A1E0-49D7-BF3E-FEFCD1C743CE}">
      <dgm:prSet phldrT="[Текст]" custT="1"/>
      <dgm:spPr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1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ДОКУМЕНТОВ И МАТЕРИАЛОВ, НЕОБХОДИМЫХ ДЛЯ ФОРМИРОВАНИЯ БЮДЖЕТА РАЙОНА</a:t>
          </a:r>
          <a:endParaRPr lang="ru-RU" sz="11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421A8F1-BAEA-4CEE-B30C-84C25247883B}" type="parTrans" cxnId="{C6A0782F-1121-413E-BFF4-9C91A43198B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BA3E322-4EFF-422F-8958-15FC13EBBE0A}" type="sibTrans" cxnId="{C6A0782F-1121-413E-BFF4-9C91A43198B6}">
      <dgm:prSet/>
      <dgm:spPr>
        <a:ln w="22225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3E04EBF9-6BCF-4C97-97CC-16053D8ADECA}">
      <dgm:prSet phldrT="[Текст]" custT="1"/>
      <dgm:spPr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СОСТАВЛЕНИЕ ПРОЕКТА БЮДЖЕТА РАЙОНА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300F097E-CD7D-4D51-A520-F17C4F00BCF8}" type="parTrans" cxnId="{EB02B10B-C7DF-4C93-973D-78E12C57903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D26771F-14FC-487C-BE39-6B56926D70D0}" type="sibTrans" cxnId="{EB02B10B-C7DF-4C93-973D-78E12C579033}">
      <dgm:prSet/>
      <dgm:spPr>
        <a:ln w="22225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C3117F4-22F7-4278-9E67-6CE483EEA235}">
      <dgm:prSet phldrT="[Текст]" custT="1"/>
      <dgm:spPr>
        <a:solidFill>
          <a:srgbClr val="FFFFDD"/>
        </a:solidFill>
        <a:ln w="762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РАССМОТРЕНИЕ        И УТВЕРЖДЕНИЕ БЮДЖЕТА РАЙОНА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FFECE32E-61FB-48FC-B2EB-498B71F1D7E8}" type="parTrans" cxnId="{56B4D61A-9A37-4512-94F3-E427B097701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3D8F672-682C-4EEF-83C3-46A0F47A1E51}" type="sibTrans" cxnId="{56B4D61A-9A37-4512-94F3-E427B0977017}">
      <dgm:prSet/>
      <dgm:spPr>
        <a:ln w="22225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582979A8-C384-483D-9063-70433550210F}">
      <dgm:prSet phldrT="[Текст]" custT="1"/>
      <dgm:spPr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ИСПОЛНЕНИЕ БЮДЖЕТА РАЙОНА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27AB9AEC-E8AF-41DD-9374-87F1F2B00302}" type="parTrans" cxnId="{A5A1EF05-7827-4CEA-ABDE-26873AECCC6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BBE3567-C6F7-4BAB-9067-FDC8A32F0041}" type="sibTrans" cxnId="{A5A1EF05-7827-4CEA-ABDE-26873AECCC68}">
      <dgm:prSet/>
      <dgm:spPr>
        <a:ln w="22225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99AA82BB-5D7A-4078-8B23-18C254D0DC4B}">
      <dgm:prSet phldrT="[Текст]" custT="1"/>
      <dgm:spPr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ОСУЩЕСТВЛЕНИЕ БЮДЖЕТНОГО УЧЕТА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6269EDA-3B26-44F0-9EAF-0EAB9C77E571}" type="parTrans" cxnId="{576E8FAF-673E-4EEE-A299-EFE205D9536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E6B3773-E288-4ED6-8D2D-7A94A1E9116E}" type="sibTrans" cxnId="{576E8FAF-673E-4EEE-A299-EFE205D95367}">
      <dgm:prSet/>
      <dgm:spPr>
        <a:ln w="22225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D2A65F7-0EFD-427A-9350-4EE82EF8A3A3}">
      <dgm:prSet custT="1"/>
      <dgm:spPr>
        <a:solidFill>
          <a:srgbClr val="FFFFDD"/>
        </a:solidFill>
        <a:ln w="762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</a:rPr>
            <a:t>УТВЕРЖДЕНИЕ ОТЧЕТА ОБ ИСПОЛНЕНИИ БЮДЖЕТА РАЙОНА</a:t>
          </a:r>
          <a:endParaRPr lang="ru-RU" sz="12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97F9671-3336-441A-86F1-2B39F8A830C4}" type="parTrans" cxnId="{9B40075E-B9C8-4BE1-9B72-6DF318F1311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B6EB8D1-E4C2-40F7-BAF0-BED45F5C904D}" type="sibTrans" cxnId="{9B40075E-B9C8-4BE1-9B72-6DF318F1311A}">
      <dgm:prSet/>
      <dgm:spPr>
        <a:ln w="22225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F3150F9-E42C-4C20-8C2E-D3A5F4293F34}">
      <dgm:prSet custT="1"/>
      <dgm:spPr>
        <a:solidFill>
          <a:srgbClr val="FFFFDD"/>
        </a:solidFill>
        <a:ln w="76200">
          <a:solidFill>
            <a:srgbClr val="558ED5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1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ОРГАНИЗАЦИЯ              И ОСУЩЕСТВЛЕНИЕ МУНИЦИПАЛЬНОГО ФИНАНСОВОГО КОНТРОЛЯ</a:t>
          </a:r>
          <a:endParaRPr lang="ru-RU" sz="11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181EA984-4962-4DC5-8CDA-71251781BB72}" type="sibTrans" cxnId="{77D5992B-068F-41BE-893C-465B035676FF}">
      <dgm:prSet/>
      <dgm:spPr>
        <a:ln w="19050" cmpd="sng">
          <a:noFill/>
        </a:ln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2174457-6DCF-4007-82A9-E75531C9624E}" type="parTrans" cxnId="{77D5992B-068F-41BE-893C-465B035676F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C1B40A2-C95B-481E-9090-4B7BCF3B56CE}" type="pres">
      <dgm:prSet presAssocID="{8FBAAD1B-5BAC-4AC0-8BA9-6D0621EB872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E1BD14-653F-47B3-BB46-667C8FB2497F}" type="pres">
      <dgm:prSet presAssocID="{443ECAFA-A6D7-41FF-AC7E-E0473AEE9907}" presName="node" presStyleLbl="node1" presStyleIdx="0" presStyleCnt="8" custScaleX="223801" custScaleY="225692" custRadScaleRad="89600" custRadScaleInc="-43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2586D-5C2A-47F2-8FBF-D647F1535402}" type="pres">
      <dgm:prSet presAssocID="{443ECAFA-A6D7-41FF-AC7E-E0473AEE9907}" presName="spNode" presStyleCnt="0"/>
      <dgm:spPr/>
      <dgm:t>
        <a:bodyPr/>
        <a:lstStyle/>
        <a:p>
          <a:endParaRPr lang="ru-RU"/>
        </a:p>
      </dgm:t>
    </dgm:pt>
    <dgm:pt modelId="{43434E4B-C4FB-4DAC-9533-71DBE9279538}" type="pres">
      <dgm:prSet presAssocID="{1F9A309A-9FC0-485D-BD9D-D3AA06914A86}" presName="sibTrans" presStyleLbl="sibTrans1D1" presStyleIdx="0" presStyleCnt="8"/>
      <dgm:spPr/>
      <dgm:t>
        <a:bodyPr/>
        <a:lstStyle/>
        <a:p>
          <a:endParaRPr lang="ru-RU"/>
        </a:p>
      </dgm:t>
    </dgm:pt>
    <dgm:pt modelId="{A54D8CAD-B47B-492A-A92F-69E42EBB0CBD}" type="pres">
      <dgm:prSet presAssocID="{724D7F1B-A1E0-49D7-BF3E-FEFCD1C743CE}" presName="node" presStyleLbl="node1" presStyleIdx="1" presStyleCnt="8" custScaleX="185340" custScaleY="171616" custRadScaleRad="109318" custRadScaleInc="596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E9F86-1024-42B7-8000-210EB09C538A}" type="pres">
      <dgm:prSet presAssocID="{724D7F1B-A1E0-49D7-BF3E-FEFCD1C743CE}" presName="spNode" presStyleCnt="0"/>
      <dgm:spPr/>
      <dgm:t>
        <a:bodyPr/>
        <a:lstStyle/>
        <a:p>
          <a:endParaRPr lang="ru-RU"/>
        </a:p>
      </dgm:t>
    </dgm:pt>
    <dgm:pt modelId="{F93ECD45-54D8-465B-A0C2-914295F3C5BD}" type="pres">
      <dgm:prSet presAssocID="{8BA3E322-4EFF-422F-8958-15FC13EBBE0A}" presName="sibTrans" presStyleLbl="sibTrans1D1" presStyleIdx="1" presStyleCnt="8"/>
      <dgm:spPr/>
      <dgm:t>
        <a:bodyPr/>
        <a:lstStyle/>
        <a:p>
          <a:endParaRPr lang="ru-RU"/>
        </a:p>
      </dgm:t>
    </dgm:pt>
    <dgm:pt modelId="{D76CEF15-AD37-4FF7-A9D9-F30101483B47}" type="pres">
      <dgm:prSet presAssocID="{3E04EBF9-6BCF-4C97-97CC-16053D8ADECA}" presName="node" presStyleLbl="node1" presStyleIdx="2" presStyleCnt="8" custScaleX="178181" custScaleY="177669" custRadScaleRad="107389" custRadScaleInc="3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825730-0866-4745-85D0-1D1DCFBF2A18}" type="pres">
      <dgm:prSet presAssocID="{3E04EBF9-6BCF-4C97-97CC-16053D8ADECA}" presName="spNode" presStyleCnt="0"/>
      <dgm:spPr/>
      <dgm:t>
        <a:bodyPr/>
        <a:lstStyle/>
        <a:p>
          <a:endParaRPr lang="ru-RU"/>
        </a:p>
      </dgm:t>
    </dgm:pt>
    <dgm:pt modelId="{DA554C6D-A2BD-4B94-802C-6C55DB9F2BF8}" type="pres">
      <dgm:prSet presAssocID="{7D26771F-14FC-487C-BE39-6B56926D70D0}" presName="sibTrans" presStyleLbl="sibTrans1D1" presStyleIdx="2" presStyleCnt="8"/>
      <dgm:spPr/>
      <dgm:t>
        <a:bodyPr/>
        <a:lstStyle/>
        <a:p>
          <a:endParaRPr lang="ru-RU"/>
        </a:p>
      </dgm:t>
    </dgm:pt>
    <dgm:pt modelId="{644BD4D3-8D2A-489F-BC0B-191B4AEF9533}" type="pres">
      <dgm:prSet presAssocID="{AC3117F4-22F7-4278-9E67-6CE483EEA235}" presName="node" presStyleLbl="node1" presStyleIdx="3" presStyleCnt="8" custScaleX="180589" custScaleY="196901" custRadScaleRad="111147" custRadScaleInc="-46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C3B005-4E2A-4348-9B77-486F2914FE10}" type="pres">
      <dgm:prSet presAssocID="{AC3117F4-22F7-4278-9E67-6CE483EEA235}" presName="spNode" presStyleCnt="0"/>
      <dgm:spPr/>
      <dgm:t>
        <a:bodyPr/>
        <a:lstStyle/>
        <a:p>
          <a:endParaRPr lang="ru-RU"/>
        </a:p>
      </dgm:t>
    </dgm:pt>
    <dgm:pt modelId="{2C814299-90FC-466A-8C27-58BBE7C3AD9B}" type="pres">
      <dgm:prSet presAssocID="{83D8F672-682C-4EEF-83C3-46A0F47A1E51}" presName="sibTrans" presStyleLbl="sibTrans1D1" presStyleIdx="3" presStyleCnt="8"/>
      <dgm:spPr/>
      <dgm:t>
        <a:bodyPr/>
        <a:lstStyle/>
        <a:p>
          <a:endParaRPr lang="ru-RU"/>
        </a:p>
      </dgm:t>
    </dgm:pt>
    <dgm:pt modelId="{03867FA4-A613-4921-92BD-CBD0DE5AF6C1}" type="pres">
      <dgm:prSet presAssocID="{582979A8-C384-483D-9063-70433550210F}" presName="node" presStyleLbl="node1" presStyleIdx="4" presStyleCnt="8" custScaleX="187994" custScaleY="141167" custRadScaleRad="96081" custRadScaleInc="8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43EB03-7087-4967-BA16-52B020590675}" type="pres">
      <dgm:prSet presAssocID="{582979A8-C384-483D-9063-70433550210F}" presName="spNode" presStyleCnt="0"/>
      <dgm:spPr/>
      <dgm:t>
        <a:bodyPr/>
        <a:lstStyle/>
        <a:p>
          <a:endParaRPr lang="ru-RU"/>
        </a:p>
      </dgm:t>
    </dgm:pt>
    <dgm:pt modelId="{191E1915-7B43-453A-9B3B-8BE365BAB7F0}" type="pres">
      <dgm:prSet presAssocID="{CBBE3567-C6F7-4BAB-9067-FDC8A32F0041}" presName="sibTrans" presStyleLbl="sibTrans1D1" presStyleIdx="4" presStyleCnt="8"/>
      <dgm:spPr/>
      <dgm:t>
        <a:bodyPr/>
        <a:lstStyle/>
        <a:p>
          <a:endParaRPr lang="ru-RU"/>
        </a:p>
      </dgm:t>
    </dgm:pt>
    <dgm:pt modelId="{529DDF86-EE24-4644-BF9F-F7994B1A08DB}" type="pres">
      <dgm:prSet presAssocID="{99AA82BB-5D7A-4078-8B23-18C254D0DC4B}" presName="node" presStyleLbl="node1" presStyleIdx="5" presStyleCnt="8" custScaleX="181566" custScaleY="173748" custRadScaleRad="114429" custRadScaleInc="550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3D6908-0A8E-4F45-889A-67CE25D68E3E}" type="pres">
      <dgm:prSet presAssocID="{99AA82BB-5D7A-4078-8B23-18C254D0DC4B}" presName="spNode" presStyleCnt="0"/>
      <dgm:spPr/>
      <dgm:t>
        <a:bodyPr/>
        <a:lstStyle/>
        <a:p>
          <a:endParaRPr lang="ru-RU"/>
        </a:p>
      </dgm:t>
    </dgm:pt>
    <dgm:pt modelId="{B61698C4-7017-4D89-87F7-56075D701F9E}" type="pres">
      <dgm:prSet presAssocID="{CE6B3773-E288-4ED6-8D2D-7A94A1E9116E}" presName="sibTrans" presStyleLbl="sibTrans1D1" presStyleIdx="5" presStyleCnt="8"/>
      <dgm:spPr/>
      <dgm:t>
        <a:bodyPr/>
        <a:lstStyle/>
        <a:p>
          <a:endParaRPr lang="ru-RU"/>
        </a:p>
      </dgm:t>
    </dgm:pt>
    <dgm:pt modelId="{E20084B0-DED3-4DEB-8998-F77FEE57635D}" type="pres">
      <dgm:prSet presAssocID="{FD2A65F7-0EFD-427A-9350-4EE82EF8A3A3}" presName="node" presStyleLbl="node1" presStyleIdx="6" presStyleCnt="8" custScaleX="180426" custScaleY="186453" custRadScaleRad="123691" custRadScaleInc="-102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E5A02-1953-4AC1-8DE5-B9171905FABE}" type="pres">
      <dgm:prSet presAssocID="{FD2A65F7-0EFD-427A-9350-4EE82EF8A3A3}" presName="spNode" presStyleCnt="0"/>
      <dgm:spPr/>
      <dgm:t>
        <a:bodyPr/>
        <a:lstStyle/>
        <a:p>
          <a:endParaRPr lang="ru-RU"/>
        </a:p>
      </dgm:t>
    </dgm:pt>
    <dgm:pt modelId="{37B34B6A-4DCE-4DE3-951A-2EF6B41DAEEC}" type="pres">
      <dgm:prSet presAssocID="{1B6EB8D1-E4C2-40F7-BAF0-BED45F5C904D}" presName="sibTrans" presStyleLbl="sibTrans1D1" presStyleIdx="6" presStyleCnt="8"/>
      <dgm:spPr/>
      <dgm:t>
        <a:bodyPr/>
        <a:lstStyle/>
        <a:p>
          <a:endParaRPr lang="ru-RU"/>
        </a:p>
      </dgm:t>
    </dgm:pt>
    <dgm:pt modelId="{26BC9EC0-F33D-4C53-893E-E607BC23B588}" type="pres">
      <dgm:prSet presAssocID="{2F3150F9-E42C-4C20-8C2E-D3A5F4293F34}" presName="node" presStyleLbl="node1" presStyleIdx="7" presStyleCnt="8" custScaleX="170096" custScaleY="169230" custRadScaleRad="126153" custRadScaleInc="-998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F36583-BB7F-476C-A980-E0851D9947DB}" type="pres">
      <dgm:prSet presAssocID="{2F3150F9-E42C-4C20-8C2E-D3A5F4293F34}" presName="spNode" presStyleCnt="0"/>
      <dgm:spPr/>
      <dgm:t>
        <a:bodyPr/>
        <a:lstStyle/>
        <a:p>
          <a:endParaRPr lang="ru-RU"/>
        </a:p>
      </dgm:t>
    </dgm:pt>
    <dgm:pt modelId="{6B2E63ED-B4B9-4312-8B34-C6298E61E31E}" type="pres">
      <dgm:prSet presAssocID="{181EA984-4962-4DC5-8CDA-71251781BB72}" presName="sibTrans" presStyleLbl="sibTrans1D1" presStyleIdx="7" presStyleCnt="8"/>
      <dgm:spPr/>
      <dgm:t>
        <a:bodyPr/>
        <a:lstStyle/>
        <a:p>
          <a:endParaRPr lang="ru-RU"/>
        </a:p>
      </dgm:t>
    </dgm:pt>
  </dgm:ptLst>
  <dgm:cxnLst>
    <dgm:cxn modelId="{030B7E75-830E-492D-ACC9-E132D1A19025}" type="presOf" srcId="{8BA3E322-4EFF-422F-8958-15FC13EBBE0A}" destId="{F93ECD45-54D8-465B-A0C2-914295F3C5BD}" srcOrd="0" destOrd="0" presId="urn:microsoft.com/office/officeart/2005/8/layout/cycle5"/>
    <dgm:cxn modelId="{90BCF8EE-9ADE-4778-8AEC-AD5434B631EF}" type="presOf" srcId="{443ECAFA-A6D7-41FF-AC7E-E0473AEE9907}" destId="{18E1BD14-653F-47B3-BB46-667C8FB2497F}" srcOrd="0" destOrd="0" presId="urn:microsoft.com/office/officeart/2005/8/layout/cycle5"/>
    <dgm:cxn modelId="{EB02B10B-C7DF-4C93-973D-78E12C579033}" srcId="{8FBAAD1B-5BAC-4AC0-8BA9-6D0621EB872A}" destId="{3E04EBF9-6BCF-4C97-97CC-16053D8ADECA}" srcOrd="2" destOrd="0" parTransId="{300F097E-CD7D-4D51-A520-F17C4F00BCF8}" sibTransId="{7D26771F-14FC-487C-BE39-6B56926D70D0}"/>
    <dgm:cxn modelId="{3FC22665-63D9-484D-AF19-34C633E78123}" srcId="{8FBAAD1B-5BAC-4AC0-8BA9-6D0621EB872A}" destId="{443ECAFA-A6D7-41FF-AC7E-E0473AEE9907}" srcOrd="0" destOrd="0" parTransId="{80443694-B682-45A2-95DE-FF3E15237DEA}" sibTransId="{1F9A309A-9FC0-485D-BD9D-D3AA06914A86}"/>
    <dgm:cxn modelId="{FD198CF7-1F71-44EB-B572-365BB5C7A77D}" type="presOf" srcId="{7D26771F-14FC-487C-BE39-6B56926D70D0}" destId="{DA554C6D-A2BD-4B94-802C-6C55DB9F2BF8}" srcOrd="0" destOrd="0" presId="urn:microsoft.com/office/officeart/2005/8/layout/cycle5"/>
    <dgm:cxn modelId="{77D5992B-068F-41BE-893C-465B035676FF}" srcId="{8FBAAD1B-5BAC-4AC0-8BA9-6D0621EB872A}" destId="{2F3150F9-E42C-4C20-8C2E-D3A5F4293F34}" srcOrd="7" destOrd="0" parTransId="{02174457-6DCF-4007-82A9-E75531C9624E}" sibTransId="{181EA984-4962-4DC5-8CDA-71251781BB72}"/>
    <dgm:cxn modelId="{DCEB735C-63C1-4921-B9E7-0AD1B9F4368E}" type="presOf" srcId="{2F3150F9-E42C-4C20-8C2E-D3A5F4293F34}" destId="{26BC9EC0-F33D-4C53-893E-E607BC23B588}" srcOrd="0" destOrd="0" presId="urn:microsoft.com/office/officeart/2005/8/layout/cycle5"/>
    <dgm:cxn modelId="{56B4D61A-9A37-4512-94F3-E427B0977017}" srcId="{8FBAAD1B-5BAC-4AC0-8BA9-6D0621EB872A}" destId="{AC3117F4-22F7-4278-9E67-6CE483EEA235}" srcOrd="3" destOrd="0" parTransId="{FFECE32E-61FB-48FC-B2EB-498B71F1D7E8}" sibTransId="{83D8F672-682C-4EEF-83C3-46A0F47A1E51}"/>
    <dgm:cxn modelId="{04FBA6B1-3B09-496C-87DC-9FC1F970230F}" type="presOf" srcId="{FD2A65F7-0EFD-427A-9350-4EE82EF8A3A3}" destId="{E20084B0-DED3-4DEB-8998-F77FEE57635D}" srcOrd="0" destOrd="0" presId="urn:microsoft.com/office/officeart/2005/8/layout/cycle5"/>
    <dgm:cxn modelId="{7A43625C-EA73-4AED-87A0-5A0F4E8928F7}" type="presOf" srcId="{AC3117F4-22F7-4278-9E67-6CE483EEA235}" destId="{644BD4D3-8D2A-489F-BC0B-191B4AEF9533}" srcOrd="0" destOrd="0" presId="urn:microsoft.com/office/officeart/2005/8/layout/cycle5"/>
    <dgm:cxn modelId="{74349895-6765-4D08-9474-7D680B285685}" type="presOf" srcId="{83D8F672-682C-4EEF-83C3-46A0F47A1E51}" destId="{2C814299-90FC-466A-8C27-58BBE7C3AD9B}" srcOrd="0" destOrd="0" presId="urn:microsoft.com/office/officeart/2005/8/layout/cycle5"/>
    <dgm:cxn modelId="{6814DD49-DF7F-4226-939D-DF08DF3ED82B}" type="presOf" srcId="{CE6B3773-E288-4ED6-8D2D-7A94A1E9116E}" destId="{B61698C4-7017-4D89-87F7-56075D701F9E}" srcOrd="0" destOrd="0" presId="urn:microsoft.com/office/officeart/2005/8/layout/cycle5"/>
    <dgm:cxn modelId="{5EE2538C-CC21-40C2-99E7-655BE4EAC8BE}" type="presOf" srcId="{181EA984-4962-4DC5-8CDA-71251781BB72}" destId="{6B2E63ED-B4B9-4312-8B34-C6298E61E31E}" srcOrd="0" destOrd="0" presId="urn:microsoft.com/office/officeart/2005/8/layout/cycle5"/>
    <dgm:cxn modelId="{A5A1EF05-7827-4CEA-ABDE-26873AECCC68}" srcId="{8FBAAD1B-5BAC-4AC0-8BA9-6D0621EB872A}" destId="{582979A8-C384-483D-9063-70433550210F}" srcOrd="4" destOrd="0" parTransId="{27AB9AEC-E8AF-41DD-9374-87F1F2B00302}" sibTransId="{CBBE3567-C6F7-4BAB-9067-FDC8A32F0041}"/>
    <dgm:cxn modelId="{4DBFBC0C-CBD9-4700-A7B2-61C6072E182D}" type="presOf" srcId="{99AA82BB-5D7A-4078-8B23-18C254D0DC4B}" destId="{529DDF86-EE24-4644-BF9F-F7994B1A08DB}" srcOrd="0" destOrd="0" presId="urn:microsoft.com/office/officeart/2005/8/layout/cycle5"/>
    <dgm:cxn modelId="{302A2F16-3AC8-43D7-9E61-E6B0D12C776C}" type="presOf" srcId="{1F9A309A-9FC0-485D-BD9D-D3AA06914A86}" destId="{43434E4B-C4FB-4DAC-9533-71DBE9279538}" srcOrd="0" destOrd="0" presId="urn:microsoft.com/office/officeart/2005/8/layout/cycle5"/>
    <dgm:cxn modelId="{EF94F302-B53F-4AF5-B4F2-D854A89FF9FC}" type="presOf" srcId="{8FBAAD1B-5BAC-4AC0-8BA9-6D0621EB872A}" destId="{5C1B40A2-C95B-481E-9090-4B7BCF3B56CE}" srcOrd="0" destOrd="0" presId="urn:microsoft.com/office/officeart/2005/8/layout/cycle5"/>
    <dgm:cxn modelId="{C6A0782F-1121-413E-BFF4-9C91A43198B6}" srcId="{8FBAAD1B-5BAC-4AC0-8BA9-6D0621EB872A}" destId="{724D7F1B-A1E0-49D7-BF3E-FEFCD1C743CE}" srcOrd="1" destOrd="0" parTransId="{8421A8F1-BAEA-4CEE-B30C-84C25247883B}" sibTransId="{8BA3E322-4EFF-422F-8958-15FC13EBBE0A}"/>
    <dgm:cxn modelId="{1EEED037-5830-449D-B570-38B8EAD61EA2}" type="presOf" srcId="{724D7F1B-A1E0-49D7-BF3E-FEFCD1C743CE}" destId="{A54D8CAD-B47B-492A-A92F-69E42EBB0CBD}" srcOrd="0" destOrd="0" presId="urn:microsoft.com/office/officeart/2005/8/layout/cycle5"/>
    <dgm:cxn modelId="{576E8FAF-673E-4EEE-A299-EFE205D95367}" srcId="{8FBAAD1B-5BAC-4AC0-8BA9-6D0621EB872A}" destId="{99AA82BB-5D7A-4078-8B23-18C254D0DC4B}" srcOrd="5" destOrd="0" parTransId="{66269EDA-3B26-44F0-9EAF-0EAB9C77E571}" sibTransId="{CE6B3773-E288-4ED6-8D2D-7A94A1E9116E}"/>
    <dgm:cxn modelId="{9B40075E-B9C8-4BE1-9B72-6DF318F1311A}" srcId="{8FBAAD1B-5BAC-4AC0-8BA9-6D0621EB872A}" destId="{FD2A65F7-0EFD-427A-9350-4EE82EF8A3A3}" srcOrd="6" destOrd="0" parTransId="{697F9671-3336-441A-86F1-2B39F8A830C4}" sibTransId="{1B6EB8D1-E4C2-40F7-BAF0-BED45F5C904D}"/>
    <dgm:cxn modelId="{E09B0767-9B9F-4284-9469-DE4B7A939B60}" type="presOf" srcId="{3E04EBF9-6BCF-4C97-97CC-16053D8ADECA}" destId="{D76CEF15-AD37-4FF7-A9D9-F30101483B47}" srcOrd="0" destOrd="0" presId="urn:microsoft.com/office/officeart/2005/8/layout/cycle5"/>
    <dgm:cxn modelId="{6B449B6E-E79A-4589-A9A4-29E569206FAC}" type="presOf" srcId="{582979A8-C384-483D-9063-70433550210F}" destId="{03867FA4-A613-4921-92BD-CBD0DE5AF6C1}" srcOrd="0" destOrd="0" presId="urn:microsoft.com/office/officeart/2005/8/layout/cycle5"/>
    <dgm:cxn modelId="{DFF6E6A9-9107-404F-B9BC-F6A3D3D07E0B}" type="presOf" srcId="{CBBE3567-C6F7-4BAB-9067-FDC8A32F0041}" destId="{191E1915-7B43-453A-9B3B-8BE365BAB7F0}" srcOrd="0" destOrd="0" presId="urn:microsoft.com/office/officeart/2005/8/layout/cycle5"/>
    <dgm:cxn modelId="{C27EF223-A7F9-401C-A928-9E63B98CB411}" type="presOf" srcId="{1B6EB8D1-E4C2-40F7-BAF0-BED45F5C904D}" destId="{37B34B6A-4DCE-4DE3-951A-2EF6B41DAEEC}" srcOrd="0" destOrd="0" presId="urn:microsoft.com/office/officeart/2005/8/layout/cycle5"/>
    <dgm:cxn modelId="{7BA20093-7751-48E7-9E6E-AC119FC8D5EF}" type="presParOf" srcId="{5C1B40A2-C95B-481E-9090-4B7BCF3B56CE}" destId="{18E1BD14-653F-47B3-BB46-667C8FB2497F}" srcOrd="0" destOrd="0" presId="urn:microsoft.com/office/officeart/2005/8/layout/cycle5"/>
    <dgm:cxn modelId="{F2597939-7F7A-4847-81A6-54B887C657FF}" type="presParOf" srcId="{5C1B40A2-C95B-481E-9090-4B7BCF3B56CE}" destId="{63F2586D-5C2A-47F2-8FBF-D647F1535402}" srcOrd="1" destOrd="0" presId="urn:microsoft.com/office/officeart/2005/8/layout/cycle5"/>
    <dgm:cxn modelId="{500280E4-F6C0-46FE-BD35-44FF7A346081}" type="presParOf" srcId="{5C1B40A2-C95B-481E-9090-4B7BCF3B56CE}" destId="{43434E4B-C4FB-4DAC-9533-71DBE9279538}" srcOrd="2" destOrd="0" presId="urn:microsoft.com/office/officeart/2005/8/layout/cycle5"/>
    <dgm:cxn modelId="{A7D7927D-317C-4C9B-B29A-6744ED2C69ED}" type="presParOf" srcId="{5C1B40A2-C95B-481E-9090-4B7BCF3B56CE}" destId="{A54D8CAD-B47B-492A-A92F-69E42EBB0CBD}" srcOrd="3" destOrd="0" presId="urn:microsoft.com/office/officeart/2005/8/layout/cycle5"/>
    <dgm:cxn modelId="{30B29179-085C-4220-94D1-9C25F9678842}" type="presParOf" srcId="{5C1B40A2-C95B-481E-9090-4B7BCF3B56CE}" destId="{C1BE9F86-1024-42B7-8000-210EB09C538A}" srcOrd="4" destOrd="0" presId="urn:microsoft.com/office/officeart/2005/8/layout/cycle5"/>
    <dgm:cxn modelId="{2419536A-1F43-4C61-B85D-37688EE884AE}" type="presParOf" srcId="{5C1B40A2-C95B-481E-9090-4B7BCF3B56CE}" destId="{F93ECD45-54D8-465B-A0C2-914295F3C5BD}" srcOrd="5" destOrd="0" presId="urn:microsoft.com/office/officeart/2005/8/layout/cycle5"/>
    <dgm:cxn modelId="{58C8FDE9-5084-4E38-A6FF-8166445BABE3}" type="presParOf" srcId="{5C1B40A2-C95B-481E-9090-4B7BCF3B56CE}" destId="{D76CEF15-AD37-4FF7-A9D9-F30101483B47}" srcOrd="6" destOrd="0" presId="urn:microsoft.com/office/officeart/2005/8/layout/cycle5"/>
    <dgm:cxn modelId="{2CDEFBEC-03B3-4801-8EC9-358D960C52E2}" type="presParOf" srcId="{5C1B40A2-C95B-481E-9090-4B7BCF3B56CE}" destId="{89825730-0866-4745-85D0-1D1DCFBF2A18}" srcOrd="7" destOrd="0" presId="urn:microsoft.com/office/officeart/2005/8/layout/cycle5"/>
    <dgm:cxn modelId="{43D0D845-98EB-4006-9ED9-233495181F41}" type="presParOf" srcId="{5C1B40A2-C95B-481E-9090-4B7BCF3B56CE}" destId="{DA554C6D-A2BD-4B94-802C-6C55DB9F2BF8}" srcOrd="8" destOrd="0" presId="urn:microsoft.com/office/officeart/2005/8/layout/cycle5"/>
    <dgm:cxn modelId="{44C3ED6E-899E-4BCA-AB3A-ADB4B135B254}" type="presParOf" srcId="{5C1B40A2-C95B-481E-9090-4B7BCF3B56CE}" destId="{644BD4D3-8D2A-489F-BC0B-191B4AEF9533}" srcOrd="9" destOrd="0" presId="urn:microsoft.com/office/officeart/2005/8/layout/cycle5"/>
    <dgm:cxn modelId="{26CC558B-FFD0-4A0A-A11E-8A0C387D97A9}" type="presParOf" srcId="{5C1B40A2-C95B-481E-9090-4B7BCF3B56CE}" destId="{DAC3B005-4E2A-4348-9B77-486F2914FE10}" srcOrd="10" destOrd="0" presId="urn:microsoft.com/office/officeart/2005/8/layout/cycle5"/>
    <dgm:cxn modelId="{8E730908-9D95-419C-B108-F7C86449BB6D}" type="presParOf" srcId="{5C1B40A2-C95B-481E-9090-4B7BCF3B56CE}" destId="{2C814299-90FC-466A-8C27-58BBE7C3AD9B}" srcOrd="11" destOrd="0" presId="urn:microsoft.com/office/officeart/2005/8/layout/cycle5"/>
    <dgm:cxn modelId="{0F693752-2906-447C-9FE1-446A680E421F}" type="presParOf" srcId="{5C1B40A2-C95B-481E-9090-4B7BCF3B56CE}" destId="{03867FA4-A613-4921-92BD-CBD0DE5AF6C1}" srcOrd="12" destOrd="0" presId="urn:microsoft.com/office/officeart/2005/8/layout/cycle5"/>
    <dgm:cxn modelId="{95924E37-8882-4E9F-A359-17E4C3DD72C6}" type="presParOf" srcId="{5C1B40A2-C95B-481E-9090-4B7BCF3B56CE}" destId="{A543EB03-7087-4967-BA16-52B020590675}" srcOrd="13" destOrd="0" presId="urn:microsoft.com/office/officeart/2005/8/layout/cycle5"/>
    <dgm:cxn modelId="{6168C958-35EB-4476-8151-DA508627EA80}" type="presParOf" srcId="{5C1B40A2-C95B-481E-9090-4B7BCF3B56CE}" destId="{191E1915-7B43-453A-9B3B-8BE365BAB7F0}" srcOrd="14" destOrd="0" presId="urn:microsoft.com/office/officeart/2005/8/layout/cycle5"/>
    <dgm:cxn modelId="{B8A2FDA5-9754-4CBE-954F-9805F6BFCA66}" type="presParOf" srcId="{5C1B40A2-C95B-481E-9090-4B7BCF3B56CE}" destId="{529DDF86-EE24-4644-BF9F-F7994B1A08DB}" srcOrd="15" destOrd="0" presId="urn:microsoft.com/office/officeart/2005/8/layout/cycle5"/>
    <dgm:cxn modelId="{29A60492-9F75-4C8C-A93C-CC391CEB67B4}" type="presParOf" srcId="{5C1B40A2-C95B-481E-9090-4B7BCF3B56CE}" destId="{273D6908-0A8E-4F45-889A-67CE25D68E3E}" srcOrd="16" destOrd="0" presId="urn:microsoft.com/office/officeart/2005/8/layout/cycle5"/>
    <dgm:cxn modelId="{6227E773-A9DC-467D-8060-30B207F8C827}" type="presParOf" srcId="{5C1B40A2-C95B-481E-9090-4B7BCF3B56CE}" destId="{B61698C4-7017-4D89-87F7-56075D701F9E}" srcOrd="17" destOrd="0" presId="urn:microsoft.com/office/officeart/2005/8/layout/cycle5"/>
    <dgm:cxn modelId="{B5F87667-6A59-49B2-A10B-94B99AD022BF}" type="presParOf" srcId="{5C1B40A2-C95B-481E-9090-4B7BCF3B56CE}" destId="{E20084B0-DED3-4DEB-8998-F77FEE57635D}" srcOrd="18" destOrd="0" presId="urn:microsoft.com/office/officeart/2005/8/layout/cycle5"/>
    <dgm:cxn modelId="{22AABC01-C092-4BEA-9EB5-B8E83E76D6AF}" type="presParOf" srcId="{5C1B40A2-C95B-481E-9090-4B7BCF3B56CE}" destId="{284E5A02-1953-4AC1-8DE5-B9171905FABE}" srcOrd="19" destOrd="0" presId="urn:microsoft.com/office/officeart/2005/8/layout/cycle5"/>
    <dgm:cxn modelId="{57B250EA-D75D-4267-8A4F-2D2E1CEFC232}" type="presParOf" srcId="{5C1B40A2-C95B-481E-9090-4B7BCF3B56CE}" destId="{37B34B6A-4DCE-4DE3-951A-2EF6B41DAEEC}" srcOrd="20" destOrd="0" presId="urn:microsoft.com/office/officeart/2005/8/layout/cycle5"/>
    <dgm:cxn modelId="{5B29DE1D-36B9-49A4-B861-6A33152B8974}" type="presParOf" srcId="{5C1B40A2-C95B-481E-9090-4B7BCF3B56CE}" destId="{26BC9EC0-F33D-4C53-893E-E607BC23B588}" srcOrd="21" destOrd="0" presId="urn:microsoft.com/office/officeart/2005/8/layout/cycle5"/>
    <dgm:cxn modelId="{D9057867-0C5C-4681-AB68-7BD003D167F1}" type="presParOf" srcId="{5C1B40A2-C95B-481E-9090-4B7BCF3B56CE}" destId="{AAF36583-BB7F-476C-A980-E0851D9947DB}" srcOrd="22" destOrd="0" presId="urn:microsoft.com/office/officeart/2005/8/layout/cycle5"/>
    <dgm:cxn modelId="{C6DC724C-E5CB-4D4C-842B-88F151A230FF}" type="presParOf" srcId="{5C1B40A2-C95B-481E-9090-4B7BCF3B56CE}" destId="{6B2E63ED-B4B9-4312-8B34-C6298E61E31E}" srcOrd="23" destOrd="0" presId="urn:microsoft.com/office/officeart/2005/8/layout/cycle5"/>
  </dgm:cxnLst>
  <dgm:bg>
    <a:noFill/>
    <a:effectLst/>
  </dgm:bg>
  <dgm:whole>
    <a:ln w="31750" cap="flat" cmpd="sng" algn="ctr">
      <a:noFill/>
      <a:prstDash val="sysDot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BABCCA-8569-4ABA-B03B-D830CDA9F6D4}" type="doc">
      <dgm:prSet loTypeId="urn:microsoft.com/office/officeart/2008/layout/RadialCluster" loCatId="relationship" qsTypeId="urn:microsoft.com/office/officeart/2005/8/quickstyle/3d2" qsCatId="3D" csTypeId="urn:microsoft.com/office/officeart/2005/8/colors/colorful1#14" csCatId="colorful" phldr="1"/>
      <dgm:spPr/>
      <dgm:t>
        <a:bodyPr/>
        <a:lstStyle/>
        <a:p>
          <a:endParaRPr lang="ru-RU"/>
        </a:p>
      </dgm:t>
    </dgm:pt>
    <dgm:pt modelId="{FB48CFB2-2144-464F-99B0-7B4517BBF385}">
      <dgm:prSet phldrT="[Текст]" custT="1"/>
      <dgm:spPr>
        <a:solidFill>
          <a:schemeClr val="bg1"/>
        </a:solidFill>
        <a:ln w="127000">
          <a:solidFill>
            <a:srgbClr val="C00000"/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90000"/>
            </a:lnSpc>
          </a:pPr>
          <a:endParaRPr lang="ru-RU" sz="2800" b="1" dirty="0" smtClean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>
            <a:lnSpc>
              <a:spcPct val="70000"/>
            </a:lnSpc>
          </a:pPr>
          <a:r>
            <a:rPr lang="ru-RU" sz="28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Доходы бюджета - поступающие в бюджет денежные средства</a:t>
          </a:r>
        </a:p>
        <a:p>
          <a:pPr>
            <a:lnSpc>
              <a:spcPct val="90000"/>
            </a:lnSpc>
          </a:pPr>
          <a:endParaRPr lang="ru-RU" sz="2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AEB99F-186D-4EBF-BBED-2B0E5A5148BE}" type="parTrans" cxnId="{5D4F3C9E-B10F-444A-BA8E-62C311060DBF}">
      <dgm:prSet/>
      <dgm:spPr/>
      <dgm:t>
        <a:bodyPr/>
        <a:lstStyle/>
        <a:p>
          <a:endParaRPr lang="ru-RU"/>
        </a:p>
      </dgm:t>
    </dgm:pt>
    <dgm:pt modelId="{39196133-48A8-43A8-922F-0E3AC7557F38}" type="sibTrans" cxnId="{5D4F3C9E-B10F-444A-BA8E-62C311060DBF}">
      <dgm:prSet/>
      <dgm:spPr/>
      <dgm:t>
        <a:bodyPr/>
        <a:lstStyle/>
        <a:p>
          <a:endParaRPr lang="ru-RU"/>
        </a:p>
      </dgm:t>
    </dgm:pt>
    <dgm:pt modelId="{BF147029-5588-4C67-A975-3EDDF959302B}">
      <dgm:prSet phldrT="[Текст]" custT="1"/>
      <dgm:spPr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70000"/>
            </a:lnSpc>
          </a:pPr>
          <a:r>
            <a:rPr lang="ru-RU" sz="28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Безвозмездные поступления</a:t>
          </a:r>
          <a:endParaRPr lang="ru-RU" sz="2800" b="1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2C971819-3A7E-44D6-A607-E41E2CC546CA}" type="parTrans" cxnId="{457702C6-AE99-4C2D-96D9-995BC995E75C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E327513B-1FDF-48E7-9E5A-99220A35E89A}" type="sibTrans" cxnId="{457702C6-AE99-4C2D-96D9-995BC995E75C}">
      <dgm:prSet/>
      <dgm:spPr/>
      <dgm:t>
        <a:bodyPr/>
        <a:lstStyle/>
        <a:p>
          <a:endParaRPr lang="ru-RU"/>
        </a:p>
      </dgm:t>
    </dgm:pt>
    <dgm:pt modelId="{B48DC76A-8C89-4A47-A084-03205D8C4A2A}">
      <dgm:prSet phldrT="[Текст]" custT="1"/>
      <dgm:spPr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70000"/>
            </a:lnSpc>
          </a:pPr>
          <a:r>
            <a:rPr lang="ru-RU" sz="28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Налоговые доходы</a:t>
          </a:r>
          <a:endParaRPr lang="ru-RU" sz="2800" b="1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9D6328B3-3D5F-410C-9275-2F3B736C0074}" type="parTrans" cxnId="{154E241D-2D22-4E0E-8438-BC731CBD30B3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1847B8B9-2FEB-499A-AACE-A89168127650}" type="sibTrans" cxnId="{154E241D-2D22-4E0E-8438-BC731CBD30B3}">
      <dgm:prSet/>
      <dgm:spPr/>
      <dgm:t>
        <a:bodyPr/>
        <a:lstStyle/>
        <a:p>
          <a:endParaRPr lang="ru-RU"/>
        </a:p>
      </dgm:t>
    </dgm:pt>
    <dgm:pt modelId="{51B0975B-EA65-4A15-BAF2-DB307B86BC96}">
      <dgm:prSet phldrT="[Текст]" custT="1"/>
      <dgm:spPr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70000"/>
            </a:lnSpc>
          </a:pPr>
          <a:r>
            <a:rPr lang="ru-RU" sz="28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Неналоговые доходы</a:t>
          </a:r>
          <a:endParaRPr lang="ru-RU" sz="2800" b="1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30BF6DE8-1E0A-4F3F-9C5D-54B1D0FEA649}" type="parTrans" cxnId="{2F7F97AF-1C51-47F7-AED3-20851A7120E9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F5480A95-2FFD-46E9-8288-C8419BA04595}" type="sibTrans" cxnId="{2F7F97AF-1C51-47F7-AED3-20851A7120E9}">
      <dgm:prSet/>
      <dgm:spPr/>
      <dgm:t>
        <a:bodyPr/>
        <a:lstStyle/>
        <a:p>
          <a:endParaRPr lang="ru-RU"/>
        </a:p>
      </dgm:t>
    </dgm:pt>
    <dgm:pt modelId="{4E3CB81D-5BD5-41C8-8D7E-41348F2F94B8}">
      <dgm:prSet/>
      <dgm:spPr/>
      <dgm:t>
        <a:bodyPr/>
        <a:lstStyle/>
        <a:p>
          <a:endParaRPr lang="ru-RU"/>
        </a:p>
      </dgm:t>
    </dgm:pt>
    <dgm:pt modelId="{CB1AFA49-7FFC-4CC1-ABCF-E6C85BDD0CDF}" type="parTrans" cxnId="{353F71E6-1BF3-4808-8C5A-4F3A0A4469B6}">
      <dgm:prSet/>
      <dgm:spPr/>
      <dgm:t>
        <a:bodyPr/>
        <a:lstStyle/>
        <a:p>
          <a:endParaRPr lang="ru-RU"/>
        </a:p>
      </dgm:t>
    </dgm:pt>
    <dgm:pt modelId="{22A13CCC-4F53-4984-919B-DA9857491D50}" type="sibTrans" cxnId="{353F71E6-1BF3-4808-8C5A-4F3A0A4469B6}">
      <dgm:prSet/>
      <dgm:spPr/>
      <dgm:t>
        <a:bodyPr/>
        <a:lstStyle/>
        <a:p>
          <a:endParaRPr lang="ru-RU"/>
        </a:p>
      </dgm:t>
    </dgm:pt>
    <dgm:pt modelId="{EBBCDB51-8D9D-41C5-9512-A7CBCEB26C2A}">
      <dgm:prSet/>
      <dgm:spPr/>
      <dgm:t>
        <a:bodyPr/>
        <a:lstStyle/>
        <a:p>
          <a:endParaRPr lang="ru-RU" dirty="0"/>
        </a:p>
      </dgm:t>
    </dgm:pt>
    <dgm:pt modelId="{88AF2814-A6DF-449B-A708-4AD232106244}" type="parTrans" cxnId="{084B9E86-4CAC-45A9-B370-423FBD730BEC}">
      <dgm:prSet/>
      <dgm:spPr/>
      <dgm:t>
        <a:bodyPr/>
        <a:lstStyle/>
        <a:p>
          <a:endParaRPr lang="ru-RU"/>
        </a:p>
      </dgm:t>
    </dgm:pt>
    <dgm:pt modelId="{4E805DCF-6BEF-46D5-BAEB-4A4B47EA680F}" type="sibTrans" cxnId="{084B9E86-4CAC-45A9-B370-423FBD730BEC}">
      <dgm:prSet/>
      <dgm:spPr/>
      <dgm:t>
        <a:bodyPr/>
        <a:lstStyle/>
        <a:p>
          <a:endParaRPr lang="ru-RU"/>
        </a:p>
      </dgm:t>
    </dgm:pt>
    <dgm:pt modelId="{8B244CFF-22F3-49C3-BAD4-562F5B34DCEA}" type="pres">
      <dgm:prSet presAssocID="{C9BABCCA-8569-4ABA-B03B-D830CDA9F6D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67A95D3-4209-465C-93E1-7443651645A0}" type="pres">
      <dgm:prSet presAssocID="{FB48CFB2-2144-464F-99B0-7B4517BBF385}" presName="singleCycl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55E128A9-086C-4AB0-9BB3-7B78F9CA19C8}" type="pres">
      <dgm:prSet presAssocID="{FB48CFB2-2144-464F-99B0-7B4517BBF385}" presName="singleCenter" presStyleLbl="node1" presStyleIdx="0" presStyleCnt="4" custScaleX="469693" custScaleY="54339" custLinFactNeighborX="472" custLinFactNeighborY="-55169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2A42BF92-E0CA-4C74-94D9-9AE3F4260038}" type="pres">
      <dgm:prSet presAssocID="{2C971819-3A7E-44D6-A607-E41E2CC546CA}" presName="Name56" presStyleLbl="parChTrans1D2" presStyleIdx="0" presStyleCnt="3"/>
      <dgm:spPr/>
      <dgm:t>
        <a:bodyPr/>
        <a:lstStyle/>
        <a:p>
          <a:endParaRPr lang="ru-RU"/>
        </a:p>
      </dgm:t>
    </dgm:pt>
    <dgm:pt modelId="{A7E70BED-E9F9-4186-91D6-4C4AD5C34513}" type="pres">
      <dgm:prSet presAssocID="{BF147029-5588-4C67-A975-3EDDF959302B}" presName="text0" presStyleLbl="node1" presStyleIdx="1" presStyleCnt="4" custScaleX="385925" custScaleY="75391" custRadScaleRad="123566" custRadScaleInc="-1787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99DAA6-78E7-4C62-AD9F-BB89E1F317A5}" type="pres">
      <dgm:prSet presAssocID="{9D6328B3-3D5F-410C-9275-2F3B736C0074}" presName="Name56" presStyleLbl="parChTrans1D2" presStyleIdx="1" presStyleCnt="3"/>
      <dgm:spPr/>
      <dgm:t>
        <a:bodyPr/>
        <a:lstStyle/>
        <a:p>
          <a:endParaRPr lang="ru-RU"/>
        </a:p>
      </dgm:t>
    </dgm:pt>
    <dgm:pt modelId="{A1F9C609-4FDF-427E-A3A7-017CF8E0D1F8}" type="pres">
      <dgm:prSet presAssocID="{B48DC76A-8C89-4A47-A084-03205D8C4A2A}" presName="text0" presStyleLbl="node1" presStyleIdx="2" presStyleCnt="4" custScaleX="304805" custScaleY="94470" custRadScaleRad="97805" custRadScaleInc="-1149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427F8-47F7-429E-8B9A-D7AD3446727D}" type="pres">
      <dgm:prSet presAssocID="{30BF6DE8-1E0A-4F3F-9C5D-54B1D0FEA649}" presName="Name56" presStyleLbl="parChTrans1D2" presStyleIdx="2" presStyleCnt="3"/>
      <dgm:spPr/>
      <dgm:t>
        <a:bodyPr/>
        <a:lstStyle/>
        <a:p>
          <a:endParaRPr lang="ru-RU"/>
        </a:p>
      </dgm:t>
    </dgm:pt>
    <dgm:pt modelId="{341F0CCF-4C81-46C6-BAD1-DDC17631079D}" type="pres">
      <dgm:prSet presAssocID="{51B0975B-EA65-4A15-BAF2-DB307B86BC96}" presName="text0" presStyleLbl="node1" presStyleIdx="3" presStyleCnt="4" custScaleX="297295" custScaleY="87686" custRadScaleRad="144632" custRadScaleInc="907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4E241D-2D22-4E0E-8438-BC731CBD30B3}" srcId="{FB48CFB2-2144-464F-99B0-7B4517BBF385}" destId="{B48DC76A-8C89-4A47-A084-03205D8C4A2A}" srcOrd="1" destOrd="0" parTransId="{9D6328B3-3D5F-410C-9275-2F3B736C0074}" sibTransId="{1847B8B9-2FEB-499A-AACE-A89168127650}"/>
    <dgm:cxn modelId="{084B9E86-4CAC-45A9-B370-423FBD730BEC}" srcId="{C9BABCCA-8569-4ABA-B03B-D830CDA9F6D4}" destId="{EBBCDB51-8D9D-41C5-9512-A7CBCEB26C2A}" srcOrd="2" destOrd="0" parTransId="{88AF2814-A6DF-449B-A708-4AD232106244}" sibTransId="{4E805DCF-6BEF-46D5-BAEB-4A4B47EA680F}"/>
    <dgm:cxn modelId="{2F7F97AF-1C51-47F7-AED3-20851A7120E9}" srcId="{FB48CFB2-2144-464F-99B0-7B4517BBF385}" destId="{51B0975B-EA65-4A15-BAF2-DB307B86BC96}" srcOrd="2" destOrd="0" parTransId="{30BF6DE8-1E0A-4F3F-9C5D-54B1D0FEA649}" sibTransId="{F5480A95-2FFD-46E9-8288-C8419BA04595}"/>
    <dgm:cxn modelId="{08AF76D0-F453-4A35-BF7F-734539FCCE2A}" type="presOf" srcId="{2C971819-3A7E-44D6-A607-E41E2CC546CA}" destId="{2A42BF92-E0CA-4C74-94D9-9AE3F4260038}" srcOrd="0" destOrd="0" presId="urn:microsoft.com/office/officeart/2008/layout/RadialCluster"/>
    <dgm:cxn modelId="{8E142757-8651-4A08-8AFD-BE318F3366D4}" type="presOf" srcId="{FB48CFB2-2144-464F-99B0-7B4517BBF385}" destId="{55E128A9-086C-4AB0-9BB3-7B78F9CA19C8}" srcOrd="0" destOrd="0" presId="urn:microsoft.com/office/officeart/2008/layout/RadialCluster"/>
    <dgm:cxn modelId="{457702C6-AE99-4C2D-96D9-995BC995E75C}" srcId="{FB48CFB2-2144-464F-99B0-7B4517BBF385}" destId="{BF147029-5588-4C67-A975-3EDDF959302B}" srcOrd="0" destOrd="0" parTransId="{2C971819-3A7E-44D6-A607-E41E2CC546CA}" sibTransId="{E327513B-1FDF-48E7-9E5A-99220A35E89A}"/>
    <dgm:cxn modelId="{353F71E6-1BF3-4808-8C5A-4F3A0A4469B6}" srcId="{C9BABCCA-8569-4ABA-B03B-D830CDA9F6D4}" destId="{4E3CB81D-5BD5-41C8-8D7E-41348F2F94B8}" srcOrd="1" destOrd="0" parTransId="{CB1AFA49-7FFC-4CC1-ABCF-E6C85BDD0CDF}" sibTransId="{22A13CCC-4F53-4984-919B-DA9857491D50}"/>
    <dgm:cxn modelId="{9E3C2C2D-F444-4583-BDCA-D65E00092E33}" type="presOf" srcId="{30BF6DE8-1E0A-4F3F-9C5D-54B1D0FEA649}" destId="{BF1427F8-47F7-429E-8B9A-D7AD3446727D}" srcOrd="0" destOrd="0" presId="urn:microsoft.com/office/officeart/2008/layout/RadialCluster"/>
    <dgm:cxn modelId="{F638BC24-D947-45A3-A09A-2207DE01867E}" type="presOf" srcId="{BF147029-5588-4C67-A975-3EDDF959302B}" destId="{A7E70BED-E9F9-4186-91D6-4C4AD5C34513}" srcOrd="0" destOrd="0" presId="urn:microsoft.com/office/officeart/2008/layout/RadialCluster"/>
    <dgm:cxn modelId="{5D4F3C9E-B10F-444A-BA8E-62C311060DBF}" srcId="{C9BABCCA-8569-4ABA-B03B-D830CDA9F6D4}" destId="{FB48CFB2-2144-464F-99B0-7B4517BBF385}" srcOrd="0" destOrd="0" parTransId="{AAAEB99F-186D-4EBF-BBED-2B0E5A5148BE}" sibTransId="{39196133-48A8-43A8-922F-0E3AC7557F38}"/>
    <dgm:cxn modelId="{49B8A50E-C671-4CCA-94C9-762C230B28BE}" type="presOf" srcId="{B48DC76A-8C89-4A47-A084-03205D8C4A2A}" destId="{A1F9C609-4FDF-427E-A3A7-017CF8E0D1F8}" srcOrd="0" destOrd="0" presId="urn:microsoft.com/office/officeart/2008/layout/RadialCluster"/>
    <dgm:cxn modelId="{F12F9E5A-6AFA-4C21-A6DC-ED2C984316A5}" type="presOf" srcId="{9D6328B3-3D5F-410C-9275-2F3B736C0074}" destId="{0999DAA6-78E7-4C62-AD9F-BB89E1F317A5}" srcOrd="0" destOrd="0" presId="urn:microsoft.com/office/officeart/2008/layout/RadialCluster"/>
    <dgm:cxn modelId="{118688C9-4C1C-473B-8F2A-51CC2C106F7B}" type="presOf" srcId="{C9BABCCA-8569-4ABA-B03B-D830CDA9F6D4}" destId="{8B244CFF-22F3-49C3-BAD4-562F5B34DCEA}" srcOrd="0" destOrd="0" presId="urn:microsoft.com/office/officeart/2008/layout/RadialCluster"/>
    <dgm:cxn modelId="{AE961DD4-C172-42E1-98FA-EC3879CBE94A}" type="presOf" srcId="{51B0975B-EA65-4A15-BAF2-DB307B86BC96}" destId="{341F0CCF-4C81-46C6-BAD1-DDC17631079D}" srcOrd="0" destOrd="0" presId="urn:microsoft.com/office/officeart/2008/layout/RadialCluster"/>
    <dgm:cxn modelId="{45279739-AF95-4FD1-AF65-640C43D63660}" type="presParOf" srcId="{8B244CFF-22F3-49C3-BAD4-562F5B34DCEA}" destId="{767A95D3-4209-465C-93E1-7443651645A0}" srcOrd="0" destOrd="0" presId="urn:microsoft.com/office/officeart/2008/layout/RadialCluster"/>
    <dgm:cxn modelId="{C1CF6BFB-8338-45F4-B681-D16F4368FF07}" type="presParOf" srcId="{767A95D3-4209-465C-93E1-7443651645A0}" destId="{55E128A9-086C-4AB0-9BB3-7B78F9CA19C8}" srcOrd="0" destOrd="0" presId="urn:microsoft.com/office/officeart/2008/layout/RadialCluster"/>
    <dgm:cxn modelId="{C2AD9E20-59EC-47EC-9D6E-41252BA4093E}" type="presParOf" srcId="{767A95D3-4209-465C-93E1-7443651645A0}" destId="{2A42BF92-E0CA-4C74-94D9-9AE3F4260038}" srcOrd="1" destOrd="0" presId="urn:microsoft.com/office/officeart/2008/layout/RadialCluster"/>
    <dgm:cxn modelId="{23CD0BE2-9A76-4F0A-BD76-674015F285AE}" type="presParOf" srcId="{767A95D3-4209-465C-93E1-7443651645A0}" destId="{A7E70BED-E9F9-4186-91D6-4C4AD5C34513}" srcOrd="2" destOrd="0" presId="urn:microsoft.com/office/officeart/2008/layout/RadialCluster"/>
    <dgm:cxn modelId="{6E4CC283-7874-40A4-95B6-E0A5F3A006B8}" type="presParOf" srcId="{767A95D3-4209-465C-93E1-7443651645A0}" destId="{0999DAA6-78E7-4C62-AD9F-BB89E1F317A5}" srcOrd="3" destOrd="0" presId="urn:microsoft.com/office/officeart/2008/layout/RadialCluster"/>
    <dgm:cxn modelId="{BD127F62-C5A4-403F-9C69-7098B4456BB2}" type="presParOf" srcId="{767A95D3-4209-465C-93E1-7443651645A0}" destId="{A1F9C609-4FDF-427E-A3A7-017CF8E0D1F8}" srcOrd="4" destOrd="0" presId="urn:microsoft.com/office/officeart/2008/layout/RadialCluster"/>
    <dgm:cxn modelId="{1E7DD808-3838-45EF-A0DC-34E1F37B344D}" type="presParOf" srcId="{767A95D3-4209-465C-93E1-7443651645A0}" destId="{BF1427F8-47F7-429E-8B9A-D7AD3446727D}" srcOrd="5" destOrd="0" presId="urn:microsoft.com/office/officeart/2008/layout/RadialCluster"/>
    <dgm:cxn modelId="{1C9E2202-CA4D-47FD-B9A6-59583DDCEAC8}" type="presParOf" srcId="{767A95D3-4209-465C-93E1-7443651645A0}" destId="{341F0CCF-4C81-46C6-BAD1-DDC17631079D}" srcOrd="6" destOrd="0" presId="urn:microsoft.com/office/officeart/2008/layout/RadialCluster"/>
  </dgm:cxnLst>
  <dgm:bg>
    <a:noFill/>
  </dgm:bg>
  <dgm:whole>
    <a:ln w="63500" cmpd="sng"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#18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/>
      <dgm:t>
        <a:bodyPr/>
        <a:lstStyle/>
        <a:p>
          <a:pPr algn="ctr"/>
          <a:r>
            <a:rPr lang="ru-RU" sz="1100" b="1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100" b="1" dirty="0"/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3BA0FA79-0F0A-4F39-8C6F-85BF113366C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 smtClean="0"/>
        </a:p>
        <a:p>
          <a:endParaRPr lang="ru-RU" dirty="0"/>
        </a:p>
      </dgm:t>
    </dgm:pt>
    <dgm:pt modelId="{66E51CD7-05D6-4658-BDAA-92C6F3E19708}" type="parTrans" cxnId="{4A189105-0239-4451-ACE0-D31E9CBF66B8}">
      <dgm:prSet/>
      <dgm:spPr/>
      <dgm:t>
        <a:bodyPr/>
        <a:lstStyle/>
        <a:p>
          <a:endParaRPr lang="ru-RU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/>
        </a:p>
      </dgm:t>
    </dgm:pt>
    <dgm:pt modelId="{420BA717-63F2-4ED1-9193-BDF0AD7BC7E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A8FC0520-4E1C-47C9-9459-5A566E2A3269}" type="parTrans" cxnId="{420E5929-73A4-4A38-8264-96367E09F888}">
      <dgm:prSet/>
      <dgm:spPr/>
      <dgm:t>
        <a:bodyPr/>
        <a:lstStyle/>
        <a:p>
          <a:endParaRPr lang="ru-RU"/>
        </a:p>
      </dgm:t>
    </dgm:pt>
    <dgm:pt modelId="{93B10FAD-F9FB-447F-AB26-67CC3C3A8B52}" type="sibTrans" cxnId="{420E5929-73A4-4A38-8264-96367E09F888}">
      <dgm:prSet/>
      <dgm:spPr/>
      <dgm:t>
        <a:bodyPr/>
        <a:lstStyle/>
        <a:p>
          <a:endParaRPr lang="ru-RU"/>
        </a:p>
      </dgm:t>
    </dgm:pt>
    <dgm:pt modelId="{AA0A2BD5-A368-4F17-8E9D-23F1FC377812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598F354-400C-439C-BDD5-729D663E252E}" type="parTrans" cxnId="{48ECD170-E6C5-489E-A263-20CC615C17AB}">
      <dgm:prSet/>
      <dgm:spPr/>
      <dgm:t>
        <a:bodyPr/>
        <a:lstStyle/>
        <a:p>
          <a:endParaRPr lang="ru-RU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/>
        </a:p>
      </dgm:t>
    </dgm:pt>
    <dgm:pt modelId="{D78F1D4C-A2EF-4C56-940B-FB3F18A7298D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/>
      <dgm:t>
        <a:bodyPr/>
        <a:lstStyle/>
        <a:p>
          <a:endParaRPr lang="ru-RU"/>
        </a:p>
      </dgm:t>
    </dgm:pt>
    <dgm:pt modelId="{62E153EB-408C-4CB3-B6CA-2A439518E14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9F9F7AF-4DAB-4B6C-A26F-22C945FB8A80}" type="sibTrans" cxnId="{54059384-7D56-4783-9E6B-CB7051B26B45}">
      <dgm:prSet/>
      <dgm:spPr/>
      <dgm:t>
        <a:bodyPr/>
        <a:lstStyle/>
        <a:p>
          <a:endParaRPr lang="ru-RU"/>
        </a:p>
      </dgm:t>
    </dgm:pt>
    <dgm:pt modelId="{77DF95E1-3397-43CE-99EF-E82D1E9B2066}" type="parTrans" cxnId="{54059384-7D56-4783-9E6B-CB7051B26B45}">
      <dgm:prSet/>
      <dgm:spPr/>
      <dgm:t>
        <a:bodyPr/>
        <a:lstStyle/>
        <a:p>
          <a:endParaRPr lang="ru-RU"/>
        </a:p>
      </dgm:t>
    </dgm:pt>
    <dgm:pt modelId="{9F96D360-CB55-48DB-9778-BF90DCE1129E}">
      <dgm:prSet phldrT="[Текст]"/>
      <dgm:spPr>
        <a:solidFill>
          <a:srgbClr val="8AAC46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86A4893-ECEC-4EFE-BAC3-3F1C84511E21}" type="sibTrans" cxnId="{ABB8D3AC-32ED-44B8-98D1-601987ACC1D1}">
      <dgm:prSet/>
      <dgm:spPr/>
      <dgm:t>
        <a:bodyPr/>
        <a:lstStyle/>
        <a:p>
          <a:endParaRPr lang="ru-RU"/>
        </a:p>
      </dgm:t>
    </dgm:pt>
    <dgm:pt modelId="{BC4B6763-2F33-4CCB-B9CC-377BBD0F0800}" type="parTrans" cxnId="{ABB8D3AC-32ED-44B8-98D1-601987ACC1D1}">
      <dgm:prSet/>
      <dgm:spPr/>
      <dgm:t>
        <a:bodyPr/>
        <a:lstStyle/>
        <a:p>
          <a:endParaRPr lang="ru-RU"/>
        </a:p>
      </dgm:t>
    </dgm:pt>
    <dgm:pt modelId="{D2A69AB7-A0A6-4501-95CD-2902A3384DE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B4AB27D7-F679-4C2F-B351-354C992C8F30}" type="sibTrans" cxnId="{BDBC8127-C9A5-4636-AF0A-79E42F53D923}">
      <dgm:prSet/>
      <dgm:spPr/>
      <dgm:t>
        <a:bodyPr/>
        <a:lstStyle/>
        <a:p>
          <a:endParaRPr lang="ru-RU"/>
        </a:p>
      </dgm:t>
    </dgm:pt>
    <dgm:pt modelId="{9DEE7B50-C1CB-48D2-999B-DF1098A88396}" type="parTrans" cxnId="{BDBC8127-C9A5-4636-AF0A-79E42F53D923}">
      <dgm:prSet/>
      <dgm:spPr/>
      <dgm:t>
        <a:bodyPr/>
        <a:lstStyle/>
        <a:p>
          <a:endParaRPr lang="ru-RU"/>
        </a:p>
      </dgm:t>
    </dgm:pt>
    <dgm:pt modelId="{637E412C-91EE-486E-8354-15F2384BE3EA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021BE46-16AF-4372-B2A0-67875E2C82CF}" type="parTrans" cxnId="{EA60BD94-54CE-450D-A117-19A3057D3DE3}">
      <dgm:prSet/>
      <dgm:spPr/>
      <dgm:t>
        <a:bodyPr/>
        <a:lstStyle/>
        <a:p>
          <a:endParaRPr lang="ru-RU"/>
        </a:p>
      </dgm:t>
    </dgm:pt>
    <dgm:pt modelId="{6923DAD3-03A3-4184-9D76-6CCF9386A60A}" type="sibTrans" cxnId="{EA60BD94-54CE-450D-A117-19A3057D3DE3}">
      <dgm:prSet/>
      <dgm:spPr/>
      <dgm:t>
        <a:bodyPr/>
        <a:lstStyle/>
        <a:p>
          <a:endParaRPr lang="ru-RU"/>
        </a:p>
      </dgm:t>
    </dgm:pt>
    <dgm:pt modelId="{D63A74EC-A1EC-4823-AB28-835C2DE63D58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8D513BD1-7137-4BB2-A1F4-1B02EFB0F34F}" type="parTrans" cxnId="{A5BC18A6-1C74-45AC-A35E-DB57538BF8E8}">
      <dgm:prSet/>
      <dgm:spPr/>
      <dgm:t>
        <a:bodyPr/>
        <a:lstStyle/>
        <a:p>
          <a:endParaRPr lang="ru-RU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/>
      <dgm:t>
        <a:bodyPr/>
        <a:lstStyle/>
        <a:p>
          <a:endParaRPr lang="ru-RU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2E44C-8498-48F8-9652-E5DD6AC5818D}" type="pres">
      <dgm:prSet presAssocID="{6F647F05-65E5-443B-9310-4AF895EEC1B0}" presName="centerShape" presStyleLbl="node0" presStyleIdx="0" presStyleCnt="1" custScaleX="211958" custScaleY="179647" custLinFactNeighborX="-908" custLinFactNeighborY="1704"/>
      <dgm:spPr/>
      <dgm:t>
        <a:bodyPr/>
        <a:lstStyle/>
        <a:p>
          <a:endParaRPr lang="ru-RU"/>
        </a:p>
      </dgm:t>
    </dgm:pt>
    <dgm:pt modelId="{4731EA70-1FA8-49F5-A6BF-4AE9CB97C303}" type="pres">
      <dgm:prSet presAssocID="{8D513BD1-7137-4BB2-A1F4-1B02EFB0F34F}" presName="parTrans" presStyleLbl="sibTrans2D1" presStyleIdx="0" presStyleCnt="10"/>
      <dgm:spPr/>
      <dgm:t>
        <a:bodyPr/>
        <a:lstStyle/>
        <a:p>
          <a:endParaRPr lang="ru-RU"/>
        </a:p>
      </dgm:t>
    </dgm:pt>
    <dgm:pt modelId="{8D15C70B-27DC-4BC4-8B54-1A6B8CC1DBC1}" type="pres">
      <dgm:prSet presAssocID="{8D513BD1-7137-4BB2-A1F4-1B02EFB0F34F}" presName="connectorText" presStyleLbl="sibTrans2D1" presStyleIdx="0" presStyleCnt="10"/>
      <dgm:spPr/>
      <dgm:t>
        <a:bodyPr/>
        <a:lstStyle/>
        <a:p>
          <a:endParaRPr lang="ru-RU"/>
        </a:p>
      </dgm:t>
    </dgm:pt>
    <dgm:pt modelId="{E2EC1D87-F728-458A-8AB1-7A3D78F9D25E}" type="pres">
      <dgm:prSet presAssocID="{D63A74EC-A1EC-4823-AB28-835C2DE63D58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222DD-64BD-4A89-BBB9-2B80D8318D4A}" type="pres">
      <dgm:prSet presAssocID="{082CE592-953F-441B-B0C2-F864433A8493}" presName="parTrans" presStyleLbl="sibTrans2D1" presStyleIdx="1" presStyleCnt="10"/>
      <dgm:spPr/>
      <dgm:t>
        <a:bodyPr/>
        <a:lstStyle/>
        <a:p>
          <a:endParaRPr lang="ru-RU"/>
        </a:p>
      </dgm:t>
    </dgm:pt>
    <dgm:pt modelId="{839DF450-14DD-4280-9AEE-DA73938E9B9D}" type="pres">
      <dgm:prSet presAssocID="{082CE592-953F-441B-B0C2-F864433A8493}" presName="connectorText" presStyleLbl="sibTrans2D1" presStyleIdx="1" presStyleCnt="10"/>
      <dgm:spPr/>
      <dgm:t>
        <a:bodyPr/>
        <a:lstStyle/>
        <a:p>
          <a:endParaRPr lang="ru-RU"/>
        </a:p>
      </dgm:t>
    </dgm:pt>
    <dgm:pt modelId="{73BC26A8-8D0F-45E6-9E3B-37EADD227262}" type="pres">
      <dgm:prSet presAssocID="{4B1A8440-411B-4A5D-AFC7-3583C59ADD0E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93DE9-E67A-4CE1-BC6B-5C458B1137B0}" type="pres">
      <dgm:prSet presAssocID="{C021BE46-16AF-4372-B2A0-67875E2C82CF}" presName="parTrans" presStyleLbl="sibTrans2D1" presStyleIdx="2" presStyleCnt="10"/>
      <dgm:spPr/>
      <dgm:t>
        <a:bodyPr/>
        <a:lstStyle/>
        <a:p>
          <a:endParaRPr lang="ru-RU"/>
        </a:p>
      </dgm:t>
    </dgm:pt>
    <dgm:pt modelId="{DA660ED5-C4B7-4208-928A-B8DD66837486}" type="pres">
      <dgm:prSet presAssocID="{C021BE46-16AF-4372-B2A0-67875E2C82CF}" presName="connectorText" presStyleLbl="sibTrans2D1" presStyleIdx="2" presStyleCnt="10"/>
      <dgm:spPr/>
      <dgm:t>
        <a:bodyPr/>
        <a:lstStyle/>
        <a:p>
          <a:endParaRPr lang="ru-RU"/>
        </a:p>
      </dgm:t>
    </dgm:pt>
    <dgm:pt modelId="{D8B200F5-4D07-49B2-A587-C2FE6CEC49F8}" type="pres">
      <dgm:prSet presAssocID="{637E412C-91EE-486E-8354-15F2384BE3EA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AB10C-E176-4610-B2C6-BE8F83AD0F9B}" type="pres">
      <dgm:prSet presAssocID="{A8FC0520-4E1C-47C9-9459-5A566E2A3269}" presName="parTrans" presStyleLbl="sibTrans2D1" presStyleIdx="3" presStyleCnt="10"/>
      <dgm:spPr/>
      <dgm:t>
        <a:bodyPr/>
        <a:lstStyle/>
        <a:p>
          <a:endParaRPr lang="ru-RU"/>
        </a:p>
      </dgm:t>
    </dgm:pt>
    <dgm:pt modelId="{47F0322C-5978-482D-A409-1280E22C6D82}" type="pres">
      <dgm:prSet presAssocID="{A8FC0520-4E1C-47C9-9459-5A566E2A3269}" presName="connectorText" presStyleLbl="sibTrans2D1" presStyleIdx="3" presStyleCnt="10"/>
      <dgm:spPr/>
      <dgm:t>
        <a:bodyPr/>
        <a:lstStyle/>
        <a:p>
          <a:endParaRPr lang="ru-RU"/>
        </a:p>
      </dgm:t>
    </dgm:pt>
    <dgm:pt modelId="{FFE63D16-C443-42C8-BB30-4CA61876A647}" type="pres">
      <dgm:prSet presAssocID="{420BA717-63F2-4ED1-9193-BDF0AD7BC7EB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50D33-9BD9-4D37-A533-789F5554AFB5}" type="pres">
      <dgm:prSet presAssocID="{6598F354-400C-439C-BDD5-729D663E252E}" presName="parTrans" presStyleLbl="sibTrans2D1" presStyleIdx="4" presStyleCnt="10"/>
      <dgm:spPr/>
      <dgm:t>
        <a:bodyPr/>
        <a:lstStyle/>
        <a:p>
          <a:endParaRPr lang="ru-RU"/>
        </a:p>
      </dgm:t>
    </dgm:pt>
    <dgm:pt modelId="{F326903B-AF5C-41D9-A950-9DE60C069BDF}" type="pres">
      <dgm:prSet presAssocID="{6598F354-400C-439C-BDD5-729D663E252E}" presName="connectorText" presStyleLbl="sibTrans2D1" presStyleIdx="4" presStyleCnt="10"/>
      <dgm:spPr/>
      <dgm:t>
        <a:bodyPr/>
        <a:lstStyle/>
        <a:p>
          <a:endParaRPr lang="ru-RU"/>
        </a:p>
      </dgm:t>
    </dgm:pt>
    <dgm:pt modelId="{EB1C3899-7B42-47CD-912B-DD035472498D}" type="pres">
      <dgm:prSet presAssocID="{AA0A2BD5-A368-4F17-8E9D-23F1FC377812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553CB-2478-4421-B002-5FA728364A78}" type="pres">
      <dgm:prSet presAssocID="{9DEE7B50-C1CB-48D2-999B-DF1098A88396}" presName="parTrans" presStyleLbl="sibTrans2D1" presStyleIdx="5" presStyleCnt="10"/>
      <dgm:spPr/>
      <dgm:t>
        <a:bodyPr/>
        <a:lstStyle/>
        <a:p>
          <a:endParaRPr lang="ru-RU"/>
        </a:p>
      </dgm:t>
    </dgm:pt>
    <dgm:pt modelId="{881BA4B6-6173-4BE7-ACB0-127409627ABA}" type="pres">
      <dgm:prSet presAssocID="{9DEE7B50-C1CB-48D2-999B-DF1098A88396}" presName="connectorText" presStyleLbl="sibTrans2D1" presStyleIdx="5" presStyleCnt="10"/>
      <dgm:spPr/>
      <dgm:t>
        <a:bodyPr/>
        <a:lstStyle/>
        <a:p>
          <a:endParaRPr lang="ru-RU"/>
        </a:p>
      </dgm:t>
    </dgm:pt>
    <dgm:pt modelId="{FED909B6-8F19-4D98-AAC2-EBEEF4830C2B}" type="pres">
      <dgm:prSet presAssocID="{D2A69AB7-A0A6-4501-95CD-2902A3384DE3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7EB92-DF16-476D-BB87-6C0D26E26F61}" type="pres">
      <dgm:prSet presAssocID="{BC4B6763-2F33-4CCB-B9CC-377BBD0F0800}" presName="parTrans" presStyleLbl="sibTrans2D1" presStyleIdx="6" presStyleCnt="10"/>
      <dgm:spPr/>
      <dgm:t>
        <a:bodyPr/>
        <a:lstStyle/>
        <a:p>
          <a:endParaRPr lang="ru-RU"/>
        </a:p>
      </dgm:t>
    </dgm:pt>
    <dgm:pt modelId="{E3A5A4EE-729B-477E-AEA8-7FC61FA6B941}" type="pres">
      <dgm:prSet presAssocID="{BC4B6763-2F33-4CCB-B9CC-377BBD0F0800}" presName="connectorText" presStyleLbl="sibTrans2D1" presStyleIdx="6" presStyleCnt="10"/>
      <dgm:spPr/>
      <dgm:t>
        <a:bodyPr/>
        <a:lstStyle/>
        <a:p>
          <a:endParaRPr lang="ru-RU"/>
        </a:p>
      </dgm:t>
    </dgm:pt>
    <dgm:pt modelId="{69EA0517-EDCB-4CEB-899F-D56DCF7B4404}" type="pres">
      <dgm:prSet presAssocID="{9F96D360-CB55-48DB-9778-BF90DCE1129E}" presName="node" presStyleLbl="node1" presStyleIdx="6" presStyleCnt="10" custRadScaleRad="101966" custRadScaleInc="-6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35AEB-3A20-4DC3-9A60-032AB2743B03}" type="pres">
      <dgm:prSet presAssocID="{77DF95E1-3397-43CE-99EF-E82D1E9B2066}" presName="parTrans" presStyleLbl="sibTrans2D1" presStyleIdx="7" presStyleCnt="10"/>
      <dgm:spPr/>
      <dgm:t>
        <a:bodyPr/>
        <a:lstStyle/>
        <a:p>
          <a:endParaRPr lang="ru-RU"/>
        </a:p>
      </dgm:t>
    </dgm:pt>
    <dgm:pt modelId="{4273F29E-B93C-44D6-A671-FCDC77ED9BA3}" type="pres">
      <dgm:prSet presAssocID="{77DF95E1-3397-43CE-99EF-E82D1E9B2066}" presName="connectorText" presStyleLbl="sibTrans2D1" presStyleIdx="7" presStyleCnt="10"/>
      <dgm:spPr/>
      <dgm:t>
        <a:bodyPr/>
        <a:lstStyle/>
        <a:p>
          <a:endParaRPr lang="ru-RU"/>
        </a:p>
      </dgm:t>
    </dgm:pt>
    <dgm:pt modelId="{83F11675-07D9-406F-853D-13FD28BBB805}" type="pres">
      <dgm:prSet presAssocID="{62E153EB-408C-4CB3-B6CA-2A439518E14B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7FC25-052B-426A-9E06-117E992234F6}" type="pres">
      <dgm:prSet presAssocID="{08170AFC-8E89-4179-A96D-636AFFD8C3F3}" presName="parTrans" presStyleLbl="sibTrans2D1" presStyleIdx="8" presStyleCnt="10"/>
      <dgm:spPr/>
      <dgm:t>
        <a:bodyPr/>
        <a:lstStyle/>
        <a:p>
          <a:endParaRPr lang="ru-RU"/>
        </a:p>
      </dgm:t>
    </dgm:pt>
    <dgm:pt modelId="{53D78D63-5F88-4163-9535-46A64127BD3A}" type="pres">
      <dgm:prSet presAssocID="{08170AFC-8E89-4179-A96D-636AFFD8C3F3}" presName="connectorText" presStyleLbl="sibTrans2D1" presStyleIdx="8" presStyleCnt="10"/>
      <dgm:spPr/>
      <dgm:t>
        <a:bodyPr/>
        <a:lstStyle/>
        <a:p>
          <a:endParaRPr lang="ru-RU"/>
        </a:p>
      </dgm:t>
    </dgm:pt>
    <dgm:pt modelId="{EDA34655-9131-4731-957F-5382F53A0660}" type="pres">
      <dgm:prSet presAssocID="{D78F1D4C-A2EF-4C56-940B-FB3F18A7298D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B84E4-4A31-43DB-B3BF-8E8EF2B79F2D}" type="pres">
      <dgm:prSet presAssocID="{66E51CD7-05D6-4658-BDAA-92C6F3E19708}" presName="parTrans" presStyleLbl="sibTrans2D1" presStyleIdx="9" presStyleCnt="10"/>
      <dgm:spPr/>
      <dgm:t>
        <a:bodyPr/>
        <a:lstStyle/>
        <a:p>
          <a:endParaRPr lang="ru-RU"/>
        </a:p>
      </dgm:t>
    </dgm:pt>
    <dgm:pt modelId="{C47D9E4B-AD47-4E79-B529-9B264E8F4F6B}" type="pres">
      <dgm:prSet presAssocID="{66E51CD7-05D6-4658-BDAA-92C6F3E19708}" presName="connectorText" presStyleLbl="sibTrans2D1" presStyleIdx="9" presStyleCnt="10"/>
      <dgm:spPr/>
      <dgm:t>
        <a:bodyPr/>
        <a:lstStyle/>
        <a:p>
          <a:endParaRPr lang="ru-RU"/>
        </a:p>
      </dgm:t>
    </dgm:pt>
    <dgm:pt modelId="{E0AC84DD-2093-416F-85DE-E547FE520660}" type="pres">
      <dgm:prSet presAssocID="{3BA0FA79-0F0A-4F39-8C6F-85BF113366C3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7C5ECC-D6AE-46CC-A616-3B064822210F}" type="presOf" srcId="{66E51CD7-05D6-4658-BDAA-92C6F3E19708}" destId="{C47D9E4B-AD47-4E79-B529-9B264E8F4F6B}" srcOrd="1" destOrd="0" presId="urn:microsoft.com/office/officeart/2005/8/layout/radial5"/>
    <dgm:cxn modelId="{ACB00693-E6B2-476D-B320-71FB9BE1BFDF}" type="presOf" srcId="{9F96D360-CB55-48DB-9778-BF90DCE1129E}" destId="{69EA0517-EDCB-4CEB-899F-D56DCF7B4404}" srcOrd="0" destOrd="0" presId="urn:microsoft.com/office/officeart/2005/8/layout/radial5"/>
    <dgm:cxn modelId="{95388709-E76C-4FB4-B3E2-562F4F7B97D2}" type="presOf" srcId="{8D513BD1-7137-4BB2-A1F4-1B02EFB0F34F}" destId="{4731EA70-1FA8-49F5-A6BF-4AE9CB97C303}" srcOrd="0" destOrd="0" presId="urn:microsoft.com/office/officeart/2005/8/layout/radial5"/>
    <dgm:cxn modelId="{017D1BCC-BF7D-4B7F-BE89-38026CE8EE67}" type="presOf" srcId="{BC4B6763-2F33-4CCB-B9CC-377BBD0F0800}" destId="{A0B7EB92-DF16-476D-BB87-6C0D26E26F61}" srcOrd="0" destOrd="0" presId="urn:microsoft.com/office/officeart/2005/8/layout/radial5"/>
    <dgm:cxn modelId="{BDBC8127-C9A5-4636-AF0A-79E42F53D923}" srcId="{6F647F05-65E5-443B-9310-4AF895EEC1B0}" destId="{D2A69AB7-A0A6-4501-95CD-2902A3384DE3}" srcOrd="5" destOrd="0" parTransId="{9DEE7B50-C1CB-48D2-999B-DF1098A88396}" sibTransId="{B4AB27D7-F679-4C2F-B351-354C992C8F30}"/>
    <dgm:cxn modelId="{169E8329-689D-4F24-ACFE-67143EECAC9B}" type="presOf" srcId="{62E153EB-408C-4CB3-B6CA-2A439518E14B}" destId="{83F11675-07D9-406F-853D-13FD28BBB805}" srcOrd="0" destOrd="0" presId="urn:microsoft.com/office/officeart/2005/8/layout/radial5"/>
    <dgm:cxn modelId="{0A97A070-576E-4A6A-9DDC-4F58B5E0C447}" type="presOf" srcId="{637E412C-91EE-486E-8354-15F2384BE3EA}" destId="{D8B200F5-4D07-49B2-A587-C2FE6CEC49F8}" srcOrd="0" destOrd="0" presId="urn:microsoft.com/office/officeart/2005/8/layout/radial5"/>
    <dgm:cxn modelId="{EF18CA15-FB60-41DE-B00B-FB8C4C901E3C}" type="presOf" srcId="{6B4A9C71-5243-4375-98C7-BA189146832B}" destId="{8B82EA68-B59A-424E-9756-C221A13DB47F}" srcOrd="0" destOrd="0" presId="urn:microsoft.com/office/officeart/2005/8/layout/radial5"/>
    <dgm:cxn modelId="{0C552461-9F82-401B-886A-FDA17F23FFE2}" type="presOf" srcId="{3BA0FA79-0F0A-4F39-8C6F-85BF113366C3}" destId="{E0AC84DD-2093-416F-85DE-E547FE520660}" srcOrd="0" destOrd="0" presId="urn:microsoft.com/office/officeart/2005/8/layout/radial5"/>
    <dgm:cxn modelId="{1F066901-D632-4594-B8F6-7E59EFE4382B}" type="presOf" srcId="{D63A74EC-A1EC-4823-AB28-835C2DE63D58}" destId="{E2EC1D87-F728-458A-8AB1-7A3D78F9D25E}" srcOrd="0" destOrd="0" presId="urn:microsoft.com/office/officeart/2005/8/layout/radial5"/>
    <dgm:cxn modelId="{EBC1C665-FFA1-4F1B-AAA8-156D2B58FC6C}" type="presOf" srcId="{A8FC0520-4E1C-47C9-9459-5A566E2A3269}" destId="{E7EAB10C-E176-4610-B2C6-BE8F83AD0F9B}" srcOrd="0" destOrd="0" presId="urn:microsoft.com/office/officeart/2005/8/layout/radial5"/>
    <dgm:cxn modelId="{420E5929-73A4-4A38-8264-96367E09F888}" srcId="{6F647F05-65E5-443B-9310-4AF895EEC1B0}" destId="{420BA717-63F2-4ED1-9193-BDF0AD7BC7EB}" srcOrd="3" destOrd="0" parTransId="{A8FC0520-4E1C-47C9-9459-5A566E2A3269}" sibTransId="{93B10FAD-F9FB-447F-AB26-67CC3C3A8B52}"/>
    <dgm:cxn modelId="{8C00689F-F253-4E85-9268-66A5D984DF8D}" type="presOf" srcId="{D78F1D4C-A2EF-4C56-940B-FB3F18A7298D}" destId="{EDA34655-9131-4731-957F-5382F53A0660}" srcOrd="0" destOrd="0" presId="urn:microsoft.com/office/officeart/2005/8/layout/radial5"/>
    <dgm:cxn modelId="{744312B5-A22B-4537-95A1-75064EB56E85}" type="presOf" srcId="{6598F354-400C-439C-BDD5-729D663E252E}" destId="{F326903B-AF5C-41D9-A950-9DE60C069BDF}" srcOrd="1" destOrd="0" presId="urn:microsoft.com/office/officeart/2005/8/layout/radial5"/>
    <dgm:cxn modelId="{F5A7A0F4-DF0E-4D3D-A502-FC008E132E7C}" type="presOf" srcId="{082CE592-953F-441B-B0C2-F864433A8493}" destId="{A0E222DD-64BD-4A89-BBB9-2B80D8318D4A}" srcOrd="0" destOrd="0" presId="urn:microsoft.com/office/officeart/2005/8/layout/radial5"/>
    <dgm:cxn modelId="{2A7A513E-A8FD-4670-A544-BFC1EDA287D4}" type="presOf" srcId="{8D513BD1-7137-4BB2-A1F4-1B02EFB0F34F}" destId="{8D15C70B-27DC-4BC4-8B54-1A6B8CC1DBC1}" srcOrd="1" destOrd="0" presId="urn:microsoft.com/office/officeart/2005/8/layout/radial5"/>
    <dgm:cxn modelId="{8F6B4559-0926-4A7E-8BB4-E2A818801AC4}" type="presOf" srcId="{08170AFC-8E89-4179-A96D-636AFFD8C3F3}" destId="{DF27FC25-052B-426A-9E06-117E992234F6}" srcOrd="0" destOrd="0" presId="urn:microsoft.com/office/officeart/2005/8/layout/radial5"/>
    <dgm:cxn modelId="{0370DD97-59E0-4CFD-9E24-621EEE57670C}" type="presOf" srcId="{9DEE7B50-C1CB-48D2-999B-DF1098A88396}" destId="{881BA4B6-6173-4BE7-ACB0-127409627ABA}" srcOrd="1" destOrd="0" presId="urn:microsoft.com/office/officeart/2005/8/layout/radial5"/>
    <dgm:cxn modelId="{48ECD170-E6C5-489E-A263-20CC615C17AB}" srcId="{6F647F05-65E5-443B-9310-4AF895EEC1B0}" destId="{AA0A2BD5-A368-4F17-8E9D-23F1FC377812}" srcOrd="4" destOrd="0" parTransId="{6598F354-400C-439C-BDD5-729D663E252E}" sibTransId="{0A69E1AC-CA25-4F66-967D-B64CF01B740F}"/>
    <dgm:cxn modelId="{DA7D39A4-C5DD-4815-A365-8D758A3A2614}" type="presOf" srcId="{6598F354-400C-439C-BDD5-729D663E252E}" destId="{FA950D33-9BD9-4D37-A533-789F5554AFB5}" srcOrd="0" destOrd="0" presId="urn:microsoft.com/office/officeart/2005/8/layout/radial5"/>
    <dgm:cxn modelId="{0C7ABF55-FA58-4DA8-9597-E926ED8E6E11}" type="presOf" srcId="{A8FC0520-4E1C-47C9-9459-5A566E2A3269}" destId="{47F0322C-5978-482D-A409-1280E22C6D82}" srcOrd="1" destOrd="0" presId="urn:microsoft.com/office/officeart/2005/8/layout/radial5"/>
    <dgm:cxn modelId="{34187E83-94CD-442B-ABC5-126FD8F6828D}" type="presOf" srcId="{6F647F05-65E5-443B-9310-4AF895EEC1B0}" destId="{ED72E44C-8498-48F8-9652-E5DD6AC5818D}" srcOrd="0" destOrd="0" presId="urn:microsoft.com/office/officeart/2005/8/layout/radial5"/>
    <dgm:cxn modelId="{A0C215B0-ABD8-4A90-9A1F-5DF2BA324174}" type="presOf" srcId="{C021BE46-16AF-4372-B2A0-67875E2C82CF}" destId="{06F93DE9-E67A-4CE1-BC6B-5C458B1137B0}" srcOrd="0" destOrd="0" presId="urn:microsoft.com/office/officeart/2005/8/layout/radial5"/>
    <dgm:cxn modelId="{ABB8D3AC-32ED-44B8-98D1-601987ACC1D1}" srcId="{6F647F05-65E5-443B-9310-4AF895EEC1B0}" destId="{9F96D360-CB55-48DB-9778-BF90DCE1129E}" srcOrd="6" destOrd="0" parTransId="{BC4B6763-2F33-4CCB-B9CC-377BBD0F0800}" sibTransId="{286A4893-ECEC-4EFE-BAC3-3F1C84511E21}"/>
    <dgm:cxn modelId="{78E8C9AF-2989-41E5-B79C-BDC37C9F32B8}" type="presOf" srcId="{082CE592-953F-441B-B0C2-F864433A8493}" destId="{839DF450-14DD-4280-9AEE-DA73938E9B9D}" srcOrd="1" destOrd="0" presId="urn:microsoft.com/office/officeart/2005/8/layout/radial5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A00878C0-A87A-42B9-83D7-EE8880E34935}" srcId="{6F647F05-65E5-443B-9310-4AF895EEC1B0}" destId="{D78F1D4C-A2EF-4C56-940B-FB3F18A7298D}" srcOrd="8" destOrd="0" parTransId="{08170AFC-8E89-4179-A96D-636AFFD8C3F3}" sibTransId="{3B6B2775-EA0D-4CA6-A4A3-0187E341F68C}"/>
    <dgm:cxn modelId="{4A189105-0239-4451-ACE0-D31E9CBF66B8}" srcId="{6F647F05-65E5-443B-9310-4AF895EEC1B0}" destId="{3BA0FA79-0F0A-4F39-8C6F-85BF113366C3}" srcOrd="9" destOrd="0" parTransId="{66E51CD7-05D6-4658-BDAA-92C6F3E19708}" sibTransId="{3F86135B-3CC7-4CEB-B411-92453A9354E3}"/>
    <dgm:cxn modelId="{ED54F3FE-0653-4B58-89CD-E573EC5C8FB0}" type="presOf" srcId="{AA0A2BD5-A368-4F17-8E9D-23F1FC377812}" destId="{EB1C3899-7B42-47CD-912B-DD035472498D}" srcOrd="0" destOrd="0" presId="urn:microsoft.com/office/officeart/2005/8/layout/radial5"/>
    <dgm:cxn modelId="{F9531D20-EA12-4B1F-AB5F-A2159CBE7C9E}" type="presOf" srcId="{66E51CD7-05D6-4658-BDAA-92C6F3E19708}" destId="{553B84E4-4A31-43DB-B3BF-8E8EF2B79F2D}" srcOrd="0" destOrd="0" presId="urn:microsoft.com/office/officeart/2005/8/layout/radial5"/>
    <dgm:cxn modelId="{EA60BD94-54CE-450D-A117-19A3057D3DE3}" srcId="{6F647F05-65E5-443B-9310-4AF895EEC1B0}" destId="{637E412C-91EE-486E-8354-15F2384BE3EA}" srcOrd="2" destOrd="0" parTransId="{C021BE46-16AF-4372-B2A0-67875E2C82CF}" sibTransId="{6923DAD3-03A3-4184-9D76-6CCF9386A60A}"/>
    <dgm:cxn modelId="{2F27FDE1-3F18-4BBF-94FF-C2190B68BA68}" type="presOf" srcId="{BC4B6763-2F33-4CCB-B9CC-377BBD0F0800}" destId="{E3A5A4EE-729B-477E-AEA8-7FC61FA6B941}" srcOrd="1" destOrd="0" presId="urn:microsoft.com/office/officeart/2005/8/layout/radial5"/>
    <dgm:cxn modelId="{C20860BF-BBB4-4A24-A407-46F05DDE4C20}" type="presOf" srcId="{D2A69AB7-A0A6-4501-95CD-2902A3384DE3}" destId="{FED909B6-8F19-4D98-AAC2-EBEEF4830C2B}" srcOrd="0" destOrd="0" presId="urn:microsoft.com/office/officeart/2005/8/layout/radial5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6CF24A19-26A2-452C-93B9-75F0EFDE2226}" type="presOf" srcId="{77DF95E1-3397-43CE-99EF-E82D1E9B2066}" destId="{4273F29E-B93C-44D6-A671-FCDC77ED9BA3}" srcOrd="1" destOrd="0" presId="urn:microsoft.com/office/officeart/2005/8/layout/radial5"/>
    <dgm:cxn modelId="{ECDE17D3-B726-418A-939F-196331F0112F}" type="presOf" srcId="{9DEE7B50-C1CB-48D2-999B-DF1098A88396}" destId="{2F5553CB-2478-4421-B002-5FA728364A78}" srcOrd="0" destOrd="0" presId="urn:microsoft.com/office/officeart/2005/8/layout/radial5"/>
    <dgm:cxn modelId="{E2B7BD15-9F16-46FA-A38B-7A4466585AE4}" type="presOf" srcId="{08170AFC-8E89-4179-A96D-636AFFD8C3F3}" destId="{53D78D63-5F88-4163-9535-46A64127BD3A}" srcOrd="1" destOrd="0" presId="urn:microsoft.com/office/officeart/2005/8/layout/radial5"/>
    <dgm:cxn modelId="{5357C9D7-5F39-406D-8FBD-D2270077E18B}" type="presOf" srcId="{77DF95E1-3397-43CE-99EF-E82D1E9B2066}" destId="{7A035AEB-3A20-4DC3-9A60-032AB2743B03}" srcOrd="0" destOrd="0" presId="urn:microsoft.com/office/officeart/2005/8/layout/radial5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7E4276B7-C6F7-43FF-81F1-FB381673526E}" type="presOf" srcId="{420BA717-63F2-4ED1-9193-BDF0AD7BC7EB}" destId="{FFE63D16-C443-42C8-BB30-4CA61876A647}" srcOrd="0" destOrd="0" presId="urn:microsoft.com/office/officeart/2005/8/layout/radial5"/>
    <dgm:cxn modelId="{D1543031-69B2-41AD-8169-A36DA1A4305B}" type="presOf" srcId="{C021BE46-16AF-4372-B2A0-67875E2C82CF}" destId="{DA660ED5-C4B7-4208-928A-B8DD66837486}" srcOrd="1" destOrd="0" presId="urn:microsoft.com/office/officeart/2005/8/layout/radial5"/>
    <dgm:cxn modelId="{898A2D91-16DE-40B1-85BA-AE4C6E2C7957}" type="presOf" srcId="{4B1A8440-411B-4A5D-AFC7-3583C59ADD0E}" destId="{73BC26A8-8D0F-45E6-9E3B-37EADD227262}" srcOrd="0" destOrd="0" presId="urn:microsoft.com/office/officeart/2005/8/layout/radial5"/>
    <dgm:cxn modelId="{54059384-7D56-4783-9E6B-CB7051B26B45}" srcId="{6F647F05-65E5-443B-9310-4AF895EEC1B0}" destId="{62E153EB-408C-4CB3-B6CA-2A439518E14B}" srcOrd="7" destOrd="0" parTransId="{77DF95E1-3397-43CE-99EF-E82D1E9B2066}" sibTransId="{69F9F7AF-4DAB-4B6C-A26F-22C945FB8A80}"/>
    <dgm:cxn modelId="{BAD3E873-735F-4CCC-B16D-E68CF6F455EE}" type="presParOf" srcId="{8B82EA68-B59A-424E-9756-C221A13DB47F}" destId="{ED72E44C-8498-48F8-9652-E5DD6AC5818D}" srcOrd="0" destOrd="0" presId="urn:microsoft.com/office/officeart/2005/8/layout/radial5"/>
    <dgm:cxn modelId="{1BD75E63-F609-444E-B0E7-970EC67F63AF}" type="presParOf" srcId="{8B82EA68-B59A-424E-9756-C221A13DB47F}" destId="{4731EA70-1FA8-49F5-A6BF-4AE9CB97C303}" srcOrd="1" destOrd="0" presId="urn:microsoft.com/office/officeart/2005/8/layout/radial5"/>
    <dgm:cxn modelId="{641826E0-41D9-4EA5-8D84-94E32C482DDF}" type="presParOf" srcId="{4731EA70-1FA8-49F5-A6BF-4AE9CB97C303}" destId="{8D15C70B-27DC-4BC4-8B54-1A6B8CC1DBC1}" srcOrd="0" destOrd="0" presId="urn:microsoft.com/office/officeart/2005/8/layout/radial5"/>
    <dgm:cxn modelId="{C6A2D402-A1D9-4529-B5C2-49DAB2C98FA8}" type="presParOf" srcId="{8B82EA68-B59A-424E-9756-C221A13DB47F}" destId="{E2EC1D87-F728-458A-8AB1-7A3D78F9D25E}" srcOrd="2" destOrd="0" presId="urn:microsoft.com/office/officeart/2005/8/layout/radial5"/>
    <dgm:cxn modelId="{734B02A8-0ACB-4D6B-9CBA-63E4BECEBA43}" type="presParOf" srcId="{8B82EA68-B59A-424E-9756-C221A13DB47F}" destId="{A0E222DD-64BD-4A89-BBB9-2B80D8318D4A}" srcOrd="3" destOrd="0" presId="urn:microsoft.com/office/officeart/2005/8/layout/radial5"/>
    <dgm:cxn modelId="{8919FAAD-E532-4759-A781-58444B79F167}" type="presParOf" srcId="{A0E222DD-64BD-4A89-BBB9-2B80D8318D4A}" destId="{839DF450-14DD-4280-9AEE-DA73938E9B9D}" srcOrd="0" destOrd="0" presId="urn:microsoft.com/office/officeart/2005/8/layout/radial5"/>
    <dgm:cxn modelId="{6E5BEF5E-8A88-4DDE-A4E7-A0DD251CDFF6}" type="presParOf" srcId="{8B82EA68-B59A-424E-9756-C221A13DB47F}" destId="{73BC26A8-8D0F-45E6-9E3B-37EADD227262}" srcOrd="4" destOrd="0" presId="urn:microsoft.com/office/officeart/2005/8/layout/radial5"/>
    <dgm:cxn modelId="{9180E7CE-1F8B-4013-9AAD-5E660F49A69E}" type="presParOf" srcId="{8B82EA68-B59A-424E-9756-C221A13DB47F}" destId="{06F93DE9-E67A-4CE1-BC6B-5C458B1137B0}" srcOrd="5" destOrd="0" presId="urn:microsoft.com/office/officeart/2005/8/layout/radial5"/>
    <dgm:cxn modelId="{539B03E3-3C96-4577-A15A-0294A4E09DFC}" type="presParOf" srcId="{06F93DE9-E67A-4CE1-BC6B-5C458B1137B0}" destId="{DA660ED5-C4B7-4208-928A-B8DD66837486}" srcOrd="0" destOrd="0" presId="urn:microsoft.com/office/officeart/2005/8/layout/radial5"/>
    <dgm:cxn modelId="{E5267E7E-D115-4D6A-90F2-0EABCF809CA0}" type="presParOf" srcId="{8B82EA68-B59A-424E-9756-C221A13DB47F}" destId="{D8B200F5-4D07-49B2-A587-C2FE6CEC49F8}" srcOrd="6" destOrd="0" presId="urn:microsoft.com/office/officeart/2005/8/layout/radial5"/>
    <dgm:cxn modelId="{82778B7A-925F-47BD-9BB0-62CC175669BA}" type="presParOf" srcId="{8B82EA68-B59A-424E-9756-C221A13DB47F}" destId="{E7EAB10C-E176-4610-B2C6-BE8F83AD0F9B}" srcOrd="7" destOrd="0" presId="urn:microsoft.com/office/officeart/2005/8/layout/radial5"/>
    <dgm:cxn modelId="{A5E5FD1D-5D20-457C-A233-16D64D3E40E0}" type="presParOf" srcId="{E7EAB10C-E176-4610-B2C6-BE8F83AD0F9B}" destId="{47F0322C-5978-482D-A409-1280E22C6D82}" srcOrd="0" destOrd="0" presId="urn:microsoft.com/office/officeart/2005/8/layout/radial5"/>
    <dgm:cxn modelId="{39359418-76C2-4661-9094-3F5F4CAD4495}" type="presParOf" srcId="{8B82EA68-B59A-424E-9756-C221A13DB47F}" destId="{FFE63D16-C443-42C8-BB30-4CA61876A647}" srcOrd="8" destOrd="0" presId="urn:microsoft.com/office/officeart/2005/8/layout/radial5"/>
    <dgm:cxn modelId="{785A54DE-126A-4367-B0BF-D932601E3C70}" type="presParOf" srcId="{8B82EA68-B59A-424E-9756-C221A13DB47F}" destId="{FA950D33-9BD9-4D37-A533-789F5554AFB5}" srcOrd="9" destOrd="0" presId="urn:microsoft.com/office/officeart/2005/8/layout/radial5"/>
    <dgm:cxn modelId="{B11B7820-8410-48A0-A228-B788DBE5CDBF}" type="presParOf" srcId="{FA950D33-9BD9-4D37-A533-789F5554AFB5}" destId="{F326903B-AF5C-41D9-A950-9DE60C069BDF}" srcOrd="0" destOrd="0" presId="urn:microsoft.com/office/officeart/2005/8/layout/radial5"/>
    <dgm:cxn modelId="{9408D683-F66F-4ECD-86E4-5BBAB79DBE43}" type="presParOf" srcId="{8B82EA68-B59A-424E-9756-C221A13DB47F}" destId="{EB1C3899-7B42-47CD-912B-DD035472498D}" srcOrd="10" destOrd="0" presId="urn:microsoft.com/office/officeart/2005/8/layout/radial5"/>
    <dgm:cxn modelId="{71829985-CD05-4060-9631-72F287E5C5FF}" type="presParOf" srcId="{8B82EA68-B59A-424E-9756-C221A13DB47F}" destId="{2F5553CB-2478-4421-B002-5FA728364A78}" srcOrd="11" destOrd="0" presId="urn:microsoft.com/office/officeart/2005/8/layout/radial5"/>
    <dgm:cxn modelId="{3BE6EBF0-38AB-41E5-818B-84015C2F7F83}" type="presParOf" srcId="{2F5553CB-2478-4421-B002-5FA728364A78}" destId="{881BA4B6-6173-4BE7-ACB0-127409627ABA}" srcOrd="0" destOrd="0" presId="urn:microsoft.com/office/officeart/2005/8/layout/radial5"/>
    <dgm:cxn modelId="{B91CA33D-A02D-47C8-9C43-583EAE16B593}" type="presParOf" srcId="{8B82EA68-B59A-424E-9756-C221A13DB47F}" destId="{FED909B6-8F19-4D98-AAC2-EBEEF4830C2B}" srcOrd="12" destOrd="0" presId="urn:microsoft.com/office/officeart/2005/8/layout/radial5"/>
    <dgm:cxn modelId="{E999641A-C0DA-4D0F-8BB2-F2F86904A7FB}" type="presParOf" srcId="{8B82EA68-B59A-424E-9756-C221A13DB47F}" destId="{A0B7EB92-DF16-476D-BB87-6C0D26E26F61}" srcOrd="13" destOrd="0" presId="urn:microsoft.com/office/officeart/2005/8/layout/radial5"/>
    <dgm:cxn modelId="{706352DC-64C5-4B19-849B-B463047FDCB2}" type="presParOf" srcId="{A0B7EB92-DF16-476D-BB87-6C0D26E26F61}" destId="{E3A5A4EE-729B-477E-AEA8-7FC61FA6B941}" srcOrd="0" destOrd="0" presId="urn:microsoft.com/office/officeart/2005/8/layout/radial5"/>
    <dgm:cxn modelId="{0A444369-A991-4BBE-82B1-DA625984D2E2}" type="presParOf" srcId="{8B82EA68-B59A-424E-9756-C221A13DB47F}" destId="{69EA0517-EDCB-4CEB-899F-D56DCF7B4404}" srcOrd="14" destOrd="0" presId="urn:microsoft.com/office/officeart/2005/8/layout/radial5"/>
    <dgm:cxn modelId="{6D51A1B9-4EA7-49A2-AB3E-D688EA1A6377}" type="presParOf" srcId="{8B82EA68-B59A-424E-9756-C221A13DB47F}" destId="{7A035AEB-3A20-4DC3-9A60-032AB2743B03}" srcOrd="15" destOrd="0" presId="urn:microsoft.com/office/officeart/2005/8/layout/radial5"/>
    <dgm:cxn modelId="{27DCFD7D-D85C-4D51-B8CE-AB86DC89BC5D}" type="presParOf" srcId="{7A035AEB-3A20-4DC3-9A60-032AB2743B03}" destId="{4273F29E-B93C-44D6-A671-FCDC77ED9BA3}" srcOrd="0" destOrd="0" presId="urn:microsoft.com/office/officeart/2005/8/layout/radial5"/>
    <dgm:cxn modelId="{820CAF1E-A928-4387-9A09-9FBD212EE360}" type="presParOf" srcId="{8B82EA68-B59A-424E-9756-C221A13DB47F}" destId="{83F11675-07D9-406F-853D-13FD28BBB805}" srcOrd="16" destOrd="0" presId="urn:microsoft.com/office/officeart/2005/8/layout/radial5"/>
    <dgm:cxn modelId="{2FD73C18-5D39-488C-BCC3-E78FBB397B35}" type="presParOf" srcId="{8B82EA68-B59A-424E-9756-C221A13DB47F}" destId="{DF27FC25-052B-426A-9E06-117E992234F6}" srcOrd="17" destOrd="0" presId="urn:microsoft.com/office/officeart/2005/8/layout/radial5"/>
    <dgm:cxn modelId="{A65515E3-F710-49F8-8302-11E606EA6B4F}" type="presParOf" srcId="{DF27FC25-052B-426A-9E06-117E992234F6}" destId="{53D78D63-5F88-4163-9535-46A64127BD3A}" srcOrd="0" destOrd="0" presId="urn:microsoft.com/office/officeart/2005/8/layout/radial5"/>
    <dgm:cxn modelId="{01E5BBD1-D3BF-44C0-B264-E88B27E4D21E}" type="presParOf" srcId="{8B82EA68-B59A-424E-9756-C221A13DB47F}" destId="{EDA34655-9131-4731-957F-5382F53A0660}" srcOrd="18" destOrd="0" presId="urn:microsoft.com/office/officeart/2005/8/layout/radial5"/>
    <dgm:cxn modelId="{4A596AF6-F899-4C0C-9AC1-32ACDEB272C6}" type="presParOf" srcId="{8B82EA68-B59A-424E-9756-C221A13DB47F}" destId="{553B84E4-4A31-43DB-B3BF-8E8EF2B79F2D}" srcOrd="19" destOrd="0" presId="urn:microsoft.com/office/officeart/2005/8/layout/radial5"/>
    <dgm:cxn modelId="{F3ABFD40-EDF5-4F3E-9D9A-28981AC2C700}" type="presParOf" srcId="{553B84E4-4A31-43DB-B3BF-8E8EF2B79F2D}" destId="{C47D9E4B-AD47-4E79-B529-9B264E8F4F6B}" srcOrd="0" destOrd="0" presId="urn:microsoft.com/office/officeart/2005/8/layout/radial5"/>
    <dgm:cxn modelId="{E7ED2F1B-2C0C-4998-BE70-1DFE14649C0B}" type="presParOf" srcId="{8B82EA68-B59A-424E-9756-C221A13DB47F}" destId="{E0AC84DD-2093-416F-85DE-E547FE520660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3DF14D-5245-4592-A8EF-4D1E28FD8778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646E02-E6B2-459D-94C0-C11EACEEBCBA}">
      <dgm:prSet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tint val="50000"/>
                <a:satMod val="300000"/>
                <a:alpha val="5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  <a:ln>
          <a:solidFill>
            <a:srgbClr val="C00000"/>
          </a:solidFill>
        </a:ln>
      </dgm:spPr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400" b="1" i="0" u="none" strike="noStrike" cap="none" normalizeH="0" baseline="0" dirty="0" err="1" smtClean="0">
              <a:ln/>
              <a:effectLst/>
              <a:latin typeface="Arial Narrow" panose="020B0606020202030204" pitchFamily="34" charset="0"/>
            </a:rPr>
            <a:t>Профицит</a:t>
          </a:r>
          <a:endParaRPr kumimoji="0" lang="ru-RU" sz="1400" b="1" i="0" u="none" strike="noStrike" cap="none" normalizeH="0" baseline="0" dirty="0" smtClean="0">
            <a:ln/>
            <a:effectLst/>
            <a:latin typeface="Arial Narrow" panose="020B0606020202030204" pitchFamily="34" charset="0"/>
          </a:endParaRP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4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8 153 тыс.руб.</a:t>
          </a:r>
        </a:p>
      </dgm:t>
    </dgm:pt>
    <dgm:pt modelId="{587492F8-60CF-4C52-93DF-C54030C30EDA}" type="sibTrans" cxnId="{5B043A1B-62AD-4A5D-9561-C5AE5C02B0F0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25463917-2801-4C56-B9EE-32D1D9DEE2D1}" type="parTrans" cxnId="{5B043A1B-62AD-4A5D-9561-C5AE5C02B0F0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D7F3CA62-3240-4386-9FE9-4B857EA25710}">
      <dgm:prSet/>
      <dgm:spPr>
        <a:gradFill rotWithShape="0">
          <a:gsLst>
            <a:gs pos="0">
              <a:schemeClr val="accent1">
                <a:hueOff val="0"/>
                <a:satOff val="0"/>
                <a:lumOff val="0"/>
                <a:tint val="50000"/>
                <a:satMod val="300000"/>
                <a:alpha val="52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  <a:ln>
          <a:solidFill>
            <a:srgbClr val="C00000"/>
          </a:solidFill>
        </a:ln>
      </dgm:spPr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Расходы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697 580 тыс.руб.</a:t>
          </a:r>
        </a:p>
      </dgm:t>
    </dgm:pt>
    <dgm:pt modelId="{DDF8F9A2-D452-4DE2-B824-1D85DFC6CC1F}" type="sibTrans" cxnId="{D6E95336-8EB2-4548-A1BB-35E655AFF10F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2E1C9F86-A6C8-418F-94F0-C58620D6C1DD}" type="parTrans" cxnId="{D6E95336-8EB2-4548-A1BB-35E655AFF10F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814D4CAD-5CF5-42B1-A738-D74DFEA5FFB4}">
      <dgm:prSet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tint val="50000"/>
                <a:satMod val="300000"/>
                <a:alpha val="5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  <a:ln w="19050">
          <a:solidFill>
            <a:srgbClr val="C00000"/>
          </a:solidFill>
        </a:ln>
      </dgm:spPr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endParaRPr kumimoji="0" lang="ru-RU" sz="1500" b="1" i="0" u="none" strike="noStrike" cap="none" normalizeH="0" baseline="0" dirty="0" smtClean="0">
            <a:ln/>
            <a:effectLst/>
            <a:latin typeface="Arial Narrow" panose="020B0606020202030204" pitchFamily="34" charset="0"/>
          </a:endParaRP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4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Доходы    705 745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4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 тыс.руб</a:t>
          </a:r>
          <a:r>
            <a:rPr kumimoji="0" lang="ru-RU" sz="15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.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5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 </a:t>
          </a:r>
          <a:endParaRPr kumimoji="0" lang="ru-RU" sz="1500" b="1" i="1" u="none" strike="noStrike" cap="none" normalizeH="0" baseline="0" dirty="0" smtClean="0">
            <a:ln/>
            <a:effectLst/>
            <a:latin typeface="Arial Narrow" panose="020B0606020202030204" pitchFamily="34" charset="0"/>
          </a:endParaRPr>
        </a:p>
      </dgm:t>
    </dgm:pt>
    <dgm:pt modelId="{0FA2209E-531C-4D7A-9C76-754A151A5DE0}" type="sibTrans" cxnId="{CB53AA18-EF33-46E0-B74E-FD7577DE606A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369588E7-4B72-4BF9-8E63-538B3264C535}" type="parTrans" cxnId="{CB53AA18-EF33-46E0-B74E-FD7577DE606A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A4EFF082-E379-4340-BDC0-C0275355A235}" type="pres">
      <dgm:prSet presAssocID="{FB3DF14D-5245-4592-A8EF-4D1E28FD877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2B801B7-2AF2-498C-8CCD-32CF3F482356}" type="pres">
      <dgm:prSet presAssocID="{814D4CAD-5CF5-42B1-A738-D74DFEA5FFB4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A8AFE020-9282-4C1E-8C8E-1FA5E11016EE}" type="pres">
      <dgm:prSet presAssocID="{814D4CAD-5CF5-42B1-A738-D74DFEA5FFB4}" presName="rootComposite1" presStyleCnt="0"/>
      <dgm:spPr/>
      <dgm:t>
        <a:bodyPr/>
        <a:lstStyle/>
        <a:p>
          <a:endParaRPr lang="ru-RU"/>
        </a:p>
      </dgm:t>
    </dgm:pt>
    <dgm:pt modelId="{F3BF6CAD-12EC-45BA-B25E-DEA28EBDEA7A}" type="pres">
      <dgm:prSet presAssocID="{814D4CAD-5CF5-42B1-A738-D74DFEA5FFB4}" presName="rootText1" presStyleLbl="node0" presStyleIdx="0" presStyleCnt="3" custScaleX="363273" custScaleY="474791" custLinFactX="156559" custLinFactY="-400000" custLinFactNeighborX="200000" custLinFactNeighborY="-43812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E79C9C7-A4D0-47C2-AE50-367BAF0D053F}" type="pres">
      <dgm:prSet presAssocID="{814D4CAD-5CF5-42B1-A738-D74DFEA5FFB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037A5B5-700E-409B-9966-687C7D60823C}" type="pres">
      <dgm:prSet presAssocID="{814D4CAD-5CF5-42B1-A738-D74DFEA5FFB4}" presName="hierChild2" presStyleCnt="0"/>
      <dgm:spPr/>
      <dgm:t>
        <a:bodyPr/>
        <a:lstStyle/>
        <a:p>
          <a:endParaRPr lang="ru-RU"/>
        </a:p>
      </dgm:t>
    </dgm:pt>
    <dgm:pt modelId="{5875A817-D721-4C08-B9AF-A2DB43FF7128}" type="pres">
      <dgm:prSet presAssocID="{814D4CAD-5CF5-42B1-A738-D74DFEA5FFB4}" presName="hierChild3" presStyleCnt="0"/>
      <dgm:spPr/>
      <dgm:t>
        <a:bodyPr/>
        <a:lstStyle/>
        <a:p>
          <a:endParaRPr lang="ru-RU"/>
        </a:p>
      </dgm:t>
    </dgm:pt>
    <dgm:pt modelId="{748E5DD2-337E-44E3-9C33-36949CFCEC3A}" type="pres">
      <dgm:prSet presAssocID="{D7F3CA62-3240-4386-9FE9-4B857EA25710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7F5359DC-CE19-4313-A273-A9F71B41186B}" type="pres">
      <dgm:prSet presAssocID="{D7F3CA62-3240-4386-9FE9-4B857EA25710}" presName="rootComposite1" presStyleCnt="0"/>
      <dgm:spPr/>
      <dgm:t>
        <a:bodyPr/>
        <a:lstStyle/>
        <a:p>
          <a:endParaRPr lang="ru-RU"/>
        </a:p>
      </dgm:t>
    </dgm:pt>
    <dgm:pt modelId="{B3E35377-3712-4A1B-A884-B60A584EA619}" type="pres">
      <dgm:prSet presAssocID="{D7F3CA62-3240-4386-9FE9-4B857EA25710}" presName="rootText1" presStyleLbl="node0" presStyleIdx="1" presStyleCnt="3" custScaleX="363273" custScaleY="485287" custLinFactNeighborX="-27807" custLinFactNeighborY="-5065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B62BBAB-7AA4-4246-8804-8C6CCC8DDB58}" type="pres">
      <dgm:prSet presAssocID="{D7F3CA62-3240-4386-9FE9-4B857EA2571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240C4D5-1951-4407-941B-2C97F6898EFF}" type="pres">
      <dgm:prSet presAssocID="{D7F3CA62-3240-4386-9FE9-4B857EA25710}" presName="hierChild2" presStyleCnt="0"/>
      <dgm:spPr/>
      <dgm:t>
        <a:bodyPr/>
        <a:lstStyle/>
        <a:p>
          <a:endParaRPr lang="ru-RU"/>
        </a:p>
      </dgm:t>
    </dgm:pt>
    <dgm:pt modelId="{4D93DF5E-526B-4717-9183-93B2050740B6}" type="pres">
      <dgm:prSet presAssocID="{D7F3CA62-3240-4386-9FE9-4B857EA25710}" presName="hierChild3" presStyleCnt="0"/>
      <dgm:spPr/>
      <dgm:t>
        <a:bodyPr/>
        <a:lstStyle/>
        <a:p>
          <a:endParaRPr lang="ru-RU"/>
        </a:p>
      </dgm:t>
    </dgm:pt>
    <dgm:pt modelId="{0ACCDAF3-394D-4780-A269-A7DFD6571E7C}" type="pres">
      <dgm:prSet presAssocID="{36646E02-E6B2-459D-94C0-C11EACEEBCBA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5A7C1492-AC4F-4416-8FAE-4D4E38870E01}" type="pres">
      <dgm:prSet presAssocID="{36646E02-E6B2-459D-94C0-C11EACEEBCBA}" presName="rootComposite1" presStyleCnt="0"/>
      <dgm:spPr/>
      <dgm:t>
        <a:bodyPr/>
        <a:lstStyle/>
        <a:p>
          <a:endParaRPr lang="ru-RU"/>
        </a:p>
      </dgm:t>
    </dgm:pt>
    <dgm:pt modelId="{80BD2904-FE51-40C5-B54D-D24C4EF7460B}" type="pres">
      <dgm:prSet presAssocID="{36646E02-E6B2-459D-94C0-C11EACEEBCBA}" presName="rootText1" presStyleLbl="node0" presStyleIdx="2" presStyleCnt="3" custScaleX="363273" custScaleY="485287" custLinFactX="-200000" custLinFactY="384475" custLinFactNeighborX="-212080" custLinFactNeighborY="40000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D285D2F-8812-44E0-9553-AEF8CF7AC85C}" type="pres">
      <dgm:prSet presAssocID="{36646E02-E6B2-459D-94C0-C11EACEEBCB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52221B6-EC2A-4846-856F-03D4369F3EBF}" type="pres">
      <dgm:prSet presAssocID="{36646E02-E6B2-459D-94C0-C11EACEEBCBA}" presName="hierChild2" presStyleCnt="0"/>
      <dgm:spPr/>
      <dgm:t>
        <a:bodyPr/>
        <a:lstStyle/>
        <a:p>
          <a:endParaRPr lang="ru-RU"/>
        </a:p>
      </dgm:t>
    </dgm:pt>
    <dgm:pt modelId="{92BC769A-5E70-431B-A5C2-E309A0AF46AF}" type="pres">
      <dgm:prSet presAssocID="{36646E02-E6B2-459D-94C0-C11EACEEBCBA}" presName="hierChild3" presStyleCnt="0"/>
      <dgm:spPr/>
      <dgm:t>
        <a:bodyPr/>
        <a:lstStyle/>
        <a:p>
          <a:endParaRPr lang="ru-RU"/>
        </a:p>
      </dgm:t>
    </dgm:pt>
  </dgm:ptLst>
  <dgm:cxnLst>
    <dgm:cxn modelId="{5B043A1B-62AD-4A5D-9561-C5AE5C02B0F0}" srcId="{FB3DF14D-5245-4592-A8EF-4D1E28FD8778}" destId="{36646E02-E6B2-459D-94C0-C11EACEEBCBA}" srcOrd="2" destOrd="0" parTransId="{25463917-2801-4C56-B9EE-32D1D9DEE2D1}" sibTransId="{587492F8-60CF-4C52-93DF-C54030C30EDA}"/>
    <dgm:cxn modelId="{581749A7-0D57-45D3-8D69-22F1A3351CD5}" type="presOf" srcId="{36646E02-E6B2-459D-94C0-C11EACEEBCBA}" destId="{80BD2904-FE51-40C5-B54D-D24C4EF7460B}" srcOrd="0" destOrd="0" presId="urn:microsoft.com/office/officeart/2005/8/layout/orgChart1"/>
    <dgm:cxn modelId="{A6772201-7AE0-4BBD-B30D-477851FF1F4A}" type="presOf" srcId="{D7F3CA62-3240-4386-9FE9-4B857EA25710}" destId="{DB62BBAB-7AA4-4246-8804-8C6CCC8DDB58}" srcOrd="1" destOrd="0" presId="urn:microsoft.com/office/officeart/2005/8/layout/orgChart1"/>
    <dgm:cxn modelId="{D6E95336-8EB2-4548-A1BB-35E655AFF10F}" srcId="{FB3DF14D-5245-4592-A8EF-4D1E28FD8778}" destId="{D7F3CA62-3240-4386-9FE9-4B857EA25710}" srcOrd="1" destOrd="0" parTransId="{2E1C9F86-A6C8-418F-94F0-C58620D6C1DD}" sibTransId="{DDF8F9A2-D452-4DE2-B824-1D85DFC6CC1F}"/>
    <dgm:cxn modelId="{CB53AA18-EF33-46E0-B74E-FD7577DE606A}" srcId="{FB3DF14D-5245-4592-A8EF-4D1E28FD8778}" destId="{814D4CAD-5CF5-42B1-A738-D74DFEA5FFB4}" srcOrd="0" destOrd="0" parTransId="{369588E7-4B72-4BF9-8E63-538B3264C535}" sibTransId="{0FA2209E-531C-4D7A-9C76-754A151A5DE0}"/>
    <dgm:cxn modelId="{0ABF31A5-2EF8-4F54-A51B-6A8375AB6A49}" type="presOf" srcId="{36646E02-E6B2-459D-94C0-C11EACEEBCBA}" destId="{1D285D2F-8812-44E0-9553-AEF8CF7AC85C}" srcOrd="1" destOrd="0" presId="urn:microsoft.com/office/officeart/2005/8/layout/orgChart1"/>
    <dgm:cxn modelId="{A2BECB41-391D-4ADD-8DF9-E9C764F646C2}" type="presOf" srcId="{FB3DF14D-5245-4592-A8EF-4D1E28FD8778}" destId="{A4EFF082-E379-4340-BDC0-C0275355A235}" srcOrd="0" destOrd="0" presId="urn:microsoft.com/office/officeart/2005/8/layout/orgChart1"/>
    <dgm:cxn modelId="{B4306FDD-5E94-481B-B661-424AD7D98F85}" type="presOf" srcId="{D7F3CA62-3240-4386-9FE9-4B857EA25710}" destId="{B3E35377-3712-4A1B-A884-B60A584EA619}" srcOrd="0" destOrd="0" presId="urn:microsoft.com/office/officeart/2005/8/layout/orgChart1"/>
    <dgm:cxn modelId="{9211279F-B846-444E-A09B-BC9C9EB9A269}" type="presOf" srcId="{814D4CAD-5CF5-42B1-A738-D74DFEA5FFB4}" destId="{8E79C9C7-A4D0-47C2-AE50-367BAF0D053F}" srcOrd="1" destOrd="0" presId="urn:microsoft.com/office/officeart/2005/8/layout/orgChart1"/>
    <dgm:cxn modelId="{4EF6969E-0665-40F5-9CB7-3C2112FBE3A6}" type="presOf" srcId="{814D4CAD-5CF5-42B1-A738-D74DFEA5FFB4}" destId="{F3BF6CAD-12EC-45BA-B25E-DEA28EBDEA7A}" srcOrd="0" destOrd="0" presId="urn:microsoft.com/office/officeart/2005/8/layout/orgChart1"/>
    <dgm:cxn modelId="{EB7C9DFC-4CE6-4181-8194-CE85F32E6EA3}" type="presParOf" srcId="{A4EFF082-E379-4340-BDC0-C0275355A235}" destId="{F2B801B7-2AF2-498C-8CCD-32CF3F482356}" srcOrd="0" destOrd="0" presId="urn:microsoft.com/office/officeart/2005/8/layout/orgChart1"/>
    <dgm:cxn modelId="{D28DBFF2-7A33-4098-833D-3880A18A8B7D}" type="presParOf" srcId="{F2B801B7-2AF2-498C-8CCD-32CF3F482356}" destId="{A8AFE020-9282-4C1E-8C8E-1FA5E11016EE}" srcOrd="0" destOrd="0" presId="urn:microsoft.com/office/officeart/2005/8/layout/orgChart1"/>
    <dgm:cxn modelId="{D43F8CF4-ED25-4B29-8F97-432E6D50C5B6}" type="presParOf" srcId="{A8AFE020-9282-4C1E-8C8E-1FA5E11016EE}" destId="{F3BF6CAD-12EC-45BA-B25E-DEA28EBDEA7A}" srcOrd="0" destOrd="0" presId="urn:microsoft.com/office/officeart/2005/8/layout/orgChart1"/>
    <dgm:cxn modelId="{A4F23E27-98D7-4E5F-BDF9-1EDE40A25723}" type="presParOf" srcId="{A8AFE020-9282-4C1E-8C8E-1FA5E11016EE}" destId="{8E79C9C7-A4D0-47C2-AE50-367BAF0D053F}" srcOrd="1" destOrd="0" presId="urn:microsoft.com/office/officeart/2005/8/layout/orgChart1"/>
    <dgm:cxn modelId="{5F57A580-1476-4EEE-AF5C-29A18AB7755C}" type="presParOf" srcId="{F2B801B7-2AF2-498C-8CCD-32CF3F482356}" destId="{0037A5B5-700E-409B-9966-687C7D60823C}" srcOrd="1" destOrd="0" presId="urn:microsoft.com/office/officeart/2005/8/layout/orgChart1"/>
    <dgm:cxn modelId="{7E1BE861-F313-4074-95A0-912755F0D767}" type="presParOf" srcId="{F2B801B7-2AF2-498C-8CCD-32CF3F482356}" destId="{5875A817-D721-4C08-B9AF-A2DB43FF7128}" srcOrd="2" destOrd="0" presId="urn:microsoft.com/office/officeart/2005/8/layout/orgChart1"/>
    <dgm:cxn modelId="{CBE3DA09-B00A-4975-964F-4B604E4D7AF3}" type="presParOf" srcId="{A4EFF082-E379-4340-BDC0-C0275355A235}" destId="{748E5DD2-337E-44E3-9C33-36949CFCEC3A}" srcOrd="1" destOrd="0" presId="urn:microsoft.com/office/officeart/2005/8/layout/orgChart1"/>
    <dgm:cxn modelId="{370C7D08-23D4-4FA5-800D-A4D47888C992}" type="presParOf" srcId="{748E5DD2-337E-44E3-9C33-36949CFCEC3A}" destId="{7F5359DC-CE19-4313-A273-A9F71B41186B}" srcOrd="0" destOrd="0" presId="urn:microsoft.com/office/officeart/2005/8/layout/orgChart1"/>
    <dgm:cxn modelId="{CC3E78D6-CBF3-46BF-B0A5-4E7FE856F0F1}" type="presParOf" srcId="{7F5359DC-CE19-4313-A273-A9F71B41186B}" destId="{B3E35377-3712-4A1B-A884-B60A584EA619}" srcOrd="0" destOrd="0" presId="urn:microsoft.com/office/officeart/2005/8/layout/orgChart1"/>
    <dgm:cxn modelId="{0375E8BB-9033-4DE5-9650-DB60A08D4C6E}" type="presParOf" srcId="{7F5359DC-CE19-4313-A273-A9F71B41186B}" destId="{DB62BBAB-7AA4-4246-8804-8C6CCC8DDB58}" srcOrd="1" destOrd="0" presId="urn:microsoft.com/office/officeart/2005/8/layout/orgChart1"/>
    <dgm:cxn modelId="{AF1D08BA-9242-44F0-919E-9E799DF8473C}" type="presParOf" srcId="{748E5DD2-337E-44E3-9C33-36949CFCEC3A}" destId="{F240C4D5-1951-4407-941B-2C97F6898EFF}" srcOrd="1" destOrd="0" presId="urn:microsoft.com/office/officeart/2005/8/layout/orgChart1"/>
    <dgm:cxn modelId="{64266190-9C61-4931-878A-33772400C2C9}" type="presParOf" srcId="{748E5DD2-337E-44E3-9C33-36949CFCEC3A}" destId="{4D93DF5E-526B-4717-9183-93B2050740B6}" srcOrd="2" destOrd="0" presId="urn:microsoft.com/office/officeart/2005/8/layout/orgChart1"/>
    <dgm:cxn modelId="{A25532FA-FEDB-4366-8221-2AB841482F85}" type="presParOf" srcId="{A4EFF082-E379-4340-BDC0-C0275355A235}" destId="{0ACCDAF3-394D-4780-A269-A7DFD6571E7C}" srcOrd="2" destOrd="0" presId="urn:microsoft.com/office/officeart/2005/8/layout/orgChart1"/>
    <dgm:cxn modelId="{CE23DD58-572E-4435-8396-AF6F144B1100}" type="presParOf" srcId="{0ACCDAF3-394D-4780-A269-A7DFD6571E7C}" destId="{5A7C1492-AC4F-4416-8FAE-4D4E38870E01}" srcOrd="0" destOrd="0" presId="urn:microsoft.com/office/officeart/2005/8/layout/orgChart1"/>
    <dgm:cxn modelId="{748B0866-3B42-44F7-9495-06183298100F}" type="presParOf" srcId="{5A7C1492-AC4F-4416-8FAE-4D4E38870E01}" destId="{80BD2904-FE51-40C5-B54D-D24C4EF7460B}" srcOrd="0" destOrd="0" presId="urn:microsoft.com/office/officeart/2005/8/layout/orgChart1"/>
    <dgm:cxn modelId="{92F54579-371D-4E96-905A-5CD90FF21AE9}" type="presParOf" srcId="{5A7C1492-AC4F-4416-8FAE-4D4E38870E01}" destId="{1D285D2F-8812-44E0-9553-AEF8CF7AC85C}" srcOrd="1" destOrd="0" presId="urn:microsoft.com/office/officeart/2005/8/layout/orgChart1"/>
    <dgm:cxn modelId="{25AAE93D-DE7B-49FE-85AA-97DA027253D8}" type="presParOf" srcId="{0ACCDAF3-394D-4780-A269-A7DFD6571E7C}" destId="{152221B6-EC2A-4846-856F-03D4369F3EBF}" srcOrd="1" destOrd="0" presId="urn:microsoft.com/office/officeart/2005/8/layout/orgChart1"/>
    <dgm:cxn modelId="{DE08F251-B144-4AFE-B56A-C002DDF7E972}" type="presParOf" srcId="{0ACCDAF3-394D-4780-A269-A7DFD6571E7C}" destId="{92BC769A-5E70-431B-A5C2-E309A0AF46A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E1BD14-653F-47B3-BB46-667C8FB2497F}">
      <dsp:nvSpPr>
        <dsp:cNvPr id="0" name=""/>
        <dsp:cNvSpPr/>
      </dsp:nvSpPr>
      <dsp:spPr>
        <a:xfrm>
          <a:off x="2880322" y="-17500"/>
          <a:ext cx="1800192" cy="1180011"/>
        </a:xfrm>
        <a:prstGeom prst="roundRect">
          <a:avLst/>
        </a:prstGeom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ПРОГНОЗА СОЦИАЛЬНО-ЭКОНОМИЧЕСКОГО РАЗВИТИЯ РАЙОНА НА ОЧЕРЕДНОЙ ФИНАНСОВЫЙ ГОД И ПЛАНОВЫЙ ПЕРИОД</a:t>
          </a:r>
          <a:endParaRPr lang="ru-RU" sz="11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2880322" y="-17500"/>
        <a:ext cx="1800192" cy="1180011"/>
      </dsp:txXfrm>
    </dsp:sp>
    <dsp:sp modelId="{43434E4B-C4FB-4DAC-9533-71DBE9279538}">
      <dsp:nvSpPr>
        <dsp:cNvPr id="0" name=""/>
        <dsp:cNvSpPr/>
      </dsp:nvSpPr>
      <dsp:spPr>
        <a:xfrm>
          <a:off x="3687960" y="530367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1076132" y="157753"/>
              </a:moveTo>
              <a:arcTo wR="1816574" hR="1816574" stAng="14756736" swAng="528225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20999999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4D8CAD-B47B-492A-A92F-69E42EBB0CBD}">
      <dsp:nvSpPr>
        <dsp:cNvPr id="0" name=""/>
        <dsp:cNvSpPr/>
      </dsp:nvSpPr>
      <dsp:spPr>
        <a:xfrm>
          <a:off x="4824533" y="572264"/>
          <a:ext cx="1490822" cy="897279"/>
        </a:xfrm>
        <a:prstGeom prst="roundRect">
          <a:avLst/>
        </a:prstGeom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ДОКУМЕНТОВ И МАТЕРИАЛОВ, НЕОБХОДИМЫХ ДЛЯ ФОРМИРОВАНИЯ БЮДЖЕТА РАЙОНА</a:t>
          </a:r>
          <a:endParaRPr lang="ru-RU" sz="11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4824533" y="572264"/>
        <a:ext cx="1490822" cy="897279"/>
      </dsp:txXfrm>
    </dsp:sp>
    <dsp:sp modelId="{F93ECD45-54D8-465B-A0C2-914295F3C5BD}">
      <dsp:nvSpPr>
        <dsp:cNvPr id="0" name=""/>
        <dsp:cNvSpPr/>
      </dsp:nvSpPr>
      <dsp:spPr>
        <a:xfrm>
          <a:off x="2235388" y="90117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3591610" y="1430317"/>
              </a:moveTo>
              <a:arcTo wR="1816574" hR="1816574" stAng="20863411" swAng="297078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CEF15-AD37-4FF7-A9D9-F30101483B47}">
      <dsp:nvSpPr>
        <dsp:cNvPr id="0" name=""/>
        <dsp:cNvSpPr/>
      </dsp:nvSpPr>
      <dsp:spPr>
        <a:xfrm>
          <a:off x="5198680" y="1726991"/>
          <a:ext cx="1433237" cy="928927"/>
        </a:xfrm>
        <a:prstGeom prst="roundRect">
          <a:avLst/>
        </a:prstGeom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СОСТАВЛЕНИЕ ПРОЕКТА БЮДЖЕТА РАЙОНА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5198680" y="1726991"/>
        <a:ext cx="1433237" cy="928927"/>
      </dsp:txXfrm>
    </dsp:sp>
    <dsp:sp modelId="{DA554C6D-A2BD-4B94-802C-6C55DB9F2BF8}">
      <dsp:nvSpPr>
        <dsp:cNvPr id="0" name=""/>
        <dsp:cNvSpPr/>
      </dsp:nvSpPr>
      <dsp:spPr>
        <a:xfrm>
          <a:off x="2226416" y="892976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3633149" y="1815455"/>
              </a:moveTo>
              <a:arcTo wR="1816574" hR="1816574" stAng="21597882" swAng="298613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BD4D3-8D2A-489F-BC0B-191B4AEF9533}">
      <dsp:nvSpPr>
        <dsp:cNvPr id="0" name=""/>
        <dsp:cNvSpPr/>
      </dsp:nvSpPr>
      <dsp:spPr>
        <a:xfrm>
          <a:off x="4829048" y="2918285"/>
          <a:ext cx="1452606" cy="1029480"/>
        </a:xfrm>
        <a:prstGeom prst="roundRect">
          <a:avLst/>
        </a:prstGeom>
        <a:solidFill>
          <a:srgbClr val="FFFFDD"/>
        </a:solidFill>
        <a:ln w="762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РАССМОТРЕНИЕ        И УТВЕРЖДЕНИЕ БЮДЖЕТА РАЙОНА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4829048" y="2918285"/>
        <a:ext cx="1452606" cy="1029480"/>
      </dsp:txXfrm>
    </dsp:sp>
    <dsp:sp modelId="{2C814299-90FC-466A-8C27-58BBE7C3AD9B}">
      <dsp:nvSpPr>
        <dsp:cNvPr id="0" name=""/>
        <dsp:cNvSpPr/>
      </dsp:nvSpPr>
      <dsp:spPr>
        <a:xfrm>
          <a:off x="3933982" y="496908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965834" y="3421624"/>
              </a:moveTo>
              <a:arcTo wR="1816574" hR="1816574" stAng="7075523" swAng="367559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867FA4-A613-4921-92BD-CBD0DE5AF6C1}">
      <dsp:nvSpPr>
        <dsp:cNvPr id="0" name=""/>
        <dsp:cNvSpPr/>
      </dsp:nvSpPr>
      <dsp:spPr>
        <a:xfrm>
          <a:off x="3168352" y="3565597"/>
          <a:ext cx="1512170" cy="738079"/>
        </a:xfrm>
        <a:prstGeom prst="roundRect">
          <a:avLst/>
        </a:prstGeom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ИСПОЛНЕНИЕ БЮДЖЕТА РАЙОНА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3168352" y="3565597"/>
        <a:ext cx="1512170" cy="738079"/>
      </dsp:txXfrm>
    </dsp:sp>
    <dsp:sp modelId="{191E1915-7B43-453A-9B3B-8BE365BAB7F0}">
      <dsp:nvSpPr>
        <dsp:cNvPr id="0" name=""/>
        <dsp:cNvSpPr/>
      </dsp:nvSpPr>
      <dsp:spPr>
        <a:xfrm>
          <a:off x="542691" y="299920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2548038" y="3479375"/>
              </a:moveTo>
              <a:arcTo wR="1816574" hR="1816574" stAng="3975323" swAng="488562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9DDF86-EE24-4644-BF9F-F7994B1A08DB}">
      <dsp:nvSpPr>
        <dsp:cNvPr id="0" name=""/>
        <dsp:cNvSpPr/>
      </dsp:nvSpPr>
      <dsp:spPr>
        <a:xfrm>
          <a:off x="1568392" y="2978808"/>
          <a:ext cx="1460465" cy="908426"/>
        </a:xfrm>
        <a:prstGeom prst="roundRect">
          <a:avLst/>
        </a:prstGeom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ОСУЩЕСТВЛЕНИЕ БЮДЖЕТНОГО УЧЕТА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1568392" y="2978808"/>
        <a:ext cx="1460465" cy="908426"/>
      </dsp:txXfrm>
    </dsp:sp>
    <dsp:sp modelId="{B61698C4-7017-4D89-87F7-56075D701F9E}">
      <dsp:nvSpPr>
        <dsp:cNvPr id="0" name=""/>
        <dsp:cNvSpPr/>
      </dsp:nvSpPr>
      <dsp:spPr>
        <a:xfrm>
          <a:off x="1336788" y="-274255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649825" y="3208925"/>
              </a:moveTo>
              <a:arcTo wR="1816574" hR="1816574" stAng="7797721" swAng="400525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0084B0-DED3-4DEB-8998-F77FEE57635D}">
      <dsp:nvSpPr>
        <dsp:cNvPr id="0" name=""/>
        <dsp:cNvSpPr/>
      </dsp:nvSpPr>
      <dsp:spPr>
        <a:xfrm>
          <a:off x="992722" y="1762669"/>
          <a:ext cx="1451295" cy="974853"/>
        </a:xfrm>
        <a:prstGeom prst="roundRect">
          <a:avLst/>
        </a:prstGeom>
        <a:solidFill>
          <a:srgbClr val="FFFFDD"/>
        </a:solidFill>
        <a:ln w="762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УТВЕРЖДЕНИЕ ОТЧЕТА ОБ ИСПОЛНЕНИИ БЮДЖЕТА РАЙОНА</a:t>
          </a:r>
          <a:endParaRPr lang="ru-RU" sz="12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992722" y="1762669"/>
        <a:ext cx="1451295" cy="974853"/>
      </dsp:txXfrm>
    </dsp:sp>
    <dsp:sp modelId="{37B34B6A-4DCE-4DE3-951A-2EF6B41DAEEC}">
      <dsp:nvSpPr>
        <dsp:cNvPr id="0" name=""/>
        <dsp:cNvSpPr/>
      </dsp:nvSpPr>
      <dsp:spPr>
        <a:xfrm>
          <a:off x="1758336" y="-28581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1803" y="1735638"/>
              </a:moveTo>
              <a:arcTo wR="1816574" hR="1816574" stAng="10953217" swAng="316390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BC9EC0-F33D-4C53-893E-E607BC23B588}">
      <dsp:nvSpPr>
        <dsp:cNvPr id="0" name=""/>
        <dsp:cNvSpPr/>
      </dsp:nvSpPr>
      <dsp:spPr>
        <a:xfrm>
          <a:off x="1296141" y="600814"/>
          <a:ext cx="1368204" cy="884804"/>
        </a:xfrm>
        <a:prstGeom prst="roundRect">
          <a:avLst/>
        </a:prstGeom>
        <a:solidFill>
          <a:srgbClr val="FFFFDD"/>
        </a:solidFill>
        <a:ln w="76200">
          <a:solidFill>
            <a:srgbClr val="558ED5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ОРГАНИЗАЦИЯ              И ОСУЩЕСТВЛЕНИЕ МУНИЦИПАЛЬНОГО ФИНАНСОВОГО КОНТРОЛЯ</a:t>
          </a:r>
          <a:endParaRPr lang="ru-RU" sz="11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1296141" y="600814"/>
        <a:ext cx="1368204" cy="884804"/>
      </dsp:txXfrm>
    </dsp:sp>
    <dsp:sp modelId="{6B2E63ED-B4B9-4312-8B34-C6298E61E31E}">
      <dsp:nvSpPr>
        <dsp:cNvPr id="0" name=""/>
        <dsp:cNvSpPr/>
      </dsp:nvSpPr>
      <dsp:spPr>
        <a:xfrm>
          <a:off x="-203793" y="460396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2640285" y="197487"/>
              </a:moveTo>
              <a:arcTo wR="1816574" hR="1816574" stAng="17817883" swAng="779651"/>
            </a:path>
          </a:pathLst>
        </a:custGeom>
        <a:noFill/>
        <a:ln w="19050" cap="flat" cmpd="sng" algn="ctr">
          <a:noFill/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E128A9-086C-4AB0-9BB3-7B78F9CA19C8}">
      <dsp:nvSpPr>
        <dsp:cNvPr id="0" name=""/>
        <dsp:cNvSpPr/>
      </dsp:nvSpPr>
      <dsp:spPr>
        <a:xfrm>
          <a:off x="1033848" y="67344"/>
          <a:ext cx="6102683" cy="706022"/>
        </a:xfrm>
        <a:prstGeom prst="roundRect">
          <a:avLst/>
        </a:prstGeom>
        <a:solidFill>
          <a:schemeClr val="bg1"/>
        </a:solidFill>
        <a:ln w="127000">
          <a:solidFill>
            <a:srgbClr val="C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 smtClean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 lvl="0" algn="ctr" defTabSz="12446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Доходы бюджета - поступающие в бюджет денежные средства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33848" y="67344"/>
        <a:ext cx="6102683" cy="706022"/>
      </dsp:txXfrm>
    </dsp:sp>
    <dsp:sp modelId="{2A42BF92-E0CA-4C74-94D9-9AE3F4260038}">
      <dsp:nvSpPr>
        <dsp:cNvPr id="0" name=""/>
        <dsp:cNvSpPr/>
      </dsp:nvSpPr>
      <dsp:spPr>
        <a:xfrm rot="7738829">
          <a:off x="1438548" y="1899988"/>
          <a:ext cx="289858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98584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70BED-E9F9-4186-91D6-4C4AD5C34513}">
      <dsp:nvSpPr>
        <dsp:cNvPr id="0" name=""/>
        <dsp:cNvSpPr/>
      </dsp:nvSpPr>
      <dsp:spPr>
        <a:xfrm>
          <a:off x="30822" y="3026610"/>
          <a:ext cx="3359575" cy="656297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Безвозмездные поступления</a:t>
          </a:r>
          <a:endParaRPr lang="ru-RU" sz="2800" b="1" kern="1200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30822" y="3026610"/>
        <a:ext cx="3359575" cy="656297"/>
      </dsp:txXfrm>
    </dsp:sp>
    <dsp:sp modelId="{0999DAA6-78E7-4C62-AD9F-BB89E1F317A5}">
      <dsp:nvSpPr>
        <dsp:cNvPr id="0" name=""/>
        <dsp:cNvSpPr/>
      </dsp:nvSpPr>
      <dsp:spPr>
        <a:xfrm rot="1981715">
          <a:off x="4597008" y="878523"/>
          <a:ext cx="38585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5855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F9C609-4FDF-427E-A3A7-017CF8E0D1F8}">
      <dsp:nvSpPr>
        <dsp:cNvPr id="0" name=""/>
        <dsp:cNvSpPr/>
      </dsp:nvSpPr>
      <dsp:spPr>
        <a:xfrm>
          <a:off x="4257473" y="983679"/>
          <a:ext cx="2653405" cy="822385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Налоговые доходы</a:t>
          </a:r>
          <a:endParaRPr lang="ru-RU" sz="2800" b="1" kern="1200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4257473" y="983679"/>
        <a:ext cx="2653405" cy="822385"/>
      </dsp:txXfrm>
    </dsp:sp>
    <dsp:sp modelId="{BF1427F8-47F7-429E-8B9A-D7AD3446727D}">
      <dsp:nvSpPr>
        <dsp:cNvPr id="0" name=""/>
        <dsp:cNvSpPr/>
      </dsp:nvSpPr>
      <dsp:spPr>
        <a:xfrm rot="9549802">
          <a:off x="2415758" y="909777"/>
          <a:ext cx="76699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66991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1F0CCF-4C81-46C6-BAD1-DDC17631079D}">
      <dsp:nvSpPr>
        <dsp:cNvPr id="0" name=""/>
        <dsp:cNvSpPr/>
      </dsp:nvSpPr>
      <dsp:spPr>
        <a:xfrm>
          <a:off x="144017" y="1046188"/>
          <a:ext cx="2588029" cy="763329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Неналоговые доходы</a:t>
          </a:r>
          <a:endParaRPr lang="ru-RU" sz="2800" b="1" kern="1200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144017" y="1046188"/>
        <a:ext cx="2588029" cy="76332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72E44C-8498-48F8-9652-E5DD6AC5818D}">
      <dsp:nvSpPr>
        <dsp:cNvPr id="0" name=""/>
        <dsp:cNvSpPr/>
      </dsp:nvSpPr>
      <dsp:spPr>
        <a:xfrm>
          <a:off x="3364549" y="1189594"/>
          <a:ext cx="1998149" cy="169355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100" b="1" kern="1200" dirty="0"/>
        </a:p>
      </dsp:txBody>
      <dsp:txXfrm>
        <a:off x="3364549" y="1189594"/>
        <a:ext cx="1998149" cy="1693550"/>
      </dsp:txXfrm>
    </dsp:sp>
    <dsp:sp modelId="{4731EA70-1FA8-49F5-A6BF-4AE9CB97C303}">
      <dsp:nvSpPr>
        <dsp:cNvPr id="0" name=""/>
        <dsp:cNvSpPr/>
      </dsp:nvSpPr>
      <dsp:spPr>
        <a:xfrm rot="16260366">
          <a:off x="4270782" y="825784"/>
          <a:ext cx="222571" cy="3205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6260366">
        <a:off x="4270782" y="825784"/>
        <a:ext cx="222571" cy="320521"/>
      </dsp:txXfrm>
    </dsp:sp>
    <dsp:sp modelId="{E2EC1D87-F728-458A-8AB1-7A3D78F9D25E}">
      <dsp:nvSpPr>
        <dsp:cNvPr id="0" name=""/>
        <dsp:cNvSpPr/>
      </dsp:nvSpPr>
      <dsp:spPr>
        <a:xfrm>
          <a:off x="4015403" y="15696"/>
          <a:ext cx="754167" cy="75416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4015403" y="15696"/>
        <a:ext cx="754167" cy="754167"/>
      </dsp:txXfrm>
    </dsp:sp>
    <dsp:sp modelId="{A0E222DD-64BD-4A89-BBB9-2B80D8318D4A}">
      <dsp:nvSpPr>
        <dsp:cNvPr id="0" name=""/>
        <dsp:cNvSpPr/>
      </dsp:nvSpPr>
      <dsp:spPr>
        <a:xfrm rot="18342319">
          <a:off x="4890280" y="1002268"/>
          <a:ext cx="202767" cy="3205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8342319">
        <a:off x="4890280" y="1002268"/>
        <a:ext cx="202767" cy="320521"/>
      </dsp:txXfrm>
    </dsp:sp>
    <dsp:sp modelId="{73BC26A8-8D0F-45E6-9E3B-37EADD227262}">
      <dsp:nvSpPr>
        <dsp:cNvPr id="0" name=""/>
        <dsp:cNvSpPr/>
      </dsp:nvSpPr>
      <dsp:spPr>
        <a:xfrm>
          <a:off x="4949642" y="319248"/>
          <a:ext cx="754167" cy="75416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4949642" y="319248"/>
        <a:ext cx="754167" cy="754167"/>
      </dsp:txXfrm>
    </dsp:sp>
    <dsp:sp modelId="{06F93DE9-E67A-4CE1-BC6B-5C458B1137B0}">
      <dsp:nvSpPr>
        <dsp:cNvPr id="0" name=""/>
        <dsp:cNvSpPr/>
      </dsp:nvSpPr>
      <dsp:spPr>
        <a:xfrm rot="20430380">
          <a:off x="5339168" y="1504587"/>
          <a:ext cx="147938" cy="3205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20430380">
        <a:off x="5339168" y="1504587"/>
        <a:ext cx="147938" cy="320521"/>
      </dsp:txXfrm>
    </dsp:sp>
    <dsp:sp modelId="{D8B200F5-4D07-49B2-A587-C2FE6CEC49F8}">
      <dsp:nvSpPr>
        <dsp:cNvPr id="0" name=""/>
        <dsp:cNvSpPr/>
      </dsp:nvSpPr>
      <dsp:spPr>
        <a:xfrm>
          <a:off x="5527033" y="1113959"/>
          <a:ext cx="754167" cy="75416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5527033" y="1113959"/>
        <a:ext cx="754167" cy="754167"/>
      </dsp:txXfrm>
    </dsp:sp>
    <dsp:sp modelId="{E7EAB10C-E176-4610-B2C6-BE8F83AD0F9B}">
      <dsp:nvSpPr>
        <dsp:cNvPr id="0" name=""/>
        <dsp:cNvSpPr/>
      </dsp:nvSpPr>
      <dsp:spPr>
        <a:xfrm rot="950221">
          <a:off x="5359301" y="2176547"/>
          <a:ext cx="126877" cy="3205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950221">
        <a:off x="5359301" y="2176547"/>
        <a:ext cx="126877" cy="320521"/>
      </dsp:txXfrm>
    </dsp:sp>
    <dsp:sp modelId="{FFE63D16-C443-42C8-BB30-4CA61876A647}">
      <dsp:nvSpPr>
        <dsp:cNvPr id="0" name=""/>
        <dsp:cNvSpPr/>
      </dsp:nvSpPr>
      <dsp:spPr>
        <a:xfrm>
          <a:off x="5527033" y="2096276"/>
          <a:ext cx="754167" cy="75416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5527033" y="2096276"/>
        <a:ext cx="754167" cy="754167"/>
      </dsp:txXfrm>
    </dsp:sp>
    <dsp:sp modelId="{FA950D33-9BD9-4D37-A533-789F5554AFB5}">
      <dsp:nvSpPr>
        <dsp:cNvPr id="0" name=""/>
        <dsp:cNvSpPr/>
      </dsp:nvSpPr>
      <dsp:spPr>
        <a:xfrm rot="3118628">
          <a:off x="4925341" y="2692920"/>
          <a:ext cx="153940" cy="3205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3118628">
        <a:off x="4925341" y="2692920"/>
        <a:ext cx="153940" cy="320521"/>
      </dsp:txXfrm>
    </dsp:sp>
    <dsp:sp modelId="{EB1C3899-7B42-47CD-912B-DD035472498D}">
      <dsp:nvSpPr>
        <dsp:cNvPr id="0" name=""/>
        <dsp:cNvSpPr/>
      </dsp:nvSpPr>
      <dsp:spPr>
        <a:xfrm>
          <a:off x="4949642" y="2890987"/>
          <a:ext cx="754167" cy="75416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4949642" y="2890987"/>
        <a:ext cx="754167" cy="754167"/>
      </dsp:txXfrm>
    </dsp:sp>
    <dsp:sp modelId="{2F5553CB-2478-4421-B002-5FA728364A78}">
      <dsp:nvSpPr>
        <dsp:cNvPr id="0" name=""/>
        <dsp:cNvSpPr/>
      </dsp:nvSpPr>
      <dsp:spPr>
        <a:xfrm rot="5335375">
          <a:off x="4299802" y="2873887"/>
          <a:ext cx="165161" cy="3205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5335375">
        <a:off x="4299802" y="2873887"/>
        <a:ext cx="165161" cy="320521"/>
      </dsp:txXfrm>
    </dsp:sp>
    <dsp:sp modelId="{FED909B6-8F19-4D98-AAC2-EBEEF4830C2B}">
      <dsp:nvSpPr>
        <dsp:cNvPr id="0" name=""/>
        <dsp:cNvSpPr/>
      </dsp:nvSpPr>
      <dsp:spPr>
        <a:xfrm>
          <a:off x="4015403" y="3194540"/>
          <a:ext cx="754167" cy="75416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4015403" y="3194540"/>
        <a:ext cx="754167" cy="754167"/>
      </dsp:txXfrm>
    </dsp:sp>
    <dsp:sp modelId="{A0B7EB92-DF16-476D-BB87-6C0D26E26F61}">
      <dsp:nvSpPr>
        <dsp:cNvPr id="0" name=""/>
        <dsp:cNvSpPr/>
      </dsp:nvSpPr>
      <dsp:spPr>
        <a:xfrm rot="7571187">
          <a:off x="3676651" y="2709740"/>
          <a:ext cx="154296" cy="3205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7571187">
        <a:off x="3676651" y="2709740"/>
        <a:ext cx="154296" cy="320521"/>
      </dsp:txXfrm>
    </dsp:sp>
    <dsp:sp modelId="{69EA0517-EDCB-4CEB-899F-D56DCF7B4404}">
      <dsp:nvSpPr>
        <dsp:cNvPr id="0" name=""/>
        <dsp:cNvSpPr/>
      </dsp:nvSpPr>
      <dsp:spPr>
        <a:xfrm>
          <a:off x="3065559" y="2918269"/>
          <a:ext cx="754167" cy="754167"/>
        </a:xfrm>
        <a:prstGeom prst="ellipse">
          <a:avLst/>
        </a:prstGeom>
        <a:solidFill>
          <a:srgbClr val="8AAC4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3065559" y="2918269"/>
        <a:ext cx="754167" cy="754167"/>
      </dsp:txXfrm>
    </dsp:sp>
    <dsp:sp modelId="{7A035AEB-3A20-4DC3-9A60-032AB2743B03}">
      <dsp:nvSpPr>
        <dsp:cNvPr id="0" name=""/>
        <dsp:cNvSpPr/>
      </dsp:nvSpPr>
      <dsp:spPr>
        <a:xfrm rot="9814743">
          <a:off x="3284913" y="2179574"/>
          <a:ext cx="98025" cy="3205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9814743">
        <a:off x="3284913" y="2179574"/>
        <a:ext cx="98025" cy="320521"/>
      </dsp:txXfrm>
    </dsp:sp>
    <dsp:sp modelId="{83F11675-07D9-406F-853D-13FD28BBB805}">
      <dsp:nvSpPr>
        <dsp:cNvPr id="0" name=""/>
        <dsp:cNvSpPr/>
      </dsp:nvSpPr>
      <dsp:spPr>
        <a:xfrm>
          <a:off x="2503773" y="2096276"/>
          <a:ext cx="754167" cy="75416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2503773" y="2096276"/>
        <a:ext cx="754167" cy="754167"/>
      </dsp:txXfrm>
    </dsp:sp>
    <dsp:sp modelId="{DF27FC25-052B-426A-9E06-117E992234F6}">
      <dsp:nvSpPr>
        <dsp:cNvPr id="0" name=""/>
        <dsp:cNvSpPr/>
      </dsp:nvSpPr>
      <dsp:spPr>
        <a:xfrm rot="12011539">
          <a:off x="3284167" y="1501161"/>
          <a:ext cx="119915" cy="3205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2011539">
        <a:off x="3284167" y="1501161"/>
        <a:ext cx="119915" cy="320521"/>
      </dsp:txXfrm>
    </dsp:sp>
    <dsp:sp modelId="{EDA34655-9131-4731-957F-5382F53A0660}">
      <dsp:nvSpPr>
        <dsp:cNvPr id="0" name=""/>
        <dsp:cNvSpPr/>
      </dsp:nvSpPr>
      <dsp:spPr>
        <a:xfrm>
          <a:off x="2503773" y="1113959"/>
          <a:ext cx="754167" cy="75416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2503773" y="1113959"/>
        <a:ext cx="754167" cy="754167"/>
      </dsp:txXfrm>
    </dsp:sp>
    <dsp:sp modelId="{553B84E4-4A31-43DB-B3BF-8E8EF2B79F2D}">
      <dsp:nvSpPr>
        <dsp:cNvPr id="0" name=""/>
        <dsp:cNvSpPr/>
      </dsp:nvSpPr>
      <dsp:spPr>
        <a:xfrm rot="14157341">
          <a:off x="3677590" y="999297"/>
          <a:ext cx="187258" cy="3205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4157341">
        <a:off x="3677590" y="999297"/>
        <a:ext cx="187258" cy="320521"/>
      </dsp:txXfrm>
    </dsp:sp>
    <dsp:sp modelId="{E0AC84DD-2093-416F-85DE-E547FE520660}">
      <dsp:nvSpPr>
        <dsp:cNvPr id="0" name=""/>
        <dsp:cNvSpPr/>
      </dsp:nvSpPr>
      <dsp:spPr>
        <a:xfrm>
          <a:off x="3081164" y="319248"/>
          <a:ext cx="754167" cy="75416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3081164" y="319248"/>
        <a:ext cx="754167" cy="75416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BF6CAD-12EC-45BA-B25E-DEA28EBDEA7A}">
      <dsp:nvSpPr>
        <dsp:cNvPr id="0" name=""/>
        <dsp:cNvSpPr/>
      </dsp:nvSpPr>
      <dsp:spPr>
        <a:xfrm>
          <a:off x="1054718" y="410429"/>
          <a:ext cx="1074483" cy="7021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tint val="50000"/>
                <a:satMod val="300000"/>
                <a:alpha val="5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19050">
          <a:solidFill>
            <a:srgbClr val="C00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R="0" lvl="0" algn="ctr" defTabSz="66675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endParaRPr kumimoji="0" lang="ru-RU" sz="1500" b="1" i="0" u="none" strike="noStrike" kern="1200" cap="none" normalizeH="0" baseline="0" dirty="0" smtClean="0">
            <a:ln/>
            <a:effectLst/>
            <a:latin typeface="Arial Narrow" panose="020B0606020202030204" pitchFamily="34" charset="0"/>
          </a:endParaRPr>
        </a:p>
        <a:p>
          <a:pPr marR="0" lvl="0" algn="ctr" defTabSz="66675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4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Доходы    705 745</a:t>
          </a:r>
        </a:p>
        <a:p>
          <a:pPr marR="0" lvl="0" algn="ctr" defTabSz="66675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4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 тыс.руб</a:t>
          </a:r>
          <a:r>
            <a:rPr kumimoji="0" lang="ru-RU" sz="15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.</a:t>
          </a:r>
        </a:p>
        <a:p>
          <a:pPr marR="0" lvl="0" algn="ctr" defTabSz="66675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5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 </a:t>
          </a:r>
          <a:endParaRPr kumimoji="0" lang="ru-RU" sz="1500" b="1" i="1" u="none" strike="noStrike" kern="1200" cap="none" normalizeH="0" baseline="0" dirty="0" smtClean="0">
            <a:ln/>
            <a:effectLst/>
            <a:latin typeface="Arial Narrow" panose="020B0606020202030204" pitchFamily="34" charset="0"/>
          </a:endParaRPr>
        </a:p>
      </dsp:txBody>
      <dsp:txXfrm>
        <a:off x="1054718" y="410429"/>
        <a:ext cx="1074483" cy="702164"/>
      </dsp:txXfrm>
    </dsp:sp>
    <dsp:sp modelId="{B3E35377-3712-4A1B-A884-B60A584EA619}">
      <dsp:nvSpPr>
        <dsp:cNvPr id="0" name=""/>
        <dsp:cNvSpPr/>
      </dsp:nvSpPr>
      <dsp:spPr>
        <a:xfrm>
          <a:off x="1054443" y="1575010"/>
          <a:ext cx="1074483" cy="71768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tint val="50000"/>
                <a:satMod val="300000"/>
                <a:alpha val="52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C00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R="0" lvl="0" algn="ctr" defTabSz="6223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4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Расходы</a:t>
          </a:r>
        </a:p>
        <a:p>
          <a:pPr marR="0" lvl="0" algn="ctr" defTabSz="6223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4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697 580 тыс.руб.</a:t>
          </a:r>
        </a:p>
      </dsp:txBody>
      <dsp:txXfrm>
        <a:off x="1054443" y="1575010"/>
        <a:ext cx="1074483" cy="717687"/>
      </dsp:txXfrm>
    </dsp:sp>
    <dsp:sp modelId="{80BD2904-FE51-40C5-B54D-D24C4EF7460B}">
      <dsp:nvSpPr>
        <dsp:cNvPr id="0" name=""/>
        <dsp:cNvSpPr/>
      </dsp:nvSpPr>
      <dsp:spPr>
        <a:xfrm>
          <a:off x="1054443" y="2810076"/>
          <a:ext cx="1074483" cy="71768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tint val="50000"/>
                <a:satMod val="300000"/>
                <a:alpha val="5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C00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R="0" lvl="0" algn="ctr" defTabSz="6223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400" b="1" i="0" u="none" strike="noStrike" kern="1200" cap="none" normalizeH="0" baseline="0" dirty="0" err="1" smtClean="0">
              <a:ln/>
              <a:effectLst/>
              <a:latin typeface="Arial Narrow" panose="020B0606020202030204" pitchFamily="34" charset="0"/>
            </a:rPr>
            <a:t>Профицит</a:t>
          </a:r>
          <a:endParaRPr kumimoji="0" lang="ru-RU" sz="1400" b="1" i="0" u="none" strike="noStrike" kern="1200" cap="none" normalizeH="0" baseline="0" dirty="0" smtClean="0">
            <a:ln/>
            <a:effectLst/>
            <a:latin typeface="Arial Narrow" panose="020B0606020202030204" pitchFamily="34" charset="0"/>
          </a:endParaRPr>
        </a:p>
        <a:p>
          <a:pPr marR="0" lvl="0" algn="ctr" defTabSz="6223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4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8 153 тыс.руб.</a:t>
          </a:r>
        </a:p>
      </dsp:txBody>
      <dsp:txXfrm>
        <a:off x="1054443" y="2810076"/>
        <a:ext cx="1074483" cy="7176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0.3805</cdr:x>
      <cdr:y>0.18056</cdr:y>
    </cdr:from>
    <cdr:to>
      <cdr:x>0.39886</cdr:x>
      <cdr:y>0.22934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068673" y="702077"/>
          <a:ext cx="148072" cy="18967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0.53253</cdr:x>
      <cdr:y>0.15617</cdr:y>
    </cdr:from>
    <cdr:to>
      <cdr:x>0.55088</cdr:x>
      <cdr:y>0.20494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4294837" y="607258"/>
          <a:ext cx="147991" cy="18963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0.68432</cdr:x>
      <cdr:y>0.1362</cdr:y>
    </cdr:from>
    <cdr:to>
      <cdr:x>0.70267</cdr:x>
      <cdr:y>0.18497</cdr:y>
    </cdr:to>
    <cdr:sp macro="" textlink="">
      <cdr:nvSpPr>
        <cdr:cNvPr id="5" name="Прямоугольник 4"/>
        <cdr:cNvSpPr/>
      </cdr:nvSpPr>
      <cdr:spPr>
        <a:xfrm xmlns:a="http://schemas.openxmlformats.org/drawingml/2006/main" flipH="1">
          <a:off x="5518973" y="529599"/>
          <a:ext cx="147990" cy="18963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0.39886</cdr:x>
      <cdr:y>0.18056</cdr:y>
    </cdr:from>
    <cdr:to>
      <cdr:x>0.53253</cdr:x>
      <cdr:y>0.20495</cdr:y>
    </cdr:to>
    <cdr:cxnSp macro="">
      <cdr:nvCxnSpPr>
        <cdr:cNvPr id="11" name="Прямая соединительная линия 10"/>
        <cdr:cNvCxnSpPr>
          <a:stCxn xmlns:a="http://schemas.openxmlformats.org/drawingml/2006/main" id="2" idx="3"/>
          <a:endCxn xmlns:a="http://schemas.openxmlformats.org/drawingml/2006/main" id="4" idx="1"/>
        </cdr:cNvCxnSpPr>
      </cdr:nvCxnSpPr>
      <cdr:spPr>
        <a:xfrm xmlns:a="http://schemas.openxmlformats.org/drawingml/2006/main" flipV="1">
          <a:off x="3216745" y="702078"/>
          <a:ext cx="1078092" cy="94838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0.55088</cdr:x>
      <cdr:y>0.16058</cdr:y>
    </cdr:from>
    <cdr:to>
      <cdr:x>0.68432</cdr:x>
      <cdr:y>0.18056</cdr:y>
    </cdr:to>
    <cdr:cxnSp macro="">
      <cdr:nvCxnSpPr>
        <cdr:cNvPr id="15" name="Прямая соединительная линия 14"/>
        <cdr:cNvCxnSpPr>
          <a:stCxn xmlns:a="http://schemas.openxmlformats.org/drawingml/2006/main" id="4" idx="3"/>
          <a:endCxn xmlns:a="http://schemas.openxmlformats.org/drawingml/2006/main" id="5" idx="3"/>
        </cdr:cNvCxnSpPr>
      </cdr:nvCxnSpPr>
      <cdr:spPr>
        <a:xfrm xmlns:a="http://schemas.openxmlformats.org/drawingml/2006/main" flipV="1">
          <a:off x="4442828" y="624419"/>
          <a:ext cx="1076145" cy="77659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0.34503</cdr:x>
      <cdr:y>0.07589</cdr:y>
    </cdr:from>
    <cdr:to>
      <cdr:x>0.43476</cdr:x>
      <cdr:y>0.16338</cdr:y>
    </cdr:to>
    <cdr:sp macro="" textlink="">
      <cdr:nvSpPr>
        <cdr:cNvPr id="22" name="Прямоугольник 21"/>
        <cdr:cNvSpPr/>
      </cdr:nvSpPr>
      <cdr:spPr>
        <a:xfrm xmlns:a="http://schemas.openxmlformats.org/drawingml/2006/main">
          <a:off x="2782669" y="295109"/>
          <a:ext cx="723663" cy="340199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 w="15875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ru-RU" sz="1350" b="1" dirty="0" smtClean="0">
              <a:latin typeface="Arial Narrow" panose="020B0606020202030204" pitchFamily="34" charset="0"/>
            </a:rPr>
            <a:t>174 726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0.49682</cdr:x>
      <cdr:y>0.05093</cdr:y>
    </cdr:from>
    <cdr:to>
      <cdr:x>0.59122</cdr:x>
      <cdr:y>0.13842</cdr:y>
    </cdr:to>
    <cdr:sp macro="" textlink="">
      <cdr:nvSpPr>
        <cdr:cNvPr id="23" name="Прямоугольник 22"/>
        <cdr:cNvSpPr/>
      </cdr:nvSpPr>
      <cdr:spPr>
        <a:xfrm xmlns:a="http://schemas.openxmlformats.org/drawingml/2006/main">
          <a:off x="4006805" y="198038"/>
          <a:ext cx="761323" cy="340199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 w="15875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ru-RU" sz="1350" b="1" dirty="0" smtClean="0">
              <a:latin typeface="Arial Narrow" panose="020B0606020202030204" pitchFamily="34" charset="0"/>
            </a:rPr>
            <a:t>176 876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0.64861</cdr:x>
      <cdr:y>0.03241</cdr:y>
    </cdr:from>
    <cdr:to>
      <cdr:x>0.743</cdr:x>
      <cdr:y>0.1199</cdr:y>
    </cdr:to>
    <cdr:sp macro="" textlink="">
      <cdr:nvSpPr>
        <cdr:cNvPr id="24" name="Прямоугольник 23"/>
        <cdr:cNvSpPr/>
      </cdr:nvSpPr>
      <cdr:spPr>
        <a:xfrm xmlns:a="http://schemas.openxmlformats.org/drawingml/2006/main">
          <a:off x="5230941" y="126024"/>
          <a:ext cx="761277" cy="340199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 w="15875">
          <a:solidFill>
            <a:schemeClr val="tx1"/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ru-RU" sz="1350" b="1" dirty="0" smtClean="0">
              <a:latin typeface="Arial Narrow" panose="020B0606020202030204" pitchFamily="34" charset="0"/>
            </a:rPr>
            <a:t>186 586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13FCB-FC37-4CDF-8C00-AC4AF914E731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6E8F5-F0D4-4A0C-8DCB-8A1B3A7C7E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2452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1292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AC29-AB6D-49B7-80F7-CBDA055757A2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6727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2880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2880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B58C-9DB0-48DF-8732-0DC3C8442DE0}" type="datetime1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3589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4414-637E-4C1F-950C-26D635FBECBB}" type="datetime1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0770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8DAE-AC3A-46F0-893F-C24ABAC91F6A}" type="datetime1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4035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3693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1000">
        <p:dissolve/>
      </p:transition>
    </mc:Choice>
    <mc:Fallback>
      <p:transition advClick="0" advTm="1000">
        <p:dissolv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0313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1000">
        <p:dissolve/>
      </p:transition>
    </mc:Choice>
    <mc:Fallback>
      <p:transition advClick="0" advTm="1000">
        <p:dissolv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6290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1000">
        <p:dissolve/>
      </p:transition>
    </mc:Choice>
    <mc:Fallback>
      <p:transition advClick="0" advTm="1000">
        <p:dissolv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8641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1000">
        <p:dissolve/>
      </p:transition>
    </mc:Choice>
    <mc:Fallback>
      <p:transition advClick="0" advTm="1000">
        <p:dissolv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9266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1000">
        <p:dissolve/>
      </p:transition>
    </mc:Choice>
    <mc:Fallback>
      <p:transition advClick="0" advTm="1000">
        <p:dissolv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8830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1000">
        <p:dissolve/>
      </p:transition>
    </mc:Choice>
    <mc:Fallback>
      <p:transition advClick="0" advTm="1000">
        <p:dissolv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3896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1000">
        <p:dissolve/>
      </p:transition>
    </mc:Choice>
    <mc:Fallback>
      <p:transition advClick="0" advTm="1000">
        <p:dissolv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641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1000">
        <p:dissolve/>
      </p:transition>
    </mc:Choice>
    <mc:Fallback>
      <p:transition advClick="0" advTm="1000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5E17-4DDD-4891-81F7-C12115CE3382}" type="datetime1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3230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2607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1000">
        <p:dissolve/>
      </p:transition>
    </mc:Choice>
    <mc:Fallback>
      <p:transition advClick="0" advTm="1000">
        <p:dissolv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5007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1000">
        <p:dissolve/>
      </p:transition>
    </mc:Choice>
    <mc:Fallback>
      <p:transition advClick="0" advTm="1000">
        <p:dissolv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6208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1000">
        <p:dissolve/>
      </p:transition>
    </mc:Choice>
    <mc:Fallback>
      <p:transition advClick="0" advTm="1000">
        <p:dissolv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58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B58C-9DB0-48DF-8732-0DC3C8442D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6084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5E17-4DDD-4891-81F7-C12115CE33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1416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BC5E-ADB3-450D-AB26-893FF5BF90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0579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BDCD-ED5F-41FA-8EB9-1522088556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1176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47B8-0833-4AEE-9DE8-B0DD397F2B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0414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476D-F07A-4ACD-A2C4-78E558EA56C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9696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0CB5-029B-47D4-B251-007E9077F70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0255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BC5E-ADB3-450D-AB26-893FF5BF903A}" type="datetime1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7374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4973-30CD-4CED-94FA-4C8BA55275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9688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4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4761-DC1D-49DE-BB97-B8D3664059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5874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4414-637E-4C1F-950C-26D635FBEC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5199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8DAE-AC3A-46F0-893F-C24ABAC91F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4091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B58C-9DB0-48DF-8732-0DC3C8442D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968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5E17-4DDD-4891-81F7-C12115CE33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3242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BC5E-ADB3-450D-AB26-893FF5BF90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5428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BDCD-ED5F-41FA-8EB9-1522088556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0648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47B8-0833-4AEE-9DE8-B0DD397F2B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8964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476D-F07A-4ACD-A2C4-78E558EA56C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8993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BDCD-ED5F-41FA-8EB9-1522088556BA}" type="datetime1">
              <a:rPr lang="ru-RU" smtClean="0"/>
              <a:pPr/>
              <a:t>04.04.2017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020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0CB5-029B-47D4-B251-007E9077F70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9293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4973-30CD-4CED-94FA-4C8BA55275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0248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4761-DC1D-49DE-BB97-B8D3664059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7654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4414-637E-4C1F-950C-26D635FBEC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7540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8DAE-AC3A-46F0-893F-C24ABAC91F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0970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68503-D03E-42A4-9839-7A47F8B91F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421115"/>
      </p:ext>
    </p:extLst>
  </p:cSld>
  <p:clrMapOvr>
    <a:masterClrMapping/>
  </p:clrMapOvr>
  <p:transition spd="med">
    <p:zo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4661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1000">
        <p:dissolve/>
      </p:transition>
    </mc:Choice>
    <mc:Fallback>
      <p:transition advClick="0" advTm="1000">
        <p:dissolv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192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1000">
        <p:dissolve/>
      </p:transition>
    </mc:Choice>
    <mc:Fallback>
      <p:transition advClick="0" advTm="1000">
        <p:dissolv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7114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1000">
        <p:dissolve/>
      </p:transition>
    </mc:Choice>
    <mc:Fallback>
      <p:transition advClick="0" advTm="1000">
        <p:dissolv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6710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1000">
        <p:dissolve/>
      </p:transition>
    </mc:Choice>
    <mc:Fallback>
      <p:transition advClick="0" advTm="1000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47B8-0833-4AEE-9DE8-B0DD397F2B29}" type="datetime1">
              <a:rPr lang="ru-RU" smtClean="0"/>
              <a:pPr/>
              <a:t>04.04.2017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7637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5117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1000">
        <p:dissolve/>
      </p:transition>
    </mc:Choice>
    <mc:Fallback>
      <p:transition advClick="0" advTm="1000">
        <p:dissolv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5245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1000">
        <p:dissolve/>
      </p:transition>
    </mc:Choice>
    <mc:Fallback>
      <p:transition advClick="0" advTm="1000">
        <p:dissolv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6758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1000">
        <p:dissolve/>
      </p:transition>
    </mc:Choice>
    <mc:Fallback>
      <p:transition advClick="0" advTm="1000">
        <p:dissolv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4148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1000">
        <p:dissolve/>
      </p:transition>
    </mc:Choice>
    <mc:Fallback>
      <p:transition advClick="0" advTm="1000">
        <p:dissolv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5786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1000">
        <p:dissolve/>
      </p:transition>
    </mc:Choice>
    <mc:Fallback>
      <p:transition advClick="0" advTm="1000">
        <p:dissolv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788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1000">
        <p:dissolve/>
      </p:transition>
    </mc:Choice>
    <mc:Fallback>
      <p:transition advClick="0" advTm="1000">
        <p:dissolv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7613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1000">
        <p:dissolve/>
      </p:transition>
    </mc:Choice>
    <mc:Fallback>
      <p:transition advClick="0" advTm="1000">
        <p:dissolv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B58C-9DB0-48DF-8732-0DC3C8442D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9534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5E17-4DDD-4891-81F7-C12115CE33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115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BC5E-ADB3-450D-AB26-893FF5BF90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3701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476D-F07A-4ACD-A2C4-78E558EA56CB}" type="datetime1">
              <a:rPr lang="ru-RU" smtClean="0"/>
              <a:pPr/>
              <a:t>04.04.2017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6048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BDCD-ED5F-41FA-8EB9-1522088556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5207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47B8-0833-4AEE-9DE8-B0DD397F2B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3301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476D-F07A-4ACD-A2C4-78E558EA56C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663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0CB5-029B-47D4-B251-007E9077F70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1206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4973-30CD-4CED-94FA-4C8BA55275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5071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4761-DC1D-49DE-BB97-B8D3664059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712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4414-637E-4C1F-950C-26D635FBEC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0722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8DAE-AC3A-46F0-893F-C24ABAC91F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8469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68503-D03E-42A4-9839-7A47F8B91F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633776"/>
      </p:ext>
    </p:extLst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0CB5-029B-47D4-B251-007E9077F70D}" type="datetime1">
              <a:rPr lang="ru-RU" smtClean="0"/>
              <a:pPr/>
              <a:t>04.04.2017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6802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4973-30CD-4CED-94FA-4C8BA552750F}" type="datetime1">
              <a:rPr lang="ru-RU" smtClean="0"/>
              <a:pPr/>
              <a:t>04.04.2017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01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4761-DC1D-49DE-BB97-B8D3664059C5}" type="datetime1">
              <a:rPr lang="ru-RU" smtClean="0"/>
              <a:pPr/>
              <a:t>04.04.2017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3989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338B1-9547-4FCD-9401-41EEDB2ED5BE}" type="datetime1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5654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148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mc:AlternateContent xmlns:mc="http://schemas.openxmlformats.org/markup-compatibility/2006">
    <mc:Choice xmlns:p14="http://schemas.microsoft.com/office/powerpoint/2010/main" xmlns="" Requires="p14">
      <p:transition p14:dur="250" advClick="0" advTm="1000">
        <p:dissolve/>
      </p:transition>
    </mc:Choice>
    <mc:Fallback>
      <p:transition advClick="0" advTm="1000">
        <p:dissolv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338B1-9547-4FCD-9401-41EEDB2ED5B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6807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338B1-9547-4FCD-9401-41EEDB2ED5B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589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330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mc:AlternateContent xmlns:mc="http://schemas.openxmlformats.org/markup-compatibility/2006">
    <mc:Choice xmlns:p14="http://schemas.microsoft.com/office/powerpoint/2010/main" xmlns="" Requires="p14">
      <p:transition p14:dur="250" advClick="0" advTm="1000">
        <p:dissolve/>
      </p:transition>
    </mc:Choice>
    <mc:Fallback>
      <p:transition advClick="0" advTm="1000">
        <p:dissolv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338B1-9547-4FCD-9401-41EEDB2ED5B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717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916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diagramData" Target="../diagrams/data3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openxmlformats.org/officeDocument/2006/relationships/image" Target="../media/image9.png"/><Relationship Id="rId5" Type="http://schemas.openxmlformats.org/officeDocument/2006/relationships/diagramColors" Target="../diagrams/colors3.xml"/><Relationship Id="rId15" Type="http://schemas.openxmlformats.org/officeDocument/2006/relationships/image" Target="../media/image13.jpeg"/><Relationship Id="rId10" Type="http://schemas.openxmlformats.org/officeDocument/2006/relationships/image" Target="../media/image8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chart" Target="../charts/chart1.xml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960277" y="185145"/>
            <a:ext cx="7356139" cy="397078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u="sng" dirty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«БЮДЖЕТ ДЛЯ ГРАЖДАН</a:t>
            </a:r>
            <a:r>
              <a:rPr lang="ru-RU" sz="2400" b="1" u="sng" dirty="0" smtClean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» муниципального района «Агинский район»</a:t>
            </a:r>
            <a:endParaRPr lang="ru-RU" sz="2400" b="1" u="sng" dirty="0">
              <a:solidFill>
                <a:srgbClr val="C0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2400" b="1" u="sng" dirty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2017 </a:t>
            </a:r>
            <a:r>
              <a:rPr lang="ru-RU" sz="2400" b="1" u="sng" dirty="0" smtClean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 </a:t>
            </a:r>
            <a:r>
              <a:rPr lang="ru-RU" sz="2400" b="1" u="sng" dirty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 на </a:t>
            </a:r>
            <a:r>
              <a:rPr lang="ru-RU" sz="2400" b="1" u="sng" dirty="0" smtClean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плановый </a:t>
            </a:r>
            <a:r>
              <a:rPr lang="ru-RU" sz="2400" b="1" u="sng" dirty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период 2018-2019 годов </a:t>
            </a:r>
          </a:p>
        </p:txBody>
      </p:sp>
    </p:spTree>
    <p:extLst>
      <p:ext uri="{BB962C8B-B14F-4D97-AF65-F5344CB8AC3E}">
        <p14:creationId xmlns:p14="http://schemas.microsoft.com/office/powerpoint/2010/main" xmlns="" val="706686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42989022"/>
              </p:ext>
            </p:extLst>
          </p:nvPr>
        </p:nvGraphicFramePr>
        <p:xfrm>
          <a:off x="395537" y="555526"/>
          <a:ext cx="8568953" cy="3770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/>
                <a:gridCol w="864096"/>
                <a:gridCol w="864096"/>
                <a:gridCol w="864096"/>
                <a:gridCol w="864097"/>
              </a:tblGrid>
              <a:tr h="6196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cap="all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Вид</a:t>
                      </a:r>
                      <a:r>
                        <a:rPr lang="ru-RU" sz="1100" cap="all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налога</a:t>
                      </a:r>
                      <a:endParaRPr lang="ru-RU" sz="1100" cap="all" dirty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2016 год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2017 год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2018 год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2019 год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ru-RU" sz="1100" b="1" cap="all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Налоговые</a:t>
                      </a:r>
                      <a:r>
                        <a:rPr lang="ru-RU" sz="1100" b="1" cap="all" baseline="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доходы</a:t>
                      </a:r>
                      <a:endParaRPr lang="ru-RU" sz="1100" b="1" cap="all" dirty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 Narrow" panose="020B0606020202030204" pitchFamily="34" charset="0"/>
                        </a:rPr>
                        <a:t>175 767</a:t>
                      </a:r>
                      <a:endParaRPr lang="ru-RU" sz="900" b="1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 Narrow" panose="020B0606020202030204" pitchFamily="34" charset="0"/>
                        </a:rPr>
                        <a:t>171 272</a:t>
                      </a:r>
                      <a:endParaRPr lang="ru-RU" sz="900" b="1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latin typeface="Arial Narrow" panose="020B0606020202030204" pitchFamily="34" charset="0"/>
                        </a:rPr>
                        <a:t>173 399</a:t>
                      </a:r>
                      <a:endParaRPr lang="ru-RU" sz="900" b="1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 Narrow" panose="020B0606020202030204" pitchFamily="34" charset="0"/>
                        </a:rPr>
                        <a:t>183 066</a:t>
                      </a:r>
                      <a:endParaRPr lang="ru-RU" sz="900" b="1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ru-RU" sz="1100" b="0" kern="1200" cap="none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Налог на доходы</a:t>
                      </a:r>
                      <a:r>
                        <a:rPr lang="ru-RU" sz="1100" b="0" kern="1200" cap="none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 физических лиц (НДФЛ)</a:t>
                      </a:r>
                      <a:endParaRPr lang="ru-RU" sz="1100" b="0" cap="none" dirty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Arial Narrow" panose="020B0606020202030204" pitchFamily="34" charset="0"/>
                        </a:rPr>
                        <a:t>148 370</a:t>
                      </a:r>
                      <a:endParaRPr lang="ru-RU" sz="900" b="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Arial Narrow" panose="020B0606020202030204" pitchFamily="34" charset="0"/>
                        </a:rPr>
                        <a:t>144 340</a:t>
                      </a:r>
                      <a:endParaRPr lang="ru-RU" sz="900" b="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latin typeface="Arial Narrow" panose="020B0606020202030204" pitchFamily="34" charset="0"/>
                        </a:rPr>
                        <a:t>153 000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Arial Narrow" panose="020B0606020202030204" pitchFamily="34" charset="0"/>
                        </a:rPr>
                        <a:t>162 180</a:t>
                      </a:r>
                      <a:endParaRPr lang="ru-RU" sz="900" b="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cap="none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Акцизы</a:t>
                      </a:r>
                      <a:endParaRPr lang="ru-RU" sz="1100" b="0" cap="none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15 348</a:t>
                      </a:r>
                      <a:endParaRPr lang="ru-RU" sz="9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10 388</a:t>
                      </a:r>
                      <a:endParaRPr lang="ru-RU" sz="9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Arial Narrow" panose="020B0606020202030204" pitchFamily="34" charset="0"/>
                        </a:rPr>
                        <a:t>3 905</a:t>
                      </a:r>
                      <a:endParaRPr lang="ru-RU" sz="900" b="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Arial Narrow" panose="020B0606020202030204" pitchFamily="34" charset="0"/>
                        </a:rPr>
                        <a:t>4 382</a:t>
                      </a:r>
                      <a:endParaRPr lang="ru-RU" sz="900" b="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11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cap="none" baseline="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Налоги на совокупный доход (ЕНВД, ЕСН, ЕСХН, патентная система)</a:t>
                      </a:r>
                      <a:endParaRPr lang="ru-RU" sz="1100" b="0" cap="none" baseline="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1 849</a:t>
                      </a:r>
                      <a:endParaRPr lang="ru-RU" sz="9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1 980</a:t>
                      </a:r>
                      <a:endParaRPr lang="ru-RU" sz="9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1 930</a:t>
                      </a:r>
                      <a:endParaRPr lang="ru-RU" sz="9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1 938</a:t>
                      </a:r>
                      <a:endParaRPr lang="ru-RU" sz="9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142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cap="none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Налог на добычу полезных</a:t>
                      </a:r>
                      <a:r>
                        <a:rPr lang="ru-RU" sz="1100" cap="none" baseline="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 ископаемых</a:t>
                      </a:r>
                      <a:endParaRPr lang="ru-RU" sz="1100" cap="none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8 816</a:t>
                      </a:r>
                      <a:endParaRPr lang="ru-RU" sz="9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13 464</a:t>
                      </a:r>
                      <a:endParaRPr lang="ru-RU" sz="9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13 464</a:t>
                      </a:r>
                      <a:endParaRPr lang="ru-RU" sz="9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13 464</a:t>
                      </a:r>
                      <a:endParaRPr lang="ru-RU" sz="9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142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i="0" cap="none" normalizeH="0" baseline="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  <a:endParaRPr lang="ru-RU" sz="1100" b="0" i="0" cap="none" normalizeH="0" baseline="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1 384</a:t>
                      </a:r>
                      <a:endParaRPr lang="ru-RU" sz="9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1 100</a:t>
                      </a:r>
                      <a:endParaRPr lang="ru-RU" sz="9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1 100</a:t>
                      </a:r>
                      <a:endParaRPr lang="ru-RU" sz="9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1 102</a:t>
                      </a:r>
                      <a:endParaRPr lang="ru-RU" sz="9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ru-RU" sz="1100" b="1" cap="all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Неналоговые</a:t>
                      </a:r>
                      <a:r>
                        <a:rPr lang="ru-RU" sz="1100" b="1" cap="all" baseline="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доходы</a:t>
                      </a:r>
                      <a:endParaRPr lang="ru-RU" sz="1100" b="1" cap="all" dirty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 Narrow" panose="020B0606020202030204" pitchFamily="34" charset="0"/>
                        </a:rPr>
                        <a:t>4 061</a:t>
                      </a:r>
                      <a:endParaRPr lang="ru-RU" sz="900" b="1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 Narrow" panose="020B0606020202030204" pitchFamily="34" charset="0"/>
                        </a:rPr>
                        <a:t>3 454</a:t>
                      </a:r>
                      <a:endParaRPr lang="ru-RU" sz="900" b="1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 Narrow" panose="020B0606020202030204" pitchFamily="34" charset="0"/>
                        </a:rPr>
                        <a:t>3 477</a:t>
                      </a:r>
                      <a:endParaRPr lang="ru-RU" sz="900" b="1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 Narrow" panose="020B0606020202030204" pitchFamily="34" charset="0"/>
                        </a:rPr>
                        <a:t>3 520</a:t>
                      </a:r>
                      <a:endParaRPr lang="ru-RU" sz="900" b="1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571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cap="none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100" b="0" cap="none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1 648</a:t>
                      </a:r>
                      <a:endParaRPr lang="ru-RU" sz="9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1 534</a:t>
                      </a:r>
                      <a:endParaRPr lang="ru-RU" sz="9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1 535</a:t>
                      </a:r>
                      <a:endParaRPr lang="ru-RU" sz="9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1 538</a:t>
                      </a:r>
                      <a:endParaRPr lang="ru-RU" sz="9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142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1200" cap="none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Плата за негативное воздействие на окружающую среду</a:t>
                      </a:r>
                      <a:endParaRPr lang="ru-RU" sz="1100" b="0" cap="none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770</a:t>
                      </a:r>
                      <a:endParaRPr lang="ru-RU" sz="9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840</a:t>
                      </a:r>
                      <a:endParaRPr lang="ru-RU" sz="9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845</a:t>
                      </a:r>
                      <a:endParaRPr lang="ru-RU" sz="9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849</a:t>
                      </a:r>
                      <a:endParaRPr lang="ru-RU" sz="9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kern="1200" cap="none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100" b="0" cap="none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105</a:t>
                      </a:r>
                      <a:endParaRPr lang="ru-RU" sz="9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115</a:t>
                      </a:r>
                      <a:endParaRPr lang="ru-RU" sz="9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120</a:t>
                      </a:r>
                      <a:endParaRPr lang="ru-RU" sz="9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125</a:t>
                      </a:r>
                      <a:endParaRPr lang="ru-RU" sz="9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142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cap="none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Штрафы, санкции, возмещение ущерба</a:t>
                      </a:r>
                      <a:endParaRPr lang="ru-RU" sz="1100" b="0" cap="none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1 370</a:t>
                      </a:r>
                      <a:endParaRPr lang="ru-RU" sz="9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915</a:t>
                      </a:r>
                      <a:endParaRPr lang="ru-RU" sz="9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922</a:t>
                      </a:r>
                      <a:endParaRPr lang="ru-RU" sz="9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952</a:t>
                      </a:r>
                      <a:endParaRPr lang="ru-RU" sz="9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142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cap="none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  <a:endParaRPr lang="ru-RU" sz="1100" b="0" cap="none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168</a:t>
                      </a:r>
                      <a:endParaRPr lang="ru-RU" sz="9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50</a:t>
                      </a:r>
                      <a:endParaRPr lang="ru-RU" sz="9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55</a:t>
                      </a:r>
                      <a:endParaRPr lang="ru-RU" sz="9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56</a:t>
                      </a:r>
                      <a:endParaRPr lang="ru-RU" sz="9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6470">
                <a:tc>
                  <a:txBody>
                    <a:bodyPr/>
                    <a:lstStyle/>
                    <a:p>
                      <a:r>
                        <a:rPr lang="ru-RU" sz="1100" b="1" i="1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100" b="1" i="1" dirty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1" dirty="0" smtClean="0">
                          <a:latin typeface="Arial Narrow" panose="020B0606020202030204" pitchFamily="34" charset="0"/>
                        </a:rPr>
                        <a:t>179 828</a:t>
                      </a:r>
                      <a:endParaRPr lang="ru-RU" sz="900" b="1" i="1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1" dirty="0" smtClean="0">
                          <a:latin typeface="Arial Narrow" panose="020B0606020202030204" pitchFamily="34" charset="0"/>
                        </a:rPr>
                        <a:t>174</a:t>
                      </a:r>
                      <a:r>
                        <a:rPr lang="ru-RU" sz="900" b="1" i="1" baseline="0" dirty="0" smtClean="0">
                          <a:latin typeface="Arial Narrow" panose="020B0606020202030204" pitchFamily="34" charset="0"/>
                        </a:rPr>
                        <a:t> 726</a:t>
                      </a:r>
                      <a:endParaRPr lang="ru-RU" sz="900" b="1" i="1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1" dirty="0" smtClean="0">
                          <a:latin typeface="Arial Narrow" panose="020B0606020202030204" pitchFamily="34" charset="0"/>
                        </a:rPr>
                        <a:t>176 876</a:t>
                      </a:r>
                      <a:endParaRPr lang="ru-RU" sz="900" b="1" i="1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1" dirty="0" smtClean="0">
                          <a:latin typeface="Arial Narrow" panose="020B0606020202030204" pitchFamily="34" charset="0"/>
                        </a:rPr>
                        <a:t>186 586</a:t>
                      </a:r>
                      <a:endParaRPr lang="ru-RU" sz="900" b="1" i="1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100392" y="295108"/>
            <a:ext cx="1043608" cy="292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ru-RU" sz="13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тыс. </a:t>
            </a:r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55576" y="81633"/>
            <a:ext cx="7848600" cy="329877"/>
          </a:xfrm>
          <a:noFill/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НАЛОГОВЫЕ И НЕНАЛОГОВЫЕ ДОХОДЫ БЮДЖЕТА РАЙОНА</a:t>
            </a:r>
            <a:endParaRPr lang="ru-RU" sz="20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532441" y="4894008"/>
            <a:ext cx="611559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prstClr val="black"/>
                </a:solidFill>
              </a:rPr>
              <a:t>11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6252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6680"/>
            <a:ext cx="8928992" cy="570854"/>
          </a:xfrm>
          <a:noFill/>
        </p:spPr>
        <p:txBody>
          <a:bodyPr>
            <a:noAutofit/>
          </a:bodyPr>
          <a:lstStyle/>
          <a:p>
            <a:r>
              <a:rPr lang="ru-RU" sz="22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ДИНАМИКА ПОСТУПЛЕНИЙ НАЛОГОВЫХ И НЕНАЛОГОВЫХ ДОХОДОВ </a:t>
            </a:r>
            <a:endParaRPr lang="ru-RU" sz="22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7665677"/>
              </p:ext>
            </p:extLst>
          </p:nvPr>
        </p:nvGraphicFramePr>
        <p:xfrm>
          <a:off x="565195" y="789552"/>
          <a:ext cx="8064896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410132" y="573528"/>
            <a:ext cx="1440160" cy="162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тыс.</a:t>
            </a:r>
            <a:r>
              <a:rPr lang="ru-RU" sz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рублей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630094" y="4894008"/>
            <a:ext cx="513906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prstClr val="black"/>
                </a:solidFill>
              </a:rPr>
              <a:t>12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1491630"/>
            <a:ext cx="148072" cy="189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7" name="Прямая соединительная линия 6"/>
          <p:cNvCxnSpPr>
            <a:stCxn id="6" idx="3"/>
          </p:cNvCxnSpPr>
          <p:nvPr/>
        </p:nvCxnSpPr>
        <p:spPr>
          <a:xfrm>
            <a:off x="2559832" y="1586469"/>
            <a:ext cx="107606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123963" y="1087836"/>
            <a:ext cx="723663" cy="3401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5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179 828</a:t>
            </a:r>
            <a:endParaRPr lang="ru-RU" sz="135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7416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1000">
        <p:dissolve/>
      </p:transition>
    </mc:Choice>
    <mc:Fallback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1" y="195486"/>
            <a:ext cx="7920881" cy="270030"/>
          </a:xfrm>
          <a:noFill/>
          <a:ln w="15875"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ДОЛЯ </a:t>
            </a:r>
            <a:r>
              <a:rPr lang="ru-RU" sz="2000" b="1" cap="all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налоговых и </a:t>
            </a:r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НЕНАЛОГОВЫХ ДОХОДОВ</a:t>
            </a:r>
            <a:r>
              <a:rPr lang="ru-RU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 В ОБЩИХ </a:t>
            </a:r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ДОХОДАХ </a:t>
            </a:r>
            <a:r>
              <a:rPr lang="ru-RU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БЮДЖЕТА </a:t>
            </a:r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РАЙОНА </a:t>
            </a:r>
            <a:r>
              <a:rPr lang="ru-RU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ПО ГОДАМ</a:t>
            </a:r>
          </a:p>
        </p:txBody>
      </p:sp>
      <p:graphicFrame>
        <p:nvGraphicFramePr>
          <p:cNvPr id="8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40488059"/>
              </p:ext>
            </p:extLst>
          </p:nvPr>
        </p:nvGraphicFramePr>
        <p:xfrm>
          <a:off x="5652120" y="699542"/>
          <a:ext cx="3240360" cy="2034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04170089"/>
              </p:ext>
            </p:extLst>
          </p:nvPr>
        </p:nvGraphicFramePr>
        <p:xfrm>
          <a:off x="431540" y="721614"/>
          <a:ext cx="486054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3985841"/>
              </p:ext>
            </p:extLst>
          </p:nvPr>
        </p:nvGraphicFramePr>
        <p:xfrm>
          <a:off x="5652120" y="2895786"/>
          <a:ext cx="3240360" cy="2124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868144" y="699543"/>
            <a:ext cx="2880320" cy="394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2018 ГОД – 176 876 тыс. руб.</a:t>
            </a:r>
            <a:endParaRPr lang="ru-RU" sz="1400" b="1" u="sng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84168" y="2895787"/>
            <a:ext cx="2376264" cy="304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2019 ГОД – 186 586 тыс. руб.</a:t>
            </a:r>
            <a:endParaRPr lang="ru-RU" sz="1400" b="1" u="sng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9552" y="843558"/>
            <a:ext cx="3816424" cy="304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2017 ГОД – 174 726 тыс. руб.</a:t>
            </a:r>
            <a:endParaRPr lang="ru-RU" b="1" u="sng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8532441" y="4894008"/>
            <a:ext cx="611559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13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7556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1000">
        <p:dissolve/>
      </p:transition>
    </mc:Choice>
    <mc:Fallback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468"/>
            <a:ext cx="8640960" cy="386373"/>
          </a:xfrm>
          <a:noFill/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ДИНАМИКА ПОСТУПЛЕНИЙ ДОХОДОВ БЮДЖЕТА РАЙОНА</a:t>
            </a:r>
            <a:endParaRPr lang="ru-RU" sz="20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60258402"/>
              </p:ext>
            </p:extLst>
          </p:nvPr>
        </p:nvGraphicFramePr>
        <p:xfrm>
          <a:off x="611560" y="637239"/>
          <a:ext cx="8208912" cy="3986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596336" y="411510"/>
            <a:ext cx="122413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тыс.</a:t>
            </a:r>
            <a:r>
              <a:rPr lang="ru-RU" sz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рублей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532441" y="4894008"/>
            <a:ext cx="611559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cap="small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19</a:t>
            </a:r>
            <a:endParaRPr lang="ru-RU" sz="1400" b="1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7862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568952" cy="216024"/>
          </a:xfrm>
          <a:noFill/>
          <a:ln w="15875">
            <a:noFill/>
          </a:ln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Расходы бюджета РАЙОНА по отраслям социальной сферы </a:t>
            </a:r>
            <a:br>
              <a:rPr lang="ru-RU" sz="2000" dirty="0" smtClean="0">
                <a:latin typeface="Arial Narrow" panose="020B0606020202030204" pitchFamily="34" charset="0"/>
              </a:rPr>
            </a:br>
            <a:r>
              <a:rPr lang="ru-RU" sz="2000" dirty="0" smtClean="0">
                <a:latin typeface="Arial Narrow" panose="020B0606020202030204" pitchFamily="34" charset="0"/>
              </a:rPr>
              <a:t/>
            </a:r>
            <a:br>
              <a:rPr lang="ru-RU" sz="2000" dirty="0" smtClean="0">
                <a:latin typeface="Arial Narrow" panose="020B0606020202030204" pitchFamily="34" charset="0"/>
              </a:rPr>
            </a:br>
            <a:endParaRPr lang="ru-RU" sz="2000" cap="small" dirty="0">
              <a:latin typeface="Arial Narrow" panose="020B0606020202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2301720"/>
            <a:ext cx="8352928" cy="2754306"/>
          </a:xfrm>
        </p:spPr>
        <p:txBody>
          <a:bodyPr>
            <a:noAutofit/>
          </a:bodyPr>
          <a:lstStyle/>
          <a:p>
            <a:pPr algn="just"/>
            <a:r>
              <a:rPr lang="ru-RU" sz="11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</a:t>
            </a: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05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                                 </a:t>
            </a:r>
          </a:p>
          <a:p>
            <a:pPr algn="just"/>
            <a:r>
              <a:rPr lang="ru-RU" sz="105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05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algn="just">
              <a:tabLst>
                <a:tab pos="266700" algn="l"/>
              </a:tabLst>
            </a:pPr>
            <a:r>
              <a:rPr lang="ru-RU" sz="105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05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   </a:t>
            </a:r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endParaRPr lang="ru-RU" sz="800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4029833770"/>
              </p:ext>
            </p:extLst>
          </p:nvPr>
        </p:nvGraphicFramePr>
        <p:xfrm>
          <a:off x="395536" y="818928"/>
          <a:ext cx="8352928" cy="4075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524328" y="554655"/>
            <a:ext cx="1368152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тыс.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532451" y="4894008"/>
            <a:ext cx="611559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prstClr val="black"/>
                </a:solidFill>
              </a:rPr>
              <a:t>25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7595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1" y="0"/>
            <a:ext cx="7920881" cy="465516"/>
          </a:xfrm>
          <a:noFill/>
          <a:ln w="15875"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cap="all" dirty="0">
                <a:latin typeface="Arial Narrow" panose="020B0606020202030204" pitchFamily="34" charset="0"/>
                <a:cs typeface="Times New Roman" panose="02020603050405020304" pitchFamily="18" charset="0"/>
              </a:rPr>
              <a:t>Динамика объема муниципального долга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532445" y="4894008"/>
            <a:ext cx="611559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prstClr val="black"/>
                </a:solidFill>
              </a:rPr>
              <a:t>35</a:t>
            </a:r>
            <a:endParaRPr lang="ru-RU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4105766730"/>
              </p:ext>
            </p:extLst>
          </p:nvPr>
        </p:nvGraphicFramePr>
        <p:xfrm>
          <a:off x="1331639" y="483518"/>
          <a:ext cx="6552729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21928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1000">
        <p:dissolve/>
      </p:transition>
    </mc:Choice>
    <mc:Fallback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09279" y="-17266"/>
            <a:ext cx="432048" cy="5143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9218" name="Picture 2" descr="http://www.rusknife.com/uploads/monthly_07_2011/post-59-0-50028100-131002536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5518"/>
            <a:ext cx="720080" cy="64807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012160" y="3759882"/>
            <a:ext cx="2816696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solidFill>
                <a:srgbClr val="71A2DD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150974" y="1599642"/>
            <a:ext cx="5040560" cy="1242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/>
            <a:r>
              <a:rPr lang="ru-RU" sz="60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Спасибо</a:t>
            </a:r>
          </a:p>
          <a:p>
            <a:pPr lvl="1" algn="ctr"/>
            <a:r>
              <a:rPr lang="ru-RU" sz="60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за внимание.</a:t>
            </a:r>
            <a:endParaRPr lang="ru-RU" sz="60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8606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7474"/>
            <a:ext cx="8291264" cy="324036"/>
          </a:xfrm>
        </p:spPr>
        <p:txBody>
          <a:bodyPr>
            <a:noAutofit/>
          </a:bodyPr>
          <a:lstStyle/>
          <a:p>
            <a:r>
              <a:rPr lang="ru-RU" sz="2600" b="1" cap="all" dirty="0">
                <a:latin typeface="Arial Narrow" panose="020B0606020202030204" pitchFamily="34" charset="0"/>
              </a:rPr>
              <a:t>ЧТО ТАКОЕ </a:t>
            </a:r>
            <a:r>
              <a:rPr lang="ru-RU" sz="2600" b="1" cap="all" dirty="0" smtClean="0">
                <a:latin typeface="Arial Narrow" panose="020B0606020202030204" pitchFamily="34" charset="0"/>
              </a:rPr>
              <a:t>бюджет муниципального района?</a:t>
            </a:r>
            <a:endParaRPr lang="ru-RU" sz="2600" b="1" cap="all" dirty="0">
              <a:latin typeface="Arial Narrow" panose="020B0606020202030204" pitchFamily="34" charset="0"/>
            </a:endParaRPr>
          </a:p>
        </p:txBody>
      </p:sp>
      <p:sp>
        <p:nvSpPr>
          <p:cNvPr id="3" name="Выгнутая вверх стрелка 2"/>
          <p:cNvSpPr/>
          <p:nvPr/>
        </p:nvSpPr>
        <p:spPr>
          <a:xfrm>
            <a:off x="3011066" y="2188055"/>
            <a:ext cx="6048000" cy="432000"/>
          </a:xfrm>
          <a:prstGeom prst="curvedDownArrow">
            <a:avLst>
              <a:gd name="adj1" fmla="val 28402"/>
              <a:gd name="adj2" fmla="val 50000"/>
              <a:gd name="adj3" fmla="val 29716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275856" y="1221600"/>
            <a:ext cx="2520000" cy="3078342"/>
            <a:chOff x="2080617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080617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>
                <a:lnSpc>
                  <a:spcPct val="80000"/>
                </a:lnSpc>
              </a:pPr>
              <a:r>
                <a:rPr lang="ru-RU" sz="2800" b="1" dirty="0" smtClean="0">
                  <a:latin typeface="Arial Narrow" panose="020B0606020202030204" pitchFamily="34" charset="0"/>
                </a:rPr>
                <a:t>ДОХОДЫ</a:t>
              </a:r>
              <a:endParaRPr lang="ru-RU" sz="2800" b="1" dirty="0" smtClean="0"/>
            </a:p>
            <a:p>
              <a:pPr algn="ctr">
                <a:lnSpc>
                  <a:spcPct val="80000"/>
                </a:lnSpc>
              </a:pPr>
              <a:r>
                <a:rPr lang="ru-RU" sz="2200" b="1" dirty="0" smtClean="0">
                  <a:latin typeface="Arial Narrow" panose="020B0606020202030204" pitchFamily="34" charset="0"/>
                </a:rPr>
                <a:t>бюджета</a:t>
              </a:r>
              <a:endParaRPr lang="ru-RU" sz="2200" b="1" dirty="0">
                <a:latin typeface="Arial Narrow" panose="020B0606020202030204" pitchFamily="34" charset="0"/>
              </a:endParaRPr>
            </a:p>
          </p:txBody>
        </p:sp>
        <p:sp>
          <p:nvSpPr>
            <p:cNvPr id="6" name="Скругленный прямоугольник 4"/>
            <p:cNvSpPr/>
            <p:nvPr/>
          </p:nvSpPr>
          <p:spPr>
            <a:xfrm>
              <a:off x="2080617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9" name="Скругленный прямоугольник 4"/>
          <p:cNvSpPr/>
          <p:nvPr/>
        </p:nvSpPr>
        <p:spPr>
          <a:xfrm>
            <a:off x="4148679" y="1040608"/>
            <a:ext cx="1626655" cy="9165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1450" tIns="171450" rIns="171450" bIns="171450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500" kern="1200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6101916" y="1221600"/>
            <a:ext cx="2718556" cy="3078342"/>
            <a:chOff x="4160490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4160490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>
                <a:lnSpc>
                  <a:spcPct val="80000"/>
                </a:lnSpc>
              </a:pPr>
              <a:r>
                <a:rPr lang="ru-RU" sz="2800" b="1" dirty="0" smtClean="0">
                  <a:latin typeface="Arial Narrow" panose="020B0606020202030204" pitchFamily="34" charset="0"/>
                </a:rPr>
                <a:t>РАСХОДЫ </a:t>
              </a:r>
            </a:p>
            <a:p>
              <a:pPr algn="ctr">
                <a:lnSpc>
                  <a:spcPct val="80000"/>
                </a:lnSpc>
              </a:pPr>
              <a:r>
                <a:rPr lang="ru-RU" sz="2200" b="1" dirty="0" smtClean="0">
                  <a:latin typeface="Arial Narrow" panose="020B0606020202030204" pitchFamily="34" charset="0"/>
                </a:rPr>
                <a:t>бюджета</a:t>
              </a:r>
              <a:endParaRPr lang="ru-RU" sz="2200" b="1" dirty="0">
                <a:latin typeface="Arial Narrow" panose="020B0606020202030204" pitchFamily="34" charset="0"/>
              </a:endParaRPr>
            </a:p>
          </p:txBody>
        </p:sp>
        <p:sp>
          <p:nvSpPr>
            <p:cNvPr id="12" name="Скругленный прямоугольник 4"/>
            <p:cNvSpPr/>
            <p:nvPr/>
          </p:nvSpPr>
          <p:spPr>
            <a:xfrm>
              <a:off x="4160490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22995" y="1221600"/>
            <a:ext cx="2520000" cy="3078342"/>
            <a:chOff x="744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744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rgbClr val="C00000"/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2800" b="1" dirty="0" smtClean="0">
                  <a:latin typeface="Arial Narrow" panose="020B0606020202030204" pitchFamily="34" charset="0"/>
                </a:rPr>
                <a:t>БЮДЖЕТ</a:t>
              </a:r>
              <a:endParaRPr lang="ru-RU" sz="2800" b="1" dirty="0">
                <a:latin typeface="Arial Narrow" panose="020B0606020202030204" pitchFamily="34" charset="0"/>
              </a:endParaRPr>
            </a:p>
          </p:txBody>
        </p:sp>
        <p:sp>
          <p:nvSpPr>
            <p:cNvPr id="15" name="Скругленный прямоугольник 4"/>
            <p:cNvSpPr/>
            <p:nvPr/>
          </p:nvSpPr>
          <p:spPr>
            <a:xfrm>
              <a:off x="744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/>
            </a:p>
          </p:txBody>
        </p:sp>
      </p:grpSp>
      <p:sp>
        <p:nvSpPr>
          <p:cNvPr id="17" name="Скругленный прямоугольник 16"/>
          <p:cNvSpPr/>
          <p:nvPr/>
        </p:nvSpPr>
        <p:spPr>
          <a:xfrm>
            <a:off x="517514" y="1753488"/>
            <a:ext cx="2268000" cy="2425358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rgbClr val="C00000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- форма образования и расходования денежных средств, предназначенных для финансового обеспечения задач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и функций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о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рганов местного самоуправления</a:t>
            </a: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406344" y="1992625"/>
            <a:ext cx="2259024" cy="2199305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п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оступающие в бюджет денежные средства (налоги юридических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и физических лиц, штрафы, административные платежи и сборы, финансовая помощь)</a:t>
            </a: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6210492" y="1992625"/>
            <a:ext cx="2520548" cy="2206314"/>
            <a:chOff x="4434766" y="1264948"/>
            <a:chExt cx="1627712" cy="1189462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4434766" y="1264949"/>
              <a:ext cx="1627712" cy="1182309"/>
            </a:xfrm>
            <a:prstGeom prst="roundRect">
              <a:avLst>
                <a:gd name="adj" fmla="val 10000"/>
              </a:avLst>
            </a:prstGeom>
            <a:solidFill>
              <a:srgbClr val="FFFFDD"/>
            </a:solidFill>
            <a:ln w="3175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lnSpc>
                  <a:spcPct val="90000"/>
                </a:lnSpc>
              </a:pPr>
              <a:r>
                <a:rPr lang="ru-RU" sz="16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направляемые из бюджета денежные средства</a:t>
              </a:r>
            </a:p>
            <a:p>
              <a:pPr algn="ctr">
                <a:lnSpc>
                  <a:spcPct val="90000"/>
                </a:lnSpc>
              </a:pPr>
              <a:r>
                <a:rPr lang="ru-RU" sz="16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(финансовое обеспечение социальных обязательств муниципальных учреждений, </a:t>
              </a:r>
            </a:p>
            <a:p>
              <a:pPr algn="ctr">
                <a:lnSpc>
                  <a:spcPct val="90000"/>
                </a:lnSpc>
              </a:pPr>
              <a:r>
                <a:rPr lang="ru-RU" sz="16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дорожное хозяйство, ЖКХ  и транспорт,  капитальное строительство и др.)</a:t>
              </a:r>
              <a:endParaRPr lang="ru-RU" sz="16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4" name="Скругленный прямоугольник 4"/>
            <p:cNvSpPr/>
            <p:nvPr/>
          </p:nvSpPr>
          <p:spPr>
            <a:xfrm>
              <a:off x="4598806" y="1264948"/>
              <a:ext cx="1452420" cy="1189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68580" rIns="91440" bIns="6858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 kern="1200" dirty="0"/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352857" y="483518"/>
            <a:ext cx="8496944" cy="609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>
                <a:latin typeface="Arial Narrow" panose="020B0606020202030204" pitchFamily="34" charset="0"/>
              </a:rPr>
              <a:t>Слово это заимствовано из Англии, где в старину канцлер казначейства приносил ежегодно в парламент мешок </a:t>
            </a:r>
            <a:r>
              <a:rPr lang="ru-RU" sz="1400" dirty="0" smtClean="0">
                <a:latin typeface="Arial Narrow" panose="020B0606020202030204" pitchFamily="34" charset="0"/>
              </a:rPr>
              <a:t>               с </a:t>
            </a:r>
            <a:r>
              <a:rPr lang="ru-RU" sz="1400" dirty="0">
                <a:latin typeface="Arial Narrow" panose="020B0606020202030204" pitchFamily="34" charset="0"/>
              </a:rPr>
              <a:t>деньгами и произносил речь, которая собственно и называлась старинным </a:t>
            </a:r>
            <a:r>
              <a:rPr lang="ru-RU" sz="1400" dirty="0" smtClean="0">
                <a:latin typeface="Arial Narrow" panose="020B0606020202030204" pitchFamily="34" charset="0"/>
              </a:rPr>
              <a:t>нормандским </a:t>
            </a:r>
            <a:r>
              <a:rPr lang="ru-RU" sz="1400" dirty="0">
                <a:latin typeface="Arial Narrow" panose="020B0606020202030204" pitchFamily="34" charset="0"/>
              </a:rPr>
              <a:t>словом "</a:t>
            </a:r>
            <a:r>
              <a:rPr lang="ru-RU" sz="1400" dirty="0" smtClean="0">
                <a:latin typeface="Arial Narrow" panose="020B0606020202030204" pitchFamily="34" charset="0"/>
              </a:rPr>
              <a:t>B</a:t>
            </a:r>
            <a:r>
              <a:rPr lang="en-US" sz="1400" dirty="0">
                <a:latin typeface="Arial Narrow" panose="020B0606020202030204" pitchFamily="34" charset="0"/>
              </a:rPr>
              <a:t>o</a:t>
            </a:r>
            <a:r>
              <a:rPr lang="ru-RU" sz="1400" dirty="0" smtClean="0">
                <a:latin typeface="Arial Narrow" panose="020B0606020202030204" pitchFamily="34" charset="0"/>
              </a:rPr>
              <a:t>u</a:t>
            </a:r>
            <a:r>
              <a:rPr lang="en-US" sz="1400" dirty="0">
                <a:latin typeface="Arial Narrow" panose="020B0606020202030204" pitchFamily="34" charset="0"/>
              </a:rPr>
              <a:t>g</a:t>
            </a:r>
            <a:r>
              <a:rPr lang="en-US" sz="1400" dirty="0" smtClean="0">
                <a:latin typeface="Arial Narrow" panose="020B0606020202030204" pitchFamily="34" charset="0"/>
              </a:rPr>
              <a:t>ett</a:t>
            </a:r>
            <a:r>
              <a:rPr lang="ru-RU" sz="1400" dirty="0" smtClean="0">
                <a:latin typeface="Arial Narrow" panose="020B0606020202030204" pitchFamily="34" charset="0"/>
              </a:rPr>
              <a:t>e" </a:t>
            </a:r>
          </a:p>
          <a:p>
            <a:pPr algn="ctr">
              <a:lnSpc>
                <a:spcPct val="80000"/>
              </a:lnSpc>
            </a:pPr>
            <a:r>
              <a:rPr lang="ru-RU" sz="1400" dirty="0" smtClean="0">
                <a:latin typeface="Arial Narrow" panose="020B0606020202030204" pitchFamily="34" charset="0"/>
              </a:rPr>
              <a:t>(</a:t>
            </a:r>
            <a:r>
              <a:rPr lang="ru-RU" sz="1400" dirty="0">
                <a:latin typeface="Arial Narrow" panose="020B0606020202030204" pitchFamily="34" charset="0"/>
              </a:rPr>
              <a:t>т.е. кожаный мешок</a:t>
            </a:r>
            <a:r>
              <a:rPr lang="ru-RU" sz="1400" dirty="0" smtClean="0">
                <a:latin typeface="Arial Narrow" panose="020B0606020202030204" pitchFamily="34" charset="0"/>
              </a:rPr>
              <a:t>)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422995" y="4443958"/>
            <a:ext cx="8208909" cy="547136"/>
          </a:xfrm>
          <a:prstGeom prst="round2DiagRect">
            <a:avLst/>
          </a:prstGeom>
          <a:gradFill>
            <a:gsLst>
              <a:gs pos="1000">
                <a:schemeClr val="tx2">
                  <a:lumMod val="40000"/>
                  <a:lumOff val="60000"/>
                </a:schemeClr>
              </a:gs>
              <a:gs pos="35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6200000" scaled="1"/>
          </a:gradFill>
          <a:ln w="22225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ДЕФИЦИТ</a:t>
            </a:r>
            <a:r>
              <a:rPr lang="ru-RU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 бюджета - превышение расходов бюджета над его </a:t>
            </a:r>
            <a:r>
              <a:rPr lang="ru-RU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доходами</a:t>
            </a:r>
            <a:endParaRPr lang="ru-RU" sz="16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ПРОФИЦИТ</a:t>
            </a:r>
            <a:r>
              <a:rPr lang="ru-RU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 бюджета - превышение доходов бюджета над его расходами</a:t>
            </a:r>
          </a:p>
        </p:txBody>
      </p:sp>
      <p:sp>
        <p:nvSpPr>
          <p:cNvPr id="7" name="Выгнутая вниз стрелка 6"/>
          <p:cNvSpPr/>
          <p:nvPr/>
        </p:nvSpPr>
        <p:spPr>
          <a:xfrm>
            <a:off x="3011066" y="2750490"/>
            <a:ext cx="6097438" cy="576000"/>
          </a:xfrm>
          <a:prstGeom prst="curvedUpArrow">
            <a:avLst>
              <a:gd name="adj1" fmla="val 25000"/>
              <a:gd name="adj2" fmla="val 50000"/>
              <a:gd name="adj3" fmla="val 21598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8532441" y="4894008"/>
            <a:ext cx="611559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prstClr val="black"/>
                </a:solidFill>
              </a:rPr>
              <a:t>1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7069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08912" cy="411510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ЭТАПЫ БЮДЖЕТНОГО ПРОЦЕССА</a:t>
            </a:r>
            <a:endParaRPr lang="ru-RU" sz="2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411510"/>
            <a:ext cx="8496944" cy="4644516"/>
          </a:xfrm>
          <a:noFill/>
          <a:ln w="5715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2984320935"/>
              </p:ext>
            </p:extLst>
          </p:nvPr>
        </p:nvGraphicFramePr>
        <p:xfrm>
          <a:off x="683568" y="573528"/>
          <a:ext cx="7919968" cy="4158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biLevel thresh="75000"/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5207" y="2181730"/>
            <a:ext cx="2736304" cy="1542644"/>
          </a:xfrm>
          <a:prstGeom prst="rect">
            <a:avLst/>
          </a:prstGeom>
          <a:noFill/>
          <a:ln w="127000" cap="sq">
            <a:noFill/>
            <a:bevel/>
            <a:headEnd/>
            <a:tailEnd/>
          </a:ln>
          <a:effectLst/>
          <a:scene3d>
            <a:camera prst="orthographicFront">
              <a:rot lat="21299999" lon="0" rev="0"/>
            </a:camera>
            <a:lightRig rig="threePt" dir="t"/>
          </a:scene3d>
          <a:sp3d prstMaterial="dkEdge"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Прямоугольная выноска 8"/>
          <p:cNvSpPr/>
          <p:nvPr/>
        </p:nvSpPr>
        <p:spPr>
          <a:xfrm>
            <a:off x="7196097" y="4190005"/>
            <a:ext cx="1440160" cy="600164"/>
          </a:xfrm>
          <a:prstGeom prst="wedgeRectCallout">
            <a:avLst>
              <a:gd name="adj1" fmla="val -63168"/>
              <a:gd name="adj2" fmla="val -94955"/>
            </a:avLst>
          </a:prstGeom>
          <a:ln>
            <a:solidFill>
              <a:schemeClr val="tx1"/>
            </a:solidFill>
            <a:prstDash val="sys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(представительные) органы власти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3903570" y="3306820"/>
            <a:ext cx="1408868" cy="600164"/>
          </a:xfrm>
          <a:prstGeom prst="wedgeRectCallout">
            <a:avLst>
              <a:gd name="adj1" fmla="val -8794"/>
              <a:gd name="adj2" fmla="val 81173"/>
            </a:avLst>
          </a:prstGeom>
          <a:solidFill>
            <a:srgbClr val="C1E0FF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 финансовые органы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403567" y="1719228"/>
            <a:ext cx="1440160" cy="600164"/>
          </a:xfrm>
          <a:prstGeom prst="wedgeRectCallout">
            <a:avLst>
              <a:gd name="adj1" fmla="val 48913"/>
              <a:gd name="adj2" fmla="val 83076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(представительные) органы власти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7502290" y="2346387"/>
            <a:ext cx="1235224" cy="938719"/>
          </a:xfrm>
          <a:prstGeom prst="wedgeRectCallout">
            <a:avLst>
              <a:gd name="adj1" fmla="val -73134"/>
              <a:gd name="adj2" fmla="val 49655"/>
            </a:avLst>
          </a:prstGeom>
          <a:solidFill>
            <a:srgbClr val="C1E0FF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финансовые органы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2512043" y="496729"/>
            <a:ext cx="1152128" cy="600164"/>
          </a:xfrm>
          <a:prstGeom prst="wedgeRectCallout">
            <a:avLst>
              <a:gd name="adj1" fmla="val 60572"/>
              <a:gd name="adj2" fmla="val 71736"/>
            </a:avLst>
          </a:prstGeom>
          <a:solidFill>
            <a:srgbClr val="C1E0FF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403567" y="483516"/>
            <a:ext cx="1224136" cy="864095"/>
          </a:xfrm>
          <a:prstGeom prst="wedgeRectCallout">
            <a:avLst>
              <a:gd name="adj1" fmla="val 71403"/>
              <a:gd name="adj2" fmla="val 43506"/>
            </a:avLst>
          </a:prstGeom>
          <a:solidFill>
            <a:srgbClr val="C1E0FF"/>
          </a:solidFill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Контрольно-счетная палата и органы местного самоуправления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ая выноска 15"/>
          <p:cNvSpPr/>
          <p:nvPr/>
        </p:nvSpPr>
        <p:spPr>
          <a:xfrm>
            <a:off x="7297217" y="627534"/>
            <a:ext cx="1235224" cy="938719"/>
          </a:xfrm>
          <a:prstGeom prst="wedgeRectCallout">
            <a:avLst>
              <a:gd name="adj1" fmla="val -72965"/>
              <a:gd name="adj2" fmla="val 90693"/>
            </a:avLst>
          </a:prstGeom>
          <a:solidFill>
            <a:srgbClr val="C1E0FF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финансовые органы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511579" y="3820473"/>
            <a:ext cx="1224136" cy="938719"/>
          </a:xfrm>
          <a:prstGeom prst="wedgeRectCallout">
            <a:avLst>
              <a:gd name="adj1" fmla="val 87351"/>
              <a:gd name="adj2" fmla="val 2814"/>
            </a:avLst>
          </a:prstGeom>
          <a:solidFill>
            <a:srgbClr val="C1E0FF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</a:t>
            </a:r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самоуправления, 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органы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8532441" y="4894008"/>
            <a:ext cx="611559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prstClr val="black"/>
                </a:solidFill>
              </a:rPr>
              <a:t>2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8119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КОВЕНЕВА.BUDGET\Desktop\untitl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4875" y="2204124"/>
            <a:ext cx="1731221" cy="1648212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9" name="Скругленный прямоугольник 4"/>
          <p:cNvSpPr/>
          <p:nvPr/>
        </p:nvSpPr>
        <p:spPr>
          <a:xfrm>
            <a:off x="4148679" y="1040608"/>
            <a:ext cx="1626655" cy="9165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1450" tIns="171450" rIns="171450" bIns="171450" numCol="1" spcCol="1270" anchor="ctr" anchorCtr="0">
            <a:noAutofit/>
          </a:bodyPr>
          <a:lstStyle/>
          <a:p>
            <a:pPr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5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8532519" y="4894008"/>
            <a:ext cx="611559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prstClr val="black"/>
                </a:solidFill>
              </a:rPr>
              <a:t>3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28" name="Picture 2" descr="http://www.lenagold.ru/fon/clipart/d/deng/deng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1616" y="427332"/>
            <a:ext cx="2101544" cy="1776803"/>
          </a:xfrm>
          <a:prstGeom prst="rect">
            <a:avLst/>
          </a:prstGeom>
          <a:noFill/>
          <a:ln w="34925">
            <a:noFill/>
          </a:ln>
        </p:spPr>
      </p:pic>
      <p:sp>
        <p:nvSpPr>
          <p:cNvPr id="29" name="Заголовок 1"/>
          <p:cNvSpPr txBox="1">
            <a:spLocks/>
          </p:cNvSpPr>
          <p:nvPr/>
        </p:nvSpPr>
        <p:spPr>
          <a:xfrm>
            <a:off x="3704876" y="1201870"/>
            <a:ext cx="1368152" cy="324036"/>
          </a:xfrm>
          <a:prstGeom prst="rect">
            <a:avLst/>
          </a:prstGeom>
          <a:noFill/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endParaRPr lang="ru-RU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410711" y="1514143"/>
            <a:ext cx="2476765" cy="1187055"/>
            <a:chOff x="251735" y="-268357"/>
            <a:chExt cx="2918865" cy="1670946"/>
          </a:xfrm>
          <a:solidFill>
            <a:schemeClr val="bg1"/>
          </a:solidFill>
          <a:scene3d>
            <a:camera prst="orthographicFront"/>
            <a:lightRig rig="flat" dir="t"/>
          </a:scene3d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51735" y="-268357"/>
              <a:ext cx="2918865" cy="1670946"/>
            </a:xfrm>
            <a:prstGeom prst="roundRect">
              <a:avLst>
                <a:gd name="adj" fmla="val 10000"/>
              </a:avLst>
            </a:prstGeom>
            <a:grpFill/>
            <a:ln w="57150">
              <a:solidFill>
                <a:srgbClr val="0070C0"/>
              </a:solidFill>
            </a:ln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Скругленный прямоугольник 4"/>
            <p:cNvSpPr/>
            <p:nvPr/>
          </p:nvSpPr>
          <p:spPr>
            <a:xfrm>
              <a:off x="325468" y="-198684"/>
              <a:ext cx="2807169" cy="145686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Помогает формировать доходную часть бюджета (налог на доходы физических лиц)</a:t>
              </a:r>
              <a:endPara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5940876" y="1514143"/>
            <a:ext cx="2960659" cy="1243227"/>
            <a:chOff x="213772" y="3787875"/>
            <a:chExt cx="2956827" cy="1296144"/>
          </a:xfrm>
          <a:solidFill>
            <a:schemeClr val="bg1"/>
          </a:solidFill>
          <a:scene3d>
            <a:camera prst="orthographicFront"/>
            <a:lightRig rig="flat" dir="t"/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13772" y="3787875"/>
              <a:ext cx="2956827" cy="1296144"/>
            </a:xfrm>
            <a:prstGeom prst="roundRect">
              <a:avLst>
                <a:gd name="adj" fmla="val 10000"/>
              </a:avLst>
            </a:prstGeom>
            <a:grpFill/>
            <a:ln w="57150">
              <a:solidFill>
                <a:srgbClr val="0070C0"/>
              </a:solidFill>
            </a:ln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2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280097" y="3839478"/>
              <a:ext cx="2825619" cy="120007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>
                <a:lnSpc>
                  <a:spcPct val="8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Получает социальные гарантии – расходная часть бюджета (образование, культура, физическая культура и спорт, социальные выплаты и др.)</a:t>
              </a:r>
              <a:endPara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Стрелка углом 2"/>
          <p:cNvSpPr/>
          <p:nvPr/>
        </p:nvSpPr>
        <p:spPr>
          <a:xfrm>
            <a:off x="1218992" y="715816"/>
            <a:ext cx="2086524" cy="703806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6" name="Стрелка углом 35"/>
          <p:cNvSpPr/>
          <p:nvPr/>
        </p:nvSpPr>
        <p:spPr>
          <a:xfrm rot="5400000">
            <a:off x="6513793" y="-72121"/>
            <a:ext cx="630069" cy="2353418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7" name="Стрелка углом 36"/>
          <p:cNvSpPr/>
          <p:nvPr/>
        </p:nvSpPr>
        <p:spPr>
          <a:xfrm rot="16200000">
            <a:off x="1833332" y="2139760"/>
            <a:ext cx="854219" cy="2282348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0" name="Стрелка углом 39"/>
          <p:cNvSpPr/>
          <p:nvPr/>
        </p:nvSpPr>
        <p:spPr>
          <a:xfrm rot="10800000">
            <a:off x="5651427" y="2853822"/>
            <a:ext cx="2304261" cy="998513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1" name="Заголовок 1"/>
          <p:cNvSpPr txBox="1">
            <a:spLocks/>
          </p:cNvSpPr>
          <p:nvPr/>
        </p:nvSpPr>
        <p:spPr>
          <a:xfrm>
            <a:off x="547936" y="201774"/>
            <a:ext cx="8291264" cy="3240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cap="all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ГРАЖДАНИН - УЧАСТНИК БЮДЖЕТНОГО ПРОЦЕССА</a:t>
            </a:r>
            <a:endParaRPr lang="ru-RU" sz="2600" b="1" cap="all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489852"/>
            <a:ext cx="2304256" cy="217684"/>
          </a:xfrm>
        </p:spPr>
        <p:txBody>
          <a:bodyPr>
            <a:noAutofit/>
          </a:bodyPr>
          <a:lstStyle/>
          <a:p>
            <a:r>
              <a:rPr lang="ru-RU" sz="1200" b="1" cap="all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Как налогоплательщик</a:t>
            </a:r>
            <a:endParaRPr lang="ru-RU" sz="1200" b="1" cap="all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5580111" y="3507854"/>
            <a:ext cx="2375577" cy="216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1100" b="1" cap="all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Как получатель социальных гарантий</a:t>
            </a:r>
            <a:endParaRPr lang="ru-RU" sz="1100" b="1" cap="all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458102" y="3921900"/>
            <a:ext cx="8208909" cy="1069194"/>
          </a:xfrm>
          <a:prstGeom prst="round2DiagRect">
            <a:avLst/>
          </a:prstGeom>
          <a:solidFill>
            <a:srgbClr val="9FCFFF"/>
          </a:solidFill>
          <a:ln w="22225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Граждане – как налогоплательщики, и как потребители общественных благ –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</a:t>
            </a:r>
            <a:endParaRPr lang="ru-RU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1977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65516"/>
          </a:xfrm>
        </p:spPr>
        <p:txBody>
          <a:bodyPr>
            <a:noAutofit/>
          </a:bodyPr>
          <a:lstStyle/>
          <a:p>
            <a:r>
              <a:rPr lang="ru-RU" sz="2000" b="1" cap="all" dirty="0" smtClean="0">
                <a:latin typeface="Arial Narrow" panose="020B0606020202030204" pitchFamily="34" charset="0"/>
              </a:rPr>
              <a:t>Механизм участия гражданина в бюджетном процессе</a:t>
            </a:r>
            <a:endParaRPr lang="ru-RU" sz="2000" b="1" cap="all" dirty="0">
              <a:latin typeface="Arial Narrow" panose="020B060602020203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33056" y="666732"/>
            <a:ext cx="4520910" cy="53686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Ознакомиться с ФЗ № 131 от 06.10.2003 в ред. 06.12.2011 «Об общих принципах организации местного самоуправления в РФ» и с Бюджетным Кодексом РФ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308097" y="1489517"/>
            <a:ext cx="4603183" cy="559113"/>
          </a:xfrm>
          <a:prstGeom prst="roundRect">
            <a:avLst/>
          </a:prstGeom>
          <a:solidFill>
            <a:srgbClr val="B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FFFFC9"/>
                </a:solidFill>
                <a:latin typeface="Arial Narrow" panose="020B0606020202030204" pitchFamily="34" charset="0"/>
              </a:rPr>
              <a:t>Администрация РАЙОНА  готовит проект бюджета, который подлежит официальному опубликованию на сайте администрации и обсуждению на публичных слушаниях</a:t>
            </a:r>
            <a:endParaRPr lang="ru-RU" sz="1200" dirty="0">
              <a:solidFill>
                <a:srgbClr val="FFFFC9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195736" y="3219822"/>
            <a:ext cx="6840760" cy="102611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4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Публичные 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слушания проводятся в целях:</a:t>
            </a:r>
          </a:p>
          <a:p>
            <a:pPr algn="just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1) обеспечения участия жителей 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РАЙОНА 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в обсуждении 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проекта бюджета РАЙОНА;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2) выявления мнения населения  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и подготовки рекомендаций по итогам обсуждения населением проекта бюджета РАЙОНА;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3) изучения и обобщения предложений и рекомендаций жителей 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РАЙОНА 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по 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проекту 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бюджета. </a:t>
            </a:r>
            <a:endParaRPr lang="ru-RU" sz="12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/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421162" y="2252895"/>
            <a:ext cx="7253756" cy="687173"/>
          </a:xfrm>
          <a:prstGeom prst="roundRect">
            <a:avLst/>
          </a:prstGeom>
          <a:solidFill>
            <a:srgbClr val="A6D8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Подготовить свои обоснованные предложения (изменения) в проект. Выступить в качестве активного участника, защищающего свои интересы). 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Каждый житель вправе высказать свое мнение, представить материалы, письменные предложения и замечания для включения их в протокол публичных слушаний.</a:t>
            </a:r>
          </a:p>
          <a:p>
            <a:pPr algn="ctr"/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046414" y="4374598"/>
            <a:ext cx="6376872" cy="635523"/>
          </a:xfrm>
          <a:prstGeom prst="roundRect">
            <a:avLst/>
          </a:prstGeom>
          <a:solidFill>
            <a:srgbClr val="B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FFFFC9"/>
                </a:solidFill>
                <a:latin typeface="Arial Narrow" panose="020B0606020202030204" pitchFamily="34" charset="0"/>
              </a:rPr>
              <a:t>Заключение о результатах публичных слушаний с мотивированным обоснованием принятых решений публикуется (обнародуется) в средствах массовой информации и размещается на официальном сайте </a:t>
            </a:r>
            <a:r>
              <a:rPr lang="ru-RU" sz="1200" dirty="0" smtClean="0">
                <a:solidFill>
                  <a:srgbClr val="FFFFC9"/>
                </a:solidFill>
                <a:latin typeface="Arial Narrow" panose="020B0606020202030204" pitchFamily="34" charset="0"/>
              </a:rPr>
              <a:t>администрации района в </a:t>
            </a:r>
            <a:r>
              <a:rPr lang="ru-RU" sz="1200" dirty="0">
                <a:solidFill>
                  <a:srgbClr val="FFFFC9"/>
                </a:solidFill>
                <a:latin typeface="Arial Narrow" panose="020B0606020202030204" pitchFamily="34" charset="0"/>
              </a:rPr>
              <a:t>информационно-телекоммуникационной сети </a:t>
            </a:r>
            <a:r>
              <a:rPr lang="ru-RU" sz="1200" dirty="0" smtClean="0">
                <a:solidFill>
                  <a:srgbClr val="FFFFC9"/>
                </a:solidFill>
                <a:latin typeface="Arial Narrow" panose="020B0606020202030204" pitchFamily="34" charset="0"/>
              </a:rPr>
              <a:t>«Интернет»</a:t>
            </a:r>
            <a:endParaRPr lang="ru-RU" sz="1200" dirty="0">
              <a:solidFill>
                <a:srgbClr val="FFFFC9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82422" y="524313"/>
            <a:ext cx="1338741" cy="77089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Проявить активность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648651" y="1302844"/>
            <a:ext cx="1731978" cy="849288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Ознакомиться с проектом бюджет</a:t>
            </a:r>
            <a:r>
              <a:rPr lang="ru-RU" sz="1200" dirty="0" smtClean="0">
                <a:solidFill>
                  <a:prstClr val="black"/>
                </a:solidFill>
              </a:rPr>
              <a:t>а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82422" y="2146277"/>
            <a:ext cx="1465242" cy="84928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3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Изложить свои предложения</a:t>
            </a:r>
            <a:endParaRPr lang="ru-RU" sz="13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934661" y="3055309"/>
            <a:ext cx="1373436" cy="90158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Принять участие в публичных слушаниях</a:t>
            </a:r>
            <a:endParaRPr lang="ru-RU" sz="13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38600" y="3948906"/>
            <a:ext cx="1879414" cy="1079593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Проконтролиро-вать решение </a:t>
            </a:r>
            <a:r>
              <a:rPr lang="ru-RU" sz="13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Совета муниципального района</a:t>
            </a:r>
            <a:endParaRPr lang="ru-RU" sz="13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 rot="19960163">
            <a:off x="1097200" y="1204125"/>
            <a:ext cx="245189" cy="2315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93089"/>
            <a:ext cx="2987824" cy="1322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Стрелка вниз 15"/>
          <p:cNvSpPr/>
          <p:nvPr/>
        </p:nvSpPr>
        <p:spPr>
          <a:xfrm rot="1742856">
            <a:off x="1577085" y="3893713"/>
            <a:ext cx="200942" cy="4227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 rot="20012114">
            <a:off x="972085" y="2961338"/>
            <a:ext cx="242316" cy="366903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 rot="1742856">
            <a:off x="1050411" y="2098637"/>
            <a:ext cx="277651" cy="276657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8532451" y="4894008"/>
            <a:ext cx="611559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8556052" y="4925325"/>
            <a:ext cx="611559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8515044" y="4889038"/>
            <a:ext cx="611559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prstClr val="black"/>
                </a:solidFill>
              </a:rPr>
              <a:t>4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4105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3041579760"/>
              </p:ext>
            </p:extLst>
          </p:nvPr>
        </p:nvGraphicFramePr>
        <p:xfrm>
          <a:off x="467544" y="617041"/>
          <a:ext cx="8136904" cy="4330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5442992" y="2565604"/>
            <a:ext cx="3274137" cy="1638182"/>
          </a:xfrm>
          <a:prstGeom prst="rect">
            <a:avLst/>
          </a:prstGeom>
          <a:solidFill>
            <a:srgbClr val="FFFFDD"/>
          </a:solidFill>
          <a:ln w="25400">
            <a:solidFill>
              <a:schemeClr val="tx1"/>
            </a:solidFill>
          </a:ln>
          <a:effectLst/>
        </p:spPr>
        <p:txBody>
          <a:bodyPr wrap="square" lIns="72000" tIns="144000" anchor="ctr" anchorCtr="0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5600" b="1" dirty="0" smtClean="0"/>
          </a:p>
          <a:p>
            <a:r>
              <a:rPr lang="ru-RU" sz="56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Поступления от уплаты налогов, установленных законодательством РФ  о налогах и сборах, и местных налогов, например:</a:t>
            </a:r>
          </a:p>
          <a:p>
            <a:pPr algn="l"/>
            <a:r>
              <a:rPr lang="ru-RU" sz="5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 - налог на доходы физических лиц,</a:t>
            </a:r>
          </a:p>
          <a:p>
            <a:pPr algn="l"/>
            <a:r>
              <a:rPr lang="ru-RU" sz="5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 - налог на имущество физических лиц,</a:t>
            </a:r>
          </a:p>
          <a:p>
            <a:pPr algn="l"/>
            <a:r>
              <a:rPr lang="ru-RU" sz="5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 - </a:t>
            </a:r>
            <a:r>
              <a:rPr lang="ru-RU" sz="56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земельный налог,</a:t>
            </a:r>
          </a:p>
          <a:p>
            <a:pPr algn="l"/>
            <a:r>
              <a:rPr lang="ru-RU" sz="56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- единый налог на вмененный доход</a:t>
            </a:r>
          </a:p>
          <a:p>
            <a:pPr algn="l"/>
            <a:r>
              <a:rPr lang="ru-RU" sz="56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и иные налоговые доходы</a:t>
            </a:r>
            <a:endParaRPr lang="ru-RU" sz="56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endParaRPr lang="ru-RU" sz="3600" b="1" dirty="0" smtClean="0"/>
          </a:p>
          <a:p>
            <a:endParaRPr lang="ru-RU" sz="3600" b="1" dirty="0" smtClean="0"/>
          </a:p>
          <a:p>
            <a:endParaRPr lang="ru-RU" sz="3600" b="1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98360" y="87474"/>
            <a:ext cx="8229600" cy="529568"/>
          </a:xfrm>
          <a:prstGeom prst="rect">
            <a:avLst/>
          </a:prstGeom>
          <a:noFill/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cap="small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ДОХОДЫ БЮДЖЕТА РАЙОНА</a:t>
            </a:r>
            <a:endParaRPr lang="ru-RU" sz="3600" b="1" cap="small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187624" y="2571750"/>
            <a:ext cx="3240361" cy="918102"/>
          </a:xfrm>
          <a:prstGeom prst="rect">
            <a:avLst/>
          </a:prstGeom>
          <a:solidFill>
            <a:srgbClr val="FFFFDD"/>
          </a:solidFill>
          <a:ln w="25400" cmpd="sng">
            <a:solidFill>
              <a:schemeClr val="tx1"/>
            </a:solidFill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Поступления доходов от использования муниципального имущества, от продажи имущества, платы за негативное воздействие на окружающую среду, штрафы и иные неналоговые доходы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755576" y="4465374"/>
            <a:ext cx="5112568" cy="648072"/>
          </a:xfrm>
          <a:prstGeom prst="rect">
            <a:avLst/>
          </a:prstGeom>
          <a:solidFill>
            <a:srgbClr val="FFFFDD"/>
          </a:solidFill>
          <a:ln w="25400">
            <a:solidFill>
              <a:schemeClr val="tx1"/>
            </a:solidFill>
          </a:ln>
          <a:effectLst/>
        </p:spPr>
        <p:txBody>
          <a:bodyPr wrap="square" lIns="36000" tIns="108000" rIns="36000" bIns="0" anchor="ctr" anchorCtr="0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6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Поступающие в бюджет денежные средства из бюджета </a:t>
            </a:r>
            <a:r>
              <a:rPr lang="ru-RU" sz="56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Забайкальского края </a:t>
            </a:r>
            <a:r>
              <a:rPr lang="ru-RU" sz="56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(межбюджетные трансферты) и от физических  и юридических лиц, в том числе добровольные пожертвования</a:t>
            </a:r>
          </a:p>
          <a:p>
            <a:endParaRPr lang="ru-RU" sz="3600" b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532441" y="4894008"/>
            <a:ext cx="611559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532451" y="4894008"/>
            <a:ext cx="611559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prstClr val="black"/>
                </a:solidFill>
              </a:rPr>
              <a:t>5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7513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xmlns="" val="9222088"/>
              </p:ext>
            </p:extLst>
          </p:nvPr>
        </p:nvGraphicFramePr>
        <p:xfrm>
          <a:off x="199338" y="959631"/>
          <a:ext cx="8784975" cy="3964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6012160" y="4374992"/>
            <a:ext cx="2016224" cy="4088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88900">
              <a:schemeClr val="accent6">
                <a:lumMod val="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1100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Физическая культура и спорт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47194" y="4115156"/>
            <a:ext cx="2016224" cy="278942"/>
          </a:xfrm>
          <a:prstGeom prst="rect">
            <a:avLst/>
          </a:prstGeom>
          <a:solidFill>
            <a:schemeClr val="bg1"/>
          </a:solidFill>
          <a:ln w="38100">
            <a:solidFill>
              <a:srgbClr val="8AAC46"/>
            </a:solidFill>
          </a:ln>
          <a:effectLst>
            <a:glow rad="177800">
              <a:srgbClr val="8AAC46">
                <a:alpha val="40000"/>
              </a:srgb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0700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Образование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328165" y="4783832"/>
            <a:ext cx="2016224" cy="248108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  <a:effectLst>
            <a:glow rad="127000">
              <a:srgbClr val="C00000">
                <a:alpha val="40000"/>
              </a:srgb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0800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Культура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09613" y="2219344"/>
            <a:ext cx="2006579" cy="422288"/>
          </a:xfrm>
          <a:prstGeom prst="rect">
            <a:avLst/>
          </a:prstGeom>
          <a:solidFill>
            <a:schemeClr val="bg1"/>
          </a:solidFill>
          <a:ln w="38100">
            <a:solidFill>
              <a:srgbClr val="2787A0"/>
            </a:solidFill>
          </a:ln>
          <a:effectLst>
            <a:glow rad="101600">
              <a:srgbClr val="2787A0">
                <a:alpha val="40000"/>
              </a:srgb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0400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Национальная экономика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39552" y="3210740"/>
            <a:ext cx="1790554" cy="411874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101600">
              <a:srgbClr val="7030A0">
                <a:alpha val="40000"/>
              </a:srgb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0600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Охрана окружающей среды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732241" y="3210740"/>
            <a:ext cx="1800200" cy="65715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glow rad="101600">
              <a:srgbClr val="2787A0">
                <a:alpha val="40000"/>
              </a:srgb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1300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Обслуживание государственного и муниципального долга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749988" y="2219344"/>
            <a:ext cx="2088232" cy="411924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0500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Жилищно-коммунальное хозяйство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297244" y="843558"/>
            <a:ext cx="2016224" cy="885035"/>
          </a:xfrm>
          <a:prstGeom prst="rect">
            <a:avLst/>
          </a:prstGeom>
          <a:solidFill>
            <a:schemeClr val="bg1"/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0300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Национальная безопасность и правоохранительная деятельность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452638" y="555526"/>
            <a:ext cx="2428444" cy="417367"/>
          </a:xfrm>
          <a:prstGeom prst="rect">
            <a:avLst/>
          </a:prstGeom>
          <a:solidFill>
            <a:schemeClr val="bg1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0100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Общегосударственные вопросы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89906" y="1318761"/>
            <a:ext cx="2016224" cy="40983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88900">
              <a:schemeClr val="accent6">
                <a:lumMod val="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1000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Социальная политика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539552" y="0"/>
            <a:ext cx="8208912" cy="465516"/>
          </a:xfrm>
          <a:prstGeom prst="rect">
            <a:avLst/>
          </a:prstGeom>
          <a:noFill/>
          <a:ln w="38100">
            <a:noFill/>
          </a:ln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2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РАЗДЕЛЫ КЛАССИФИКАЦИИ РАСХОДОВ БЮДЖЕТА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6277" y="4042169"/>
            <a:ext cx="576064" cy="41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2188" y="1452029"/>
            <a:ext cx="586567" cy="43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3258" y="2227379"/>
            <a:ext cx="601192" cy="447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3188" y="4302018"/>
            <a:ext cx="607894" cy="46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406" r="18102"/>
          <a:stretch/>
        </p:blipFill>
        <p:spPr bwMode="auto">
          <a:xfrm>
            <a:off x="5220072" y="4052318"/>
            <a:ext cx="579262" cy="404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2102" y="1144264"/>
            <a:ext cx="616352" cy="39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1608" y="3242157"/>
            <a:ext cx="601220" cy="38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9199" y="2261748"/>
            <a:ext cx="617509" cy="36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1928" y="3210740"/>
            <a:ext cx="579420" cy="443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75" descr="sz_logo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7600" y="1431555"/>
            <a:ext cx="551523" cy="44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Заголовок 1"/>
          <p:cNvSpPr txBox="1">
            <a:spLocks/>
          </p:cNvSpPr>
          <p:nvPr/>
        </p:nvSpPr>
        <p:spPr>
          <a:xfrm>
            <a:off x="8532441" y="4894008"/>
            <a:ext cx="611559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prstClr val="black"/>
                </a:solidFill>
              </a:rPr>
              <a:t>8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8054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53501060"/>
              </p:ext>
            </p:extLst>
          </p:nvPr>
        </p:nvGraphicFramePr>
        <p:xfrm>
          <a:off x="323528" y="757836"/>
          <a:ext cx="8352928" cy="3821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8493"/>
                <a:gridCol w="1710841"/>
                <a:gridCol w="1207652"/>
                <a:gridCol w="1207652"/>
                <a:gridCol w="1308290"/>
              </a:tblGrid>
              <a:tr h="7337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ПОКАЗАТЕЛИ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Факт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2016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Проект бюджета 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2017 год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Проект бюджета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2018 год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Проект бюджета 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2019 год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26744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effectLst/>
                          <a:latin typeface="Arial Narrow" panose="020B0606020202030204" pitchFamily="34" charset="0"/>
                        </a:rPr>
                        <a:t>ДОХОДЫ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705 745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519 479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495 898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547</a:t>
                      </a:r>
                      <a:r>
                        <a:rPr lang="ru-RU" sz="1200" b="1" baseline="0" dirty="0" smtClean="0">
                          <a:latin typeface="Arial Narrow" panose="020B0606020202030204" pitchFamily="34" charset="0"/>
                        </a:rPr>
                        <a:t> 303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24003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в том числе:</a:t>
                      </a:r>
                      <a:endParaRPr lang="ru-RU" sz="1200" b="1" i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b="0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b="0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b="0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налоговые</a:t>
                      </a:r>
                      <a:r>
                        <a:rPr lang="ru-RU" sz="1200" b="1" baseline="0" dirty="0" smtClean="0">
                          <a:latin typeface="Arial Narrow" panose="020B0606020202030204" pitchFamily="34" charset="0"/>
                        </a:rPr>
                        <a:t> и неналоговые доходы 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179 830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174 726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176 876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186 586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межбюджетные трансферты: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525 915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344 753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319 022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360 717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</a:tr>
              <a:tr h="24003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213 386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183 130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143 402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142 202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003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субвенции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269 277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159 985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174 565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217 226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647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43 407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="1" baseline="0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638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1 055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1 288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003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иные межбюджетные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355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РАСХОДЫ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697 592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527 782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497 374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547 303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ДЕФИЦИТ (ПРОФИЦИТ) +,-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8 153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-8 303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-1 476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642130" y="516538"/>
            <a:ext cx="122413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3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тыс. рублей</a:t>
            </a:r>
            <a:endParaRPr lang="ru-RU" sz="13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9904" y="114300"/>
            <a:ext cx="8928992" cy="573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ОСНОВНЫЕ ПАРАМЕТРЫ БЮДЖЕТА РАЙОНА </a:t>
            </a:r>
            <a:r>
              <a:rPr lang="ru-RU" sz="20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2017 год</a:t>
            </a:r>
          </a:p>
          <a:p>
            <a:r>
              <a:rPr lang="ru-RU" sz="20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 на плановый период 2018 и 2019 годов</a:t>
            </a:r>
            <a:endParaRPr lang="ru-RU" sz="1800" b="1" dirty="0">
              <a:solidFill>
                <a:prstClr val="black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688404" y="4894008"/>
            <a:ext cx="472351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prstClr val="black"/>
                </a:solidFill>
              </a:rPr>
              <a:t>9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4618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1000">
        <p:dissolve/>
      </p:transition>
    </mc:Choice>
    <mc:Fallback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H="1">
            <a:off x="539750" y="1653779"/>
            <a:ext cx="64787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39750" y="3813572"/>
            <a:ext cx="6478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39750" y="2733675"/>
            <a:ext cx="6478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Заголовок 1"/>
          <p:cNvSpPr txBox="1">
            <a:spLocks/>
          </p:cNvSpPr>
          <p:nvPr/>
        </p:nvSpPr>
        <p:spPr>
          <a:xfrm>
            <a:off x="179035" y="141685"/>
            <a:ext cx="8856663" cy="539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2300" cap="all" dirty="0" smtClean="0">
                <a:ln w="0">
                  <a:noFill/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ОСНОВНЫЕ ХАРАКТЕРИСТИКИ БЮДЖЕТА РАЙОНА</a:t>
            </a:r>
            <a:endParaRPr lang="ru-RU" sz="2300" dirty="0">
              <a:ln w="0">
                <a:noFill/>
              </a:ln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2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6652471"/>
              </p:ext>
            </p:extLst>
          </p:nvPr>
        </p:nvGraphicFramePr>
        <p:xfrm>
          <a:off x="2843808" y="843558"/>
          <a:ext cx="6047780" cy="3780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52" name="TextBox 6"/>
          <p:cNvSpPr txBox="1">
            <a:spLocks noChangeArrowheads="1"/>
          </p:cNvSpPr>
          <p:nvPr/>
        </p:nvSpPr>
        <p:spPr bwMode="auto">
          <a:xfrm>
            <a:off x="7868694" y="566123"/>
            <a:ext cx="11513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тыс. </a:t>
            </a:r>
            <a:r>
              <a:rPr lang="ru-RU" alt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рублей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3073057797"/>
              </p:ext>
            </p:extLst>
          </p:nvPr>
        </p:nvGraphicFramePr>
        <p:xfrm>
          <a:off x="0" y="843558"/>
          <a:ext cx="3347864" cy="4017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 rot="5400000">
            <a:off x="-200" y="2193727"/>
            <a:ext cx="10798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-26987" y="3246835"/>
            <a:ext cx="11334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971600" y="718016"/>
            <a:ext cx="13681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201</a:t>
            </a:r>
            <a:r>
              <a:rPr lang="ru-RU" sz="200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6</a:t>
            </a:r>
            <a:r>
              <a:rPr lang="ru-RU" sz="200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год</a:t>
            </a:r>
            <a:endParaRPr lang="ru-RU" sz="2000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532441" y="4894008"/>
            <a:ext cx="611559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prstClr val="black"/>
                </a:solidFill>
              </a:rPr>
              <a:t>10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2171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1000">
        <p:dissolve/>
      </p:transition>
    </mc:Choice>
    <mc:Fallback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11536</TotalTime>
  <Words>1219</Words>
  <Application>Microsoft Office PowerPoint</Application>
  <PresentationFormat>Экран (16:9)</PresentationFormat>
  <Paragraphs>422</Paragraphs>
  <Slides>16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Тема Office</vt:lpstr>
      <vt:lpstr>9_Тема Office</vt:lpstr>
      <vt:lpstr>13_Тема Office</vt:lpstr>
      <vt:lpstr>15_Тема Office</vt:lpstr>
      <vt:lpstr>5_Тема Office</vt:lpstr>
      <vt:lpstr>3_Тема Office</vt:lpstr>
      <vt:lpstr>Слайд 1</vt:lpstr>
      <vt:lpstr>ЧТО ТАКОЕ бюджет муниципального района?</vt:lpstr>
      <vt:lpstr>ЭТАПЫ БЮДЖЕТНОГО ПРОЦЕССА</vt:lpstr>
      <vt:lpstr>Как налогоплательщик</vt:lpstr>
      <vt:lpstr>Механизм участия гражданина в бюджетном процессе</vt:lpstr>
      <vt:lpstr>Слайд 6</vt:lpstr>
      <vt:lpstr>Слайд 7</vt:lpstr>
      <vt:lpstr>Слайд 8</vt:lpstr>
      <vt:lpstr>Слайд 9</vt:lpstr>
      <vt:lpstr>НАЛОГОВЫЕ И НЕНАЛОГОВЫЕ ДОХОДЫ БЮДЖЕТА РАЙОНА</vt:lpstr>
      <vt:lpstr>ДИНАМИКА ПОСТУПЛЕНИЙ НАЛОГОВЫХ И НЕНАЛОГОВЫХ ДОХОДОВ </vt:lpstr>
      <vt:lpstr>ДОЛЯ налоговых и НЕНАЛОГОВЫХ ДОХОДОВ В ОБЩИХ ДОХОДАХ БЮДЖЕТА РАЙОНА ПО ГОДАМ</vt:lpstr>
      <vt:lpstr>ДИНАМИКА ПОСТУПЛЕНИЙ ДОХОДОВ БЮДЖЕТА РАЙОНА</vt:lpstr>
      <vt:lpstr>Расходы бюджета РАЙОНА по отраслям социальной сферы   </vt:lpstr>
      <vt:lpstr>Динамика объема муниципального долга 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КОВЕНЕВА</dc:creator>
  <cp:lastModifiedBy>garma</cp:lastModifiedBy>
  <cp:revision>1183</cp:revision>
  <cp:lastPrinted>2015-11-26T08:55:02Z</cp:lastPrinted>
  <dcterms:created xsi:type="dcterms:W3CDTF">2013-10-29T07:14:12Z</dcterms:created>
  <dcterms:modified xsi:type="dcterms:W3CDTF">2017-04-04T08:48:07Z</dcterms:modified>
</cp:coreProperties>
</file>