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471" r:id="rId2"/>
    <p:sldId id="776" r:id="rId3"/>
    <p:sldId id="762" r:id="rId4"/>
    <p:sldId id="770" r:id="rId5"/>
    <p:sldId id="772" r:id="rId6"/>
    <p:sldId id="773" r:id="rId7"/>
    <p:sldId id="774" r:id="rId8"/>
    <p:sldId id="766" r:id="rId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rokopets" initials="AP" lastIdx="0" clrIdx="0"/>
  <p:cmAuthor id="2" name="Викторов Виктор Александрович" initials="ВВА" lastIdx="2" clrIdx="1"/>
  <p:cmAuthor id="3" name="Смоленко Павел Владимирович" initials="СПВ" lastIdx="11" clrIdx="2"/>
  <p:cmAuthor id="4" name="Дина Архипенко" initials="ДА" lastIdx="1" clrIdx="3">
    <p:extLst>
      <p:ext uri="{19B8F6BF-5375-455C-9EA6-DF929625EA0E}">
        <p15:presenceInfo xmlns:p15="http://schemas.microsoft.com/office/powerpoint/2012/main" userId="Дина Архип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F2F2"/>
    <a:srgbClr val="830051"/>
    <a:srgbClr val="D60093"/>
    <a:srgbClr val="B70054"/>
    <a:srgbClr val="DFF3D9"/>
    <a:srgbClr val="FFCCCC"/>
    <a:srgbClr val="65A7D5"/>
    <a:srgbClr val="FEE4D0"/>
    <a:srgbClr val="00A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3129" autoAdjust="0"/>
  </p:normalViewPr>
  <p:slideViewPr>
    <p:cSldViewPr snapToGrid="0">
      <p:cViewPr varScale="1">
        <p:scale>
          <a:sx n="106" d="100"/>
          <a:sy n="106" d="100"/>
        </p:scale>
        <p:origin x="160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85B5C4-73B4-4C6D-B1D7-13E025B10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F2C779-6654-4D8F-AB1A-15AE69CCC4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3D4D579-D6E2-4894-ABDA-2865EBA2AF0A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705C3E-4988-4B96-9A29-CE29A6EEE5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15AE3D-DC1F-421D-BE5B-AFA91358C5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9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2FC025D-C173-4C6A-81CE-1FB16C6AF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49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5" y="5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3071BDD-5DAE-48D9-9102-2C559B67F6D7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418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28587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5" y="9428587"/>
            <a:ext cx="2945659" cy="49805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4DC8A44-D4DB-4AF5-8BF0-320079A674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5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2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5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4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6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4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C8A44-D4DB-4AF5-8BF0-320079A6748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2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81" y="1502282"/>
            <a:ext cx="9525000" cy="4142759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33828" y="1502286"/>
            <a:ext cx="6528445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8" y="1502285"/>
            <a:ext cx="6528445" cy="1882265"/>
          </a:xfrm>
        </p:spPr>
        <p:txBody>
          <a:bodyPr bIns="234000" anchor="b">
            <a:normAutofit/>
          </a:bodyPr>
          <a:lstStyle>
            <a:lvl1pPr marL="444500" indent="0" algn="l">
              <a:defRPr sz="18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8" y="3406502"/>
            <a:ext cx="6528445" cy="917670"/>
          </a:xfrm>
        </p:spPr>
        <p:txBody>
          <a:bodyPr tIns="90000">
            <a:normAutofit/>
          </a:bodyPr>
          <a:lstStyle>
            <a:lvl1pPr marL="444500" indent="0" algn="l">
              <a:buNone/>
              <a:defRPr sz="14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63179"/>
            <a:ext cx="2228850" cy="365125"/>
          </a:xfrm>
        </p:spPr>
        <p:txBody>
          <a:bodyPr/>
          <a:lstStyle/>
          <a:p>
            <a:fld id="{9031973E-8F51-4FE5-BF93-71CFEF95B48C}" type="datetime1">
              <a:rPr lang="ru-RU" smtClean="0"/>
              <a:pPr/>
              <a:t>28.10.2019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1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3829" y="1828799"/>
            <a:ext cx="9425468" cy="3956703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33828" y="1502286"/>
            <a:ext cx="6528445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8" y="1502286"/>
            <a:ext cx="6528445" cy="1548564"/>
          </a:xfrm>
        </p:spPr>
        <p:txBody>
          <a:bodyPr bIns="234000" anchor="b">
            <a:normAutofit/>
          </a:bodyPr>
          <a:lstStyle>
            <a:lvl1pPr marL="444500" indent="0" algn="l">
              <a:defRPr sz="1800" b="1" spc="1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8" y="3050850"/>
            <a:ext cx="6528445" cy="1273322"/>
          </a:xfrm>
        </p:spPr>
        <p:txBody>
          <a:bodyPr tIns="90000">
            <a:normAutofit/>
          </a:bodyPr>
          <a:lstStyle>
            <a:lvl1pPr marL="444500" indent="0" algn="l">
              <a:buNone/>
              <a:defRPr sz="1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6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ap.zt.ua/wp-content/uploads/2015/02/151-1170x600.jpg.pagespeed.ce.dIz_7K-bvY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28" y="1828799"/>
            <a:ext cx="9425468" cy="39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33828" y="1502286"/>
            <a:ext cx="6528445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8" y="1502286"/>
            <a:ext cx="6528445" cy="1548564"/>
          </a:xfrm>
        </p:spPr>
        <p:txBody>
          <a:bodyPr bIns="234000" anchor="b">
            <a:normAutofit/>
          </a:bodyPr>
          <a:lstStyle>
            <a:lvl1pPr marL="444500" indent="0" algn="l">
              <a:defRPr sz="1800" b="1" spc="1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8" y="3050850"/>
            <a:ext cx="6528445" cy="1273322"/>
          </a:xfrm>
        </p:spPr>
        <p:txBody>
          <a:bodyPr tIns="90000">
            <a:normAutofit/>
          </a:bodyPr>
          <a:lstStyle>
            <a:lvl1pPr marL="444500" indent="0" algn="l">
              <a:buNone/>
              <a:defRPr sz="1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6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.tildacdn.com/tild3932-3037-4366-b261-313235393362/O6MG2K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828" y="1828799"/>
            <a:ext cx="9425468" cy="39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33828" y="1502286"/>
            <a:ext cx="6528445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8" y="1502286"/>
            <a:ext cx="6528445" cy="1548564"/>
          </a:xfrm>
        </p:spPr>
        <p:txBody>
          <a:bodyPr bIns="234000" anchor="b">
            <a:normAutofit/>
          </a:bodyPr>
          <a:lstStyle>
            <a:lvl1pPr marL="444500" indent="0" algn="l">
              <a:defRPr sz="1800" b="1" spc="1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8" y="3050850"/>
            <a:ext cx="6528445" cy="1273322"/>
          </a:xfrm>
        </p:spPr>
        <p:txBody>
          <a:bodyPr tIns="90000">
            <a:normAutofit/>
          </a:bodyPr>
          <a:lstStyle>
            <a:lvl1pPr marL="444500" indent="0" algn="l">
              <a:buNone/>
              <a:defRPr sz="1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7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28" y="1828799"/>
            <a:ext cx="9425469" cy="3956704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333828" y="1502286"/>
            <a:ext cx="6528445" cy="2821886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828" y="1502286"/>
            <a:ext cx="6528445" cy="1548564"/>
          </a:xfrm>
        </p:spPr>
        <p:txBody>
          <a:bodyPr bIns="234000" anchor="b">
            <a:normAutofit/>
          </a:bodyPr>
          <a:lstStyle>
            <a:lvl1pPr marL="444500" indent="0" algn="l">
              <a:defRPr sz="1800" b="1" spc="1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8" y="3050850"/>
            <a:ext cx="6528445" cy="1273322"/>
          </a:xfrm>
        </p:spPr>
        <p:txBody>
          <a:bodyPr tIns="90000">
            <a:normAutofit/>
          </a:bodyPr>
          <a:lstStyle>
            <a:lvl1pPr marL="444500" indent="0" algn="l">
              <a:buNone/>
              <a:defRPr sz="1400" b="1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8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1366713"/>
            <a:ext cx="9084832" cy="5049459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0584" y="919632"/>
            <a:ext cx="9084832" cy="345146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54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1247687"/>
            <a:ext cx="9084832" cy="5168486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84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5861" y="1366714"/>
            <a:ext cx="3990886" cy="2743813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16173"/>
            <a:ext cx="2228850" cy="365125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665860" y="993603"/>
            <a:ext cx="3990887" cy="345146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18744" y="993603"/>
            <a:ext cx="5014913" cy="51190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673072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7724063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2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3072" y="939486"/>
            <a:ext cx="3983676" cy="68104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44" y="1239045"/>
            <a:ext cx="5014913" cy="48736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73072" y="1637064"/>
            <a:ext cx="3983676" cy="24734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CF90-795C-4570-90BB-29D5A0FE0FE7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6566" y="6373444"/>
            <a:ext cx="2228850" cy="365125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5751320" y="4187441"/>
            <a:ext cx="3811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673072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7724063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1366713"/>
            <a:ext cx="9084832" cy="5049459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16173"/>
            <a:ext cx="2228850" cy="365125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0584" y="919632"/>
            <a:ext cx="9084832" cy="345146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400" b="1" spc="0"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4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142007"/>
            <a:ext cx="7878385" cy="228706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957539"/>
            <a:ext cx="9084832" cy="5633266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625397"/>
            <a:ext cx="2228850" cy="155901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625397"/>
            <a:ext cx="3343275" cy="1559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90" y="6562034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0584" y="411963"/>
            <a:ext cx="7878386" cy="476392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600" b="1" spc="0"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7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39436"/>
            <a:ext cx="7878385" cy="228706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4" y="777834"/>
            <a:ext cx="9246163" cy="5812971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584" y="6625397"/>
            <a:ext cx="8734962" cy="155901"/>
          </a:xfrm>
        </p:spPr>
        <p:txBody>
          <a:bodyPr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2252" y="6625397"/>
            <a:ext cx="511202" cy="155902"/>
          </a:xfrm>
        </p:spPr>
        <p:txBody>
          <a:bodyPr/>
          <a:lstStyle>
            <a:lvl1pPr>
              <a:defRPr sz="900"/>
            </a:lvl1pPr>
          </a:lstStyle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6625397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10584" y="284325"/>
            <a:ext cx="7878386" cy="395321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600" b="1" spc="0"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427290" y="688192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3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1247687"/>
            <a:ext cx="9084832" cy="5168486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16173"/>
            <a:ext cx="2228850" cy="365125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1"/>
            <a:ext cx="7878385" cy="381000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472440"/>
            <a:ext cx="9390047" cy="6138546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5309" y="6623610"/>
            <a:ext cx="2228850" cy="275640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5634" y="6623610"/>
            <a:ext cx="3343275" cy="2756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816" y="6644640"/>
            <a:ext cx="511202" cy="213360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27290" y="393624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6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7865"/>
            <a:ext cx="7878385" cy="79048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5861" y="1366714"/>
            <a:ext cx="3990886" cy="2743813"/>
          </a:xfrm>
        </p:spPr>
        <p:txBody>
          <a:bodyPr>
            <a:normAutofit/>
          </a:bodyPr>
          <a:lstStyle>
            <a:lvl1pPr marL="179388" indent="-179388">
              <a:buClr>
                <a:srgbClr val="830051"/>
              </a:buClr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16173"/>
            <a:ext cx="2228850" cy="365125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5545" y="6457422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665860" y="993603"/>
            <a:ext cx="3990887" cy="345146"/>
          </a:xfrm>
        </p:spPr>
        <p:txBody>
          <a:bodyPr tIns="90000" anchor="ctr">
            <a:noAutofit/>
          </a:bodyPr>
          <a:lstStyle>
            <a:lvl1pPr marL="0" indent="0" algn="l">
              <a:buNone/>
              <a:defRPr sz="1400" b="1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18744" y="993603"/>
            <a:ext cx="5014913" cy="51190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5673072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7724063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585" y="939486"/>
            <a:ext cx="9084832" cy="681039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85" y="1620525"/>
            <a:ext cx="9084832" cy="479564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416173"/>
            <a:ext cx="2228850" cy="365125"/>
          </a:xfrm>
        </p:spPr>
        <p:txBody>
          <a:bodyPr/>
          <a:lstStyle/>
          <a:p>
            <a:fld id="{EBD8AE8C-8028-479D-89A2-655AD33D893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416173"/>
            <a:ext cx="33432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4214" y="6416173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4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73072" y="939486"/>
            <a:ext cx="3983676" cy="68104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44" y="1239045"/>
            <a:ext cx="5014913" cy="48736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73072" y="1637064"/>
            <a:ext cx="3983676" cy="247346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9CF90-795C-4570-90BB-29D5A0FE0FE7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6566" y="6373444"/>
            <a:ext cx="2228850" cy="365125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51320" y="4187441"/>
            <a:ext cx="3811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673072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7724063" y="4264356"/>
            <a:ext cx="1932685" cy="184831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27290" y="922946"/>
            <a:ext cx="922945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5751320" y="4187441"/>
            <a:ext cx="381142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0644-3A48-486D-9A28-43EB2D36C822}" type="datetime1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A8BB-B201-495E-AE28-3EB55DFDA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704" r:id="rId3"/>
    <p:sldLayoutId id="2147483705" r:id="rId4"/>
    <p:sldLayoutId id="2147483681" r:id="rId5"/>
    <p:sldLayoutId id="2147483706" r:id="rId6"/>
    <p:sldLayoutId id="2147483682" r:id="rId7"/>
    <p:sldLayoutId id="2147483683" r:id="rId8"/>
    <p:sldLayoutId id="2147483684" r:id="rId9"/>
    <p:sldLayoutId id="2147483699" r:id="rId10"/>
    <p:sldLayoutId id="2147483700" r:id="rId11"/>
    <p:sldLayoutId id="2147483698" r:id="rId12"/>
    <p:sldLayoutId id="2147483697" r:id="rId13"/>
    <p:sldLayoutId id="2147483662" r:id="rId14"/>
    <p:sldLayoutId id="2147483676" r:id="rId15"/>
    <p:sldLayoutId id="2147483677" r:id="rId16"/>
    <p:sldLayoutId id="214748366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резидентом ТОР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104828"/>
            <a:ext cx="2247904" cy="13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3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5CDF7-78A6-475C-AACD-050C8FFC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85" y="306704"/>
            <a:ext cx="7140006" cy="55398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+mn-lt"/>
                <a:ea typeface="+mn-ea"/>
                <a:cs typeface="+mn-cs"/>
              </a:rPr>
              <a:t>НАЛОГОВЫЕ ПРЕФЕРЕНЦИИ РЕЖИМА ТОР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882E90-3EDD-4CE5-98CB-2EA479AF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E14380-AB67-4F20-9233-C53478E5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75" y="111542"/>
            <a:ext cx="1335140" cy="823031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9BA5C983-3827-4C33-B733-AF8384444D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751396"/>
              </p:ext>
            </p:extLst>
          </p:nvPr>
        </p:nvGraphicFramePr>
        <p:xfrm>
          <a:off x="492644" y="1140501"/>
          <a:ext cx="9083674" cy="6973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4541837">
                  <a:extLst>
                    <a:ext uri="{9D8B030D-6E8A-4147-A177-3AD203B41FA5}">
                      <a16:colId xmlns:a16="http://schemas.microsoft.com/office/drawing/2014/main" val="3941261789"/>
                    </a:ext>
                  </a:extLst>
                </a:gridCol>
                <a:gridCol w="4541837">
                  <a:extLst>
                    <a:ext uri="{9D8B030D-6E8A-4147-A177-3AD203B41FA5}">
                      <a16:colId xmlns:a16="http://schemas.microsoft.com/office/drawing/2014/main" val="3258030540"/>
                    </a:ext>
                  </a:extLst>
                </a:gridCol>
              </a:tblGrid>
              <a:tr h="69735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</a:rPr>
                        <a:t>ДЛЯ РЕЗИДЕНТОВ ТОР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ДЛЯ НЕРЕЗИДЕНТОВ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0305877"/>
                  </a:ext>
                </a:extLst>
              </a:tr>
            </a:tbl>
          </a:graphicData>
        </a:graphic>
      </p:graphicFrame>
      <p:sp>
        <p:nvSpPr>
          <p:cNvPr id="12" name="Овал 11">
            <a:extLst>
              <a:ext uri="{FF2B5EF4-FFF2-40B4-BE49-F238E27FC236}">
                <a16:creationId xmlns:a16="http://schemas.microsoft.com/office/drawing/2014/main" id="{54E048B5-26F0-4561-85C9-6AA05174F91A}"/>
              </a:ext>
            </a:extLst>
          </p:cNvPr>
          <p:cNvSpPr/>
          <p:nvPr/>
        </p:nvSpPr>
        <p:spPr>
          <a:xfrm>
            <a:off x="3992578" y="2002205"/>
            <a:ext cx="1041903" cy="93335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7,6</a:t>
            </a:r>
            <a:r>
              <a:rPr lang="ru-RU" sz="1200" b="1" dirty="0"/>
              <a:t>%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B5DC3FF-8497-41A5-A670-896CB3085ADD}"/>
              </a:ext>
            </a:extLst>
          </p:cNvPr>
          <p:cNvSpPr/>
          <p:nvPr/>
        </p:nvSpPr>
        <p:spPr>
          <a:xfrm>
            <a:off x="3992577" y="3163318"/>
            <a:ext cx="1041903" cy="93335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0</a:t>
            </a:r>
            <a:r>
              <a:rPr lang="ru-RU" sz="1200" b="1" dirty="0"/>
              <a:t>%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C7F6C9F-3E3C-4FBA-8B19-C285D26CB713}"/>
              </a:ext>
            </a:extLst>
          </p:cNvPr>
          <p:cNvSpPr/>
          <p:nvPr/>
        </p:nvSpPr>
        <p:spPr>
          <a:xfrm>
            <a:off x="3992577" y="4300701"/>
            <a:ext cx="1041903" cy="93335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0</a:t>
            </a:r>
            <a:r>
              <a:rPr lang="ru-RU" sz="1200" b="1" dirty="0"/>
              <a:t>%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6332F75-39A3-486C-9C13-6FE2A1BB41B3}"/>
              </a:ext>
            </a:extLst>
          </p:cNvPr>
          <p:cNvSpPr/>
          <p:nvPr/>
        </p:nvSpPr>
        <p:spPr>
          <a:xfrm>
            <a:off x="4027367" y="5438084"/>
            <a:ext cx="1041903" cy="9333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0</a:t>
            </a:r>
            <a:r>
              <a:rPr lang="ru-RU" sz="1200" b="1" dirty="0"/>
              <a:t>%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692E9DB-1A71-4D48-BD79-984F97A08FBB}"/>
              </a:ext>
            </a:extLst>
          </p:cNvPr>
          <p:cNvSpPr/>
          <p:nvPr/>
        </p:nvSpPr>
        <p:spPr>
          <a:xfrm>
            <a:off x="111579" y="2122675"/>
            <a:ext cx="388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РАЗМЕР СТРАХОВЫХ </a:t>
            </a:r>
          </a:p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ВЗНОСОВ  НА 10 ЛЕТ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8712FCF-0ECE-401B-806A-7B3C060D41A3}"/>
              </a:ext>
            </a:extLst>
          </p:cNvPr>
          <p:cNvSpPr/>
          <p:nvPr/>
        </p:nvSpPr>
        <p:spPr>
          <a:xfrm>
            <a:off x="99589" y="3174635"/>
            <a:ext cx="388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ПРИБЫЛЬ  0-2% В ТЕЧЕНИЕ 5 ЛЕТ,  ПОСЛЕДУЮЩИЕ 5 ЛЕТ – 12%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7A0ED6-F715-4121-8662-94830237ABA2}"/>
              </a:ext>
            </a:extLst>
          </p:cNvPr>
          <p:cNvSpPr/>
          <p:nvPr/>
        </p:nvSpPr>
        <p:spPr>
          <a:xfrm>
            <a:off x="587403" y="4358270"/>
            <a:ext cx="3393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ЗЕМЛЮ  В ТЕЧЕНИЕ 3 ЛЕТ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DFB9BEE-358D-47CE-83F6-E22102B8A61D}"/>
              </a:ext>
            </a:extLst>
          </p:cNvPr>
          <p:cNvSpPr/>
          <p:nvPr/>
        </p:nvSpPr>
        <p:spPr>
          <a:xfrm>
            <a:off x="0" y="5398406"/>
            <a:ext cx="3992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ИМУЩЕСТВО  0-0,3% В ТЕЧЕНИЕ 5 ЛЕТ, ПОСЛЕДУЮЩИЕ 5 ЛЕТ -1,1-1,3% 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7345A31-55D9-4812-BC0F-47760DA2CDC5}"/>
              </a:ext>
            </a:extLst>
          </p:cNvPr>
          <p:cNvSpPr/>
          <p:nvPr/>
        </p:nvSpPr>
        <p:spPr>
          <a:xfrm>
            <a:off x="5169528" y="2117664"/>
            <a:ext cx="860079" cy="796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30</a:t>
            </a:r>
            <a:r>
              <a:rPr lang="ru-RU" sz="1200" b="1" dirty="0"/>
              <a:t>%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51891C5-F796-4814-983D-FDF08EDBDC08}"/>
              </a:ext>
            </a:extLst>
          </p:cNvPr>
          <p:cNvSpPr/>
          <p:nvPr/>
        </p:nvSpPr>
        <p:spPr>
          <a:xfrm>
            <a:off x="5169526" y="3215567"/>
            <a:ext cx="860079" cy="7961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20</a:t>
            </a:r>
            <a:r>
              <a:rPr lang="ru-RU" sz="1200" b="1" dirty="0"/>
              <a:t>%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335B96D-6C51-4597-AF4E-B1A420A3C8CE}"/>
              </a:ext>
            </a:extLst>
          </p:cNvPr>
          <p:cNvSpPr/>
          <p:nvPr/>
        </p:nvSpPr>
        <p:spPr>
          <a:xfrm>
            <a:off x="5169527" y="4358271"/>
            <a:ext cx="860079" cy="8004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0,3-1,5</a:t>
            </a:r>
            <a:r>
              <a:rPr lang="ru-RU" sz="1200" b="1" dirty="0"/>
              <a:t>%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D4CF223-CC27-450B-BDEC-3B9B62444044}"/>
              </a:ext>
            </a:extLst>
          </p:cNvPr>
          <p:cNvSpPr/>
          <p:nvPr/>
        </p:nvSpPr>
        <p:spPr>
          <a:xfrm>
            <a:off x="5192160" y="5459857"/>
            <a:ext cx="860080" cy="80042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2,2</a:t>
            </a:r>
            <a:r>
              <a:rPr lang="ru-RU" sz="1200" b="1" dirty="0"/>
              <a:t>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810D7A8-EFCE-4F62-8AE7-CB0C048638BC}"/>
              </a:ext>
            </a:extLst>
          </p:cNvPr>
          <p:cNvSpPr/>
          <p:nvPr/>
        </p:nvSpPr>
        <p:spPr>
          <a:xfrm>
            <a:off x="6052240" y="2117664"/>
            <a:ext cx="3853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ОБЩИЙ РАЗМЕР СТРАХОВЫХ ВЗНОСОВ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6EABF77-22D8-40E6-AA85-77B048703A14}"/>
              </a:ext>
            </a:extLst>
          </p:cNvPr>
          <p:cNvSpPr/>
          <p:nvPr/>
        </p:nvSpPr>
        <p:spPr>
          <a:xfrm>
            <a:off x="6029605" y="3457668"/>
            <a:ext cx="3465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ПРИБЫЛЬ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DEAC413-7A05-458E-A369-7C821333C80D}"/>
              </a:ext>
            </a:extLst>
          </p:cNvPr>
          <p:cNvSpPr/>
          <p:nvPr/>
        </p:nvSpPr>
        <p:spPr>
          <a:xfrm>
            <a:off x="6029605" y="4609499"/>
            <a:ext cx="3546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ЗЕМЛЮ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9AFB6BD-B059-41C9-8AB3-51C1AAE7B1FD}"/>
              </a:ext>
            </a:extLst>
          </p:cNvPr>
          <p:cNvSpPr/>
          <p:nvPr/>
        </p:nvSpPr>
        <p:spPr>
          <a:xfrm>
            <a:off x="6029605" y="5672504"/>
            <a:ext cx="3465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НАЛОГ НА ИМУЩЕСТВО</a:t>
            </a:r>
          </a:p>
        </p:txBody>
      </p:sp>
    </p:spTree>
    <p:extLst>
      <p:ext uri="{BB962C8B-B14F-4D97-AF65-F5344CB8AC3E}">
        <p14:creationId xmlns:p14="http://schemas.microsoft.com/office/powerpoint/2010/main" val="377834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158" y="6466566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0" y="77396"/>
            <a:ext cx="1330380" cy="82705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00AC81-5F73-4D4B-8994-88F6D8EB4FF0}"/>
              </a:ext>
            </a:extLst>
          </p:cNvPr>
          <p:cNvSpPr/>
          <p:nvPr/>
        </p:nvSpPr>
        <p:spPr>
          <a:xfrm>
            <a:off x="383938" y="490925"/>
            <a:ext cx="8024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АДМИНИСТРАТИВНЫЕ ПРЕФЕРЕНЦИИ ДЛЯ РЕЗИДЕНТОВ ТОР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7FA7F878-8C48-4A7A-AC91-498E8EB46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46427"/>
              </p:ext>
            </p:extLst>
          </p:nvPr>
        </p:nvGraphicFramePr>
        <p:xfrm>
          <a:off x="383938" y="1499307"/>
          <a:ext cx="9198321" cy="450430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34955">
                  <a:extLst>
                    <a:ext uri="{9D8B030D-6E8A-4147-A177-3AD203B41FA5}">
                      <a16:colId xmlns:a16="http://schemas.microsoft.com/office/drawing/2014/main" val="3448472958"/>
                    </a:ext>
                  </a:extLst>
                </a:gridCol>
                <a:gridCol w="2263366">
                  <a:extLst>
                    <a:ext uri="{9D8B030D-6E8A-4147-A177-3AD203B41FA5}">
                      <a16:colId xmlns:a16="http://schemas.microsoft.com/office/drawing/2014/main" val="579380821"/>
                    </a:ext>
                  </a:extLst>
                </a:gridCol>
              </a:tblGrid>
              <a:tr h="5810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РЕЗИДЕНТЫ ТОР</a:t>
                      </a:r>
                      <a:endParaRPr lang="ru-RU" b="0" dirty="0">
                        <a:solidFill>
                          <a:schemeClr val="tx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18236"/>
                  </a:ext>
                </a:extLst>
              </a:tr>
              <a:tr h="509018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ПОЛУЧЕНИЕ ЗЕМЕЛЬНЫХ УЧАСТКОВ НА ЛЬГОТНЫХ УСЛОВИЯХ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97892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НЕОБХОДИМОЙ ТРАНСПОРТНОЙ, ИНЖЕНЕРНОЙ, ЭНЕРГЕТИЧЕСКОЙ И ИНОЙ ИНФРАСТРУКТУРОЙ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25112"/>
                  </a:ext>
                </a:extLst>
              </a:tr>
              <a:tr h="509261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ПРОЦЕДУРА СВОБОДНОЙ ТАМОЖЕННОЙ ЗОНЫ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561364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УМЕНЬШЕНИЕ СРОКОВ ПЛАНОВЫХ ПРОВЕРОК (ДО 15 ДНЕЙ)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05998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УСКОРЕННОЕ ВОЗМЕЩЕНИЕ НДС В ТЕЧЕНИЕ 15 РАБ. ДНЕЙ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5842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ПОЛНОЕ СОПРОВОЖДЕНИЕ РЕЗИДЕНТОВ НА ВСЕХ ЭТАПАХ ПРОЕКТА И ПРЕДОСТАВЛЕНИЯ ГОСУСЛУГ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387940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ИНОСТРАННЫХ РАБОТНИКОВ БЕЗ КВОТ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92523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4BA6FEFD-EFE3-4747-A139-D6FD34F41F9E}"/>
              </a:ext>
            </a:extLst>
          </p:cNvPr>
          <p:cNvSpPr/>
          <p:nvPr/>
        </p:nvSpPr>
        <p:spPr>
          <a:xfrm>
            <a:off x="8220549" y="2120261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E7B53E2-706D-45E7-8A37-B09EBC02F5DD}"/>
              </a:ext>
            </a:extLst>
          </p:cNvPr>
          <p:cNvSpPr/>
          <p:nvPr/>
        </p:nvSpPr>
        <p:spPr>
          <a:xfrm>
            <a:off x="8220548" y="2684328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8B36C7B-B393-4DB8-9D33-208751FB8910}"/>
              </a:ext>
            </a:extLst>
          </p:cNvPr>
          <p:cNvSpPr/>
          <p:nvPr/>
        </p:nvSpPr>
        <p:spPr>
          <a:xfrm>
            <a:off x="8220548" y="3220769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5A2327F-AA34-4989-9986-FDE57CFE6D5B}"/>
              </a:ext>
            </a:extLst>
          </p:cNvPr>
          <p:cNvSpPr/>
          <p:nvPr/>
        </p:nvSpPr>
        <p:spPr>
          <a:xfrm>
            <a:off x="8220548" y="3788160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9CA0225-E274-426A-9737-C7A69AEED11D}"/>
              </a:ext>
            </a:extLst>
          </p:cNvPr>
          <p:cNvSpPr/>
          <p:nvPr/>
        </p:nvSpPr>
        <p:spPr>
          <a:xfrm>
            <a:off x="8220548" y="4357882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480F215-1ED0-4A70-B9C4-591CE6C184D3}"/>
              </a:ext>
            </a:extLst>
          </p:cNvPr>
          <p:cNvSpPr/>
          <p:nvPr/>
        </p:nvSpPr>
        <p:spPr>
          <a:xfrm>
            <a:off x="8220548" y="4921949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5123F19-D3E9-4F53-9C96-080E2D47BD52}"/>
              </a:ext>
            </a:extLst>
          </p:cNvPr>
          <p:cNvSpPr/>
          <p:nvPr/>
        </p:nvSpPr>
        <p:spPr>
          <a:xfrm>
            <a:off x="8220548" y="5491671"/>
            <a:ext cx="488886" cy="41646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sym typeface="Wingdings" panose="05000000000000000000" pitchFamily="2" charset="2"/>
              </a:rPr>
              <a:t>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2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158" y="6466566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0" y="77396"/>
            <a:ext cx="1330380" cy="82705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 flipV="1">
            <a:off x="19086043" y="11704159"/>
            <a:ext cx="2701609" cy="30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F2F641C-5F87-46EF-A28E-B4E695C596A6}"/>
              </a:ext>
            </a:extLst>
          </p:cNvPr>
          <p:cNvSpPr/>
          <p:nvPr/>
        </p:nvSpPr>
        <p:spPr>
          <a:xfrm>
            <a:off x="424873" y="477571"/>
            <a:ext cx="8608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 ПОЛУЧЕНИЯ СТАТУСА РЕЗИДЕНТА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9F8B46D-8A1F-4D92-A7BE-15EF04308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3" y="2725069"/>
            <a:ext cx="732188" cy="614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A67EC-9DB2-443D-8E0E-DE2AF960221F}"/>
              </a:ext>
            </a:extLst>
          </p:cNvPr>
          <p:cNvSpPr txBox="1"/>
          <p:nvPr/>
        </p:nvSpPr>
        <p:spPr>
          <a:xfrm>
            <a:off x="34172" y="3433183"/>
            <a:ext cx="17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ВЫБР </a:t>
            </a:r>
            <a:r>
              <a:rPr lang="ru-RU" sz="1000" dirty="0">
                <a:solidFill>
                  <a:srgbClr val="0070C0"/>
                </a:solidFill>
              </a:rPr>
              <a:t>МЕСТА</a:t>
            </a:r>
            <a:r>
              <a:rPr lang="ru-RU" sz="1000" dirty="0"/>
              <a:t> РЕАЛИЗАЦИИ ПРОЕКТА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D67F030-1B0C-4C3C-BA2F-A75D231B85BA}"/>
              </a:ext>
            </a:extLst>
          </p:cNvPr>
          <p:cNvGrpSpPr/>
          <p:nvPr/>
        </p:nvGrpSpPr>
        <p:grpSpPr>
          <a:xfrm>
            <a:off x="1412154" y="2932919"/>
            <a:ext cx="388501" cy="101373"/>
            <a:chOff x="3185459" y="1518024"/>
            <a:chExt cx="1857300" cy="484632"/>
          </a:xfrm>
        </p:grpSpPr>
        <p:sp>
          <p:nvSpPr>
            <p:cNvPr id="23" name="Шеврон 30">
              <a:extLst>
                <a:ext uri="{FF2B5EF4-FFF2-40B4-BE49-F238E27FC236}">
                  <a16:creationId xmlns:a16="http://schemas.microsoft.com/office/drawing/2014/main" id="{4B064D12-D87E-4A8C-B22C-9E6D31BCCAEA}"/>
                </a:ext>
              </a:extLst>
            </p:cNvPr>
            <p:cNvSpPr/>
            <p:nvPr/>
          </p:nvSpPr>
          <p:spPr>
            <a:xfrm>
              <a:off x="3185459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24" name="Шеврон 31">
              <a:extLst>
                <a:ext uri="{FF2B5EF4-FFF2-40B4-BE49-F238E27FC236}">
                  <a16:creationId xmlns:a16="http://schemas.microsoft.com/office/drawing/2014/main" id="{CC9BD46F-B547-44F9-B063-4C22529C149B}"/>
                </a:ext>
              </a:extLst>
            </p:cNvPr>
            <p:cNvSpPr/>
            <p:nvPr/>
          </p:nvSpPr>
          <p:spPr>
            <a:xfrm>
              <a:off x="3643015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25" name="Шеврон 32">
              <a:extLst>
                <a:ext uri="{FF2B5EF4-FFF2-40B4-BE49-F238E27FC236}">
                  <a16:creationId xmlns:a16="http://schemas.microsoft.com/office/drawing/2014/main" id="{FF0D4DDA-CC10-43E4-8EDB-042BD25D5431}"/>
                </a:ext>
              </a:extLst>
            </p:cNvPr>
            <p:cNvSpPr/>
            <p:nvPr/>
          </p:nvSpPr>
          <p:spPr>
            <a:xfrm>
              <a:off x="4100571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26" name="Шеврон 33">
              <a:extLst>
                <a:ext uri="{FF2B5EF4-FFF2-40B4-BE49-F238E27FC236}">
                  <a16:creationId xmlns:a16="http://schemas.microsoft.com/office/drawing/2014/main" id="{491C956C-A4FA-47A1-B574-1C688F4607A9}"/>
                </a:ext>
              </a:extLst>
            </p:cNvPr>
            <p:cNvSpPr/>
            <p:nvPr/>
          </p:nvSpPr>
          <p:spPr>
            <a:xfrm>
              <a:off x="4558127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04D05C9-169D-40FE-BCE9-8D6404739B1D}"/>
              </a:ext>
            </a:extLst>
          </p:cNvPr>
          <p:cNvGrpSpPr/>
          <p:nvPr/>
        </p:nvGrpSpPr>
        <p:grpSpPr>
          <a:xfrm>
            <a:off x="2095676" y="2683406"/>
            <a:ext cx="732188" cy="614250"/>
            <a:chOff x="2828550" y="2392696"/>
            <a:chExt cx="676211" cy="58969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18F7C19-711D-412B-AEAD-8814FA69C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3635">
              <a:off x="2964826" y="2435229"/>
              <a:ext cx="539935" cy="53993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52E1243-90EA-4938-BD04-A8D1FC489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550" y="2392696"/>
              <a:ext cx="589699" cy="58969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B1771B-85E2-4641-8DBD-73DA7280BC71}"/>
              </a:ext>
            </a:extLst>
          </p:cNvPr>
          <p:cNvSpPr txBox="1"/>
          <p:nvPr/>
        </p:nvSpPr>
        <p:spPr>
          <a:xfrm>
            <a:off x="1819188" y="3447576"/>
            <a:ext cx="1191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ПОДГОТОВКА КОМПЛЕКТА ДОКУМЕНТОВ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A25FF51-485D-4E05-8B54-D12CE5CD29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94" b="22440"/>
          <a:stretch/>
        </p:blipFill>
        <p:spPr>
          <a:xfrm>
            <a:off x="3852578" y="2761818"/>
            <a:ext cx="709547" cy="628006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F5ED6B-4426-473C-B814-218361628533}"/>
              </a:ext>
            </a:extLst>
          </p:cNvPr>
          <p:cNvGrpSpPr/>
          <p:nvPr/>
        </p:nvGrpSpPr>
        <p:grpSpPr>
          <a:xfrm>
            <a:off x="3132196" y="2921273"/>
            <a:ext cx="388501" cy="101373"/>
            <a:chOff x="3185459" y="1518024"/>
            <a:chExt cx="1857300" cy="484632"/>
          </a:xfrm>
        </p:grpSpPr>
        <p:sp>
          <p:nvSpPr>
            <p:cNvPr id="33" name="Шеврон 30">
              <a:extLst>
                <a:ext uri="{FF2B5EF4-FFF2-40B4-BE49-F238E27FC236}">
                  <a16:creationId xmlns:a16="http://schemas.microsoft.com/office/drawing/2014/main" id="{58A7DF6B-4996-49D1-892E-7ADF5BF17367}"/>
                </a:ext>
              </a:extLst>
            </p:cNvPr>
            <p:cNvSpPr/>
            <p:nvPr/>
          </p:nvSpPr>
          <p:spPr>
            <a:xfrm>
              <a:off x="3185459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34" name="Шеврон 31">
              <a:extLst>
                <a:ext uri="{FF2B5EF4-FFF2-40B4-BE49-F238E27FC236}">
                  <a16:creationId xmlns:a16="http://schemas.microsoft.com/office/drawing/2014/main" id="{53884C06-2C32-442F-9359-177ACB3A9881}"/>
                </a:ext>
              </a:extLst>
            </p:cNvPr>
            <p:cNvSpPr/>
            <p:nvPr/>
          </p:nvSpPr>
          <p:spPr>
            <a:xfrm>
              <a:off x="3643015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35" name="Шеврон 32">
              <a:extLst>
                <a:ext uri="{FF2B5EF4-FFF2-40B4-BE49-F238E27FC236}">
                  <a16:creationId xmlns:a16="http://schemas.microsoft.com/office/drawing/2014/main" id="{6CCC17B6-4571-417F-816C-640E1E8B6347}"/>
                </a:ext>
              </a:extLst>
            </p:cNvPr>
            <p:cNvSpPr/>
            <p:nvPr/>
          </p:nvSpPr>
          <p:spPr>
            <a:xfrm>
              <a:off x="4100571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36" name="Шеврон 33">
              <a:extLst>
                <a:ext uri="{FF2B5EF4-FFF2-40B4-BE49-F238E27FC236}">
                  <a16:creationId xmlns:a16="http://schemas.microsoft.com/office/drawing/2014/main" id="{C87ACC15-C3B8-4ADD-A913-B1A6A6E2341B}"/>
                </a:ext>
              </a:extLst>
            </p:cNvPr>
            <p:cNvSpPr/>
            <p:nvPr/>
          </p:nvSpPr>
          <p:spPr>
            <a:xfrm>
              <a:off x="4558127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30A939-AE79-4C87-8CD2-4EF1A3440153}"/>
              </a:ext>
            </a:extLst>
          </p:cNvPr>
          <p:cNvSpPr txBox="1"/>
          <p:nvPr/>
        </p:nvSpPr>
        <p:spPr>
          <a:xfrm>
            <a:off x="3575089" y="3433541"/>
            <a:ext cx="1264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ПОДАЧА </a:t>
            </a:r>
            <a:r>
              <a:rPr lang="ru-RU" sz="1000" dirty="0">
                <a:solidFill>
                  <a:schemeClr val="accent1"/>
                </a:solidFill>
              </a:rPr>
              <a:t>ЗАЯВКИ</a:t>
            </a:r>
            <a:r>
              <a:rPr lang="ru-RU" sz="1000" dirty="0"/>
              <a:t> И ДОКУМЕНТОВ В АО КРДВ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B9E9D6B-AEDC-489D-B041-F5034CCEFAFD}"/>
              </a:ext>
            </a:extLst>
          </p:cNvPr>
          <p:cNvGrpSpPr/>
          <p:nvPr/>
        </p:nvGrpSpPr>
        <p:grpSpPr>
          <a:xfrm>
            <a:off x="5001362" y="2925745"/>
            <a:ext cx="388501" cy="101373"/>
            <a:chOff x="3185459" y="1518024"/>
            <a:chExt cx="1857300" cy="484632"/>
          </a:xfrm>
        </p:grpSpPr>
        <p:sp>
          <p:nvSpPr>
            <p:cNvPr id="39" name="Шеврон 30">
              <a:extLst>
                <a:ext uri="{FF2B5EF4-FFF2-40B4-BE49-F238E27FC236}">
                  <a16:creationId xmlns:a16="http://schemas.microsoft.com/office/drawing/2014/main" id="{7FD49C60-72DA-4368-B017-C87762DDEC76}"/>
                </a:ext>
              </a:extLst>
            </p:cNvPr>
            <p:cNvSpPr/>
            <p:nvPr/>
          </p:nvSpPr>
          <p:spPr>
            <a:xfrm>
              <a:off x="3185459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40" name="Шеврон 31">
              <a:extLst>
                <a:ext uri="{FF2B5EF4-FFF2-40B4-BE49-F238E27FC236}">
                  <a16:creationId xmlns:a16="http://schemas.microsoft.com/office/drawing/2014/main" id="{1087B807-5EE5-4730-B164-14B04D45DDBC}"/>
                </a:ext>
              </a:extLst>
            </p:cNvPr>
            <p:cNvSpPr/>
            <p:nvPr/>
          </p:nvSpPr>
          <p:spPr>
            <a:xfrm>
              <a:off x="3643015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41" name="Шеврон 32">
              <a:extLst>
                <a:ext uri="{FF2B5EF4-FFF2-40B4-BE49-F238E27FC236}">
                  <a16:creationId xmlns:a16="http://schemas.microsoft.com/office/drawing/2014/main" id="{D6D45228-7115-4312-9934-FF026C8C9DE2}"/>
                </a:ext>
              </a:extLst>
            </p:cNvPr>
            <p:cNvSpPr/>
            <p:nvPr/>
          </p:nvSpPr>
          <p:spPr>
            <a:xfrm>
              <a:off x="4100571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42" name="Шеврон 33">
              <a:extLst>
                <a:ext uri="{FF2B5EF4-FFF2-40B4-BE49-F238E27FC236}">
                  <a16:creationId xmlns:a16="http://schemas.microsoft.com/office/drawing/2014/main" id="{03758D91-395E-41A0-AF04-A7AC5E32FDA2}"/>
                </a:ext>
              </a:extLst>
            </p:cNvPr>
            <p:cNvSpPr/>
            <p:nvPr/>
          </p:nvSpPr>
          <p:spPr>
            <a:xfrm>
              <a:off x="4558127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57479365-735D-4637-90E2-EF489FA964A9}"/>
              </a:ext>
            </a:extLst>
          </p:cNvPr>
          <p:cNvGrpSpPr/>
          <p:nvPr/>
        </p:nvGrpSpPr>
        <p:grpSpPr>
          <a:xfrm>
            <a:off x="5739401" y="2761818"/>
            <a:ext cx="709547" cy="526043"/>
            <a:chOff x="6731525" y="2458649"/>
            <a:chExt cx="662264" cy="523747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926B677B-7C71-4E0C-86F0-13E477D6081E}"/>
                </a:ext>
              </a:extLst>
            </p:cNvPr>
            <p:cNvSpPr/>
            <p:nvPr/>
          </p:nvSpPr>
          <p:spPr>
            <a:xfrm>
              <a:off x="6731525" y="2458649"/>
              <a:ext cx="414061" cy="523747"/>
            </a:xfrm>
            <a:prstGeom prst="rect">
              <a:avLst/>
            </a:prstGeom>
            <a:noFill/>
            <a:ln w="25400">
              <a:solidFill>
                <a:srgbClr val="4778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1C1F0486-3EAB-4041-B58F-ABFCC0688D86}"/>
                </a:ext>
              </a:extLst>
            </p:cNvPr>
            <p:cNvGrpSpPr/>
            <p:nvPr/>
          </p:nvGrpSpPr>
          <p:grpSpPr>
            <a:xfrm>
              <a:off x="6795339" y="2550036"/>
              <a:ext cx="293745" cy="264529"/>
              <a:chOff x="5914432" y="1950720"/>
              <a:chExt cx="438025" cy="308795"/>
            </a:xfrm>
          </p:grpSpPr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1E347154-F699-4E7F-8ACE-4FA4E4D01B64}"/>
                  </a:ext>
                </a:extLst>
              </p:cNvPr>
              <p:cNvCxnSpPr/>
              <p:nvPr/>
            </p:nvCxnSpPr>
            <p:spPr>
              <a:xfrm>
                <a:off x="5914432" y="1950720"/>
                <a:ext cx="438025" cy="0"/>
              </a:xfrm>
              <a:prstGeom prst="line">
                <a:avLst/>
              </a:prstGeom>
              <a:noFill/>
              <a:ln w="254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EF7A4DE5-65B4-4236-A089-C5257AE7DA36}"/>
                  </a:ext>
                </a:extLst>
              </p:cNvPr>
              <p:cNvCxnSpPr/>
              <p:nvPr/>
            </p:nvCxnSpPr>
            <p:spPr>
              <a:xfrm>
                <a:off x="5914432" y="2026920"/>
                <a:ext cx="438025" cy="0"/>
              </a:xfrm>
              <a:prstGeom prst="line">
                <a:avLst/>
              </a:prstGeom>
              <a:noFill/>
              <a:ln w="254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8C93D88D-6EE9-4F8B-B2CD-A60F0BE6D5DA}"/>
                  </a:ext>
                </a:extLst>
              </p:cNvPr>
              <p:cNvCxnSpPr/>
              <p:nvPr/>
            </p:nvCxnSpPr>
            <p:spPr>
              <a:xfrm>
                <a:off x="5914432" y="2111240"/>
                <a:ext cx="438025" cy="0"/>
              </a:xfrm>
              <a:prstGeom prst="line">
                <a:avLst/>
              </a:prstGeom>
              <a:noFill/>
              <a:ln w="254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4E6A7C16-50F7-4C9D-9E16-A8A86C353779}"/>
                  </a:ext>
                </a:extLst>
              </p:cNvPr>
              <p:cNvCxnSpPr/>
              <p:nvPr/>
            </p:nvCxnSpPr>
            <p:spPr>
              <a:xfrm>
                <a:off x="6176963" y="2259515"/>
                <a:ext cx="175494" cy="0"/>
              </a:xfrm>
              <a:prstGeom prst="line">
                <a:avLst/>
              </a:prstGeom>
              <a:noFill/>
              <a:ln w="254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B047EFB1-5AF1-486A-9F64-12D590527737}"/>
                </a:ext>
              </a:extLst>
            </p:cNvPr>
            <p:cNvGrpSpPr/>
            <p:nvPr/>
          </p:nvGrpSpPr>
          <p:grpSpPr>
            <a:xfrm rot="18000000">
              <a:off x="6917670" y="2485603"/>
              <a:ext cx="388007" cy="564230"/>
              <a:chOff x="4617720" y="-578441"/>
              <a:chExt cx="326981" cy="475487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A23EDC5F-9683-4E03-9422-8708274C5C40}"/>
                  </a:ext>
                </a:extLst>
              </p:cNvPr>
              <p:cNvSpPr/>
              <p:nvPr/>
            </p:nvSpPr>
            <p:spPr>
              <a:xfrm>
                <a:off x="4617720" y="-578441"/>
                <a:ext cx="326981" cy="326981"/>
              </a:xfrm>
              <a:prstGeom prst="ellipse">
                <a:avLst/>
              </a:prstGeom>
              <a:noFill/>
              <a:ln w="254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A624189D-4867-47D7-BECD-C81E2FF0E5D9}"/>
                  </a:ext>
                </a:extLst>
              </p:cNvPr>
              <p:cNvCxnSpPr/>
              <p:nvPr/>
            </p:nvCxnSpPr>
            <p:spPr>
              <a:xfrm rot="3600000" flipH="1" flipV="1">
                <a:off x="4712289" y="-211669"/>
                <a:ext cx="137844" cy="79585"/>
              </a:xfrm>
              <a:prstGeom prst="line">
                <a:avLst/>
              </a:prstGeom>
              <a:noFill/>
              <a:ln w="50800" cap="rnd">
                <a:solidFill>
                  <a:srgbClr val="4778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1CF82CD-E4B0-43AD-AD4D-9496557BABDA}"/>
              </a:ext>
            </a:extLst>
          </p:cNvPr>
          <p:cNvSpPr txBox="1"/>
          <p:nvPr/>
        </p:nvSpPr>
        <p:spPr>
          <a:xfrm>
            <a:off x="5339176" y="3447576"/>
            <a:ext cx="1264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ПРИНЯТИЕ РЕШЕНИЯ ПО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ЗАЯВКЕ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E4A5A05-C497-43D6-B9F3-59D01EB6A6ED}"/>
              </a:ext>
            </a:extLst>
          </p:cNvPr>
          <p:cNvGrpSpPr/>
          <p:nvPr/>
        </p:nvGrpSpPr>
        <p:grpSpPr>
          <a:xfrm>
            <a:off x="6830075" y="2925745"/>
            <a:ext cx="388501" cy="101373"/>
            <a:chOff x="3185459" y="1518024"/>
            <a:chExt cx="1857300" cy="484632"/>
          </a:xfrm>
        </p:grpSpPr>
        <p:sp>
          <p:nvSpPr>
            <p:cNvPr id="55" name="Шеврон 30">
              <a:extLst>
                <a:ext uri="{FF2B5EF4-FFF2-40B4-BE49-F238E27FC236}">
                  <a16:creationId xmlns:a16="http://schemas.microsoft.com/office/drawing/2014/main" id="{0EFFD89D-0A6A-48FA-9586-35345D6E34F7}"/>
                </a:ext>
              </a:extLst>
            </p:cNvPr>
            <p:cNvSpPr/>
            <p:nvPr/>
          </p:nvSpPr>
          <p:spPr>
            <a:xfrm>
              <a:off x="3185459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56" name="Шеврон 31">
              <a:extLst>
                <a:ext uri="{FF2B5EF4-FFF2-40B4-BE49-F238E27FC236}">
                  <a16:creationId xmlns:a16="http://schemas.microsoft.com/office/drawing/2014/main" id="{37A9A51B-D675-4714-90C5-7EF88D741FBA}"/>
                </a:ext>
              </a:extLst>
            </p:cNvPr>
            <p:cNvSpPr/>
            <p:nvPr/>
          </p:nvSpPr>
          <p:spPr>
            <a:xfrm>
              <a:off x="3643015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57" name="Шеврон 32">
              <a:extLst>
                <a:ext uri="{FF2B5EF4-FFF2-40B4-BE49-F238E27FC236}">
                  <a16:creationId xmlns:a16="http://schemas.microsoft.com/office/drawing/2014/main" id="{05B9D492-70BA-4ADC-85D6-612FF00798AC}"/>
                </a:ext>
              </a:extLst>
            </p:cNvPr>
            <p:cNvSpPr/>
            <p:nvPr/>
          </p:nvSpPr>
          <p:spPr>
            <a:xfrm>
              <a:off x="4100571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58" name="Шеврон 33">
              <a:extLst>
                <a:ext uri="{FF2B5EF4-FFF2-40B4-BE49-F238E27FC236}">
                  <a16:creationId xmlns:a16="http://schemas.microsoft.com/office/drawing/2014/main" id="{6F70D50B-8972-47C0-9494-52D53E5830F0}"/>
                </a:ext>
              </a:extLst>
            </p:cNvPr>
            <p:cNvSpPr/>
            <p:nvPr/>
          </p:nvSpPr>
          <p:spPr>
            <a:xfrm>
              <a:off x="4558127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103898D-7C22-4FB2-B9DE-E7C8588DC7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1" r="39903" b="22440"/>
          <a:stretch/>
        </p:blipFill>
        <p:spPr>
          <a:xfrm>
            <a:off x="7549260" y="2711314"/>
            <a:ext cx="554870" cy="62800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29ADBE2-C54F-46CE-9364-CE136D5E7538}"/>
              </a:ext>
            </a:extLst>
          </p:cNvPr>
          <p:cNvSpPr txBox="1"/>
          <p:nvPr/>
        </p:nvSpPr>
        <p:spPr>
          <a:xfrm>
            <a:off x="7103263" y="3431516"/>
            <a:ext cx="1264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ЗАКЛЮЧЕНИЕ </a:t>
            </a:r>
            <a:r>
              <a:rPr lang="ru-RU" sz="1000" dirty="0">
                <a:solidFill>
                  <a:schemeClr val="accent3"/>
                </a:solidFill>
              </a:rPr>
              <a:t>СОГЛАШЕНИЯ </a:t>
            </a:r>
            <a:r>
              <a:rPr lang="ru-RU" sz="1000" dirty="0"/>
              <a:t>об осуществлении деятельности на ТОР</a:t>
            </a:r>
            <a:endParaRPr lang="ru-RU" sz="1000" dirty="0">
              <a:solidFill>
                <a:schemeClr val="accent3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5CFEB2D-9CA7-4283-A250-5CCE22E67D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1" r="-137" b="22440"/>
          <a:stretch/>
        </p:blipFill>
        <p:spPr>
          <a:xfrm>
            <a:off x="9005117" y="2747268"/>
            <a:ext cx="554870" cy="569851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9E70874-CDA7-4BF2-A218-A241AC0247AC}"/>
              </a:ext>
            </a:extLst>
          </p:cNvPr>
          <p:cNvGrpSpPr/>
          <p:nvPr/>
        </p:nvGrpSpPr>
        <p:grpSpPr>
          <a:xfrm>
            <a:off x="8376998" y="2909899"/>
            <a:ext cx="388501" cy="101373"/>
            <a:chOff x="3185459" y="1518024"/>
            <a:chExt cx="1857300" cy="484632"/>
          </a:xfrm>
        </p:grpSpPr>
        <p:sp>
          <p:nvSpPr>
            <p:cNvPr id="63" name="Шеврон 30">
              <a:extLst>
                <a:ext uri="{FF2B5EF4-FFF2-40B4-BE49-F238E27FC236}">
                  <a16:creationId xmlns:a16="http://schemas.microsoft.com/office/drawing/2014/main" id="{41996685-6B34-43B1-AC20-5CD06408DC60}"/>
                </a:ext>
              </a:extLst>
            </p:cNvPr>
            <p:cNvSpPr/>
            <p:nvPr/>
          </p:nvSpPr>
          <p:spPr>
            <a:xfrm>
              <a:off x="3185459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64" name="Шеврон 31">
              <a:extLst>
                <a:ext uri="{FF2B5EF4-FFF2-40B4-BE49-F238E27FC236}">
                  <a16:creationId xmlns:a16="http://schemas.microsoft.com/office/drawing/2014/main" id="{53EBAF18-C47C-41A6-BF2E-088DD140C402}"/>
                </a:ext>
              </a:extLst>
            </p:cNvPr>
            <p:cNvSpPr/>
            <p:nvPr/>
          </p:nvSpPr>
          <p:spPr>
            <a:xfrm>
              <a:off x="3643015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65" name="Шеврон 32">
              <a:extLst>
                <a:ext uri="{FF2B5EF4-FFF2-40B4-BE49-F238E27FC236}">
                  <a16:creationId xmlns:a16="http://schemas.microsoft.com/office/drawing/2014/main" id="{E4D91475-49AE-4896-9BFF-0824DF3144D3}"/>
                </a:ext>
              </a:extLst>
            </p:cNvPr>
            <p:cNvSpPr/>
            <p:nvPr/>
          </p:nvSpPr>
          <p:spPr>
            <a:xfrm>
              <a:off x="4100571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  <p:sp>
          <p:nvSpPr>
            <p:cNvPr id="66" name="Шеврон 33">
              <a:extLst>
                <a:ext uri="{FF2B5EF4-FFF2-40B4-BE49-F238E27FC236}">
                  <a16:creationId xmlns:a16="http://schemas.microsoft.com/office/drawing/2014/main" id="{4497FCE3-71FF-48E8-BBE0-29233DFB1647}"/>
                </a:ext>
              </a:extLst>
            </p:cNvPr>
            <p:cNvSpPr/>
            <p:nvPr/>
          </p:nvSpPr>
          <p:spPr>
            <a:xfrm>
              <a:off x="4558127" y="1518024"/>
              <a:ext cx="484632" cy="48463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FDE1749-8EE6-448E-B4D1-046AE2031E0B}"/>
              </a:ext>
            </a:extLst>
          </p:cNvPr>
          <p:cNvSpPr txBox="1"/>
          <p:nvPr/>
        </p:nvSpPr>
        <p:spPr>
          <a:xfrm>
            <a:off x="8577353" y="3442774"/>
            <a:ext cx="1264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ВКЛЮЧЕНИЕ В РЕЕСТР </a:t>
            </a:r>
            <a:r>
              <a:rPr lang="ru-RU" sz="1000" dirty="0">
                <a:solidFill>
                  <a:srgbClr val="00B050"/>
                </a:solidFill>
              </a:rPr>
              <a:t>РЕЗИДЕНТОВ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DE4F4-45B4-4FA1-88ED-4DB74949A8C5}"/>
              </a:ext>
            </a:extLst>
          </p:cNvPr>
          <p:cNvSpPr txBox="1"/>
          <p:nvPr/>
        </p:nvSpPr>
        <p:spPr>
          <a:xfrm>
            <a:off x="407307" y="6379860"/>
            <a:ext cx="4431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rgbClr val="002060"/>
                </a:solidFill>
              </a:rPr>
              <a:t>*Указаны максимальные нормативные сроки согласно действующему законодательству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2B19C-7DE8-4E14-BCEC-0947CE0EAC7F}"/>
              </a:ext>
            </a:extLst>
          </p:cNvPr>
          <p:cNvSpPr txBox="1"/>
          <p:nvPr/>
        </p:nvSpPr>
        <p:spPr>
          <a:xfrm>
            <a:off x="3436270" y="4344830"/>
            <a:ext cx="15320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РАССМОТРЕНИЕ ЗАЯВКИ В ТЕЧЕНИЕ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15 РАБОЧИХ ДНЕЙ*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256CAF-544D-4186-90AF-E35240B08464}"/>
              </a:ext>
            </a:extLst>
          </p:cNvPr>
          <p:cNvSpPr txBox="1"/>
          <p:nvPr/>
        </p:nvSpPr>
        <p:spPr>
          <a:xfrm>
            <a:off x="5191937" y="4344830"/>
            <a:ext cx="163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НАПРАВЛЕНИЕ ОТВЕТА ЗАЯВИТЕЛЮ 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В ТЕЧЕНИЕ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10 РАБОЧИХ ДНЕЙ 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С МОМЕТА ПРИНЯТИЯ РЕШЕНИЯ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6D9CA2-145E-476C-8210-BE4CC542A43C}"/>
              </a:ext>
            </a:extLst>
          </p:cNvPr>
          <p:cNvSpPr txBox="1"/>
          <p:nvPr/>
        </p:nvSpPr>
        <p:spPr>
          <a:xfrm>
            <a:off x="6956199" y="4344830"/>
            <a:ext cx="163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В ТЕЧЕНИЕ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 МЕСЯЦА 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СО ДНЯ ПРИНЯТИЯ РЕШЕНИЯ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399527-34C5-4FED-A40B-B9B318BA7BDB}"/>
              </a:ext>
            </a:extLst>
          </p:cNvPr>
          <p:cNvSpPr txBox="1"/>
          <p:nvPr/>
        </p:nvSpPr>
        <p:spPr>
          <a:xfrm>
            <a:off x="8267862" y="4344830"/>
            <a:ext cx="16381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В ТЕЧЕНИЕ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5 РАБОЧИХ ДНЕЙ </a:t>
            </a:r>
          </a:p>
          <a:p>
            <a:pPr algn="ctr"/>
            <a:r>
              <a:rPr lang="ru-RU" sz="900" dirty="0">
                <a:solidFill>
                  <a:schemeClr val="accent5">
                    <a:lumMod val="75000"/>
                  </a:schemeClr>
                </a:solidFill>
              </a:rPr>
              <a:t>С МОМЕТА ПОДПИСАНИЯ 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143340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158" y="6466566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0" y="77396"/>
            <a:ext cx="1330380" cy="82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345" y="490925"/>
            <a:ext cx="75442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 ДОКУМЕНТОВ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 flipV="1">
            <a:off x="19086043" y="11704159"/>
            <a:ext cx="2701609" cy="30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08B0F35D-0257-4D81-9FF4-91C44C0E8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85106"/>
              </p:ext>
            </p:extLst>
          </p:nvPr>
        </p:nvGraphicFramePr>
        <p:xfrm>
          <a:off x="443344" y="996571"/>
          <a:ext cx="9217892" cy="224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892">
                  <a:extLst>
                    <a:ext uri="{9D8B030D-6E8A-4147-A177-3AD203B41FA5}">
                      <a16:colId xmlns:a16="http://schemas.microsoft.com/office/drawing/2014/main" val="684391251"/>
                    </a:ext>
                  </a:extLst>
                </a:gridCol>
              </a:tblGrid>
              <a:tr h="3054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ТОР (</a:t>
                      </a:r>
                      <a:r>
                        <a:rPr lang="ru-RU" sz="1800" b="1" kern="1200" noProof="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 № 473-ФЗ</a:t>
                      </a:r>
                      <a:r>
                        <a:rPr lang="ru-RU" sz="18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0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Бизнес-план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(Приказ Минвостокразвития России  № 42 от 02.04.2015 г.)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58937"/>
                  </a:ext>
                </a:extLst>
              </a:tr>
              <a:tr h="3994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Бизнес-план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(Приказ Минвостокразвития России  № 42 от 02.04.2015 г.)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7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Учредительные документы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(для юридических лиц)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45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Свидетельство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государственной регистрации / лист записи ЕГРЮЛ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1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Свидетельство</a:t>
                      </a:r>
                      <a:r>
                        <a:rPr lang="ru-RU" dirty="0"/>
                        <a:t>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постановке на учет в налоговом органе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4876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0D2926-D053-4962-8C0D-7362A98E6C55}"/>
              </a:ext>
            </a:extLst>
          </p:cNvPr>
          <p:cNvSpPr txBox="1"/>
          <p:nvPr/>
        </p:nvSpPr>
        <p:spPr>
          <a:xfrm>
            <a:off x="60098" y="996570"/>
            <a:ext cx="369332" cy="22485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/>
              <a:t>ОСНОВНЫЕ</a:t>
            </a: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666DC8AC-ED00-496D-BAE5-50E3F65AF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26347"/>
              </p:ext>
            </p:extLst>
          </p:nvPr>
        </p:nvGraphicFramePr>
        <p:xfrm>
          <a:off x="429430" y="3908401"/>
          <a:ext cx="9217892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892">
                  <a:extLst>
                    <a:ext uri="{9D8B030D-6E8A-4147-A177-3AD203B41FA5}">
                      <a16:colId xmlns:a16="http://schemas.microsoft.com/office/drawing/2014/main" val="231787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Финансовая модель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инвестиционного проекта в формате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 (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снование приведенных в бизнес плане показателей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7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Бухгалтерская отчетность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предыдущие три года и расшифровка выручки по видам деятельности (действующих предприятий)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45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Поквартальный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план график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реализации проекта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356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Копии правоустанавливающих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документов на землю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(при наличии)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возможность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финансирования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 (при наличии)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82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документы, подтверждающие сведения, указанные в бизнес-плане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8436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315A41-B951-4659-B060-0FD3240B272E}"/>
              </a:ext>
            </a:extLst>
          </p:cNvPr>
          <p:cNvSpPr txBox="1"/>
          <p:nvPr/>
        </p:nvSpPr>
        <p:spPr>
          <a:xfrm>
            <a:off x="-18321" y="3612838"/>
            <a:ext cx="369332" cy="2311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/>
              <a:t>ДОПОЛНИТЕЛЬНЕ</a:t>
            </a:r>
          </a:p>
        </p:txBody>
      </p:sp>
    </p:spTree>
    <p:extLst>
      <p:ext uri="{BB962C8B-B14F-4D97-AF65-F5344CB8AC3E}">
        <p14:creationId xmlns:p14="http://schemas.microsoft.com/office/powerpoint/2010/main" val="305016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158" y="6466566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0" y="77396"/>
            <a:ext cx="1330380" cy="82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901" y="490925"/>
            <a:ext cx="754429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ПОДАЧА ЗАЯВКИ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 flipV="1">
            <a:off x="27106139" y="16994230"/>
            <a:ext cx="2701609" cy="30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2A83E3-3B8E-4421-8940-DF28FC19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7" y="2438400"/>
            <a:ext cx="535709" cy="5287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7EC0A-55AF-43AD-BC11-B277B849387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78" y="2409201"/>
            <a:ext cx="535709" cy="5579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D60740F-1CB1-4533-956F-201D57F1F986}"/>
              </a:ext>
            </a:extLst>
          </p:cNvPr>
          <p:cNvSpPr/>
          <p:nvPr/>
        </p:nvSpPr>
        <p:spPr>
          <a:xfrm>
            <a:off x="1006765" y="3274492"/>
            <a:ext cx="902986" cy="82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999C3-7A58-468C-8A72-6F39512107D6}"/>
              </a:ext>
            </a:extLst>
          </p:cNvPr>
          <p:cNvSpPr txBox="1"/>
          <p:nvPr/>
        </p:nvSpPr>
        <p:spPr>
          <a:xfrm>
            <a:off x="331379" y="4614646"/>
            <a:ext cx="234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Обращение в </a:t>
            </a:r>
          </a:p>
          <a:p>
            <a:pPr algn="ctr"/>
            <a:r>
              <a:rPr lang="ru-RU" sz="1600" dirty="0"/>
              <a:t>ООО «УК ТОР Забайкалье»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7FC650C-5EFB-4B56-9331-396F07639DFA}"/>
              </a:ext>
            </a:extLst>
          </p:cNvPr>
          <p:cNvSpPr/>
          <p:nvPr/>
        </p:nvSpPr>
        <p:spPr>
          <a:xfrm>
            <a:off x="4199015" y="3274492"/>
            <a:ext cx="902986" cy="82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BAE828-E3EB-48FB-8F37-7FB8BE7B3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478522"/>
            <a:ext cx="535709" cy="4886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5AAAA6F-62C6-4517-851A-D885A0B32C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31" y="2401456"/>
            <a:ext cx="535709" cy="5949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BF29F5-017D-448B-93C5-0E06A539BE66}"/>
              </a:ext>
            </a:extLst>
          </p:cNvPr>
          <p:cNvSpPr txBox="1"/>
          <p:nvPr/>
        </p:nvSpPr>
        <p:spPr>
          <a:xfrm>
            <a:off x="3070678" y="4614646"/>
            <a:ext cx="3358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Направление бумажной и электронной версии заявки и документов напрямую в АО «КРДВ» </a:t>
            </a:r>
            <a:r>
              <a:rPr lang="en-US" sz="1600" dirty="0"/>
              <a:t>(info@erdc.ru)</a:t>
            </a:r>
            <a:endParaRPr lang="ru-RU" sz="16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ED9FFDC-8C87-4A63-B45A-83D1F9F6A3D4}"/>
              </a:ext>
            </a:extLst>
          </p:cNvPr>
          <p:cNvSpPr/>
          <p:nvPr/>
        </p:nvSpPr>
        <p:spPr>
          <a:xfrm>
            <a:off x="7956487" y="3274492"/>
            <a:ext cx="902986" cy="822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0E629-E417-446E-902B-63BF7E167BED}"/>
              </a:ext>
            </a:extLst>
          </p:cNvPr>
          <p:cNvSpPr txBox="1"/>
          <p:nvPr/>
        </p:nvSpPr>
        <p:spPr>
          <a:xfrm>
            <a:off x="6517343" y="4614646"/>
            <a:ext cx="335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 помощью он-лайн сервиса «Стать резидентом» на сайте АО «КРДВ» </a:t>
            </a:r>
            <a:r>
              <a:rPr lang="en-US" sz="1600" dirty="0">
                <a:solidFill>
                  <a:schemeClr val="tx2"/>
                </a:solidFill>
              </a:rPr>
              <a:t>www.@erdc.ru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B59AD9-E2D0-4FB0-AC71-6B2D2BA8AD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068" y="2462088"/>
            <a:ext cx="535708" cy="5949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291E08-001D-4036-8820-B5285C73CD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2462088"/>
            <a:ext cx="535708" cy="57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7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7158" y="6466566"/>
            <a:ext cx="511202" cy="282626"/>
          </a:xfrm>
        </p:spPr>
        <p:txBody>
          <a:bodyPr/>
          <a:lstStyle/>
          <a:p>
            <a:fld id="{6748A8BB-B201-495E-AE28-3EB55DFDA6C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80" y="77396"/>
            <a:ext cx="1330380" cy="82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5901"/>
            <a:ext cx="790965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ОЦЕНКИ ЗАЯВКИ И ДОКУМЕНТОВ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 flipV="1">
            <a:off x="32272405" y="22631102"/>
            <a:ext cx="2701609" cy="30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5294DF-913E-49BA-ABC6-5C25D10E0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54" t="45083" r="9808" b="10882"/>
          <a:stretch/>
        </p:blipFill>
        <p:spPr>
          <a:xfrm>
            <a:off x="2094346" y="1174217"/>
            <a:ext cx="4886037" cy="1670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DBC8E-B30C-4CA0-B63B-B65D69C27DAD}"/>
              </a:ext>
            </a:extLst>
          </p:cNvPr>
          <p:cNvSpPr txBox="1"/>
          <p:nvPr/>
        </p:nvSpPr>
        <p:spPr>
          <a:xfrm>
            <a:off x="2376055" y="1921470"/>
            <a:ext cx="432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ТЕРРИТОРИЯ ОПЕРЕЖАЮЩЕГО СОЦИАЛЬНО-ЭКОНОМИЧЕСКОГО РАЗВИТИЯ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2EB6119-AE18-4B44-8A0F-EBF35694C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913"/>
              </p:ext>
            </p:extLst>
          </p:nvPr>
        </p:nvGraphicFramePr>
        <p:xfrm>
          <a:off x="360219" y="3083784"/>
          <a:ext cx="9162472" cy="3679983"/>
        </p:xfrm>
        <a:graphic>
          <a:graphicData uri="http://schemas.openxmlformats.org/drawingml/2006/table">
            <a:tbl>
              <a:tblPr firstRow="1" bandRow="1">
                <a:effectLst/>
                <a:tableStyleId>{0505E3EF-67EA-436B-97B2-0124C06EBD24}</a:tableStyleId>
              </a:tblPr>
              <a:tblGrid>
                <a:gridCol w="9162472">
                  <a:extLst>
                    <a:ext uri="{9D8B030D-6E8A-4147-A177-3AD203B41FA5}">
                      <a16:colId xmlns:a16="http://schemas.microsoft.com/office/drawing/2014/main" val="1367278569"/>
                    </a:ext>
                  </a:extLst>
                </a:gridCol>
              </a:tblGrid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Заявитель является ИП или коммерческой организацией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0935880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бизнес-плана и заявки установленным требованиям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190582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не находится в стадии банкротства или реорганизации, или ликвидации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111566"/>
                  </a:ext>
                </a:extLst>
              </a:tr>
              <a:tr h="44262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недоимок по налогам и сборам, страховым взносам за последний год,  размер которых превышает двадцать пять процентов балансовой стоимости активов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6537084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Указанные в заявке земельные участки свободны от прав третьих лиц и могут быть предоставлены для реализации проекта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444077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Регистрация осуществлена на ТОР. Реализация проекта на территории ТОР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1450417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капитальных вложений не менее 500 тыс. рублей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482958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видов деятельности Постановлению Правительства РФ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448241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не имеет статус участника регионального инвестиционного проекта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814039"/>
                  </a:ext>
                </a:extLst>
              </a:tr>
              <a:tr h="358087"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Заявитель не имеет филиалов и представительств за пределами ТОР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849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70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3828" y="1434559"/>
            <a:ext cx="6528445" cy="1882265"/>
          </a:xfrm>
        </p:spPr>
        <p:txBody>
          <a:bodyPr>
            <a:normAutofit/>
          </a:bodyPr>
          <a:lstStyle/>
          <a:p>
            <a:r>
              <a:rPr lang="ru-RU" sz="2400" dirty="0"/>
              <a:t>СПАСИБО ЗА ВНИМАНИЕ!</a:t>
            </a:r>
            <a:br>
              <a:rPr lang="ru-RU" sz="2400" dirty="0"/>
            </a:br>
            <a:br>
              <a:rPr lang="ru-RU" sz="2400" dirty="0"/>
            </a:b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104828"/>
            <a:ext cx="2247904" cy="139745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3E5AC4-22DB-4E4D-ACF2-E3FC6543C0C1}"/>
              </a:ext>
            </a:extLst>
          </p:cNvPr>
          <p:cNvSpPr/>
          <p:nvPr/>
        </p:nvSpPr>
        <p:spPr>
          <a:xfrm>
            <a:off x="388150" y="3117647"/>
            <a:ext cx="42098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prstClr val="white"/>
                </a:solidFill>
              </a:rPr>
              <a:t>Общество с ограниченной ответственностью</a:t>
            </a:r>
          </a:p>
          <a:p>
            <a:pPr lvl="0"/>
            <a:r>
              <a:rPr lang="ru-RU" sz="1000" b="1" dirty="0">
                <a:solidFill>
                  <a:prstClr val="white"/>
                </a:solidFill>
              </a:rPr>
              <a:t> «Управляющая компания территорий опережающего социально-экономического развития в Забайкальском крае»</a:t>
            </a:r>
            <a:br>
              <a:rPr lang="ru-RU" sz="1000" b="1" dirty="0">
                <a:solidFill>
                  <a:prstClr val="white"/>
                </a:solidFill>
              </a:rPr>
            </a:br>
            <a:endParaRPr lang="ru-RU" sz="1000" b="1" dirty="0">
              <a:solidFill>
                <a:prstClr val="white"/>
              </a:solidFill>
            </a:endParaRPr>
          </a:p>
          <a:p>
            <a:pPr lvl="0"/>
            <a:r>
              <a:rPr lang="ru-RU" sz="1000" b="1" dirty="0">
                <a:solidFill>
                  <a:prstClr val="white"/>
                </a:solidFill>
              </a:rPr>
              <a:t>672000, Забайкальский край, г. Чита, ул. Смоленская, 47</a:t>
            </a:r>
          </a:p>
          <a:p>
            <a:pPr lvl="0"/>
            <a:r>
              <a:rPr lang="ru-RU" sz="1000" b="1" dirty="0">
                <a:solidFill>
                  <a:prstClr val="white"/>
                </a:solidFill>
              </a:rPr>
              <a:t>Тел. 8 (3022)21-78-91</a:t>
            </a:r>
            <a:br>
              <a:rPr lang="ru-RU" sz="1000" b="1" dirty="0">
                <a:solidFill>
                  <a:prstClr val="white"/>
                </a:solidFill>
              </a:rPr>
            </a:br>
            <a:endParaRPr lang="ru-RU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1640"/>
      </p:ext>
    </p:extLst>
  </p:cSld>
  <p:clrMapOvr>
    <a:masterClrMapping/>
  </p:clrMapOvr>
</p:sld>
</file>

<file path=ppt/theme/theme1.xml><?xml version="1.0" encoding="utf-8"?>
<a:theme xmlns:a="http://schemas.openxmlformats.org/drawingml/2006/main" name="КРДВ.Презентация">
  <a:themeElements>
    <a:clrScheme name="Другая 10">
      <a:dk1>
        <a:srgbClr val="262626"/>
      </a:dk1>
      <a:lt1>
        <a:sysClr val="window" lastClr="FFFFFF"/>
      </a:lt1>
      <a:dk2>
        <a:srgbClr val="830051"/>
      </a:dk2>
      <a:lt2>
        <a:srgbClr val="FFFFFF"/>
      </a:lt2>
      <a:accent1>
        <a:srgbClr val="B70054"/>
      </a:accent1>
      <a:accent2>
        <a:srgbClr val="FF0000"/>
      </a:accent2>
      <a:accent3>
        <a:srgbClr val="00A1DE"/>
      </a:accent3>
      <a:accent4>
        <a:srgbClr val="00A551"/>
      </a:accent4>
      <a:accent5>
        <a:srgbClr val="7F7F7F"/>
      </a:accent5>
      <a:accent6>
        <a:srgbClr val="F79646"/>
      </a:accent6>
      <a:hlink>
        <a:srgbClr val="0070C0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РДВ.Презентация.pptx" id="{67568939-0E78-43A2-B49C-22A718989419}" vid="{586D5363-DBA7-4786-84A1-113114E10B5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40792</TotalTime>
  <Words>556</Words>
  <Application>Microsoft Office PowerPoint</Application>
  <PresentationFormat>Лист A4 (210x297 мм)</PresentationFormat>
  <Paragraphs>110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КРДВ.Презентация</vt:lpstr>
      <vt:lpstr>Стать резидентом ТОР</vt:lpstr>
      <vt:lpstr>НАЛОГОВЫЕ ПРЕФЕРЕНЦИИ РЕЖИМА 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Клейменов Денис Витальевич</dc:creator>
  <cp:lastModifiedBy>Дмитрий Козлов</cp:lastModifiedBy>
  <cp:revision>1949</cp:revision>
  <cp:lastPrinted>2019-03-13T07:24:46Z</cp:lastPrinted>
  <dcterms:created xsi:type="dcterms:W3CDTF">2017-11-07T06:34:57Z</dcterms:created>
  <dcterms:modified xsi:type="dcterms:W3CDTF">2019-10-28T07:43:47Z</dcterms:modified>
</cp:coreProperties>
</file>