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3"/>
  </p:notesMasterIdLst>
  <p:sldIdLst>
    <p:sldId id="264" r:id="rId2"/>
    <p:sldId id="322" r:id="rId3"/>
    <p:sldId id="323" r:id="rId4"/>
    <p:sldId id="324" r:id="rId5"/>
    <p:sldId id="325" r:id="rId6"/>
    <p:sldId id="326" r:id="rId7"/>
    <p:sldId id="344" r:id="rId8"/>
    <p:sldId id="327" r:id="rId9"/>
    <p:sldId id="345" r:id="rId10"/>
    <p:sldId id="328" r:id="rId11"/>
    <p:sldId id="346" r:id="rId12"/>
    <p:sldId id="329" r:id="rId13"/>
    <p:sldId id="348" r:id="rId14"/>
    <p:sldId id="258" r:id="rId15"/>
    <p:sldId id="333" r:id="rId16"/>
    <p:sldId id="331" r:id="rId17"/>
    <p:sldId id="261" r:id="rId18"/>
    <p:sldId id="310" r:id="rId19"/>
    <p:sldId id="330" r:id="rId20"/>
    <p:sldId id="350" r:id="rId21"/>
    <p:sldId id="315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5F7C16"/>
    <a:srgbClr val="A2D426"/>
    <a:srgbClr val="C01E8A"/>
    <a:srgbClr val="FF6D6D"/>
    <a:srgbClr val="8E6FE7"/>
    <a:srgbClr val="2E9233"/>
    <a:srgbClr val="EEA116"/>
    <a:srgbClr val="C03086"/>
    <a:srgbClr val="E246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00" autoAdjust="0"/>
    <p:restoredTop sz="94689" autoAdjust="0"/>
  </p:normalViewPr>
  <p:slideViewPr>
    <p:cSldViewPr>
      <p:cViewPr>
        <p:scale>
          <a:sx n="100" d="100"/>
          <a:sy n="100" d="100"/>
        </p:scale>
        <p:origin x="-40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4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5965989890012221"/>
          <c:y val="1.653462115320520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spPr>
              <a:solidFill>
                <a:srgbClr val="00B050"/>
              </a:solidFill>
            </c:spPr>
          </c:dPt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поступления- 359872,3 тыс.руб.</c:v>
                </c:pt>
                <c:pt idx="1">
                  <c:v>Налоговые и неналоговые доходы - 126112,0 тыс.руб.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0.74000000000000021</c:v>
                </c:pt>
                <c:pt idx="1">
                  <c:v>0.26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538124443912675"/>
          <c:y val="1.3323149279709763E-2"/>
          <c:w val="0.53260167198896224"/>
          <c:h val="0.7844400622153096"/>
        </c:manualLayout>
      </c:layout>
      <c:doughnut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00"/>
            </a:solidFill>
          </c:spPr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2.6254205373192202E-3"/>
                  <c:y val="-2.253638484612820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176985,0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тыс. руб.</a:t>
                    </a:r>
                    <a:r>
                      <a:rPr lang="en-US" b="1" dirty="0"/>
                      <a:t>
</a:t>
                    </a:r>
                    <a:r>
                      <a:rPr lang="ru-RU" b="1" dirty="0" smtClean="0"/>
                      <a:t>49,2</a:t>
                    </a:r>
                    <a:r>
                      <a:rPr lang="ru-RU" b="1" baseline="0" dirty="0" smtClean="0"/>
                      <a:t> 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6.2648802261840251E-4"/>
                  <c:y val="0.1068842507327041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 2766,6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тыс. руб.</a:t>
                    </a:r>
                    <a:r>
                      <a:rPr lang="en-US" b="1" dirty="0"/>
                      <a:t>
</a:t>
                    </a:r>
                    <a:r>
                      <a:rPr lang="ru-RU" b="1" dirty="0" smtClean="0"/>
                      <a:t>0,8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>
                <c:manualLayout>
                  <c:x val="-1.7756334446743715E-3"/>
                  <c:y val="6.8921332684474784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4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 163930,1</a:t>
                    </a:r>
                    <a:endParaRPr lang="ru-RU" b="1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 lang="ru-RU" sz="14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тыс.руб.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45,5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showPercent val="1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 smtClean="0"/>
                      <a:t>16190,6</a:t>
                    </a:r>
                    <a:endParaRPr dirty="0" smtClean="0"/>
                  </a:p>
                  <a:p>
                    <a:pPr algn="ctr">
                      <a:defRPr lang="ru-RU" sz="1400" b="1" i="0" u="none" strike="noStrike" kern="1200" baseline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 smtClean="0"/>
                      <a:t>4,5%</a:t>
                    </a:r>
                    <a:endParaRPr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НА ВЫРАВНИВАНИЕ БЮДЖЕТНОЙ ОБЕСПЕЧЕННОСТИ</c:v>
                </c:pt>
                <c:pt idx="1">
                  <c:v>СУБСИДИИ БЮДЖЕТАМ СУБЪЕКТОВ РФ И МУНИЦИПАЛЬНЫХ ОБРАЗОВАНИЙ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176985</c:v>
                </c:pt>
                <c:pt idx="1">
                  <c:v>2766.6</c:v>
                </c:pt>
                <c:pt idx="2">
                  <c:v>163930.1</c:v>
                </c:pt>
                <c:pt idx="3">
                  <c:v>16190.6</c:v>
                </c:pt>
              </c:numCache>
            </c:numRef>
          </c:val>
        </c:ser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9.0445790923515609E-3"/>
          <c:y val="8.7891200494631033E-2"/>
          <c:w val="0.2465945141897814"/>
          <c:h val="0.79528301203247964"/>
        </c:manualLayout>
      </c:layout>
      <c:txPr>
        <a:bodyPr/>
        <a:lstStyle/>
        <a:p>
          <a:pPr rtl="0">
            <a:defRPr sz="1200" b="1"/>
          </a:pPr>
          <a:endParaRPr lang="ru-RU"/>
        </a:p>
      </c:txPr>
    </c:legend>
    <c:plotVisOnly val="1"/>
    <c:dispBlanksAs val="zero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810916038329956"/>
          <c:y val="0"/>
          <c:w val="0.73438531271216412"/>
          <c:h val="0.79868710087064598"/>
        </c:manualLayout>
      </c:layout>
      <c:bar3DChart>
        <c:barDir val="col"/>
        <c:grouping val="percentStacked"/>
        <c:ser>
          <c:idx val="1"/>
          <c:order val="0"/>
          <c:tx>
            <c:strRef>
              <c:f>'Все доходы'!$A$26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126</a:t>
                    </a:r>
                    <a:r>
                      <a:rPr lang="ru-RU" baseline="0" smtClean="0"/>
                      <a:t> 112,0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135</a:t>
                    </a:r>
                    <a:r>
                      <a:rPr lang="ru-RU" baseline="0" smtClean="0"/>
                      <a:t> 598,3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144 395,3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'Все доходы'!$B$25:$D$25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'Все доходы'!$B$26:$D$26</c:f>
              <c:numCache>
                <c:formatCode>#,##0.00</c:formatCode>
                <c:ptCount val="3"/>
                <c:pt idx="0">
                  <c:v>126112</c:v>
                </c:pt>
                <c:pt idx="1">
                  <c:v>135598.29999999999</c:v>
                </c:pt>
                <c:pt idx="2">
                  <c:v>144395.29999999999</c:v>
                </c:pt>
              </c:numCache>
            </c:numRef>
          </c:val>
        </c:ser>
        <c:ser>
          <c:idx val="2"/>
          <c:order val="1"/>
          <c:tx>
            <c:strRef>
              <c:f>'Все доходы'!#ССЫЛКА!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'Все доходы'!$B$25:$D$25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'Все доходы'!#ССЫЛКА!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2"/>
          <c:tx>
            <c:strRef>
              <c:f>'Все доходы'!$A$27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359</a:t>
                    </a:r>
                    <a:r>
                      <a:rPr lang="ru-RU" baseline="0" smtClean="0"/>
                      <a:t> 872,3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 smtClean="0"/>
                      <a:t> 296 327,6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330 285,2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'Все доходы'!$B$25:$D$25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'Все доходы'!$B$27:$D$27</c:f>
              <c:numCache>
                <c:formatCode>#,##0.00</c:formatCode>
                <c:ptCount val="3"/>
                <c:pt idx="0">
                  <c:v>359872.3</c:v>
                </c:pt>
                <c:pt idx="1">
                  <c:v>296327.59999999998</c:v>
                </c:pt>
                <c:pt idx="2">
                  <c:v>330285.2</c:v>
                </c:pt>
              </c:numCache>
            </c:numRef>
          </c:val>
        </c:ser>
        <c:ser>
          <c:idx val="3"/>
          <c:order val="3"/>
          <c:tx>
            <c:strRef>
              <c:f>'Все доходы'!$A$28</c:f>
              <c:strCache>
                <c:ptCount val="1"/>
                <c:pt idx="0">
                  <c:v>Всего доходов: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numRef>
              <c:f>'Все доходы'!$B$25:$D$25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'Все доходы'!$B$28:$D$28</c:f>
              <c:numCache>
                <c:formatCode>General</c:formatCode>
                <c:ptCount val="3"/>
              </c:numCache>
            </c:numRef>
          </c:val>
        </c:ser>
        <c:gapWidth val="95"/>
        <c:gapDepth val="95"/>
        <c:shape val="box"/>
        <c:axId val="160688768"/>
        <c:axId val="160350592"/>
        <c:axId val="0"/>
      </c:bar3DChart>
      <c:catAx>
        <c:axId val="160688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350592"/>
        <c:crosses val="autoZero"/>
        <c:auto val="1"/>
        <c:lblAlgn val="ctr"/>
        <c:lblOffset val="100"/>
      </c:catAx>
      <c:valAx>
        <c:axId val="1603505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0688768"/>
        <c:crosses val="autoZero"/>
        <c:crossBetween val="between"/>
      </c:valAx>
      <c:spPr>
        <a:solidFill>
          <a:srgbClr val="5B6973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50"/>
      <c:perspective val="30"/>
    </c:view3D>
    <c:plotArea>
      <c:layout>
        <c:manualLayout>
          <c:layoutTarget val="inner"/>
          <c:xMode val="edge"/>
          <c:yMode val="edge"/>
          <c:x val="4.3222710704101823E-4"/>
          <c:y val="0"/>
          <c:w val="0.6238283465579922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1"/>
          </c:dPt>
          <c:dPt>
            <c:idx val="8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0.14183877230015368"/>
                  <c:y val="-0.21046748230409837"/>
                </c:manualLayout>
              </c:layout>
              <c:showVal val="1"/>
            </c:dLbl>
            <c:dLbl>
              <c:idx val="3"/>
              <c:layout>
                <c:manualLayout>
                  <c:x val="-1.9344707313222603E-2"/>
                  <c:y val="-1.3551005748219836E-2"/>
                </c:manualLayout>
              </c:layout>
              <c:showVal val="1"/>
            </c:dLbl>
            <c:dLbl>
              <c:idx val="4"/>
              <c:layout>
                <c:manualLayout>
                  <c:x val="7.697731441145911E-4"/>
                  <c:y val="-3.2614153982890796E-2"/>
                </c:manualLayout>
              </c:layout>
              <c:showVal val="1"/>
            </c:dLbl>
            <c:dLbl>
              <c:idx val="6"/>
              <c:layout>
                <c:manualLayout>
                  <c:x val="-3.8677476381766641E-2"/>
                  <c:y val="-0.10020119530097871"/>
                </c:manualLayout>
              </c:layout>
              <c:showVal val="1"/>
            </c:dLbl>
            <c:dLbl>
              <c:idx val="7"/>
              <c:layout>
                <c:manualLayout>
                  <c:x val="1.8565188663248036E-2"/>
                  <c:y val="-9.0759892736424264E-2"/>
                </c:manualLayout>
              </c:layout>
              <c:showVal val="1"/>
            </c:dLbl>
            <c:dLbl>
              <c:idx val="8"/>
              <c:layout>
                <c:manualLayout>
                  <c:x val="8.9358979606555047E-3"/>
                  <c:y val="-6.6819820628758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3.4036179215954601E-2"/>
                  <c:y val="-7.91418913880192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3.2489080160684011E-2"/>
                  <c:y val="-1.145934317800301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Образование-310829,8</c:v>
                </c:pt>
                <c:pt idx="1">
                  <c:v>Социальная политика-13573,4</c:v>
                </c:pt>
                <c:pt idx="2">
                  <c:v>Обслуж. гос.и мун.долга-4,8</c:v>
                </c:pt>
                <c:pt idx="3">
                  <c:v>Общегосуд.вопросы-93320,4</c:v>
                </c:pt>
                <c:pt idx="4">
                  <c:v>национальная оборона-2219,5</c:v>
                </c:pt>
                <c:pt idx="5">
                  <c:v>ЖКХ-4261,8</c:v>
                </c:pt>
                <c:pt idx="6">
                  <c:v>Средства масс.инф.-800,0</c:v>
                </c:pt>
                <c:pt idx="7">
                  <c:v>Физкультура и спорт-200,0</c:v>
                </c:pt>
                <c:pt idx="8">
                  <c:v>Культура-40162,9</c:v>
                </c:pt>
                <c:pt idx="9">
                  <c:v>Нац.безопасность-1996,2</c:v>
                </c:pt>
                <c:pt idx="10">
                  <c:v>Нац.экономика-17007,2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0.64170000000000038</c:v>
                </c:pt>
                <c:pt idx="1">
                  <c:v>2.8000000000000001E-2</c:v>
                </c:pt>
                <c:pt idx="2">
                  <c:v>0</c:v>
                </c:pt>
                <c:pt idx="3">
                  <c:v>0.19270000000000001</c:v>
                </c:pt>
                <c:pt idx="4">
                  <c:v>4.6000000000000017E-3</c:v>
                </c:pt>
                <c:pt idx="5">
                  <c:v>8.800000000000004E-3</c:v>
                </c:pt>
                <c:pt idx="6">
                  <c:v>1.7000000000000003E-3</c:v>
                </c:pt>
                <c:pt idx="7">
                  <c:v>1.0000000000000005E-3</c:v>
                </c:pt>
                <c:pt idx="8">
                  <c:v>8.2900000000000001E-2</c:v>
                </c:pt>
                <c:pt idx="9">
                  <c:v>4.1000000000000003E-3</c:v>
                </c:pt>
                <c:pt idx="10">
                  <c:v>3.5099999999999999E-2</c:v>
                </c:pt>
              </c:numCache>
            </c:numRef>
          </c:val>
        </c:ser>
      </c:pie3DChart>
    </c:plotArea>
    <c:legend>
      <c:legendPos val="r"/>
      <c:legendEntry>
        <c:idx val="8"/>
        <c:txPr>
          <a:bodyPr/>
          <a:lstStyle/>
          <a:p>
            <a:pPr>
              <a:defRPr sz="1400" kern="1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87635681805833"/>
          <c:y val="0"/>
          <c:w val="0.3518985219965825"/>
          <c:h val="0.89313516154217254"/>
        </c:manualLayout>
      </c:layout>
      <c:txPr>
        <a:bodyPr/>
        <a:lstStyle/>
        <a:p>
          <a:pPr>
            <a:defRPr sz="140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8D2BD-4759-4303-94AF-2329A32E7968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09D38A-AE55-43AB-8E28-317A4A3B239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МО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Акшинский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43950-7C90-42B3-8E88-C1D591646C49}" type="par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9C941E35-52F3-459A-AC11-8191C99E875C}" type="sib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CC4FED-DEB5-41B4-BF00-2DCB4E7E53A7}">
      <dgm:prSet phldrT="[Текст]" custT="1"/>
      <dgm:spPr>
        <a:solidFill>
          <a:srgbClr val="E5F2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dirty="0"/>
        </a:p>
      </dgm:t>
    </dgm:pt>
    <dgm:pt modelId="{C62B606A-B861-42DB-8C16-88043237D391}" type="parTrans" cxnId="{580F2C14-062C-47F1-876A-C12EBE48FBFE}">
      <dgm:prSet/>
      <dgm:spPr>
        <a:solidFill>
          <a:srgbClr val="E24608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45D7F91E-2C0D-45F5-848B-F72C9C83272F}" type="sibTrans" cxnId="{580F2C14-062C-47F1-876A-C12EBE48FBFE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FDCC85A-EFAA-4306-A923-755F69AE59D8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dirty="0"/>
        </a:p>
      </dgm:t>
    </dgm:pt>
    <dgm:pt modelId="{99656481-B4F9-43CE-ADDD-DB8D1C780878}" type="parTrans" cxnId="{4B732C8F-B45B-442C-B039-89E371F239B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E50ED9F-CF62-4E70-A312-AB85EC754142}" type="sibTrans" cxnId="{4B732C8F-B45B-442C-B039-89E371F239B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606A703-6769-4F12-B821-78F243834A4C}">
      <dgm:prSet phldrT="[Текст]" custT="1"/>
      <dgm:spPr>
        <a:solidFill>
          <a:srgbClr val="E5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на 2023 год и  плановый период  2024 и 2025 годов</a:t>
          </a:r>
          <a:endParaRPr lang="ru-RU" sz="1200" b="1" dirty="0"/>
        </a:p>
      </dgm:t>
    </dgm:pt>
    <dgm:pt modelId="{189ABBC8-7471-47D9-B6FB-A246EE6B4C54}" type="parTrans" cxnId="{1DB3D14B-B60B-4EA8-804C-DD057A76C88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3242449-D077-478A-BBDA-8070C1FBBB5A}" type="sibTrans" cxnId="{1DB3D14B-B60B-4EA8-804C-DD057A76C880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0589E40-0998-4DBB-8E46-86ECADEEDE18}">
      <dgm:prSet phldrT="[Текст]" custT="1"/>
      <dgm:spPr>
        <a:solidFill>
          <a:srgbClr val="F7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endParaRPr lang="ru-RU" sz="1200" b="1" dirty="0"/>
        </a:p>
      </dgm:t>
    </dgm:pt>
    <dgm:pt modelId="{4295C1D4-D3C8-4F74-9E77-50DA5ECEEE32}" type="parTrans" cxnId="{B0AB2EC9-8549-487C-80F8-0751C504F30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3CCDB952-20C5-4122-9035-083C703FBBC5}" type="sibTrans" cxnId="{B0AB2EC9-8549-487C-80F8-0751C504F30C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61AA9DF-8FB4-4389-AB5A-59391B9A1577}">
      <dgm:prSet phldrT="[Текст]" custT="1"/>
      <dgm:spPr>
        <a:solidFill>
          <a:srgbClr val="FFFFA7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МО</a:t>
          </a:r>
          <a:endParaRPr lang="ru-RU" sz="1200" b="1" dirty="0"/>
        </a:p>
      </dgm:t>
    </dgm:pt>
    <dgm:pt modelId="{EFF003AA-1FB5-426E-AFD8-BB1557383181}" type="parTrans" cxnId="{C4637DD7-1F9A-4C18-978B-D27F1D05A4E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71A8589-1BB7-412E-9416-A4249FCC8B7C}" type="sibTrans" cxnId="{C4637DD7-1F9A-4C18-978B-D27F1D05A4E7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9D100E5-782B-4BB1-AA57-828B965C8097}">
      <dgm:prSet phldrT="[Текст]" custT="1"/>
      <dgm:spPr>
        <a:solidFill>
          <a:srgbClr val="FEEDCE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dirty="0"/>
        </a:p>
      </dgm:t>
    </dgm:pt>
    <dgm:pt modelId="{CEC41E7E-0E3D-49E8-B1FB-AECD870F32B8}" type="parTrans" cxnId="{F7A63FF2-8B7E-44CC-8A4C-9F7EAB1E948F}">
      <dgm:prSet/>
      <dgm:spPr>
        <a:solidFill>
          <a:srgbClr val="DE50AB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DE3D59A0-9430-44AB-8888-DFB09F317D0A}" type="sibTrans" cxnId="{F7A63FF2-8B7E-44CC-8A4C-9F7EAB1E948F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28AC0DDD-2B9B-4D5E-BC42-1FF09C378318}">
      <dgm:prSet phldrT="[Текст]" custT="1"/>
      <dgm:spPr>
        <a:solidFill>
          <a:srgbClr val="F1D9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 2023 год и плановый период 2024 и 2025 годов</a:t>
          </a:r>
          <a:endParaRPr lang="ru-RU" sz="1200" b="1" dirty="0"/>
        </a:p>
      </dgm:t>
    </dgm:pt>
    <dgm:pt modelId="{34E95D9F-6092-4ED5-9D57-6033EFBFCD4F}" type="parTrans" cxnId="{24ACC368-D3E9-4D30-9508-D343255722D3}">
      <dgm:prSet/>
      <dgm:spPr>
        <a:solidFill>
          <a:srgbClr val="92D050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E1240207-5EFA-4E99-A28C-84374FEC8759}" type="sibTrans" cxnId="{24ACC368-D3E9-4D30-9508-D343255722D3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A6E5835-9091-4221-81D0-696940EF4BE1}" type="pres">
      <dgm:prSet presAssocID="{5A38D2BD-4759-4303-94AF-2329A32E79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7383F-5106-466E-98E4-9715F4A1C19E}" type="pres">
      <dgm:prSet presAssocID="{0D09D38A-AE55-43AB-8E28-317A4A3B239E}" presName="centerShape" presStyleLbl="node0" presStyleIdx="0" presStyleCnt="1" custScaleX="140681" custScaleY="121885"/>
      <dgm:spPr/>
      <dgm:t>
        <a:bodyPr/>
        <a:lstStyle/>
        <a:p>
          <a:endParaRPr lang="ru-RU"/>
        </a:p>
      </dgm:t>
    </dgm:pt>
    <dgm:pt modelId="{2BB025FC-588C-46DF-B380-77BE28103502}" type="pres">
      <dgm:prSet presAssocID="{C62B606A-B861-42DB-8C16-88043237D391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59DE6AAC-5343-4D24-98DF-8F9A67AE7FA1}" type="pres">
      <dgm:prSet presAssocID="{12CC4FED-DEB5-41B4-BF00-2DCB4E7E53A7}" presName="node" presStyleLbl="node1" presStyleIdx="0" presStyleCnt="7" custScaleX="135699" custScaleY="169021" custRadScaleRad="89527" custRadScaleInc="-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308B9-FBE0-4FA1-AE66-76FC8C89B085}" type="pres">
      <dgm:prSet presAssocID="{99656481-B4F9-43CE-ADDD-DB8D1C780878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3834278D-4EE2-4CBB-B0E3-757CAF1BA722}" type="pres">
      <dgm:prSet presAssocID="{8FDCC85A-EFAA-4306-A923-755F69AE59D8}" presName="node" presStyleLbl="node1" presStyleIdx="1" presStyleCnt="7" custScaleX="135183" custRadScaleRad="104136" custRadScaleInc="-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6E041-EA87-430E-80D7-B7539DB2596B}" type="pres">
      <dgm:prSet presAssocID="{189ABBC8-7471-47D9-B6FB-A246EE6B4C54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F7184571-0B88-40FF-9B53-1B8C0722086B}" type="pres">
      <dgm:prSet presAssocID="{C606A703-6769-4F12-B821-78F243834A4C}" presName="node" presStyleLbl="node1" presStyleIdx="2" presStyleCnt="7" custScaleX="140572" custScaleY="140194" custRadScaleRad="132353" custRadScaleInc="-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DAB26-988B-42A9-8071-742788685942}" type="pres">
      <dgm:prSet presAssocID="{4295C1D4-D3C8-4F74-9E77-50DA5ECEEE32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0D6A9CE-2919-4054-B792-D5A3421501F8}" type="pres">
      <dgm:prSet presAssocID="{A0589E40-0998-4DBB-8E46-86ECADEEDE18}" presName="node" presStyleLbl="node1" presStyleIdx="3" presStyleCnt="7" custScaleX="131751" custScaleY="101425" custRadScaleRad="103534" custRadScaleInc="-1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B56D-7D9F-42CA-93B2-58C602468031}" type="pres">
      <dgm:prSet presAssocID="{EFF003AA-1FB5-426E-AFD8-BB1557383181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79FE3FA-A535-4B5C-B0AF-F17F7BEE4FF7}" type="pres">
      <dgm:prSet presAssocID="{661AA9DF-8FB4-4389-AB5A-59391B9A1577}" presName="node" presStyleLbl="node1" presStyleIdx="4" presStyleCnt="7" custScaleX="130093" custScaleY="105149" custRadScaleRad="114718" custRadScaleInc="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3FA2-229A-4F3F-BA30-039DB77DDF58}" type="pres">
      <dgm:prSet presAssocID="{CEC41E7E-0E3D-49E8-B1FB-AECD870F32B8}" presName="parTrans" presStyleLbl="bgSibTrans2D1" presStyleIdx="5" presStyleCnt="7" custAng="9731627" custFlipVert="1" custFlipHor="1" custScaleX="60575" custScaleY="82345" custLinFactNeighborX="-18669" custLinFactNeighborY="64349"/>
      <dgm:spPr/>
      <dgm:t>
        <a:bodyPr/>
        <a:lstStyle/>
        <a:p>
          <a:endParaRPr lang="ru-RU"/>
        </a:p>
      </dgm:t>
    </dgm:pt>
    <dgm:pt modelId="{A73F64C8-DD11-45BB-8004-ACB5A4C838F8}" type="pres">
      <dgm:prSet presAssocID="{69D100E5-782B-4BB1-AA57-828B965C8097}" presName="node" presStyleLbl="node1" presStyleIdx="5" presStyleCnt="7" custScaleX="132293" custScaleY="122644" custRadScaleRad="103807" custRadScaleInc="-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ABE-90D4-45D7-84C6-CBCAEFD3EDCA}" type="pres">
      <dgm:prSet presAssocID="{34E95D9F-6092-4ED5-9D57-6033EFBFCD4F}" presName="parTrans" presStyleLbl="bgSibTrans2D1" presStyleIdx="6" presStyleCnt="7" custLinFactNeighborX="-3295"/>
      <dgm:spPr/>
      <dgm:t>
        <a:bodyPr/>
        <a:lstStyle/>
        <a:p>
          <a:endParaRPr lang="ru-RU"/>
        </a:p>
      </dgm:t>
    </dgm:pt>
    <dgm:pt modelId="{A2C71C42-9C37-45DB-9506-01FDE9510978}" type="pres">
      <dgm:prSet presAssocID="{28AC0DDD-2B9B-4D5E-BC42-1FF09C378318}" presName="node" presStyleLbl="node1" presStyleIdx="6" presStyleCnt="7" custScaleX="155933" custScaleY="164612" custRadScaleRad="88898" custRadScaleInc="1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9FC3AB-E194-4E3C-A826-1981EA17DC6E}" type="presOf" srcId="{69D100E5-782B-4BB1-AA57-828B965C8097}" destId="{A73F64C8-DD11-45BB-8004-ACB5A4C838F8}" srcOrd="0" destOrd="0" presId="urn:microsoft.com/office/officeart/2005/8/layout/radial4"/>
    <dgm:cxn modelId="{AC7A4941-5181-4910-B3E5-4DB4F166C758}" srcId="{5A38D2BD-4759-4303-94AF-2329A32E7968}" destId="{0D09D38A-AE55-43AB-8E28-317A4A3B239E}" srcOrd="0" destOrd="0" parTransId="{EE943950-7C90-42B3-8E88-C1D591646C49}" sibTransId="{9C941E35-52F3-459A-AC11-8191C99E875C}"/>
    <dgm:cxn modelId="{E6AF01D7-CA62-46EF-AEEC-D1D012D4D721}" type="presOf" srcId="{C62B606A-B861-42DB-8C16-88043237D391}" destId="{2BB025FC-588C-46DF-B380-77BE28103502}" srcOrd="0" destOrd="0" presId="urn:microsoft.com/office/officeart/2005/8/layout/radial4"/>
    <dgm:cxn modelId="{71739EF6-8639-46E2-ACE3-C541BFE21395}" type="presOf" srcId="{5A38D2BD-4759-4303-94AF-2329A32E7968}" destId="{0A6E5835-9091-4221-81D0-696940EF4BE1}" srcOrd="0" destOrd="0" presId="urn:microsoft.com/office/officeart/2005/8/layout/radial4"/>
    <dgm:cxn modelId="{7A4A292B-25D1-4F6C-8740-0E4CD9E27F60}" type="presOf" srcId="{661AA9DF-8FB4-4389-AB5A-59391B9A1577}" destId="{D79FE3FA-A535-4B5C-B0AF-F17F7BEE4FF7}" srcOrd="0" destOrd="0" presId="urn:microsoft.com/office/officeart/2005/8/layout/radial4"/>
    <dgm:cxn modelId="{EE22BE7B-6036-4FB8-A201-6E08EDA4B881}" type="presOf" srcId="{8FDCC85A-EFAA-4306-A923-755F69AE59D8}" destId="{3834278D-4EE2-4CBB-B0E3-757CAF1BA722}" srcOrd="0" destOrd="0" presId="urn:microsoft.com/office/officeart/2005/8/layout/radial4"/>
    <dgm:cxn modelId="{580F2C14-062C-47F1-876A-C12EBE48FBFE}" srcId="{0D09D38A-AE55-43AB-8E28-317A4A3B239E}" destId="{12CC4FED-DEB5-41B4-BF00-2DCB4E7E53A7}" srcOrd="0" destOrd="0" parTransId="{C62B606A-B861-42DB-8C16-88043237D391}" sibTransId="{45D7F91E-2C0D-45F5-848B-F72C9C83272F}"/>
    <dgm:cxn modelId="{F6B2749B-1DD1-4BB6-B1C5-4591BFAF271F}" type="presOf" srcId="{EFF003AA-1FB5-426E-AFD8-BB1557383181}" destId="{73F9B56D-7D9F-42CA-93B2-58C602468031}" srcOrd="0" destOrd="0" presId="urn:microsoft.com/office/officeart/2005/8/layout/radial4"/>
    <dgm:cxn modelId="{BFE22231-59EA-4FD5-BC94-27F7562B7232}" type="presOf" srcId="{99656481-B4F9-43CE-ADDD-DB8D1C780878}" destId="{D32308B9-FBE0-4FA1-AE66-76FC8C89B085}" srcOrd="0" destOrd="0" presId="urn:microsoft.com/office/officeart/2005/8/layout/radial4"/>
    <dgm:cxn modelId="{B05FD78E-7B0A-4A8E-BD08-5A3ACD7EBB24}" type="presOf" srcId="{4295C1D4-D3C8-4F74-9E77-50DA5ECEEE32}" destId="{486DAB26-988B-42A9-8071-742788685942}" srcOrd="0" destOrd="0" presId="urn:microsoft.com/office/officeart/2005/8/layout/radial4"/>
    <dgm:cxn modelId="{F019D8F6-BBF4-4C8B-B41F-9D3B87785FAC}" type="presOf" srcId="{A0589E40-0998-4DBB-8E46-86ECADEEDE18}" destId="{90D6A9CE-2919-4054-B792-D5A3421501F8}" srcOrd="0" destOrd="0" presId="urn:microsoft.com/office/officeart/2005/8/layout/radial4"/>
    <dgm:cxn modelId="{C8A734DD-76C3-4956-B615-E30C92F5C902}" type="presOf" srcId="{189ABBC8-7471-47D9-B6FB-A246EE6B4C54}" destId="{7116E041-EA87-430E-80D7-B7539DB2596B}" srcOrd="0" destOrd="0" presId="urn:microsoft.com/office/officeart/2005/8/layout/radial4"/>
    <dgm:cxn modelId="{85950A45-090E-4EE0-B887-1FB730F768B2}" type="presOf" srcId="{28AC0DDD-2B9B-4D5E-BC42-1FF09C378318}" destId="{A2C71C42-9C37-45DB-9506-01FDE9510978}" srcOrd="0" destOrd="0" presId="urn:microsoft.com/office/officeart/2005/8/layout/radial4"/>
    <dgm:cxn modelId="{9D4C4486-5CE0-4A2F-A946-5AA0AC61BFEC}" type="presOf" srcId="{12CC4FED-DEB5-41B4-BF00-2DCB4E7E53A7}" destId="{59DE6AAC-5343-4D24-98DF-8F9A67AE7FA1}" srcOrd="0" destOrd="0" presId="urn:microsoft.com/office/officeart/2005/8/layout/radial4"/>
    <dgm:cxn modelId="{6525FA24-B233-4A98-A7C2-89172D1C476A}" type="presOf" srcId="{0D09D38A-AE55-43AB-8E28-317A4A3B239E}" destId="{3047383F-5106-466E-98E4-9715F4A1C19E}" srcOrd="0" destOrd="0" presId="urn:microsoft.com/office/officeart/2005/8/layout/radial4"/>
    <dgm:cxn modelId="{F7A63FF2-8B7E-44CC-8A4C-9F7EAB1E948F}" srcId="{0D09D38A-AE55-43AB-8E28-317A4A3B239E}" destId="{69D100E5-782B-4BB1-AA57-828B965C8097}" srcOrd="5" destOrd="0" parTransId="{CEC41E7E-0E3D-49E8-B1FB-AECD870F32B8}" sibTransId="{DE3D59A0-9430-44AB-8888-DFB09F317D0A}"/>
    <dgm:cxn modelId="{F0C31530-FD6E-4172-9AA6-38CE373F223F}" type="presOf" srcId="{C606A703-6769-4F12-B821-78F243834A4C}" destId="{F7184571-0B88-40FF-9B53-1B8C0722086B}" srcOrd="0" destOrd="0" presId="urn:microsoft.com/office/officeart/2005/8/layout/radial4"/>
    <dgm:cxn modelId="{24ACC368-D3E9-4D30-9508-D343255722D3}" srcId="{0D09D38A-AE55-43AB-8E28-317A4A3B239E}" destId="{28AC0DDD-2B9B-4D5E-BC42-1FF09C378318}" srcOrd="6" destOrd="0" parTransId="{34E95D9F-6092-4ED5-9D57-6033EFBFCD4F}" sibTransId="{E1240207-5EFA-4E99-A28C-84374FEC8759}"/>
    <dgm:cxn modelId="{C4637DD7-1F9A-4C18-978B-D27F1D05A4E7}" srcId="{0D09D38A-AE55-43AB-8E28-317A4A3B239E}" destId="{661AA9DF-8FB4-4389-AB5A-59391B9A1577}" srcOrd="4" destOrd="0" parTransId="{EFF003AA-1FB5-426E-AFD8-BB1557383181}" sibTransId="{A71A8589-1BB7-412E-9416-A4249FCC8B7C}"/>
    <dgm:cxn modelId="{1DB3D14B-B60B-4EA8-804C-DD057A76C880}" srcId="{0D09D38A-AE55-43AB-8E28-317A4A3B239E}" destId="{C606A703-6769-4F12-B821-78F243834A4C}" srcOrd="2" destOrd="0" parTransId="{189ABBC8-7471-47D9-B6FB-A246EE6B4C54}" sibTransId="{83242449-D077-478A-BBDA-8070C1FBBB5A}"/>
    <dgm:cxn modelId="{888BCBFF-6034-4CAE-BA1B-F4594E546C9E}" type="presOf" srcId="{34E95D9F-6092-4ED5-9D57-6033EFBFCD4F}" destId="{EAF0DABE-90D4-45D7-84C6-CBCAEFD3EDCA}" srcOrd="0" destOrd="0" presId="urn:microsoft.com/office/officeart/2005/8/layout/radial4"/>
    <dgm:cxn modelId="{B0AB2EC9-8549-487C-80F8-0751C504F30C}" srcId="{0D09D38A-AE55-43AB-8E28-317A4A3B239E}" destId="{A0589E40-0998-4DBB-8E46-86ECADEEDE18}" srcOrd="3" destOrd="0" parTransId="{4295C1D4-D3C8-4F74-9E77-50DA5ECEEE32}" sibTransId="{3CCDB952-20C5-4122-9035-083C703FBBC5}"/>
    <dgm:cxn modelId="{A6FC1094-1124-4B5B-A8F0-8FAFF55FEA48}" type="presOf" srcId="{CEC41E7E-0E3D-49E8-B1FB-AECD870F32B8}" destId="{B4263FA2-229A-4F3F-BA30-039DB77DDF58}" srcOrd="0" destOrd="0" presId="urn:microsoft.com/office/officeart/2005/8/layout/radial4"/>
    <dgm:cxn modelId="{4B732C8F-B45B-442C-B039-89E371F239B9}" srcId="{0D09D38A-AE55-43AB-8E28-317A4A3B239E}" destId="{8FDCC85A-EFAA-4306-A923-755F69AE59D8}" srcOrd="1" destOrd="0" parTransId="{99656481-B4F9-43CE-ADDD-DB8D1C780878}" sibTransId="{8E50ED9F-CF62-4E70-A312-AB85EC754142}"/>
    <dgm:cxn modelId="{9662C7D6-237E-46BC-A5D6-397111892A7C}" type="presParOf" srcId="{0A6E5835-9091-4221-81D0-696940EF4BE1}" destId="{3047383F-5106-466E-98E4-9715F4A1C19E}" srcOrd="0" destOrd="0" presId="urn:microsoft.com/office/officeart/2005/8/layout/radial4"/>
    <dgm:cxn modelId="{C234AA5D-2C8F-404E-9376-6149D168CDCD}" type="presParOf" srcId="{0A6E5835-9091-4221-81D0-696940EF4BE1}" destId="{2BB025FC-588C-46DF-B380-77BE28103502}" srcOrd="1" destOrd="0" presId="urn:microsoft.com/office/officeart/2005/8/layout/radial4"/>
    <dgm:cxn modelId="{88024620-BBF9-465D-8E75-CA51C3D2166B}" type="presParOf" srcId="{0A6E5835-9091-4221-81D0-696940EF4BE1}" destId="{59DE6AAC-5343-4D24-98DF-8F9A67AE7FA1}" srcOrd="2" destOrd="0" presId="urn:microsoft.com/office/officeart/2005/8/layout/radial4"/>
    <dgm:cxn modelId="{D751D913-E5B1-4DB5-9AE7-A876E54B8558}" type="presParOf" srcId="{0A6E5835-9091-4221-81D0-696940EF4BE1}" destId="{D32308B9-FBE0-4FA1-AE66-76FC8C89B085}" srcOrd="3" destOrd="0" presId="urn:microsoft.com/office/officeart/2005/8/layout/radial4"/>
    <dgm:cxn modelId="{43B37C90-975C-4817-9730-1905FD4B8957}" type="presParOf" srcId="{0A6E5835-9091-4221-81D0-696940EF4BE1}" destId="{3834278D-4EE2-4CBB-B0E3-757CAF1BA722}" srcOrd="4" destOrd="0" presId="urn:microsoft.com/office/officeart/2005/8/layout/radial4"/>
    <dgm:cxn modelId="{E6345171-BF95-49C4-AEDD-90C436FF7750}" type="presParOf" srcId="{0A6E5835-9091-4221-81D0-696940EF4BE1}" destId="{7116E041-EA87-430E-80D7-B7539DB2596B}" srcOrd="5" destOrd="0" presId="urn:microsoft.com/office/officeart/2005/8/layout/radial4"/>
    <dgm:cxn modelId="{0A56A2DB-CF13-4BF5-B376-718DF1EC7EAF}" type="presParOf" srcId="{0A6E5835-9091-4221-81D0-696940EF4BE1}" destId="{F7184571-0B88-40FF-9B53-1B8C0722086B}" srcOrd="6" destOrd="0" presId="urn:microsoft.com/office/officeart/2005/8/layout/radial4"/>
    <dgm:cxn modelId="{D41B84DF-AFAB-4BB6-9D5E-755E6AE636CF}" type="presParOf" srcId="{0A6E5835-9091-4221-81D0-696940EF4BE1}" destId="{486DAB26-988B-42A9-8071-742788685942}" srcOrd="7" destOrd="0" presId="urn:microsoft.com/office/officeart/2005/8/layout/radial4"/>
    <dgm:cxn modelId="{0FFE9101-711E-45DC-8979-AC9BB1348E95}" type="presParOf" srcId="{0A6E5835-9091-4221-81D0-696940EF4BE1}" destId="{90D6A9CE-2919-4054-B792-D5A3421501F8}" srcOrd="8" destOrd="0" presId="urn:microsoft.com/office/officeart/2005/8/layout/radial4"/>
    <dgm:cxn modelId="{7A6C7991-D4BE-49D8-A221-002E7E197BF7}" type="presParOf" srcId="{0A6E5835-9091-4221-81D0-696940EF4BE1}" destId="{73F9B56D-7D9F-42CA-93B2-58C602468031}" srcOrd="9" destOrd="0" presId="urn:microsoft.com/office/officeart/2005/8/layout/radial4"/>
    <dgm:cxn modelId="{50610800-6583-4566-BCBA-AF9A4AFF74C5}" type="presParOf" srcId="{0A6E5835-9091-4221-81D0-696940EF4BE1}" destId="{D79FE3FA-A535-4B5C-B0AF-F17F7BEE4FF7}" srcOrd="10" destOrd="0" presId="urn:microsoft.com/office/officeart/2005/8/layout/radial4"/>
    <dgm:cxn modelId="{2ADBA747-AEA8-4D13-9858-1A6EA421AA00}" type="presParOf" srcId="{0A6E5835-9091-4221-81D0-696940EF4BE1}" destId="{B4263FA2-229A-4F3F-BA30-039DB77DDF58}" srcOrd="11" destOrd="0" presId="urn:microsoft.com/office/officeart/2005/8/layout/radial4"/>
    <dgm:cxn modelId="{20C0461D-1617-409F-AC1E-3FE35B5DA4E4}" type="presParOf" srcId="{0A6E5835-9091-4221-81D0-696940EF4BE1}" destId="{A73F64C8-DD11-45BB-8004-ACB5A4C838F8}" srcOrd="12" destOrd="0" presId="urn:microsoft.com/office/officeart/2005/8/layout/radial4"/>
    <dgm:cxn modelId="{4D354037-4E53-402B-877F-F631C12D9E61}" type="presParOf" srcId="{0A6E5835-9091-4221-81D0-696940EF4BE1}" destId="{EAF0DABE-90D4-45D7-84C6-CBCAEFD3EDCA}" srcOrd="13" destOrd="0" presId="urn:microsoft.com/office/officeart/2005/8/layout/radial4"/>
    <dgm:cxn modelId="{F9D5C220-7F5B-4A08-A9A8-239D0B9A70E4}" type="presParOf" srcId="{0A6E5835-9091-4221-81D0-696940EF4BE1}" destId="{A2C71C42-9C37-45DB-9506-01FDE951097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B4CDC-3258-4349-9765-7D5662F42813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666AFDE-C113-4DB6-8487-4711D7A840A6}">
      <dgm:prSet phldrT="[Текст]" custT="1"/>
      <dgm:spPr>
        <a:solidFill>
          <a:srgbClr val="DA6646"/>
        </a:solidFill>
        <a:ln w="31750">
          <a:solidFill>
            <a:schemeClr val="bg1"/>
          </a:solidFill>
        </a:ln>
        <a:effectLst>
          <a:outerShdw blurRad="50800" dist="50800" dir="5400000" algn="ctr" rotWithShape="0">
            <a:srgbClr val="DA6646"/>
          </a:outerShdw>
        </a:effectLst>
        <a:scene3d>
          <a:camera prst="orthographicFront"/>
          <a:lightRig rig="threePt" dir="t"/>
        </a:scene3d>
        <a:sp3d contourW="12700">
          <a:bevelB w="114300" prst="hardEdge"/>
          <a:contourClr>
            <a:schemeClr val="bg2">
              <a:lumMod val="75000"/>
            </a:schemeClr>
          </a:contourClr>
        </a:sp3d>
      </dgm:spPr>
      <dgm:t>
        <a:bodyPr/>
        <a:lstStyle/>
        <a:p>
          <a:r>
            <a:rPr lang="ru-RU" sz="1600" b="1" i="1" baseline="0" dirty="0" smtClean="0">
              <a:solidFill>
                <a:srgbClr val="663300"/>
              </a:solidFill>
            </a:rPr>
            <a:t>НАЛОГОВЫЕ</a:t>
          </a:r>
        </a:p>
        <a:p>
          <a:r>
            <a:rPr lang="ru-RU" sz="1600" b="1" i="1" baseline="0" dirty="0" smtClean="0">
              <a:solidFill>
                <a:srgbClr val="663300"/>
              </a:solidFill>
            </a:rPr>
            <a:t> ДОХОДЫ</a:t>
          </a:r>
          <a:endParaRPr lang="ru-RU" sz="1600" b="1" i="1" baseline="0" dirty="0">
            <a:solidFill>
              <a:srgbClr val="663300"/>
            </a:solidFill>
          </a:endParaRPr>
        </a:p>
      </dgm:t>
    </dgm:pt>
    <dgm:pt modelId="{4D8E3818-AF58-4E2F-A29B-000D54102D8B}" type="parTrans" cxnId="{E598DCCD-4163-4670-B7A4-7D552BB093AD}">
      <dgm:prSet/>
      <dgm:spPr/>
      <dgm:t>
        <a:bodyPr/>
        <a:lstStyle/>
        <a:p>
          <a:endParaRPr lang="ru-RU"/>
        </a:p>
      </dgm:t>
    </dgm:pt>
    <dgm:pt modelId="{A4E306A1-BACD-4F1F-A59D-B8635CF695D1}" type="sibTrans" cxnId="{E598DCCD-4163-4670-B7A4-7D552BB093AD}">
      <dgm:prSet/>
      <dgm:spPr/>
      <dgm:t>
        <a:bodyPr/>
        <a:lstStyle/>
        <a:p>
          <a:endParaRPr lang="ru-RU"/>
        </a:p>
      </dgm:t>
    </dgm:pt>
    <dgm:pt modelId="{B4FEDB60-05D9-4CCC-B7A1-A589569279DE}">
      <dgm:prSet phldrT="[Текст]" custT="1"/>
      <dgm:spPr>
        <a:solidFill>
          <a:srgbClr val="FEA890">
            <a:alpha val="36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200" baseline="0" dirty="0" smtClean="0">
              <a:solidFill>
                <a:srgbClr val="6C170E"/>
              </a:solidFill>
            </a:rPr>
            <a:t>    </a:t>
          </a:r>
          <a:r>
            <a:rPr lang="ru-RU" sz="1400" b="1" i="1" baseline="0" dirty="0" smtClean="0">
              <a:solidFill>
                <a:srgbClr val="6C170E"/>
              </a:solidFill>
            </a:rPr>
            <a:t>Доходы от налогов и сборов, предусмотренных законодательством Российской Федерации и Забайкальского края по установленным нормативам</a:t>
          </a:r>
          <a:endParaRPr lang="ru-RU" sz="1400" b="1" i="1" baseline="0" dirty="0">
            <a:solidFill>
              <a:srgbClr val="6C170E"/>
            </a:solidFill>
          </a:endParaRPr>
        </a:p>
      </dgm:t>
    </dgm:pt>
    <dgm:pt modelId="{CDFDA7AA-5151-433D-94D9-B8B86169C13E}" type="parTrans" cxnId="{12E2E484-3318-426D-AE99-52614BEF3B08}">
      <dgm:prSet/>
      <dgm:spPr/>
      <dgm:t>
        <a:bodyPr/>
        <a:lstStyle/>
        <a:p>
          <a:endParaRPr lang="ru-RU"/>
        </a:p>
      </dgm:t>
    </dgm:pt>
    <dgm:pt modelId="{8C0B6ED3-2286-4A75-A495-775330603842}" type="sibTrans" cxnId="{12E2E484-3318-426D-AE99-52614BEF3B08}">
      <dgm:prSet/>
      <dgm:spPr/>
      <dgm:t>
        <a:bodyPr/>
        <a:lstStyle/>
        <a:p>
          <a:endParaRPr lang="ru-RU"/>
        </a:p>
      </dgm:t>
    </dgm:pt>
    <dgm:pt modelId="{06D3427D-65C9-4078-913A-173B8707F989}">
      <dgm:prSet phldrT="[Текст]" custT="1"/>
      <dgm:spPr>
        <a:solidFill>
          <a:srgbClr val="BBE424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i="1" baseline="0" dirty="0" smtClean="0">
              <a:solidFill>
                <a:srgbClr val="264C00"/>
              </a:solidFill>
            </a:rPr>
            <a:t>НЕНАЛОГОВЫЕ </a:t>
          </a:r>
        </a:p>
        <a:p>
          <a:r>
            <a:rPr lang="ru-RU" sz="1600" b="1" i="1" baseline="0" dirty="0" smtClean="0">
              <a:solidFill>
                <a:srgbClr val="264C00"/>
              </a:solidFill>
            </a:rPr>
            <a:t>ДОХОДЫ</a:t>
          </a:r>
          <a:endParaRPr lang="ru-RU" sz="1600" b="1" i="1" baseline="0" dirty="0">
            <a:solidFill>
              <a:srgbClr val="264C00"/>
            </a:solidFill>
          </a:endParaRPr>
        </a:p>
      </dgm:t>
    </dgm:pt>
    <dgm:pt modelId="{39851EB9-ACFD-4667-891A-E71478A3E947}" type="parTrans" cxnId="{21496A0C-321F-4F7F-88AF-DFCE11EBA130}">
      <dgm:prSet/>
      <dgm:spPr/>
      <dgm:t>
        <a:bodyPr/>
        <a:lstStyle/>
        <a:p>
          <a:endParaRPr lang="ru-RU"/>
        </a:p>
      </dgm:t>
    </dgm:pt>
    <dgm:pt modelId="{A725D64E-C1D9-446C-B29B-11C76498E51F}" type="sibTrans" cxnId="{21496A0C-321F-4F7F-88AF-DFCE11EBA130}">
      <dgm:prSet/>
      <dgm:spPr/>
      <dgm:t>
        <a:bodyPr/>
        <a:lstStyle/>
        <a:p>
          <a:endParaRPr lang="ru-RU"/>
        </a:p>
      </dgm:t>
    </dgm:pt>
    <dgm:pt modelId="{2A076E38-E460-421C-AD27-60B27A04079A}">
      <dgm:prSet phldrT="[Текст]" custT="1"/>
      <dgm:spPr>
        <a:solidFill>
          <a:srgbClr val="BBE424">
            <a:alpha val="46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400" b="1" i="1" dirty="0" smtClean="0">
              <a:solidFill>
                <a:srgbClr val="003300"/>
              </a:solidFill>
            </a:rPr>
            <a:t>    Платежи, которые включают в себя возмездные операции от прямого предоставления в пользование муниципального имущества и природных ресурсов, от различного вида  услуг, а также платежи в виде штрафов или других санкций  за нарушение законодательства</a:t>
          </a:r>
          <a:endParaRPr lang="ru-RU" sz="1400" b="1" i="1" dirty="0">
            <a:solidFill>
              <a:srgbClr val="003300"/>
            </a:solidFill>
          </a:endParaRPr>
        </a:p>
      </dgm:t>
    </dgm:pt>
    <dgm:pt modelId="{8B3B8DE4-91D6-4B13-80A0-753EB87EC014}" type="parTrans" cxnId="{4610CD61-0C6D-4D43-9258-2E2B7A77C8FF}">
      <dgm:prSet/>
      <dgm:spPr/>
      <dgm:t>
        <a:bodyPr/>
        <a:lstStyle/>
        <a:p>
          <a:endParaRPr lang="ru-RU"/>
        </a:p>
      </dgm:t>
    </dgm:pt>
    <dgm:pt modelId="{C0E978CD-6E25-45B0-ABD4-A82071F2A5F3}" type="sibTrans" cxnId="{4610CD61-0C6D-4D43-9258-2E2B7A77C8FF}">
      <dgm:prSet/>
      <dgm:spPr/>
      <dgm:t>
        <a:bodyPr/>
        <a:lstStyle/>
        <a:p>
          <a:endParaRPr lang="ru-RU"/>
        </a:p>
      </dgm:t>
    </dgm:pt>
    <dgm:pt modelId="{8C1359C0-59FD-4959-AD1A-E3ABF745D648}">
      <dgm:prSet phldrT="[Текст]" custT="1"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i="1" baseline="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b="1" i="1" baseline="0" dirty="0">
            <a:solidFill>
              <a:srgbClr val="002060"/>
            </a:solidFill>
          </a:endParaRPr>
        </a:p>
      </dgm:t>
    </dgm:pt>
    <dgm:pt modelId="{ACD44030-455D-404E-8408-B1B691C1B2B0}" type="parTrans" cxnId="{06E50CDA-A66C-4DF6-972D-E124056E0D63}">
      <dgm:prSet/>
      <dgm:spPr/>
      <dgm:t>
        <a:bodyPr/>
        <a:lstStyle/>
        <a:p>
          <a:endParaRPr lang="ru-RU"/>
        </a:p>
      </dgm:t>
    </dgm:pt>
    <dgm:pt modelId="{8659ABAF-92E7-401F-96C6-802398309EE0}" type="sibTrans" cxnId="{06E50CDA-A66C-4DF6-972D-E124056E0D63}">
      <dgm:prSet/>
      <dgm:spPr/>
      <dgm:t>
        <a:bodyPr/>
        <a:lstStyle/>
        <a:p>
          <a:endParaRPr lang="ru-RU"/>
        </a:p>
      </dgm:t>
    </dgm:pt>
    <dgm:pt modelId="{1A7A45B4-F1C0-4D68-92F8-F4DF19134491}">
      <dgm:prSet phldrT="[Текст]" custT="1"/>
      <dgm:spPr>
        <a:solidFill>
          <a:srgbClr val="00B0F0">
            <a:alpha val="37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400" b="1" i="1" dirty="0" smtClean="0">
              <a:solidFill>
                <a:srgbClr val="002060"/>
              </a:solidFill>
            </a:rPr>
            <a:t>    Поступающие в бюджет денежные средства на безвозвратной основе из федерального и краевого бюджетов в виде дотаций, субсидий, субвенций, а также перечисления от физических и юридических лиц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004C481-A28C-4A67-9B3D-359BB96CB8FD}" type="parTrans" cxnId="{9CDFBAB3-02AE-42DC-9115-16CBF7A6A27B}">
      <dgm:prSet/>
      <dgm:spPr/>
      <dgm:t>
        <a:bodyPr/>
        <a:lstStyle/>
        <a:p>
          <a:endParaRPr lang="ru-RU"/>
        </a:p>
      </dgm:t>
    </dgm:pt>
    <dgm:pt modelId="{7E193832-04FA-4F42-A657-889D71548665}" type="sibTrans" cxnId="{9CDFBAB3-02AE-42DC-9115-16CBF7A6A27B}">
      <dgm:prSet/>
      <dgm:spPr/>
      <dgm:t>
        <a:bodyPr/>
        <a:lstStyle/>
        <a:p>
          <a:endParaRPr lang="ru-RU"/>
        </a:p>
      </dgm:t>
    </dgm:pt>
    <dgm:pt modelId="{5A21F8B5-7452-4E3E-989A-497FB05775E4}" type="pres">
      <dgm:prSet presAssocID="{BCDB4CDC-3258-4349-9765-7D5662F428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5083E-D1F6-4D2A-8BE2-E0E481626111}" type="pres">
      <dgm:prSet presAssocID="{1666AFDE-C113-4DB6-8487-4711D7A840A6}" presName="linNode" presStyleCnt="0"/>
      <dgm:spPr/>
    </dgm:pt>
    <dgm:pt modelId="{CDDF453B-71E3-4346-A71A-1F4437E7F686}" type="pres">
      <dgm:prSet presAssocID="{1666AFDE-C113-4DB6-8487-4711D7A840A6}" presName="parentText" presStyleLbl="node1" presStyleIdx="0" presStyleCnt="3" custScaleX="86636" custScaleY="77057" custLinFactNeighborX="-1239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F52A-4117-491E-A469-2406BFFDCAB9}" type="pres">
      <dgm:prSet presAssocID="{1666AFDE-C113-4DB6-8487-4711D7A840A6}" presName="descendantText" presStyleLbl="alignAccFollowNode1" presStyleIdx="0" presStyleCnt="3" custScaleX="97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3E34A-BFB0-47A1-B2C7-1C5BBD3F45EB}" type="pres">
      <dgm:prSet presAssocID="{A4E306A1-BACD-4F1F-A59D-B8635CF695D1}" presName="sp" presStyleCnt="0"/>
      <dgm:spPr/>
    </dgm:pt>
    <dgm:pt modelId="{10E9AD02-9253-430F-A043-97ECE0D48FA5}" type="pres">
      <dgm:prSet presAssocID="{06D3427D-65C9-4078-913A-173B8707F989}" presName="linNode" presStyleCnt="0"/>
      <dgm:spPr/>
    </dgm:pt>
    <dgm:pt modelId="{76EB5486-D7EA-4323-AD22-28F9FF569292}" type="pres">
      <dgm:prSet presAssocID="{06D3427D-65C9-4078-913A-173B8707F989}" presName="parentText" presStyleLbl="node1" presStyleIdx="1" presStyleCnt="3" custScaleX="86567" custScaleY="74979" custLinFactNeighborY="-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72BB1-A2CB-40E8-97D5-BD3681AC1D11}" type="pres">
      <dgm:prSet presAssocID="{06D3427D-65C9-4078-913A-173B8707F989}" presName="descendantText" presStyleLbl="alignAccFollowNode1" presStyleIdx="1" presStyleCnt="3" custScaleX="9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E817F-FDC7-4015-9CDD-26D5D2FA93D4}" type="pres">
      <dgm:prSet presAssocID="{A725D64E-C1D9-446C-B29B-11C76498E51F}" presName="sp" presStyleCnt="0"/>
      <dgm:spPr/>
    </dgm:pt>
    <dgm:pt modelId="{B51BD4A5-DD6C-4110-9AF7-A55BC67CC229}" type="pres">
      <dgm:prSet presAssocID="{8C1359C0-59FD-4959-AD1A-E3ABF745D648}" presName="linNode" presStyleCnt="0"/>
      <dgm:spPr/>
    </dgm:pt>
    <dgm:pt modelId="{01AC5834-7066-4C40-BA68-9899C45CF519}" type="pres">
      <dgm:prSet presAssocID="{8C1359C0-59FD-4959-AD1A-E3ABF745D648}" presName="parentText" presStyleLbl="node1" presStyleIdx="2" presStyleCnt="3" custScaleX="87149" custScaleY="75742" custLinFactNeighborX="536" custLinFactNeighborY="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E1AEE-7E28-4A46-BB86-CA26BC446AF5}" type="pres">
      <dgm:prSet presAssocID="{8C1359C0-59FD-4959-AD1A-E3ABF745D648}" presName="descendantText" presStyleLbl="alignAccFollowNode1" presStyleIdx="2" presStyleCnt="3" custScaleX="9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2E484-3318-426D-AE99-52614BEF3B08}" srcId="{1666AFDE-C113-4DB6-8487-4711D7A840A6}" destId="{B4FEDB60-05D9-4CCC-B7A1-A589569279DE}" srcOrd="0" destOrd="0" parTransId="{CDFDA7AA-5151-433D-94D9-B8B86169C13E}" sibTransId="{8C0B6ED3-2286-4A75-A495-775330603842}"/>
    <dgm:cxn modelId="{453AF33E-AE2C-4745-A52F-14A4EA295154}" type="presOf" srcId="{06D3427D-65C9-4078-913A-173B8707F989}" destId="{76EB5486-D7EA-4323-AD22-28F9FF569292}" srcOrd="0" destOrd="0" presId="urn:microsoft.com/office/officeart/2005/8/layout/vList5"/>
    <dgm:cxn modelId="{BD748FF0-5319-495A-8CBE-6B05452869C6}" type="presOf" srcId="{B4FEDB60-05D9-4CCC-B7A1-A589569279DE}" destId="{DD39F52A-4117-491E-A469-2406BFFDCAB9}" srcOrd="0" destOrd="0" presId="urn:microsoft.com/office/officeart/2005/8/layout/vList5"/>
    <dgm:cxn modelId="{4610CD61-0C6D-4D43-9258-2E2B7A77C8FF}" srcId="{06D3427D-65C9-4078-913A-173B8707F989}" destId="{2A076E38-E460-421C-AD27-60B27A04079A}" srcOrd="0" destOrd="0" parTransId="{8B3B8DE4-91D6-4B13-80A0-753EB87EC014}" sibTransId="{C0E978CD-6E25-45B0-ABD4-A82071F2A5F3}"/>
    <dgm:cxn modelId="{9CDFBAB3-02AE-42DC-9115-16CBF7A6A27B}" srcId="{8C1359C0-59FD-4959-AD1A-E3ABF745D648}" destId="{1A7A45B4-F1C0-4D68-92F8-F4DF19134491}" srcOrd="0" destOrd="0" parTransId="{D004C481-A28C-4A67-9B3D-359BB96CB8FD}" sibTransId="{7E193832-04FA-4F42-A657-889D71548665}"/>
    <dgm:cxn modelId="{C63C47C1-7D1E-4CFB-AFFB-8B7B684715A6}" type="presOf" srcId="{1666AFDE-C113-4DB6-8487-4711D7A840A6}" destId="{CDDF453B-71E3-4346-A71A-1F4437E7F686}" srcOrd="0" destOrd="0" presId="urn:microsoft.com/office/officeart/2005/8/layout/vList5"/>
    <dgm:cxn modelId="{21496A0C-321F-4F7F-88AF-DFCE11EBA130}" srcId="{BCDB4CDC-3258-4349-9765-7D5662F42813}" destId="{06D3427D-65C9-4078-913A-173B8707F989}" srcOrd="1" destOrd="0" parTransId="{39851EB9-ACFD-4667-891A-E71478A3E947}" sibTransId="{A725D64E-C1D9-446C-B29B-11C76498E51F}"/>
    <dgm:cxn modelId="{F9370338-F2FF-48F6-9720-504A0F1BFF85}" type="presOf" srcId="{8C1359C0-59FD-4959-AD1A-E3ABF745D648}" destId="{01AC5834-7066-4C40-BA68-9899C45CF519}" srcOrd="0" destOrd="0" presId="urn:microsoft.com/office/officeart/2005/8/layout/vList5"/>
    <dgm:cxn modelId="{06E50CDA-A66C-4DF6-972D-E124056E0D63}" srcId="{BCDB4CDC-3258-4349-9765-7D5662F42813}" destId="{8C1359C0-59FD-4959-AD1A-E3ABF745D648}" srcOrd="2" destOrd="0" parTransId="{ACD44030-455D-404E-8408-B1B691C1B2B0}" sibTransId="{8659ABAF-92E7-401F-96C6-802398309EE0}"/>
    <dgm:cxn modelId="{28DC57D6-D6D0-4F55-9776-B5DB7C449804}" type="presOf" srcId="{2A076E38-E460-421C-AD27-60B27A04079A}" destId="{E4972BB1-A2CB-40E8-97D5-BD3681AC1D11}" srcOrd="0" destOrd="0" presId="urn:microsoft.com/office/officeart/2005/8/layout/vList5"/>
    <dgm:cxn modelId="{3A7ED7A9-47C0-4382-B912-B326D1A1BABE}" type="presOf" srcId="{1A7A45B4-F1C0-4D68-92F8-F4DF19134491}" destId="{CE0E1AEE-7E28-4A46-BB86-CA26BC446AF5}" srcOrd="0" destOrd="0" presId="urn:microsoft.com/office/officeart/2005/8/layout/vList5"/>
    <dgm:cxn modelId="{E598DCCD-4163-4670-B7A4-7D552BB093AD}" srcId="{BCDB4CDC-3258-4349-9765-7D5662F42813}" destId="{1666AFDE-C113-4DB6-8487-4711D7A840A6}" srcOrd="0" destOrd="0" parTransId="{4D8E3818-AF58-4E2F-A29B-000D54102D8B}" sibTransId="{A4E306A1-BACD-4F1F-A59D-B8635CF695D1}"/>
    <dgm:cxn modelId="{55833448-FE7C-4EC1-9AEB-F79AC581D71B}" type="presOf" srcId="{BCDB4CDC-3258-4349-9765-7D5662F42813}" destId="{5A21F8B5-7452-4E3E-989A-497FB05775E4}" srcOrd="0" destOrd="0" presId="urn:microsoft.com/office/officeart/2005/8/layout/vList5"/>
    <dgm:cxn modelId="{C0A8E377-0E96-4178-88EA-2205F6B524CA}" type="presParOf" srcId="{5A21F8B5-7452-4E3E-989A-497FB05775E4}" destId="{AF05083E-D1F6-4D2A-8BE2-E0E481626111}" srcOrd="0" destOrd="0" presId="urn:microsoft.com/office/officeart/2005/8/layout/vList5"/>
    <dgm:cxn modelId="{5D86E19A-1308-4F35-B2E2-0AE2709746E4}" type="presParOf" srcId="{AF05083E-D1F6-4D2A-8BE2-E0E481626111}" destId="{CDDF453B-71E3-4346-A71A-1F4437E7F686}" srcOrd="0" destOrd="0" presId="urn:microsoft.com/office/officeart/2005/8/layout/vList5"/>
    <dgm:cxn modelId="{AECF99C3-138B-4614-A02E-32DE2E130AC1}" type="presParOf" srcId="{AF05083E-D1F6-4D2A-8BE2-E0E481626111}" destId="{DD39F52A-4117-491E-A469-2406BFFDCAB9}" srcOrd="1" destOrd="0" presId="urn:microsoft.com/office/officeart/2005/8/layout/vList5"/>
    <dgm:cxn modelId="{AD3ED493-752F-4DF2-B028-34AC3DFB24A4}" type="presParOf" srcId="{5A21F8B5-7452-4E3E-989A-497FB05775E4}" destId="{E483E34A-BFB0-47A1-B2C7-1C5BBD3F45EB}" srcOrd="1" destOrd="0" presId="urn:microsoft.com/office/officeart/2005/8/layout/vList5"/>
    <dgm:cxn modelId="{29C8271D-F0F7-4833-BF45-1B4EE3F28D09}" type="presParOf" srcId="{5A21F8B5-7452-4E3E-989A-497FB05775E4}" destId="{10E9AD02-9253-430F-A043-97ECE0D48FA5}" srcOrd="2" destOrd="0" presId="urn:microsoft.com/office/officeart/2005/8/layout/vList5"/>
    <dgm:cxn modelId="{1890B1B8-DAA3-4644-BA7A-14FF9AE586C0}" type="presParOf" srcId="{10E9AD02-9253-430F-A043-97ECE0D48FA5}" destId="{76EB5486-D7EA-4323-AD22-28F9FF569292}" srcOrd="0" destOrd="0" presId="urn:microsoft.com/office/officeart/2005/8/layout/vList5"/>
    <dgm:cxn modelId="{0B67A8EF-637A-4C08-9847-69FECD192582}" type="presParOf" srcId="{10E9AD02-9253-430F-A043-97ECE0D48FA5}" destId="{E4972BB1-A2CB-40E8-97D5-BD3681AC1D11}" srcOrd="1" destOrd="0" presId="urn:microsoft.com/office/officeart/2005/8/layout/vList5"/>
    <dgm:cxn modelId="{36AFC239-D81E-41FF-849A-C3DE8CD3C87D}" type="presParOf" srcId="{5A21F8B5-7452-4E3E-989A-497FB05775E4}" destId="{193E817F-FDC7-4015-9CDD-26D5D2FA93D4}" srcOrd="3" destOrd="0" presId="urn:microsoft.com/office/officeart/2005/8/layout/vList5"/>
    <dgm:cxn modelId="{16D287BF-5908-441D-B01B-AAFDEC0DD23C}" type="presParOf" srcId="{5A21F8B5-7452-4E3E-989A-497FB05775E4}" destId="{B51BD4A5-DD6C-4110-9AF7-A55BC67CC229}" srcOrd="4" destOrd="0" presId="urn:microsoft.com/office/officeart/2005/8/layout/vList5"/>
    <dgm:cxn modelId="{4DB3B5E8-A37E-4AEF-8973-7B2F00BEB91C}" type="presParOf" srcId="{B51BD4A5-DD6C-4110-9AF7-A55BC67CC229}" destId="{01AC5834-7066-4C40-BA68-9899C45CF519}" srcOrd="0" destOrd="0" presId="urn:microsoft.com/office/officeart/2005/8/layout/vList5"/>
    <dgm:cxn modelId="{0A4ED8FD-979F-43F3-822F-DCFABF4C846D}" type="presParOf" srcId="{B51BD4A5-DD6C-4110-9AF7-A55BC67CC229}" destId="{CE0E1AEE-7E28-4A46-BB86-CA26BC446A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FA8C7-17F7-46B4-8BAF-EB6A540BF599}" type="presOf" srcId="{A84D6B5C-8EF1-4319-8C13-FDED57AC4892}" destId="{80978208-C2C9-438D-B100-294C3257BEE9}" srcOrd="0" destOrd="0" presId="urn:microsoft.com/office/officeart/2005/8/layout/radial4"/>
    <dgm:cxn modelId="{73571597-3027-48E6-A789-18B345DF0423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1E32E87F-CC97-482B-8E1F-97123C1F4965}" type="presOf" srcId="{8574F713-3620-4476-937F-314D5D41A579}" destId="{D4ED46AC-F844-428B-968D-F34BA5E09DED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99D8E0C0-B5BA-464A-82DE-B655A8CD1D75}" type="presOf" srcId="{A86B8E9E-6255-4269-9313-ABE09BE7301D}" destId="{94E28D4B-C707-45EC-9CF1-4AAA0EFA2EC6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3511660D-9DAA-45E7-AA68-232F2239B0E9}" type="presOf" srcId="{4B2285BE-0161-45D8-9860-151F2C6C5E86}" destId="{F8F0EAE8-66EE-4AA5-8685-3EE4F6C9AC77}" srcOrd="0" destOrd="0" presId="urn:microsoft.com/office/officeart/2005/8/layout/radial4"/>
    <dgm:cxn modelId="{3E5D5BE0-9064-4448-9681-7376BC85FBC2}" type="presOf" srcId="{60A9330E-B347-4259-9A5C-2003ECF426D7}" destId="{1D33FFE0-B798-413A-9B75-8F3A48951FD5}" srcOrd="0" destOrd="0" presId="urn:microsoft.com/office/officeart/2005/8/layout/radial4"/>
    <dgm:cxn modelId="{4792E4F9-1244-43BE-8AFE-FB0E0DC9C237}" type="presParOf" srcId="{94E28D4B-C707-45EC-9CF1-4AAA0EFA2EC6}" destId="{F8F0EAE8-66EE-4AA5-8685-3EE4F6C9AC77}" srcOrd="0" destOrd="0" presId="urn:microsoft.com/office/officeart/2005/8/layout/radial4"/>
    <dgm:cxn modelId="{1D8FF65B-0E05-48C1-A2CF-2CB9F8741C5A}" type="presParOf" srcId="{94E28D4B-C707-45EC-9CF1-4AAA0EFA2EC6}" destId="{D4ED46AC-F844-428B-968D-F34BA5E09DED}" srcOrd="1" destOrd="0" presId="urn:microsoft.com/office/officeart/2005/8/layout/radial4"/>
    <dgm:cxn modelId="{8B494179-45DE-4463-ADE9-2DDDFB1BB293}" type="presParOf" srcId="{94E28D4B-C707-45EC-9CF1-4AAA0EFA2EC6}" destId="{80978208-C2C9-438D-B100-294C3257BEE9}" srcOrd="2" destOrd="0" presId="urn:microsoft.com/office/officeart/2005/8/layout/radial4"/>
    <dgm:cxn modelId="{205F2B7E-8382-4CB1-A554-CAE3EF3A70AB}" type="presParOf" srcId="{94E28D4B-C707-45EC-9CF1-4AAA0EFA2EC6}" destId="{1D33FFE0-B798-413A-9B75-8F3A48951FD5}" srcOrd="3" destOrd="0" presId="urn:microsoft.com/office/officeart/2005/8/layout/radial4"/>
    <dgm:cxn modelId="{44298018-4EE1-4115-9573-481C08B5E232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9900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69F38-9785-4F35-88DE-4C4DA37317A7}" type="presOf" srcId="{A84D6B5C-8EF1-4319-8C13-FDED57AC4892}" destId="{80978208-C2C9-438D-B100-294C3257BEE9}" srcOrd="0" destOrd="0" presId="urn:microsoft.com/office/officeart/2005/8/layout/radial4"/>
    <dgm:cxn modelId="{9062C028-7910-4DFC-8C79-B40188FE9E3D}" type="presOf" srcId="{8574F713-3620-4476-937F-314D5D41A579}" destId="{D4ED46AC-F844-428B-968D-F34BA5E09DED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2CA6D911-8081-4ED2-ACE0-2E67E65F2035}" type="presOf" srcId="{A6D566F9-A693-49A6-887B-1A6BD87B15D1}" destId="{46004B77-768E-486D-B6C4-73ADCF5165E3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73F2F238-C8DB-41CB-A6DA-36BBA04D57B2}" type="presOf" srcId="{A86B8E9E-6255-4269-9313-ABE09BE7301D}" destId="{94E28D4B-C707-45EC-9CF1-4AAA0EFA2EC6}" srcOrd="0" destOrd="0" presId="urn:microsoft.com/office/officeart/2005/8/layout/radial4"/>
    <dgm:cxn modelId="{6098F9FF-8A9A-415E-AC47-2F2D57B10289}" type="presOf" srcId="{4B2285BE-0161-45D8-9860-151F2C6C5E86}" destId="{F8F0EAE8-66EE-4AA5-8685-3EE4F6C9AC77}" srcOrd="0" destOrd="0" presId="urn:microsoft.com/office/officeart/2005/8/layout/radial4"/>
    <dgm:cxn modelId="{0A0E591A-714F-4D7A-B604-2C61ED993F4E}" type="presOf" srcId="{60A9330E-B347-4259-9A5C-2003ECF426D7}" destId="{1D33FFE0-B798-413A-9B75-8F3A48951FD5}" srcOrd="0" destOrd="0" presId="urn:microsoft.com/office/officeart/2005/8/layout/radial4"/>
    <dgm:cxn modelId="{737C2FD4-E1D9-4B47-BF28-96C2B4289F36}" type="presParOf" srcId="{94E28D4B-C707-45EC-9CF1-4AAA0EFA2EC6}" destId="{F8F0EAE8-66EE-4AA5-8685-3EE4F6C9AC77}" srcOrd="0" destOrd="0" presId="urn:microsoft.com/office/officeart/2005/8/layout/radial4"/>
    <dgm:cxn modelId="{D85EFFD8-9809-489F-8C6D-088DFFCF2165}" type="presParOf" srcId="{94E28D4B-C707-45EC-9CF1-4AAA0EFA2EC6}" destId="{D4ED46AC-F844-428B-968D-F34BA5E09DED}" srcOrd="1" destOrd="0" presId="urn:microsoft.com/office/officeart/2005/8/layout/radial4"/>
    <dgm:cxn modelId="{64585E6A-DA17-4708-ADAE-2290E9BEEEDD}" type="presParOf" srcId="{94E28D4B-C707-45EC-9CF1-4AAA0EFA2EC6}" destId="{80978208-C2C9-438D-B100-294C3257BEE9}" srcOrd="2" destOrd="0" presId="urn:microsoft.com/office/officeart/2005/8/layout/radial4"/>
    <dgm:cxn modelId="{87024078-A3A3-48CF-BCF4-AC970DF0224A}" type="presParOf" srcId="{94E28D4B-C707-45EC-9CF1-4AAA0EFA2EC6}" destId="{1D33FFE0-B798-413A-9B75-8F3A48951FD5}" srcOrd="3" destOrd="0" presId="urn:microsoft.com/office/officeart/2005/8/layout/radial4"/>
    <dgm:cxn modelId="{3B826974-7E41-4622-8C8F-0F58CB66C5E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450ED-1941-4038-B651-D39AF3EE0088}" type="presOf" srcId="{8574F713-3620-4476-937F-314D5D41A579}" destId="{D4ED46AC-F844-428B-968D-F34BA5E09DED}" srcOrd="0" destOrd="0" presId="urn:microsoft.com/office/officeart/2005/8/layout/radial4"/>
    <dgm:cxn modelId="{402D6A3A-9A3C-4EBD-BAFD-4627C99E2586}" type="presOf" srcId="{60A9330E-B347-4259-9A5C-2003ECF426D7}" destId="{1D33FFE0-B798-413A-9B75-8F3A48951FD5}" srcOrd="0" destOrd="0" presId="urn:microsoft.com/office/officeart/2005/8/layout/radial4"/>
    <dgm:cxn modelId="{33923F5D-032F-46C7-BC1B-3380861E19FC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1FD08074-42BA-48E8-91E2-835B1F487A9F}" type="presOf" srcId="{A84D6B5C-8EF1-4319-8C13-FDED57AC4892}" destId="{80978208-C2C9-438D-B100-294C3257BEE9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50EF58CC-2AA7-4FF8-B141-624739A493AF}" type="presOf" srcId="{4B2285BE-0161-45D8-9860-151F2C6C5E86}" destId="{F8F0EAE8-66EE-4AA5-8685-3EE4F6C9AC77}" srcOrd="0" destOrd="0" presId="urn:microsoft.com/office/officeart/2005/8/layout/radial4"/>
    <dgm:cxn modelId="{7FDAB544-A677-4AC3-B5EB-B52D9B73F5D8}" type="presOf" srcId="{A86B8E9E-6255-4269-9313-ABE09BE7301D}" destId="{94E28D4B-C707-45EC-9CF1-4AAA0EFA2EC6}" srcOrd="0" destOrd="0" presId="urn:microsoft.com/office/officeart/2005/8/layout/radial4"/>
    <dgm:cxn modelId="{7D53704E-818F-405F-84BF-07F8E26F11F1}" type="presParOf" srcId="{94E28D4B-C707-45EC-9CF1-4AAA0EFA2EC6}" destId="{F8F0EAE8-66EE-4AA5-8685-3EE4F6C9AC77}" srcOrd="0" destOrd="0" presId="urn:microsoft.com/office/officeart/2005/8/layout/radial4"/>
    <dgm:cxn modelId="{550D88FE-6AF4-4D11-BCE5-68753D670624}" type="presParOf" srcId="{94E28D4B-C707-45EC-9CF1-4AAA0EFA2EC6}" destId="{D4ED46AC-F844-428B-968D-F34BA5E09DED}" srcOrd="1" destOrd="0" presId="urn:microsoft.com/office/officeart/2005/8/layout/radial4"/>
    <dgm:cxn modelId="{D2550356-6313-4AF0-913D-ED12638F8252}" type="presParOf" srcId="{94E28D4B-C707-45EC-9CF1-4AAA0EFA2EC6}" destId="{80978208-C2C9-438D-B100-294C3257BEE9}" srcOrd="2" destOrd="0" presId="urn:microsoft.com/office/officeart/2005/8/layout/radial4"/>
    <dgm:cxn modelId="{F1806319-8B5B-44D0-BDF0-1320BD008EBB}" type="presParOf" srcId="{94E28D4B-C707-45EC-9CF1-4AAA0EFA2EC6}" destId="{1D33FFE0-B798-413A-9B75-8F3A48951FD5}" srcOrd="3" destOrd="0" presId="urn:microsoft.com/office/officeart/2005/8/layout/radial4"/>
    <dgm:cxn modelId="{BABB468C-9447-4E88-992C-6FF91C6FD65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gradFill rotWithShape="0">
          <a:gsLst>
            <a:gs pos="0">
              <a:srgbClr val="7030A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74AA522-E8BA-47F9-98AA-A03D6E1A5C6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7E851CB-AD23-4A16-B243-6060937B244E}" type="parTrans" cxnId="{8A1897CA-FCE5-4526-82CA-FE0C52C2FE0E}">
      <dgm:prSet/>
      <dgm:spPr/>
      <dgm:t>
        <a:bodyPr/>
        <a:lstStyle/>
        <a:p>
          <a:endParaRPr lang="ru-RU"/>
        </a:p>
      </dgm:t>
    </dgm:pt>
    <dgm:pt modelId="{612994A6-5E9F-42EC-B301-7C9C08B6869D}" type="sibTrans" cxnId="{8A1897CA-FCE5-4526-82CA-FE0C52C2FE0E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EBD71-16AB-4C1B-BC57-13E8690F1402}" type="pres">
      <dgm:prSet presAssocID="{A7E851CB-AD23-4A16-B243-6060937B244E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D76D8348-E2D2-43B2-8388-E61369E9F46F}" type="pres">
      <dgm:prSet presAssocID="{A7E851CB-AD23-4A16-B243-6060937B244E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81A5DF4B-6870-4B91-B343-7EC14CB6C881}" type="pres">
      <dgm:prSet presAssocID="{474AA522-E8BA-47F9-98AA-A03D6E1A5C6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4" presStyleCnt="11" custRadScaleRad="103664" custRadScaleInc="-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 custRadScaleRad="94667" custRadScaleInc="22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 custRadScaleRad="91095" custRadScaleInc="8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 custRadScaleRad="102086" custRadScaleInc="66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 custRadScaleRad="97718" custRadScaleInc="4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 custRadScaleRad="99832" custRadScaleInc="20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86D04-34C8-4BAD-B55A-E12A28DF1ACC}" type="presOf" srcId="{6598F354-400C-439C-BDD5-729D663E252E}" destId="{FA950D33-9BD9-4D37-A533-789F5554AFB5}" srcOrd="0" destOrd="0" presId="urn:microsoft.com/office/officeart/2005/8/layout/radial5"/>
    <dgm:cxn modelId="{F6E5A92E-A0B8-4459-B64C-93373A581A7C}" type="presOf" srcId="{474AA522-E8BA-47F9-98AA-A03D6E1A5C65}" destId="{81A5DF4B-6870-4B91-B343-7EC14CB6C881}" srcOrd="0" destOrd="0" presId="urn:microsoft.com/office/officeart/2005/8/layout/radial5"/>
    <dgm:cxn modelId="{528088EC-55EF-4CB5-995B-D1D0982B5F79}" type="presOf" srcId="{082CE592-953F-441B-B0C2-F864433A8493}" destId="{839DF450-14DD-4280-9AEE-DA73938E9B9D}" srcOrd="1" destOrd="0" presId="urn:microsoft.com/office/officeart/2005/8/layout/radial5"/>
    <dgm:cxn modelId="{9D48579B-7949-47CF-B50C-8DF50462F90E}" type="presOf" srcId="{BC4B6763-2F33-4CCB-B9CC-377BBD0F0800}" destId="{A0B7EB92-DF16-476D-BB87-6C0D26E26F61}" srcOrd="0" destOrd="0" presId="urn:microsoft.com/office/officeart/2005/8/layout/radial5"/>
    <dgm:cxn modelId="{8A1897CA-FCE5-4526-82CA-FE0C52C2FE0E}" srcId="{6F647F05-65E5-443B-9310-4AF895EEC1B0}" destId="{474AA522-E8BA-47F9-98AA-A03D6E1A5C65}" srcOrd="3" destOrd="0" parTransId="{A7E851CB-AD23-4A16-B243-6060937B244E}" sibTransId="{612994A6-5E9F-42EC-B301-7C9C08B6869D}"/>
    <dgm:cxn modelId="{3F772FAB-F06D-4CE6-A2C2-D2800C140214}" type="presOf" srcId="{8D513BD1-7137-4BB2-A1F4-1B02EFB0F34F}" destId="{4731EA70-1FA8-49F5-A6BF-4AE9CB97C303}" srcOrd="0" destOrd="0" presId="urn:microsoft.com/office/officeart/2005/8/layout/radial5"/>
    <dgm:cxn modelId="{DCE0A13D-7CC7-40B4-B3AD-3280463B7E5B}" type="presOf" srcId="{9DEE7B50-C1CB-48D2-999B-DF1098A88396}" destId="{2F5553CB-2478-4421-B002-5FA728364A78}" srcOrd="0" destOrd="0" presId="urn:microsoft.com/office/officeart/2005/8/layout/radial5"/>
    <dgm:cxn modelId="{6FA6AC43-7CC9-45E9-AB48-13DD62D49B3B}" type="presOf" srcId="{A8FC0520-4E1C-47C9-9459-5A566E2A3269}" destId="{E7EAB10C-E176-4610-B2C6-BE8F83AD0F9B}" srcOrd="0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A6E83C4C-3193-4CE3-BF0F-071F5939DECD}" type="presOf" srcId="{D78F1D4C-A2EF-4C56-940B-FB3F18A7298D}" destId="{EDA34655-9131-4731-957F-5382F53A0660}" srcOrd="0" destOrd="0" presId="urn:microsoft.com/office/officeart/2005/8/layout/radial5"/>
    <dgm:cxn modelId="{F0651DFA-F09E-4D2B-BBBB-CD2E2176F8A4}" type="presOf" srcId="{C021BE46-16AF-4372-B2A0-67875E2C82CF}" destId="{06F93DE9-E67A-4CE1-BC6B-5C458B1137B0}" srcOrd="0" destOrd="0" presId="urn:microsoft.com/office/officeart/2005/8/layout/radial5"/>
    <dgm:cxn modelId="{64E55EE0-2460-4475-BADC-1351BBF772D6}" type="presOf" srcId="{77DF95E1-3397-43CE-99EF-E82D1E9B2066}" destId="{4273F29E-B93C-44D6-A671-FCDC77ED9BA3}" srcOrd="1" destOrd="0" presId="urn:microsoft.com/office/officeart/2005/8/layout/radial5"/>
    <dgm:cxn modelId="{6CFE4ADF-2E42-4E53-B7B9-99DC00B2E3E6}" type="presOf" srcId="{08170AFC-8E89-4179-A96D-636AFFD8C3F3}" destId="{53D78D63-5F88-4163-9535-46A64127BD3A}" srcOrd="1" destOrd="0" presId="urn:microsoft.com/office/officeart/2005/8/layout/radial5"/>
    <dgm:cxn modelId="{A4EDE01E-AF35-4FCD-B6C6-255CB8E985B1}" type="presOf" srcId="{62E153EB-408C-4CB3-B6CA-2A439518E14B}" destId="{83F11675-07D9-406F-853D-13FD28BBB805}" srcOrd="0" destOrd="0" presId="urn:microsoft.com/office/officeart/2005/8/layout/radial5"/>
    <dgm:cxn modelId="{420E5929-73A4-4A38-8264-96367E09F888}" srcId="{6F647F05-65E5-443B-9310-4AF895EEC1B0}" destId="{420BA717-63F2-4ED1-9193-BDF0AD7BC7EB}" srcOrd="4" destOrd="0" parTransId="{A8FC0520-4E1C-47C9-9459-5A566E2A3269}" sibTransId="{93B10FAD-F9FB-447F-AB26-67CC3C3A8B52}"/>
    <dgm:cxn modelId="{CC324BE5-C451-4CF8-A1F6-5E233D423BF5}" type="presOf" srcId="{D2A69AB7-A0A6-4501-95CD-2902A3384DE3}" destId="{FED909B6-8F19-4D98-AAC2-EBEEF4830C2B}" srcOrd="0" destOrd="0" presId="urn:microsoft.com/office/officeart/2005/8/layout/radial5"/>
    <dgm:cxn modelId="{15A3BC4A-A550-45D9-A9EA-D5FC3534146E}" type="presOf" srcId="{6B4A9C71-5243-4375-98C7-BA189146832B}" destId="{8B82EA68-B59A-424E-9756-C221A13DB47F}" srcOrd="0" destOrd="0" presId="urn:microsoft.com/office/officeart/2005/8/layout/radial5"/>
    <dgm:cxn modelId="{CF0E3515-964D-4F38-B760-91C6E3997FAE}" type="presOf" srcId="{9F96D360-CB55-48DB-9778-BF90DCE1129E}" destId="{69EA0517-EDCB-4CEB-899F-D56DCF7B4404}" srcOrd="0" destOrd="0" presId="urn:microsoft.com/office/officeart/2005/8/layout/radial5"/>
    <dgm:cxn modelId="{C93A94B5-C080-4B0F-9750-60BCD5894A59}" type="presOf" srcId="{A7E851CB-AD23-4A16-B243-6060937B244E}" destId="{D76D8348-E2D2-43B2-8388-E61369E9F46F}" srcOrd="1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B821194-1748-436C-9892-CEE4A1D14F0A}" type="presOf" srcId="{AA0A2BD5-A368-4F17-8E9D-23F1FC377812}" destId="{EB1C3899-7B42-47CD-912B-DD035472498D}" srcOrd="0" destOrd="0" presId="urn:microsoft.com/office/officeart/2005/8/layout/radial5"/>
    <dgm:cxn modelId="{E427ABC1-1BBE-4738-80F3-C9DA7D3FBD00}" type="presOf" srcId="{08170AFC-8E89-4179-A96D-636AFFD8C3F3}" destId="{DF27FC25-052B-426A-9E06-117E992234F6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870E62DE-3A00-4975-B932-F93675AFD413}" type="presOf" srcId="{9DEE7B50-C1CB-48D2-999B-DF1098A88396}" destId="{881BA4B6-6173-4BE7-ACB0-127409627ABA}" srcOrd="1" destOrd="0" presId="urn:microsoft.com/office/officeart/2005/8/layout/radial5"/>
    <dgm:cxn modelId="{5B467DCF-44A1-464C-B329-9503A3A43EC7}" type="presOf" srcId="{66E51CD7-05D6-4658-BDAA-92C6F3E19708}" destId="{C47D9E4B-AD47-4E79-B529-9B264E8F4F6B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5E0796B-A970-40BE-8F7D-E8DD1B53918F}" type="presOf" srcId="{77DF95E1-3397-43CE-99EF-E82D1E9B2066}" destId="{7A035AEB-3A20-4DC3-9A60-032AB2743B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0D0EF63A-05CF-4A24-855B-EAF421F4EBA1}" type="presOf" srcId="{3BA0FA79-0F0A-4F39-8C6F-85BF113366C3}" destId="{E0AC84DD-2093-416F-85DE-E547FE520660}" srcOrd="0" destOrd="0" presId="urn:microsoft.com/office/officeart/2005/8/layout/radial5"/>
    <dgm:cxn modelId="{7A6477CE-6E95-4883-BBD8-EE9B0D1E2F60}" type="presOf" srcId="{6F647F05-65E5-443B-9310-4AF895EEC1B0}" destId="{ED72E44C-8498-48F8-9652-E5DD6AC5818D}" srcOrd="0" destOrd="0" presId="urn:microsoft.com/office/officeart/2005/8/layout/radial5"/>
    <dgm:cxn modelId="{29E8BA51-46CA-4A55-81A4-39999C2C6D65}" type="presOf" srcId="{420BA717-63F2-4ED1-9193-BDF0AD7BC7EB}" destId="{FFE63D16-C443-42C8-BB30-4CA61876A647}" srcOrd="0" destOrd="0" presId="urn:microsoft.com/office/officeart/2005/8/layout/radial5"/>
    <dgm:cxn modelId="{7D81C3C0-97A0-44DC-9E9E-F42CF42379DB}" type="presOf" srcId="{D63A74EC-A1EC-4823-AB28-835C2DE63D58}" destId="{E2EC1D87-F728-458A-8AB1-7A3D78F9D25E}" srcOrd="0" destOrd="0" presId="urn:microsoft.com/office/officeart/2005/8/layout/radial5"/>
    <dgm:cxn modelId="{BB349A5B-D48C-4AF2-B717-7827F771F58F}" type="presOf" srcId="{4B1A8440-411B-4A5D-AFC7-3583C59ADD0E}" destId="{73BC26A8-8D0F-45E6-9E3B-37EADD227262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0BC64F8-7342-4444-9671-8E7DFD6190E5}" type="presOf" srcId="{BC4B6763-2F33-4CCB-B9CC-377BBD0F0800}" destId="{E3A5A4EE-729B-477E-AEA8-7FC61FA6B941}" srcOrd="1" destOrd="0" presId="urn:microsoft.com/office/officeart/2005/8/layout/radial5"/>
    <dgm:cxn modelId="{CE6743C6-3AA2-4803-82E2-8C49627E47A2}" type="presOf" srcId="{6598F354-400C-439C-BDD5-729D663E252E}" destId="{F326903B-AF5C-41D9-A950-9DE60C069BDF}" srcOrd="1" destOrd="0" presId="urn:microsoft.com/office/officeart/2005/8/layout/radial5"/>
    <dgm:cxn modelId="{10B61F77-C96A-4590-867C-247D72DB6EE2}" type="presOf" srcId="{66E51CD7-05D6-4658-BDAA-92C6F3E19708}" destId="{553B84E4-4A31-43DB-B3BF-8E8EF2B79F2D}" srcOrd="0" destOrd="0" presId="urn:microsoft.com/office/officeart/2005/8/layout/radial5"/>
    <dgm:cxn modelId="{5E767EEC-6FCD-4F69-B0AF-D1F8F860588D}" type="presOf" srcId="{637E412C-91EE-486E-8354-15F2384BE3EA}" destId="{D8B200F5-4D07-49B2-A587-C2FE6CEC49F8}" srcOrd="0" destOrd="0" presId="urn:microsoft.com/office/officeart/2005/8/layout/radial5"/>
    <dgm:cxn modelId="{9A144332-DC38-41EA-ACE3-D825348C17C2}" type="presOf" srcId="{082CE592-953F-441B-B0C2-F864433A8493}" destId="{A0E222DD-64BD-4A89-BBB9-2B80D8318D4A}" srcOrd="0" destOrd="0" presId="urn:microsoft.com/office/officeart/2005/8/layout/radial5"/>
    <dgm:cxn modelId="{4C86FF88-98E8-40D6-8465-D27A5A83A711}" type="presOf" srcId="{A7E851CB-AD23-4A16-B243-6060937B244E}" destId="{480EBD71-16AB-4C1B-BC57-13E8690F1402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A2E7CC9F-CAD5-47DB-A2AF-389A9AFA80FD}" type="presOf" srcId="{C021BE46-16AF-4372-B2A0-67875E2C82CF}" destId="{DA660ED5-C4B7-4208-928A-B8DD66837486}" srcOrd="1" destOrd="0" presId="urn:microsoft.com/office/officeart/2005/8/layout/radial5"/>
    <dgm:cxn modelId="{CB6F1446-87F2-4F4D-9D06-D8529D9369B9}" type="presOf" srcId="{8D513BD1-7137-4BB2-A1F4-1B02EFB0F34F}" destId="{8D15C70B-27DC-4BC4-8B54-1A6B8CC1DBC1}" srcOrd="1" destOrd="0" presId="urn:microsoft.com/office/officeart/2005/8/layout/radial5"/>
    <dgm:cxn modelId="{E9B7F37B-2A7A-4B97-95A4-39CE842BC8A3}" type="presOf" srcId="{A8FC0520-4E1C-47C9-9459-5A566E2A3269}" destId="{47F0322C-5978-482D-A409-1280E22C6D82}" srcOrd="1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8B7F1DB-5009-4FC8-9EDA-4E23B76FFD68}" type="presParOf" srcId="{8B82EA68-B59A-424E-9756-C221A13DB47F}" destId="{ED72E44C-8498-48F8-9652-E5DD6AC5818D}" srcOrd="0" destOrd="0" presId="urn:microsoft.com/office/officeart/2005/8/layout/radial5"/>
    <dgm:cxn modelId="{72C4E2B4-26D7-4EEB-899A-A81419B2F67D}" type="presParOf" srcId="{8B82EA68-B59A-424E-9756-C221A13DB47F}" destId="{4731EA70-1FA8-49F5-A6BF-4AE9CB97C303}" srcOrd="1" destOrd="0" presId="urn:microsoft.com/office/officeart/2005/8/layout/radial5"/>
    <dgm:cxn modelId="{65F5BF32-DAD1-4745-839A-B8EAB532B93B}" type="presParOf" srcId="{4731EA70-1FA8-49F5-A6BF-4AE9CB97C303}" destId="{8D15C70B-27DC-4BC4-8B54-1A6B8CC1DBC1}" srcOrd="0" destOrd="0" presId="urn:microsoft.com/office/officeart/2005/8/layout/radial5"/>
    <dgm:cxn modelId="{A40F47E0-C363-4C0B-9CA2-29755A94E539}" type="presParOf" srcId="{8B82EA68-B59A-424E-9756-C221A13DB47F}" destId="{E2EC1D87-F728-458A-8AB1-7A3D78F9D25E}" srcOrd="2" destOrd="0" presId="urn:microsoft.com/office/officeart/2005/8/layout/radial5"/>
    <dgm:cxn modelId="{4BF4871F-3AD6-41A1-9984-93F493957C1C}" type="presParOf" srcId="{8B82EA68-B59A-424E-9756-C221A13DB47F}" destId="{A0E222DD-64BD-4A89-BBB9-2B80D8318D4A}" srcOrd="3" destOrd="0" presId="urn:microsoft.com/office/officeart/2005/8/layout/radial5"/>
    <dgm:cxn modelId="{4A2377A4-5449-4A59-9700-3415C13E219B}" type="presParOf" srcId="{A0E222DD-64BD-4A89-BBB9-2B80D8318D4A}" destId="{839DF450-14DD-4280-9AEE-DA73938E9B9D}" srcOrd="0" destOrd="0" presId="urn:microsoft.com/office/officeart/2005/8/layout/radial5"/>
    <dgm:cxn modelId="{CFF873FD-72AD-438F-9C97-96349CB6AFAA}" type="presParOf" srcId="{8B82EA68-B59A-424E-9756-C221A13DB47F}" destId="{73BC26A8-8D0F-45E6-9E3B-37EADD227262}" srcOrd="4" destOrd="0" presId="urn:microsoft.com/office/officeart/2005/8/layout/radial5"/>
    <dgm:cxn modelId="{AEFD0525-AA68-4994-B819-40B44EB3D2DA}" type="presParOf" srcId="{8B82EA68-B59A-424E-9756-C221A13DB47F}" destId="{06F93DE9-E67A-4CE1-BC6B-5C458B1137B0}" srcOrd="5" destOrd="0" presId="urn:microsoft.com/office/officeart/2005/8/layout/radial5"/>
    <dgm:cxn modelId="{FA9C6743-7E14-4D48-8B9C-3ABC3A4DC2D7}" type="presParOf" srcId="{06F93DE9-E67A-4CE1-BC6B-5C458B1137B0}" destId="{DA660ED5-C4B7-4208-928A-B8DD66837486}" srcOrd="0" destOrd="0" presId="urn:microsoft.com/office/officeart/2005/8/layout/radial5"/>
    <dgm:cxn modelId="{66C0CA14-32C7-465A-8830-09E9E05D2D6D}" type="presParOf" srcId="{8B82EA68-B59A-424E-9756-C221A13DB47F}" destId="{D8B200F5-4D07-49B2-A587-C2FE6CEC49F8}" srcOrd="6" destOrd="0" presId="urn:microsoft.com/office/officeart/2005/8/layout/radial5"/>
    <dgm:cxn modelId="{B6902F75-BEE5-48B2-BC2F-27E8A737FBE1}" type="presParOf" srcId="{8B82EA68-B59A-424E-9756-C221A13DB47F}" destId="{480EBD71-16AB-4C1B-BC57-13E8690F1402}" srcOrd="7" destOrd="0" presId="urn:microsoft.com/office/officeart/2005/8/layout/radial5"/>
    <dgm:cxn modelId="{E9025F91-E938-4C20-B9A4-4EEB0DC47991}" type="presParOf" srcId="{480EBD71-16AB-4C1B-BC57-13E8690F1402}" destId="{D76D8348-E2D2-43B2-8388-E61369E9F46F}" srcOrd="0" destOrd="0" presId="urn:microsoft.com/office/officeart/2005/8/layout/radial5"/>
    <dgm:cxn modelId="{46247C2A-8B76-43D0-B50B-FEF8141BB080}" type="presParOf" srcId="{8B82EA68-B59A-424E-9756-C221A13DB47F}" destId="{81A5DF4B-6870-4B91-B343-7EC14CB6C881}" srcOrd="8" destOrd="0" presId="urn:microsoft.com/office/officeart/2005/8/layout/radial5"/>
    <dgm:cxn modelId="{540E872B-5CCF-4E25-88F5-9584F07E04B1}" type="presParOf" srcId="{8B82EA68-B59A-424E-9756-C221A13DB47F}" destId="{E7EAB10C-E176-4610-B2C6-BE8F83AD0F9B}" srcOrd="9" destOrd="0" presId="urn:microsoft.com/office/officeart/2005/8/layout/radial5"/>
    <dgm:cxn modelId="{71E31205-AE30-413D-89F3-DBE1A2B0F309}" type="presParOf" srcId="{E7EAB10C-E176-4610-B2C6-BE8F83AD0F9B}" destId="{47F0322C-5978-482D-A409-1280E22C6D82}" srcOrd="0" destOrd="0" presId="urn:microsoft.com/office/officeart/2005/8/layout/radial5"/>
    <dgm:cxn modelId="{4AA6E555-F047-48F0-8BE7-DCECAAD5290D}" type="presParOf" srcId="{8B82EA68-B59A-424E-9756-C221A13DB47F}" destId="{FFE63D16-C443-42C8-BB30-4CA61876A647}" srcOrd="10" destOrd="0" presId="urn:microsoft.com/office/officeart/2005/8/layout/radial5"/>
    <dgm:cxn modelId="{2BE217B9-484E-42BB-A6D9-D8F43BAAABA5}" type="presParOf" srcId="{8B82EA68-B59A-424E-9756-C221A13DB47F}" destId="{FA950D33-9BD9-4D37-A533-789F5554AFB5}" srcOrd="11" destOrd="0" presId="urn:microsoft.com/office/officeart/2005/8/layout/radial5"/>
    <dgm:cxn modelId="{AE235688-26E4-4624-B5FD-4CEC77604D76}" type="presParOf" srcId="{FA950D33-9BD9-4D37-A533-789F5554AFB5}" destId="{F326903B-AF5C-41D9-A950-9DE60C069BDF}" srcOrd="0" destOrd="0" presId="urn:microsoft.com/office/officeart/2005/8/layout/radial5"/>
    <dgm:cxn modelId="{B7A12014-BCD8-460B-8C1F-DB9376C322E6}" type="presParOf" srcId="{8B82EA68-B59A-424E-9756-C221A13DB47F}" destId="{EB1C3899-7B42-47CD-912B-DD035472498D}" srcOrd="12" destOrd="0" presId="urn:microsoft.com/office/officeart/2005/8/layout/radial5"/>
    <dgm:cxn modelId="{B4D04C03-3699-482C-80FC-1747D8BCD88A}" type="presParOf" srcId="{8B82EA68-B59A-424E-9756-C221A13DB47F}" destId="{2F5553CB-2478-4421-B002-5FA728364A78}" srcOrd="13" destOrd="0" presId="urn:microsoft.com/office/officeart/2005/8/layout/radial5"/>
    <dgm:cxn modelId="{93963197-8EE3-4CA7-9AD6-91FCE1024CC8}" type="presParOf" srcId="{2F5553CB-2478-4421-B002-5FA728364A78}" destId="{881BA4B6-6173-4BE7-ACB0-127409627ABA}" srcOrd="0" destOrd="0" presId="urn:microsoft.com/office/officeart/2005/8/layout/radial5"/>
    <dgm:cxn modelId="{3974B713-1CAC-4E50-981F-BDA357C766B1}" type="presParOf" srcId="{8B82EA68-B59A-424E-9756-C221A13DB47F}" destId="{FED909B6-8F19-4D98-AAC2-EBEEF4830C2B}" srcOrd="14" destOrd="0" presId="urn:microsoft.com/office/officeart/2005/8/layout/radial5"/>
    <dgm:cxn modelId="{DB6B2EC3-7403-4739-97EB-68B20AFE5AB5}" type="presParOf" srcId="{8B82EA68-B59A-424E-9756-C221A13DB47F}" destId="{A0B7EB92-DF16-476D-BB87-6C0D26E26F61}" srcOrd="15" destOrd="0" presId="urn:microsoft.com/office/officeart/2005/8/layout/radial5"/>
    <dgm:cxn modelId="{5FAE7FE9-E40F-46F4-9C02-5F13C16EF567}" type="presParOf" srcId="{A0B7EB92-DF16-476D-BB87-6C0D26E26F61}" destId="{E3A5A4EE-729B-477E-AEA8-7FC61FA6B941}" srcOrd="0" destOrd="0" presId="urn:microsoft.com/office/officeart/2005/8/layout/radial5"/>
    <dgm:cxn modelId="{247383B5-AE02-4E85-9FCE-851B4C7DFA3C}" type="presParOf" srcId="{8B82EA68-B59A-424E-9756-C221A13DB47F}" destId="{69EA0517-EDCB-4CEB-899F-D56DCF7B4404}" srcOrd="16" destOrd="0" presId="urn:microsoft.com/office/officeart/2005/8/layout/radial5"/>
    <dgm:cxn modelId="{842FD0E9-327B-40C5-9186-551335889E20}" type="presParOf" srcId="{8B82EA68-B59A-424E-9756-C221A13DB47F}" destId="{7A035AEB-3A20-4DC3-9A60-032AB2743B03}" srcOrd="17" destOrd="0" presId="urn:microsoft.com/office/officeart/2005/8/layout/radial5"/>
    <dgm:cxn modelId="{6009015B-8747-43D3-8332-55A372F2E1F0}" type="presParOf" srcId="{7A035AEB-3A20-4DC3-9A60-032AB2743B03}" destId="{4273F29E-B93C-44D6-A671-FCDC77ED9BA3}" srcOrd="0" destOrd="0" presId="urn:microsoft.com/office/officeart/2005/8/layout/radial5"/>
    <dgm:cxn modelId="{D6DB990E-EEA3-4D1A-BA9B-7603082AF52C}" type="presParOf" srcId="{8B82EA68-B59A-424E-9756-C221A13DB47F}" destId="{83F11675-07D9-406F-853D-13FD28BBB805}" srcOrd="18" destOrd="0" presId="urn:microsoft.com/office/officeart/2005/8/layout/radial5"/>
    <dgm:cxn modelId="{D7734CBC-E145-4A24-AC12-12BC8AE99F01}" type="presParOf" srcId="{8B82EA68-B59A-424E-9756-C221A13DB47F}" destId="{DF27FC25-052B-426A-9E06-117E992234F6}" srcOrd="19" destOrd="0" presId="urn:microsoft.com/office/officeart/2005/8/layout/radial5"/>
    <dgm:cxn modelId="{84118482-E190-47C0-B49E-202D9183EF70}" type="presParOf" srcId="{DF27FC25-052B-426A-9E06-117E992234F6}" destId="{53D78D63-5F88-4163-9535-46A64127BD3A}" srcOrd="0" destOrd="0" presId="urn:microsoft.com/office/officeart/2005/8/layout/radial5"/>
    <dgm:cxn modelId="{F8FB9E38-B853-4E85-BC59-7513304D675E}" type="presParOf" srcId="{8B82EA68-B59A-424E-9756-C221A13DB47F}" destId="{EDA34655-9131-4731-957F-5382F53A0660}" srcOrd="20" destOrd="0" presId="urn:microsoft.com/office/officeart/2005/8/layout/radial5"/>
    <dgm:cxn modelId="{7CD1C60A-DE16-4486-8634-11B9C967B5AA}" type="presParOf" srcId="{8B82EA68-B59A-424E-9756-C221A13DB47F}" destId="{553B84E4-4A31-43DB-B3BF-8E8EF2B79F2D}" srcOrd="21" destOrd="0" presId="urn:microsoft.com/office/officeart/2005/8/layout/radial5"/>
    <dgm:cxn modelId="{6DC99EE1-9751-46EC-A023-E34A7C613DDF}" type="presParOf" srcId="{553B84E4-4A31-43DB-B3BF-8E8EF2B79F2D}" destId="{C47D9E4B-AD47-4E79-B529-9B264E8F4F6B}" srcOrd="0" destOrd="0" presId="urn:microsoft.com/office/officeart/2005/8/layout/radial5"/>
    <dgm:cxn modelId="{55C07F47-E71B-4723-BAD8-AB9B2C7A5439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2DE7176-8C98-4D13-9D4A-2FFD70CBCA4B}" type="presOf" srcId="{7230481B-6FFF-4975-8A0B-668EB3278FA7}" destId="{1F241541-D044-415A-94C0-B43AAEE8493E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16C4D809-9CBE-4D2D-9780-E4831DDA8B9D}" type="presOf" srcId="{70C7B8B4-9A3C-4E04-BDF0-4572997A1FFF}" destId="{88FDEA21-2D3D-4889-87FE-23CAFACCF3AB}" srcOrd="0" destOrd="0" presId="urn:microsoft.com/office/officeart/2005/8/layout/orgChart1"/>
    <dgm:cxn modelId="{26890606-E289-4FCF-8D10-D29BD4773C18}" type="presOf" srcId="{7230481B-6FFF-4975-8A0B-668EB3278FA7}" destId="{1F241541-D044-415A-94C0-B43AAEE8493E}" srcOrd="0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4586272C-CE88-485D-91B9-33A1D7D05DCC}" type="presOf" srcId="{70C7B8B4-9A3C-4E04-BDF0-4572997A1FFF}" destId="{C1A9BD8D-BB68-4316-AFBF-08ED275ADBF5}" srcOrd="1" destOrd="0" presId="urn:microsoft.com/office/officeart/2005/8/layout/orgChart1"/>
    <dgm:cxn modelId="{F6E750A7-7924-4F9D-875B-72B9167D5549}" type="presParOf" srcId="{1F241541-D044-415A-94C0-B43AAEE8493E}" destId="{0DDBE0E6-D903-4E51-A0B5-4112BDB283C8}" srcOrd="0" destOrd="0" presId="urn:microsoft.com/office/officeart/2005/8/layout/orgChart1"/>
    <dgm:cxn modelId="{3E481827-74AE-4A45-8C1D-D8210F5CACE0}" type="presParOf" srcId="{0DDBE0E6-D903-4E51-A0B5-4112BDB283C8}" destId="{B775D4A1-1076-4D20-B003-5B33AE32CB0E}" srcOrd="0" destOrd="0" presId="urn:microsoft.com/office/officeart/2005/8/layout/orgChart1"/>
    <dgm:cxn modelId="{48675854-AE11-4836-B858-B0909D852DFE}" type="presParOf" srcId="{B775D4A1-1076-4D20-B003-5B33AE32CB0E}" destId="{88FDEA21-2D3D-4889-87FE-23CAFACCF3AB}" srcOrd="0" destOrd="0" presId="urn:microsoft.com/office/officeart/2005/8/layout/orgChart1"/>
    <dgm:cxn modelId="{406779C8-1791-41D4-A906-1DC52FD102EA}" type="presParOf" srcId="{B775D4A1-1076-4D20-B003-5B33AE32CB0E}" destId="{C1A9BD8D-BB68-4316-AFBF-08ED275ADBF5}" srcOrd="1" destOrd="0" presId="urn:microsoft.com/office/officeart/2005/8/layout/orgChart1"/>
    <dgm:cxn modelId="{E87E4891-2335-42E5-A7FE-C7BF12842163}" type="presParOf" srcId="{0DDBE0E6-D903-4E51-A0B5-4112BDB283C8}" destId="{243ADA94-6193-417F-A7D7-C36B8CB61FDF}" srcOrd="1" destOrd="0" presId="urn:microsoft.com/office/officeart/2005/8/layout/orgChart1"/>
    <dgm:cxn modelId="{624ADB58-B242-4665-9C87-6A54E6783E15}" type="presParOf" srcId="{0DDBE0E6-D903-4E51-A0B5-4112BDB283C8}" destId="{2DBD5A83-A520-4623-A60B-9A63BFA93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7383F-5106-466E-98E4-9715F4A1C19E}">
      <dsp:nvSpPr>
        <dsp:cNvPr id="0" name=""/>
        <dsp:cNvSpPr/>
      </dsp:nvSpPr>
      <dsp:spPr>
        <a:xfrm>
          <a:off x="2509997" y="2907792"/>
          <a:ext cx="2761852" cy="239284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МО город Алапаевск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9997" y="2907792"/>
        <a:ext cx="2761852" cy="2392849"/>
      </dsp:txXfrm>
    </dsp:sp>
    <dsp:sp modelId="{2BB025FC-588C-46DF-B380-77BE28103502}">
      <dsp:nvSpPr>
        <dsp:cNvPr id="0" name=""/>
        <dsp:cNvSpPr/>
      </dsp:nvSpPr>
      <dsp:spPr>
        <a:xfrm rot="10787025">
          <a:off x="962366" y="3832754"/>
          <a:ext cx="1462528" cy="559512"/>
        </a:xfrm>
        <a:prstGeom prst="leftArrow">
          <a:avLst>
            <a:gd name="adj1" fmla="val 60000"/>
            <a:gd name="adj2" fmla="val 50000"/>
          </a:avLst>
        </a:prstGeom>
        <a:solidFill>
          <a:srgbClr val="E24608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DE6AAC-5343-4D24-98DF-8F9A67AE7FA1}">
      <dsp:nvSpPr>
        <dsp:cNvPr id="0" name=""/>
        <dsp:cNvSpPr/>
      </dsp:nvSpPr>
      <dsp:spPr>
        <a:xfrm>
          <a:off x="29955" y="3186168"/>
          <a:ext cx="1864832" cy="1858205"/>
        </a:xfrm>
        <a:prstGeom prst="roundRect">
          <a:avLst>
            <a:gd name="adj" fmla="val 10000"/>
          </a:avLst>
        </a:prstGeom>
        <a:solidFill>
          <a:srgbClr val="E5F2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kern="1200" dirty="0"/>
        </a:p>
      </dsp:txBody>
      <dsp:txXfrm>
        <a:off x="29955" y="3186168"/>
        <a:ext cx="1864832" cy="1858205"/>
      </dsp:txXfrm>
    </dsp:sp>
    <dsp:sp modelId="{D32308B9-FBE0-4FA1-AE66-76FC8C89B085}">
      <dsp:nvSpPr>
        <dsp:cNvPr id="0" name=""/>
        <dsp:cNvSpPr/>
      </dsp:nvSpPr>
      <dsp:spPr>
        <a:xfrm rot="12575672">
          <a:off x="800762" y="2627118"/>
          <a:ext cx="1963978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4278D-4EE2-4CBB-B0E3-757CAF1BA722}">
      <dsp:nvSpPr>
        <dsp:cNvPr id="0" name=""/>
        <dsp:cNvSpPr/>
      </dsp:nvSpPr>
      <dsp:spPr>
        <a:xfrm>
          <a:off x="0" y="1872214"/>
          <a:ext cx="1857741" cy="1099393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kern="1200" dirty="0"/>
        </a:p>
      </dsp:txBody>
      <dsp:txXfrm>
        <a:off x="0" y="1872214"/>
        <a:ext cx="1857741" cy="1099393"/>
      </dsp:txXfrm>
    </dsp:sp>
    <dsp:sp modelId="{7116E041-EA87-430E-80D7-B7539DB2596B}">
      <dsp:nvSpPr>
        <dsp:cNvPr id="0" name=""/>
        <dsp:cNvSpPr/>
      </dsp:nvSpPr>
      <dsp:spPr>
        <a:xfrm rot="14139932">
          <a:off x="1039218" y="1579494"/>
          <a:ext cx="2636625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84571-0B88-40FF-9B53-1B8C0722086B}">
      <dsp:nvSpPr>
        <dsp:cNvPr id="0" name=""/>
        <dsp:cNvSpPr/>
      </dsp:nvSpPr>
      <dsp:spPr>
        <a:xfrm>
          <a:off x="648073" y="0"/>
          <a:ext cx="1931799" cy="1541283"/>
        </a:xfrm>
        <a:prstGeom prst="roundRect">
          <a:avLst>
            <a:gd name="adj" fmla="val 10000"/>
          </a:avLst>
        </a:prstGeom>
        <a:solidFill>
          <a:srgbClr val="E5FFE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на 2022 год и  плановый период  2023 и 2024 годов</a:t>
          </a:r>
          <a:endParaRPr lang="ru-RU" sz="1200" b="1" kern="1200" dirty="0"/>
        </a:p>
      </dsp:txBody>
      <dsp:txXfrm>
        <a:off x="648073" y="0"/>
        <a:ext cx="1931799" cy="1541283"/>
      </dsp:txXfrm>
    </dsp:sp>
    <dsp:sp modelId="{486DAB26-988B-42A9-8071-742788685942}">
      <dsp:nvSpPr>
        <dsp:cNvPr id="0" name=""/>
        <dsp:cNvSpPr/>
      </dsp:nvSpPr>
      <dsp:spPr>
        <a:xfrm rot="16013962">
          <a:off x="2728973" y="1475869"/>
          <a:ext cx="2069458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D6A9CE-2919-4054-B792-D5A3421501F8}">
      <dsp:nvSpPr>
        <dsp:cNvPr id="0" name=""/>
        <dsp:cNvSpPr/>
      </dsp:nvSpPr>
      <dsp:spPr>
        <a:xfrm>
          <a:off x="2802446" y="164881"/>
          <a:ext cx="1810577" cy="1115059"/>
        </a:xfrm>
        <a:prstGeom prst="roundRect">
          <a:avLst>
            <a:gd name="adj" fmla="val 10000"/>
          </a:avLst>
        </a:prstGeom>
        <a:solidFill>
          <a:srgbClr val="F7FFE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endParaRPr lang="ru-RU" sz="1200" b="1" kern="1200" dirty="0"/>
        </a:p>
      </dsp:txBody>
      <dsp:txXfrm>
        <a:off x="2802446" y="164881"/>
        <a:ext cx="1810577" cy="1115059"/>
      </dsp:txXfrm>
    </dsp:sp>
    <dsp:sp modelId="{73F9B56D-7D9F-42CA-93B2-58C602468031}">
      <dsp:nvSpPr>
        <dsp:cNvPr id="0" name=""/>
        <dsp:cNvSpPr/>
      </dsp:nvSpPr>
      <dsp:spPr>
        <a:xfrm rot="18101613">
          <a:off x="4051410" y="1641694"/>
          <a:ext cx="2374555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FE3FA-A535-4B5C-B0AF-F17F7BEE4FF7}">
      <dsp:nvSpPr>
        <dsp:cNvPr id="0" name=""/>
        <dsp:cNvSpPr/>
      </dsp:nvSpPr>
      <dsp:spPr>
        <a:xfrm>
          <a:off x="4968558" y="333231"/>
          <a:ext cx="1787792" cy="1156001"/>
        </a:xfrm>
        <a:prstGeom prst="roundRect">
          <a:avLst>
            <a:gd name="adj" fmla="val 10000"/>
          </a:avLst>
        </a:prstGeom>
        <a:solidFill>
          <a:srgbClr val="FFFFA7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МО город Алапаевск, утвержден решением Думы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04.07.1996г.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№43-НПА</a:t>
          </a:r>
          <a:endParaRPr lang="ru-RU" sz="1200" b="1" kern="1200" dirty="0"/>
        </a:p>
      </dsp:txBody>
      <dsp:txXfrm>
        <a:off x="4968558" y="333231"/>
        <a:ext cx="1787792" cy="1156001"/>
      </dsp:txXfrm>
    </dsp:sp>
    <dsp:sp modelId="{B4263FA2-229A-4F3F-BA30-039DB77DDF58}">
      <dsp:nvSpPr>
        <dsp:cNvPr id="0" name=""/>
        <dsp:cNvSpPr/>
      </dsp:nvSpPr>
      <dsp:spPr>
        <a:xfrm rot="7895493" flipH="1" flipV="1">
          <a:off x="5013612" y="3003294"/>
          <a:ext cx="1185298" cy="460730"/>
        </a:xfrm>
        <a:prstGeom prst="leftArrow">
          <a:avLst>
            <a:gd name="adj1" fmla="val 60000"/>
            <a:gd name="adj2" fmla="val 50000"/>
          </a:avLst>
        </a:prstGeom>
        <a:solidFill>
          <a:srgbClr val="DE50AB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3F64C8-DD11-45BB-8004-ACB5A4C838F8}">
      <dsp:nvSpPr>
        <dsp:cNvPr id="0" name=""/>
        <dsp:cNvSpPr/>
      </dsp:nvSpPr>
      <dsp:spPr>
        <a:xfrm>
          <a:off x="5904661" y="1701384"/>
          <a:ext cx="1818025" cy="1348340"/>
        </a:xfrm>
        <a:prstGeom prst="roundRect">
          <a:avLst>
            <a:gd name="adj" fmla="val 10000"/>
          </a:avLst>
        </a:prstGeom>
        <a:solidFill>
          <a:srgbClr val="FEEDCE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kern="1200" dirty="0"/>
        </a:p>
      </dsp:txBody>
      <dsp:txXfrm>
        <a:off x="5904661" y="1701384"/>
        <a:ext cx="1818025" cy="1348340"/>
      </dsp:txXfrm>
    </dsp:sp>
    <dsp:sp modelId="{EAF0DABE-90D4-45D7-84C6-CBCAEFD3EDCA}">
      <dsp:nvSpPr>
        <dsp:cNvPr id="0" name=""/>
        <dsp:cNvSpPr/>
      </dsp:nvSpPr>
      <dsp:spPr>
        <a:xfrm rot="293158">
          <a:off x="5298726" y="4010621"/>
          <a:ext cx="1444651" cy="559512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71C42-9C37-45DB-9506-01FDE9510978}">
      <dsp:nvSpPr>
        <dsp:cNvPr id="0" name=""/>
        <dsp:cNvSpPr/>
      </dsp:nvSpPr>
      <dsp:spPr>
        <a:xfrm>
          <a:off x="5716905" y="3447033"/>
          <a:ext cx="2142896" cy="1809733"/>
        </a:xfrm>
        <a:prstGeom prst="roundRect">
          <a:avLst>
            <a:gd name="adj" fmla="val 10000"/>
          </a:avLst>
        </a:prstGeom>
        <a:solidFill>
          <a:srgbClr val="F1D9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на 2022 год и плановый период 2023 и 2024 годов</a:t>
          </a:r>
          <a:endParaRPr lang="ru-RU" sz="1200" b="1" kern="1200" dirty="0"/>
        </a:p>
      </dsp:txBody>
      <dsp:txXfrm>
        <a:off x="5716905" y="3447033"/>
        <a:ext cx="2142896" cy="18097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39F52A-4117-491E-A469-2406BFFDCAB9}">
      <dsp:nvSpPr>
        <dsp:cNvPr id="0" name=""/>
        <dsp:cNvSpPr/>
      </dsp:nvSpPr>
      <dsp:spPr>
        <a:xfrm rot="5400000">
          <a:off x="4754173" y="-1822333"/>
          <a:ext cx="1704733" cy="5350700"/>
        </a:xfrm>
        <a:prstGeom prst="round2SameRect">
          <a:avLst/>
        </a:prstGeom>
        <a:solidFill>
          <a:srgbClr val="FEA890">
            <a:alpha val="36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solidFill>
                <a:srgbClr val="6C170E"/>
              </a:solidFill>
            </a:rPr>
            <a:t>    </a:t>
          </a:r>
          <a:r>
            <a:rPr lang="ru-RU" sz="1400" b="1" i="1" kern="1200" baseline="0" dirty="0" smtClean="0">
              <a:solidFill>
                <a:srgbClr val="6C170E"/>
              </a:solidFill>
            </a:rPr>
            <a:t>Доходы от налогов и сборов, предусмотренных законодательством Российской Федерации и Свердловской области по установленным нормативам</a:t>
          </a:r>
          <a:endParaRPr lang="ru-RU" sz="1400" b="1" i="1" kern="1200" baseline="0" dirty="0">
            <a:solidFill>
              <a:srgbClr val="6C170E"/>
            </a:solidFill>
          </a:endParaRPr>
        </a:p>
      </dsp:txBody>
      <dsp:txXfrm rot="5400000">
        <a:off x="4754173" y="-1822333"/>
        <a:ext cx="1704733" cy="5350700"/>
      </dsp:txXfrm>
    </dsp:sp>
    <dsp:sp modelId="{CDDF453B-71E3-4346-A71A-1F4437E7F686}">
      <dsp:nvSpPr>
        <dsp:cNvPr id="0" name=""/>
        <dsp:cNvSpPr/>
      </dsp:nvSpPr>
      <dsp:spPr>
        <a:xfrm>
          <a:off x="190674" y="54445"/>
          <a:ext cx="2672567" cy="1642020"/>
        </a:xfrm>
        <a:prstGeom prst="roundRect">
          <a:avLst/>
        </a:prstGeom>
        <a:solidFill>
          <a:srgbClr val="DA6646"/>
        </a:solidFill>
        <a:ln w="31750" cap="flat" cmpd="sng" algn="ctr">
          <a:solidFill>
            <a:schemeClr val="bg1"/>
          </a:solidFill>
          <a:prstDash val="solid"/>
        </a:ln>
        <a:effectLst>
          <a:outerShdw blurRad="50800" dist="50800" dir="5400000" algn="ctr" rotWithShape="0">
            <a:srgbClr val="DA6646"/>
          </a:outerShdw>
        </a:effectLst>
        <a:scene3d>
          <a:camera prst="orthographicFront"/>
          <a:lightRig rig="threePt" dir="t"/>
        </a:scene3d>
        <a:sp3d contourW="12700">
          <a:bevelB w="114300" prst="hardEdge"/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663300"/>
              </a:solidFill>
            </a:rPr>
            <a:t>НАЛОГОВЫЕ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663300"/>
              </a:solidFill>
            </a:rPr>
            <a:t> ДОХОДЫ</a:t>
          </a:r>
          <a:endParaRPr lang="ru-RU" sz="1600" b="1" i="1" kern="1200" baseline="0" dirty="0">
            <a:solidFill>
              <a:srgbClr val="663300"/>
            </a:solidFill>
          </a:endParaRPr>
        </a:p>
      </dsp:txBody>
      <dsp:txXfrm>
        <a:off x="190674" y="54445"/>
        <a:ext cx="2672567" cy="1642020"/>
      </dsp:txXfrm>
    </dsp:sp>
    <dsp:sp modelId="{E4972BB1-A2CB-40E8-97D5-BD3681AC1D11}">
      <dsp:nvSpPr>
        <dsp:cNvPr id="0" name=""/>
        <dsp:cNvSpPr/>
      </dsp:nvSpPr>
      <dsp:spPr>
        <a:xfrm rot="5400000">
          <a:off x="4759037" y="-18046"/>
          <a:ext cx="1704733" cy="5364684"/>
        </a:xfrm>
        <a:prstGeom prst="round2SameRect">
          <a:avLst/>
        </a:prstGeom>
        <a:solidFill>
          <a:srgbClr val="BBE424">
            <a:alpha val="46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3300"/>
              </a:solidFill>
            </a:rPr>
            <a:t>    Платежи, которые включают в себя возмездные операции от прямого предоставления в пользование муниципального имущества и природных ресурсов, от различного вида  услуг, а также платежи в виде штрафов или других санкций  за нарушение законодательства</a:t>
          </a:r>
          <a:endParaRPr lang="ru-RU" sz="1400" b="1" i="1" kern="1200" dirty="0">
            <a:solidFill>
              <a:srgbClr val="003300"/>
            </a:solidFill>
          </a:endParaRPr>
        </a:p>
      </dsp:txBody>
      <dsp:txXfrm rot="5400000">
        <a:off x="4759037" y="-18046"/>
        <a:ext cx="1704733" cy="5364684"/>
      </dsp:txXfrm>
    </dsp:sp>
    <dsp:sp modelId="{76EB5486-D7EA-4323-AD22-28F9FF569292}">
      <dsp:nvSpPr>
        <dsp:cNvPr id="0" name=""/>
        <dsp:cNvSpPr/>
      </dsp:nvSpPr>
      <dsp:spPr>
        <a:xfrm>
          <a:off x="258622" y="1850786"/>
          <a:ext cx="2670438" cy="1597739"/>
        </a:xfrm>
        <a:prstGeom prst="roundRect">
          <a:avLst/>
        </a:prstGeom>
        <a:solidFill>
          <a:srgbClr val="BBE424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264C00"/>
              </a:solidFill>
            </a:rPr>
            <a:t>НЕНАЛОГОВЫЕ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264C00"/>
              </a:solidFill>
            </a:rPr>
            <a:t>ДОХОДЫ</a:t>
          </a:r>
          <a:endParaRPr lang="ru-RU" sz="1600" b="1" i="1" kern="1200" baseline="0" dirty="0">
            <a:solidFill>
              <a:srgbClr val="264C00"/>
            </a:solidFill>
          </a:endParaRPr>
        </a:p>
      </dsp:txBody>
      <dsp:txXfrm>
        <a:off x="258622" y="1850786"/>
        <a:ext cx="2670438" cy="1597739"/>
      </dsp:txXfrm>
    </dsp:sp>
    <dsp:sp modelId="{CE0E1AEE-7E28-4A46-BB86-CA26BC446AF5}">
      <dsp:nvSpPr>
        <dsp:cNvPr id="0" name=""/>
        <dsp:cNvSpPr/>
      </dsp:nvSpPr>
      <dsp:spPr>
        <a:xfrm rot="5400000">
          <a:off x="4776305" y="1793918"/>
          <a:ext cx="1704733" cy="5363313"/>
        </a:xfrm>
        <a:prstGeom prst="round2SameRect">
          <a:avLst/>
        </a:prstGeom>
        <a:solidFill>
          <a:srgbClr val="00B0F0">
            <a:alpha val="37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792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002060"/>
              </a:solidFill>
            </a:rPr>
            <a:t>    Поступающие в бюджет денежные средства на безвозвратной основе из федерального и областного  бюджетов в виде дотаций, субсидий, субвенций, а также перечисления от физических и юридических лиц</a:t>
          </a:r>
          <a:endParaRPr lang="ru-RU" sz="1400" b="1" i="1" kern="1200" dirty="0">
            <a:solidFill>
              <a:srgbClr val="002060"/>
            </a:solidFill>
          </a:endParaRPr>
        </a:p>
      </dsp:txBody>
      <dsp:txXfrm rot="5400000">
        <a:off x="4776305" y="1793918"/>
        <a:ext cx="1704733" cy="5363313"/>
      </dsp:txXfrm>
    </dsp:sp>
    <dsp:sp modelId="{01AC5834-7066-4C40-BA68-9899C45CF519}">
      <dsp:nvSpPr>
        <dsp:cNvPr id="0" name=""/>
        <dsp:cNvSpPr/>
      </dsp:nvSpPr>
      <dsp:spPr>
        <a:xfrm>
          <a:off x="288017" y="3672411"/>
          <a:ext cx="2688392" cy="161399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b="1" i="1" kern="1200" baseline="0" dirty="0">
            <a:solidFill>
              <a:srgbClr val="002060"/>
            </a:solidFill>
          </a:endParaRPr>
        </a:p>
      </dsp:txBody>
      <dsp:txXfrm>
        <a:off x="288017" y="3672411"/>
        <a:ext cx="2688392" cy="16139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600" b="1" kern="1200" baseline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600" b="1" kern="1200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6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2844320" y="401376"/>
        <a:ext cx="2880460" cy="951985"/>
      </dsp:txXfrm>
    </dsp:sp>
    <dsp:sp modelId="{D4ED46AC-F844-428B-968D-F34BA5E09DED}">
      <dsp:nvSpPr>
        <dsp:cNvPr id="0" name=""/>
        <dsp:cNvSpPr/>
      </dsp:nvSpPr>
      <dsp:spPr>
        <a:xfrm rot="10927142">
          <a:off x="1172315" y="655954"/>
          <a:ext cx="1589067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665" y="115843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2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665" y="115843"/>
        <a:ext cx="1912387" cy="1292780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480745" y="113365"/>
        <a:ext cx="1616074" cy="12962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4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4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2844320" y="401376"/>
        <a:ext cx="2880460" cy="951985"/>
      </dsp:txXfrm>
    </dsp:sp>
    <dsp:sp modelId="{D4ED46AC-F844-428B-968D-F34BA5E09DED}">
      <dsp:nvSpPr>
        <dsp:cNvPr id="0" name=""/>
        <dsp:cNvSpPr/>
      </dsp:nvSpPr>
      <dsp:spPr>
        <a:xfrm rot="10896039">
          <a:off x="1171916" y="676885"/>
          <a:ext cx="158558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031" y="144008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6031" y="144008"/>
        <a:ext cx="1912387" cy="1292780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480745" y="113365"/>
        <a:ext cx="1616074" cy="12962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844320" y="401376"/>
          <a:ext cx="2880460" cy="95198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4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400" kern="1200" baseline="0" dirty="0">
            <a:solidFill>
              <a:schemeClr val="tx2">
                <a:lumMod val="50000"/>
              </a:schemeClr>
            </a:solidFill>
          </a:endParaRPr>
        </a:p>
      </dsp:txBody>
      <dsp:txXfrm>
        <a:off x="2844320" y="401376"/>
        <a:ext cx="2880460" cy="951985"/>
      </dsp:txXfrm>
    </dsp:sp>
    <dsp:sp modelId="{D4ED46AC-F844-428B-968D-F34BA5E09DED}">
      <dsp:nvSpPr>
        <dsp:cNvPr id="0" name=""/>
        <dsp:cNvSpPr/>
      </dsp:nvSpPr>
      <dsp:spPr>
        <a:xfrm rot="10927142">
          <a:off x="1172315" y="655954"/>
          <a:ext cx="1589067" cy="2713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216665" y="115843"/>
          <a:ext cx="1912387" cy="12927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2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6665" y="115843"/>
        <a:ext cx="1912387" cy="1292780"/>
      </dsp:txXfrm>
    </dsp:sp>
    <dsp:sp modelId="{1D33FFE0-B798-413A-9B75-8F3A48951FD5}">
      <dsp:nvSpPr>
        <dsp:cNvPr id="0" name=""/>
        <dsp:cNvSpPr/>
      </dsp:nvSpPr>
      <dsp:spPr>
        <a:xfrm rot="21467451">
          <a:off x="5801069" y="654504"/>
          <a:ext cx="1488266" cy="2713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0745" y="113365"/>
          <a:ext cx="1616074" cy="1296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480745" y="113365"/>
        <a:ext cx="1616074" cy="129622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17749" y="1544445"/>
          <a:ext cx="2469856" cy="243519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17749" y="1544445"/>
        <a:ext cx="2469856" cy="2435194"/>
      </dsp:txXfrm>
    </dsp:sp>
    <dsp:sp modelId="{4731EA70-1FA8-49F5-A6BF-4AE9CB97C303}">
      <dsp:nvSpPr>
        <dsp:cNvPr id="0" name=""/>
        <dsp:cNvSpPr/>
      </dsp:nvSpPr>
      <dsp:spPr>
        <a:xfrm rot="16260366">
          <a:off x="4226537" y="1035274"/>
          <a:ext cx="30483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6260366">
        <a:off x="4226537" y="1035274"/>
        <a:ext cx="304836" cy="460885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918046" y="20744"/>
        <a:ext cx="948881" cy="948881"/>
      </dsp:txXfrm>
    </dsp:sp>
    <dsp:sp modelId="{A0E222DD-64BD-4A89-BBB9-2B80D8318D4A}">
      <dsp:nvSpPr>
        <dsp:cNvPr id="0" name=""/>
        <dsp:cNvSpPr/>
      </dsp:nvSpPr>
      <dsp:spPr>
        <a:xfrm rot="18153216">
          <a:off x="5008178" y="1264214"/>
          <a:ext cx="30716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8153216">
        <a:off x="5008178" y="1264214"/>
        <a:ext cx="307161" cy="460885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03212" y="368740"/>
        <a:ext cx="948881" cy="948881"/>
      </dsp:txXfrm>
    </dsp:sp>
    <dsp:sp modelId="{06F93DE9-E67A-4CE1-BC6B-5C458B1137B0}">
      <dsp:nvSpPr>
        <dsp:cNvPr id="0" name=""/>
        <dsp:cNvSpPr/>
      </dsp:nvSpPr>
      <dsp:spPr>
        <a:xfrm rot="20049049">
          <a:off x="5556019" y="1877486"/>
          <a:ext cx="293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20049049">
        <a:off x="5556019" y="1877486"/>
        <a:ext cx="293600" cy="460885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12095" y="1302242"/>
        <a:ext cx="948881" cy="948881"/>
      </dsp:txXfrm>
    </dsp:sp>
    <dsp:sp modelId="{480EBD71-16AB-4C1B-BC57-13E8690F1402}">
      <dsp:nvSpPr>
        <dsp:cNvPr id="0" name=""/>
        <dsp:cNvSpPr/>
      </dsp:nvSpPr>
      <dsp:spPr>
        <a:xfrm rot="367729">
          <a:off x="5691824" y="2689997"/>
          <a:ext cx="27198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67729">
        <a:off x="5691824" y="2689997"/>
        <a:ext cx="271985" cy="460885"/>
      </dsp:txXfrm>
    </dsp:sp>
    <dsp:sp modelId="{81A5DF4B-6870-4B91-B343-7EC14CB6C881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87883" y="2524869"/>
        <a:ext cx="948881" cy="948881"/>
      </dsp:txXfrm>
    </dsp:sp>
    <dsp:sp modelId="{E7EAB10C-E176-4610-B2C6-BE8F83AD0F9B}">
      <dsp:nvSpPr>
        <dsp:cNvPr id="0" name=""/>
        <dsp:cNvSpPr/>
      </dsp:nvSpPr>
      <dsp:spPr>
        <a:xfrm rot="2250129">
          <a:off x="5393591" y="3443079"/>
          <a:ext cx="293712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2250129">
        <a:off x="5393591" y="3443079"/>
        <a:ext cx="293712" cy="460885"/>
      </dsp:txXfrm>
    </dsp:sp>
    <dsp:sp modelId="{FFE63D16-C443-42C8-BB30-4CA61876A647}">
      <dsp:nvSpPr>
        <dsp:cNvPr id="0" name=""/>
        <dsp:cNvSpPr/>
      </dsp:nvSpPr>
      <dsp:spPr>
        <a:xfrm>
          <a:off x="5668812" y="3661665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668812" y="3661665"/>
        <a:ext cx="948881" cy="948881"/>
      </dsp:txXfrm>
    </dsp:sp>
    <dsp:sp modelId="{FA950D33-9BD9-4D37-A533-789F5554AFB5}">
      <dsp:nvSpPr>
        <dsp:cNvPr id="0" name=""/>
        <dsp:cNvSpPr/>
      </dsp:nvSpPr>
      <dsp:spPr>
        <a:xfrm rot="4546400">
          <a:off x="4605687" y="3862708"/>
          <a:ext cx="168944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4546400">
        <a:off x="4605687" y="3862708"/>
        <a:ext cx="168944" cy="460885"/>
      </dsp:txXfrm>
    </dsp:sp>
    <dsp:sp modelId="{EB1C3899-7B42-47CD-912B-DD035472498D}">
      <dsp:nvSpPr>
        <dsp:cNvPr id="0" name=""/>
        <dsp:cNvSpPr/>
      </dsp:nvSpPr>
      <dsp:spPr>
        <a:xfrm>
          <a:off x="4372661" y="4237728"/>
          <a:ext cx="948881" cy="948881"/>
        </a:xfrm>
        <a:prstGeom prst="ellipse">
          <a:avLst/>
        </a:prstGeom>
        <a:gradFill rotWithShape="0">
          <a:gsLst>
            <a:gs pos="0">
              <a:srgbClr val="7030A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372661" y="4237728"/>
        <a:ext cx="948881" cy="948881"/>
      </dsp:txXfrm>
    </dsp:sp>
    <dsp:sp modelId="{2F5553CB-2478-4421-B002-5FA728364A78}">
      <dsp:nvSpPr>
        <dsp:cNvPr id="0" name=""/>
        <dsp:cNvSpPr/>
      </dsp:nvSpPr>
      <dsp:spPr>
        <a:xfrm rot="7178401">
          <a:off x="3639350" y="3684597"/>
          <a:ext cx="11453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7178401">
        <a:off x="3639350" y="3684597"/>
        <a:ext cx="114536" cy="460885"/>
      </dsp:txXfrm>
    </dsp:sp>
    <dsp:sp modelId="{FED909B6-8F19-4D98-AAC2-EBEEF4830C2B}">
      <dsp:nvSpPr>
        <dsp:cNvPr id="0" name=""/>
        <dsp:cNvSpPr/>
      </dsp:nvSpPr>
      <dsp:spPr>
        <a:xfrm>
          <a:off x="2932503" y="3949691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932503" y="3949691"/>
        <a:ext cx="948881" cy="948881"/>
      </dsp:txXfrm>
    </dsp:sp>
    <dsp:sp modelId="{A0B7EB92-DF16-476D-BB87-6C0D26E26F61}">
      <dsp:nvSpPr>
        <dsp:cNvPr id="0" name=""/>
        <dsp:cNvSpPr/>
      </dsp:nvSpPr>
      <dsp:spPr>
        <a:xfrm rot="9065946">
          <a:off x="2957119" y="3234550"/>
          <a:ext cx="24443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9065946">
        <a:off x="2957119" y="3234550"/>
        <a:ext cx="244430" cy="460885"/>
      </dsp:txXfrm>
    </dsp:sp>
    <dsp:sp modelId="{69EA0517-EDCB-4CEB-899F-D56DCF7B4404}">
      <dsp:nvSpPr>
        <dsp:cNvPr id="0" name=""/>
        <dsp:cNvSpPr/>
      </dsp:nvSpPr>
      <dsp:spPr>
        <a:xfrm>
          <a:off x="1981609" y="3334636"/>
          <a:ext cx="948881" cy="948881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81609" y="3334636"/>
        <a:ext cx="948881" cy="948881"/>
      </dsp:txXfrm>
    </dsp:sp>
    <dsp:sp modelId="{7A035AEB-3A20-4DC3-9A60-032AB2743B03}">
      <dsp:nvSpPr>
        <dsp:cNvPr id="0" name=""/>
        <dsp:cNvSpPr/>
      </dsp:nvSpPr>
      <dsp:spPr>
        <a:xfrm rot="10850737">
          <a:off x="2823358" y="2510563"/>
          <a:ext cx="20814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50737">
        <a:off x="2823358" y="2510563"/>
        <a:ext cx="208148" cy="460885"/>
      </dsp:txXfrm>
    </dsp:sp>
    <dsp:sp modelId="{83F11675-07D9-406F-853D-13FD28BBB805}">
      <dsp:nvSpPr>
        <dsp:cNvPr id="0" name=""/>
        <dsp:cNvSpPr/>
      </dsp:nvSpPr>
      <dsp:spPr>
        <a:xfrm>
          <a:off x="1776368" y="225657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76368" y="2256579"/>
        <a:ext cx="948881" cy="948881"/>
      </dsp:txXfrm>
    </dsp:sp>
    <dsp:sp modelId="{DF27FC25-052B-426A-9E06-117E992234F6}">
      <dsp:nvSpPr>
        <dsp:cNvPr id="0" name=""/>
        <dsp:cNvSpPr/>
      </dsp:nvSpPr>
      <dsp:spPr>
        <a:xfrm rot="12608140">
          <a:off x="2956559" y="1795744"/>
          <a:ext cx="2570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2608140">
        <a:off x="2956559" y="1795744"/>
        <a:ext cx="257038" cy="460885"/>
      </dsp:txXfrm>
    </dsp:sp>
    <dsp:sp modelId="{EDA34655-9131-4731-957F-5382F53A0660}">
      <dsp:nvSpPr>
        <dsp:cNvPr id="0" name=""/>
        <dsp:cNvSpPr/>
      </dsp:nvSpPr>
      <dsp:spPr>
        <a:xfrm>
          <a:off x="1984318" y="1188160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84318" y="1188160"/>
        <a:ext cx="948881" cy="948881"/>
      </dsp:txXfrm>
    </dsp:sp>
    <dsp:sp modelId="{553B84E4-4A31-43DB-B3BF-8E8EF2B79F2D}">
      <dsp:nvSpPr>
        <dsp:cNvPr id="0" name=""/>
        <dsp:cNvSpPr/>
      </dsp:nvSpPr>
      <dsp:spPr>
        <a:xfrm rot="14350038">
          <a:off x="3449925" y="1258114"/>
          <a:ext cx="28523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4350038">
        <a:off x="3449925" y="1258114"/>
        <a:ext cx="285233" cy="460885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732881" y="368740"/>
        <a:ext cx="948881" cy="94888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DEA21-2D3D-4889-87FE-23CAFACCF3AB}">
      <dsp:nvSpPr>
        <dsp:cNvPr id="0" name=""/>
        <dsp:cNvSpPr/>
      </dsp:nvSpPr>
      <dsp:spPr>
        <a:xfrm>
          <a:off x="0" y="56060"/>
          <a:ext cx="8189679" cy="560895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6060"/>
        <a:ext cx="8189679" cy="56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0.43925</cdr:x>
      <cdr:y>0.31884</cdr:y>
    </cdr:from>
    <cdr:to>
      <cdr:x>0.61682</cdr:x>
      <cdr:y>0.49342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384358" y="1630091"/>
          <a:ext cx="1368151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Всего</a:t>
          </a:r>
        </a:p>
        <a:p xmlns:a="http://schemas.openxmlformats.org/drawingml/2006/main">
          <a:pPr algn="ctr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359872,3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0.03806</cdr:x>
      <cdr:y>0.84646</cdr:y>
    </cdr:from>
    <cdr:to>
      <cdr:x>0.05174</cdr:x>
      <cdr:y>0.87542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3436" y="4326150"/>
          <a:ext cx="105494" cy="1479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</a:endParaRPr>
        </a:p>
      </cdr:txBody>
    </cdr:sp>
  </cdr:relSizeAnchor>
  <cdr:relSizeAnchor xmlns:cdr="http://schemas.openxmlformats.org/drawingml/2006/chartDrawing">
    <cdr:from>
      <cdr:x>0.2298</cdr:x>
      <cdr:y>0.88608</cdr:y>
    </cdr:from>
    <cdr:to>
      <cdr:x>0.97027</cdr:x>
      <cdr:y>0.951</cdr:y>
    </cdr:to>
    <cdr:sp macro="" textlink="">
      <cdr:nvSpPr>
        <cdr:cNvPr id="3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4216" y="5040560"/>
          <a:ext cx="6264714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                                            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0.00851</cdr:x>
      <cdr:y>0.10127</cdr:y>
    </cdr:from>
    <cdr:to>
      <cdr:x>0.03877</cdr:x>
      <cdr:y>0.13924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576064"/>
          <a:ext cx="256028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0.04256</cdr:x>
      <cdr:y>0.08861</cdr:y>
    </cdr:from>
    <cdr:to>
      <cdr:x>0.2373</cdr:x>
      <cdr:y>0.22087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60040" y="504056"/>
          <a:ext cx="1647619" cy="7523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0.00851</cdr:x>
      <cdr:y>0.27848</cdr:y>
    </cdr:from>
    <cdr:to>
      <cdr:x>0.03877</cdr:x>
      <cdr:y>0.31646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1584177"/>
          <a:ext cx="256028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0.05107</cdr:x>
      <cdr:y>0.26582</cdr:y>
    </cdr:from>
    <cdr:to>
      <cdr:x>0.24581</cdr:x>
      <cdr:y>0.44663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32048" y="1512168"/>
          <a:ext cx="1647619" cy="102857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CE08-3547-4BAB-A40D-2E7F7798C29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D2D6-5378-4902-91CA-D13A4809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70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55B06-ED73-4C28-9B2D-B75763EF86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672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72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12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94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3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1302ED-6F32-4FDE-9DD2-7BF0CDED7CE7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928FFF-D7AF-4A10-8FB4-1EF2C5E5AC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708D2A-A3FE-4619-AA07-CC1E16054F46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BDAFD6-35A4-4465-BEF2-33DEE40A4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10B73-A93E-4169-9737-C0D588E63581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E62501-87C8-456D-88A6-1FBA3CBF4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101656-8FF1-480B-9595-F5EE6B9C5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C322B3-969D-44AD-889D-68ED8F2B2090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D9F532-2C54-41F6-BE80-F6B8D5376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9262DF-1197-4AFF-829A-01BC65884C08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26204E-CB6B-4593-B6CA-1B44E1EE5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14C370-82F9-4186-9AA2-93D7DA4E36D1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1BE7B3-604B-4443-A774-1320314E59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18A5EA-BDF0-45AA-AC44-4819CB3DC03D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2E050D-1444-4ED9-80E6-F112327104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2BD1A4-2935-4413-B61D-0D6D5A26C984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A5CCDA-38A0-4EAE-A3EF-7AC17659D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679801-C82B-4E18-AA08-1167B8838AEF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1FC1C5-2B5E-4D44-9532-AE912642B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AB12F3-592E-4B0C-A9C2-163A12A62926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4EB066-3749-4FF0-9A55-847519D0E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31F822-F345-411D-8172-865F186A4E77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35DFA-ED28-4AA3-A63D-87A40CDE2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F5DE03-B4D2-4EDD-A7A6-6450A08AB73E}" type="datetimeFigureOut">
              <a:rPr lang="ru-RU" smtClean="0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1222EF1-FA22-48EC-A30B-1145166B5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diagramData" Target="../diagrams/data6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6.xml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404664"/>
            <a:ext cx="777686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ru-RU" sz="3600" b="1" dirty="0" smtClean="0"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44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spcAft>
                <a:spcPts val="600"/>
              </a:spcAft>
            </a:pPr>
            <a:r>
              <a:rPr lang="ru-RU" sz="36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3600" b="1" dirty="0" smtClean="0">
              <a:solidFill>
                <a:srgbClr val="002060"/>
              </a:solidFill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период</a:t>
            </a: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2025 годов</a:t>
            </a:r>
            <a:endParaRPr lang="ru-RU" sz="3600" b="1" dirty="0">
              <a:solidFill>
                <a:srgbClr val="002060"/>
              </a:solidFill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134076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9" y="404664"/>
            <a:ext cx="66247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 доходов бюджета –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денежные средства, поступающие в бюджет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Структура прогноза доходной части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МО на 2023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28184" y="1067739"/>
            <a:ext cx="2803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03648" y="1412776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7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0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финансовой помощи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537" y="2323879"/>
            <a:ext cx="3490271" cy="1166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09978548"/>
              </p:ext>
            </p:extLst>
          </p:nvPr>
        </p:nvGraphicFramePr>
        <p:xfrm>
          <a:off x="467518" y="1227427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45046057"/>
              </p:ext>
            </p:extLst>
          </p:nvPr>
        </p:nvGraphicFramePr>
        <p:xfrm>
          <a:off x="539552" y="2996952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54441964"/>
              </p:ext>
            </p:extLst>
          </p:nvPr>
        </p:nvGraphicFramePr>
        <p:xfrm>
          <a:off x="539552" y="4653136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5773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Структура безвозмездных поступлений в бюджет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 на 2023 год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28184" y="1067739"/>
            <a:ext cx="2803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9329995"/>
              </p:ext>
            </p:extLst>
          </p:nvPr>
        </p:nvGraphicFramePr>
        <p:xfrm>
          <a:off x="1115616" y="1412776"/>
          <a:ext cx="77048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7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8824006"/>
              </p:ext>
            </p:extLst>
          </p:nvPr>
        </p:nvGraphicFramePr>
        <p:xfrm>
          <a:off x="683568" y="980728"/>
          <a:ext cx="84604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870" y="5060"/>
            <a:ext cx="8706618" cy="8316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-27384"/>
            <a:ext cx="9158172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accent5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 на 2023 год и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484645" y="908720"/>
            <a:ext cx="265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800" y="476672"/>
            <a:ext cx="2952328" cy="432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r>
              <a:rPr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</a:t>
            </a:r>
            <a:endParaRPr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2408" y="1492758"/>
            <a:ext cx="7306056" cy="71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408" y="1492758"/>
            <a:ext cx="7306056" cy="713231"/>
          </a:xfrm>
          <a:custGeom>
            <a:avLst/>
            <a:gdLst/>
            <a:ahLst/>
            <a:cxnLst/>
            <a:rect l="l" t="t" r="r" b="b"/>
            <a:pathLst>
              <a:path w="7306056" h="713231">
                <a:moveTo>
                  <a:pt x="0" y="118871"/>
                </a:moveTo>
                <a:lnTo>
                  <a:pt x="7726" y="76622"/>
                </a:lnTo>
                <a:lnTo>
                  <a:pt x="29006" y="41055"/>
                </a:lnTo>
                <a:lnTo>
                  <a:pt x="60989" y="15019"/>
                </a:lnTo>
                <a:lnTo>
                  <a:pt x="100826" y="1360"/>
                </a:lnTo>
                <a:lnTo>
                  <a:pt x="7187183" y="0"/>
                </a:lnTo>
                <a:lnTo>
                  <a:pt x="7201834" y="893"/>
                </a:lnTo>
                <a:lnTo>
                  <a:pt x="7242172" y="13452"/>
                </a:lnTo>
                <a:lnTo>
                  <a:pt x="7274878" y="38614"/>
                </a:lnTo>
                <a:lnTo>
                  <a:pt x="7297105" y="73531"/>
                </a:lnTo>
                <a:lnTo>
                  <a:pt x="7306005" y="115356"/>
                </a:lnTo>
                <a:lnTo>
                  <a:pt x="7306056" y="594359"/>
                </a:lnTo>
                <a:lnTo>
                  <a:pt x="7305162" y="609010"/>
                </a:lnTo>
                <a:lnTo>
                  <a:pt x="7292603" y="649348"/>
                </a:lnTo>
                <a:lnTo>
                  <a:pt x="7267441" y="682054"/>
                </a:lnTo>
                <a:lnTo>
                  <a:pt x="7232524" y="704281"/>
                </a:lnTo>
                <a:lnTo>
                  <a:pt x="7190699" y="713181"/>
                </a:lnTo>
                <a:lnTo>
                  <a:pt x="118872" y="713231"/>
                </a:lnTo>
                <a:lnTo>
                  <a:pt x="104224" y="712338"/>
                </a:lnTo>
                <a:lnTo>
                  <a:pt x="63889" y="699779"/>
                </a:lnTo>
                <a:lnTo>
                  <a:pt x="31181" y="674617"/>
                </a:lnTo>
                <a:lnTo>
                  <a:pt x="8952" y="639700"/>
                </a:lnTo>
                <a:lnTo>
                  <a:pt x="50" y="597875"/>
                </a:lnTo>
                <a:lnTo>
                  <a:pt x="0" y="118871"/>
                </a:lnTo>
                <a:close/>
              </a:path>
            </a:pathLst>
          </a:custGeom>
          <a:ln w="32004">
            <a:solidFill>
              <a:srgbClr val="CC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616" y="4943094"/>
            <a:ext cx="8921495" cy="1458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965" y="4943094"/>
            <a:ext cx="8921495" cy="1458086"/>
          </a:xfrm>
          <a:custGeom>
            <a:avLst/>
            <a:gdLst/>
            <a:ahLst/>
            <a:cxnLst/>
            <a:rect l="l" t="t" r="r" b="b"/>
            <a:pathLst>
              <a:path w="8921495" h="1341120">
                <a:moveTo>
                  <a:pt x="0" y="223519"/>
                </a:moveTo>
                <a:lnTo>
                  <a:pt x="6496" y="169806"/>
                </a:lnTo>
                <a:lnTo>
                  <a:pt x="24949" y="120800"/>
                </a:lnTo>
                <a:lnTo>
                  <a:pt x="53806" y="78056"/>
                </a:lnTo>
                <a:lnTo>
                  <a:pt x="91513" y="43127"/>
                </a:lnTo>
                <a:lnTo>
                  <a:pt x="136517" y="17565"/>
                </a:lnTo>
                <a:lnTo>
                  <a:pt x="187264" y="2925"/>
                </a:lnTo>
                <a:lnTo>
                  <a:pt x="223520" y="0"/>
                </a:lnTo>
                <a:lnTo>
                  <a:pt x="8697976" y="0"/>
                </a:lnTo>
                <a:lnTo>
                  <a:pt x="8751689" y="6496"/>
                </a:lnTo>
                <a:lnTo>
                  <a:pt x="8800695" y="24949"/>
                </a:lnTo>
                <a:lnTo>
                  <a:pt x="8843439" y="53806"/>
                </a:lnTo>
                <a:lnTo>
                  <a:pt x="8878368" y="91513"/>
                </a:lnTo>
                <a:lnTo>
                  <a:pt x="8903930" y="136517"/>
                </a:lnTo>
                <a:lnTo>
                  <a:pt x="8918570" y="187264"/>
                </a:lnTo>
                <a:lnTo>
                  <a:pt x="8921495" y="223519"/>
                </a:lnTo>
                <a:lnTo>
                  <a:pt x="8921495" y="1117587"/>
                </a:lnTo>
                <a:lnTo>
                  <a:pt x="8914999" y="1171305"/>
                </a:lnTo>
                <a:lnTo>
                  <a:pt x="8896546" y="1220314"/>
                </a:lnTo>
                <a:lnTo>
                  <a:pt x="8867689" y="1263061"/>
                </a:lnTo>
                <a:lnTo>
                  <a:pt x="8829982" y="1297992"/>
                </a:lnTo>
                <a:lnTo>
                  <a:pt x="8784978" y="1323554"/>
                </a:lnTo>
                <a:lnTo>
                  <a:pt x="8734231" y="1338194"/>
                </a:lnTo>
                <a:lnTo>
                  <a:pt x="8697976" y="1341119"/>
                </a:lnTo>
                <a:lnTo>
                  <a:pt x="223520" y="1341119"/>
                </a:lnTo>
                <a:lnTo>
                  <a:pt x="169806" y="1334623"/>
                </a:lnTo>
                <a:lnTo>
                  <a:pt x="120800" y="1316170"/>
                </a:lnTo>
                <a:lnTo>
                  <a:pt x="78056" y="1287312"/>
                </a:lnTo>
                <a:lnTo>
                  <a:pt x="43127" y="1249604"/>
                </a:lnTo>
                <a:lnTo>
                  <a:pt x="17565" y="1204597"/>
                </a:lnTo>
                <a:lnTo>
                  <a:pt x="2925" y="1153846"/>
                </a:lnTo>
                <a:lnTo>
                  <a:pt x="0" y="1117587"/>
                </a:lnTo>
                <a:lnTo>
                  <a:pt x="0" y="223519"/>
                </a:lnTo>
                <a:close/>
              </a:path>
            </a:pathLst>
          </a:custGeom>
          <a:ln w="32004">
            <a:solidFill>
              <a:srgbClr val="FF7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191" y="5060060"/>
            <a:ext cx="860171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1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 осуществляется  в  соответствии  с  расходными  обязательствами,  обусловленными установленным  законодательством  разграничением  полномочий,  исполнение  которых  должно  происходить  в очередном финансовом году за счет средств соответствующих бюджетов</a:t>
            </a: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spc="-1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</a:t>
            </a:r>
            <a:r>
              <a:rPr sz="1400" spc="-2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2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1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sz="1400" spc="3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4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3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14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sz="1400" spc="-2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4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4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-5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sz="1400" spc="-6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2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</a:t>
            </a:r>
            <a:r>
              <a:rPr sz="1400" spc="-4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sz="1400" spc="1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sz="1400" spc="1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</a:t>
            </a:r>
            <a:r>
              <a:rPr sz="1400" spc="-2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тивности ра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3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spc="-5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400" spc="-2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-5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-5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тных</a:t>
            </a:r>
            <a:r>
              <a:rPr sz="1400" spc="3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sz="1400" spc="-5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sz="16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2920" y="2422398"/>
            <a:ext cx="3599682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2917" y="2422398"/>
            <a:ext cx="3599687" cy="935736"/>
          </a:xfrm>
          <a:custGeom>
            <a:avLst/>
            <a:gdLst/>
            <a:ahLst/>
            <a:cxnLst/>
            <a:rect l="l" t="t" r="r" b="b"/>
            <a:pathLst>
              <a:path w="3599687" h="935736">
                <a:moveTo>
                  <a:pt x="0" y="126237"/>
                </a:moveTo>
                <a:lnTo>
                  <a:pt x="7300" y="83824"/>
                </a:lnTo>
                <a:lnTo>
                  <a:pt x="27520" y="47545"/>
                </a:lnTo>
                <a:lnTo>
                  <a:pt x="58131" y="19927"/>
                </a:lnTo>
                <a:lnTo>
                  <a:pt x="96610" y="3495"/>
                </a:lnTo>
                <a:lnTo>
                  <a:pt x="3473450" y="0"/>
                </a:lnTo>
                <a:lnTo>
                  <a:pt x="3488113" y="842"/>
                </a:lnTo>
                <a:lnTo>
                  <a:pt x="3528762" y="12730"/>
                </a:lnTo>
                <a:lnTo>
                  <a:pt x="3562435" y="36694"/>
                </a:lnTo>
                <a:lnTo>
                  <a:pt x="3586605" y="70208"/>
                </a:lnTo>
                <a:lnTo>
                  <a:pt x="3598747" y="110748"/>
                </a:lnTo>
                <a:lnTo>
                  <a:pt x="3599687" y="809498"/>
                </a:lnTo>
                <a:lnTo>
                  <a:pt x="3598845" y="824161"/>
                </a:lnTo>
                <a:lnTo>
                  <a:pt x="3586957" y="864810"/>
                </a:lnTo>
                <a:lnTo>
                  <a:pt x="3562993" y="898483"/>
                </a:lnTo>
                <a:lnTo>
                  <a:pt x="3529479" y="922653"/>
                </a:lnTo>
                <a:lnTo>
                  <a:pt x="3488939" y="934795"/>
                </a:lnTo>
                <a:lnTo>
                  <a:pt x="126237" y="935736"/>
                </a:lnTo>
                <a:lnTo>
                  <a:pt x="111574" y="934893"/>
                </a:lnTo>
                <a:lnTo>
                  <a:pt x="70925" y="923005"/>
                </a:lnTo>
                <a:lnTo>
                  <a:pt x="37252" y="899041"/>
                </a:lnTo>
                <a:lnTo>
                  <a:pt x="13082" y="865527"/>
                </a:lnTo>
                <a:lnTo>
                  <a:pt x="940" y="824987"/>
                </a:lnTo>
                <a:lnTo>
                  <a:pt x="0" y="126237"/>
                </a:lnTo>
                <a:close/>
              </a:path>
            </a:pathLst>
          </a:custGeom>
          <a:ln w="32004">
            <a:solidFill>
              <a:srgbClr val="3199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7664" y="1531747"/>
            <a:ext cx="6516370" cy="163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87245" marR="12700" indent="-2075180" algn="ctr">
              <a:lnSpc>
                <a:spcPct val="100099"/>
              </a:lnSpc>
              <a:tabLst>
                <a:tab pos="1440180" algn="l"/>
                <a:tab pos="2922270" algn="l"/>
                <a:tab pos="3146425" algn="l"/>
              </a:tabLst>
            </a:pPr>
            <a:r>
              <a:rPr sz="2000" b="1" spc="-18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4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-7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spc="-5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000" b="1" spc="-2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	Б</a:t>
            </a:r>
            <a:r>
              <a:rPr sz="2000" b="1" spc="-5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</a:t>
            </a:r>
            <a:r>
              <a:rPr sz="2000" b="1" spc="-12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	</a:t>
            </a:r>
            <a:r>
              <a:rPr sz="2000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sz="2000" spc="-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2000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аемые</a:t>
            </a:r>
            <a:r>
              <a:rPr sz="2000" spc="-3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sz="2000" spc="-7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ден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жные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</a:t>
            </a:r>
            <a:r>
              <a:rPr sz="2000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41"/>
              </a:spcBef>
            </a:pPr>
            <a:endParaRPr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3089">
              <a:lnSpc>
                <a:spcPct val="100000"/>
              </a:lnSpc>
              <a:tabLst>
                <a:tab pos="3148330" algn="l"/>
              </a:tabLst>
            </a:pPr>
            <a:r>
              <a:rPr sz="1800" b="1" spc="-15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-10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spc="-7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5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800" b="1" spc="-2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	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b="1" spc="-4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0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98980">
              <a:lnSpc>
                <a:spcPct val="100000"/>
              </a:lnSpc>
            </a:pPr>
            <a:r>
              <a:rPr sz="1800" b="1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800" b="1" spc="-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3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 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791" y="3322320"/>
            <a:ext cx="2180844" cy="1290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4319" y="3536442"/>
            <a:ext cx="1313815" cy="86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1435" algn="ctr">
              <a:lnSpc>
                <a:spcPct val="100000"/>
              </a:lnSpc>
            </a:pPr>
            <a:r>
              <a:rPr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1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-3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5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 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-3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-5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тной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sz="1400" spc="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3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00984" y="3470147"/>
            <a:ext cx="2253995" cy="1284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27450" y="3787394"/>
            <a:ext cx="1400810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400" spc="-3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1400" spc="-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 рас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400" spc="-5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распорядителям</a:t>
            </a:r>
          </a:p>
        </p:txBody>
      </p:sp>
      <p:sp>
        <p:nvSpPr>
          <p:cNvPr id="15" name="object 15"/>
          <p:cNvSpPr/>
          <p:nvPr/>
        </p:nvSpPr>
        <p:spPr>
          <a:xfrm>
            <a:off x="6469379" y="3348228"/>
            <a:ext cx="2307335" cy="1406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34581" y="3726688"/>
            <a:ext cx="1376045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2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альным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1152351" cy="11523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1588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936558843"/>
              </p:ext>
            </p:extLst>
          </p:nvPr>
        </p:nvGraphicFramePr>
        <p:xfrm>
          <a:off x="199338" y="134076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948264" y="544522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373216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237312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08920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005064"/>
            <a:ext cx="179055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36296" y="3933056"/>
            <a:ext cx="1728192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64288" y="2708920"/>
            <a:ext cx="1728192" cy="8104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1297191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764704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84345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40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574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585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600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3216"/>
            <a:ext cx="6080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6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6084168" y="5157192"/>
            <a:ext cx="579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7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8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600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617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2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508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457200" y="274639"/>
            <a:ext cx="8229600" cy="49006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Разделы классификации расходов бюджета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436096" y="6309320"/>
            <a:ext cx="3168352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картинка газет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08660" y="5661248"/>
            <a:ext cx="648841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258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 на 2023 год в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разрезе разделов бюджетной 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55576" y="1412776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228184" y="908720"/>
            <a:ext cx="2659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23528" y="4797152"/>
            <a:ext cx="2016224" cy="1944216"/>
          </a:xfrm>
          <a:prstGeom prst="wedgeEllipseCallout">
            <a:avLst>
              <a:gd name="adj1" fmla="val -21245"/>
              <a:gd name="adj2" fmla="val 3100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расходов: </a:t>
            </a: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484376,0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0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75" y="-3009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Дорожный фонд МО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Акшинский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202 год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плановый период 2023 и 2024 годов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043608" y="1556792"/>
          <a:ext cx="7416824" cy="18722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70187"/>
                <a:gridCol w="1534269"/>
                <a:gridCol w="1656184"/>
                <a:gridCol w="1656184"/>
              </a:tblGrid>
              <a:tr h="886836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</a:t>
                      </a:r>
                    </a:p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2686">
                <a:tc vMerge="1">
                  <a:txBody>
                    <a:bodyPr/>
                    <a:lstStyle/>
                    <a:p>
                      <a:pPr algn="ctr"/>
                      <a:endParaRPr kumimoji="0"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414,0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414,0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414,0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 descr="http://www.yarregion.ru/newsPics/2018-06-26most/0-02-04-1dc2f55d17cb5ac4c2251c3c0af0a2482724ac353d1a8113989a5488ba50d7b0_8cefa614.jpg"/>
          <p:cNvPicPr>
            <a:picLocks noChangeAspect="1" noChangeArrowheads="1"/>
          </p:cNvPicPr>
          <p:nvPr/>
        </p:nvPicPr>
        <p:blipFill>
          <a:blip r:embed="rId3" cstate="print"/>
          <a:srcRect t="6073" b="11942"/>
          <a:stretch>
            <a:fillRect/>
          </a:stretch>
        </p:blipFill>
        <p:spPr bwMode="auto">
          <a:xfrm>
            <a:off x="4873535" y="3933056"/>
            <a:ext cx="3659678" cy="2432313"/>
          </a:xfrm>
          <a:prstGeom prst="rect">
            <a:avLst/>
          </a:prstGeom>
          <a:noFill/>
        </p:spPr>
      </p:pic>
      <p:pic>
        <p:nvPicPr>
          <p:cNvPr id="10" name="Picture 7" descr="https://primamedia.ru/files2/upimg/06_novyy_razmer.jpg"/>
          <p:cNvPicPr>
            <a:picLocks noChangeAspect="1" noChangeArrowheads="1"/>
          </p:cNvPicPr>
          <p:nvPr/>
        </p:nvPicPr>
        <p:blipFill>
          <a:blip r:embed="rId4" cstate="print"/>
          <a:srcRect t="24138" r="16950" b="14873"/>
          <a:stretch>
            <a:fillRect/>
          </a:stretch>
        </p:blipFill>
        <p:spPr bwMode="auto">
          <a:xfrm>
            <a:off x="971600" y="3933056"/>
            <a:ext cx="3634803" cy="243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37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– </a:t>
            </a:r>
            <a:r>
              <a:rPr lang="ru-RU" sz="2000" b="1" dirty="0">
                <a:solidFill>
                  <a:srgbClr val="000099"/>
                </a:solidFill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F9294-C92B-42D5-B255-93CDC507B8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85947223"/>
              </p:ext>
            </p:extLst>
          </p:nvPr>
        </p:nvGraphicFramePr>
        <p:xfrm>
          <a:off x="755576" y="980728"/>
          <a:ext cx="77768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64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071538" y="2285992"/>
            <a:ext cx="78345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0000FF"/>
                </a:solidFill>
                <a:latin typeface="Bookman Old Style" pitchFamily="18" charset="0"/>
              </a:rPr>
              <a:t>	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" Бюджет для граждан" – один из инструментов   реализации проекта "Открытое Правительство", который призван повысить открытость органов власти в отношении граждан, обеспечить доступность и качество государственных (муниципальных) услуг. 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бюджетных  процессах  округа.</a:t>
            </a:r>
            <a:endParaRPr lang="ru-RU" sz="28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5279" y="269195"/>
            <a:ext cx="5412712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alt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lean-soft.ru/wp-content/uploads/2013/05/diagramme-statistiques-1132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05" y="246744"/>
            <a:ext cx="2676316" cy="165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  </a:t>
            </a:r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/>
        </p:nvGraphicFramePr>
        <p:xfrm>
          <a:off x="3643306" y="3929066"/>
          <a:ext cx="4961712" cy="1656185"/>
        </p:xfrm>
        <a:graphic>
          <a:graphicData uri="http://schemas.openxmlformats.org/drawingml/2006/table">
            <a:tbl>
              <a:tblPr/>
              <a:tblGrid>
                <a:gridCol w="2801472"/>
                <a:gridCol w="2160240"/>
              </a:tblGrid>
              <a:tr h="668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1 608,3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погашение коммерческого кредита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2880320" cy="1597220"/>
          </a:xfrm>
          <a:prstGeom prst="rect">
            <a:avLst/>
          </a:prstGeom>
        </p:spPr>
      </p:pic>
      <p:pic>
        <p:nvPicPr>
          <p:cNvPr id="16" name="Рисунок 15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2042146" cy="191683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115616" y="1124744"/>
          <a:ext cx="374441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6120"/>
                <a:gridCol w="834154"/>
                <a:gridCol w="763425"/>
                <a:gridCol w="690717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21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Контактная информация: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9584" y="49459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Комитет по финансам администрации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16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72816"/>
            <a:ext cx="755906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работы: с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8-45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17-15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Обеденный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перерыв: с 13-00 до 14-00 часов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Почтовый адрес: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674230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с.Акша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Забайкальский край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Партизанская, д.20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телефон (факс):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(30 231) 2-22-02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finotdel_aksha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endParaRPr lang="en-US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Председатель Комитета по финансам: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Федорова Ирина Анатольевна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телефон : (30231) 3-22-05 </a:t>
            </a: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униципальный долг Нижнего Новгорода сократился на 9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4143357" cy="23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7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188913"/>
            <a:ext cx="8217877" cy="5762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99"/>
                </a:solidFill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8778" y="3429001"/>
            <a:ext cx="86428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БЮДЖЕТ</a:t>
            </a:r>
            <a:r>
              <a:rPr lang="ru-RU" sz="1500" b="1" dirty="0"/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(от </a:t>
            </a:r>
            <a:r>
              <a:rPr lang="ru-RU" sz="1500" b="1" dirty="0" err="1">
                <a:solidFill>
                  <a:schemeClr val="tx2">
                    <a:lumMod val="50000"/>
                  </a:schemeClr>
                </a:solidFill>
              </a:rPr>
              <a:t>старонормандского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50000"/>
                  </a:schemeClr>
                </a:solidFill>
              </a:rPr>
              <a:t>bougette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8778" y="900113"/>
            <a:ext cx="20896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ДОХОДЫ</a:t>
            </a:r>
          </a:p>
          <a:p>
            <a:pPr algn="ctr"/>
            <a:r>
              <a:rPr lang="ru-RU" sz="1500" b="1" dirty="0">
                <a:solidFill>
                  <a:srgbClr val="000099"/>
                </a:solidFill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331" y="4221163"/>
            <a:ext cx="2590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355373" y="667758"/>
            <a:ext cx="2520462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РАСХОДЫ</a:t>
            </a:r>
          </a:p>
          <a:p>
            <a:pPr algn="ctr"/>
            <a:r>
              <a:rPr lang="ru-RU" sz="1500" b="1" dirty="0">
                <a:solidFill>
                  <a:srgbClr val="000099"/>
                </a:solidFill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</a:t>
            </a:r>
            <a:r>
              <a:rPr lang="ru-RU" sz="15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700705" y="4941888"/>
            <a:ext cx="502626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795597" y="4941888"/>
            <a:ext cx="50555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50581" y="4244986"/>
            <a:ext cx="23050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превышение доходов над расходами образует положительный остаток бюджета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ПРОФИЦИТ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227885" y="4365625"/>
            <a:ext cx="2376854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ДЕФИЦИТОМ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78777" y="6035676"/>
            <a:ext cx="8114463" cy="55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435" y="1052513"/>
            <a:ext cx="357407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23851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066" y="908051"/>
            <a:ext cx="1510811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 семьи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499946" y="868363"/>
            <a:ext cx="710712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4572000" y="765176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5867400" y="836613"/>
            <a:ext cx="722435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59723" y="1844675"/>
            <a:ext cx="295128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444208" y="764704"/>
            <a:ext cx="244865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184" y="1265238"/>
            <a:ext cx="202369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54" y="3860801"/>
            <a:ext cx="236952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084" y="3870325"/>
            <a:ext cx="255709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552343" y="2781300"/>
            <a:ext cx="720969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4563208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2842846" y="2781301"/>
            <a:ext cx="720969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78777" y="5158364"/>
            <a:ext cx="26640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276601" y="4989137"/>
            <a:ext cx="266406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субъектов</a:t>
            </a:r>
          </a:p>
          <a:p>
            <a:pPr algn="ctr"/>
            <a:r>
              <a:rPr lang="ru-RU" b="1" dirty="0">
                <a:solidFill>
                  <a:srgbClr val="000099"/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301154" y="5305426"/>
            <a:ext cx="251899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(местные бюджеты)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203331" y="2565400"/>
            <a:ext cx="2592266" cy="0"/>
          </a:xfrm>
          <a:prstGeom prst="line">
            <a:avLst/>
          </a:prstGeom>
          <a:noFill/>
          <a:ln w="44450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54" y="1268413"/>
            <a:ext cx="203542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post-1264-12461201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460" y="3719740"/>
            <a:ext cx="1487157" cy="153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462464"/>
            <a:ext cx="180095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округа</a:t>
            </a:r>
            <a:b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</a:b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3851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00100" y="3848101"/>
            <a:ext cx="755992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rgbClr val="000099"/>
                </a:solidFill>
              </a:rPr>
              <a:t>округа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826477" y="1196976"/>
            <a:ext cx="1729154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72508" y="1196976"/>
            <a:ext cx="1727689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Прогноз социально-экономического развития </a:t>
            </a:r>
            <a:r>
              <a:rPr lang="ru-RU" sz="1600" b="1" dirty="0" smtClean="0">
                <a:solidFill>
                  <a:srgbClr val="000099"/>
                </a:solidFill>
              </a:rPr>
              <a:t>округа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1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Муниципальные программы </a:t>
            </a:r>
            <a:r>
              <a:rPr lang="ru-RU" sz="1600" b="1" dirty="0" smtClean="0">
                <a:solidFill>
                  <a:srgbClr val="000099"/>
                </a:solidFill>
              </a:rPr>
              <a:t>округа</a:t>
            </a:r>
          </a:p>
          <a:p>
            <a:pPr algn="ctr"/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70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3570" y="4438651"/>
            <a:ext cx="187422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785" y="4451351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1" y="4438651"/>
            <a:ext cx="1872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40" name="Diagram 44"/>
          <p:cNvGraphicFramePr>
            <a:graphicFrameLocks/>
          </p:cNvGraphicFramePr>
          <p:nvPr>
            <p:ph type="dgm" idx="1"/>
          </p:nvPr>
        </p:nvGraphicFramePr>
        <p:xfrm>
          <a:off x="1043608" y="1509728"/>
          <a:ext cx="6802315" cy="4133850"/>
        </p:xfrm>
        <a:graphic>
          <a:graphicData uri="http://schemas.openxmlformats.org/drawingml/2006/compatibility">
            <com:legacyDrawing xmlns:com="http://schemas.openxmlformats.org/drawingml/2006/compatibility" spid="_x0000_s61442"/>
          </a:graphicData>
        </a:graphic>
      </p:graphicFrame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0099"/>
                </a:solidFill>
                <a:latin typeface="Bookman Old Style" pitchFamily="18" charset="0"/>
              </a:rPr>
              <a:t>               </a:t>
            </a:r>
            <a:r>
              <a:rPr lang="ru-RU" sz="2600" b="1" dirty="0">
                <a:solidFill>
                  <a:srgbClr val="000099"/>
                </a:solidFill>
                <a:latin typeface="Bookman Old Style" pitchFamily="18" charset="0"/>
              </a:rPr>
              <a:t>Этапы бюджетного процесса</a:t>
            </a:r>
            <a:r>
              <a:rPr lang="ru-RU" sz="40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32154" name="Text Box 58"/>
          <p:cNvSpPr txBox="1">
            <a:spLocks noChangeArrowheads="1"/>
          </p:cNvSpPr>
          <p:nvPr/>
        </p:nvSpPr>
        <p:spPr bwMode="auto">
          <a:xfrm>
            <a:off x="4785848" y="1196752"/>
            <a:ext cx="342388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6600FF"/>
                </a:solidFill>
              </a:rPr>
              <a:t>1. Составление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Полномочия Администрации МО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август-октябрь</a:t>
            </a:r>
            <a:endParaRPr lang="ru-RU" sz="1400" b="1" dirty="0"/>
          </a:p>
        </p:txBody>
      </p:sp>
      <p:sp>
        <p:nvSpPr>
          <p:cNvPr id="132155" name="Text Box 59"/>
          <p:cNvSpPr txBox="1">
            <a:spLocks noChangeArrowheads="1"/>
          </p:cNvSpPr>
          <p:nvPr/>
        </p:nvSpPr>
        <p:spPr bwMode="auto">
          <a:xfrm>
            <a:off x="5724128" y="2276872"/>
            <a:ext cx="29523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FF9900"/>
                </a:solidFill>
              </a:rPr>
              <a:t>2. Рассмотрение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Депутатами </a:t>
            </a:r>
            <a:r>
              <a:rPr lang="ru-RU" sz="1400" i="1" dirty="0" smtClean="0"/>
              <a:t>Совета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на публичных слушаниях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ноябрь-декабрь</a:t>
            </a:r>
            <a:endParaRPr lang="ru-RU" sz="1400" b="1" dirty="0"/>
          </a:p>
        </p:txBody>
      </p:sp>
      <p:sp>
        <p:nvSpPr>
          <p:cNvPr id="132156" name="Text Box 60"/>
          <p:cNvSpPr txBox="1">
            <a:spLocks noChangeArrowheads="1"/>
          </p:cNvSpPr>
          <p:nvPr/>
        </p:nvSpPr>
        <p:spPr bwMode="auto">
          <a:xfrm>
            <a:off x="5907133" y="4081462"/>
            <a:ext cx="27693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0000FF"/>
                </a:solidFill>
              </a:rPr>
              <a:t>3. Утверждение проекта бюджета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Депутатами  </a:t>
            </a:r>
            <a:r>
              <a:rPr lang="ru-RU" sz="1400" i="1" dirty="0" smtClean="0"/>
              <a:t>Совета 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д</a:t>
            </a:r>
            <a:r>
              <a:rPr lang="ru-RU" sz="1400" b="1" dirty="0" smtClean="0"/>
              <a:t>екабрь</a:t>
            </a:r>
            <a:endParaRPr lang="ru-RU" sz="1400" b="1" dirty="0"/>
          </a:p>
        </p:txBody>
      </p:sp>
      <p:sp>
        <p:nvSpPr>
          <p:cNvPr id="132157" name="Text Box 61"/>
          <p:cNvSpPr txBox="1">
            <a:spLocks noChangeArrowheads="1"/>
          </p:cNvSpPr>
          <p:nvPr/>
        </p:nvSpPr>
        <p:spPr bwMode="auto">
          <a:xfrm>
            <a:off x="4211960" y="5373216"/>
            <a:ext cx="404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C0066"/>
                </a:solidFill>
              </a:rPr>
              <a:t>4. Исполнение бюджета и внесение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C0066"/>
                </a:solidFill>
              </a:rPr>
              <a:t>изменений в Решение о бюджете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Полномочия Администрации МО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</a:t>
            </a:r>
            <a:r>
              <a:rPr lang="ru-RU" sz="1400" b="1" i="1" dirty="0"/>
              <a:t>я</a:t>
            </a:r>
            <a:r>
              <a:rPr lang="ru-RU" sz="1400" b="1" dirty="0" smtClean="0"/>
              <a:t>нварь</a:t>
            </a:r>
            <a:r>
              <a:rPr lang="ru-RU" sz="1400" i="1" dirty="0" smtClean="0"/>
              <a:t>- </a:t>
            </a:r>
            <a:r>
              <a:rPr lang="ru-RU" sz="1400" b="1" i="1" dirty="0"/>
              <a:t>д</a:t>
            </a:r>
            <a:r>
              <a:rPr lang="ru-RU" sz="1400" b="1" dirty="0" smtClean="0"/>
              <a:t>екабрь</a:t>
            </a:r>
            <a:endParaRPr lang="ru-RU" sz="1400" b="1" dirty="0"/>
          </a:p>
        </p:txBody>
      </p:sp>
      <p:sp>
        <p:nvSpPr>
          <p:cNvPr id="132158" name="Text Box 62"/>
          <p:cNvSpPr txBox="1">
            <a:spLocks noChangeArrowheads="1"/>
          </p:cNvSpPr>
          <p:nvPr/>
        </p:nvSpPr>
        <p:spPr bwMode="auto">
          <a:xfrm>
            <a:off x="467544" y="3573016"/>
            <a:ext cx="266429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5. Подготовка и утверждение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ежеквартальной отчетности об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исполнении</a:t>
            </a:r>
            <a:r>
              <a:rPr lang="ru-RU" sz="1400" i="1" dirty="0"/>
              <a:t>  </a:t>
            </a:r>
            <a:r>
              <a:rPr lang="ru-RU" sz="1400" b="1" dirty="0">
                <a:solidFill>
                  <a:srgbClr val="006600"/>
                </a:solidFill>
              </a:rPr>
              <a:t>бюджета.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Направляется Администрацией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в Контрольный орган и в </a:t>
            </a:r>
            <a:r>
              <a:rPr lang="ru-RU" sz="1400" i="1" dirty="0" smtClean="0"/>
              <a:t>Совет </a:t>
            </a:r>
            <a:r>
              <a:rPr lang="ru-RU" sz="1400" i="1" dirty="0"/>
              <a:t>МО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для утверждения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е</a:t>
            </a:r>
            <a:r>
              <a:rPr lang="ru-RU" sz="1400" b="1" dirty="0" smtClean="0"/>
              <a:t>жеквартально</a:t>
            </a:r>
            <a:endParaRPr lang="ru-RU" sz="1400" b="1" dirty="0"/>
          </a:p>
        </p:txBody>
      </p:sp>
      <p:sp>
        <p:nvSpPr>
          <p:cNvPr id="132159" name="Text Box 63"/>
          <p:cNvSpPr txBox="1">
            <a:spLocks noChangeArrowheads="1"/>
          </p:cNvSpPr>
          <p:nvPr/>
        </p:nvSpPr>
        <p:spPr bwMode="auto">
          <a:xfrm>
            <a:off x="323528" y="1124744"/>
            <a:ext cx="2664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6. </a:t>
            </a:r>
            <a:r>
              <a:rPr lang="ru-RU" sz="1400" b="1" dirty="0">
                <a:solidFill>
                  <a:srgbClr val="FF0000"/>
                </a:solidFill>
              </a:rPr>
              <a:t>Подготовка и утверждение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</a:rPr>
              <a:t>годового отчета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</a:rPr>
              <a:t>об исполнении бюджета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Рассматривается на публичных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слушаниях и утверждается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депутатами </a:t>
            </a:r>
            <a:r>
              <a:rPr lang="ru-RU" sz="1400" i="1" dirty="0" smtClean="0"/>
              <a:t>Совета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апрель-июнь</a:t>
            </a:r>
            <a:endParaRPr lang="ru-RU" sz="1400" b="1" dirty="0"/>
          </a:p>
        </p:txBody>
      </p:sp>
      <p:sp>
        <p:nvSpPr>
          <p:cNvPr id="132160" name="Line 64"/>
          <p:cNvSpPr>
            <a:spLocks noChangeShapeType="1"/>
          </p:cNvSpPr>
          <p:nvPr/>
        </p:nvSpPr>
        <p:spPr bwMode="auto">
          <a:xfrm>
            <a:off x="565639" y="88582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Нормативная база формирования проекта бюджета 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на 2023 год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572186697"/>
              </p:ext>
            </p:extLst>
          </p:nvPr>
        </p:nvGraphicFramePr>
        <p:xfrm>
          <a:off x="1115616" y="1052736"/>
          <a:ext cx="792088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901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487363" y="3243263"/>
            <a:ext cx="3886200" cy="8334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DFF96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229574" cy="81994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политики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2023 год и плановый период 2024– 2025 годов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gray">
          <a:xfrm>
            <a:off x="4787900" y="4797425"/>
            <a:ext cx="3886200" cy="1104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FF"/>
              </a:gs>
              <a:gs pos="100000">
                <a:srgbClr val="DFCEFF"/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gray">
          <a:xfrm>
            <a:off x="487363" y="4394200"/>
            <a:ext cx="3886200" cy="9064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487363" y="1844675"/>
            <a:ext cx="3886200" cy="1079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F87D7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gray">
          <a:xfrm>
            <a:off x="1116013" y="1916113"/>
            <a:ext cx="3200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dirty="0">
                <a:latin typeface="Tahoma" pitchFamily="34" charset="0"/>
                <a:cs typeface="Tahoma" pitchFamily="34" charset="0"/>
              </a:rPr>
              <a:t>   Создание условий для обеспечения сбалансированности и устойчивости бюджетной системы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gray">
          <a:xfrm>
            <a:off x="1165225" y="4446588"/>
            <a:ext cx="297180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Развитие и совершенствование программно-целевых методов управления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gray">
          <a:xfrm>
            <a:off x="5364163" y="4868863"/>
            <a:ext cx="33416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Развитие межбюджетных отношений с органами местного самоуправления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gray">
          <a:xfrm>
            <a:off x="1143000" y="3278188"/>
            <a:ext cx="2971800" cy="84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ahoma" pitchFamily="34" charset="0"/>
                <a:cs typeface="Tahoma" pitchFamily="34" charset="0"/>
              </a:rPr>
              <a:t>   Оптимизация структуры бюджетных расходов</a:t>
            </a:r>
          </a:p>
          <a:p>
            <a:pPr>
              <a:spcBef>
                <a:spcPct val="50000"/>
              </a:spcBef>
            </a:pPr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" y="2951163"/>
            <a:ext cx="482600" cy="473075"/>
            <a:chOff x="480" y="1200"/>
            <a:chExt cx="1042" cy="101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30" name="Picture 2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29" name="Oval 2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29" name="Picture 2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60375" y="4148138"/>
            <a:ext cx="482600" cy="473075"/>
            <a:chOff x="480" y="1200"/>
            <a:chExt cx="1042" cy="1019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26" name="Picture 2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4" name="Oval 2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25" name="Picture 2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59338" y="4581525"/>
            <a:ext cx="482600" cy="473075"/>
            <a:chOff x="480" y="1200"/>
            <a:chExt cx="1042" cy="1019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20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9" name="Oval 3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alpha val="55000"/>
                    </a:srgbClr>
                  </a:gs>
                  <a:gs pos="50000">
                    <a:srgbClr val="9966FF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9966FF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19" name="Picture 3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57200" y="1752600"/>
            <a:ext cx="482600" cy="473075"/>
            <a:chOff x="480" y="1200"/>
            <a:chExt cx="1042" cy="1019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16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44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Harsh4" dir="t"/>
              </a:scene3d>
              <a:sp3d extrusionH="1801800" prstMaterial="legacyMetal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6415" name="Picture 3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9" name="Text Box 38"/>
          <p:cNvSpPr txBox="1">
            <a:spLocks noChangeArrowheads="1"/>
          </p:cNvSpPr>
          <p:nvPr/>
        </p:nvSpPr>
        <p:spPr bwMode="gray">
          <a:xfrm>
            <a:off x="508000" y="178593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gray">
          <a:xfrm>
            <a:off x="492125" y="30019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gray">
          <a:xfrm>
            <a:off x="4859338" y="4581525"/>
            <a:ext cx="45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402" name="Text Box 42"/>
          <p:cNvSpPr txBox="1">
            <a:spLocks noChangeArrowheads="1"/>
          </p:cNvSpPr>
          <p:nvPr/>
        </p:nvSpPr>
        <p:spPr bwMode="gray">
          <a:xfrm>
            <a:off x="506413" y="420211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283" name="AutoShape 43"/>
          <p:cNvSpPr>
            <a:spLocks noChangeArrowheads="1"/>
          </p:cNvSpPr>
          <p:nvPr/>
        </p:nvSpPr>
        <p:spPr bwMode="gray">
          <a:xfrm>
            <a:off x="4787900" y="3284538"/>
            <a:ext cx="403225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8000"/>
              </a:gs>
              <a:gs pos="100000">
                <a:srgbClr val="D7D7AE"/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404" name="Text Box 44"/>
          <p:cNvSpPr txBox="1">
            <a:spLocks noChangeArrowheads="1"/>
          </p:cNvSpPr>
          <p:nvPr/>
        </p:nvSpPr>
        <p:spPr bwMode="gray">
          <a:xfrm>
            <a:off x="5364163" y="3357563"/>
            <a:ext cx="338455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Повышение доступности и качества предоставления муниципальных услуг, оказываемых муниципальными учреждениями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859338" y="3141663"/>
            <a:ext cx="482600" cy="473075"/>
            <a:chOff x="480" y="1200"/>
            <a:chExt cx="1042" cy="1019"/>
          </a:xfrm>
        </p:grpSpPr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10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56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B0A026">
                      <a:alpha val="55000"/>
                    </a:srgbClr>
                  </a:gs>
                  <a:gs pos="50000">
                    <a:srgbClr val="B0A026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B0A026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B0A02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09" name="Picture 4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6" name="Text Box 50"/>
          <p:cNvSpPr txBox="1">
            <a:spLocks noChangeArrowheads="1"/>
          </p:cNvSpPr>
          <p:nvPr/>
        </p:nvSpPr>
        <p:spPr bwMode="gray">
          <a:xfrm>
            <a:off x="4859338" y="3141663"/>
            <a:ext cx="433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FFFF"/>
                </a:solidFill>
              </a:rPr>
              <a:t>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6407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341438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Основные характеристики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проекта бюджета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на 2023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годов 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8776128"/>
              </p:ext>
            </p:extLst>
          </p:nvPr>
        </p:nvGraphicFramePr>
        <p:xfrm>
          <a:off x="428596" y="1571612"/>
          <a:ext cx="8496945" cy="48478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99964"/>
                <a:gridCol w="2382321"/>
                <a:gridCol w="1588214"/>
                <a:gridCol w="1826446"/>
              </a:tblGrid>
              <a:tr h="6002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Очередной финансовый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7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бюджета, всего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485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984,3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431 925,9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474 680,5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-налоговые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126 112,0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598,3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395,3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-безвозмездные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359 872,3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296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327,6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330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285,2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4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 rtl="0" fontAlgn="ctr"/>
                      <a:endParaRPr lang="ru-RU" sz="16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484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376,0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431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925,9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474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680,5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67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 </a:t>
                      </a:r>
                      <a:r>
                        <a:rPr lang="ru-RU" sz="16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608,3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</a:tr>
            </a:tbl>
          </a:graphicData>
        </a:graphic>
      </p:graphicFrame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372200" y="1067739"/>
            <a:ext cx="265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6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5547</TotalTime>
  <Words>1174</Words>
  <Application>Microsoft Office PowerPoint</Application>
  <PresentationFormat>Экран (4:3)</PresentationFormat>
  <Paragraphs>269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               </vt:lpstr>
      <vt:lpstr>Слайд 2</vt:lpstr>
      <vt:lpstr>Что такое бюджет?</vt:lpstr>
      <vt:lpstr>Какие бывают бюджеты?</vt:lpstr>
      <vt:lpstr>Основы составления проекта бюджета округа </vt:lpstr>
      <vt:lpstr>               Этапы бюджетного процесса </vt:lpstr>
      <vt:lpstr>             Нормативная база формирования проекта бюджета  Акшинского муниципального округа на 2023 год и плановый период 2024 и 2025 годов</vt:lpstr>
      <vt:lpstr>Основные направления бюджетной политики  на 2023 год и плановый период 2024– 2025 годов</vt:lpstr>
      <vt:lpstr>             Основные характеристики  проекта бюджета   Акшинского муниципального округа на 2023 год и плановый период 2024 и 2025 годов  </vt:lpstr>
      <vt:lpstr>Слайд 10</vt:lpstr>
      <vt:lpstr>Слайд 11</vt:lpstr>
      <vt:lpstr>Виды финансовой помощи</vt:lpstr>
      <vt:lpstr>Слайд 13</vt:lpstr>
      <vt:lpstr>Слайд 14</vt:lpstr>
      <vt:lpstr>Слайд 15</vt:lpstr>
      <vt:lpstr>Слайд 16</vt:lpstr>
      <vt:lpstr>Слайд 17</vt:lpstr>
      <vt:lpstr>Слайд 18</vt:lpstr>
      <vt:lpstr>МУНИЦИПАЛЬНЫЙ ДОЛГ   – совокупность долговых обязательств муниципального образования 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консолидированного бюджета Чугуевского муниципального района на 2016 год</dc:title>
  <dc:creator>User</dc:creator>
  <cp:lastModifiedBy>hunter</cp:lastModifiedBy>
  <cp:revision>552</cp:revision>
  <cp:lastPrinted>2019-12-10T04:51:55Z</cp:lastPrinted>
  <dcterms:created xsi:type="dcterms:W3CDTF">2015-12-09T02:41:44Z</dcterms:created>
  <dcterms:modified xsi:type="dcterms:W3CDTF">2023-02-13T00:31:14Z</dcterms:modified>
</cp:coreProperties>
</file>