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56" r:id="rId2"/>
    <p:sldId id="258" r:id="rId3"/>
    <p:sldId id="257" r:id="rId4"/>
    <p:sldId id="260" r:id="rId5"/>
    <p:sldId id="267" r:id="rId6"/>
    <p:sldId id="261" r:id="rId7"/>
    <p:sldId id="264" r:id="rId8"/>
    <p:sldId id="265" r:id="rId9"/>
    <p:sldId id="268" r:id="rId10"/>
    <p:sldId id="262" r:id="rId11"/>
    <p:sldId id="263" r:id="rId12"/>
    <p:sldId id="259" r:id="rId13"/>
    <p:sldId id="290" r:id="rId14"/>
    <p:sldId id="269" r:id="rId15"/>
    <p:sldId id="276" r:id="rId16"/>
    <p:sldId id="277" r:id="rId17"/>
    <p:sldId id="270" r:id="rId18"/>
    <p:sldId id="272" r:id="rId19"/>
    <p:sldId id="271" r:id="rId20"/>
    <p:sldId id="275" r:id="rId21"/>
    <p:sldId id="274" r:id="rId22"/>
    <p:sldId id="278" r:id="rId23"/>
    <p:sldId id="273" r:id="rId24"/>
    <p:sldId id="279" r:id="rId25"/>
    <p:sldId id="280" r:id="rId26"/>
    <p:sldId id="281" r:id="rId27"/>
    <p:sldId id="282" r:id="rId28"/>
    <p:sldId id="285" r:id="rId29"/>
    <p:sldId id="283" r:id="rId30"/>
    <p:sldId id="288" r:id="rId31"/>
    <p:sldId id="284" r:id="rId32"/>
    <p:sldId id="286" r:id="rId33"/>
    <p:sldId id="287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5A5A"/>
    <a:srgbClr val="FA2A2A"/>
    <a:srgbClr val="0033CC"/>
    <a:srgbClr val="162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A4F98-7485-42B8-BD55-6776F20DF3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A3EA01F-3CDE-4F7A-BEE0-A0B6AA942A3E}">
      <dgm:prSet/>
      <dgm:spPr>
        <a:xfrm>
          <a:off x="0" y="34435"/>
          <a:ext cx="4572000" cy="51642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Приказ о создании комиссии по проведению ОПР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1F2C9D9-0A4D-48DA-9B83-265CA05BE654}" type="parTrans" cxnId="{0F6EC8AF-33BE-42ED-A046-25E889FD898A}">
      <dgm:prSet/>
      <dgm:spPr/>
      <dgm:t>
        <a:bodyPr/>
        <a:lstStyle/>
        <a:p>
          <a:endParaRPr lang="ru-RU"/>
        </a:p>
      </dgm:t>
    </dgm:pt>
    <dgm:pt modelId="{59A02A62-A638-482E-9032-7A72F6C5B6CB}" type="sibTrans" cxnId="{0F6EC8AF-33BE-42ED-A046-25E889FD898A}">
      <dgm:prSet/>
      <dgm:spPr/>
      <dgm:t>
        <a:bodyPr/>
        <a:lstStyle/>
        <a:p>
          <a:endParaRPr lang="ru-RU"/>
        </a:p>
      </dgm:t>
    </dgm:pt>
    <dgm:pt modelId="{C9859D22-FC43-4B67-A529-78ADEB0978A7}">
      <dgm:prSet/>
      <dgm:spPr>
        <a:xfrm>
          <a:off x="0" y="588302"/>
          <a:ext cx="4572000" cy="51642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Положение по ОПР и методика оценки уровня риска п. 22, 23</a:t>
          </a:r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543BA4C-093A-40BD-88F2-044D863E053C}" type="parTrans" cxnId="{A065B0B6-B6C9-4DBB-B28C-EAFA7A8818D8}">
      <dgm:prSet/>
      <dgm:spPr/>
      <dgm:t>
        <a:bodyPr/>
        <a:lstStyle/>
        <a:p>
          <a:endParaRPr lang="ru-RU"/>
        </a:p>
      </dgm:t>
    </dgm:pt>
    <dgm:pt modelId="{C5D7482F-C9FC-4E9E-8C18-CEB787415BDC}" type="sibTrans" cxnId="{A065B0B6-B6C9-4DBB-B28C-EAFA7A8818D8}">
      <dgm:prSet/>
      <dgm:spPr/>
      <dgm:t>
        <a:bodyPr/>
        <a:lstStyle/>
        <a:p>
          <a:endParaRPr lang="ru-RU"/>
        </a:p>
      </dgm:t>
    </dgm:pt>
    <dgm:pt modelId="{1FD36810-38C7-4F4D-9838-2F92E4A439CD}">
      <dgm:prSet/>
      <dgm:spPr>
        <a:xfrm>
          <a:off x="0" y="1142169"/>
          <a:ext cx="4572000" cy="51642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Перечень идентифицированных и оцененных рисков, реестр опасности организаций  п. 19</a:t>
          </a:r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D0E6570-7B2A-4FC0-BAC8-E578FD099EC3}" type="parTrans" cxnId="{81EE20EE-087F-4725-9D8B-A5F2EB3CB031}">
      <dgm:prSet/>
      <dgm:spPr/>
      <dgm:t>
        <a:bodyPr/>
        <a:lstStyle/>
        <a:p>
          <a:endParaRPr lang="ru-RU"/>
        </a:p>
      </dgm:t>
    </dgm:pt>
    <dgm:pt modelId="{17A4A5D4-F675-4C71-AADE-BEF87CA7C4A4}" type="sibTrans" cxnId="{81EE20EE-087F-4725-9D8B-A5F2EB3CB031}">
      <dgm:prSet/>
      <dgm:spPr/>
      <dgm:t>
        <a:bodyPr/>
        <a:lstStyle/>
        <a:p>
          <a:endParaRPr lang="ru-RU"/>
        </a:p>
      </dgm:t>
    </dgm:pt>
    <dgm:pt modelId="{F85B690A-7B34-4DFD-A5F3-E0C0DEE1CAEF}">
      <dgm:prSet/>
      <dgm:spPr>
        <a:xfrm>
          <a:off x="0" y="1696037"/>
          <a:ext cx="4572000" cy="51642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План мероприятий по управлению профессиональными рисками и улучшению условий труда п. 16В</a:t>
          </a:r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B5A5835-A7BB-4ABE-BCB1-F9A680524DE4}" type="parTrans" cxnId="{BE180800-D38C-402F-A574-9852A73F8518}">
      <dgm:prSet/>
      <dgm:spPr/>
      <dgm:t>
        <a:bodyPr/>
        <a:lstStyle/>
        <a:p>
          <a:endParaRPr lang="ru-RU"/>
        </a:p>
      </dgm:t>
    </dgm:pt>
    <dgm:pt modelId="{CE947653-A67E-4841-B3DC-07CA764BBD75}" type="sibTrans" cxnId="{BE180800-D38C-402F-A574-9852A73F8518}">
      <dgm:prSet/>
      <dgm:spPr/>
      <dgm:t>
        <a:bodyPr/>
        <a:lstStyle/>
        <a:p>
          <a:endParaRPr lang="ru-RU"/>
        </a:p>
      </dgm:t>
    </dgm:pt>
    <dgm:pt modelId="{55419D87-8EC4-407E-B816-A5F6D2B6016F}">
      <dgm:prSet/>
      <dgm:spPr>
        <a:xfrm>
          <a:off x="0" y="2249904"/>
          <a:ext cx="4572000" cy="51642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Карты оценки профессиональных рисков ст. 214 ТК РФ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B4B2CE-8293-4FFC-BB91-961C64F7ADD9}" type="parTrans" cxnId="{A53731F6-D9F6-4DDC-85EC-F62806EFC23D}">
      <dgm:prSet/>
      <dgm:spPr/>
      <dgm:t>
        <a:bodyPr/>
        <a:lstStyle/>
        <a:p>
          <a:endParaRPr lang="ru-RU"/>
        </a:p>
      </dgm:t>
    </dgm:pt>
    <dgm:pt modelId="{46A9B3F8-8C2F-4FB3-8EF1-60AF4BCCB740}" type="sibTrans" cxnId="{A53731F6-D9F6-4DDC-85EC-F62806EFC23D}">
      <dgm:prSet/>
      <dgm:spPr/>
      <dgm:t>
        <a:bodyPr/>
        <a:lstStyle/>
        <a:p>
          <a:endParaRPr lang="ru-RU"/>
        </a:p>
      </dgm:t>
    </dgm:pt>
    <dgm:pt modelId="{5BE57486-1EA3-4E7F-9762-58913066BBF8}" type="pres">
      <dgm:prSet presAssocID="{A81A4F98-7485-42B8-BD55-6776F20DF3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6EA3CB-C3EF-43AB-8C3F-7B42186D29DB}" type="pres">
      <dgm:prSet presAssocID="{DA3EA01F-3CDE-4F7A-BEE0-A0B6AA942A3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77A12-D30C-4995-88EA-F8AF2F4BDCC5}" type="pres">
      <dgm:prSet presAssocID="{59A02A62-A638-482E-9032-7A72F6C5B6CB}" presName="spacer" presStyleCnt="0"/>
      <dgm:spPr/>
    </dgm:pt>
    <dgm:pt modelId="{AF1D9FD3-1C4D-4876-8371-57A1F92F7447}" type="pres">
      <dgm:prSet presAssocID="{C9859D22-FC43-4B67-A529-78ADEB0978A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BE5DE-3E84-48A8-B3E7-41BD28CB6B80}" type="pres">
      <dgm:prSet presAssocID="{C5D7482F-C9FC-4E9E-8C18-CEB787415BDC}" presName="spacer" presStyleCnt="0"/>
      <dgm:spPr/>
    </dgm:pt>
    <dgm:pt modelId="{C448C6BF-B762-4F98-A082-066DAC40CAF0}" type="pres">
      <dgm:prSet presAssocID="{1FD36810-38C7-4F4D-9838-2F92E4A439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DFD83-FBEE-45AA-A86C-BC2AEA170896}" type="pres">
      <dgm:prSet presAssocID="{17A4A5D4-F675-4C71-AADE-BEF87CA7C4A4}" presName="spacer" presStyleCnt="0"/>
      <dgm:spPr/>
    </dgm:pt>
    <dgm:pt modelId="{A16CD8C3-C2AF-4FDA-9100-22D1FBBD5EBA}" type="pres">
      <dgm:prSet presAssocID="{F85B690A-7B34-4DFD-A5F3-E0C0DEE1CAE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D087D-9982-45D1-966E-F606BB9380E6}" type="pres">
      <dgm:prSet presAssocID="{CE947653-A67E-4841-B3DC-07CA764BBD75}" presName="spacer" presStyleCnt="0"/>
      <dgm:spPr/>
    </dgm:pt>
    <dgm:pt modelId="{EBBAAC60-AF0D-4F6F-9A32-333ECA84190B}" type="pres">
      <dgm:prSet presAssocID="{55419D87-8EC4-407E-B816-A5F6D2B6016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F9325-980E-4969-BB6C-8E540E5058C0}" type="presOf" srcId="{DA3EA01F-3CDE-4F7A-BEE0-A0B6AA942A3E}" destId="{486EA3CB-C3EF-43AB-8C3F-7B42186D29DB}" srcOrd="0" destOrd="0" presId="urn:microsoft.com/office/officeart/2005/8/layout/vList2"/>
    <dgm:cxn modelId="{81EE20EE-087F-4725-9D8B-A5F2EB3CB031}" srcId="{A81A4F98-7485-42B8-BD55-6776F20DF313}" destId="{1FD36810-38C7-4F4D-9838-2F92E4A439CD}" srcOrd="2" destOrd="0" parTransId="{CD0E6570-7B2A-4FC0-BAC8-E578FD099EC3}" sibTransId="{17A4A5D4-F675-4C71-AADE-BEF87CA7C4A4}"/>
    <dgm:cxn modelId="{0F6EC8AF-33BE-42ED-A046-25E889FD898A}" srcId="{A81A4F98-7485-42B8-BD55-6776F20DF313}" destId="{DA3EA01F-3CDE-4F7A-BEE0-A0B6AA942A3E}" srcOrd="0" destOrd="0" parTransId="{51F2C9D9-0A4D-48DA-9B83-265CA05BE654}" sibTransId="{59A02A62-A638-482E-9032-7A72F6C5B6CB}"/>
    <dgm:cxn modelId="{81C6FD6E-CA8C-45ED-BDCA-B089A4D61F77}" type="presOf" srcId="{F85B690A-7B34-4DFD-A5F3-E0C0DEE1CAEF}" destId="{A16CD8C3-C2AF-4FDA-9100-22D1FBBD5EBA}" srcOrd="0" destOrd="0" presId="urn:microsoft.com/office/officeart/2005/8/layout/vList2"/>
    <dgm:cxn modelId="{3D57DB50-F1A7-415B-939B-BA098663658A}" type="presOf" srcId="{55419D87-8EC4-407E-B816-A5F6D2B6016F}" destId="{EBBAAC60-AF0D-4F6F-9A32-333ECA84190B}" srcOrd="0" destOrd="0" presId="urn:microsoft.com/office/officeart/2005/8/layout/vList2"/>
    <dgm:cxn modelId="{310E262E-950B-41FB-8A81-12873F69CA9F}" type="presOf" srcId="{C9859D22-FC43-4B67-A529-78ADEB0978A7}" destId="{AF1D9FD3-1C4D-4876-8371-57A1F92F7447}" srcOrd="0" destOrd="0" presId="urn:microsoft.com/office/officeart/2005/8/layout/vList2"/>
    <dgm:cxn modelId="{BE180800-D38C-402F-A574-9852A73F8518}" srcId="{A81A4F98-7485-42B8-BD55-6776F20DF313}" destId="{F85B690A-7B34-4DFD-A5F3-E0C0DEE1CAEF}" srcOrd="3" destOrd="0" parTransId="{FB5A5835-A7BB-4ABE-BCB1-F9A680524DE4}" sibTransId="{CE947653-A67E-4841-B3DC-07CA764BBD75}"/>
    <dgm:cxn modelId="{A81C3C57-4BB9-4CC6-8FFB-EF1F0F5E894D}" type="presOf" srcId="{A81A4F98-7485-42B8-BD55-6776F20DF313}" destId="{5BE57486-1EA3-4E7F-9762-58913066BBF8}" srcOrd="0" destOrd="0" presId="urn:microsoft.com/office/officeart/2005/8/layout/vList2"/>
    <dgm:cxn modelId="{A065B0B6-B6C9-4DBB-B28C-EAFA7A8818D8}" srcId="{A81A4F98-7485-42B8-BD55-6776F20DF313}" destId="{C9859D22-FC43-4B67-A529-78ADEB0978A7}" srcOrd="1" destOrd="0" parTransId="{9543BA4C-093A-40BD-88F2-044D863E053C}" sibTransId="{C5D7482F-C9FC-4E9E-8C18-CEB787415BDC}"/>
    <dgm:cxn modelId="{A53731F6-D9F6-4DDC-85EC-F62806EFC23D}" srcId="{A81A4F98-7485-42B8-BD55-6776F20DF313}" destId="{55419D87-8EC4-407E-B816-A5F6D2B6016F}" srcOrd="4" destOrd="0" parTransId="{20B4B2CE-8293-4FFC-BB91-961C64F7ADD9}" sibTransId="{46A9B3F8-8C2F-4FB3-8EF1-60AF4BCCB740}"/>
    <dgm:cxn modelId="{47A58705-E5F0-4C19-975A-A7FC7202E2E1}" type="presOf" srcId="{1FD36810-38C7-4F4D-9838-2F92E4A439CD}" destId="{C448C6BF-B762-4F98-A082-066DAC40CAF0}" srcOrd="0" destOrd="0" presId="urn:microsoft.com/office/officeart/2005/8/layout/vList2"/>
    <dgm:cxn modelId="{ACF43B98-ECC1-4B45-9B68-60466DF89758}" type="presParOf" srcId="{5BE57486-1EA3-4E7F-9762-58913066BBF8}" destId="{486EA3CB-C3EF-43AB-8C3F-7B42186D29DB}" srcOrd="0" destOrd="0" presId="urn:microsoft.com/office/officeart/2005/8/layout/vList2"/>
    <dgm:cxn modelId="{112DE377-8436-429E-A732-5612C02160A5}" type="presParOf" srcId="{5BE57486-1EA3-4E7F-9762-58913066BBF8}" destId="{FC377A12-D30C-4995-88EA-F8AF2F4BDCC5}" srcOrd="1" destOrd="0" presId="urn:microsoft.com/office/officeart/2005/8/layout/vList2"/>
    <dgm:cxn modelId="{3606B479-CE1B-47FA-A5F0-020E38693B43}" type="presParOf" srcId="{5BE57486-1EA3-4E7F-9762-58913066BBF8}" destId="{AF1D9FD3-1C4D-4876-8371-57A1F92F7447}" srcOrd="2" destOrd="0" presId="urn:microsoft.com/office/officeart/2005/8/layout/vList2"/>
    <dgm:cxn modelId="{0E89D8AB-28F6-427C-9889-E44B295966A6}" type="presParOf" srcId="{5BE57486-1EA3-4E7F-9762-58913066BBF8}" destId="{F7DBE5DE-3E84-48A8-B3E7-41BD28CB6B80}" srcOrd="3" destOrd="0" presId="urn:microsoft.com/office/officeart/2005/8/layout/vList2"/>
    <dgm:cxn modelId="{6DBC61A9-4AAD-4F55-B14D-C564D1527A2F}" type="presParOf" srcId="{5BE57486-1EA3-4E7F-9762-58913066BBF8}" destId="{C448C6BF-B762-4F98-A082-066DAC40CAF0}" srcOrd="4" destOrd="0" presId="urn:microsoft.com/office/officeart/2005/8/layout/vList2"/>
    <dgm:cxn modelId="{234B9BC6-04E3-4B22-B10D-7ADA62CFA124}" type="presParOf" srcId="{5BE57486-1EA3-4E7F-9762-58913066BBF8}" destId="{B34DFD83-FBEE-45AA-A86C-BC2AEA170896}" srcOrd="5" destOrd="0" presId="urn:microsoft.com/office/officeart/2005/8/layout/vList2"/>
    <dgm:cxn modelId="{D880E1B6-ED4C-45B7-A28D-BA34852AB37A}" type="presParOf" srcId="{5BE57486-1EA3-4E7F-9762-58913066BBF8}" destId="{A16CD8C3-C2AF-4FDA-9100-22D1FBBD5EBA}" srcOrd="6" destOrd="0" presId="urn:microsoft.com/office/officeart/2005/8/layout/vList2"/>
    <dgm:cxn modelId="{58FD68BC-6663-48C5-B92E-2069F2448D34}" type="presParOf" srcId="{5BE57486-1EA3-4E7F-9762-58913066BBF8}" destId="{B40D087D-9982-45D1-966E-F606BB9380E6}" srcOrd="7" destOrd="0" presId="urn:microsoft.com/office/officeart/2005/8/layout/vList2"/>
    <dgm:cxn modelId="{64641214-0166-45B4-B2C6-E880AE12B0DE}" type="presParOf" srcId="{5BE57486-1EA3-4E7F-9762-58913066BBF8}" destId="{EBBAAC60-AF0D-4F6F-9A32-333ECA84190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1D59E-8AE9-4979-BAD7-C83B473BD935}" type="doc">
      <dgm:prSet loTypeId="urn:microsoft.com/office/officeart/2005/8/layout/vList2" loCatId="list" qsTypeId="urn:microsoft.com/office/officeart/2005/8/quickstyle/simple2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C1715F3F-F1F3-482E-8175-8553314D7A4C}">
      <dgm:prSet/>
      <dgm:spPr/>
      <dgm:t>
        <a:bodyPr/>
        <a:lstStyle/>
        <a:p>
          <a:pPr rtl="0"/>
          <a:r>
            <a:rPr lang="ru-RU" dirty="0" smtClean="0"/>
            <a:t>Программы 46А, 46Б, 46В между собой не совмещаются (п.37 и п.42)  </a:t>
          </a:r>
          <a:endParaRPr lang="ru-RU" dirty="0"/>
        </a:p>
      </dgm:t>
    </dgm:pt>
    <dgm:pt modelId="{293E4E12-5F14-461F-991D-26321037723C}" type="parTrans" cxnId="{F53063AE-C188-44B9-A4C3-7455FC48FF46}">
      <dgm:prSet/>
      <dgm:spPr/>
      <dgm:t>
        <a:bodyPr/>
        <a:lstStyle/>
        <a:p>
          <a:endParaRPr lang="ru-RU"/>
        </a:p>
      </dgm:t>
    </dgm:pt>
    <dgm:pt modelId="{62F3B3C8-BFDE-42FC-8B80-8DE90BBAD1D8}" type="sibTrans" cxnId="{F53063AE-C188-44B9-A4C3-7455FC48FF46}">
      <dgm:prSet/>
      <dgm:spPr/>
      <dgm:t>
        <a:bodyPr/>
        <a:lstStyle/>
        <a:p>
          <a:endParaRPr lang="ru-RU"/>
        </a:p>
      </dgm:t>
    </dgm:pt>
    <dgm:pt modelId="{524C69C5-6E7D-4205-870B-697E4BBA8B88}">
      <dgm:prSet/>
      <dgm:spPr/>
      <dgm:t>
        <a:bodyPr/>
        <a:lstStyle/>
        <a:p>
          <a:pPr rtl="0"/>
          <a:r>
            <a:rPr lang="ru-RU" smtClean="0"/>
            <a:t>Руководителю организации достаточно пройти обучение только по программе 46А в учебном центре, если он не проводит инструктажи и не член комиссии (п.44 и п.53)  </a:t>
          </a:r>
          <a:endParaRPr lang="ru-RU"/>
        </a:p>
      </dgm:t>
    </dgm:pt>
    <dgm:pt modelId="{02FFDADA-1A46-41F5-AFA0-76462FF86F4E}" type="parTrans" cxnId="{B52147E3-1E76-4287-9B41-776E812F0548}">
      <dgm:prSet/>
      <dgm:spPr/>
      <dgm:t>
        <a:bodyPr/>
        <a:lstStyle/>
        <a:p>
          <a:endParaRPr lang="ru-RU"/>
        </a:p>
      </dgm:t>
    </dgm:pt>
    <dgm:pt modelId="{3E022443-C1C6-4404-9B65-446E5B19A13A}" type="sibTrans" cxnId="{B52147E3-1E76-4287-9B41-776E812F0548}">
      <dgm:prSet/>
      <dgm:spPr/>
      <dgm:t>
        <a:bodyPr/>
        <a:lstStyle/>
        <a:p>
          <a:endParaRPr lang="ru-RU"/>
        </a:p>
      </dgm:t>
    </dgm:pt>
    <dgm:pt modelId="{E5E1560C-CC43-4B3E-BF2B-3848B7232070}">
      <dgm:prSet/>
      <dgm:spPr/>
      <dgm:t>
        <a:bodyPr/>
        <a:lstStyle/>
        <a:p>
          <a:pPr rtl="0"/>
          <a:r>
            <a:rPr lang="ru-RU" smtClean="0"/>
            <a:t>По программе 46А  обучают только в учебном центре (п.44 и п.53)  </a:t>
          </a:r>
          <a:endParaRPr lang="ru-RU"/>
        </a:p>
      </dgm:t>
    </dgm:pt>
    <dgm:pt modelId="{31A94A46-AFBF-49F9-890E-534C3F8D9D88}" type="parTrans" cxnId="{E38A7CB8-AAC5-47D7-9CF4-C1EB5CA7005C}">
      <dgm:prSet/>
      <dgm:spPr/>
      <dgm:t>
        <a:bodyPr/>
        <a:lstStyle/>
        <a:p>
          <a:endParaRPr lang="ru-RU"/>
        </a:p>
      </dgm:t>
    </dgm:pt>
    <dgm:pt modelId="{4720D1F3-AC33-46D1-A43A-57E3AFDCE2F8}" type="sibTrans" cxnId="{E38A7CB8-AAC5-47D7-9CF4-C1EB5CA7005C}">
      <dgm:prSet/>
      <dgm:spPr/>
      <dgm:t>
        <a:bodyPr/>
        <a:lstStyle/>
        <a:p>
          <a:endParaRPr lang="ru-RU"/>
        </a:p>
      </dgm:t>
    </dgm:pt>
    <dgm:pt modelId="{EEB382DF-6565-41CE-A961-FE9027C9CEE9}">
      <dgm:prSet/>
      <dgm:spPr/>
      <dgm:t>
        <a:bodyPr/>
        <a:lstStyle/>
        <a:p>
          <a:pPr rtl="0"/>
          <a:r>
            <a:rPr lang="ru-RU" smtClean="0"/>
            <a:t>Все работники должны быть обучены по программе 46Б (исключение освобожденные от обучения), (п.53)  </a:t>
          </a:r>
          <a:endParaRPr lang="ru-RU"/>
        </a:p>
      </dgm:t>
    </dgm:pt>
    <dgm:pt modelId="{4DD7EC58-C932-4AF4-A0CB-6E59E1F957A3}" type="parTrans" cxnId="{D380A91B-9044-4077-983B-D1F1F1163BD6}">
      <dgm:prSet/>
      <dgm:spPr/>
      <dgm:t>
        <a:bodyPr/>
        <a:lstStyle/>
        <a:p>
          <a:endParaRPr lang="ru-RU"/>
        </a:p>
      </dgm:t>
    </dgm:pt>
    <dgm:pt modelId="{22816123-DAD4-47A4-9DF6-8E0D365E2C65}" type="sibTrans" cxnId="{D380A91B-9044-4077-983B-D1F1F1163BD6}">
      <dgm:prSet/>
      <dgm:spPr/>
      <dgm:t>
        <a:bodyPr/>
        <a:lstStyle/>
        <a:p>
          <a:endParaRPr lang="ru-RU"/>
        </a:p>
      </dgm:t>
    </dgm:pt>
    <dgm:pt modelId="{217DA18C-9064-4099-960E-A137950BAD73}">
      <dgm:prSet/>
      <dgm:spPr/>
      <dgm:t>
        <a:bodyPr/>
        <a:lstStyle/>
        <a:p>
          <a:pPr rtl="0"/>
          <a:r>
            <a:rPr lang="ru-RU" smtClean="0"/>
            <a:t>Освободить можно только от обучения по программе 46Б (п.54)</a:t>
          </a:r>
          <a:endParaRPr lang="ru-RU"/>
        </a:p>
      </dgm:t>
    </dgm:pt>
    <dgm:pt modelId="{BF80931E-6509-4F16-BDCF-CF975F9C9724}" type="parTrans" cxnId="{1976D650-55A3-4C47-9611-EC0B01F5BA6C}">
      <dgm:prSet/>
      <dgm:spPr/>
      <dgm:t>
        <a:bodyPr/>
        <a:lstStyle/>
        <a:p>
          <a:endParaRPr lang="ru-RU"/>
        </a:p>
      </dgm:t>
    </dgm:pt>
    <dgm:pt modelId="{90674C49-33FB-41F7-A901-4100038FDE24}" type="sibTrans" cxnId="{1976D650-55A3-4C47-9611-EC0B01F5BA6C}">
      <dgm:prSet/>
      <dgm:spPr/>
      <dgm:t>
        <a:bodyPr/>
        <a:lstStyle/>
        <a:p>
          <a:endParaRPr lang="ru-RU"/>
        </a:p>
      </dgm:t>
    </dgm:pt>
    <dgm:pt modelId="{D4B4DDE5-751D-4CBD-A3F6-5C6BB6D690C5}" type="pres">
      <dgm:prSet presAssocID="{1191D59E-8AE9-4979-BAD7-C83B473BD935}" presName="linear" presStyleCnt="0">
        <dgm:presLayoutVars>
          <dgm:animLvl val="lvl"/>
          <dgm:resizeHandles val="exact"/>
        </dgm:presLayoutVars>
      </dgm:prSet>
      <dgm:spPr/>
    </dgm:pt>
    <dgm:pt modelId="{C86B89EC-33A0-4E31-80BB-10846126F520}" type="pres">
      <dgm:prSet presAssocID="{C1715F3F-F1F3-482E-8175-8553314D7A4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B266AD5-A7AD-40E6-ACAB-BC469D61DCD9}" type="pres">
      <dgm:prSet presAssocID="{62F3B3C8-BFDE-42FC-8B80-8DE90BBAD1D8}" presName="spacer" presStyleCnt="0"/>
      <dgm:spPr/>
    </dgm:pt>
    <dgm:pt modelId="{75E7B4AD-563D-498F-A5A3-E6458653C76F}" type="pres">
      <dgm:prSet presAssocID="{524C69C5-6E7D-4205-870B-697E4BBA8B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636FCA3-BCFC-4491-92CC-8E14D3EB5262}" type="pres">
      <dgm:prSet presAssocID="{3E022443-C1C6-4404-9B65-446E5B19A13A}" presName="spacer" presStyleCnt="0"/>
      <dgm:spPr/>
    </dgm:pt>
    <dgm:pt modelId="{19539069-7231-410A-A634-F10C01699F2A}" type="pres">
      <dgm:prSet presAssocID="{E5E1560C-CC43-4B3E-BF2B-3848B723207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B47B3F8-650B-4184-91FE-C07CE547994B}" type="pres">
      <dgm:prSet presAssocID="{4720D1F3-AC33-46D1-A43A-57E3AFDCE2F8}" presName="spacer" presStyleCnt="0"/>
      <dgm:spPr/>
    </dgm:pt>
    <dgm:pt modelId="{3D93640E-BF25-4D53-84C0-5BC59F7B4D8E}" type="pres">
      <dgm:prSet presAssocID="{EEB382DF-6565-41CE-A961-FE9027C9CEE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B223212-F652-4190-B23C-5931250C5314}" type="pres">
      <dgm:prSet presAssocID="{22816123-DAD4-47A4-9DF6-8E0D365E2C65}" presName="spacer" presStyleCnt="0"/>
      <dgm:spPr/>
    </dgm:pt>
    <dgm:pt modelId="{CC5771E7-9E83-4F21-A3EF-43C2B258BB1C}" type="pres">
      <dgm:prSet presAssocID="{217DA18C-9064-4099-960E-A137950BAD7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195FABE-85BE-4908-B802-7710DD734803}" type="presOf" srcId="{EEB382DF-6565-41CE-A961-FE9027C9CEE9}" destId="{3D93640E-BF25-4D53-84C0-5BC59F7B4D8E}" srcOrd="0" destOrd="0" presId="urn:microsoft.com/office/officeart/2005/8/layout/vList2"/>
    <dgm:cxn modelId="{F53063AE-C188-44B9-A4C3-7455FC48FF46}" srcId="{1191D59E-8AE9-4979-BAD7-C83B473BD935}" destId="{C1715F3F-F1F3-482E-8175-8553314D7A4C}" srcOrd="0" destOrd="0" parTransId="{293E4E12-5F14-461F-991D-26321037723C}" sibTransId="{62F3B3C8-BFDE-42FC-8B80-8DE90BBAD1D8}"/>
    <dgm:cxn modelId="{DDB3AD46-BE3C-49F9-BFC1-677D9FFCADA9}" type="presOf" srcId="{E5E1560C-CC43-4B3E-BF2B-3848B7232070}" destId="{19539069-7231-410A-A634-F10C01699F2A}" srcOrd="0" destOrd="0" presId="urn:microsoft.com/office/officeart/2005/8/layout/vList2"/>
    <dgm:cxn modelId="{E38A7CB8-AAC5-47D7-9CF4-C1EB5CA7005C}" srcId="{1191D59E-8AE9-4979-BAD7-C83B473BD935}" destId="{E5E1560C-CC43-4B3E-BF2B-3848B7232070}" srcOrd="2" destOrd="0" parTransId="{31A94A46-AFBF-49F9-890E-534C3F8D9D88}" sibTransId="{4720D1F3-AC33-46D1-A43A-57E3AFDCE2F8}"/>
    <dgm:cxn modelId="{0126822A-7D1D-416C-B8F3-23B60FB131E2}" type="presOf" srcId="{217DA18C-9064-4099-960E-A137950BAD73}" destId="{CC5771E7-9E83-4F21-A3EF-43C2B258BB1C}" srcOrd="0" destOrd="0" presId="urn:microsoft.com/office/officeart/2005/8/layout/vList2"/>
    <dgm:cxn modelId="{D380A91B-9044-4077-983B-D1F1F1163BD6}" srcId="{1191D59E-8AE9-4979-BAD7-C83B473BD935}" destId="{EEB382DF-6565-41CE-A961-FE9027C9CEE9}" srcOrd="3" destOrd="0" parTransId="{4DD7EC58-C932-4AF4-A0CB-6E59E1F957A3}" sibTransId="{22816123-DAD4-47A4-9DF6-8E0D365E2C65}"/>
    <dgm:cxn modelId="{C2B209AE-76C9-47ED-B35B-0E99EB9B9FB1}" type="presOf" srcId="{C1715F3F-F1F3-482E-8175-8553314D7A4C}" destId="{C86B89EC-33A0-4E31-80BB-10846126F520}" srcOrd="0" destOrd="0" presId="urn:microsoft.com/office/officeart/2005/8/layout/vList2"/>
    <dgm:cxn modelId="{BBD6158E-9CDA-488C-90F3-83DB961D4389}" type="presOf" srcId="{524C69C5-6E7D-4205-870B-697E4BBA8B88}" destId="{75E7B4AD-563D-498F-A5A3-E6458653C76F}" srcOrd="0" destOrd="0" presId="urn:microsoft.com/office/officeart/2005/8/layout/vList2"/>
    <dgm:cxn modelId="{1976D650-55A3-4C47-9611-EC0B01F5BA6C}" srcId="{1191D59E-8AE9-4979-BAD7-C83B473BD935}" destId="{217DA18C-9064-4099-960E-A137950BAD73}" srcOrd="4" destOrd="0" parTransId="{BF80931E-6509-4F16-BDCF-CF975F9C9724}" sibTransId="{90674C49-33FB-41F7-A901-4100038FDE24}"/>
    <dgm:cxn modelId="{B52147E3-1E76-4287-9B41-776E812F0548}" srcId="{1191D59E-8AE9-4979-BAD7-C83B473BD935}" destId="{524C69C5-6E7D-4205-870B-697E4BBA8B88}" srcOrd="1" destOrd="0" parTransId="{02FFDADA-1A46-41F5-AFA0-76462FF86F4E}" sibTransId="{3E022443-C1C6-4404-9B65-446E5B19A13A}"/>
    <dgm:cxn modelId="{63804D2D-11B7-4669-8C94-605B7ABB9781}" type="presOf" srcId="{1191D59E-8AE9-4979-BAD7-C83B473BD935}" destId="{D4B4DDE5-751D-4CBD-A3F6-5C6BB6D690C5}" srcOrd="0" destOrd="0" presId="urn:microsoft.com/office/officeart/2005/8/layout/vList2"/>
    <dgm:cxn modelId="{C4ABC935-8BC5-454C-8917-3B192E75AB86}" type="presParOf" srcId="{D4B4DDE5-751D-4CBD-A3F6-5C6BB6D690C5}" destId="{C86B89EC-33A0-4E31-80BB-10846126F520}" srcOrd="0" destOrd="0" presId="urn:microsoft.com/office/officeart/2005/8/layout/vList2"/>
    <dgm:cxn modelId="{C6D6EB88-1E89-4E65-A528-491D7377D65B}" type="presParOf" srcId="{D4B4DDE5-751D-4CBD-A3F6-5C6BB6D690C5}" destId="{1B266AD5-A7AD-40E6-ACAB-BC469D61DCD9}" srcOrd="1" destOrd="0" presId="urn:microsoft.com/office/officeart/2005/8/layout/vList2"/>
    <dgm:cxn modelId="{6CDE0457-F79D-4498-BA96-10BB6D977183}" type="presParOf" srcId="{D4B4DDE5-751D-4CBD-A3F6-5C6BB6D690C5}" destId="{75E7B4AD-563D-498F-A5A3-E6458653C76F}" srcOrd="2" destOrd="0" presId="urn:microsoft.com/office/officeart/2005/8/layout/vList2"/>
    <dgm:cxn modelId="{31DB8342-08D2-4805-A3B3-97034F38BB43}" type="presParOf" srcId="{D4B4DDE5-751D-4CBD-A3F6-5C6BB6D690C5}" destId="{E636FCA3-BCFC-4491-92CC-8E14D3EB5262}" srcOrd="3" destOrd="0" presId="urn:microsoft.com/office/officeart/2005/8/layout/vList2"/>
    <dgm:cxn modelId="{7E652268-FB56-4164-AD82-C21ADCEF09B7}" type="presParOf" srcId="{D4B4DDE5-751D-4CBD-A3F6-5C6BB6D690C5}" destId="{19539069-7231-410A-A634-F10C01699F2A}" srcOrd="4" destOrd="0" presId="urn:microsoft.com/office/officeart/2005/8/layout/vList2"/>
    <dgm:cxn modelId="{8BAA39B5-80F9-4EEF-8294-DBBCA807CC58}" type="presParOf" srcId="{D4B4DDE5-751D-4CBD-A3F6-5C6BB6D690C5}" destId="{FB47B3F8-650B-4184-91FE-C07CE547994B}" srcOrd="5" destOrd="0" presId="urn:microsoft.com/office/officeart/2005/8/layout/vList2"/>
    <dgm:cxn modelId="{047BAA93-9C99-4002-B903-62E895FC7DCB}" type="presParOf" srcId="{D4B4DDE5-751D-4CBD-A3F6-5C6BB6D690C5}" destId="{3D93640E-BF25-4D53-84C0-5BC59F7B4D8E}" srcOrd="6" destOrd="0" presId="urn:microsoft.com/office/officeart/2005/8/layout/vList2"/>
    <dgm:cxn modelId="{ABAAF7F5-2E51-4710-94C2-F107BCC1C431}" type="presParOf" srcId="{D4B4DDE5-751D-4CBD-A3F6-5C6BB6D690C5}" destId="{CB223212-F652-4190-B23C-5931250C5314}" srcOrd="7" destOrd="0" presId="urn:microsoft.com/office/officeart/2005/8/layout/vList2"/>
    <dgm:cxn modelId="{7374C356-E250-4925-A744-7D45EBAEED8A}" type="presParOf" srcId="{D4B4DDE5-751D-4CBD-A3F6-5C6BB6D690C5}" destId="{CC5771E7-9E83-4F21-A3EF-43C2B258BB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BA8BA0-E9E1-4800-B4D3-7F73AD9DA7E8}" type="doc">
      <dgm:prSet loTypeId="urn:microsoft.com/office/officeart/2005/8/layout/hProcess9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ACB84DD-C2EE-495F-9A85-2A33E6D59DF4}">
      <dgm:prSet custT="1"/>
      <dgm:spPr>
        <a:xfrm>
          <a:off x="622383" y="4611"/>
          <a:ext cx="2163169" cy="1297901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sz="900" b="1" smtClean="0">
              <a:latin typeface="Arial" pitchFamily="34" charset="0"/>
              <a:ea typeface="+mn-ea"/>
              <a:cs typeface="Arial" pitchFamily="34" charset="0"/>
            </a:rPr>
            <a:t>- утвердить локальным нормативным актом порядок учета микроповреждений (микротравм) работников  учетом особенностей организационной структуры, специфики, характера производственной деятельности;</a:t>
          </a:r>
          <a:endParaRPr lang="ru-RU" sz="900" b="1">
            <a:latin typeface="Arial" pitchFamily="34" charset="0"/>
            <a:ea typeface="+mn-ea"/>
            <a:cs typeface="Arial" pitchFamily="34" charset="0"/>
          </a:endParaRPr>
        </a:p>
      </dgm:t>
    </dgm:pt>
    <dgm:pt modelId="{BFE06017-EE94-4E62-91A7-18416A6716FD}" type="parTrans" cxnId="{E630AAC6-9A58-47AA-8DD7-AF8FD1E59E53}">
      <dgm:prSet/>
      <dgm:spPr/>
      <dgm:t>
        <a:bodyPr/>
        <a:lstStyle/>
        <a:p>
          <a:endParaRPr lang="ru-RU" sz="900" b="1">
            <a:latin typeface="Arial" pitchFamily="34" charset="0"/>
            <a:cs typeface="Arial" pitchFamily="34" charset="0"/>
          </a:endParaRPr>
        </a:p>
      </dgm:t>
    </dgm:pt>
    <dgm:pt modelId="{F8BF229C-2CA9-4E9C-8C55-13C29370143D}" type="sibTrans" cxnId="{E630AAC6-9A58-47AA-8DD7-AF8FD1E59E53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2783753" y="607842"/>
          <a:ext cx="4669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929" y="45720"/>
              </a:lnTo>
            </a:path>
          </a:pathLst>
        </a:custGeom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rgbClr val="009DD9">
              <a:shade val="30000"/>
              <a:satMod val="150000"/>
            </a:srgbClr>
          </a:contourClr>
        </a:sp3d>
      </dgm:spPr>
      <dgm:t>
        <a:bodyPr/>
        <a:lstStyle/>
        <a:p>
          <a:endParaRPr lang="ru-RU" sz="9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3903530-7EF1-45B2-9F70-672D7E27F33E}">
      <dgm:prSet custT="1"/>
      <dgm:spPr>
        <a:xfrm>
          <a:off x="3283082" y="4611"/>
          <a:ext cx="2163169" cy="1297901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sz="900" b="1" smtClean="0">
              <a:latin typeface="Arial" pitchFamily="34" charset="0"/>
              <a:ea typeface="+mn-ea"/>
              <a:cs typeface="Arial" pitchFamily="34" charset="0"/>
            </a:rPr>
            <a:t>- организовать ознакомление должностных лиц с порядком учета микроповреждений (микротравм) работников;</a:t>
          </a:r>
          <a:endParaRPr lang="ru-RU" sz="900" b="1">
            <a:latin typeface="Arial" pitchFamily="34" charset="0"/>
            <a:ea typeface="+mn-ea"/>
            <a:cs typeface="Arial" pitchFamily="34" charset="0"/>
          </a:endParaRPr>
        </a:p>
      </dgm:t>
    </dgm:pt>
    <dgm:pt modelId="{6E3C6BD1-D821-4B16-B480-CD7C302F5AB6}" type="parTrans" cxnId="{5CEBB6E8-F39B-4691-A09A-3519C0908338}">
      <dgm:prSet/>
      <dgm:spPr/>
      <dgm:t>
        <a:bodyPr/>
        <a:lstStyle/>
        <a:p>
          <a:endParaRPr lang="ru-RU" sz="900" b="1">
            <a:latin typeface="Arial" pitchFamily="34" charset="0"/>
            <a:cs typeface="Arial" pitchFamily="34" charset="0"/>
          </a:endParaRPr>
        </a:p>
      </dgm:t>
    </dgm:pt>
    <dgm:pt modelId="{42C06327-5768-45E1-B761-BA3F04F341CC}" type="sibTrans" cxnId="{5CEBB6E8-F39B-4691-A09A-3519C0908338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5444452" y="607842"/>
          <a:ext cx="4669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929" y="45720"/>
              </a:lnTo>
            </a:path>
          </a:pathLst>
        </a:custGeom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rgbClr val="009DD9">
              <a:shade val="30000"/>
              <a:satMod val="150000"/>
            </a:srgbClr>
          </a:contourClr>
        </a:sp3d>
      </dgm:spPr>
      <dgm:t>
        <a:bodyPr/>
        <a:lstStyle/>
        <a:p>
          <a:endParaRPr lang="ru-RU" sz="9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37E4885-E15D-4B9D-8279-6668F657A8BC}">
      <dgm:prSet custT="1"/>
      <dgm:spPr>
        <a:xfrm>
          <a:off x="5943781" y="4611"/>
          <a:ext cx="2163169" cy="1297901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sz="900" b="1" smtClean="0">
              <a:latin typeface="Arial" pitchFamily="34" charset="0"/>
              <a:ea typeface="+mn-ea"/>
              <a:cs typeface="Arial" pitchFamily="34" charset="0"/>
            </a:rPr>
            <a:t>- организовать информирование работников о действиях при получении микроповреждения (микротравмы);</a:t>
          </a:r>
          <a:endParaRPr lang="ru-RU" sz="900" b="1">
            <a:latin typeface="Arial" pitchFamily="34" charset="0"/>
            <a:ea typeface="+mn-ea"/>
            <a:cs typeface="Arial" pitchFamily="34" charset="0"/>
          </a:endParaRPr>
        </a:p>
      </dgm:t>
    </dgm:pt>
    <dgm:pt modelId="{C94B195D-A859-4C29-923C-21F1AB80E0EB}" type="parTrans" cxnId="{1379C142-A802-430F-B2CA-7B115976B63C}">
      <dgm:prSet/>
      <dgm:spPr/>
      <dgm:t>
        <a:bodyPr/>
        <a:lstStyle/>
        <a:p>
          <a:endParaRPr lang="ru-RU" sz="900" b="1">
            <a:latin typeface="Arial" pitchFamily="34" charset="0"/>
            <a:cs typeface="Arial" pitchFamily="34" charset="0"/>
          </a:endParaRPr>
        </a:p>
      </dgm:t>
    </dgm:pt>
    <dgm:pt modelId="{4025C8FD-B0E1-4930-9832-CF0A97096776}" type="sibTrans" cxnId="{1379C142-A802-430F-B2CA-7B115976B63C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1703968" y="1300713"/>
          <a:ext cx="5321397" cy="466929"/>
        </a:xfrm>
        <a:custGeom>
          <a:avLst/>
          <a:gdLst/>
          <a:ahLst/>
          <a:cxnLst/>
          <a:rect l="0" t="0" r="0" b="0"/>
          <a:pathLst>
            <a:path>
              <a:moveTo>
                <a:pt x="5321397" y="0"/>
              </a:moveTo>
              <a:lnTo>
                <a:pt x="5321397" y="250564"/>
              </a:lnTo>
              <a:lnTo>
                <a:pt x="0" y="250564"/>
              </a:lnTo>
              <a:lnTo>
                <a:pt x="0" y="466929"/>
              </a:lnTo>
            </a:path>
          </a:pathLst>
        </a:custGeom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rgbClr val="009DD9">
              <a:shade val="30000"/>
              <a:satMod val="150000"/>
            </a:srgbClr>
          </a:contourClr>
        </a:sp3d>
      </dgm:spPr>
      <dgm:t>
        <a:bodyPr/>
        <a:lstStyle/>
        <a:p>
          <a:endParaRPr lang="ru-RU" sz="9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96A7516-7133-4F56-BFA9-CCDBF6647E74}">
      <dgm:prSet custT="1"/>
      <dgm:spPr>
        <a:xfrm>
          <a:off x="5943781" y="1800042"/>
          <a:ext cx="2163169" cy="1297901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ru-RU" sz="900" b="1" smtClean="0">
              <a:latin typeface="Arial" pitchFamily="34" charset="0"/>
              <a:ea typeface="+mn-ea"/>
              <a:cs typeface="Arial" pitchFamily="34" charset="0"/>
            </a:rPr>
            <a:t>- организовать регистрацию происшедших микроповреждений (микротравм) в Журнале учета микроповреждений (микротравм) работников или ином определенном работодателем документе;</a:t>
          </a:r>
          <a:endParaRPr lang="ru-RU" sz="900" b="1">
            <a:latin typeface="Arial" pitchFamily="34" charset="0"/>
            <a:ea typeface="+mn-ea"/>
            <a:cs typeface="Arial" pitchFamily="34" charset="0"/>
          </a:endParaRPr>
        </a:p>
      </dgm:t>
    </dgm:pt>
    <dgm:pt modelId="{42752C80-A420-43B9-B954-A629F3730589}" type="parTrans" cxnId="{657D4AD0-5462-4B70-9B2C-60C0DC6E138A}">
      <dgm:prSet/>
      <dgm:spPr/>
      <dgm:t>
        <a:bodyPr/>
        <a:lstStyle/>
        <a:p>
          <a:endParaRPr lang="ru-RU" sz="900" b="1">
            <a:latin typeface="Arial" pitchFamily="34" charset="0"/>
            <a:cs typeface="Arial" pitchFamily="34" charset="0"/>
          </a:endParaRPr>
        </a:p>
      </dgm:t>
    </dgm:pt>
    <dgm:pt modelId="{8BBACD13-6215-42A6-BD6D-C9EC4D9BFCF8}" type="sibTrans" cxnId="{657D4AD0-5462-4B70-9B2C-60C0DC6E138A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1703968" y="3096144"/>
          <a:ext cx="5321397" cy="466929"/>
        </a:xfrm>
        <a:custGeom>
          <a:avLst/>
          <a:gdLst/>
          <a:ahLst/>
          <a:cxnLst/>
          <a:rect l="0" t="0" r="0" b="0"/>
          <a:pathLst>
            <a:path>
              <a:moveTo>
                <a:pt x="5321397" y="0"/>
              </a:moveTo>
              <a:lnTo>
                <a:pt x="5321397" y="250564"/>
              </a:lnTo>
              <a:lnTo>
                <a:pt x="0" y="250564"/>
              </a:lnTo>
              <a:lnTo>
                <a:pt x="0" y="466929"/>
              </a:lnTo>
            </a:path>
          </a:pathLst>
        </a:custGeom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rgbClr val="009DD9">
              <a:shade val="30000"/>
              <a:satMod val="150000"/>
            </a:srgbClr>
          </a:contourClr>
        </a:sp3d>
      </dgm:spPr>
      <dgm:t>
        <a:bodyPr/>
        <a:lstStyle/>
        <a:p>
          <a:endParaRPr lang="ru-RU" sz="9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CC4571B8-4375-41AF-A56E-9AD85EEE7D69}" type="pres">
      <dgm:prSet presAssocID="{EABA8BA0-E9E1-4800-B4D3-7F73AD9DA7E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7025B-5540-4806-B6C8-51BDBF01D45F}" type="pres">
      <dgm:prSet presAssocID="{EABA8BA0-E9E1-4800-B4D3-7F73AD9DA7E8}" presName="arrow" presStyleLbl="bgShp" presStyleIdx="0" presStyleCnt="1"/>
      <dgm:spPr/>
      <dgm:t>
        <a:bodyPr/>
        <a:lstStyle/>
        <a:p>
          <a:endParaRPr lang="ru-RU"/>
        </a:p>
      </dgm:t>
    </dgm:pt>
    <dgm:pt modelId="{D826DF1C-1535-40FC-B262-6C58640DA307}" type="pres">
      <dgm:prSet presAssocID="{EABA8BA0-E9E1-4800-B4D3-7F73AD9DA7E8}" presName="linearProcess" presStyleCnt="0"/>
      <dgm:spPr/>
      <dgm:t>
        <a:bodyPr/>
        <a:lstStyle/>
        <a:p>
          <a:endParaRPr lang="ru-RU"/>
        </a:p>
      </dgm:t>
    </dgm:pt>
    <dgm:pt modelId="{8F593199-DB40-43D7-BA26-9DDF46112383}" type="pres">
      <dgm:prSet presAssocID="{3ACB84DD-C2EE-495F-9A85-2A33E6D59DF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D7436-28D5-490B-B02F-BFA4A94C2DCF}" type="pres">
      <dgm:prSet presAssocID="{F8BF229C-2CA9-4E9C-8C55-13C29370143D}" presName="sibTrans" presStyleCnt="0"/>
      <dgm:spPr/>
      <dgm:t>
        <a:bodyPr/>
        <a:lstStyle/>
        <a:p>
          <a:endParaRPr lang="ru-RU"/>
        </a:p>
      </dgm:t>
    </dgm:pt>
    <dgm:pt modelId="{08A05064-A49D-4B3D-979C-D6AC3C105E3D}" type="pres">
      <dgm:prSet presAssocID="{E3903530-7EF1-45B2-9F70-672D7E27F33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90972-F9E9-4CB8-8134-FA5F92133E9D}" type="pres">
      <dgm:prSet presAssocID="{42C06327-5768-45E1-B761-BA3F04F341CC}" presName="sibTrans" presStyleCnt="0"/>
      <dgm:spPr/>
      <dgm:t>
        <a:bodyPr/>
        <a:lstStyle/>
        <a:p>
          <a:endParaRPr lang="ru-RU"/>
        </a:p>
      </dgm:t>
    </dgm:pt>
    <dgm:pt modelId="{A8C746F1-200F-4E55-B2FA-CB963DD4AF8E}" type="pres">
      <dgm:prSet presAssocID="{F37E4885-E15D-4B9D-8279-6668F657A8B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F591D-E0B6-437E-AF81-00B285162019}" type="pres">
      <dgm:prSet presAssocID="{4025C8FD-B0E1-4930-9832-CF0A97096776}" presName="sibTrans" presStyleCnt="0"/>
      <dgm:spPr/>
      <dgm:t>
        <a:bodyPr/>
        <a:lstStyle/>
        <a:p>
          <a:endParaRPr lang="ru-RU"/>
        </a:p>
      </dgm:t>
    </dgm:pt>
    <dgm:pt modelId="{823BCC7F-F61B-4A89-B7C3-81C40BF56C6A}" type="pres">
      <dgm:prSet presAssocID="{B96A7516-7133-4F56-BFA9-CCDBF6647E7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9D3168-6F08-4CAD-9A41-28E809045579}" type="presOf" srcId="{B96A7516-7133-4F56-BFA9-CCDBF6647E74}" destId="{823BCC7F-F61B-4A89-B7C3-81C40BF56C6A}" srcOrd="0" destOrd="0" presId="urn:microsoft.com/office/officeart/2005/8/layout/hProcess9"/>
    <dgm:cxn modelId="{96B5D905-FE55-45B2-B3CF-4C3FB3CBC0AD}" type="presOf" srcId="{E3903530-7EF1-45B2-9F70-672D7E27F33E}" destId="{08A05064-A49D-4B3D-979C-D6AC3C105E3D}" srcOrd="0" destOrd="0" presId="urn:microsoft.com/office/officeart/2005/8/layout/hProcess9"/>
    <dgm:cxn modelId="{1379C142-A802-430F-B2CA-7B115976B63C}" srcId="{EABA8BA0-E9E1-4800-B4D3-7F73AD9DA7E8}" destId="{F37E4885-E15D-4B9D-8279-6668F657A8BC}" srcOrd="2" destOrd="0" parTransId="{C94B195D-A859-4C29-923C-21F1AB80E0EB}" sibTransId="{4025C8FD-B0E1-4930-9832-CF0A97096776}"/>
    <dgm:cxn modelId="{46478AC4-CA41-4ADB-98B3-4178EF3F87AA}" type="presOf" srcId="{3ACB84DD-C2EE-495F-9A85-2A33E6D59DF4}" destId="{8F593199-DB40-43D7-BA26-9DDF46112383}" srcOrd="0" destOrd="0" presId="urn:microsoft.com/office/officeart/2005/8/layout/hProcess9"/>
    <dgm:cxn modelId="{E630AAC6-9A58-47AA-8DD7-AF8FD1E59E53}" srcId="{EABA8BA0-E9E1-4800-B4D3-7F73AD9DA7E8}" destId="{3ACB84DD-C2EE-495F-9A85-2A33E6D59DF4}" srcOrd="0" destOrd="0" parTransId="{BFE06017-EE94-4E62-91A7-18416A6716FD}" sibTransId="{F8BF229C-2CA9-4E9C-8C55-13C29370143D}"/>
    <dgm:cxn modelId="{C2A0F86A-4066-4183-A329-011B88A5825E}" type="presOf" srcId="{EABA8BA0-E9E1-4800-B4D3-7F73AD9DA7E8}" destId="{CC4571B8-4375-41AF-A56E-9AD85EEE7D69}" srcOrd="0" destOrd="0" presId="urn:microsoft.com/office/officeart/2005/8/layout/hProcess9"/>
    <dgm:cxn modelId="{5CEBB6E8-F39B-4691-A09A-3519C0908338}" srcId="{EABA8BA0-E9E1-4800-B4D3-7F73AD9DA7E8}" destId="{E3903530-7EF1-45B2-9F70-672D7E27F33E}" srcOrd="1" destOrd="0" parTransId="{6E3C6BD1-D821-4B16-B480-CD7C302F5AB6}" sibTransId="{42C06327-5768-45E1-B761-BA3F04F341CC}"/>
    <dgm:cxn modelId="{2D7DA6A1-3118-4070-8552-A530359A7A19}" type="presOf" srcId="{F37E4885-E15D-4B9D-8279-6668F657A8BC}" destId="{A8C746F1-200F-4E55-B2FA-CB963DD4AF8E}" srcOrd="0" destOrd="0" presId="urn:microsoft.com/office/officeart/2005/8/layout/hProcess9"/>
    <dgm:cxn modelId="{657D4AD0-5462-4B70-9B2C-60C0DC6E138A}" srcId="{EABA8BA0-E9E1-4800-B4D3-7F73AD9DA7E8}" destId="{B96A7516-7133-4F56-BFA9-CCDBF6647E74}" srcOrd="3" destOrd="0" parTransId="{42752C80-A420-43B9-B954-A629F3730589}" sibTransId="{8BBACD13-6215-42A6-BD6D-C9EC4D9BFCF8}"/>
    <dgm:cxn modelId="{A681F503-FFAE-4D66-8410-727A0991B24C}" type="presParOf" srcId="{CC4571B8-4375-41AF-A56E-9AD85EEE7D69}" destId="{1327025B-5540-4806-B6C8-51BDBF01D45F}" srcOrd="0" destOrd="0" presId="urn:microsoft.com/office/officeart/2005/8/layout/hProcess9"/>
    <dgm:cxn modelId="{F97FE2C2-EC3F-474B-8F09-BB879D546515}" type="presParOf" srcId="{CC4571B8-4375-41AF-A56E-9AD85EEE7D69}" destId="{D826DF1C-1535-40FC-B262-6C58640DA307}" srcOrd="1" destOrd="0" presId="urn:microsoft.com/office/officeart/2005/8/layout/hProcess9"/>
    <dgm:cxn modelId="{FD079383-32C0-4639-B090-27E041BE4E62}" type="presParOf" srcId="{D826DF1C-1535-40FC-B262-6C58640DA307}" destId="{8F593199-DB40-43D7-BA26-9DDF46112383}" srcOrd="0" destOrd="0" presId="urn:microsoft.com/office/officeart/2005/8/layout/hProcess9"/>
    <dgm:cxn modelId="{AACE61AD-6C4C-4DE6-9C4A-61CDF10F2026}" type="presParOf" srcId="{D826DF1C-1535-40FC-B262-6C58640DA307}" destId="{FAED7436-28D5-490B-B02F-BFA4A94C2DCF}" srcOrd="1" destOrd="0" presId="urn:microsoft.com/office/officeart/2005/8/layout/hProcess9"/>
    <dgm:cxn modelId="{BCAD174D-E5E2-4093-B825-37C96C482513}" type="presParOf" srcId="{D826DF1C-1535-40FC-B262-6C58640DA307}" destId="{08A05064-A49D-4B3D-979C-D6AC3C105E3D}" srcOrd="2" destOrd="0" presId="urn:microsoft.com/office/officeart/2005/8/layout/hProcess9"/>
    <dgm:cxn modelId="{15E216A4-5937-4810-BEF7-36C2582CF74E}" type="presParOf" srcId="{D826DF1C-1535-40FC-B262-6C58640DA307}" destId="{E2890972-F9E9-4CB8-8134-FA5F92133E9D}" srcOrd="3" destOrd="0" presId="urn:microsoft.com/office/officeart/2005/8/layout/hProcess9"/>
    <dgm:cxn modelId="{FE6E798B-999B-4D97-85CD-30291530EF24}" type="presParOf" srcId="{D826DF1C-1535-40FC-B262-6C58640DA307}" destId="{A8C746F1-200F-4E55-B2FA-CB963DD4AF8E}" srcOrd="4" destOrd="0" presId="urn:microsoft.com/office/officeart/2005/8/layout/hProcess9"/>
    <dgm:cxn modelId="{A152248D-BF78-4AC7-A1DE-251614B19E4F}" type="presParOf" srcId="{D826DF1C-1535-40FC-B262-6C58640DA307}" destId="{831F591D-E0B6-437E-AF81-00B285162019}" srcOrd="5" destOrd="0" presId="urn:microsoft.com/office/officeart/2005/8/layout/hProcess9"/>
    <dgm:cxn modelId="{442941B1-9515-4F0A-8341-85EBF885D242}" type="presParOf" srcId="{D826DF1C-1535-40FC-B262-6C58640DA307}" destId="{823BCC7F-F61B-4A89-B7C3-81C40BF56C6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EA3CB-C3EF-43AB-8C3F-7B42186D29DB}">
      <dsp:nvSpPr>
        <dsp:cNvPr id="0" name=""/>
        <dsp:cNvSpPr/>
      </dsp:nvSpPr>
      <dsp:spPr>
        <a:xfrm>
          <a:off x="0" y="34435"/>
          <a:ext cx="4572000" cy="51642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Приказ о создании комиссии по проведению ОПР</a:t>
          </a:r>
          <a:endParaRPr lang="ru-RU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210" y="59645"/>
        <a:ext cx="4521580" cy="466007"/>
      </dsp:txXfrm>
    </dsp:sp>
    <dsp:sp modelId="{AF1D9FD3-1C4D-4876-8371-57A1F92F7447}">
      <dsp:nvSpPr>
        <dsp:cNvPr id="0" name=""/>
        <dsp:cNvSpPr/>
      </dsp:nvSpPr>
      <dsp:spPr>
        <a:xfrm>
          <a:off x="0" y="588302"/>
          <a:ext cx="4572000" cy="51642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Положение по ОПР и методика оценки уровня риска п. 22, 23</a:t>
          </a:r>
          <a:endParaRPr lang="ru-RU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210" y="613512"/>
        <a:ext cx="4521580" cy="466007"/>
      </dsp:txXfrm>
    </dsp:sp>
    <dsp:sp modelId="{C448C6BF-B762-4F98-A082-066DAC40CAF0}">
      <dsp:nvSpPr>
        <dsp:cNvPr id="0" name=""/>
        <dsp:cNvSpPr/>
      </dsp:nvSpPr>
      <dsp:spPr>
        <a:xfrm>
          <a:off x="0" y="1142169"/>
          <a:ext cx="4572000" cy="51642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Перечень идентифицированных и оцененных рисков, реестр опасности организаций  п. 19</a:t>
          </a:r>
          <a:endParaRPr lang="ru-RU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210" y="1167379"/>
        <a:ext cx="4521580" cy="466007"/>
      </dsp:txXfrm>
    </dsp:sp>
    <dsp:sp modelId="{A16CD8C3-C2AF-4FDA-9100-22D1FBBD5EBA}">
      <dsp:nvSpPr>
        <dsp:cNvPr id="0" name=""/>
        <dsp:cNvSpPr/>
      </dsp:nvSpPr>
      <dsp:spPr>
        <a:xfrm>
          <a:off x="0" y="1696037"/>
          <a:ext cx="4572000" cy="51642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План мероприятий по управлению профессиональными рисками и улучшению условий труда п. 16В</a:t>
          </a:r>
          <a:endParaRPr lang="ru-RU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210" y="1721247"/>
        <a:ext cx="4521580" cy="466007"/>
      </dsp:txXfrm>
    </dsp:sp>
    <dsp:sp modelId="{EBBAAC60-AF0D-4F6F-9A32-333ECA84190B}">
      <dsp:nvSpPr>
        <dsp:cNvPr id="0" name=""/>
        <dsp:cNvSpPr/>
      </dsp:nvSpPr>
      <dsp:spPr>
        <a:xfrm>
          <a:off x="0" y="2249904"/>
          <a:ext cx="4572000" cy="51642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Карты оценки профессиональных рисков ст. 214 ТК РФ</a:t>
          </a:r>
          <a:endParaRPr lang="ru-RU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210" y="2275114"/>
        <a:ext cx="4521580" cy="466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B89EC-33A0-4E31-80BB-10846126F520}">
      <dsp:nvSpPr>
        <dsp:cNvPr id="0" name=""/>
        <dsp:cNvSpPr/>
      </dsp:nvSpPr>
      <dsp:spPr>
        <a:xfrm>
          <a:off x="0" y="66713"/>
          <a:ext cx="5688632" cy="72104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Программы 46А, 46Б, 46В между собой не совмещаются (п.37 и п.42)  </a:t>
          </a:r>
          <a:endParaRPr lang="ru-RU" sz="1300" kern="1200" dirty="0"/>
        </a:p>
      </dsp:txBody>
      <dsp:txXfrm>
        <a:off x="35199" y="101912"/>
        <a:ext cx="5618234" cy="650651"/>
      </dsp:txXfrm>
    </dsp:sp>
    <dsp:sp modelId="{75E7B4AD-563D-498F-A5A3-E6458653C76F}">
      <dsp:nvSpPr>
        <dsp:cNvPr id="0" name=""/>
        <dsp:cNvSpPr/>
      </dsp:nvSpPr>
      <dsp:spPr>
        <a:xfrm>
          <a:off x="0" y="825202"/>
          <a:ext cx="5688632" cy="721049"/>
        </a:xfrm>
        <a:prstGeom prst="roundRect">
          <a:avLst/>
        </a:prstGeom>
        <a:solidFill>
          <a:schemeClr val="accent1">
            <a:shade val="50000"/>
            <a:hueOff val="0"/>
            <a:satOff val="-27228"/>
            <a:lumOff val="209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Руководителю организации достаточно пройти обучение только по программе 46А в учебном центре, если он не проводит инструктажи и не член комиссии (п.44 и п.53)  </a:t>
          </a:r>
          <a:endParaRPr lang="ru-RU" sz="1300" kern="1200"/>
        </a:p>
      </dsp:txBody>
      <dsp:txXfrm>
        <a:off x="35199" y="860401"/>
        <a:ext cx="5618234" cy="650651"/>
      </dsp:txXfrm>
    </dsp:sp>
    <dsp:sp modelId="{19539069-7231-410A-A634-F10C01699F2A}">
      <dsp:nvSpPr>
        <dsp:cNvPr id="0" name=""/>
        <dsp:cNvSpPr/>
      </dsp:nvSpPr>
      <dsp:spPr>
        <a:xfrm>
          <a:off x="0" y="1583691"/>
          <a:ext cx="5688632" cy="721049"/>
        </a:xfrm>
        <a:prstGeom prst="roundRect">
          <a:avLst/>
        </a:prstGeom>
        <a:solidFill>
          <a:schemeClr val="accent1">
            <a:shade val="50000"/>
            <a:hueOff val="0"/>
            <a:satOff val="-54457"/>
            <a:lumOff val="419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По программе 46А  обучают только в учебном центре (п.44 и п.53)  </a:t>
          </a:r>
          <a:endParaRPr lang="ru-RU" sz="1300" kern="1200"/>
        </a:p>
      </dsp:txBody>
      <dsp:txXfrm>
        <a:off x="35199" y="1618890"/>
        <a:ext cx="5618234" cy="650651"/>
      </dsp:txXfrm>
    </dsp:sp>
    <dsp:sp modelId="{3D93640E-BF25-4D53-84C0-5BC59F7B4D8E}">
      <dsp:nvSpPr>
        <dsp:cNvPr id="0" name=""/>
        <dsp:cNvSpPr/>
      </dsp:nvSpPr>
      <dsp:spPr>
        <a:xfrm>
          <a:off x="0" y="2342180"/>
          <a:ext cx="5688632" cy="721049"/>
        </a:xfrm>
        <a:prstGeom prst="roundRect">
          <a:avLst/>
        </a:prstGeom>
        <a:solidFill>
          <a:schemeClr val="accent1">
            <a:shade val="50000"/>
            <a:hueOff val="0"/>
            <a:satOff val="-54457"/>
            <a:lumOff val="419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Все работники должны быть обучены по программе 46Б (исключение освобожденные от обучения), (п.53)  </a:t>
          </a:r>
          <a:endParaRPr lang="ru-RU" sz="1300" kern="1200"/>
        </a:p>
      </dsp:txBody>
      <dsp:txXfrm>
        <a:off x="35199" y="2377379"/>
        <a:ext cx="5618234" cy="650651"/>
      </dsp:txXfrm>
    </dsp:sp>
    <dsp:sp modelId="{CC5771E7-9E83-4F21-A3EF-43C2B258BB1C}">
      <dsp:nvSpPr>
        <dsp:cNvPr id="0" name=""/>
        <dsp:cNvSpPr/>
      </dsp:nvSpPr>
      <dsp:spPr>
        <a:xfrm>
          <a:off x="0" y="3100669"/>
          <a:ext cx="5688632" cy="721049"/>
        </a:xfrm>
        <a:prstGeom prst="roundRect">
          <a:avLst/>
        </a:prstGeom>
        <a:solidFill>
          <a:schemeClr val="accent1">
            <a:shade val="50000"/>
            <a:hueOff val="0"/>
            <a:satOff val="-27228"/>
            <a:lumOff val="209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Освободить можно только от обучения по программе 46Б (п.54)</a:t>
          </a:r>
          <a:endParaRPr lang="ru-RU" sz="1300" kern="1200"/>
        </a:p>
      </dsp:txBody>
      <dsp:txXfrm>
        <a:off x="35199" y="3135868"/>
        <a:ext cx="5618234" cy="650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7025B-5540-4806-B6C8-51BDBF01D45F}">
      <dsp:nvSpPr>
        <dsp:cNvPr id="0" name=""/>
        <dsp:cNvSpPr/>
      </dsp:nvSpPr>
      <dsp:spPr>
        <a:xfrm>
          <a:off x="637270" y="0"/>
          <a:ext cx="7222401" cy="28658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593199-DB40-43D7-BA26-9DDF46112383}">
      <dsp:nvSpPr>
        <dsp:cNvPr id="0" name=""/>
        <dsp:cNvSpPr/>
      </dsp:nvSpPr>
      <dsp:spPr>
        <a:xfrm>
          <a:off x="2904" y="859753"/>
          <a:ext cx="1886918" cy="1146337"/>
        </a:xfrm>
        <a:prstGeom prst="round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smtClean="0">
              <a:latin typeface="Arial" pitchFamily="34" charset="0"/>
              <a:ea typeface="+mn-ea"/>
              <a:cs typeface="Arial" pitchFamily="34" charset="0"/>
            </a:rPr>
            <a:t>- утвердить локальным нормативным актом порядок учета микроповреждений (микротравм) работников  учетом особенностей организационной структуры, специфики, характера производственной деятельности;</a:t>
          </a:r>
          <a:endParaRPr lang="ru-RU" sz="900" b="1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58864" y="915713"/>
        <a:ext cx="1774998" cy="1034417"/>
      </dsp:txXfrm>
    </dsp:sp>
    <dsp:sp modelId="{08A05064-A49D-4B3D-979C-D6AC3C105E3D}">
      <dsp:nvSpPr>
        <dsp:cNvPr id="0" name=""/>
        <dsp:cNvSpPr/>
      </dsp:nvSpPr>
      <dsp:spPr>
        <a:xfrm>
          <a:off x="2204309" y="859753"/>
          <a:ext cx="1886918" cy="1146337"/>
        </a:xfrm>
        <a:prstGeom prst="round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smtClean="0">
              <a:latin typeface="Arial" pitchFamily="34" charset="0"/>
              <a:ea typeface="+mn-ea"/>
              <a:cs typeface="Arial" pitchFamily="34" charset="0"/>
            </a:rPr>
            <a:t>- организовать ознакомление должностных лиц с порядком учета микроповреждений (микротравм) работников;</a:t>
          </a:r>
          <a:endParaRPr lang="ru-RU" sz="900" b="1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2260269" y="915713"/>
        <a:ext cx="1774998" cy="1034417"/>
      </dsp:txXfrm>
    </dsp:sp>
    <dsp:sp modelId="{A8C746F1-200F-4E55-B2FA-CB963DD4AF8E}">
      <dsp:nvSpPr>
        <dsp:cNvPr id="0" name=""/>
        <dsp:cNvSpPr/>
      </dsp:nvSpPr>
      <dsp:spPr>
        <a:xfrm>
          <a:off x="4405714" y="859753"/>
          <a:ext cx="1886918" cy="1146337"/>
        </a:xfrm>
        <a:prstGeom prst="round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smtClean="0">
              <a:latin typeface="Arial" pitchFamily="34" charset="0"/>
              <a:ea typeface="+mn-ea"/>
              <a:cs typeface="Arial" pitchFamily="34" charset="0"/>
            </a:rPr>
            <a:t>- организовать информирование работников о действиях при получении микроповреждения (микротравмы);</a:t>
          </a:r>
          <a:endParaRPr lang="ru-RU" sz="900" b="1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4461674" y="915713"/>
        <a:ext cx="1774998" cy="1034417"/>
      </dsp:txXfrm>
    </dsp:sp>
    <dsp:sp modelId="{823BCC7F-F61B-4A89-B7C3-81C40BF56C6A}">
      <dsp:nvSpPr>
        <dsp:cNvPr id="0" name=""/>
        <dsp:cNvSpPr/>
      </dsp:nvSpPr>
      <dsp:spPr>
        <a:xfrm>
          <a:off x="6607119" y="859753"/>
          <a:ext cx="1886918" cy="1146337"/>
        </a:xfrm>
        <a:prstGeom prst="round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smtClean="0">
              <a:latin typeface="Arial" pitchFamily="34" charset="0"/>
              <a:ea typeface="+mn-ea"/>
              <a:cs typeface="Arial" pitchFamily="34" charset="0"/>
            </a:rPr>
            <a:t>- организовать регистрацию происшедших микроповреждений (микротравм) в Журнале учета микроповреждений (микротравм) работников или ином определенном работодателем документе;</a:t>
          </a:r>
          <a:endParaRPr lang="ru-RU" sz="900" b="1" kern="1200">
            <a:latin typeface="Arial" pitchFamily="34" charset="0"/>
            <a:ea typeface="+mn-ea"/>
            <a:cs typeface="Arial" pitchFamily="34" charset="0"/>
          </a:endParaRPr>
        </a:p>
      </dsp:txBody>
      <dsp:txXfrm>
        <a:off x="6663079" y="915713"/>
        <a:ext cx="1774998" cy="1034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C41AA-EB43-4F89-8F48-488E1D06C686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C48B9-DE6B-419A-A0B9-5EC493E25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1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48B9-DE6B-419A-A0B9-5EC493E256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9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kot.rosmintrud.ru/employer/publicEmployerReestr" TargetMode="External"/><Relationship Id="rId3" Type="http://schemas.microsoft.com/office/2007/relationships/hdphoto" Target="../media/hdphoto2.wdp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6.jpeg"/><Relationship Id="rId10" Type="http://schemas.openxmlformats.org/officeDocument/2006/relationships/image" Target="../media/image43.jpg"/><Relationship Id="rId4" Type="http://schemas.openxmlformats.org/officeDocument/2006/relationships/image" Target="../media/image6.pn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2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8.jpeg"/><Relationship Id="rId5" Type="http://schemas.openxmlformats.org/officeDocument/2006/relationships/image" Target="../media/image36.jpe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rostrud.gov.ru/rostrud/deyatelnost/?CAT_ID=17024&amp;sphrase_id=9995220" TargetMode="External"/><Relationship Id="rId3" Type="http://schemas.microsoft.com/office/2007/relationships/hdphoto" Target="../media/hdphoto2.wdp"/><Relationship Id="rId7" Type="http://schemas.openxmlformats.org/officeDocument/2006/relationships/hyperlink" Target="https://rostrud.gov.ru/rostrud/deyatelnost/?CAT_ID=17025&amp;sphrase_id=999521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ostrud.gov.ru/rostrud/deyatelnost/?CAT_ID=17027&amp;sphrase_id=9995217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6.png"/><Relationship Id="rId9" Type="http://schemas.openxmlformats.org/officeDocument/2006/relationships/hyperlink" Target="https://rostrud.gov.ru/rostrud/deyatelnost/?CAT_ID=17026&amp;sphrase_id=999522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6.jpeg"/><Relationship Id="rId7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25.png"/><Relationship Id="rId9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8.png"/><Relationship Id="rId3" Type="http://schemas.microsoft.com/office/2007/relationships/hdphoto" Target="../media/hdphoto2.wdp"/><Relationship Id="rId7" Type="http://schemas.openxmlformats.org/officeDocument/2006/relationships/image" Target="../media/image57.jpeg"/><Relationship Id="rId12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36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3.xml"/><Relationship Id="rId1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6.jpe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5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6.jpeg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microsoft.com/office/2007/relationships/hdphoto" Target="../media/hdphoto6.wdp"/><Relationship Id="rId10" Type="http://schemas.microsoft.com/office/2007/relationships/hdphoto" Target="../media/hdphoto2.wdp"/><Relationship Id="rId4" Type="http://schemas.openxmlformats.org/officeDocument/2006/relationships/image" Target="../media/image60.png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safe.vcot.inf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.vcot.info/siz" TargetMode="External"/><Relationship Id="rId3" Type="http://schemas.microsoft.com/office/2007/relationships/hdphoto" Target="../media/hdphoto2.wdp"/><Relationship Id="rId7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mailto:ohrana@mintrud.e-zab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abzan.ru/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s://akot.rosmintrud.ru/sout/organizations" TargetMode="Externa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s://akot.rosmintrud.ru/sout/organizations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12192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6"/>
            <a:ext cx="2483768" cy="29821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49300" y="160654"/>
            <a:ext cx="5976664" cy="72983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МИНИСТЕРСТВО ТРУДА И СОЦИАЛЬНОЙ ЗАЩИТЫ НАСЕЛЕНИЯ ЗАБАЙКАЛЬСКОГО КРАЯ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Рисунок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64" y="8620"/>
            <a:ext cx="1345407" cy="94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691680" y="3645024"/>
            <a:ext cx="68069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55976" y="6381327"/>
            <a:ext cx="1224136" cy="37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2023 год</a:t>
            </a:r>
            <a:endParaRPr lang="ru-RU" dirty="0"/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072326" y="2591161"/>
            <a:ext cx="79208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dirty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Основные требования и нововведения по охране труда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051720" y="3774167"/>
            <a:ext cx="62646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Arial Black" panose="020B0A04020102020204" pitchFamily="34" charset="0"/>
              </a:rPr>
              <a:t>ЖУНЕВА ВИКТОРИЯ ВИКТОРОВНА</a:t>
            </a:r>
            <a:endParaRPr lang="ru-RU" altLang="ru-RU" sz="16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 smtClean="0">
                <a:latin typeface="Arial Black" panose="020B0A04020102020204" pitchFamily="34" charset="0"/>
              </a:rPr>
              <a:t>Консультант отдела</a:t>
            </a:r>
            <a:endParaRPr lang="ru-RU" altLang="ru-RU" sz="12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Arial Black" panose="020B0A04020102020204" pitchFamily="34" charset="0"/>
              </a:rPr>
              <a:t>государственной экспертизы условий и охраны </a:t>
            </a:r>
            <a:r>
              <a:rPr lang="ru-RU" altLang="ru-RU" sz="1200" dirty="0" smtClean="0">
                <a:latin typeface="Arial Black" panose="020B0A04020102020204" pitchFamily="34" charset="0"/>
              </a:rPr>
              <a:t>труда</a:t>
            </a:r>
            <a:endParaRPr lang="ru-RU" altLang="ru-RU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5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226774" y="149303"/>
            <a:ext cx="574969" cy="5372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Методы оценки профессиональных рисков</a:t>
            </a:r>
          </a:p>
          <a:p>
            <a:pPr lvl="0" algn="ctr">
              <a:defRPr/>
            </a:pPr>
            <a:r>
              <a:rPr lang="ru-RU" sz="1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Приказ Минтруда России от 28.12.2021 № </a:t>
            </a:r>
            <a:r>
              <a:rPr lang="ru-RU" sz="10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926)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1119" y="1844824"/>
            <a:ext cx="97537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568"/>
            <a:ext cx="9144000" cy="59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2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53025" y="166086"/>
            <a:ext cx="788097" cy="7364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Методы оценки профессиональных рисков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884569"/>
            <a:ext cx="576064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профессиональных </a:t>
            </a:r>
            <a:r>
              <a:rPr lang="ru-RU" sz="1400" b="1" kern="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 (ОПР)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1801203"/>
            <a:ext cx="4341725" cy="110571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214, 209,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218 ТК РФ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Минтруда России от 29.10.2021 N 776н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"Об утверждении Примерного положения о системе управления охраной труда"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80856628"/>
              </p:ext>
            </p:extLst>
          </p:nvPr>
        </p:nvGraphicFramePr>
        <p:xfrm>
          <a:off x="3824884" y="2996952"/>
          <a:ext cx="4572000" cy="28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r="15989"/>
          <a:stretch/>
        </p:blipFill>
        <p:spPr bwMode="auto">
          <a:xfrm>
            <a:off x="11094" y="2060848"/>
            <a:ext cx="385844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61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58557" y="222391"/>
            <a:ext cx="724828" cy="6773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Реестр (перечень) НПА, содержащих требования охраны труда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3" y="1196752"/>
            <a:ext cx="8339996" cy="35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85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79987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58557" y="222391"/>
            <a:ext cx="724828" cy="6773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Обучение по охране труда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052736"/>
            <a:ext cx="7272808" cy="36004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Обучение по охране </a:t>
            </a:r>
            <a:r>
              <a:rPr lang="ru-RU" sz="16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труда осуществляется в ходе </a:t>
            </a:r>
            <a:r>
              <a:rPr lang="ru-RU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проведения</a:t>
            </a:r>
            <a:endParaRPr lang="ru-RU" sz="16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6633" y="1826822"/>
            <a:ext cx="1872208" cy="504056"/>
          </a:xfrm>
          <a:prstGeom prst="roundRect">
            <a:avLst/>
          </a:prstGeom>
          <a:solidFill>
            <a:srgbClr val="D85A5A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Инструктажи по ОТ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99892" y="1700808"/>
            <a:ext cx="1836204" cy="504056"/>
          </a:xfrm>
          <a:prstGeom prst="roundRect">
            <a:avLst/>
          </a:prstGeom>
          <a:solidFill>
            <a:srgbClr val="D85A5A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Стажировка на РМ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68144" y="1700808"/>
            <a:ext cx="1872208" cy="504056"/>
          </a:xfrm>
          <a:prstGeom prst="roundRect">
            <a:avLst/>
          </a:prstGeom>
          <a:solidFill>
            <a:srgbClr val="D85A5A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Обучение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9752" y="2564904"/>
            <a:ext cx="1080120" cy="288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Целевой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9672" y="3717032"/>
            <a:ext cx="1224136" cy="28803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Повторный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5816" y="3717032"/>
            <a:ext cx="1368152" cy="28803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Внеплановый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2276872"/>
            <a:ext cx="1872208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оказанию первой помощи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76256" y="2276872"/>
            <a:ext cx="2016224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использованию/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применению СИЗ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8" y="3140968"/>
            <a:ext cx="3384376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Требованиям ОТ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76256" y="4149080"/>
            <a:ext cx="2088232" cy="165618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безопасным методам и приемам выполнения работ повышенной опасности (программа В)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Практические занятия не менее 25%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реже 1 раз в год</a:t>
            </a:r>
            <a:endParaRPr kumimoji="0" lang="ru-RU" sz="1100" b="0" i="1" u="none" strike="noStrike" kern="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60032" y="4149080"/>
            <a:ext cx="1944216" cy="165618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безопасным методам и приемам выполнения работ (программа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Б)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объеме не менее 16 часов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Практические занятия не менее 25%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реже 1 раз в 3 года</a:t>
            </a:r>
            <a:endParaRPr kumimoji="0" lang="ru-RU" sz="1100" b="0" i="1" u="none" strike="noStrike" kern="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71800" y="4149080"/>
            <a:ext cx="1944216" cy="165618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общим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вопросам ОТ и функционирования СУОТ (программа А)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объеме не менее 16 часов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реже 1 раз в 3 года </a:t>
            </a:r>
            <a:endParaRPr kumimoji="0" lang="ru-RU" sz="1100" b="0" i="1" u="none" strike="noStrike" kern="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339752" y="1412776"/>
            <a:ext cx="792088" cy="360040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cxnSp>
        <p:nvCxnSpPr>
          <p:cNvPr id="23" name="Прямая со стрелкой 22"/>
          <p:cNvCxnSpPr/>
          <p:nvPr/>
        </p:nvCxnSpPr>
        <p:spPr>
          <a:xfrm>
            <a:off x="4572000" y="1412776"/>
            <a:ext cx="0" cy="216024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>
            <a:off x="5724128" y="1412776"/>
            <a:ext cx="720080" cy="216024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>
          <a:xfrm>
            <a:off x="1403648" y="2276872"/>
            <a:ext cx="0" cy="288032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>
          <a:xfrm>
            <a:off x="2627784" y="2276872"/>
            <a:ext cx="0" cy="288032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>
          <a:xfrm>
            <a:off x="1979712" y="2348880"/>
            <a:ext cx="0" cy="648072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cxnSp>
        <p:nvCxnSpPr>
          <p:cNvPr id="28" name="Прямая со стрелкой 27"/>
          <p:cNvCxnSpPr/>
          <p:nvPr/>
        </p:nvCxnSpPr>
        <p:spPr>
          <a:xfrm>
            <a:off x="6660232" y="2204864"/>
            <a:ext cx="0" cy="936104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cxnSp>
        <p:nvCxnSpPr>
          <p:cNvPr id="29" name="Прямая со стрелкой 28"/>
          <p:cNvCxnSpPr/>
          <p:nvPr/>
        </p:nvCxnSpPr>
        <p:spPr>
          <a:xfrm>
            <a:off x="1043608" y="3429000"/>
            <a:ext cx="0" cy="288032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cxnSp>
        <p:nvCxnSpPr>
          <p:cNvPr id="30" name="Прямая со стрелкой 29"/>
          <p:cNvCxnSpPr/>
          <p:nvPr/>
        </p:nvCxnSpPr>
        <p:spPr>
          <a:xfrm>
            <a:off x="2195736" y="3429000"/>
            <a:ext cx="0" cy="216024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cxnSp>
        <p:nvCxnSpPr>
          <p:cNvPr id="31" name="Прямая со стрелкой 30"/>
          <p:cNvCxnSpPr/>
          <p:nvPr/>
        </p:nvCxnSpPr>
        <p:spPr>
          <a:xfrm>
            <a:off x="2915816" y="3429000"/>
            <a:ext cx="360040" cy="216024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cxnSp>
        <p:nvCxnSpPr>
          <p:cNvPr id="32" name="Прямая со стрелкой 31"/>
          <p:cNvCxnSpPr/>
          <p:nvPr/>
        </p:nvCxnSpPr>
        <p:spPr>
          <a:xfrm flipH="1">
            <a:off x="4283968" y="3501008"/>
            <a:ext cx="1008112" cy="576064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cxnSp>
        <p:nvCxnSpPr>
          <p:cNvPr id="33" name="Прямая со стрелкой 32"/>
          <p:cNvCxnSpPr/>
          <p:nvPr/>
        </p:nvCxnSpPr>
        <p:spPr>
          <a:xfrm>
            <a:off x="6012160" y="3501008"/>
            <a:ext cx="0" cy="648072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cxnSp>
        <p:nvCxnSpPr>
          <p:cNvPr id="34" name="Прямая со стрелкой 33"/>
          <p:cNvCxnSpPr/>
          <p:nvPr/>
        </p:nvCxnSpPr>
        <p:spPr>
          <a:xfrm>
            <a:off x="7164288" y="3501008"/>
            <a:ext cx="504056" cy="576064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cxnSp>
        <p:nvCxnSpPr>
          <p:cNvPr id="35" name="Прямая со стрелкой 34"/>
          <p:cNvCxnSpPr/>
          <p:nvPr/>
        </p:nvCxnSpPr>
        <p:spPr>
          <a:xfrm flipH="1">
            <a:off x="5580112" y="1916832"/>
            <a:ext cx="216024" cy="288032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cxnSp>
        <p:nvCxnSpPr>
          <p:cNvPr id="36" name="Прямая со стрелкой 35"/>
          <p:cNvCxnSpPr>
            <a:stCxn id="11" idx="3"/>
          </p:cNvCxnSpPr>
          <p:nvPr/>
        </p:nvCxnSpPr>
        <p:spPr>
          <a:xfrm>
            <a:off x="7740352" y="1952836"/>
            <a:ext cx="432048" cy="252028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sp>
        <p:nvSpPr>
          <p:cNvPr id="38" name="Скругленный прямоугольник 37"/>
          <p:cNvSpPr/>
          <p:nvPr/>
        </p:nvSpPr>
        <p:spPr>
          <a:xfrm>
            <a:off x="395536" y="2564904"/>
            <a:ext cx="1368152" cy="288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Вводный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11560" y="3068960"/>
            <a:ext cx="2520280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рабочем месте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3528" y="3717032"/>
            <a:ext cx="1224136" cy="28803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Первичный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4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6426" y="215304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Разработка правил и инструкций по охране труда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Прямоугольник 10"/>
          <p:cNvSpPr/>
          <p:nvPr/>
        </p:nvSpPr>
        <p:spPr>
          <a:xfrm>
            <a:off x="1619672" y="1801006"/>
            <a:ext cx="6722208" cy="83590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Минтруда России от 29.10.2021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№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772н 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 утверждении основных требований к порядку разработки и содержанию правил и инструкций по охране труда, разрабатываемых работодателем»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11760" y="908720"/>
            <a:ext cx="4680520" cy="87267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 по охране труда по профессиям и видам работ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2815495"/>
            <a:ext cx="2160240" cy="13681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Инструкции по ОТ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января 2023 г.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2834573"/>
            <a:ext cx="2160240" cy="13490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200" b="1" kern="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инструкций по ОТ работник должен быть ознакомлен под подпись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67744" y="2825034"/>
            <a:ext cx="2160240" cy="13681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Инструкций по ОТ</a:t>
            </a:r>
          </a:p>
          <a:p>
            <a:pPr lvl="0" algn="ctr"/>
            <a:r>
              <a:rPr lang="ru-RU" sz="12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согласованы с первичной профсоюзной организацией </a:t>
            </a:r>
            <a:r>
              <a:rPr lang="ru-RU" sz="10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наличии)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11752" y="2813899"/>
            <a:ext cx="2232248" cy="13490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2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утверждения </a:t>
            </a:r>
            <a:r>
              <a:rPr lang="ru-RU" sz="1200" b="1" kern="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инструкций по ОТ </a:t>
            </a:r>
            <a:r>
              <a:rPr lang="ru-RU" sz="12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быть проведен внеплановый инструктаж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4401810"/>
            <a:ext cx="2925843" cy="22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6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309320"/>
            <a:ext cx="472161" cy="45305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6426" y="215304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Инструктажи по охране труда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65760"/>
              </p:ext>
            </p:extLst>
          </p:nvPr>
        </p:nvGraphicFramePr>
        <p:xfrm>
          <a:off x="155761" y="1340768"/>
          <a:ext cx="8753580" cy="541804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224136"/>
                <a:gridCol w="1607927"/>
                <a:gridCol w="936104"/>
                <a:gridCol w="1008112"/>
                <a:gridCol w="1368152"/>
                <a:gridCol w="2609149"/>
              </a:tblGrid>
              <a:tr h="526002"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n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n>
                            <a:solidFill>
                              <a:schemeClr val="tx2">
                                <a:lumMod val="10000"/>
                                <a:lumOff val="90000"/>
                              </a:schemeClr>
                            </a:solidFill>
                          </a:ln>
                        </a:rPr>
                        <a:t>Вводный инструктаж</a:t>
                      </a:r>
                      <a:endParaRPr lang="ru-RU" sz="1050" dirty="0">
                        <a:ln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n>
                            <a:solidFill>
                              <a:schemeClr val="tx2">
                                <a:lumMod val="10000"/>
                                <a:lumOff val="90000"/>
                              </a:schemeClr>
                            </a:solidFill>
                          </a:ln>
                        </a:rPr>
                        <a:t>Первичный инструктаж</a:t>
                      </a:r>
                      <a:endParaRPr lang="ru-RU" sz="1050" dirty="0">
                        <a:ln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n>
                            <a:solidFill>
                              <a:schemeClr val="tx2">
                                <a:lumMod val="10000"/>
                                <a:lumOff val="90000"/>
                              </a:schemeClr>
                            </a:solidFill>
                          </a:ln>
                        </a:rPr>
                        <a:t>Повторный инструктаж</a:t>
                      </a:r>
                      <a:endParaRPr lang="ru-RU" sz="1050" dirty="0">
                        <a:ln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n>
                            <a:solidFill>
                              <a:schemeClr val="tx2">
                                <a:lumMod val="10000"/>
                                <a:lumOff val="90000"/>
                              </a:schemeClr>
                            </a:solidFill>
                          </a:ln>
                        </a:rPr>
                        <a:t>Внеплановый инструктаж</a:t>
                      </a:r>
                      <a:endParaRPr lang="ru-RU" sz="1050" dirty="0">
                        <a:ln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n>
                            <a:solidFill>
                              <a:schemeClr val="tx2">
                                <a:lumMod val="10000"/>
                                <a:lumOff val="90000"/>
                              </a:schemeClr>
                            </a:solidFill>
                          </a:ln>
                        </a:rPr>
                        <a:t>Целевой инструктаж</a:t>
                      </a:r>
                      <a:endParaRPr lang="ru-RU" sz="1050" dirty="0">
                        <a:ln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002">
                <a:tc>
                  <a:txBody>
                    <a:bodyPr/>
                    <a:lstStyle/>
                    <a:p>
                      <a:pPr algn="ctr"/>
                      <a:endParaRPr lang="ru-RU" sz="105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КОГДА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baseline="0" dirty="0" smtClean="0"/>
                        <a:t>До начала выполнения трудовых функций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Tx/>
                        <a:buNone/>
                      </a:pPr>
                      <a:r>
                        <a:rPr lang="ru-RU" sz="1050" dirty="0" smtClean="0"/>
                        <a:t>До начала самостоятельной работы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Не реже 1 раза в 6 мес. (посмотреть ПОТ)</a:t>
                      </a:r>
                      <a:endParaRPr lang="ru-RU" sz="105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 п.  16 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Правил 2464</a:t>
                      </a:r>
                    </a:p>
                    <a:p>
                      <a:pPr algn="ctr"/>
                      <a:r>
                        <a:rPr lang="ru-RU" sz="900" dirty="0" smtClean="0"/>
                        <a:t>(Изменение НПА, техпроцесса, оборудования, материалов, обязанностей и т.д.)</a:t>
                      </a:r>
                      <a:endParaRPr lang="ru-RU" sz="9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 п.  19 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Правил 2464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900" dirty="0" smtClean="0"/>
                        <a:t>перед проведением работ повышенной опасности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900" dirty="0" smtClean="0"/>
                        <a:t>перед выполнением работ, не относящихся к основному технологическому процессу и т.д.</a:t>
                      </a:r>
                      <a:endParaRPr lang="ru-RU" sz="9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6002">
                <a:tc>
                  <a:txBody>
                    <a:bodyPr/>
                    <a:lstStyle/>
                    <a:p>
                      <a:pPr algn="ctr"/>
                      <a:endParaRPr lang="ru-RU" sz="105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5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5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КТО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ПРОВОДИТ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/>
                        <a:t>1</a:t>
                      </a:r>
                      <a:r>
                        <a:rPr lang="ru-RU" sz="1050" dirty="0" smtClean="0">
                          <a:solidFill>
                            <a:schemeClr val="accent1"/>
                          </a:solidFill>
                        </a:rPr>
                        <a:t>. Специалист по ОТ</a:t>
                      </a:r>
                    </a:p>
                    <a:p>
                      <a:pPr algn="just"/>
                      <a:r>
                        <a:rPr lang="ru-RU" sz="1050" dirty="0" smtClean="0"/>
                        <a:t>2. </a:t>
                      </a:r>
                      <a:r>
                        <a:rPr lang="ru-RU" sz="1050" dirty="0" smtClean="0">
                          <a:solidFill>
                            <a:schemeClr val="accent1"/>
                          </a:solidFill>
                        </a:rPr>
                        <a:t>Иной работник</a:t>
                      </a:r>
                      <a:r>
                        <a:rPr lang="ru-RU" sz="1050" dirty="0" smtClean="0"/>
                        <a:t>, на котором приказом работодателя возложены указанные обязанности</a:t>
                      </a:r>
                    </a:p>
                    <a:p>
                      <a:pPr algn="just"/>
                      <a:r>
                        <a:rPr lang="ru-RU" sz="1050" dirty="0" smtClean="0"/>
                        <a:t>3.</a:t>
                      </a:r>
                      <a:r>
                        <a:rPr lang="ru-RU" sz="1050" baseline="0" dirty="0" smtClean="0"/>
                        <a:t> Работодатель – ИП (лично)</a:t>
                      </a:r>
                    </a:p>
                    <a:p>
                      <a:pPr algn="just"/>
                      <a:r>
                        <a:rPr lang="ru-RU" sz="1050" baseline="0" dirty="0" smtClean="0"/>
                        <a:t>4. Организация или ИП, оказывающая услуги в области ОТ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050" dirty="0" smtClean="0"/>
                        <a:t>1. </a:t>
                      </a:r>
                      <a:r>
                        <a:rPr lang="ru-RU" sz="1050" b="1" dirty="0" smtClean="0"/>
                        <a:t>Непосредственный руководитель работника</a:t>
                      </a:r>
                    </a:p>
                    <a:p>
                      <a:r>
                        <a:rPr lang="ru-RU" sz="1050" dirty="0" smtClean="0"/>
                        <a:t>2. Для микропредприятий:</a:t>
                      </a:r>
                    </a:p>
                    <a:p>
                      <a:pPr marL="628650" lvl="1" indent="-171450" algn="just">
                        <a:buFontTx/>
                        <a:buChar char="-"/>
                      </a:pPr>
                      <a:r>
                        <a:rPr lang="ru-RU" sz="1050" dirty="0" smtClean="0"/>
                        <a:t>специалист по ОТ</a:t>
                      </a:r>
                    </a:p>
                    <a:p>
                      <a:pPr marL="628650" lvl="1" indent="-171450" algn="just">
                        <a:buFontTx/>
                        <a:buChar char="-"/>
                      </a:pPr>
                      <a:r>
                        <a:rPr lang="ru-RU" sz="1050" dirty="0" smtClean="0"/>
                        <a:t>иной работник, на котором приказом работодателя возложены указанные обязанности</a:t>
                      </a:r>
                    </a:p>
                    <a:p>
                      <a:pPr marL="628650" lvl="1" indent="-171450" algn="just">
                        <a:buFontTx/>
                        <a:buChar char="-"/>
                      </a:pPr>
                      <a:r>
                        <a:rPr lang="ru-RU" sz="1050" dirty="0" smtClean="0"/>
                        <a:t>работодатель – ИП (лично)</a:t>
                      </a:r>
                    </a:p>
                    <a:p>
                      <a:pPr marL="628650" lvl="1" indent="-171450" algn="just">
                        <a:buFontTx/>
                        <a:buChar char="-"/>
                      </a:pPr>
                      <a:r>
                        <a:rPr lang="ru-RU" sz="1050" dirty="0" smtClean="0"/>
                        <a:t>организация или ИП, оказывающая услуги в области ОТ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endParaRPr lang="ru-RU" sz="1050" dirty="0" smtClean="0"/>
                    </a:p>
                    <a:p>
                      <a:pPr algn="ctr"/>
                      <a:endParaRPr lang="ru-RU" sz="1050" dirty="0" smtClean="0"/>
                    </a:p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050" b="1" dirty="0" smtClean="0"/>
                        <a:t>Непосредственны руководитель работ</a:t>
                      </a:r>
                      <a:endParaRPr lang="ru-RU" sz="105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6002">
                <a:tc>
                  <a:txBody>
                    <a:bodyPr/>
                    <a:lstStyle/>
                    <a:p>
                      <a:pPr algn="ctr"/>
                      <a:endParaRPr lang="ru-RU" sz="105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5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Основание для проведения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Программа вводного инструктажа </a:t>
                      </a:r>
                      <a:r>
                        <a:rPr lang="ru-RU" sz="1050" dirty="0" smtClean="0"/>
                        <a:t>(примерный перечень тем в приложении № 1 Правил 2464)</a:t>
                      </a:r>
                      <a:endParaRPr lang="ru-RU" sz="105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050" strike="sngStrike" baseline="0" dirty="0" smtClean="0"/>
                        <a:t>Программа первичного инструктажа</a:t>
                      </a:r>
                    </a:p>
                    <a:p>
                      <a:pPr algn="just"/>
                      <a:r>
                        <a:rPr lang="ru-RU" sz="1050" dirty="0" smtClean="0"/>
                        <a:t>В  объеме мероприятий и требований охраны труда, содержащихся в инструкциях и правилах</a:t>
                      </a:r>
                      <a:r>
                        <a:rPr lang="ru-RU" sz="1050" baseline="0" dirty="0" smtClean="0"/>
                        <a:t> по охране труда, разрабатываемых работодателем, включая вопросы оказания первой помощи пострадавшим</a:t>
                      </a:r>
                      <a:endParaRPr lang="ru-RU" sz="105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/>
                        <a:t>В объеме требований ОТ, предъявляемых к запланированным работам (мероприятиям), включая вопросы оказания первой помощи</a:t>
                      </a:r>
                      <a:endParaRPr lang="ru-RU" sz="105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6002">
                <a:tc>
                  <a:txBody>
                    <a:bodyPr/>
                    <a:lstStyle/>
                    <a:p>
                      <a:pPr algn="ctr"/>
                      <a:endParaRPr lang="ru-RU" sz="105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5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КАК РЕГИСТРИРУЕТСЯ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28600" indent="-228600" algn="just">
                        <a:buAutoNum type="arabicPeriod"/>
                      </a:pPr>
                      <a:r>
                        <a:rPr lang="ru-RU" sz="1050" dirty="0" smtClean="0"/>
                        <a:t>Форма  документирования устанавливается работодателем (прописать</a:t>
                      </a:r>
                      <a:r>
                        <a:rPr lang="ru-RU" sz="1050" baseline="0" dirty="0" smtClean="0"/>
                        <a:t> в положении</a:t>
                      </a:r>
                      <a:r>
                        <a:rPr lang="ru-RU" sz="1050" baseline="0" dirty="0" smtClean="0"/>
                        <a:t>) п.88 Порядка 2464</a:t>
                      </a:r>
                      <a:endParaRPr lang="ru-RU" sz="1050" baseline="0" dirty="0" smtClean="0"/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ru-RU" sz="1050" baseline="0" dirty="0" smtClean="0"/>
                        <a:t>Предусмотрен набор данных, включаемых в </a:t>
                      </a:r>
                      <a:r>
                        <a:rPr lang="ru-RU" sz="1050" baseline="0" dirty="0" smtClean="0"/>
                        <a:t>форму п. 86, п. 87 Порядка 2464</a:t>
                      </a:r>
                      <a:endParaRPr lang="ru-RU" sz="1050" baseline="0" dirty="0" smtClean="0"/>
                    </a:p>
                    <a:p>
                      <a:pPr marL="0" indent="0" algn="just">
                        <a:buNone/>
                      </a:pPr>
                      <a:r>
                        <a:rPr lang="ru-RU" sz="1050" strike="sngStrike" baseline="0" dirty="0" smtClean="0"/>
                        <a:t>Журнал регистрации инструктажей</a:t>
                      </a:r>
                      <a:endParaRPr lang="ru-RU" sz="1050" strike="sngStrike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050" dirty="0" smtClean="0"/>
                        <a:t>1. Форма документирования устанавливается работодателем, а для работ повышенной опасности – наряд-допуск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050" dirty="0" smtClean="0"/>
                        <a:t>2. Предусмотрен набор данных в форму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050" dirty="0" smtClean="0"/>
                        <a:t>3. Может не документироваться при выполнении работ по ликвидации ЧС</a:t>
                      </a:r>
                      <a:endParaRPr lang="ru-RU" sz="105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31640" y="76470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Постановление Правительства РФ от 24.12.2021 N 2464</a:t>
            </a:r>
          </a:p>
          <a:p>
            <a:pPr algn="ctr"/>
            <a:r>
              <a:rPr lang="ru-RU" sz="1200" dirty="0" smtClean="0"/>
              <a:t>«О </a:t>
            </a:r>
            <a:r>
              <a:rPr lang="ru-RU" sz="1200" dirty="0"/>
              <a:t>порядке обучения по охране труда и проверки знания требований охраны </a:t>
            </a:r>
            <a:r>
              <a:rPr lang="ru-RU" sz="1200" dirty="0" smtClean="0"/>
              <a:t>труда»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09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18386"/>
            <a:ext cx="1192241" cy="1143984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6426" y="215304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Общие требования к проведению инструктажей по охране труда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683568" y="2516703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ДОПУСКАЕТСЯ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ПРОВОДИТЬ ПЕРВИЧНЫЙ ИНСТРУКТАЖ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27784" y="2132856"/>
            <a:ext cx="1800200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96" y="2492896"/>
            <a:ext cx="1410273" cy="9228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52871" y="1196752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1. Трудовая деятельность работника связана с опасностью, источниками которой является офисная техника или бытовая техника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6169" y="245482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. Другие источники опасности на рабочем месте отсутствуют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3178423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3</a:t>
            </a:r>
            <a:r>
              <a:rPr lang="ru-RU" sz="1600" dirty="0" smtClean="0">
                <a:solidFill>
                  <a:srgbClr val="00B050"/>
                </a:solidFill>
              </a:rPr>
              <a:t>. Условия труда по результатам проведения СОУТ на рабочем месте являются оптимальными или допустимыми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7630" y="436510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4. </a:t>
            </a:r>
            <a:r>
              <a:rPr lang="ru-RU" sz="1600" dirty="0" smtClean="0">
                <a:solidFill>
                  <a:srgbClr val="162C98"/>
                </a:solidFill>
              </a:rPr>
              <a:t>Информация о безопасных методах и приемах выполнения работ при наличии «офисных» опасностей включена в программу вводного инструктажа</a:t>
            </a:r>
            <a:endParaRPr lang="ru-RU" sz="1600" dirty="0">
              <a:solidFill>
                <a:srgbClr val="162C98"/>
              </a:solidFill>
            </a:endParaRPr>
          </a:p>
        </p:txBody>
      </p:sp>
      <p:cxnSp>
        <p:nvCxnSpPr>
          <p:cNvPr id="18" name="Соединительная линия уступом 17"/>
          <p:cNvCxnSpPr>
            <a:stCxn id="10" idx="7"/>
            <a:endCxn id="12" idx="1"/>
          </p:cNvCxnSpPr>
          <p:nvPr/>
        </p:nvCxnSpPr>
        <p:spPr>
          <a:xfrm rot="5400000" flipH="1" flipV="1">
            <a:off x="4033320" y="1866393"/>
            <a:ext cx="650583" cy="3885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0" idx="5"/>
            <a:endCxn id="15" idx="1"/>
          </p:cNvCxnSpPr>
          <p:nvPr/>
        </p:nvCxnSpPr>
        <p:spPr>
          <a:xfrm rot="16200000" flipH="1">
            <a:off x="3693114" y="4079196"/>
            <a:ext cx="1295753" cy="35327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10" idx="6"/>
            <a:endCxn id="13" idx="1"/>
          </p:cNvCxnSpPr>
          <p:nvPr/>
        </p:nvCxnSpPr>
        <p:spPr>
          <a:xfrm flipV="1">
            <a:off x="4427984" y="2747216"/>
            <a:ext cx="688185" cy="24973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0" idx="6"/>
          </p:cNvCxnSpPr>
          <p:nvPr/>
        </p:nvCxnSpPr>
        <p:spPr>
          <a:xfrm>
            <a:off x="4427984" y="2996952"/>
            <a:ext cx="688185" cy="61100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2483768" y="5733256"/>
            <a:ext cx="4608512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Повторный инструктаж по охране труда не проводится для работников, освобожденных от прохождения первичного инструктажа по охране труда!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69690" y="3429000"/>
            <a:ext cx="887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С</a:t>
            </a:r>
            <a:r>
              <a:rPr lang="ru-RU" sz="1200" b="1" dirty="0" smtClean="0"/>
              <a:t>ПИСОК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213157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6426" y="215304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Обучение по охране труда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Прямоугольник 17"/>
          <p:cNvSpPr/>
          <p:nvPr/>
        </p:nvSpPr>
        <p:spPr>
          <a:xfrm>
            <a:off x="1475656" y="151577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Обучение по охране труда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Прямоугольник 19"/>
          <p:cNvSpPr/>
          <p:nvPr/>
        </p:nvSpPr>
        <p:spPr>
          <a:xfrm>
            <a:off x="1403648" y="1700808"/>
            <a:ext cx="1368152" cy="63450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rgbClr val="4F81BD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охране труда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18489" y="1628800"/>
            <a:ext cx="1829575" cy="678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rgbClr val="4F81BD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Аккредитованная организация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(ИП), оказывающую услуги по обучению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64088" y="2384884"/>
            <a:ext cx="2880320" cy="25202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1100" kern="0" dirty="0">
                <a:ln>
                  <a:solidFill>
                    <a:srgbClr val="0F6FC6"/>
                  </a:solidFill>
                </a:ln>
                <a:solidFill>
                  <a:srgbClr val="C0504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https://akot.rosmintrud.ru/</a:t>
            </a:r>
            <a:endParaRPr kumimoji="0" lang="ru-RU" sz="1100" b="0" i="0" u="none" strike="noStrike" kern="0" cap="none" spc="0" normalizeH="0" baseline="0" noProof="0" dirty="0">
              <a:ln>
                <a:solidFill>
                  <a:srgbClr val="0F6FC6"/>
                </a:solidFill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1598207"/>
            <a:ext cx="2016224" cy="678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rgbClr val="4F81BD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РЕЕСТР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на сайте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755373" cy="27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311858" y="908720"/>
            <a:ext cx="2160241" cy="36578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Статья 219  ТК РФ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42356" y="2919204"/>
            <a:ext cx="2160241" cy="36578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Забайкальский край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86241" y="2636912"/>
            <a:ext cx="1829575" cy="3987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rgbClr val="4F81BD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Самостоятельно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0800000">
            <a:off x="1824421" y="2420888"/>
            <a:ext cx="371315" cy="144131"/>
          </a:xfrm>
          <a:prstGeom prst="triangl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2874117" y="1886408"/>
            <a:ext cx="371315" cy="144131"/>
          </a:xfrm>
          <a:prstGeom prst="triangl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5178373" y="1886408"/>
            <a:ext cx="371315" cy="144131"/>
          </a:xfrm>
          <a:prstGeom prst="triangl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49055" y="3356992"/>
            <a:ext cx="1866761" cy="53464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rgbClr val="4F81BD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ЛИЧНЫЙ КАБИНЕТ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в ЕИСОТ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44" y="3645024"/>
            <a:ext cx="617640" cy="22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Равнобедренный треугольник 33"/>
          <p:cNvSpPr/>
          <p:nvPr/>
        </p:nvSpPr>
        <p:spPr>
          <a:xfrm rot="10800000">
            <a:off x="1824421" y="3140968"/>
            <a:ext cx="371315" cy="144131"/>
          </a:xfrm>
          <a:prstGeom prst="triangl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97495" y="4005064"/>
            <a:ext cx="3310409" cy="36004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solidFill>
                    <a:srgbClr val="0F6FC6"/>
                  </a:solidFill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hlinkClick r:id="rId8"/>
              </a:rPr>
              <a:t>https://akot.rosmintrud.ru/employer/publicEmployerReestr</a:t>
            </a:r>
            <a:r>
              <a:rPr kumimoji="0" lang="ru-RU" sz="1100" b="0" i="0" u="none" strike="noStrike" kern="0" cap="none" spc="0" normalizeH="0" baseline="0" noProof="0" dirty="0" smtClean="0">
                <a:ln>
                  <a:solidFill>
                    <a:srgbClr val="0F6FC6"/>
                  </a:solidFill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ru-RU" sz="1100" b="0" i="0" u="none" strike="noStrike" kern="0" cap="none" spc="0" normalizeH="0" baseline="0" noProof="0" dirty="0">
              <a:ln>
                <a:solidFill>
                  <a:srgbClr val="0F6FC6"/>
                </a:solidFill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7504" y="4437112"/>
            <a:ext cx="3744415" cy="412665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п. 8 Письма Минтруда России от 30.05.2022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№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15-2/В-1677, </a:t>
            </a: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16 Письма Минтруда России от 22.09.2022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№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15-2/ООГ-2333</a:t>
            </a:r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0800000">
            <a:off x="6546582" y="2708805"/>
            <a:ext cx="371315" cy="144131"/>
          </a:xfrm>
          <a:prstGeom prst="triangl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r="17813"/>
          <a:stretch/>
        </p:blipFill>
        <p:spPr>
          <a:xfrm rot="5400000">
            <a:off x="1147289" y="1588465"/>
            <a:ext cx="478993" cy="465772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482296" y="3585559"/>
            <a:ext cx="1509080" cy="3987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rgbClr val="4F81BD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Проверить наличие прохождения обучения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145139" y="3577243"/>
            <a:ext cx="2880320" cy="36004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1100" kern="0" dirty="0">
                <a:ln>
                  <a:solidFill>
                    <a:srgbClr val="0F6FC6"/>
                  </a:solidFill>
                </a:ln>
                <a:solidFill>
                  <a:srgbClr val="C0504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https://akot.rosmintrud.ru/ot/organizations</a:t>
            </a:r>
            <a:endParaRPr lang="ru-RU" sz="1100" kern="0" dirty="0">
              <a:ln>
                <a:solidFill>
                  <a:srgbClr val="0F6FC6"/>
                </a:solidFill>
              </a:ln>
              <a:solidFill>
                <a:srgbClr val="C0504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12" y="4185084"/>
            <a:ext cx="2642601" cy="26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9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Реестр обученных по охране труда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156"/>
            <a:ext cx="9144000" cy="612068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868144" y="1844824"/>
            <a:ext cx="1080120" cy="504056"/>
          </a:xfrm>
          <a:prstGeom prst="ellipse">
            <a:avLst/>
          </a:prstGeom>
          <a:noFill/>
          <a:ln w="57150">
            <a:solidFill>
              <a:srgbClr val="162C98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662348">
            <a:off x="4824130" y="1605107"/>
            <a:ext cx="1068466" cy="26451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06046" y="6218703"/>
            <a:ext cx="263744" cy="29926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11760" y="5373216"/>
            <a:ext cx="2232248" cy="648072"/>
          </a:xfrm>
          <a:prstGeom prst="ellipse">
            <a:avLst/>
          </a:prstGeom>
          <a:noFill/>
          <a:ln w="28575">
            <a:solidFill>
              <a:srgbClr val="FA2A2A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92456" y="6527727"/>
            <a:ext cx="263744" cy="299262"/>
          </a:xfrm>
          <a:prstGeom prst="rightArrow">
            <a:avLst/>
          </a:prstGeom>
          <a:solidFill>
            <a:srgbClr val="0033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82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15616" y="116632"/>
            <a:ext cx="694550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2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Реестр аккредитованных организаций, оказывающих услуги в области охраны труда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076191" cy="610453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411760" y="1988840"/>
            <a:ext cx="1656184" cy="504056"/>
          </a:xfrm>
          <a:prstGeom prst="ellipse">
            <a:avLst/>
          </a:prstGeom>
          <a:noFill/>
          <a:ln w="57150">
            <a:solidFill>
              <a:srgbClr val="162C98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061119" y="6309320"/>
            <a:ext cx="1039371" cy="509230"/>
          </a:xfrm>
          <a:prstGeom prst="ellipse">
            <a:avLst/>
          </a:prstGeom>
          <a:noFill/>
          <a:ln w="57150">
            <a:solidFill>
              <a:srgbClr val="FA2A2A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2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46" y="5656829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743">
            <a:off x="307680" y="155379"/>
            <a:ext cx="789406" cy="7376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Создание службы охраны труда или введение должности специалиста по охране труда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9458" y="1196752"/>
            <a:ext cx="7056784" cy="86409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ст. 223 ТК РФ 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сли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численность работников в учреждении превышает 50 человек, то вводится должность специалиста по охране труда, если менее 50 чел., то функции осуществляют работодатель (лично) или другой уполномоченный работодателем работник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376767"/>
            <a:ext cx="3208167" cy="8416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Более </a:t>
            </a:r>
            <a:r>
              <a:rPr lang="en-US" sz="1400" b="1" dirty="0" smtClean="0">
                <a:solidFill>
                  <a:schemeClr val="tx1"/>
                </a:solidFill>
              </a:rPr>
              <a:t>50 </a:t>
            </a:r>
            <a:r>
              <a:rPr lang="ru-RU" sz="1400" b="1" dirty="0" smtClean="0">
                <a:solidFill>
                  <a:schemeClr val="tx1"/>
                </a:solidFill>
              </a:rPr>
              <a:t>чел.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</a:t>
            </a:r>
            <a:r>
              <a:rPr lang="ru-RU" sz="1400" b="1" dirty="0" smtClean="0">
                <a:solidFill>
                  <a:schemeClr val="tx1"/>
                </a:solidFill>
              </a:rPr>
              <a:t>риказ о приеме специалист по охране труда + должностная инструкция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2376767"/>
            <a:ext cx="3312368" cy="16422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Менее </a:t>
            </a:r>
            <a:r>
              <a:rPr lang="en-US" sz="1400" b="1" dirty="0" smtClean="0">
                <a:solidFill>
                  <a:schemeClr val="tx1"/>
                </a:solidFill>
              </a:rPr>
              <a:t> 50 </a:t>
            </a:r>
            <a:r>
              <a:rPr lang="ru-RU" sz="1400" b="1" dirty="0" smtClean="0">
                <a:solidFill>
                  <a:schemeClr val="tx1"/>
                </a:solidFill>
              </a:rPr>
              <a:t>чел.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приказ о </a:t>
            </a:r>
            <a:r>
              <a:rPr lang="ru-RU" sz="1400" b="1" dirty="0" smtClean="0">
                <a:solidFill>
                  <a:schemeClr val="tx1"/>
                </a:solidFill>
              </a:rPr>
              <a:t>возложении обязанностей по охране труда:</a:t>
            </a:r>
          </a:p>
          <a:p>
            <a:pPr marL="171450" indent="-171450" algn="just">
              <a:buFontTx/>
              <a:buChar char="-"/>
            </a:pPr>
            <a:r>
              <a:rPr lang="ru-RU" sz="900" b="1" dirty="0">
                <a:solidFill>
                  <a:schemeClr val="tx1"/>
                </a:solidFill>
              </a:rPr>
              <a:t>р</a:t>
            </a:r>
            <a:r>
              <a:rPr lang="ru-RU" sz="900" b="1" dirty="0" smtClean="0">
                <a:solidFill>
                  <a:schemeClr val="tx1"/>
                </a:solidFill>
              </a:rPr>
              <a:t>уководитель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900" b="1" dirty="0" smtClean="0">
                <a:solidFill>
                  <a:schemeClr val="tx1"/>
                </a:solidFill>
              </a:rPr>
              <a:t> </a:t>
            </a:r>
            <a:r>
              <a:rPr lang="ru-RU" sz="900" b="1" dirty="0">
                <a:solidFill>
                  <a:schemeClr val="tx1"/>
                </a:solidFill>
              </a:rPr>
              <a:t>уполномоченный работник (с определенным уровнем образования); </a:t>
            </a:r>
            <a:endParaRPr lang="ru-RU" sz="900" b="1" dirty="0" smtClean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900" b="1" dirty="0" smtClean="0">
                <a:solidFill>
                  <a:schemeClr val="tx1"/>
                </a:solidFill>
              </a:rPr>
              <a:t>нанятый </a:t>
            </a:r>
            <a:r>
              <a:rPr lang="ru-RU" sz="900" b="1" dirty="0">
                <a:solidFill>
                  <a:schemeClr val="tx1"/>
                </a:solidFill>
              </a:rPr>
              <a:t>работник по гражданско-правовому договору; </a:t>
            </a:r>
            <a:endParaRPr lang="ru-RU" sz="900" b="1" dirty="0" smtClean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900" b="1" dirty="0" smtClean="0">
                <a:solidFill>
                  <a:schemeClr val="tx1"/>
                </a:solidFill>
              </a:rPr>
              <a:t>сторонняя </a:t>
            </a:r>
            <a:r>
              <a:rPr lang="ru-RU" sz="900" b="1" dirty="0">
                <a:solidFill>
                  <a:schemeClr val="tx1"/>
                </a:solidFill>
              </a:rPr>
              <a:t>организация или ИП, которые оказывают услуги в области охраны </a:t>
            </a:r>
            <a:r>
              <a:rPr lang="ru-RU" sz="900" b="1" dirty="0" smtClean="0">
                <a:solidFill>
                  <a:schemeClr val="tx1"/>
                </a:solidFill>
              </a:rPr>
              <a:t>труда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0" y="5368797"/>
            <a:ext cx="2841049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Ответственный за охрану труда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387" y="4221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50790" y="4328886"/>
            <a:ext cx="3324202" cy="854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лицо, ответственное </a:t>
            </a:r>
            <a:r>
              <a:rPr lang="ru-RU" sz="1400" b="1" dirty="0">
                <a:solidFill>
                  <a:schemeClr val="tx1"/>
                </a:solidFill>
              </a:rPr>
              <a:t>за обеспечение контроля за соблюдением работниками организации требований охраны </a:t>
            </a:r>
            <a:r>
              <a:rPr lang="ru-RU" sz="1400" b="1" dirty="0" smtClean="0">
                <a:solidFill>
                  <a:schemeClr val="tx1"/>
                </a:solidFill>
              </a:rPr>
              <a:t>труда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3356992"/>
            <a:ext cx="3208167" cy="11061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Если в организации нет специалиста по охране труда, то можно попасть на </a:t>
            </a:r>
            <a:r>
              <a:rPr lang="ru-RU" sz="1400" b="1" dirty="0">
                <a:solidFill>
                  <a:srgbClr val="FF0000"/>
                </a:solidFill>
              </a:rPr>
              <a:t>штраф 80 000 руб.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(</a:t>
            </a:r>
            <a:r>
              <a:rPr lang="ru-RU" sz="1400" b="1" dirty="0">
                <a:solidFill>
                  <a:schemeClr val="tx1"/>
                </a:solidFill>
              </a:rPr>
              <a:t>ч. 1 ст. 5.27.1 КоАП РФ)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7165" y="4590420"/>
            <a:ext cx="4176464" cy="5932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rgbClr val="0F6FC6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ru-RU" sz="1100" kern="0" dirty="0" smtClean="0">
                <a:solidFill>
                  <a:srgbClr val="0070C0"/>
                </a:solidFill>
              </a:rPr>
              <a:t>Приказ </a:t>
            </a:r>
            <a:r>
              <a:rPr lang="ru-RU" sz="1100" kern="0" dirty="0">
                <a:solidFill>
                  <a:srgbClr val="0070C0"/>
                </a:solidFill>
              </a:rPr>
              <a:t>Минтруда России от 22.04.2021 № 274н </a:t>
            </a:r>
            <a:endParaRPr lang="ru-RU" sz="1100" kern="0" dirty="0" smtClean="0">
              <a:solidFill>
                <a:srgbClr val="0070C0"/>
              </a:solidFill>
            </a:endParaRPr>
          </a:p>
          <a:p>
            <a:pPr lvl="0" algn="ctr"/>
            <a:r>
              <a:rPr lang="ru-RU" sz="1050" kern="0" dirty="0" smtClean="0">
                <a:solidFill>
                  <a:srgbClr val="0070C0"/>
                </a:solidFill>
              </a:rPr>
              <a:t>«</a:t>
            </a:r>
            <a:r>
              <a:rPr lang="ru-RU" sz="1050" kern="0" dirty="0">
                <a:solidFill>
                  <a:srgbClr val="0070C0"/>
                </a:solidFill>
              </a:rPr>
              <a:t>Об утверждении профессионального стандарта «Специалист в области охраны труда»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86" y="5321320"/>
            <a:ext cx="4176464" cy="62354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rgbClr val="0F6FC6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ru-RU" sz="1100" kern="0" dirty="0">
                <a:solidFill>
                  <a:srgbClr val="0070C0"/>
                </a:solidFill>
              </a:rPr>
              <a:t>Приказ Минтруда России от 31.01.2022 № 37 </a:t>
            </a:r>
            <a:endParaRPr lang="ru-RU" sz="1100" kern="0" dirty="0" smtClean="0">
              <a:solidFill>
                <a:srgbClr val="0070C0"/>
              </a:solidFill>
            </a:endParaRPr>
          </a:p>
          <a:p>
            <a:pPr lvl="0" algn="ctr"/>
            <a:r>
              <a:rPr lang="ru-RU" sz="1050" kern="0" dirty="0" smtClean="0">
                <a:solidFill>
                  <a:srgbClr val="0070C0"/>
                </a:solidFill>
              </a:rPr>
              <a:t>«</a:t>
            </a:r>
            <a:r>
              <a:rPr lang="ru-RU" sz="1050" kern="0" dirty="0">
                <a:solidFill>
                  <a:srgbClr val="0070C0"/>
                </a:solidFill>
              </a:rPr>
              <a:t>Об утверждении Рекомендаций по структуре службы охраны труда в организации и по численности работников службы охраны труда»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9" y="4500054"/>
            <a:ext cx="8540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99" y="884569"/>
            <a:ext cx="491265" cy="49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 rot="10800000">
            <a:off x="2791706" y="2068400"/>
            <a:ext cx="216024" cy="216024"/>
          </a:xfrm>
          <a:prstGeom prst="triangle">
            <a:avLst/>
          </a:prstGeom>
          <a:solidFill>
            <a:srgbClr val="0F6F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800000">
            <a:off x="6480212" y="2060848"/>
            <a:ext cx="216024" cy="216024"/>
          </a:xfrm>
          <a:prstGeom prst="triangle">
            <a:avLst/>
          </a:prstGeom>
          <a:solidFill>
            <a:srgbClr val="0F6F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068292" y="5320146"/>
            <a:ext cx="701963" cy="7758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059423" y="5263839"/>
            <a:ext cx="656456" cy="8536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70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33"/>
            <a:ext cx="9144000" cy="61602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116632"/>
            <a:ext cx="694550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2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Реестр аккредитованных организаций, оказывающих услуги в области охраны труда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84705" y="1597285"/>
            <a:ext cx="263744" cy="299262"/>
          </a:xfrm>
          <a:prstGeom prst="rightArrow">
            <a:avLst/>
          </a:prstGeom>
          <a:solidFill>
            <a:srgbClr val="0033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9552" y="2564904"/>
            <a:ext cx="432048" cy="1080120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16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461" y="5683412"/>
            <a:ext cx="1224136" cy="1174588"/>
          </a:xfrm>
          <a:prstGeom prst="rect">
            <a:avLst/>
          </a:prstGeom>
        </p:spPr>
      </p:pic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880" y="116632"/>
            <a:ext cx="785048" cy="55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458148" y="159953"/>
            <a:ext cx="550154" cy="5140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Алгоритм обучения по охране труда у работодателя 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390600"/>
              </p:ext>
            </p:extLst>
          </p:nvPr>
        </p:nvGraphicFramePr>
        <p:xfrm>
          <a:off x="1619671" y="836712"/>
          <a:ext cx="6441447" cy="4505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85890"/>
                <a:gridCol w="565555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Шаг </a:t>
                      </a:r>
                      <a:r>
                        <a:rPr lang="ru-RU" sz="1400" b="1" dirty="0" smtClean="0"/>
                        <a:t>1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Актуализировать действующий порядок обучения или разработать новый. Утвердить его и ознакомить с ним всех задействованных в его реализации лиц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Шаг </a:t>
                      </a:r>
                      <a:r>
                        <a:rPr lang="ru-RU" sz="1400" b="1" dirty="0" smtClean="0"/>
                        <a:t>2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Разработать программы обучения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Шаг </a:t>
                      </a:r>
                      <a:r>
                        <a:rPr lang="ru-RU" sz="1400" b="1" dirty="0" smtClean="0"/>
                        <a:t>3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Составить перечень всего, что необходимо для реализации программ обучения,  обосновав каждую позицию требованиями Правил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2464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Шаг </a:t>
                      </a:r>
                      <a:r>
                        <a:rPr lang="ru-RU" sz="1400" b="1" dirty="0" smtClean="0"/>
                        <a:t>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ourier New"/>
                          <a:cs typeface="Arial" pitchFamily="34" charset="0"/>
                        </a:rPr>
                        <a:t>Изучить штатное расписание организации и её структуру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Шаг </a:t>
                      </a:r>
                      <a:r>
                        <a:rPr lang="ru-RU" sz="1400" b="1" dirty="0" smtClean="0"/>
                        <a:t>5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ourier New"/>
                          <a:cs typeface="Arial" pitchFamily="34" charset="0"/>
                        </a:rPr>
                        <a:t>Определить потребность в обучении. Оформить её документально и утвердить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Шаг </a:t>
                      </a:r>
                      <a:r>
                        <a:rPr lang="ru-RU" sz="1400" b="1" dirty="0" smtClean="0"/>
                        <a:t>6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ourier New"/>
                          <a:cs typeface="Arial" pitchFamily="34" charset="0"/>
                        </a:rPr>
                        <a:t>Определить тех лиц, которые подлежат обучению в учебном центре, составить график, утвердить его.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Шаг </a:t>
                      </a:r>
                      <a:r>
                        <a:rPr lang="ru-RU" sz="1400" b="1" dirty="0" smtClean="0"/>
                        <a:t>7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ourier New"/>
                          <a:cs typeface="Arial" pitchFamily="34" charset="0"/>
                        </a:rPr>
                        <a:t>Составить и утвердить списки лиц, освобождённых от обучения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Шаг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smtClean="0"/>
                        <a:t>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Составить графики обучения у работодателя и проверки знаний. Довести их до  работников и их руководителей. Контролировать сроки. Те, кто своевременно не прошёл  обучение, не должны допускаться до работы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Шаг </a:t>
                      </a:r>
                      <a:r>
                        <a:rPr lang="ru-RU" sz="1400" b="1" dirty="0" smtClean="0"/>
                        <a:t>9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Назначить приказом лиц, ответственных за обучение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Шаг </a:t>
                      </a:r>
                      <a:r>
                        <a:rPr lang="ru-RU" sz="1400" b="1" dirty="0" smtClean="0"/>
                        <a:t>10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Назначить приказом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комиссию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по проверке знаний (одну или несколько)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95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461" y="5683412"/>
            <a:ext cx="1224136" cy="1174588"/>
          </a:xfrm>
          <a:prstGeom prst="rect">
            <a:avLst/>
          </a:prstGeom>
        </p:spPr>
      </p:pic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880" y="116632"/>
            <a:ext cx="785048" cy="55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458148" y="159953"/>
            <a:ext cx="550154" cy="5140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Порядок обучения требованиям  охраны труда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635701"/>
              </p:ext>
            </p:extLst>
          </p:nvPr>
        </p:nvGraphicFramePr>
        <p:xfrm>
          <a:off x="251520" y="764704"/>
          <a:ext cx="8640960" cy="5598938"/>
        </p:xfrm>
        <a:graphic>
          <a:graphicData uri="http://schemas.openxmlformats.org/drawingml/2006/table">
            <a:tbl>
              <a:tblPr bandRow="1"/>
              <a:tblGrid>
                <a:gridCol w="1147030"/>
                <a:gridCol w="1452904"/>
                <a:gridCol w="1452904"/>
                <a:gridCol w="1529373"/>
                <a:gridCol w="1568928"/>
                <a:gridCol w="1489821"/>
              </a:tblGrid>
              <a:tr h="16002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Обучение по использованию (применению) СИЗ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Обучение правилам оказания первой помощи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Обучение требованиям охраны труда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Обучение по общим вопросам и функционированию СУОТ (программа А)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Обучение безопасным методам и приемам выполнения работ при воздействии ВОПФ (программа Б)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Обучение безопасным методам и приемам выполнения работ повышенной опасности (программа В)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967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Обучение 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УЦ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Весь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состав комиссии о проверке знаний по </a:t>
                      </a:r>
                      <a:r>
                        <a:rPr lang="ru-RU" sz="900" dirty="0" err="1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исполь-зованию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(применению) СИЗ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Лица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проводящие обучение по </a:t>
                      </a:r>
                      <a:r>
                        <a:rPr lang="ru-RU" sz="900" dirty="0" err="1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исполь-зованию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(применению) СИЗ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900" b="1" dirty="0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Специалисты 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ОТ</a:t>
                      </a:r>
                    </a:p>
                    <a:p>
                      <a:pPr marL="0" lvl="0" indent="108000" algn="just">
                        <a:spcAft>
                          <a:spcPts val="204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Члены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комитетов комиссий) по ОТ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108000" algn="just">
                        <a:spcAft>
                          <a:spcPts val="204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(п.38 и 40 </a:t>
                      </a: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Правил 2464)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Весь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состав комиссии о ПП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900" dirty="0" smtClean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Специалист 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</a:t>
                      </a:r>
                      <a:endParaRPr lang="ru-RU" sz="900" b="1" dirty="0" smtClean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Лица, проводящие обучение ПП</a:t>
                      </a:r>
                      <a:endParaRPr lang="ru-RU" sz="9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11760" indent="1080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11760" indent="108000"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(п.33 и 34 </a:t>
                      </a:r>
                      <a:r>
                        <a:rPr lang="ru-RU" sz="900" b="1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Правил 2464)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457200" indent="1080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r>
                        <a:rPr lang="ru-RU" sz="900" baseline="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 и заместители, на которых возложены обязанности по ОТ</a:t>
                      </a:r>
                      <a:endParaRPr lang="ru-RU" sz="9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Руководители </a:t>
                      </a:r>
                      <a:r>
                        <a:rPr lang="ru-RU" sz="900" dirty="0" err="1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стру-ктурных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подразделений и их заместители, проводя-</a:t>
                      </a:r>
                      <a:r>
                        <a:rPr lang="ru-RU" sz="900" dirty="0" err="1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щие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инструктажи по ОТ</a:t>
                      </a:r>
                      <a:endParaRPr lang="ru-RU" sz="9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Специалисты по ОТ</a:t>
                      </a:r>
                      <a:endParaRPr lang="ru-RU" sz="900" b="1" dirty="0" smtClean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Члены комитетов (комиссий) по ОТ</a:t>
                      </a:r>
                      <a:endParaRPr lang="ru-RU" sz="9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indent="108000"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(п.44 и п.53 </a:t>
                      </a: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Правил 2464)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Руководителей </a:t>
                      </a:r>
                      <a:r>
                        <a:rPr lang="ru-RU" sz="900" dirty="0" err="1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струк-турных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подразделений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их заместителей, проводящие инструктажи по ОТ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Специалисты 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ОТ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900" i="1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если </a:t>
                      </a:r>
                      <a:r>
                        <a:rPr lang="ru-RU" sz="900" i="1" dirty="0" err="1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офисники</a:t>
                      </a:r>
                      <a:r>
                        <a:rPr lang="ru-RU" sz="900" i="1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могут быть освобождены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Весь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состав комиссии по проверке знаний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Л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ица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проводящие 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инструктажи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обучение по ОТ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 Члены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комитетов (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комиссий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по ОТ, 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уполномоченные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ОТ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30175" indent="1080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indent="108000"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(п. 44, п. 53 и 54 </a:t>
                      </a: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Правил 2464)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Лица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ответственные за организацию, </a:t>
                      </a:r>
                      <a:r>
                        <a:rPr lang="ru-RU" sz="900" dirty="0" err="1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выпол-нение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контроль работ повышенной опасности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Члены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комиссий по проверке знания требований охраны труда.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1080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108000"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(п. 44, п. 55, п.75 </a:t>
                      </a:r>
                      <a:r>
                        <a:rPr lang="ru-RU" sz="900" b="1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Правил 2464)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4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Обучение 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силами организации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1080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Работники, 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приме-</a:t>
                      </a:r>
                      <a:r>
                        <a:rPr lang="ru-RU" sz="900" dirty="0" err="1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няющие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СИЗ, 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приме-</a:t>
                      </a:r>
                      <a:r>
                        <a:rPr lang="ru-RU" sz="900" dirty="0" err="1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нение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которых требует практических навыков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Работники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рабочих профессий</a:t>
                      </a: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Лица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обязанные оказывать ПП в соответствие с требованиями НПА</a:t>
                      </a: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Работники авто-транспортных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средств</a:t>
                      </a: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Работники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которым НПА полагается уметь оказывать ПП</a:t>
                      </a: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 Работники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проводя-</a:t>
                      </a:r>
                      <a:r>
                        <a:rPr lang="ru-RU" sz="9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щие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инструктаж</a:t>
                      </a: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8000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 </a:t>
                      </a:r>
                      <a:r>
                        <a:rPr lang="ru-RU" sz="9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струк-турных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подразделений организаций и их заместители </a:t>
                      </a:r>
                    </a:p>
                    <a:p>
                      <a:pPr indent="108000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Руководители </a:t>
                      </a:r>
                      <a:r>
                        <a:rPr lang="ru-RU" sz="9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струк-турных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подразделений филиалов и из заместители</a:t>
                      </a:r>
                    </a:p>
                    <a:p>
                      <a:pPr indent="108000" algn="just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 </a:t>
                      </a: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кто не проводит  инструктажи по охране труда</a:t>
                      </a:r>
                    </a:p>
                    <a:p>
                      <a:pPr marL="0" marR="0" lvl="0" indent="108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111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D0101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ПРИЛОЖЕНИЕ № 3 правил 2464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D0101"/>
                        </a:solidFill>
                        <a:effectLst/>
                        <a:uLnTx/>
                        <a:uFillTx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108000" algn="just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Руководителей </a:t>
                      </a:r>
                      <a:r>
                        <a:rPr lang="ru-RU" sz="900" dirty="0" err="1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струк-турных</a:t>
                      </a: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подразделений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их заместителей, не проводящие инструктажи по ОТ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</a:t>
                      </a:r>
                      <a:r>
                        <a:rPr lang="ru-RU" sz="900" b="1" dirty="0" smtClean="0">
                          <a:solidFill>
                            <a:srgbClr val="0033CC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Работники </a:t>
                      </a:r>
                      <a:r>
                        <a:rPr lang="ru-RU" sz="900" b="1" dirty="0">
                          <a:solidFill>
                            <a:srgbClr val="0033CC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категории специалисты 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(если </a:t>
                      </a:r>
                      <a:r>
                        <a:rPr lang="ru-RU" sz="900" dirty="0" err="1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офисники</a:t>
                      </a:r>
                      <a:r>
                        <a:rPr lang="ru-RU" sz="900" dirty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могут быть освобождены)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108000" algn="just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dirty="0" smtClean="0">
                          <a:solidFill>
                            <a:srgbClr val="11111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</a:t>
                      </a:r>
                      <a:r>
                        <a:rPr lang="ru-RU" sz="900" b="1" dirty="0" smtClean="0">
                          <a:solidFill>
                            <a:srgbClr val="0033CC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Работники </a:t>
                      </a:r>
                      <a:r>
                        <a:rPr lang="ru-RU" sz="900" b="1" dirty="0">
                          <a:solidFill>
                            <a:srgbClr val="0033CC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рабочих </a:t>
                      </a:r>
                      <a:r>
                        <a:rPr lang="ru-RU" sz="900" b="1" dirty="0" smtClean="0">
                          <a:solidFill>
                            <a:srgbClr val="0033CC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профессий</a:t>
                      </a:r>
                    </a:p>
                    <a:p>
                      <a:pPr marL="0" lvl="0" indent="108000" algn="ctr">
                        <a:spcAft>
                          <a:spcPts val="0"/>
                        </a:spcAft>
                        <a:buClr>
                          <a:srgbClr val="111111"/>
                        </a:buClr>
                        <a:buFont typeface="+mj-lt"/>
                        <a:buNone/>
                      </a:pPr>
                      <a:r>
                        <a:rPr lang="ru-RU" sz="900" b="1" dirty="0" smtClean="0">
                          <a:solidFill>
                            <a:schemeClr val="accent1"/>
                          </a:solidFill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ПРИЛОЖЕНИЕ № 3 правил 2464</a:t>
                      </a:r>
                      <a:endParaRPr lang="ru-RU" sz="900" b="1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80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Работники, </a:t>
                      </a:r>
                      <a:r>
                        <a:rPr lang="ru-RU" sz="9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выпол-няющие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работы </a:t>
                      </a:r>
                      <a:r>
                        <a:rPr lang="ru-RU" sz="9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повы-шенной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опасности</a:t>
                      </a: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Периодичность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раз в 3 года</a:t>
                      </a: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раз в 3 года</a:t>
                      </a: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раз в 3 года</a:t>
                      </a: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раз в 3 года</a:t>
                      </a: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ежегодно</a:t>
                      </a:r>
                    </a:p>
                  </a:txBody>
                  <a:tcPr marL="42164" marR="4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>
          <a:xfrm rot="10800000">
            <a:off x="7431165" y="4792170"/>
            <a:ext cx="838193" cy="214428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7452320" y="5373216"/>
            <a:ext cx="838193" cy="214428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81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6426" y="215304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Обучение по охране труда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6892963"/>
              </p:ext>
            </p:extLst>
          </p:nvPr>
        </p:nvGraphicFramePr>
        <p:xfrm>
          <a:off x="2372487" y="1268760"/>
          <a:ext cx="568863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20" y="1556792"/>
            <a:ext cx="504056" cy="504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36" y="2312876"/>
            <a:ext cx="504056" cy="5040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8960"/>
            <a:ext cx="504056" cy="5040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36" y="3792737"/>
            <a:ext cx="504056" cy="5040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375562"/>
            <a:ext cx="504056" cy="50405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995936" y="920325"/>
            <a:ext cx="2417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600" b="1" dirty="0">
                <a:solidFill>
                  <a:prstClr val="black"/>
                </a:solidFill>
              </a:rPr>
              <a:t>Согласно Порядку  2464: 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39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6426" y="215304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Обучение по охране труда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Прямоугольник 14"/>
          <p:cNvSpPr/>
          <p:nvPr/>
        </p:nvSpPr>
        <p:spPr>
          <a:xfrm>
            <a:off x="1547664" y="980728"/>
            <a:ext cx="6408712" cy="5932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rgbClr val="0F6FC6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Помните про обязательное минимальное количество работников, которые должны пройти обучение в учебном центре!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23728" y="1946726"/>
            <a:ext cx="4712768" cy="40215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Нормы приведены в приложении №4 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к Порядку № 2464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00423"/>
              </p:ext>
            </p:extLst>
          </p:nvPr>
        </p:nvGraphicFramePr>
        <p:xfrm>
          <a:off x="323529" y="2690976"/>
          <a:ext cx="7776864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720080"/>
                <a:gridCol w="720081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Категория риска</a:t>
                      </a:r>
                      <a:endParaRPr lang="ru-RU" sz="12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Среднесписочная численность</a:t>
                      </a:r>
                      <a:r>
                        <a:rPr lang="ru-RU" sz="1200" baseline="0" dirty="0" smtClean="0"/>
                        <a:t> работников организации (человек)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2-15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16-50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51-250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251-500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501-1000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1001-5000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Свыше 5000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Высокого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Значительного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Умеренного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Низкого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860032" y="3501008"/>
            <a:ext cx="3096344" cy="17416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596336" y="5263431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398363" y="5589240"/>
            <a:ext cx="4712768" cy="86409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A2A2A"/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Не менее 3 человека на каждое обособленное структурное подразделение (филиал) с численностью более 50 человек, включая руководителя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4336096" y="1673406"/>
            <a:ext cx="288032" cy="198819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691680" y="2405142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Минимальное количество работников, подлежащих обучению в УЦ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38222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6426" y="215304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Обучение по охране труда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Прямоугольник 8"/>
          <p:cNvSpPr/>
          <p:nvPr/>
        </p:nvSpPr>
        <p:spPr>
          <a:xfrm>
            <a:off x="1547664" y="980728"/>
            <a:ext cx="6408712" cy="5932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rgbClr val="0F6FC6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Информацию о присвоенных категориях риска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Роструд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размещает на своем официальном сайте и пересматривает его ежегодно!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77256"/>
              </p:ext>
            </p:extLst>
          </p:nvPr>
        </p:nvGraphicFramePr>
        <p:xfrm>
          <a:off x="1524000" y="2065640"/>
          <a:ext cx="6432376" cy="244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912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Категория риска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ССЫЛКА (на 30.06.2023г.)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Высокого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hlinkClick r:id="rId6"/>
                        </a:rPr>
                        <a:t>https://rostrud.gov.ru/rostrud/deyatelnost/?CAT_ID=17027&amp;sphrase_id=9995217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Значительного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hlinkClick r:id="rId7"/>
                        </a:rPr>
                        <a:t>https://rostrud.gov.ru/rostrud/deyatelnost/?CAT_ID=17025&amp;sphrase_id=9995219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Среднего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hlinkClick r:id="rId8"/>
                        </a:rPr>
                        <a:t>https://rostrud.gov.ru/rostrud/deyatelnost/?CAT_ID=17024&amp;sphrase_id=9995220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Умеренного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hlinkClick r:id="rId9"/>
                        </a:rPr>
                        <a:t>https://rostrud.gov.ru/rostrud/deyatelnost/?CAT_ID=17026&amp;sphrase_id=9995221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379510" y="4706228"/>
            <a:ext cx="4712768" cy="109903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Чтобы узнать, к какой категории риска относится ваше предприятие, вы можете сделать и прямой запрос в ГИТ Забайкальского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края!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1681063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Перечень работодателей по категориям риска на сайте </a:t>
            </a:r>
            <a:r>
              <a:rPr lang="ru-RU" sz="1400" b="1" dirty="0" err="1" smtClean="0"/>
              <a:t>Роструда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57287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6426" y="215304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Запрос в ГИТ о категории риска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76" y="909952"/>
            <a:ext cx="6619048" cy="50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04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6426" y="215304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Учет и расследование несчастных случаев (микротравмы)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79791" y="3378700"/>
            <a:ext cx="651713" cy="71244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426733" y="2954944"/>
            <a:ext cx="19782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</a:rPr>
              <a:t>КАЛЕНДАРНЫЕ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</a:rPr>
              <a:t> ДНИ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6" y="2776976"/>
            <a:ext cx="615156" cy="6151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0" y="4721175"/>
            <a:ext cx="578262" cy="57826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518608" y="3286445"/>
            <a:ext cx="30922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Расследование несчастного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случая (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т.ч. группового),                                              в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результате которого один или несколько пострадавших получили легкие повреждения здоровья</a:t>
            </a:r>
          </a:p>
        </p:txBody>
      </p:sp>
      <p:sp>
        <p:nvSpPr>
          <p:cNvPr id="36" name="Блок-схема: объединение 35"/>
          <p:cNvSpPr/>
          <p:nvPr/>
        </p:nvSpPr>
        <p:spPr>
          <a:xfrm rot="16200000">
            <a:off x="1493148" y="3704657"/>
            <a:ext cx="146244" cy="95323"/>
          </a:xfrm>
          <a:prstGeom prst="flowChartMerge">
            <a:avLst/>
          </a:prstGeom>
          <a:solidFill>
            <a:srgbClr val="B80000"/>
          </a:solidFill>
          <a:ln w="25400" cap="flat" cmpd="sng" algn="ctr">
            <a:solidFill>
              <a:srgbClr val="B8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91337" y="4400691"/>
            <a:ext cx="301180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Расследование несчастного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случая (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т.ч. группового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в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результате которого один или несколько пострадавших получили тяжелые повреждения здоровья, либо несчастного случая (в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т.ч. группового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со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смертельным исходом</a:t>
            </a:r>
          </a:p>
        </p:txBody>
      </p:sp>
      <p:sp>
        <p:nvSpPr>
          <p:cNvPr id="38" name="Блок-схема: объединение 37"/>
          <p:cNvSpPr/>
          <p:nvPr/>
        </p:nvSpPr>
        <p:spPr>
          <a:xfrm rot="16200000">
            <a:off x="1565877" y="4962644"/>
            <a:ext cx="146244" cy="95323"/>
          </a:xfrm>
          <a:prstGeom prst="flowChartMerge">
            <a:avLst/>
          </a:prstGeom>
          <a:solidFill>
            <a:srgbClr val="B80000"/>
          </a:solidFill>
          <a:ln w="25400" cap="flat" cmpd="sng" algn="ctr">
            <a:solidFill>
              <a:srgbClr val="B8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1" y="3392132"/>
            <a:ext cx="360187" cy="360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</a:blip>
          <a:srcRect l="21200" t="8879" r="3921" b="5716"/>
          <a:stretch/>
        </p:blipFill>
        <p:spPr>
          <a:xfrm>
            <a:off x="2125488" y="845700"/>
            <a:ext cx="502296" cy="782422"/>
          </a:xfrm>
          <a:prstGeom prst="rect">
            <a:avLst/>
          </a:prstGeom>
        </p:spPr>
      </p:pic>
      <p:sp>
        <p:nvSpPr>
          <p:cNvPr id="43" name="Блок-схема: объединение 42"/>
          <p:cNvSpPr/>
          <p:nvPr/>
        </p:nvSpPr>
        <p:spPr>
          <a:xfrm rot="16200000">
            <a:off x="2651016" y="1273725"/>
            <a:ext cx="146244" cy="95323"/>
          </a:xfrm>
          <a:prstGeom prst="flowChartMerge">
            <a:avLst/>
          </a:prstGeom>
          <a:solidFill>
            <a:srgbClr val="B80000"/>
          </a:solidFill>
          <a:ln w="25400" cap="flat" cmpd="sng" algn="ctr">
            <a:solidFill>
              <a:srgbClr val="B8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Блок-схема: объединение 43"/>
          <p:cNvSpPr/>
          <p:nvPr/>
        </p:nvSpPr>
        <p:spPr>
          <a:xfrm rot="16200000">
            <a:off x="4595232" y="1296867"/>
            <a:ext cx="146244" cy="95323"/>
          </a:xfrm>
          <a:prstGeom prst="flowChartMerge">
            <a:avLst/>
          </a:prstGeom>
          <a:solidFill>
            <a:srgbClr val="B80000"/>
          </a:solidFill>
          <a:ln w="25400" cap="flat" cmpd="sng" algn="ctr">
            <a:solidFill>
              <a:srgbClr val="B8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68387" y="925699"/>
            <a:ext cx="430430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случаях острого заболевания (отравления) работников, в отношении которого имеются основания предполагать, что его возникновение обусловлено воздействием вредных и (или) опасных производственных факторов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7105" y="1090556"/>
            <a:ext cx="20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извещения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несчастных случаях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9902" y="2106142"/>
            <a:ext cx="270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Сроки расследования несчастных случаев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98794" y="1505743"/>
            <a:ext cx="11369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228.1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69102" y="2546144"/>
            <a:ext cx="11369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229.1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620692" y="1988840"/>
            <a:ext cx="4154046" cy="13898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200" b="1" kern="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</a:rPr>
              <a:t>Приказ от 20.04.2022 № </a:t>
            </a:r>
            <a:r>
              <a:rPr lang="ru-RU" sz="1200" b="1" kern="0" dirty="0" smtClean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</a:rPr>
              <a:t>223н</a:t>
            </a:r>
          </a:p>
          <a:p>
            <a:pPr lvl="0" algn="ctr">
              <a:defRPr/>
            </a:pPr>
            <a:endParaRPr lang="ru-RU" sz="300" b="1" kern="0" dirty="0" smtClean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Положение об особенностях расследования несчастных случаев на производстве в отдельных отраслях и организациях, формы документов, классификаторы, 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необходимые для расследования несчастных случаев на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производстве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t="9943" r="13805" b="14949"/>
          <a:stretch/>
        </p:blipFill>
        <p:spPr>
          <a:xfrm>
            <a:off x="7914031" y="1844824"/>
            <a:ext cx="734110" cy="26131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17" y="845700"/>
            <a:ext cx="1489567" cy="9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4668354" y="3618434"/>
            <a:ext cx="4124093" cy="15645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/>
              <a:t>Социальный фонд России (далее - СФР) утвердил новую форму извещения о </a:t>
            </a:r>
            <a:r>
              <a:rPr lang="ru-RU" sz="1400" b="1" kern="0" dirty="0">
                <a:solidFill>
                  <a:srgbClr val="C00000"/>
                </a:solidFill>
              </a:rPr>
              <a:t>легком </a:t>
            </a:r>
            <a:r>
              <a:rPr lang="ru-RU" sz="1400" b="1" kern="0" dirty="0"/>
              <a:t>несчастном случае на производстве</a:t>
            </a:r>
            <a:r>
              <a:rPr lang="ru-RU" sz="1400" b="1" kern="0" dirty="0">
                <a:solidFill>
                  <a:srgbClr val="C00000"/>
                </a:solidFill>
              </a:rPr>
              <a:t>. </a:t>
            </a:r>
            <a:endParaRPr lang="ru-RU" sz="1400" b="1" kern="0" dirty="0" smtClean="0">
              <a:solidFill>
                <a:srgbClr val="C00000"/>
              </a:solidFill>
            </a:endParaRPr>
          </a:p>
          <a:p>
            <a:pPr lvl="0" algn="ctr">
              <a:defRPr/>
            </a:pPr>
            <a:r>
              <a:rPr lang="ru-RU" sz="1200" b="1" kern="0" dirty="0" smtClean="0"/>
              <a:t>Приложении </a:t>
            </a:r>
            <a:r>
              <a:rPr lang="ru-RU" sz="1200" b="1" kern="0" dirty="0"/>
              <a:t>№1 к Методическим рекомендациям фонда от 28 июня 2023 года </a:t>
            </a:r>
            <a:r>
              <a:rPr lang="ru-RU" sz="1200" b="1" kern="0" dirty="0" smtClean="0"/>
              <a:t>«О </a:t>
            </a:r>
            <a:r>
              <a:rPr lang="ru-RU" sz="1200" b="1" kern="0" dirty="0"/>
              <a:t>порядке участия представителей отделений СФР в расследовании несчастных случаев и профессиональных </a:t>
            </a:r>
            <a:r>
              <a:rPr lang="ru-RU" sz="1200" b="1" kern="0" dirty="0" smtClean="0"/>
              <a:t>заболеваний»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75046" y="5299437"/>
            <a:ext cx="4124093" cy="112959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200" kern="0" dirty="0" smtClean="0">
                <a:solidFill>
                  <a:srgbClr val="C00000"/>
                </a:solidFill>
              </a:rPr>
              <a:t>Если </a:t>
            </a:r>
            <a:r>
              <a:rPr lang="ru-RU" sz="1200" kern="0" dirty="0">
                <a:solidFill>
                  <a:srgbClr val="C00000"/>
                </a:solidFill>
              </a:rPr>
              <a:t>произошел несчастный случай категории «тяжелый», «групповой» или «смертельный», то извещение следует направлять </a:t>
            </a:r>
            <a:r>
              <a:rPr lang="ru-RU" sz="1200" kern="0" dirty="0" smtClean="0">
                <a:solidFill>
                  <a:srgbClr val="C00000"/>
                </a:solidFill>
              </a:rPr>
              <a:t> в СФР по </a:t>
            </a:r>
            <a:r>
              <a:rPr lang="ru-RU" sz="1200" kern="0" dirty="0">
                <a:solidFill>
                  <a:srgbClr val="C00000"/>
                </a:solidFill>
              </a:rPr>
              <a:t>форме, утвержденной приказом Минтруда России от 20 апреля 2022 года №223н</a:t>
            </a:r>
          </a:p>
        </p:txBody>
      </p:sp>
    </p:spTree>
    <p:extLst>
      <p:ext uri="{BB962C8B-B14F-4D97-AF65-F5344CB8AC3E}">
        <p14:creationId xmlns:p14="http://schemas.microsoft.com/office/powerpoint/2010/main" val="2033700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83" y="5683412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6426" y="215304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Порядок учета в организации микротравм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980728"/>
            <a:ext cx="3765227" cy="4944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Микроповреждения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микротравмы) </a:t>
            </a:r>
            <a:r>
              <a:rPr lang="ru-RU" sz="1400" b="1" dirty="0" smtClean="0">
                <a:solidFill>
                  <a:schemeClr val="tx1"/>
                </a:solidFill>
              </a:rPr>
              <a:t>ст.  226  ТК РФ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98029" y="1772816"/>
            <a:ext cx="4712767" cy="5932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rgbClr val="0F6FC6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Работодатель самостоятельно осуществляет учет и рассмотрение обстоятельств и причин 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67744" y="2564904"/>
            <a:ext cx="4712768" cy="109903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Приказ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от 15.09.2021 №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632н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Рекомендации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по учету микроповреждений (микротравм)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работников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34" y="2636912"/>
            <a:ext cx="7985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39815" y="2636912"/>
            <a:ext cx="1639898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Микротравма    </a:t>
            </a:r>
            <a:r>
              <a:rPr lang="ru-RU" sz="1400" b="1" i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1400" b="1" i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страховым </a:t>
            </a:r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случаем</a:t>
            </a:r>
            <a:r>
              <a:rPr lang="ru-RU" sz="1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5365"/>
            <a:ext cx="485651" cy="503555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704382523"/>
              </p:ext>
            </p:extLst>
          </p:nvPr>
        </p:nvGraphicFramePr>
        <p:xfrm>
          <a:off x="251520" y="3789040"/>
          <a:ext cx="8496943" cy="28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699792" y="3810898"/>
            <a:ext cx="3570451" cy="554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Рекомендуемый порядок учета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59" y="883619"/>
            <a:ext cx="1021209" cy="68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913070" y="2326894"/>
            <a:ext cx="502471" cy="54929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359434" y="1844824"/>
            <a:ext cx="167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</a:rPr>
              <a:t>Сроки расследования 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F6FC6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</a:rPr>
              <a:t>микротравм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19988" y="2895327"/>
            <a:ext cx="1372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noProof="0" dirty="0" smtClean="0">
                <a:solidFill>
                  <a:srgbClr val="0F6FC6"/>
                </a:solidFill>
              </a:rPr>
              <a:t>к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</a:rPr>
              <a:t>алендарных дня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7375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282421" y="108077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Обеспечение работников </a:t>
            </a: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средствами </a:t>
            </a: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индивидуальной защиты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065400" y="1723029"/>
            <a:ext cx="628244" cy="6282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2039" y="1434943"/>
            <a:ext cx="113690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15" y="80967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работников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средствами индивидуальной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защиты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62" r="20712" b="8185"/>
          <a:stretch/>
        </p:blipFill>
        <p:spPr>
          <a:xfrm flipH="1">
            <a:off x="2817102" y="701939"/>
            <a:ext cx="674778" cy="7843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hq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842220"/>
            <a:ext cx="1607938" cy="5088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9801"/>
            <a:ext cx="499578" cy="4995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9028"/>
            <a:ext cx="499578" cy="499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56009"/>
            <a:ext cx="499578" cy="4995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hq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3491" y="1028770"/>
            <a:ext cx="1607938" cy="508831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408632" y="701939"/>
            <a:ext cx="15802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ЕДИНЫЕ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r="12530"/>
          <a:stretch/>
        </p:blipFill>
        <p:spPr>
          <a:xfrm>
            <a:off x="7967335" y="912231"/>
            <a:ext cx="565105" cy="74191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186961" y="2212834"/>
            <a:ext cx="270193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Применять типовые нормы выдачи СИЗ можно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</a:t>
            </a:r>
            <a:r>
              <a:rPr lang="ru-RU" sz="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31.12.2024 </a:t>
            </a:r>
            <a:endParaRPr lang="ru-RU" sz="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2160" y="1844824"/>
            <a:ext cx="2788431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01.01.2025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выдача СИЗ должна будет осуществляться по ЕДИНЫМ Типовым нормам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Блок-схема: объединение 24"/>
          <p:cNvSpPr/>
          <p:nvPr/>
        </p:nvSpPr>
        <p:spPr>
          <a:xfrm>
            <a:off x="4349270" y="2109541"/>
            <a:ext cx="146244" cy="95323"/>
          </a:xfrm>
          <a:prstGeom prst="flowChartMerge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Блок-схема: объединение 25"/>
          <p:cNvSpPr/>
          <p:nvPr/>
        </p:nvSpPr>
        <p:spPr>
          <a:xfrm>
            <a:off x="7355231" y="1700808"/>
            <a:ext cx="146244" cy="95323"/>
          </a:xfrm>
          <a:prstGeom prst="flowChartMerge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t="9943" r="13805" b="14949"/>
          <a:stretch/>
        </p:blipFill>
        <p:spPr>
          <a:xfrm>
            <a:off x="8193834" y="2132856"/>
            <a:ext cx="620376" cy="22156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11252" y="2374919"/>
            <a:ext cx="266755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от 29.10.2021 № </a:t>
            </a:r>
            <a:r>
              <a:rPr lang="ru-RU" sz="10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766н</a:t>
            </a:r>
          </a:p>
          <a:p>
            <a:pPr algn="ctr"/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работников средствами индивидуальной защиты  и смывающими </a:t>
            </a:r>
            <a:r>
              <a:rPr lang="ru-RU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средствами</a:t>
            </a:r>
            <a:endParaRPr lang="ru-RU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8646" y="2351273"/>
            <a:ext cx="656658" cy="772249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6262557" y="2276282"/>
            <a:ext cx="266755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от 29.10.2021 № 767н </a:t>
            </a:r>
            <a:endParaRPr lang="ru-RU" sz="105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типовые нормы 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выдачи средств индивидуальной защиты 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смывающих </a:t>
            </a:r>
            <a:r>
              <a:rPr lang="ru-RU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endParaRPr lang="ru-RU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292080" y="1098654"/>
            <a:ext cx="886252" cy="438947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Переход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871246"/>
            <a:ext cx="1012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</a:rPr>
              <a:t>64 документа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2414" y="3657359"/>
            <a:ext cx="2538491" cy="1082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3170" y="3743100"/>
            <a:ext cx="1855476" cy="2573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 smtClean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Утратит силу с  01.09.2023г.</a:t>
            </a:r>
            <a:endParaRPr lang="ru-RU" sz="1100" b="1" dirty="0">
              <a:ln w="10541" cmpd="sng">
                <a:solidFill>
                  <a:srgbClr val="AD0101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1" y="3337417"/>
            <a:ext cx="763170" cy="57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256" y="4000450"/>
            <a:ext cx="22948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Межотраслевые правила обеспечения СИЗ</a:t>
            </a:r>
          </a:p>
          <a:p>
            <a:pPr algn="ctr"/>
            <a:r>
              <a:rPr lang="ru-RU" sz="1100" dirty="0"/>
              <a:t>Приказ </a:t>
            </a:r>
            <a:r>
              <a:rPr lang="ru-RU" sz="1100" dirty="0" err="1"/>
              <a:t>Минздравсоцразвития</a:t>
            </a:r>
            <a:r>
              <a:rPr lang="ru-RU" sz="1100" dirty="0"/>
              <a:t> России </a:t>
            </a:r>
            <a:r>
              <a:rPr lang="ru-RU" sz="1100" b="1" dirty="0"/>
              <a:t>от 01.06.2009 </a:t>
            </a:r>
            <a:r>
              <a:rPr lang="ru-RU" sz="1100" b="1" dirty="0" smtClean="0"/>
              <a:t>№ </a:t>
            </a:r>
            <a:r>
              <a:rPr lang="ru-RU" sz="1100" b="1" dirty="0"/>
              <a:t>290н</a:t>
            </a:r>
          </a:p>
          <a:p>
            <a:pPr algn="ctr"/>
            <a:endParaRPr lang="ru-RU" sz="1100" b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t="9943" r="13805" b="14949"/>
          <a:stretch/>
        </p:blipFill>
        <p:spPr>
          <a:xfrm>
            <a:off x="2151707" y="2132856"/>
            <a:ext cx="620376" cy="221563"/>
          </a:xfrm>
          <a:prstGeom prst="rect">
            <a:avLst/>
          </a:prstGeom>
        </p:spPr>
      </p:pic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76407"/>
              </p:ext>
            </p:extLst>
          </p:nvPr>
        </p:nvGraphicFramePr>
        <p:xfrm>
          <a:off x="3491880" y="4232068"/>
          <a:ext cx="5364986" cy="2511680"/>
        </p:xfrm>
        <a:graphic>
          <a:graphicData uri="http://schemas.openxmlformats.org/drawingml/2006/table">
            <a:tbl>
              <a:tblPr firstRow="1"/>
              <a:tblGrid>
                <a:gridCol w="1104969">
                  <a:extLst>
                    <a:ext uri="{9D8B030D-6E8A-4147-A177-3AD203B41FA5}">
                      <a16:colId xmlns:a16="http://schemas.microsoft.com/office/drawing/2014/main" xmlns="" val="1315787216"/>
                    </a:ext>
                  </a:extLst>
                </a:gridCol>
                <a:gridCol w="1208424">
                  <a:extLst>
                    <a:ext uri="{9D8B030D-6E8A-4147-A177-3AD203B41FA5}">
                      <a16:colId xmlns:a16="http://schemas.microsoft.com/office/drawing/2014/main" xmlns="" val="1159899256"/>
                    </a:ext>
                  </a:extLst>
                </a:gridCol>
                <a:gridCol w="1592921">
                  <a:extLst>
                    <a:ext uri="{9D8B030D-6E8A-4147-A177-3AD203B41FA5}">
                      <a16:colId xmlns:a16="http://schemas.microsoft.com/office/drawing/2014/main" xmlns="" val="2041743975"/>
                    </a:ext>
                  </a:extLst>
                </a:gridCol>
                <a:gridCol w="1458672">
                  <a:extLst>
                    <a:ext uri="{9D8B030D-6E8A-4147-A177-3AD203B41FA5}">
                      <a16:colId xmlns:a16="http://schemas.microsoft.com/office/drawing/2014/main" xmlns="" val="3754732797"/>
                    </a:ext>
                  </a:extLst>
                </a:gridCol>
              </a:tblGrid>
              <a:tr h="26978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 1</a:t>
                      </a:r>
                      <a:endParaRPr lang="ru-RU" sz="9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 2</a:t>
                      </a:r>
                      <a:endParaRPr lang="ru-RU" sz="9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 3</a:t>
                      </a:r>
                      <a:endParaRPr lang="ru-RU" sz="9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 4</a:t>
                      </a:r>
                      <a:endParaRPr lang="ru-RU" sz="9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1161108"/>
                  </a:ext>
                </a:extLst>
              </a:tr>
              <a:tr h="79190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Выбираем базовый комплект СИЗ в соответствии с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(должностью)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Выбираем комплект СИЗ по видам опасностей (с учётом результатов СОУТ и ОПР)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Выбираем комплект дерматологических СИЗ и смывающих средств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Утверждаем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ЛНА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нормы выдачи СИЗ и СС 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 учетом мнения представительного органа работников),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порядок обеспечения, в </a:t>
                      </a:r>
                      <a:r>
                        <a:rPr lang="ru-RU" sz="9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распределение обязанностей и ответственности должностных лиц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3961433"/>
                  </a:ext>
                </a:extLst>
              </a:tr>
              <a:tr h="9965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Приложение 1.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ЕТН выдачи СИЗ по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профессиям (должностям)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Приложение 2.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ЕТН выдачи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СИЗ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зависимости от идентифицированных опасностей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Приложение 3.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ЕТН выдачи дерматологических СИЗ и смывающих средств в зависимости от характера производственных загрязнений и видов работ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9286492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086369" y="3509719"/>
            <a:ext cx="4341984" cy="1718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Действуют Типовые отраслевые нормы (ТОН)</a:t>
            </a:r>
            <a:endParaRPr lang="ru-RU" sz="105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098043" y="3680697"/>
            <a:ext cx="2076031" cy="1794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Межотраслевые правила (290н</a:t>
            </a:r>
            <a:r>
              <a:rPr lang="ru-RU" sz="600" dirty="0" smtClean="0">
                <a:solidFill>
                  <a:schemeClr val="tx1"/>
                </a:solidFill>
              </a:rPr>
              <a:t>)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64103" y="3681596"/>
            <a:ext cx="2264249" cy="1794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Переходный период (ТОН+ЕТН)</a:t>
            </a:r>
            <a:endParaRPr lang="ru-RU" sz="10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164104" y="3844582"/>
            <a:ext cx="3780574" cy="1558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Действуют ЕТН и новые правила</a:t>
            </a:r>
            <a:endParaRPr lang="ru-RU" sz="1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090157" y="3509717"/>
            <a:ext cx="585452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7403188" y="3365160"/>
            <a:ext cx="2699" cy="152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94582" y="3123522"/>
            <a:ext cx="609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Сейчас</a:t>
            </a:r>
            <a:endParaRPr lang="ru-RU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4686947" y="3057469"/>
            <a:ext cx="974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01.09.2023г.</a:t>
            </a:r>
            <a:endParaRPr lang="ru-RU" sz="1100" dirty="0"/>
          </a:p>
        </p:txBody>
      </p:sp>
      <p:sp>
        <p:nvSpPr>
          <p:cNvPr id="58" name="TextBox 57"/>
          <p:cNvSpPr txBox="1"/>
          <p:nvPr/>
        </p:nvSpPr>
        <p:spPr>
          <a:xfrm>
            <a:off x="6993081" y="3105291"/>
            <a:ext cx="974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01.01.2025г.</a:t>
            </a:r>
            <a:endParaRPr lang="ru-RU" sz="1100" dirty="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H="1" flipV="1">
            <a:off x="5164104" y="3337417"/>
            <a:ext cx="2699" cy="152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3080971" y="3326721"/>
            <a:ext cx="2699" cy="152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57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0272" y="220847"/>
            <a:ext cx="705209" cy="658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876" y="704276"/>
            <a:ext cx="750489" cy="750489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 rot="5400000">
            <a:off x="2528044" y="1772648"/>
            <a:ext cx="396045" cy="312214"/>
          </a:xfrm>
          <a:prstGeom prst="triangl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8425" y="2967335"/>
            <a:ext cx="257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охраной труда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44917" y="3070701"/>
            <a:ext cx="3027284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29.10.2021 № 776н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Примерное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положение </a:t>
            </a:r>
            <a:endParaRPr kumimoji="0" lang="ru-RU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системе управления охраной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труда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2534180" y="3310833"/>
            <a:ext cx="224243" cy="156106"/>
          </a:xfrm>
          <a:prstGeom prst="triangl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2761635" y="3310833"/>
            <a:ext cx="224243" cy="156106"/>
          </a:xfrm>
          <a:prstGeom prst="triangl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3014038" y="3310833"/>
            <a:ext cx="224243" cy="156106"/>
          </a:xfrm>
          <a:prstGeom prst="triangl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6662" y="3503753"/>
            <a:ext cx="1656185" cy="285287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татья 217 ТК РФ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06" y="2902846"/>
            <a:ext cx="856135" cy="31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Реестр (перечень) НПА, содержащих требования охраны труда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68144" y="2658770"/>
            <a:ext cx="3209025" cy="554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Разработана и введена в действие приказом по организации положение (стандарт или регламент) о системе управления охраной труда п.1</a:t>
            </a:r>
            <a:endParaRPr lang="ru-RU" sz="105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21905" y="3717032"/>
            <a:ext cx="3209025" cy="554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Политика работодателя в области охраны труда п. 4, 9, 10 , 11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14319" y="1696744"/>
            <a:ext cx="3027284" cy="4001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специфики деятельности  организации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39552" y="2209311"/>
            <a:ext cx="1656185" cy="2852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татья 214 ТК РФ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3392" y="1542516"/>
            <a:ext cx="2433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Реестр (перечень) НПА, содержащих требования охраны труда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12" y="4083793"/>
            <a:ext cx="665373" cy="55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xn--j1aelj.xn--p1ai/wp-content/uploads/2022/03/865b9b533e4116492d4047eddc7a4f0d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404" y="1667443"/>
            <a:ext cx="1080085" cy="5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duportal44.ru/Kostroma_EDU/Kos-Sch-10/SiteAssets/DocLib32/%D0%9E%D0%91%D0%A0%D0%90%D0%97%D0%9E%D0%92%D0%90%D0%9D%D0%98%D0%95/%D0%9D%D0%9F%20%D0%B4%D0%BE%D0%BA%D1%83%D0%BC%D0%B5%D0%BD%D1%82%D1%8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90432"/>
            <a:ext cx="1188332" cy="6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493200">
            <a:off x="8448052" y="1380965"/>
            <a:ext cx="606672" cy="44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27" y="3814580"/>
            <a:ext cx="1440160" cy="20362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73" y="4083793"/>
            <a:ext cx="661723" cy="5593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51954"/>
            <a:ext cx="622437" cy="54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1"/>
          <a:stretch/>
        </p:blipFill>
        <p:spPr bwMode="auto">
          <a:xfrm>
            <a:off x="8648141" y="3038297"/>
            <a:ext cx="426099" cy="59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12" y="5589240"/>
            <a:ext cx="12192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742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81231" y="201970"/>
            <a:ext cx="465480" cy="4349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Обеспечение работников </a:t>
            </a: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средствами </a:t>
            </a: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индивидуальной защиты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62" r="20712" b="8185"/>
          <a:stretch/>
        </p:blipFill>
        <p:spPr>
          <a:xfrm flipH="1">
            <a:off x="1475656" y="653667"/>
            <a:ext cx="674778" cy="78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6084168" y="780132"/>
            <a:ext cx="2542126" cy="115078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40310" y="5676540"/>
            <a:ext cx="260936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по охране труда при работах в особых температурных условиях</a:t>
            </a:r>
            <a:endParaRPr lang="ru-RU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0" t="13039" r="8907" b="68421"/>
          <a:stretch/>
        </p:blipFill>
        <p:spPr>
          <a:xfrm>
            <a:off x="2239262" y="5443104"/>
            <a:ext cx="838013" cy="182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" name="Прямоугольник 47"/>
          <p:cNvSpPr/>
          <p:nvPr/>
        </p:nvSpPr>
        <p:spPr>
          <a:xfrm>
            <a:off x="3077275" y="5403734"/>
            <a:ext cx="7777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</a:rPr>
              <a:t>Приказ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t="9943" r="13805" b="14949"/>
          <a:stretch/>
        </p:blipFill>
        <p:spPr>
          <a:xfrm>
            <a:off x="3855052" y="5404411"/>
            <a:ext cx="620376" cy="2215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5344048"/>
            <a:ext cx="2538491" cy="1082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163496"/>
              </p:ext>
            </p:extLst>
          </p:nvPr>
        </p:nvGraphicFramePr>
        <p:xfrm>
          <a:off x="135486" y="1470794"/>
          <a:ext cx="6408711" cy="374441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36237"/>
                <a:gridCol w="2136237"/>
                <a:gridCol w="2136237"/>
              </a:tblGrid>
              <a:tr h="3294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Новые требования</a:t>
                      </a:r>
                    </a:p>
                  </a:txBody>
                  <a:tcPr marL="51060" marR="51060" marT="51060" marB="5106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Новые обязанности</a:t>
                      </a:r>
                    </a:p>
                  </a:txBody>
                  <a:tcPr marL="51060" marR="51060" marT="51060" marB="5106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Новые формы</a:t>
                      </a:r>
                    </a:p>
                  </a:txBody>
                  <a:tcPr marL="51060" marR="51060" marT="51060" marB="51060"/>
                </a:tc>
              </a:tr>
              <a:tr h="13750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 обеспечении СИЗ и смывающими средствами учитывать результаты СОУТ и ОПР</a:t>
                      </a:r>
                    </a:p>
                  </a:txBody>
                  <a:tcPr marL="51060" marR="51060" marT="51060" marB="5106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Работодателю необходимо разработать локальный нормативный акт (ЛНА), который должен включать в себя подбор СИЗ в соответствии с имеющимися рисками и опасностями на конкретном рабочем месте</a:t>
                      </a:r>
                    </a:p>
                  </a:txBody>
                  <a:tcPr marL="51060" marR="51060" marT="51060" marB="5106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Выдачу дежурных СИЗ необходимо фиксировать в карточке учета выдачи дежурных СИЗ. Установлена рекомендуемая форма карточки учета выдачи дежурных СИЗ, где необходимо фиксировать выдачу дежурных СИЗ</a:t>
                      </a:r>
                    </a:p>
                  </a:txBody>
                  <a:tcPr marL="51060" marR="51060" marT="51060" marB="51060"/>
                </a:tc>
              </a:tr>
              <a:tr h="13750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Установлен запрет на продление сроков эксплуатации СИЗ по истечении нормативного срока эксплуатации, за исключением СИЗ, предназначенных для использования инженерно-техническими работниками (ИТР)</a:t>
                      </a:r>
                    </a:p>
                  </a:txBody>
                  <a:tcPr marL="51060" marR="51060" marT="51060" marB="5106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Необходимо установить порядок списания СИЗ, утративших целостность или защитные свойства, испорченных, утраченных или пропавших из установленных мест хранения до окончания нормативного срока эксплуатации</a:t>
                      </a:r>
                    </a:p>
                  </a:txBody>
                  <a:tcPr marL="51060" marR="51060" marT="51060" marB="5106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Утверждена рекомендуемая форма Норм выдачи СИЗ, которые работодатель утверждает ЛНА</a:t>
                      </a:r>
                    </a:p>
                  </a:txBody>
                  <a:tcPr marL="51060" marR="51060" marT="51060" marB="51060"/>
                </a:tc>
              </a:tr>
              <a:tr h="664846">
                <a:tc>
                  <a:txBody>
                    <a:bodyPr/>
                    <a:lstStyle/>
                    <a:p>
                      <a:pPr algn="just" fontAlgn="t"/>
                      <a:endParaRPr lang="ru-RU" sz="9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060" marR="51060" marT="51060" marB="51060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9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060" marR="51060" marT="51060" marB="5106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Изменены форма и поля личной карточки учета выданных работникам СИЗ и ДСИЗ</a:t>
                      </a:r>
                    </a:p>
                  </a:txBody>
                  <a:tcPr marL="51060" marR="51060" marT="51060" marB="51060"/>
                </a:tc>
              </a:tr>
            </a:tbl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2267744" y="1043711"/>
            <a:ext cx="1855476" cy="2573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Что нового?</a:t>
            </a:r>
            <a:endParaRPr lang="ru-RU" sz="2000" b="1" dirty="0">
              <a:ln w="10541" cmpd="sng">
                <a:solidFill>
                  <a:srgbClr val="AD0101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88567" y="1459599"/>
            <a:ext cx="2160240" cy="139333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100" b="1" kern="0" dirty="0">
                <a:ln>
                  <a:solidFill>
                    <a:srgbClr val="0F6FC6"/>
                  </a:solidFill>
                </a:ln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Если уровень риска незначительный и установленные мероприятия исполняются, то возможно СИЗ от таких опасностей не </a:t>
            </a:r>
            <a:r>
              <a:rPr lang="ru-RU" sz="1100" b="1" kern="0" dirty="0" smtClean="0">
                <a:ln>
                  <a:solidFill>
                    <a:srgbClr val="0F6FC6"/>
                  </a:solidFill>
                </a:ln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выдавать</a:t>
            </a:r>
            <a:endParaRPr lang="ru-RU" sz="1100" b="1" kern="0" dirty="0">
              <a:ln>
                <a:solidFill>
                  <a:srgbClr val="0F6FC6"/>
                </a:solidFill>
              </a:ln>
              <a:solidFill>
                <a:srgbClr val="0F6F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788567" y="3284984"/>
            <a:ext cx="2227490" cy="64807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rgbClr val="0F6FC6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050" kern="0" dirty="0" smtClean="0">
                <a:solidFill>
                  <a:srgbClr val="0070C0"/>
                </a:solidFill>
              </a:rPr>
              <a:t> </a:t>
            </a:r>
            <a:r>
              <a:rPr lang="ru-RU" sz="1050" kern="0" dirty="0">
                <a:solidFill>
                  <a:srgbClr val="C00000"/>
                </a:solidFill>
              </a:rPr>
              <a:t>п. 18 Приказа Минтруда России от 29.10.2021 № 766н.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740352" y="2996952"/>
            <a:ext cx="320767" cy="216024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47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6426" y="215304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Электронная платформа по охране труда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Прямоугольник 4"/>
          <p:cNvSpPr/>
          <p:nvPr/>
        </p:nvSpPr>
        <p:spPr>
          <a:xfrm>
            <a:off x="1305457" y="1340768"/>
            <a:ext cx="67294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Courier New"/>
              </a:rPr>
              <a:t>Федеральное государственное бюджетное учреждение «Всероссийский научно-исследовательский институт труда» Министерства труда и социального развития Российской Федерации (ФГБУ «ВНИИ труда» Минтруда России) запустил бесплатную электронную платформу по охране труда. Ресурс предоставляет всем желающим доступ к методическим материалам и электронным сервисам по вопросам охраны труда.</a:t>
            </a:r>
            <a:endParaRPr lang="ru-RU" sz="1400" dirty="0">
              <a:solidFill>
                <a:srgbClr val="000000"/>
              </a:solidFill>
              <a:effectLst/>
              <a:ea typeface="Courier New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25763"/>
            <a:ext cx="5076056" cy="208907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71909" y="5182131"/>
            <a:ext cx="2288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https://safe.vcot.info</a:t>
            </a:r>
            <a:r>
              <a:rPr lang="en-US" dirty="0" smtClean="0">
                <a:hlinkClick r:id="rId7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146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6426" y="215304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Электронная платформа по охране труда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9" y="857250"/>
            <a:ext cx="8668455" cy="48760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28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6426" y="215304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Электронная платформа по охране труда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4" y="962567"/>
            <a:ext cx="8156398" cy="45879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75856" y="4951821"/>
            <a:ext cx="2376264" cy="599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9" y="2780928"/>
            <a:ext cx="7452320" cy="21708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9592" y="262762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Настоящий сервис поможет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86754" y="4951821"/>
            <a:ext cx="2518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safe.vcot.info/siz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710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1463"/>
            <a:ext cx="1224136" cy="11745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66426" y="215304"/>
            <a:ext cx="634819" cy="593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2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Министерство труда и социальной защиты населения Забайкальского края</a:t>
            </a:r>
            <a:endParaRPr lang="ru-RU" sz="12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670153" y="19168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Спасибо за внимание!</a:t>
            </a:r>
            <a:endParaRPr kumimoji="0" lang="ru-RU" sz="54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357301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Интерактивный портал Министерства труда и социальной защиты населения Забайкальского края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4293096"/>
            <a:ext cx="500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hlinkClick r:id="rId6"/>
              </a:rPr>
              <a:t>https://zabzan.ru</a:t>
            </a:r>
            <a:r>
              <a:rPr lang="en-US" dirty="0" smtClean="0">
                <a:solidFill>
                  <a:srgbClr val="0070C0"/>
                </a:solidFill>
                <a:hlinkClick r:id="rId6"/>
              </a:rPr>
              <a:t>/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725144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Отдел государственной экспертизы условий и охраны труда 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тел.: 8 (3022) 35 09 57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909" y="5301208"/>
            <a:ext cx="386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hlinkClick r:id="rId7"/>
              </a:rPr>
              <a:t>ohrana@mintrud.e-zab.ru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5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5694858"/>
            <a:ext cx="5433489" cy="1163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8583">
            <a:off x="203209" y="4443171"/>
            <a:ext cx="812290" cy="47930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53065" y="227338"/>
            <a:ext cx="787654" cy="736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3848" y="908720"/>
            <a:ext cx="2601673" cy="36004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rgbClr val="4F81BD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Базовые процессы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7144" y="1380914"/>
            <a:ext cx="2160240" cy="68956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solidFill>
                    <a:srgbClr val="0F6FC6"/>
                  </a:solidFill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Специальная оценка условий труда</a:t>
            </a:r>
            <a:endParaRPr kumimoji="0" lang="ru-RU" sz="1100" b="0" i="0" u="none" strike="noStrike" kern="0" cap="none" spc="0" normalizeH="0" baseline="0" noProof="0" dirty="0">
              <a:ln>
                <a:solidFill>
                  <a:srgbClr val="0F6FC6"/>
                </a:solidFill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06950" y="1414076"/>
            <a:ext cx="2160240" cy="68956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solidFill>
                    <a:srgbClr val="0F6FC6"/>
                  </a:solidFill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Оценка профессиональных рисков</a:t>
            </a:r>
            <a:endParaRPr kumimoji="0" lang="ru-RU" sz="1100" b="0" i="0" u="none" strike="noStrike" kern="0" cap="none" spc="0" normalizeH="0" baseline="0" noProof="0" dirty="0">
              <a:ln>
                <a:solidFill>
                  <a:srgbClr val="0F6FC6"/>
                </a:solidFill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132856"/>
            <a:ext cx="3205171" cy="577641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Федеральный закон от 28.12.2013 N 426-ФЗ "О специальной оценке условий труда"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3" y="2169802"/>
            <a:ext cx="2788675" cy="577641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т. 214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ст. 218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ТК  РФ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6539" y="2780928"/>
            <a:ext cx="3205170" cy="576064"/>
          </a:xfrm>
          <a:prstGeom prst="round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Выявление вредных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опасных производственных факторов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54903" y="2801888"/>
            <a:ext cx="2788675" cy="576064"/>
          </a:xfrm>
          <a:prstGeom prst="round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Выявление опасности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6538" y="3429000"/>
            <a:ext cx="3205171" cy="44710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Специализированная аккредитованная организацией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6537" y="3933056"/>
            <a:ext cx="3205171" cy="44710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Реестр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Минтруда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hlinkClick r:id="rId5"/>
              </a:rPr>
              <a:t>https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hlinkClick r:id="rId5"/>
              </a:rPr>
              <a:t>://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hlinkClick r:id="rId5"/>
              </a:rPr>
              <a:t>akot.rosmintrud.ru/sout/organizations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  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7993" y="3429714"/>
            <a:ext cx="3205171" cy="78962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Без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привлечения аккредитованных организаций собственными силами работодателя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Система управления охраной труда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0065" y="4437112"/>
            <a:ext cx="2648172" cy="433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- утвердить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график проведения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СОУТ</a:t>
            </a:r>
          </a:p>
          <a:p>
            <a:pPr algn="just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- назначить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комиссию по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проведению СОУТ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78091" y="6384389"/>
            <a:ext cx="3033868" cy="428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- отправить утвержденный отчет в организацию, которая провела СОУТ  (после утверждения)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19" y="4895459"/>
            <a:ext cx="331457" cy="34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326711" y="4936861"/>
            <a:ext cx="19782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</a:rPr>
              <a:t>КАЛЕНДАРНЫЕ ДНИ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74068" y="6286289"/>
            <a:ext cx="502471" cy="54929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73525" y="5729295"/>
            <a:ext cx="502471" cy="54929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97121" y="5198471"/>
            <a:ext cx="502471" cy="549296"/>
          </a:xfrm>
          <a:prstGeom prst="rect">
            <a:avLst/>
          </a:prstGeom>
        </p:spPr>
      </p:pic>
      <p:sp>
        <p:nvSpPr>
          <p:cNvPr id="29" name="Равнобедренный треугольник 28"/>
          <p:cNvSpPr/>
          <p:nvPr/>
        </p:nvSpPr>
        <p:spPr>
          <a:xfrm rot="5400000">
            <a:off x="925617" y="5526227"/>
            <a:ext cx="107141" cy="504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925616" y="5997179"/>
            <a:ext cx="107141" cy="504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951259" y="6535701"/>
            <a:ext cx="107141" cy="504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59047" y="5868121"/>
            <a:ext cx="3052912" cy="5162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- утвердить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отчет СОУТ  (с момента получения)</a:t>
            </a:r>
          </a:p>
          <a:p>
            <a:pPr algn="just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- ознакомить работников (со дня утверждения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178090" y="5229200"/>
            <a:ext cx="3033869" cy="6389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- направить декларацию соответствия в ГИТ в Забайкальском крае (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со дня внесения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сведений ФГИС СОУТ)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584" y="5408622"/>
            <a:ext cx="321544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315" y="5341781"/>
            <a:ext cx="430021" cy="37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30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3988" y="5928439"/>
            <a:ext cx="321544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5536" y="5868121"/>
            <a:ext cx="430021" cy="37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30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43727" y="4533836"/>
            <a:ext cx="3709225" cy="80794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05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Приказ Минтруда России </a:t>
            </a:r>
          </a:p>
          <a:p>
            <a:pPr lvl="0" algn="ctr">
              <a:defRPr/>
            </a:pPr>
            <a:r>
              <a:rPr lang="ru-RU" sz="105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31.01.2022 № 36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Рекомендаций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классификации, обнаружению, распознаванию и описанию 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опасностей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43727" y="5516658"/>
            <a:ext cx="3709225" cy="70292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Приказ Минтруда России от 28.12.2021 № 926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Рекомендации по выбору методов оценки уровней профессиональных рисков и по снижению уровней таких рисков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5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Реестр организаций, проводящих специальную оценку условий </a:t>
            </a: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труда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320"/>
            <a:ext cx="9144000" cy="612068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483768" y="5157192"/>
            <a:ext cx="2160240" cy="432048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868144" y="1844824"/>
            <a:ext cx="1080120" cy="504056"/>
          </a:xfrm>
          <a:prstGeom prst="ellipse">
            <a:avLst/>
          </a:prstGeom>
          <a:noFill/>
          <a:ln w="57150">
            <a:solidFill>
              <a:srgbClr val="162C98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0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34"/>
            <a:ext cx="9144000" cy="616526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Овал 7"/>
          <p:cNvSpPr/>
          <p:nvPr/>
        </p:nvSpPr>
        <p:spPr>
          <a:xfrm>
            <a:off x="5868144" y="5085184"/>
            <a:ext cx="1368152" cy="432048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48536" y="6381328"/>
            <a:ext cx="1863824" cy="35241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Реестр организаций, проводящих специальную оценку условий </a:t>
            </a: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труда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9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4148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009610" y="1772816"/>
            <a:ext cx="1368152" cy="432048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Реестр организаций, проводящих специальную оценку условий </a:t>
            </a: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труда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4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803"/>
            <a:ext cx="9130463" cy="58174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Реестр организаций, проводящих специальную оценку условий </a:t>
            </a: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труда</a:t>
            </a:r>
            <a:endParaRPr lang="ru-RU" sz="14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0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5694858"/>
            <a:ext cx="5433489" cy="1163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8583">
            <a:off x="203209" y="4443171"/>
            <a:ext cx="812290" cy="47930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15" y="104028"/>
            <a:ext cx="1110252" cy="78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958">
            <a:off x="153065" y="227338"/>
            <a:ext cx="787654" cy="736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3848" y="980729"/>
            <a:ext cx="2601673" cy="36004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rgbClr val="4F81BD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Базовые процессы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7144" y="1380914"/>
            <a:ext cx="2160240" cy="68956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solidFill>
                    <a:srgbClr val="0F6FC6"/>
                  </a:solidFill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Специальная оценка условий труда</a:t>
            </a:r>
            <a:endParaRPr kumimoji="0" lang="ru-RU" sz="1100" b="0" i="0" u="none" strike="noStrike" kern="0" cap="none" spc="0" normalizeH="0" baseline="0" noProof="0" dirty="0">
              <a:ln>
                <a:solidFill>
                  <a:srgbClr val="0F6FC6"/>
                </a:solidFill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06950" y="1414076"/>
            <a:ext cx="2160240" cy="68956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solidFill>
                    <a:srgbClr val="0F6FC6"/>
                  </a:solidFill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Оценка профессиональных рисков</a:t>
            </a:r>
            <a:endParaRPr kumimoji="0" lang="ru-RU" sz="1100" b="0" i="0" u="none" strike="noStrike" kern="0" cap="none" spc="0" normalizeH="0" baseline="0" noProof="0" dirty="0">
              <a:ln>
                <a:solidFill>
                  <a:srgbClr val="0F6FC6"/>
                </a:solidFill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132856"/>
            <a:ext cx="3205171" cy="577641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Федеральный закон от 28.12.2013 N 426-ФЗ "О специальной оценке условий труда"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3" y="2169802"/>
            <a:ext cx="2788675" cy="577641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т. 214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ст. 218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ТК  РФ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6539" y="2780928"/>
            <a:ext cx="3205170" cy="576064"/>
          </a:xfrm>
          <a:prstGeom prst="round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Выявление вредных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опасных производственных факторов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54903" y="2801888"/>
            <a:ext cx="2788675" cy="576064"/>
          </a:xfrm>
          <a:prstGeom prst="round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Выявление опасности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6538" y="3429000"/>
            <a:ext cx="3205171" cy="44710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Специализированная аккредитованная организацией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6537" y="3933056"/>
            <a:ext cx="3205171" cy="44710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Реестр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Минтруда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hlinkClick r:id="rId5"/>
              </a:rPr>
              <a:t>https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hlinkClick r:id="rId5"/>
              </a:rPr>
              <a:t>://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hlinkClick r:id="rId5"/>
              </a:rPr>
              <a:t>akot.rosmintrud.ru/sout/organizations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  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7993" y="3429714"/>
            <a:ext cx="3205171" cy="78962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lumMod val="75000"/>
              </a:srgb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Без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привлечения аккредитованных организаций собственными силами работодателя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116632"/>
            <a:ext cx="6585463" cy="57610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Система управления охраной труда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0065" y="4437112"/>
            <a:ext cx="2648172" cy="433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- утвердить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график проведения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СОУТ</a:t>
            </a:r>
          </a:p>
          <a:p>
            <a:pPr algn="just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- назначить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комиссию по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проведению СОУТ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78090" y="6384389"/>
            <a:ext cx="3033869" cy="428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отправить утвержденный отчет в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организацию, которая провела СОУТ  (после утверждения)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19" y="4895459"/>
            <a:ext cx="331457" cy="34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326711" y="4936861"/>
            <a:ext cx="19782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</a:rPr>
              <a:t>КАЛЕНДАРНЫЕ ДНИ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74068" y="6286289"/>
            <a:ext cx="502471" cy="54929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73525" y="5729295"/>
            <a:ext cx="502471" cy="54929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97121" y="5198471"/>
            <a:ext cx="502471" cy="549296"/>
          </a:xfrm>
          <a:prstGeom prst="rect">
            <a:avLst/>
          </a:prstGeom>
        </p:spPr>
      </p:pic>
      <p:sp>
        <p:nvSpPr>
          <p:cNvPr id="29" name="Равнобедренный треугольник 28"/>
          <p:cNvSpPr/>
          <p:nvPr/>
        </p:nvSpPr>
        <p:spPr>
          <a:xfrm rot="5400000">
            <a:off x="925617" y="5526227"/>
            <a:ext cx="107141" cy="504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925616" y="5997179"/>
            <a:ext cx="107141" cy="504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951259" y="6535701"/>
            <a:ext cx="107141" cy="504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59047" y="5868121"/>
            <a:ext cx="3052912" cy="5162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- утвердить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отчет СОУТ  (с момента получения)</a:t>
            </a:r>
          </a:p>
          <a:p>
            <a:pPr algn="just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- ознакомить работников (со дня утверждения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178090" y="5229200"/>
            <a:ext cx="3033869" cy="6389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- направить декларацию соответствия в ГИТ в Забайкальском крае (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со дня внесения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</a:rPr>
              <a:t>сведений ФГИС СОУТ)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584" y="5408622"/>
            <a:ext cx="321544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315" y="5341781"/>
            <a:ext cx="430021" cy="37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30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3988" y="5928439"/>
            <a:ext cx="321544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5536" y="5868121"/>
            <a:ext cx="430021" cy="37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30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43727" y="4533836"/>
            <a:ext cx="3709225" cy="80794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05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Приказ Минтруда России </a:t>
            </a:r>
          </a:p>
          <a:p>
            <a:pPr lvl="0" algn="ctr">
              <a:defRPr/>
            </a:pPr>
            <a:r>
              <a:rPr lang="ru-RU" sz="105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31.01.2022 № 36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Рекомендаций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классификации, обнаружению, распознаванию и описанию 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опасностей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43727" y="5516658"/>
            <a:ext cx="3709225" cy="70292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Приказ Минтруда России от 28.12.2021 № 926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Рекомендации по выбору методов оценки уровней профессиональных рисков и по снижению уровней таких рисков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03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1539</TotalTime>
  <Words>3027</Words>
  <Application>Microsoft Office PowerPoint</Application>
  <PresentationFormat>Экран (4:3)</PresentationFormat>
  <Paragraphs>508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Zhuneva_VV</dc:creator>
  <cp:lastModifiedBy>Zhuneva_VV</cp:lastModifiedBy>
  <cp:revision>137</cp:revision>
  <dcterms:created xsi:type="dcterms:W3CDTF">2023-08-15T23:41:07Z</dcterms:created>
  <dcterms:modified xsi:type="dcterms:W3CDTF">2023-08-22T00:18:38Z</dcterms:modified>
</cp:coreProperties>
</file>