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9" r:id="rId1"/>
    <p:sldMasterId id="2147483700" r:id="rId2"/>
    <p:sldMasterId id="2147483702" r:id="rId3"/>
  </p:sldMasterIdLst>
  <p:notesMasterIdLst>
    <p:notesMasterId r:id="rId25"/>
  </p:notesMasterIdLst>
  <p:sldIdLst>
    <p:sldId id="256" r:id="rId4"/>
    <p:sldId id="272" r:id="rId5"/>
    <p:sldId id="273" r:id="rId6"/>
    <p:sldId id="274" r:id="rId7"/>
    <p:sldId id="276" r:id="rId8"/>
    <p:sldId id="277" r:id="rId9"/>
    <p:sldId id="278" r:id="rId10"/>
    <p:sldId id="279" r:id="rId11"/>
    <p:sldId id="267" r:id="rId12"/>
    <p:sldId id="280" r:id="rId13"/>
    <p:sldId id="289" r:id="rId14"/>
    <p:sldId id="269" r:id="rId15"/>
    <p:sldId id="290" r:id="rId16"/>
    <p:sldId id="291" r:id="rId17"/>
    <p:sldId id="292" r:id="rId18"/>
    <p:sldId id="293" r:id="rId19"/>
    <p:sldId id="294" r:id="rId20"/>
    <p:sldId id="296" r:id="rId21"/>
    <p:sldId id="297" r:id="rId22"/>
    <p:sldId id="270" r:id="rId23"/>
    <p:sldId id="287" r:id="rId24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elvetica Neue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71">
          <p15:clr>
            <a:srgbClr val="A4A3A4"/>
          </p15:clr>
        </p15:guide>
        <p15:guide id="2" pos="1263">
          <p15:clr>
            <a:srgbClr val="A4A3A4"/>
          </p15:clr>
        </p15:guide>
        <p15:guide id="3" orient="horz" pos="1587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1861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86" autoAdjust="0"/>
    <p:restoredTop sz="95501" autoAdjust="0"/>
  </p:normalViewPr>
  <p:slideViewPr>
    <p:cSldViewPr snapToGrid="0">
      <p:cViewPr varScale="1">
        <p:scale>
          <a:sx n="122" d="100"/>
          <a:sy n="122" d="100"/>
        </p:scale>
        <p:origin x="600" y="96"/>
      </p:cViewPr>
      <p:guideLst>
        <p:guide orient="horz" pos="1671"/>
        <p:guide pos="1263"/>
        <p:guide orient="horz" pos="15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43697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dcd4d51e2a_17_55:notes"/>
          <p:cNvSpPr txBox="1">
            <a:spLocks noGrp="1"/>
          </p:cNvSpPr>
          <p:nvPr>
            <p:ph type="body" idx="1"/>
          </p:nvPr>
        </p:nvSpPr>
        <p:spPr>
          <a:xfrm>
            <a:off x="522180" y="6831559"/>
            <a:ext cx="4177519" cy="6471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81" name="Google Shape;281;gdcd4d51e2a_17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182813" y="1077913"/>
            <a:ext cx="9588501" cy="5394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45595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dcf970cc0a_1_8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gdcf970cc0a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283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daa5d4041f_9_132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813" cy="36004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daa5d4041f_9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6755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daa5d4041f_0_214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daa5d4041f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0173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dcf970cc0a_1_30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gdcf970cc0a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0359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d7f3e333d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463675" y="1663700"/>
            <a:ext cx="7981950" cy="4491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08" name="Google Shape;508;gd7f3e333d6_1_0:notes"/>
          <p:cNvSpPr txBox="1">
            <a:spLocks noGrp="1"/>
          </p:cNvSpPr>
          <p:nvPr>
            <p:ph type="body" idx="1"/>
          </p:nvPr>
        </p:nvSpPr>
        <p:spPr>
          <a:xfrm>
            <a:off x="483677" y="6210755"/>
            <a:ext cx="3869387" cy="5081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25" tIns="46000" rIns="92025" bIns="46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gd7f3e333d6_1_0:notes"/>
          <p:cNvSpPr txBox="1">
            <a:spLocks noGrp="1"/>
          </p:cNvSpPr>
          <p:nvPr>
            <p:ph type="sldNum" idx="12"/>
          </p:nvPr>
        </p:nvSpPr>
        <p:spPr>
          <a:xfrm>
            <a:off x="2739715" y="12257949"/>
            <a:ext cx="2096022" cy="647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25" tIns="46000" rIns="92025" bIns="460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200">
                <a:solidFill>
                  <a:srgbClr val="000000"/>
                </a:solidFill>
              </a:rPr>
              <a:t>5</a:t>
            </a:fld>
            <a:endParaRPr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733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d7f3e333d6_6_0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813" cy="36004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gd7f3e333d6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3641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dcd4d51e2a_5_0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gdcd4d51e2a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6889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dcd4d51e2a_5_56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gdcd4d51e2a_5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9605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dcf970cc0a_1_8:notes"/>
          <p:cNvSpPr txBox="1">
            <a:spLocks noGrp="1"/>
          </p:cNvSpPr>
          <p:nvPr>
            <p:ph type="body" idx="1"/>
          </p:nvPr>
        </p:nvSpPr>
        <p:spPr>
          <a:xfrm>
            <a:off x="685598" y="4401461"/>
            <a:ext cx="54867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gdcf970cc0a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4588"/>
            <a:ext cx="5480050" cy="3082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1988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://www.protown.ru/netcat_files/Image/gerb_chit.gif" TargetMode="Externa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://www.protown.ru/netcat_files/Image/gerb_chit.gif" TargetMode="Externa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8229429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800" b="0" i="0">
                <a:solidFill>
                  <a:srgbClr val="231F2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Заголовок и объект">
  <p:cSld name="4_Заголовок и объект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4" y="851"/>
            <a:ext cx="1135" cy="85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379004" y="73401"/>
            <a:ext cx="7272428" cy="59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100"/>
              <a:buFont typeface="Arial"/>
              <a:buNone/>
              <a:defRPr sz="160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1"/>
          </p:nvPr>
        </p:nvSpPr>
        <p:spPr>
          <a:xfrm>
            <a:off x="5230025" y="1025038"/>
            <a:ext cx="3684000" cy="2057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30051"/>
              </a:buClr>
              <a:buSzPts val="1000"/>
              <a:buNone/>
              <a:defRPr sz="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100">
                <a:solidFill>
                  <a:srgbClr val="262626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100">
                <a:solidFill>
                  <a:srgbClr val="26262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100">
                <a:solidFill>
                  <a:srgbClr val="26262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100">
                <a:solidFill>
                  <a:srgbClr val="262626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dt" idx="10"/>
          </p:nvPr>
        </p:nvSpPr>
        <p:spPr>
          <a:xfrm>
            <a:off x="628650" y="4812132"/>
            <a:ext cx="2057357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ftr" idx="11"/>
          </p:nvPr>
        </p:nvSpPr>
        <p:spPr>
          <a:xfrm>
            <a:off x="3028952" y="4812132"/>
            <a:ext cx="3086143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ldNum" idx="12"/>
          </p:nvPr>
        </p:nvSpPr>
        <p:spPr>
          <a:xfrm>
            <a:off x="8442042" y="4843067"/>
            <a:ext cx="471857" cy="21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2"/>
          </p:nvPr>
        </p:nvSpPr>
        <p:spPr>
          <a:xfrm>
            <a:off x="5230026" y="745202"/>
            <a:ext cx="3684000" cy="258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71550" rIns="72675" bIns="363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  <a:defRPr sz="1100" b="1">
                <a:solidFill>
                  <a:srgbClr val="7F7F7F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5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300"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3"/>
          </p:nvPr>
        </p:nvSpPr>
        <p:spPr>
          <a:xfrm>
            <a:off x="386535" y="745203"/>
            <a:ext cx="4629214" cy="383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0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4"/>
          </p:nvPr>
        </p:nvSpPr>
        <p:spPr>
          <a:xfrm>
            <a:off x="5236684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5"/>
          </p:nvPr>
        </p:nvSpPr>
        <p:spPr>
          <a:xfrm>
            <a:off x="7129907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600"/>
            </a:lvl9pPr>
          </a:lstStyle>
          <a:p>
            <a:endParaRPr/>
          </a:p>
        </p:txBody>
      </p:sp>
      <p:cxnSp>
        <p:nvCxnSpPr>
          <p:cNvPr id="86" name="Google Shape;86;p18"/>
          <p:cNvCxnSpPr/>
          <p:nvPr/>
        </p:nvCxnSpPr>
        <p:spPr>
          <a:xfrm rot="10800000">
            <a:off x="394349" y="692209"/>
            <a:ext cx="851957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7" name="Google Shape;87;p18" descr="ÐÐ°ÑÑÐ¸Ð½ÐºÐ¸ Ð¿Ð¾ Ð·Ð°Ð¿ÑÐ¾ÑÑ Ð³ÐµÑÐ± Ð·Ð°Ð±Ð°Ð¹ÐºÐ°Ð»ÑÑÐºÐ¾Ð³Ð¾ ÐºÑÐ°Ñ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2662" y="86469"/>
            <a:ext cx="501412" cy="561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>
            <a:spLocks noGrp="1"/>
          </p:cNvSpPr>
          <p:nvPr>
            <p:ph type="subTitle" idx="1"/>
          </p:nvPr>
        </p:nvSpPr>
        <p:spPr>
          <a:xfrm>
            <a:off x="457200" y="205200"/>
            <a:ext cx="8229429" cy="3980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2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2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body" idx="3"/>
          </p:nvPr>
        </p:nvSpPr>
        <p:spPr>
          <a:xfrm>
            <a:off x="457200" y="2761522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3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3"/>
          <p:cNvSpPr txBox="1">
            <a:spLocks noGrp="1"/>
          </p:cNvSpPr>
          <p:nvPr>
            <p:ph type="body" idx="3"/>
          </p:nvPr>
        </p:nvSpPr>
        <p:spPr>
          <a:xfrm>
            <a:off x="4674086" y="2761522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body" idx="3"/>
          </p:nvPr>
        </p:nvSpPr>
        <p:spPr>
          <a:xfrm>
            <a:off x="457200" y="2761522"/>
            <a:ext cx="8229429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5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8229429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body" idx="2"/>
          </p:nvPr>
        </p:nvSpPr>
        <p:spPr>
          <a:xfrm>
            <a:off x="457200" y="2761522"/>
            <a:ext cx="8229429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6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6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6"/>
          <p:cNvSpPr txBox="1">
            <a:spLocks noGrp="1"/>
          </p:cNvSpPr>
          <p:nvPr>
            <p:ph type="body" idx="2"/>
          </p:nvPr>
        </p:nvSpPr>
        <p:spPr>
          <a:xfrm>
            <a:off x="4674086" y="1203428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6"/>
          <p:cNvSpPr txBox="1">
            <a:spLocks noGrp="1"/>
          </p:cNvSpPr>
          <p:nvPr>
            <p:ph type="body" idx="3"/>
          </p:nvPr>
        </p:nvSpPr>
        <p:spPr>
          <a:xfrm>
            <a:off x="457200" y="2761522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6"/>
          <p:cNvSpPr txBox="1">
            <a:spLocks noGrp="1"/>
          </p:cNvSpPr>
          <p:nvPr>
            <p:ph type="body" idx="4"/>
          </p:nvPr>
        </p:nvSpPr>
        <p:spPr>
          <a:xfrm>
            <a:off x="4674086" y="2761522"/>
            <a:ext cx="4015715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7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7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7"/>
          <p:cNvSpPr txBox="1">
            <a:spLocks noGrp="1"/>
          </p:cNvSpPr>
          <p:nvPr>
            <p:ph type="body" idx="2"/>
          </p:nvPr>
        </p:nvSpPr>
        <p:spPr>
          <a:xfrm>
            <a:off x="3239485" y="1203428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7"/>
          <p:cNvSpPr txBox="1">
            <a:spLocks noGrp="1"/>
          </p:cNvSpPr>
          <p:nvPr>
            <p:ph type="body" idx="3"/>
          </p:nvPr>
        </p:nvSpPr>
        <p:spPr>
          <a:xfrm>
            <a:off x="6022029" y="1203428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7"/>
          <p:cNvSpPr txBox="1">
            <a:spLocks noGrp="1"/>
          </p:cNvSpPr>
          <p:nvPr>
            <p:ph type="body" idx="4"/>
          </p:nvPr>
        </p:nvSpPr>
        <p:spPr>
          <a:xfrm>
            <a:off x="457200" y="2761522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7"/>
          <p:cNvSpPr txBox="1">
            <a:spLocks noGrp="1"/>
          </p:cNvSpPr>
          <p:nvPr>
            <p:ph type="body" idx="5"/>
          </p:nvPr>
        </p:nvSpPr>
        <p:spPr>
          <a:xfrm>
            <a:off x="3239485" y="2761522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7"/>
          <p:cNvSpPr txBox="1">
            <a:spLocks noGrp="1"/>
          </p:cNvSpPr>
          <p:nvPr>
            <p:ph type="body" idx="6"/>
          </p:nvPr>
        </p:nvSpPr>
        <p:spPr>
          <a:xfrm>
            <a:off x="6022029" y="2761522"/>
            <a:ext cx="2649643" cy="142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>
            <a:spLocks noGrp="1"/>
          </p:cNvSpPr>
          <p:nvPr>
            <p:ph type="title"/>
          </p:nvPr>
        </p:nvSpPr>
        <p:spPr>
          <a:xfrm>
            <a:off x="628197" y="-130969"/>
            <a:ext cx="7883143" cy="990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550" tIns="37200" rIns="71550" bIns="372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sldNum" idx="12"/>
          </p:nvPr>
        </p:nvSpPr>
        <p:spPr>
          <a:xfrm>
            <a:off x="8442099" y="4843293"/>
            <a:ext cx="467143" cy="208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550" tIns="37200" rIns="71550" bIns="372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imes New Roman"/>
              <a:buNone/>
              <a:defRPr sz="10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 1">
  <p:cSld name="3_Заголовок и объект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>
            <a:spLocks noGrp="1"/>
          </p:cNvSpPr>
          <p:nvPr>
            <p:ph type="title"/>
          </p:nvPr>
        </p:nvSpPr>
        <p:spPr>
          <a:xfrm>
            <a:off x="379002" y="73400"/>
            <a:ext cx="7272428" cy="59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100"/>
              <a:buFont typeface="Helvetica Neue"/>
              <a:buNone/>
              <a:defRPr sz="1700" b="1">
                <a:solidFill>
                  <a:srgbClr val="5B5B5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body" idx="1"/>
          </p:nvPr>
        </p:nvSpPr>
        <p:spPr>
          <a:xfrm>
            <a:off x="5230025" y="1025037"/>
            <a:ext cx="3684000" cy="2057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30051"/>
              </a:buClr>
              <a:buSzPts val="1000"/>
              <a:buNone/>
              <a:defRPr sz="800">
                <a:solidFill>
                  <a:srgbClr val="46464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9"/>
          <p:cNvSpPr txBox="1">
            <a:spLocks noGrp="1"/>
          </p:cNvSpPr>
          <p:nvPr>
            <p:ph type="dt" idx="10"/>
          </p:nvPr>
        </p:nvSpPr>
        <p:spPr>
          <a:xfrm>
            <a:off x="628650" y="4812131"/>
            <a:ext cx="2057357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29"/>
          <p:cNvSpPr txBox="1">
            <a:spLocks noGrp="1"/>
          </p:cNvSpPr>
          <p:nvPr>
            <p:ph type="ftr" idx="11"/>
          </p:nvPr>
        </p:nvSpPr>
        <p:spPr>
          <a:xfrm>
            <a:off x="3028951" y="4812131"/>
            <a:ext cx="3086143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7" name="Google Shape;137;p29"/>
          <p:cNvSpPr txBox="1">
            <a:spLocks noGrp="1"/>
          </p:cNvSpPr>
          <p:nvPr>
            <p:ph type="sldNum" idx="12"/>
          </p:nvPr>
        </p:nvSpPr>
        <p:spPr>
          <a:xfrm>
            <a:off x="8442043" y="4843067"/>
            <a:ext cx="471857" cy="21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cxnSp>
        <p:nvCxnSpPr>
          <p:cNvPr id="138" name="Google Shape;138;p29"/>
          <p:cNvCxnSpPr/>
          <p:nvPr/>
        </p:nvCxnSpPr>
        <p:spPr>
          <a:xfrm rot="10800000">
            <a:off x="394349" y="692209"/>
            <a:ext cx="851957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9" name="Google Shape;139;p29"/>
          <p:cNvSpPr txBox="1">
            <a:spLocks noGrp="1"/>
          </p:cNvSpPr>
          <p:nvPr>
            <p:ph type="subTitle" idx="2"/>
          </p:nvPr>
        </p:nvSpPr>
        <p:spPr>
          <a:xfrm>
            <a:off x="5230025" y="745202"/>
            <a:ext cx="3684000" cy="258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95050" rIns="96550" bIns="482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29292"/>
              </a:buClr>
              <a:buSzPts val="1500"/>
              <a:buNone/>
              <a:defRPr sz="1200" b="1">
                <a:solidFill>
                  <a:srgbClr val="929292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900"/>
              <a:buNone/>
              <a:defRPr sz="15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700"/>
              <a:buNone/>
              <a:defRPr sz="13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700"/>
              <a:buNone/>
              <a:defRPr sz="13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9pPr>
          </a:lstStyle>
          <a:p>
            <a:endParaRPr/>
          </a:p>
        </p:txBody>
      </p:sp>
      <p:sp>
        <p:nvSpPr>
          <p:cNvPr id="140" name="Google Shape;140;p29"/>
          <p:cNvSpPr txBox="1">
            <a:spLocks noGrp="1"/>
          </p:cNvSpPr>
          <p:nvPr>
            <p:ph type="body" idx="3"/>
          </p:nvPr>
        </p:nvSpPr>
        <p:spPr>
          <a:xfrm>
            <a:off x="386533" y="745202"/>
            <a:ext cx="4629214" cy="383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300"/>
              <a:buNone/>
              <a:defRPr sz="10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sp>
        <p:nvSpPr>
          <p:cNvPr id="141" name="Google Shape;141;p29"/>
          <p:cNvSpPr txBox="1">
            <a:spLocks noGrp="1"/>
          </p:cNvSpPr>
          <p:nvPr>
            <p:ph type="body" idx="4"/>
          </p:nvPr>
        </p:nvSpPr>
        <p:spPr>
          <a:xfrm>
            <a:off x="5236683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sp>
        <p:nvSpPr>
          <p:cNvPr id="142" name="Google Shape;142;p29"/>
          <p:cNvSpPr txBox="1">
            <a:spLocks noGrp="1"/>
          </p:cNvSpPr>
          <p:nvPr>
            <p:ph type="body" idx="5"/>
          </p:nvPr>
        </p:nvSpPr>
        <p:spPr>
          <a:xfrm>
            <a:off x="7129905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cxnSp>
        <p:nvCxnSpPr>
          <p:cNvPr id="143" name="Google Shape;143;p29"/>
          <p:cNvCxnSpPr/>
          <p:nvPr/>
        </p:nvCxnSpPr>
        <p:spPr>
          <a:xfrm rot="10800000">
            <a:off x="394349" y="692209"/>
            <a:ext cx="851957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4" name="Google Shape;144;p29" descr="Картинка 1 из 96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4768" y="-25113"/>
            <a:ext cx="729152" cy="705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ayout with centered title and subtitle placeholders 1">
  <p:cSld name="Title layout with centered title and subtitle placeholders 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0"/>
          <p:cNvSpPr txBox="1">
            <a:spLocks noGrp="1"/>
          </p:cNvSpPr>
          <p:nvPr>
            <p:ph type="ctrTitle"/>
          </p:nvPr>
        </p:nvSpPr>
        <p:spPr>
          <a:xfrm>
            <a:off x="489857" y="1141299"/>
            <a:ext cx="5551714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0"/>
          <p:cNvSpPr txBox="1">
            <a:spLocks noGrp="1"/>
          </p:cNvSpPr>
          <p:nvPr>
            <p:ph type="subTitle" idx="1"/>
          </p:nvPr>
        </p:nvSpPr>
        <p:spPr>
          <a:xfrm>
            <a:off x="979714" y="2081893"/>
            <a:ext cx="4572000" cy="93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60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3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3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9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ayout with centered title and subtitle placeholders">
  <p:cSld name="Title layout with centered title and subtitle placeholder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>
            <a:spLocks noGrp="1"/>
          </p:cNvSpPr>
          <p:nvPr>
            <p:ph type="ctrTitle"/>
          </p:nvPr>
        </p:nvSpPr>
        <p:spPr>
          <a:xfrm>
            <a:off x="489857" y="1141299"/>
            <a:ext cx="5551714" cy="7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1"/>
          <p:cNvSpPr txBox="1">
            <a:spLocks noGrp="1"/>
          </p:cNvSpPr>
          <p:nvPr>
            <p:ph type="subTitle" idx="1"/>
          </p:nvPr>
        </p:nvSpPr>
        <p:spPr>
          <a:xfrm>
            <a:off x="979714" y="2081893"/>
            <a:ext cx="4572000" cy="93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600" rIns="0" bIns="0" anchor="t" anchorCtr="0">
            <a:noAutofit/>
          </a:bodyPr>
          <a:lstStyle>
            <a:lvl1pPr lvl="0" algn="l">
              <a:lnSpc>
                <a:spcPct val="93000"/>
              </a:lnSpc>
              <a:spcBef>
                <a:spcPts val="90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93000"/>
              </a:lnSpc>
              <a:spcBef>
                <a:spcPts val="70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93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93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93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3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R="0" lvl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3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142857" cy="160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90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">
  <p:cSld name="TITLE_4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2"/>
          <p:cNvSpPr txBox="1">
            <a:spLocks noGrp="1"/>
          </p:cNvSpPr>
          <p:nvPr>
            <p:ph type="ctrTitle"/>
          </p:nvPr>
        </p:nvSpPr>
        <p:spPr>
          <a:xfrm>
            <a:off x="311709" y="744575"/>
            <a:ext cx="8520643" cy="2052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800"/>
              <a:buNone/>
              <a:defRPr sz="4600"/>
            </a:lvl9pPr>
          </a:lstStyle>
          <a:p>
            <a:endParaRPr/>
          </a:p>
        </p:txBody>
      </p:sp>
      <p:sp>
        <p:nvSpPr>
          <p:cNvPr id="159" name="Google Shape;159;p3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43" cy="79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2400"/>
            </a:lvl9pPr>
          </a:lstStyle>
          <a:p>
            <a:endParaRPr/>
          </a:p>
        </p:txBody>
      </p:sp>
      <p:sp>
        <p:nvSpPr>
          <p:cNvPr id="160" name="Google Shape;160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86" cy="393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72675" rIns="72675" bIns="726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 2">
  <p:cSld name="3_Заголовок и объект 2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 txBox="1">
            <a:spLocks noGrp="1"/>
          </p:cNvSpPr>
          <p:nvPr>
            <p:ph type="title"/>
          </p:nvPr>
        </p:nvSpPr>
        <p:spPr>
          <a:xfrm>
            <a:off x="379002" y="73400"/>
            <a:ext cx="7272428" cy="59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100"/>
              <a:buFont typeface="Helvetica Neue"/>
              <a:buNone/>
              <a:defRPr sz="1700" b="1">
                <a:solidFill>
                  <a:srgbClr val="5B5B5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3"/>
          <p:cNvSpPr txBox="1">
            <a:spLocks noGrp="1"/>
          </p:cNvSpPr>
          <p:nvPr>
            <p:ph type="body" idx="1"/>
          </p:nvPr>
        </p:nvSpPr>
        <p:spPr>
          <a:xfrm>
            <a:off x="5230025" y="1025037"/>
            <a:ext cx="3684000" cy="2057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30051"/>
              </a:buClr>
              <a:buSzPts val="1000"/>
              <a:buNone/>
              <a:defRPr sz="800">
                <a:solidFill>
                  <a:srgbClr val="46464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500"/>
              <a:buNone/>
              <a:defRPr sz="1200">
                <a:solidFill>
                  <a:srgbClr val="464646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3"/>
          <p:cNvSpPr txBox="1">
            <a:spLocks noGrp="1"/>
          </p:cNvSpPr>
          <p:nvPr>
            <p:ph type="dt" idx="10"/>
          </p:nvPr>
        </p:nvSpPr>
        <p:spPr>
          <a:xfrm>
            <a:off x="628650" y="4812131"/>
            <a:ext cx="2057357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33"/>
          <p:cNvSpPr txBox="1">
            <a:spLocks noGrp="1"/>
          </p:cNvSpPr>
          <p:nvPr>
            <p:ph type="ftr" idx="11"/>
          </p:nvPr>
        </p:nvSpPr>
        <p:spPr>
          <a:xfrm>
            <a:off x="3028951" y="4812131"/>
            <a:ext cx="3086143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33"/>
          <p:cNvSpPr txBox="1">
            <a:spLocks noGrp="1"/>
          </p:cNvSpPr>
          <p:nvPr>
            <p:ph type="sldNum" idx="12"/>
          </p:nvPr>
        </p:nvSpPr>
        <p:spPr>
          <a:xfrm>
            <a:off x="8442043" y="4843067"/>
            <a:ext cx="471857" cy="21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cxnSp>
        <p:nvCxnSpPr>
          <p:cNvPr id="167" name="Google Shape;167;p33"/>
          <p:cNvCxnSpPr/>
          <p:nvPr/>
        </p:nvCxnSpPr>
        <p:spPr>
          <a:xfrm rot="10800000">
            <a:off x="394349" y="692209"/>
            <a:ext cx="851957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8" name="Google Shape;168;p33"/>
          <p:cNvSpPr txBox="1">
            <a:spLocks noGrp="1"/>
          </p:cNvSpPr>
          <p:nvPr>
            <p:ph type="subTitle" idx="2"/>
          </p:nvPr>
        </p:nvSpPr>
        <p:spPr>
          <a:xfrm>
            <a:off x="5230025" y="745202"/>
            <a:ext cx="3684000" cy="258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95050" rIns="96550" bIns="4825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29292"/>
              </a:buClr>
              <a:buSzPts val="1500"/>
              <a:buNone/>
              <a:defRPr sz="1200" b="1">
                <a:solidFill>
                  <a:srgbClr val="929292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900"/>
              <a:buNone/>
              <a:defRPr sz="15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700"/>
              <a:buNone/>
              <a:defRPr sz="13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1700"/>
              <a:buNone/>
              <a:defRPr sz="13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300"/>
            </a:lvl9pPr>
          </a:lstStyle>
          <a:p>
            <a:endParaRPr/>
          </a:p>
        </p:txBody>
      </p:sp>
      <p:sp>
        <p:nvSpPr>
          <p:cNvPr id="169" name="Google Shape;169;p33"/>
          <p:cNvSpPr txBox="1">
            <a:spLocks noGrp="1"/>
          </p:cNvSpPr>
          <p:nvPr>
            <p:ph type="body" idx="3"/>
          </p:nvPr>
        </p:nvSpPr>
        <p:spPr>
          <a:xfrm>
            <a:off x="386533" y="745202"/>
            <a:ext cx="4629214" cy="383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300"/>
              <a:buNone/>
              <a:defRPr sz="10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sp>
        <p:nvSpPr>
          <p:cNvPr id="170" name="Google Shape;170;p33"/>
          <p:cNvSpPr txBox="1">
            <a:spLocks noGrp="1"/>
          </p:cNvSpPr>
          <p:nvPr>
            <p:ph type="body" idx="4"/>
          </p:nvPr>
        </p:nvSpPr>
        <p:spPr>
          <a:xfrm>
            <a:off x="5236683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sp>
        <p:nvSpPr>
          <p:cNvPr id="171" name="Google Shape;171;p33"/>
          <p:cNvSpPr txBox="1">
            <a:spLocks noGrp="1"/>
          </p:cNvSpPr>
          <p:nvPr>
            <p:ph type="body" idx="5"/>
          </p:nvPr>
        </p:nvSpPr>
        <p:spPr>
          <a:xfrm>
            <a:off x="7129905" y="3198267"/>
            <a:ext cx="1783929" cy="1386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64646"/>
              </a:buClr>
              <a:buSzPts val="1000"/>
              <a:buNone/>
              <a:defRPr sz="8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900"/>
              <a:buNone/>
              <a:defRPr sz="23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5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7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700"/>
            </a:lvl9pPr>
          </a:lstStyle>
          <a:p>
            <a:endParaRPr/>
          </a:p>
        </p:txBody>
      </p:sp>
      <p:cxnSp>
        <p:nvCxnSpPr>
          <p:cNvPr id="172" name="Google Shape;172;p33"/>
          <p:cNvCxnSpPr/>
          <p:nvPr/>
        </p:nvCxnSpPr>
        <p:spPr>
          <a:xfrm rot="10800000">
            <a:off x="394349" y="692209"/>
            <a:ext cx="851957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3" name="Google Shape;173;p33" descr="Картинка 1 из 96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4768" y="-25113"/>
            <a:ext cx="729152" cy="705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43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43" cy="3416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86" cy="393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72675" rIns="72675" bIns="726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2">
  <p:cSld name="TITLE_AND_BODY_2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43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43" cy="3416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86" cy="393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72675" rIns="72675" bIns="7267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">
  <p:cSld name="3_Заголовок и объект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7"/>
          <p:cNvSpPr txBox="1">
            <a:spLocks noGrp="1"/>
          </p:cNvSpPr>
          <p:nvPr>
            <p:ph type="title"/>
          </p:nvPr>
        </p:nvSpPr>
        <p:spPr>
          <a:xfrm>
            <a:off x="379004" y="73401"/>
            <a:ext cx="7272214" cy="59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1600" b="1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7"/>
          <p:cNvSpPr txBox="1">
            <a:spLocks noGrp="1"/>
          </p:cNvSpPr>
          <p:nvPr>
            <p:ph type="body" idx="1"/>
          </p:nvPr>
        </p:nvSpPr>
        <p:spPr>
          <a:xfrm>
            <a:off x="379002" y="935765"/>
            <a:ext cx="8386285" cy="3876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830051"/>
              </a:buClr>
              <a:buSzPts val="1400"/>
              <a:buFont typeface="Helvetica Neue"/>
              <a:buChar char="●"/>
              <a:defRPr sz="1100">
                <a:solidFill>
                  <a:srgbClr val="262626"/>
                </a:solidFill>
              </a:defRPr>
            </a:lvl1pPr>
            <a:lvl2pPr marL="914400" lvl="1" indent="-3175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○"/>
              <a:defRPr sz="1100">
                <a:solidFill>
                  <a:srgbClr val="262626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■"/>
              <a:defRPr sz="1100">
                <a:solidFill>
                  <a:srgbClr val="262626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●"/>
              <a:defRPr sz="1100">
                <a:solidFill>
                  <a:srgbClr val="262626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○"/>
              <a:defRPr sz="1100">
                <a:solidFill>
                  <a:srgbClr val="262626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37"/>
          <p:cNvSpPr txBox="1">
            <a:spLocks noGrp="1"/>
          </p:cNvSpPr>
          <p:nvPr>
            <p:ph type="dt" idx="10"/>
          </p:nvPr>
        </p:nvSpPr>
        <p:spPr>
          <a:xfrm>
            <a:off x="628650" y="4812132"/>
            <a:ext cx="2057357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Arial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2" name="Google Shape;192;p37"/>
          <p:cNvSpPr txBox="1">
            <a:spLocks noGrp="1"/>
          </p:cNvSpPr>
          <p:nvPr>
            <p:ph type="ftr" idx="11"/>
          </p:nvPr>
        </p:nvSpPr>
        <p:spPr>
          <a:xfrm>
            <a:off x="3028952" y="4812132"/>
            <a:ext cx="3086143" cy="273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Arial"/>
              <a:buNone/>
              <a:defRPr sz="900"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3" name="Google Shape;193;p37"/>
          <p:cNvSpPr txBox="1">
            <a:spLocks noGrp="1"/>
          </p:cNvSpPr>
          <p:nvPr>
            <p:ph type="sldNum" idx="12"/>
          </p:nvPr>
        </p:nvSpPr>
        <p:spPr>
          <a:xfrm>
            <a:off x="8442042" y="4843067"/>
            <a:ext cx="471857" cy="211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>
            <a:lvl1pPr marL="0" lvl="0" indent="0" algn="r">
              <a:spcBef>
                <a:spcPts val="0"/>
              </a:spcBef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Clr>
                <a:srgbClr val="888888"/>
              </a:buClr>
              <a:buSzPts val="1400"/>
              <a:buFont typeface="Arial"/>
              <a:buNone/>
              <a:defRPr sz="1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cxnSp>
        <p:nvCxnSpPr>
          <p:cNvPr id="194" name="Google Shape;194;p37"/>
          <p:cNvCxnSpPr/>
          <p:nvPr/>
        </p:nvCxnSpPr>
        <p:spPr>
          <a:xfrm rot="10800000">
            <a:off x="394135" y="692209"/>
            <a:ext cx="8519786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5" name="Google Shape;195;p37" descr="ÐÐ°ÑÑÐ¸Ð½ÐºÐ¸ Ð¿Ð¾ Ð·Ð°Ð¿ÑÐ¾ÑÑ Ð³ÐµÑÐ± Ð·Ð°Ð±Ð°Ð¹ÐºÐ°Ð»ÑÑÐºÐ¾Ð³Ð¾ ÐºÑÐ°Ñ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32662" y="86469"/>
            <a:ext cx="501412" cy="561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1577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4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44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8385686" cy="387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6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46"/>
          <p:cNvSpPr txBox="1">
            <a:spLocks noGrp="1"/>
          </p:cNvSpPr>
          <p:nvPr>
            <p:ph type="subTitle" idx="1"/>
          </p:nvPr>
        </p:nvSpPr>
        <p:spPr>
          <a:xfrm>
            <a:off x="379029" y="935743"/>
            <a:ext cx="8385686" cy="387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7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47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4092171" cy="387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47"/>
          <p:cNvSpPr txBox="1">
            <a:spLocks noGrp="1"/>
          </p:cNvSpPr>
          <p:nvPr>
            <p:ph type="body" idx="2"/>
          </p:nvPr>
        </p:nvSpPr>
        <p:spPr>
          <a:xfrm>
            <a:off x="4676143" y="935743"/>
            <a:ext cx="4092171" cy="387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8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9"/>
          <p:cNvSpPr txBox="1">
            <a:spLocks noGrp="1"/>
          </p:cNvSpPr>
          <p:nvPr>
            <p:ph type="subTitle" idx="1"/>
          </p:nvPr>
        </p:nvSpPr>
        <p:spPr>
          <a:xfrm>
            <a:off x="379029" y="73478"/>
            <a:ext cx="7272000" cy="2747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0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50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50"/>
          <p:cNvSpPr txBox="1">
            <a:spLocks noGrp="1"/>
          </p:cNvSpPr>
          <p:nvPr>
            <p:ph type="body" idx="2"/>
          </p:nvPr>
        </p:nvSpPr>
        <p:spPr>
          <a:xfrm>
            <a:off x="4676143" y="935743"/>
            <a:ext cx="4092171" cy="387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50"/>
          <p:cNvSpPr txBox="1">
            <a:spLocks noGrp="1"/>
          </p:cNvSpPr>
          <p:nvPr>
            <p:ph type="body" idx="3"/>
          </p:nvPr>
        </p:nvSpPr>
        <p:spPr>
          <a:xfrm>
            <a:off x="379029" y="2960550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1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51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4092171" cy="387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51"/>
          <p:cNvSpPr txBox="1">
            <a:spLocks noGrp="1"/>
          </p:cNvSpPr>
          <p:nvPr>
            <p:ph type="body" idx="2"/>
          </p:nvPr>
        </p:nvSpPr>
        <p:spPr>
          <a:xfrm>
            <a:off x="4676143" y="935743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51"/>
          <p:cNvSpPr txBox="1">
            <a:spLocks noGrp="1"/>
          </p:cNvSpPr>
          <p:nvPr>
            <p:ph type="body" idx="3"/>
          </p:nvPr>
        </p:nvSpPr>
        <p:spPr>
          <a:xfrm>
            <a:off x="4676143" y="2960550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2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2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52"/>
          <p:cNvSpPr txBox="1">
            <a:spLocks noGrp="1"/>
          </p:cNvSpPr>
          <p:nvPr>
            <p:ph type="body" idx="2"/>
          </p:nvPr>
        </p:nvSpPr>
        <p:spPr>
          <a:xfrm>
            <a:off x="4676143" y="935743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52"/>
          <p:cNvSpPr txBox="1">
            <a:spLocks noGrp="1"/>
          </p:cNvSpPr>
          <p:nvPr>
            <p:ph type="body" idx="3"/>
          </p:nvPr>
        </p:nvSpPr>
        <p:spPr>
          <a:xfrm>
            <a:off x="379029" y="2960550"/>
            <a:ext cx="8385686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3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53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8385686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3"/>
          <p:cNvSpPr txBox="1">
            <a:spLocks noGrp="1"/>
          </p:cNvSpPr>
          <p:nvPr>
            <p:ph type="body" idx="2"/>
          </p:nvPr>
        </p:nvSpPr>
        <p:spPr>
          <a:xfrm>
            <a:off x="379029" y="2960550"/>
            <a:ext cx="8385686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4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4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54"/>
          <p:cNvSpPr txBox="1">
            <a:spLocks noGrp="1"/>
          </p:cNvSpPr>
          <p:nvPr>
            <p:ph type="body" idx="2"/>
          </p:nvPr>
        </p:nvSpPr>
        <p:spPr>
          <a:xfrm>
            <a:off x="4676143" y="935743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54"/>
          <p:cNvSpPr txBox="1">
            <a:spLocks noGrp="1"/>
          </p:cNvSpPr>
          <p:nvPr>
            <p:ph type="body" idx="3"/>
          </p:nvPr>
        </p:nvSpPr>
        <p:spPr>
          <a:xfrm>
            <a:off x="379029" y="2960550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4"/>
          <p:cNvSpPr txBox="1">
            <a:spLocks noGrp="1"/>
          </p:cNvSpPr>
          <p:nvPr>
            <p:ph type="body" idx="4"/>
          </p:nvPr>
        </p:nvSpPr>
        <p:spPr>
          <a:xfrm>
            <a:off x="4676143" y="2960550"/>
            <a:ext cx="4092171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5"/>
          <p:cNvSpPr txBox="1">
            <a:spLocks noGrp="1"/>
          </p:cNvSpPr>
          <p:nvPr>
            <p:ph type="title"/>
          </p:nvPr>
        </p:nvSpPr>
        <p:spPr>
          <a:xfrm>
            <a:off x="379029" y="73478"/>
            <a:ext cx="7272000" cy="59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5"/>
          <p:cNvSpPr txBox="1">
            <a:spLocks noGrp="1"/>
          </p:cNvSpPr>
          <p:nvPr>
            <p:ph type="body" idx="1"/>
          </p:nvPr>
        </p:nvSpPr>
        <p:spPr>
          <a:xfrm>
            <a:off x="379029" y="935743"/>
            <a:ext cx="2700000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5"/>
          <p:cNvSpPr txBox="1">
            <a:spLocks noGrp="1"/>
          </p:cNvSpPr>
          <p:nvPr>
            <p:ph type="body" idx="2"/>
          </p:nvPr>
        </p:nvSpPr>
        <p:spPr>
          <a:xfrm>
            <a:off x="3214286" y="935743"/>
            <a:ext cx="2700000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55"/>
          <p:cNvSpPr txBox="1">
            <a:spLocks noGrp="1"/>
          </p:cNvSpPr>
          <p:nvPr>
            <p:ph type="body" idx="3"/>
          </p:nvPr>
        </p:nvSpPr>
        <p:spPr>
          <a:xfrm>
            <a:off x="6049544" y="935743"/>
            <a:ext cx="2700000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5"/>
          <p:cNvSpPr txBox="1">
            <a:spLocks noGrp="1"/>
          </p:cNvSpPr>
          <p:nvPr>
            <p:ph type="body" idx="4"/>
          </p:nvPr>
        </p:nvSpPr>
        <p:spPr>
          <a:xfrm>
            <a:off x="379029" y="2960550"/>
            <a:ext cx="2700000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55"/>
          <p:cNvSpPr txBox="1">
            <a:spLocks noGrp="1"/>
          </p:cNvSpPr>
          <p:nvPr>
            <p:ph type="body" idx="5"/>
          </p:nvPr>
        </p:nvSpPr>
        <p:spPr>
          <a:xfrm>
            <a:off x="3214286" y="2960550"/>
            <a:ext cx="2700000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55"/>
          <p:cNvSpPr txBox="1">
            <a:spLocks noGrp="1"/>
          </p:cNvSpPr>
          <p:nvPr>
            <p:ph type="body" idx="6"/>
          </p:nvPr>
        </p:nvSpPr>
        <p:spPr>
          <a:xfrm>
            <a:off x="6049544" y="2960550"/>
            <a:ext cx="2700000" cy="1848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029" y="771"/>
            <a:ext cx="514" cy="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029" y="771"/>
            <a:ext cx="257" cy="1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oogle Shape;53;p13"/>
          <p:cNvCxnSpPr/>
          <p:nvPr/>
        </p:nvCxnSpPr>
        <p:spPr>
          <a:xfrm flipH="1">
            <a:off x="394714" y="692357"/>
            <a:ext cx="8519143" cy="161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54" name="Google Shape;54;p13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8332200" y="86786"/>
            <a:ext cx="500184" cy="55986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17229" y="4432050"/>
            <a:ext cx="938143" cy="6848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7350" tIns="57350" rIns="57350" bIns="573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429" cy="85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8229429" cy="298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703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3" descr="Picture 3"/>
          <p:cNvPicPr preferRelativeResize="0"/>
          <p:nvPr/>
        </p:nvPicPr>
        <p:blipFill rotWithShape="1">
          <a:blip r:embed="rId14">
            <a:alphaModFix/>
          </a:blip>
          <a:srcRect b="17935"/>
          <a:stretch/>
        </p:blipFill>
        <p:spPr>
          <a:xfrm>
            <a:off x="223458" y="1125900"/>
            <a:ext cx="8790686" cy="310692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43"/>
          <p:cNvSpPr/>
          <p:nvPr/>
        </p:nvSpPr>
        <p:spPr>
          <a:xfrm>
            <a:off x="307286" y="1125900"/>
            <a:ext cx="6026143" cy="2116222"/>
          </a:xfrm>
          <a:prstGeom prst="rect">
            <a:avLst/>
          </a:prstGeom>
          <a:gradFill>
            <a:gsLst>
              <a:gs pos="0">
                <a:srgbClr val="002060">
                  <a:alpha val="91372"/>
                </a:srgbClr>
              </a:gs>
              <a:gs pos="100000">
                <a:srgbClr val="8D0053">
                  <a:alpha val="91372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57350" tIns="57350" rIns="57350" bIns="573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p43" descr="Picture 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162971" y="228728"/>
            <a:ext cx="1180800" cy="124701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3"/>
          <p:cNvSpPr txBox="1">
            <a:spLocks noGrp="1"/>
          </p:cNvSpPr>
          <p:nvPr>
            <p:ph type="sldNum" idx="12"/>
          </p:nvPr>
        </p:nvSpPr>
        <p:spPr>
          <a:xfrm>
            <a:off x="4419515" y="4630307"/>
            <a:ext cx="2133257" cy="273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325" tIns="35775" rIns="36325" bIns="357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9" name="Google Shape;229;p4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43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0" name="Google Shape;230;p43"/>
          <p:cNvSpPr txBox="1">
            <a:spLocks noGrp="1"/>
          </p:cNvSpPr>
          <p:nvPr>
            <p:ph type="body" idx="1"/>
          </p:nvPr>
        </p:nvSpPr>
        <p:spPr>
          <a:xfrm>
            <a:off x="457200" y="1203428"/>
            <a:ext cx="8229343" cy="2982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6"/>
          <p:cNvSpPr/>
          <p:nvPr/>
        </p:nvSpPr>
        <p:spPr>
          <a:xfrm>
            <a:off x="427919" y="1747189"/>
            <a:ext cx="5394549" cy="90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spcBef>
                <a:spcPts val="400"/>
              </a:spcBef>
            </a:pPr>
            <a:r>
              <a:rPr lang="ru-RU" sz="2500" b="1" dirty="0">
                <a:solidFill>
                  <a:srgbClr val="FFFFFF"/>
                </a:solidFill>
              </a:rPr>
              <a:t>Инвестиционный потенциал </a:t>
            </a:r>
          </a:p>
          <a:p>
            <a:pPr lvl="0">
              <a:spcBef>
                <a:spcPts val="400"/>
              </a:spcBef>
            </a:pPr>
            <a:r>
              <a:rPr lang="ru-RU" sz="2500" b="1" dirty="0">
                <a:solidFill>
                  <a:srgbClr val="FFFFFF"/>
                </a:solidFill>
              </a:rPr>
              <a:t>Акшинского муниципального округа Забайкальского края за </a:t>
            </a:r>
            <a:r>
              <a:rPr lang="ru-RU" sz="2500" b="1" dirty="0" smtClean="0">
                <a:solidFill>
                  <a:srgbClr val="FFFFFF"/>
                </a:solidFill>
              </a:rPr>
              <a:t>2024 год</a:t>
            </a:r>
            <a:endParaRPr lang="ru-RU" sz="25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 txBox="1"/>
          <p:nvPr/>
        </p:nvSpPr>
        <p:spPr>
          <a:xfrm>
            <a:off x="363001" y="152050"/>
            <a:ext cx="78573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>
                <a:solidFill>
                  <a:srgbClr val="7F7F7F"/>
                </a:solidFill>
              </a:rPr>
              <a:t>Проекты, которым требуется поиск </a:t>
            </a:r>
            <a:r>
              <a:rPr lang="ru" sz="2500" b="1" dirty="0" smtClean="0">
                <a:solidFill>
                  <a:srgbClr val="7F7F7F"/>
                </a:solidFill>
              </a:rPr>
              <a:t>инвестора</a:t>
            </a:r>
            <a:endParaRPr sz="1100" dirty="0"/>
          </a:p>
        </p:txBody>
      </p:sp>
      <p:sp>
        <p:nvSpPr>
          <p:cNvPr id="578" name="Google Shape;578;p65"/>
          <p:cNvSpPr/>
          <p:nvPr/>
        </p:nvSpPr>
        <p:spPr>
          <a:xfrm>
            <a:off x="362989" y="992121"/>
            <a:ext cx="27120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>
            <a:off x="406073" y="704070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lvl="0" algn="ctr"/>
            <a:r>
              <a:rPr lang="ru-RU" sz="1100" b="1" dirty="0">
                <a:solidFill>
                  <a:schemeClr val="bg1"/>
                </a:solidFill>
              </a:rPr>
              <a:t>Модульный завод по переработке молока</a:t>
            </a:r>
            <a:endParaRPr sz="1100" dirty="0">
              <a:solidFill>
                <a:schemeClr val="bg1"/>
              </a:solidFill>
            </a:endParaRPr>
          </a:p>
        </p:txBody>
      </p:sp>
      <p:sp>
        <p:nvSpPr>
          <p:cNvPr id="580" name="Google Shape;580;p65"/>
          <p:cNvSpPr txBox="1"/>
          <p:nvPr/>
        </p:nvSpPr>
        <p:spPr>
          <a:xfrm>
            <a:off x="526968" y="1286720"/>
            <a:ext cx="3185340" cy="2414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>
                <a:solidFill>
                  <a:srgbClr val="231F20"/>
                </a:solidFill>
              </a:rPr>
              <a:t>Инициатор проекта - </a:t>
            </a:r>
            <a:r>
              <a:rPr lang="ru-RU" dirty="0" smtClean="0">
                <a:solidFill>
                  <a:srgbClr val="231F20"/>
                </a:solidFill>
              </a:rPr>
              <a:t>МО</a:t>
            </a:r>
            <a:endParaRPr dirty="0"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>
                <a:solidFill>
                  <a:srgbClr val="231F20"/>
                </a:solidFill>
              </a:rPr>
              <a:t>Объём инвестиций </a:t>
            </a:r>
            <a:r>
              <a:rPr lang="ru" dirty="0" smtClean="0">
                <a:solidFill>
                  <a:srgbClr val="231F20"/>
                </a:solidFill>
              </a:rPr>
              <a:t>– 6,5 млн.</a:t>
            </a:r>
            <a:endParaRPr sz="1100" b="1" dirty="0" smtClean="0">
              <a:solidFill>
                <a:srgbClr val="89186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 smtClean="0">
                <a:solidFill>
                  <a:srgbClr val="231F20"/>
                </a:solidFill>
              </a:rPr>
              <a:t>Срок окупаемости – </a:t>
            </a:r>
            <a:r>
              <a:rPr lang="ru-RU" dirty="0">
                <a:solidFill>
                  <a:srgbClr val="231F20"/>
                </a:solidFill>
              </a:rPr>
              <a:t>3</a:t>
            </a:r>
            <a:r>
              <a:rPr lang="ru-RU" dirty="0" smtClean="0">
                <a:solidFill>
                  <a:srgbClr val="231F20"/>
                </a:solidFill>
              </a:rPr>
              <a:t> года</a:t>
            </a:r>
            <a:endParaRPr dirty="0" smtClean="0"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-RU" dirty="0" smtClean="0">
                <a:solidFill>
                  <a:srgbClr val="231F20"/>
                </a:solidFill>
              </a:rPr>
              <a:t>Спрос – 3,6 млн. в год</a:t>
            </a:r>
          </a:p>
          <a:p>
            <a:pPr marL="457200" indent="-317500">
              <a:lnSpc>
                <a:spcPct val="115000"/>
              </a:lnSpc>
              <a:buClr>
                <a:srgbClr val="231F20"/>
              </a:buClr>
              <a:buSzPts val="1400"/>
              <a:buFont typeface="Arial"/>
              <a:buChar char="●"/>
            </a:pPr>
            <a:r>
              <a:rPr lang="ru" dirty="0">
                <a:solidFill>
                  <a:srgbClr val="231F20"/>
                </a:solidFill>
              </a:rPr>
              <a:t>Текущая ситуация – </a:t>
            </a:r>
            <a:r>
              <a:rPr lang="ru-RU" dirty="0">
                <a:solidFill>
                  <a:srgbClr val="231F20"/>
                </a:solidFill>
              </a:rPr>
              <a:t>нет инвестора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endParaRPr lang="ru-RU" dirty="0" smtClean="0">
              <a:solidFill>
                <a:srgbClr val="231F20"/>
              </a:solidFill>
            </a:endParaRPr>
          </a:p>
          <a:p>
            <a:pPr marL="1397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</a:pPr>
            <a:endParaRPr dirty="0">
              <a:solidFill>
                <a:srgbClr val="231F2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31F20"/>
              </a:solidFill>
            </a:endParaRPr>
          </a:p>
        </p:txBody>
      </p:sp>
      <p:sp>
        <p:nvSpPr>
          <p:cNvPr id="582" name="Google Shape;582;p65"/>
          <p:cNvSpPr/>
          <p:nvPr/>
        </p:nvSpPr>
        <p:spPr>
          <a:xfrm>
            <a:off x="4745650" y="1952382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lvl="0" algn="ctr"/>
            <a:r>
              <a:rPr lang="ru-RU" sz="1100" b="1" dirty="0">
                <a:solidFill>
                  <a:srgbClr val="FFFFFF"/>
                </a:solidFill>
              </a:rPr>
              <a:t>Птицеводство</a:t>
            </a:r>
          </a:p>
        </p:txBody>
      </p:sp>
      <p:sp>
        <p:nvSpPr>
          <p:cNvPr id="583" name="Google Shape;583;p65"/>
          <p:cNvSpPr txBox="1"/>
          <p:nvPr/>
        </p:nvSpPr>
        <p:spPr>
          <a:xfrm>
            <a:off x="526968" y="3349026"/>
            <a:ext cx="3185340" cy="167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>
                <a:solidFill>
                  <a:srgbClr val="231F20"/>
                </a:solidFill>
              </a:rPr>
              <a:t>Инициатор проекта </a:t>
            </a:r>
            <a:r>
              <a:rPr lang="ru" dirty="0" smtClean="0">
                <a:solidFill>
                  <a:srgbClr val="231F20"/>
                </a:solidFill>
              </a:rPr>
              <a:t>- </a:t>
            </a:r>
            <a:r>
              <a:rPr lang="ru-RU" dirty="0" smtClean="0">
                <a:solidFill>
                  <a:srgbClr val="231F20"/>
                </a:solidFill>
              </a:rPr>
              <a:t>МО</a:t>
            </a:r>
            <a:endParaRPr dirty="0" smtClean="0"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 smtClean="0">
                <a:solidFill>
                  <a:srgbClr val="231F20"/>
                </a:solidFill>
              </a:rPr>
              <a:t>Объём инвестиций – </a:t>
            </a:r>
            <a:r>
              <a:rPr lang="ru-RU" dirty="0" smtClean="0">
                <a:solidFill>
                  <a:srgbClr val="231F20"/>
                </a:solidFill>
              </a:rPr>
              <a:t>5,0 млн.</a:t>
            </a:r>
            <a:endParaRPr sz="1100" b="1" dirty="0" smtClean="0">
              <a:solidFill>
                <a:srgbClr val="89186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 smtClean="0">
                <a:solidFill>
                  <a:srgbClr val="231F20"/>
                </a:solidFill>
              </a:rPr>
              <a:t>Срок </a:t>
            </a:r>
            <a:r>
              <a:rPr lang="ru" dirty="0">
                <a:solidFill>
                  <a:srgbClr val="231F20"/>
                </a:solidFill>
              </a:rPr>
              <a:t>окупаемости </a:t>
            </a:r>
            <a:r>
              <a:rPr lang="ru" dirty="0" smtClean="0">
                <a:solidFill>
                  <a:srgbClr val="231F20"/>
                </a:solidFill>
              </a:rPr>
              <a:t>– 2 года</a:t>
            </a:r>
          </a:p>
          <a:p>
            <a:pPr marL="457200" indent="-317500">
              <a:lnSpc>
                <a:spcPct val="115000"/>
              </a:lnSpc>
              <a:buClr>
                <a:srgbClr val="231F20"/>
              </a:buClr>
              <a:buSzPts val="1400"/>
              <a:buFont typeface="Arial"/>
              <a:buChar char="●"/>
            </a:pPr>
            <a:r>
              <a:rPr lang="ru-RU" dirty="0">
                <a:solidFill>
                  <a:srgbClr val="231F20"/>
                </a:solidFill>
              </a:rPr>
              <a:t>Спрос – 3,6 млн. в </a:t>
            </a:r>
            <a:r>
              <a:rPr lang="ru-RU" dirty="0" smtClean="0">
                <a:solidFill>
                  <a:srgbClr val="231F20"/>
                </a:solidFill>
              </a:rPr>
              <a:t>год</a:t>
            </a:r>
            <a:endParaRPr dirty="0"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>
                <a:solidFill>
                  <a:srgbClr val="231F20"/>
                </a:solidFill>
              </a:rPr>
              <a:t>Текущая ситуация </a:t>
            </a:r>
            <a:r>
              <a:rPr lang="ru" dirty="0" smtClean="0">
                <a:solidFill>
                  <a:srgbClr val="231F20"/>
                </a:solidFill>
              </a:rPr>
              <a:t>– нет инвестора</a:t>
            </a:r>
            <a:endParaRPr dirty="0">
              <a:solidFill>
                <a:srgbClr val="231F20"/>
              </a:solidFill>
            </a:endParaRPr>
          </a:p>
        </p:txBody>
      </p:sp>
      <p:sp>
        <p:nvSpPr>
          <p:cNvPr id="584" name="Google Shape;584;p65"/>
          <p:cNvSpPr/>
          <p:nvPr/>
        </p:nvSpPr>
        <p:spPr>
          <a:xfrm>
            <a:off x="406073" y="2806313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algn="ctr"/>
            <a:r>
              <a:rPr lang="ru-RU" sz="1100" b="1" dirty="0">
                <a:solidFill>
                  <a:srgbClr val="FFFFFF"/>
                </a:solidFill>
              </a:rPr>
              <a:t>Производство мясных изделий и мясных </a:t>
            </a:r>
            <a:r>
              <a:rPr lang="ru-RU" sz="1100" b="1" dirty="0" smtClean="0">
                <a:solidFill>
                  <a:srgbClr val="FFFFFF"/>
                </a:solidFill>
              </a:rPr>
              <a:t>полуфабрикатов</a:t>
            </a:r>
            <a:endParaRPr sz="1100" dirty="0"/>
          </a:p>
        </p:txBody>
      </p:sp>
      <p:sp>
        <p:nvSpPr>
          <p:cNvPr id="585" name="Google Shape;585;p65"/>
          <p:cNvSpPr txBox="1"/>
          <p:nvPr/>
        </p:nvSpPr>
        <p:spPr>
          <a:xfrm>
            <a:off x="4965218" y="2443954"/>
            <a:ext cx="3115265" cy="1423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>
                <a:solidFill>
                  <a:srgbClr val="231F20"/>
                </a:solidFill>
              </a:rPr>
              <a:t>Инициатор проекта - </a:t>
            </a:r>
            <a:r>
              <a:rPr lang="ru" dirty="0" smtClean="0">
                <a:solidFill>
                  <a:srgbClr val="231F20"/>
                </a:solidFill>
              </a:rPr>
              <a:t>МО</a:t>
            </a:r>
            <a:endParaRPr dirty="0"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>
                <a:solidFill>
                  <a:srgbClr val="231F20"/>
                </a:solidFill>
              </a:rPr>
              <a:t>Объём инвестиций </a:t>
            </a:r>
            <a:r>
              <a:rPr lang="ru" dirty="0" smtClean="0">
                <a:solidFill>
                  <a:srgbClr val="231F20"/>
                </a:solidFill>
              </a:rPr>
              <a:t>– 2,5 млн.</a:t>
            </a:r>
            <a:endParaRPr sz="1100" b="1" dirty="0">
              <a:solidFill>
                <a:srgbClr val="89186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>
                <a:solidFill>
                  <a:srgbClr val="231F20"/>
                </a:solidFill>
              </a:rPr>
              <a:t>Срок окупаемости </a:t>
            </a:r>
            <a:r>
              <a:rPr lang="ru" dirty="0" smtClean="0">
                <a:solidFill>
                  <a:srgbClr val="231F20"/>
                </a:solidFill>
              </a:rPr>
              <a:t>– 5 лет</a:t>
            </a:r>
            <a:endParaRPr dirty="0"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>
                <a:solidFill>
                  <a:srgbClr val="231F20"/>
                </a:solidFill>
              </a:rPr>
              <a:t>Текущая ситуация </a:t>
            </a:r>
            <a:r>
              <a:rPr lang="ru" dirty="0" smtClean="0">
                <a:solidFill>
                  <a:srgbClr val="231F20"/>
                </a:solidFill>
              </a:rPr>
              <a:t>– нет инвестора</a:t>
            </a:r>
            <a:endParaRPr dirty="0">
              <a:solidFill>
                <a:srgbClr val="231F2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169" y="813511"/>
            <a:ext cx="1831361" cy="102745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601" y="3538280"/>
            <a:ext cx="2210110" cy="146798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6963" y="3746936"/>
            <a:ext cx="1887251" cy="125932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70023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 txBox="1"/>
          <p:nvPr/>
        </p:nvSpPr>
        <p:spPr>
          <a:xfrm>
            <a:off x="363001" y="152050"/>
            <a:ext cx="78573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7F7F7F"/>
                </a:solidFill>
              </a:rPr>
              <a:t>Проекты, которым требуется поиск инвестора </a:t>
            </a:r>
            <a:r>
              <a:rPr lang="ru" sz="1200" b="1">
                <a:solidFill>
                  <a:srgbClr val="6C6C72"/>
                </a:solidFill>
              </a:rPr>
              <a:t>(разместить на карте района указанные предприятия)</a:t>
            </a:r>
            <a:r>
              <a:rPr lang="ru" sz="2500" b="1">
                <a:solidFill>
                  <a:srgbClr val="7F7F7F"/>
                </a:solidFill>
              </a:rPr>
              <a:t> </a:t>
            </a:r>
            <a:endParaRPr sz="1100"/>
          </a:p>
        </p:txBody>
      </p:sp>
      <p:sp>
        <p:nvSpPr>
          <p:cNvPr id="578" name="Google Shape;578;p65"/>
          <p:cNvSpPr/>
          <p:nvPr/>
        </p:nvSpPr>
        <p:spPr>
          <a:xfrm>
            <a:off x="362989" y="992121"/>
            <a:ext cx="27120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>
            <a:off x="406073" y="836838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lvl="0" algn="ctr"/>
            <a:r>
              <a:rPr lang="ru-RU" sz="1100" dirty="0">
                <a:solidFill>
                  <a:schemeClr val="bg1"/>
                </a:solidFill>
              </a:rPr>
              <a:t>Производство колбасных изделий</a:t>
            </a:r>
          </a:p>
        </p:txBody>
      </p:sp>
      <p:sp>
        <p:nvSpPr>
          <p:cNvPr id="580" name="Google Shape;580;p65"/>
          <p:cNvSpPr txBox="1"/>
          <p:nvPr/>
        </p:nvSpPr>
        <p:spPr>
          <a:xfrm>
            <a:off x="683274" y="1395388"/>
            <a:ext cx="3277199" cy="167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>
                <a:solidFill>
                  <a:srgbClr val="231F20"/>
                </a:solidFill>
              </a:rPr>
              <a:t>Инициатор проекта - </a:t>
            </a:r>
            <a:r>
              <a:rPr lang="ru" dirty="0" smtClean="0">
                <a:solidFill>
                  <a:srgbClr val="231F20"/>
                </a:solidFill>
              </a:rPr>
              <a:t>МО</a:t>
            </a:r>
            <a:endParaRPr dirty="0"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>
                <a:solidFill>
                  <a:srgbClr val="231F20"/>
                </a:solidFill>
              </a:rPr>
              <a:t>Объём инвестиций </a:t>
            </a:r>
            <a:r>
              <a:rPr lang="ru" dirty="0" smtClean="0">
                <a:solidFill>
                  <a:srgbClr val="231F20"/>
                </a:solidFill>
              </a:rPr>
              <a:t>– 7,5 млн. Срок </a:t>
            </a:r>
            <a:r>
              <a:rPr lang="ru" dirty="0">
                <a:solidFill>
                  <a:srgbClr val="231F20"/>
                </a:solidFill>
              </a:rPr>
              <a:t>окупаемости </a:t>
            </a:r>
            <a:r>
              <a:rPr lang="ru" dirty="0" smtClean="0">
                <a:solidFill>
                  <a:srgbClr val="231F20"/>
                </a:solidFill>
              </a:rPr>
              <a:t>– 2 года</a:t>
            </a:r>
            <a:endParaRPr dirty="0"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>
                <a:solidFill>
                  <a:srgbClr val="231F20"/>
                </a:solidFill>
              </a:rPr>
              <a:t>Текущая ситуация </a:t>
            </a:r>
            <a:r>
              <a:rPr lang="ru" dirty="0" smtClean="0">
                <a:solidFill>
                  <a:srgbClr val="231F20"/>
                </a:solidFill>
              </a:rPr>
              <a:t>– нет инвестора</a:t>
            </a:r>
            <a:endParaRPr dirty="0">
              <a:solidFill>
                <a:srgbClr val="231F20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31F20"/>
              </a:solidFill>
            </a:endParaRPr>
          </a:p>
        </p:txBody>
      </p:sp>
      <p:sp>
        <p:nvSpPr>
          <p:cNvPr id="583" name="Google Shape;583;p65"/>
          <p:cNvSpPr txBox="1"/>
          <p:nvPr/>
        </p:nvSpPr>
        <p:spPr>
          <a:xfrm>
            <a:off x="683274" y="3393338"/>
            <a:ext cx="3277199" cy="1423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>
                <a:solidFill>
                  <a:srgbClr val="231F20"/>
                </a:solidFill>
              </a:rPr>
              <a:t>Инициатор проекта - </a:t>
            </a:r>
            <a:r>
              <a:rPr lang="ru" dirty="0" smtClean="0">
                <a:solidFill>
                  <a:srgbClr val="231F20"/>
                </a:solidFill>
              </a:rPr>
              <a:t>МО</a:t>
            </a:r>
            <a:endParaRPr dirty="0"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>
                <a:solidFill>
                  <a:srgbClr val="231F20"/>
                </a:solidFill>
              </a:rPr>
              <a:t>Объём инвестиций </a:t>
            </a:r>
            <a:r>
              <a:rPr lang="ru" dirty="0" smtClean="0">
                <a:solidFill>
                  <a:srgbClr val="231F20"/>
                </a:solidFill>
              </a:rPr>
              <a:t>– 10,0 млн.</a:t>
            </a:r>
            <a:endParaRPr sz="1100" b="1" dirty="0">
              <a:solidFill>
                <a:srgbClr val="89186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>
                <a:solidFill>
                  <a:srgbClr val="231F20"/>
                </a:solidFill>
              </a:rPr>
              <a:t>Срок окупаемости </a:t>
            </a:r>
            <a:r>
              <a:rPr lang="ru" dirty="0" smtClean="0">
                <a:solidFill>
                  <a:srgbClr val="231F20"/>
                </a:solidFill>
              </a:rPr>
              <a:t>– 2 года</a:t>
            </a:r>
            <a:endParaRPr dirty="0">
              <a:solidFill>
                <a:srgbClr val="231F2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400"/>
              <a:buChar char="●"/>
            </a:pPr>
            <a:r>
              <a:rPr lang="ru" dirty="0">
                <a:solidFill>
                  <a:srgbClr val="231F20"/>
                </a:solidFill>
              </a:rPr>
              <a:t>Текущая ситуация </a:t>
            </a:r>
            <a:r>
              <a:rPr lang="ru" dirty="0" smtClean="0">
                <a:solidFill>
                  <a:srgbClr val="231F20"/>
                </a:solidFill>
              </a:rPr>
              <a:t>– нет ивестора</a:t>
            </a:r>
            <a:endParaRPr dirty="0">
              <a:solidFill>
                <a:srgbClr val="231F20"/>
              </a:solidFill>
            </a:endParaRPr>
          </a:p>
        </p:txBody>
      </p:sp>
      <p:sp>
        <p:nvSpPr>
          <p:cNvPr id="584" name="Google Shape;584;p65"/>
          <p:cNvSpPr/>
          <p:nvPr/>
        </p:nvSpPr>
        <p:spPr>
          <a:xfrm>
            <a:off x="406073" y="2806313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lvl="0" algn="ctr"/>
            <a:r>
              <a:rPr lang="ru-RU" sz="1100" dirty="0">
                <a:solidFill>
                  <a:schemeClr val="bg1"/>
                </a:solidFill>
              </a:rPr>
              <a:t>Производство и переработка овса и пшеницы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967" y="2806313"/>
            <a:ext cx="3341498" cy="22267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651" y="813390"/>
            <a:ext cx="2726564" cy="204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1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554" y="236416"/>
            <a:ext cx="8229600" cy="259668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solidFill>
                  <a:schemeClr val="bg2">
                    <a:lumMod val="90000"/>
                    <a:lumOff val="10000"/>
                  </a:schemeClr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Информация о 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свободных земельных участках, строениях, промышленных площадках с детальным описанием имеющейся инфраструктуры 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806779"/>
              </p:ext>
            </p:extLst>
          </p:nvPr>
        </p:nvGraphicFramePr>
        <p:xfrm>
          <a:off x="304801" y="1297630"/>
          <a:ext cx="8439146" cy="1773936"/>
        </p:xfrm>
        <a:graphic>
          <a:graphicData uri="http://schemas.openxmlformats.org/drawingml/2006/table">
            <a:tbl>
              <a:tblPr firstRow="1" bandRow="1"/>
              <a:tblGrid>
                <a:gridCol w="182174"/>
                <a:gridCol w="1633925"/>
                <a:gridCol w="1485900"/>
                <a:gridCol w="908050"/>
                <a:gridCol w="1466850"/>
                <a:gridCol w="1226622"/>
                <a:gridCol w="1535625"/>
              </a:tblGrid>
              <a:tr h="1570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</a:rPr>
                        <a:t>№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rgbClr val="8918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</a:rPr>
                        <a:t>Наименование объекта 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8918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</a:rPr>
                        <a:t>Кадастровый номер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8918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</a:rPr>
                        <a:t>Площадь 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8918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</a:rPr>
                        <a:t>Вид собственности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8918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</a:rPr>
                        <a:t>Наличие объектов инфраструктуры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8918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</a:rPr>
                        <a:t>Потребность </a:t>
                      </a:r>
                      <a:endParaRPr lang="ru-RU" sz="800" b="1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effectLst/>
                        </a:rPr>
                        <a:t>в </a:t>
                      </a: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</a:rPr>
                        <a:t>инфраструктуре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891861"/>
                    </a:solidFill>
                  </a:tcPr>
                </a:tc>
              </a:tr>
              <a:tr h="137427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</a:rPr>
                        <a:t>1.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Земли сельскохозяйственного назначения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75:01:000000:18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270 га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собственность Акшинского муниципального округа Забайкальского края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37427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</a:rPr>
                        <a:t>2.</a:t>
                      </a:r>
                      <a:endParaRPr lang="ru-RU" sz="9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Земли промышленности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75:01:170104:234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28 га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собственность Акшинского муниципального округа Забайкальского края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137427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+mn-lt"/>
                        </a:rPr>
                        <a:t>3.</a:t>
                      </a:r>
                      <a:endParaRPr lang="ru-RU" sz="9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Земли промышленности</a:t>
                      </a:r>
                    </a:p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75:01:170104:235</a:t>
                      </a:r>
                    </a:p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396 га</a:t>
                      </a:r>
                      <a:endParaRPr lang="ru-RU" sz="9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собственность Акшинского муниципального округа Забайкальского края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927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28600"/>
            <a:ext cx="8229600" cy="259668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Меры 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государственной </a:t>
            </a:r>
            <a:r>
              <a:rPr lang="ru-RU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поддержки - 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Модульный завод по переработке молока</a:t>
            </a:r>
          </a:p>
        </p:txBody>
      </p:sp>
      <p:sp>
        <p:nvSpPr>
          <p:cNvPr id="5" name="Google Shape;579;p65"/>
          <p:cNvSpPr/>
          <p:nvPr/>
        </p:nvSpPr>
        <p:spPr>
          <a:xfrm>
            <a:off x="406073" y="836838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algn="ctr"/>
            <a:r>
              <a:rPr lang="ru-RU" sz="1100" b="1" dirty="0">
                <a:solidFill>
                  <a:srgbClr val="FFFFFF"/>
                </a:solidFill>
              </a:rPr>
              <a:t>Меры гос. поддержки: сельское хозяйство: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55454" y="1508908"/>
            <a:ext cx="8229600" cy="316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/>
            <a:r>
              <a:rPr lang="ru-RU" sz="1600" dirty="0" smtClean="0">
                <a:cs typeface="Times New Roman" pitchFamily="18" charset="0"/>
              </a:rPr>
              <a:t>Постановление Правительства Забайкальского края от 11.06.2019 № 241 - субсидия </a:t>
            </a:r>
            <a:br>
              <a:rPr lang="ru-RU" sz="1600" dirty="0" smtClean="0">
                <a:cs typeface="Times New Roman" pitchFamily="18" charset="0"/>
              </a:rPr>
            </a:br>
            <a:r>
              <a:rPr lang="ru-RU" sz="1600" dirty="0" smtClean="0">
                <a:cs typeface="Times New Roman" pitchFamily="18" charset="0"/>
              </a:rPr>
              <a:t>на возмещение части затрат на строительство и (или) модернизацию объектов АПК, приобретению техники и оборудования. Размер от 30 до 100%.</a:t>
            </a:r>
          </a:p>
          <a:p>
            <a:pPr marL="0" indent="0" algn="just"/>
            <a:endParaRPr lang="ru-RU" sz="1600" dirty="0" smtClean="0">
              <a:cs typeface="Times New Roman" pitchFamily="18" charset="0"/>
            </a:endParaRPr>
          </a:p>
          <a:p>
            <a:pPr marL="0" indent="0" algn="just"/>
            <a:r>
              <a:rPr lang="ru-RU" sz="1600" dirty="0" smtClean="0">
                <a:cs typeface="Times New Roman" pitchFamily="18" charset="0"/>
              </a:rPr>
              <a:t>Для вновь создаваемых и действующих предприятия:</a:t>
            </a:r>
          </a:p>
          <a:p>
            <a:pPr marL="0" indent="0" algn="just"/>
            <a:r>
              <a:rPr lang="ru-RU" sz="1600" dirty="0" smtClean="0">
                <a:cs typeface="Times New Roman" pitchFamily="18" charset="0"/>
              </a:rPr>
              <a:t>Получение земельного участка в аренду без торгов для реализации инвестиционного проекта для производства импортозамещающей продукции в соответствии </a:t>
            </a:r>
            <a:br>
              <a:rPr lang="ru-RU" sz="1600" dirty="0" smtClean="0">
                <a:cs typeface="Times New Roman" pitchFamily="18" charset="0"/>
              </a:rPr>
            </a:br>
            <a:r>
              <a:rPr lang="ru-RU" sz="1600" dirty="0" smtClean="0">
                <a:cs typeface="Times New Roman" pitchFamily="18" charset="0"/>
              </a:rPr>
              <a:t>с постановлением Правительства РФ от 09 апреля 2022 года № 629, распоряжением Правительства Забайкальского края от 04 июля 2022 года № 260-р. Участок предоставляется в аренду без торгов независимо от содержания документации </a:t>
            </a:r>
            <a:br>
              <a:rPr lang="ru-RU" sz="1600" dirty="0" smtClean="0">
                <a:cs typeface="Times New Roman" pitchFamily="18" charset="0"/>
              </a:rPr>
            </a:br>
            <a:r>
              <a:rPr lang="ru-RU" sz="1600" dirty="0" smtClean="0">
                <a:cs typeface="Times New Roman" pitchFamily="18" charset="0"/>
              </a:rPr>
              <a:t>по планировке территории.</a:t>
            </a:r>
          </a:p>
          <a:p>
            <a:pPr marL="0" indent="0" algn="just"/>
            <a:endParaRPr lang="ru-RU" sz="1600" dirty="0" smtClean="0">
              <a:cs typeface="Times New Roman" pitchFamily="18" charset="0"/>
            </a:endParaRPr>
          </a:p>
          <a:p>
            <a:pPr marL="0" lvl="0" indent="0" algn="just"/>
            <a:r>
              <a:rPr lang="ru-RU" sz="1600" dirty="0" smtClean="0"/>
              <a:t>Постановление Правительства Забайкальского края от 29 октября 2021 г. N 423 - субсидия на возмещение части затрат на поддержку производства и реализации молока. Субсидия предоставляется по ставке на 1 килограмм произведенного, реализованного и (или) отгруженного сельскохозяйственными товаропроизводителями на собственную переработку молока.</a:t>
            </a:r>
          </a:p>
          <a:p>
            <a:pPr marL="0" indent="0" algn="just"/>
            <a:endParaRPr lang="ru-RU" sz="1600" dirty="0"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9" name="Shape 199"/>
          <p:cNvSpPr txBox="1">
            <a:spLocks noChangeArrowheads="1"/>
          </p:cNvSpPr>
          <p:nvPr/>
        </p:nvSpPr>
        <p:spPr bwMode="auto">
          <a:xfrm>
            <a:off x="127458" y="3718804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</a:rPr>
              <a:t>3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  <p:sp>
        <p:nvSpPr>
          <p:cNvPr id="11" name="Shape 199"/>
          <p:cNvSpPr txBox="1">
            <a:spLocks noChangeArrowheads="1"/>
          </p:cNvSpPr>
          <p:nvPr/>
        </p:nvSpPr>
        <p:spPr bwMode="auto">
          <a:xfrm>
            <a:off x="127458" y="2311578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</a:rPr>
              <a:t>2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  <p:sp>
        <p:nvSpPr>
          <p:cNvPr id="13" name="Shape 199"/>
          <p:cNvSpPr txBox="1">
            <a:spLocks noChangeArrowheads="1"/>
          </p:cNvSpPr>
          <p:nvPr/>
        </p:nvSpPr>
        <p:spPr bwMode="auto">
          <a:xfrm>
            <a:off x="127458" y="1523017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FFFFFF"/>
                </a:solidFill>
              </a:rPr>
              <a:t>1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72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28600"/>
            <a:ext cx="8229600" cy="259668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Меры 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государственной </a:t>
            </a:r>
            <a:r>
              <a:rPr lang="ru-RU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поддержки - 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Производство мясных изделий и мясных полуфабрикатов</a:t>
            </a:r>
          </a:p>
        </p:txBody>
      </p:sp>
      <p:sp>
        <p:nvSpPr>
          <p:cNvPr id="5" name="Google Shape;579;p65"/>
          <p:cNvSpPr/>
          <p:nvPr/>
        </p:nvSpPr>
        <p:spPr>
          <a:xfrm>
            <a:off x="406073" y="836838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algn="ctr"/>
            <a:r>
              <a:rPr lang="ru-RU" sz="1100" b="1" dirty="0">
                <a:solidFill>
                  <a:srgbClr val="FFFFFF"/>
                </a:solidFill>
              </a:rPr>
              <a:t>Меры гос. поддержки: сельское хозяйство: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55454" y="1508908"/>
            <a:ext cx="8229600" cy="3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lnSpc>
                <a:spcPct val="120000"/>
              </a:lnSpc>
            </a:pPr>
            <a:r>
              <a:rPr lang="ru-RU" sz="1900" dirty="0" smtClean="0">
                <a:cs typeface="Times New Roman" pitchFamily="18" charset="0"/>
              </a:rPr>
              <a:t>Постановление Правительства Забайкальского края от 11.06.2019 № 241 - субсидия </a:t>
            </a:r>
            <a:br>
              <a:rPr lang="ru-RU" sz="1900" dirty="0" smtClean="0">
                <a:cs typeface="Times New Roman" pitchFamily="18" charset="0"/>
              </a:rPr>
            </a:br>
            <a:r>
              <a:rPr lang="ru-RU" sz="1900" dirty="0" smtClean="0">
                <a:cs typeface="Times New Roman" pitchFamily="18" charset="0"/>
              </a:rPr>
              <a:t>на возмещение части затрат на строительство и (или) модернизацию объектов АПК, приобретению техники и оборудования. Размер от 30 до 100%.</a:t>
            </a:r>
          </a:p>
          <a:p>
            <a:pPr marL="0" indent="0" algn="just">
              <a:lnSpc>
                <a:spcPct val="120000"/>
              </a:lnSpc>
            </a:pPr>
            <a:endParaRPr lang="ru-RU" sz="1900" dirty="0" smtClean="0"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</a:pPr>
            <a:r>
              <a:rPr lang="ru-RU" sz="1900" dirty="0" smtClean="0">
                <a:cs typeface="Times New Roman" pitchFamily="18" charset="0"/>
              </a:rPr>
              <a:t>Для вновь создаваемых и действующих предприятия:</a:t>
            </a:r>
          </a:p>
          <a:p>
            <a:pPr marL="0" indent="0" algn="just">
              <a:lnSpc>
                <a:spcPct val="120000"/>
              </a:lnSpc>
            </a:pPr>
            <a:r>
              <a:rPr lang="ru-RU" sz="1900" dirty="0" smtClean="0">
                <a:cs typeface="Times New Roman" pitchFamily="18" charset="0"/>
              </a:rPr>
              <a:t>Получение земельного участка в аренду без торгов для реализации инвестиционного проекта для производства импортозамещающей продукции в соответствии </a:t>
            </a:r>
            <a:br>
              <a:rPr lang="ru-RU" sz="1900" dirty="0" smtClean="0">
                <a:cs typeface="Times New Roman" pitchFamily="18" charset="0"/>
              </a:rPr>
            </a:br>
            <a:r>
              <a:rPr lang="ru-RU" sz="1900" dirty="0" smtClean="0">
                <a:cs typeface="Times New Roman" pitchFamily="18" charset="0"/>
              </a:rPr>
              <a:t>с постановлением Правительства РФ от 09 апреля 2022 года № 629, распоряжением Правительства Забайкальского края от 04 июля 2022 года № 260-р. Участок предоставляется в аренду без торгов независимо от содержания документации </a:t>
            </a:r>
            <a:br>
              <a:rPr lang="ru-RU" sz="1900" dirty="0" smtClean="0">
                <a:cs typeface="Times New Roman" pitchFamily="18" charset="0"/>
              </a:rPr>
            </a:br>
            <a:r>
              <a:rPr lang="ru-RU" sz="1900" dirty="0" smtClean="0">
                <a:cs typeface="Times New Roman" pitchFamily="18" charset="0"/>
              </a:rPr>
              <a:t>по планировке территории.</a:t>
            </a:r>
          </a:p>
          <a:p>
            <a:pPr marL="0" indent="0" algn="just"/>
            <a:endParaRPr lang="ru-RU" sz="1900" dirty="0" smtClean="0">
              <a:cs typeface="Times New Roman" pitchFamily="18" charset="0"/>
            </a:endParaRPr>
          </a:p>
          <a:p>
            <a:pPr marL="0" lvl="0" indent="0">
              <a:buSzTx/>
            </a:pPr>
            <a:r>
              <a:rPr lang="ru-RU" sz="1900" dirty="0"/>
              <a:t>Постановление Правительства Забайкальского края от 11.04.2022 № 129 - субсидия на компенсацию части затрат на производство и реализацию произведенных и реализованных хлеба и хлебобулочных изделий. Размер: 1) производство и реализация хлеба (краевой бюджет) не более 3500 руб. за 1 тонну; 2) производство и реализация хлеба и хлебобулочных изделий (федеральный бюджет) не более 2500 руб. за 1 тонну.</a:t>
            </a:r>
          </a:p>
          <a:p>
            <a:pPr marL="0" indent="0" algn="just"/>
            <a:endParaRPr lang="ru-RU" sz="1600" dirty="0" smtClean="0">
              <a:cs typeface="Times New Roman" pitchFamily="18" charset="0"/>
            </a:endParaRPr>
          </a:p>
          <a:p>
            <a:pPr marL="0" indent="0" algn="just"/>
            <a:endParaRPr lang="ru-RU" sz="1600" dirty="0" smtClean="0">
              <a:cs typeface="Times New Roman" pitchFamily="18" charset="0"/>
            </a:endParaRPr>
          </a:p>
          <a:p>
            <a:pPr marL="0" indent="0" algn="just"/>
            <a:endParaRPr lang="ru-RU" sz="1600" dirty="0"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9" name="Shape 199"/>
          <p:cNvSpPr txBox="1">
            <a:spLocks noChangeArrowheads="1"/>
          </p:cNvSpPr>
          <p:nvPr/>
        </p:nvSpPr>
        <p:spPr bwMode="auto">
          <a:xfrm>
            <a:off x="127458" y="3718804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</a:rPr>
              <a:t>3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  <p:sp>
        <p:nvSpPr>
          <p:cNvPr id="11" name="Shape 199"/>
          <p:cNvSpPr txBox="1">
            <a:spLocks noChangeArrowheads="1"/>
          </p:cNvSpPr>
          <p:nvPr/>
        </p:nvSpPr>
        <p:spPr bwMode="auto">
          <a:xfrm>
            <a:off x="127458" y="2311578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</a:rPr>
              <a:t>2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  <p:sp>
        <p:nvSpPr>
          <p:cNvPr id="13" name="Shape 199"/>
          <p:cNvSpPr txBox="1">
            <a:spLocks noChangeArrowheads="1"/>
          </p:cNvSpPr>
          <p:nvPr/>
        </p:nvSpPr>
        <p:spPr bwMode="auto">
          <a:xfrm>
            <a:off x="127458" y="1523017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FFFFFF"/>
                </a:solidFill>
              </a:rPr>
              <a:t>1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1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28600"/>
            <a:ext cx="8229600" cy="259668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Меры 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государственной </a:t>
            </a:r>
            <a:r>
              <a:rPr lang="ru-RU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поддержки - 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Птицеводство</a:t>
            </a:r>
          </a:p>
        </p:txBody>
      </p:sp>
      <p:sp>
        <p:nvSpPr>
          <p:cNvPr id="5" name="Google Shape;579;p65"/>
          <p:cNvSpPr/>
          <p:nvPr/>
        </p:nvSpPr>
        <p:spPr>
          <a:xfrm>
            <a:off x="406073" y="836838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algn="ctr"/>
            <a:r>
              <a:rPr lang="ru-RU" sz="1100" b="1" dirty="0">
                <a:solidFill>
                  <a:srgbClr val="FFFFFF"/>
                </a:solidFill>
              </a:rPr>
              <a:t>Меры гос. поддержки: сельское хозяйство: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55454" y="1508908"/>
            <a:ext cx="8229600" cy="316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/>
            <a:r>
              <a:rPr lang="ru-RU" sz="1600" dirty="0" smtClean="0">
                <a:cs typeface="Times New Roman" pitchFamily="18" charset="0"/>
              </a:rPr>
              <a:t>Постановление Правительства Забайкальского края от 11.06.2019 № 241 - субсидия </a:t>
            </a:r>
            <a:br>
              <a:rPr lang="ru-RU" sz="1600" dirty="0" smtClean="0">
                <a:cs typeface="Times New Roman" pitchFamily="18" charset="0"/>
              </a:rPr>
            </a:br>
            <a:r>
              <a:rPr lang="ru-RU" sz="1600" dirty="0" smtClean="0">
                <a:cs typeface="Times New Roman" pitchFamily="18" charset="0"/>
              </a:rPr>
              <a:t>на возмещение части затрат на строительство и (или) модернизацию объектов АПК, приобретению техники и оборудования. Размер от 30 до 100%.</a:t>
            </a:r>
          </a:p>
          <a:p>
            <a:pPr marL="0" indent="0" algn="just"/>
            <a:endParaRPr lang="ru-RU" sz="1600" dirty="0" smtClean="0">
              <a:cs typeface="Times New Roman" pitchFamily="18" charset="0"/>
            </a:endParaRPr>
          </a:p>
          <a:p>
            <a:pPr marL="0" indent="0" algn="just"/>
            <a:r>
              <a:rPr lang="ru-RU" sz="1600" dirty="0" smtClean="0">
                <a:cs typeface="Times New Roman" pitchFamily="18" charset="0"/>
              </a:rPr>
              <a:t>Для вновь создаваемых и действующих предприятия:</a:t>
            </a:r>
          </a:p>
          <a:p>
            <a:pPr marL="0" indent="0" algn="just"/>
            <a:r>
              <a:rPr lang="ru-RU" sz="1600" dirty="0" smtClean="0">
                <a:cs typeface="Times New Roman" pitchFamily="18" charset="0"/>
              </a:rPr>
              <a:t>Получение земельного участка в аренду без торгов для реализации инвестиционного проекта для производства импортозамещающей продукции в соответствии </a:t>
            </a:r>
            <a:br>
              <a:rPr lang="ru-RU" sz="1600" dirty="0" smtClean="0">
                <a:cs typeface="Times New Roman" pitchFamily="18" charset="0"/>
              </a:rPr>
            </a:br>
            <a:r>
              <a:rPr lang="ru-RU" sz="1600" dirty="0" smtClean="0">
                <a:cs typeface="Times New Roman" pitchFamily="18" charset="0"/>
              </a:rPr>
              <a:t>с постановлением Правительства РФ от 09 апреля 2022 года № 629, распоряжением Правительства Забайкальского края от 04 июля 2022 года № 260-р. Участок предоставляется в аренду без торгов независимо от содержания документации </a:t>
            </a:r>
            <a:br>
              <a:rPr lang="ru-RU" sz="1600" dirty="0" smtClean="0">
                <a:cs typeface="Times New Roman" pitchFamily="18" charset="0"/>
              </a:rPr>
            </a:br>
            <a:r>
              <a:rPr lang="ru-RU" sz="1600" dirty="0" smtClean="0">
                <a:cs typeface="Times New Roman" pitchFamily="18" charset="0"/>
              </a:rPr>
              <a:t>по планировке территории.</a:t>
            </a:r>
          </a:p>
          <a:p>
            <a:pPr marL="0" indent="0" algn="just"/>
            <a:endParaRPr lang="ru-RU" sz="1600" dirty="0" smtClean="0">
              <a:cs typeface="Times New Roman" pitchFamily="18" charset="0"/>
            </a:endParaRPr>
          </a:p>
          <a:p>
            <a:pPr marL="0" lvl="0" indent="0">
              <a:buSzTx/>
            </a:pPr>
            <a:r>
              <a:rPr lang="ru-RU" sz="1500" dirty="0"/>
              <a:t>Постановление Правительства Забайкальского края от 02.12.2020 № 522 - субсидия на возмещение части затрат на приобретение сельскохозяйственных животных Размер субсидии до 50% стоимости сельскохозяйственных животных, приобретенных не ранее 1 декабря предыдущего года (без учета НДС и транспортных расходов</a:t>
            </a:r>
            <a:r>
              <a:rPr lang="ru-RU" sz="1500" dirty="0" smtClean="0"/>
              <a:t>).</a:t>
            </a:r>
            <a:endParaRPr lang="ru-RU" sz="1500" dirty="0"/>
          </a:p>
          <a:p>
            <a:pPr marL="0" indent="0" algn="just"/>
            <a:endParaRPr lang="ru-RU" sz="1600" dirty="0"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9" name="Shape 199"/>
          <p:cNvSpPr txBox="1">
            <a:spLocks noChangeArrowheads="1"/>
          </p:cNvSpPr>
          <p:nvPr/>
        </p:nvSpPr>
        <p:spPr bwMode="auto">
          <a:xfrm>
            <a:off x="195705" y="3710989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</a:rPr>
              <a:t>3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  <p:sp>
        <p:nvSpPr>
          <p:cNvPr id="11" name="Shape 199"/>
          <p:cNvSpPr txBox="1">
            <a:spLocks noChangeArrowheads="1"/>
          </p:cNvSpPr>
          <p:nvPr/>
        </p:nvSpPr>
        <p:spPr bwMode="auto">
          <a:xfrm>
            <a:off x="127458" y="2311578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</a:rPr>
              <a:t>2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  <p:sp>
        <p:nvSpPr>
          <p:cNvPr id="13" name="Shape 199"/>
          <p:cNvSpPr txBox="1">
            <a:spLocks noChangeArrowheads="1"/>
          </p:cNvSpPr>
          <p:nvPr/>
        </p:nvSpPr>
        <p:spPr bwMode="auto">
          <a:xfrm>
            <a:off x="127458" y="1523017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FFFFFF"/>
                </a:solidFill>
              </a:rPr>
              <a:t>1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70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28600"/>
            <a:ext cx="8229600" cy="259668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1"/>
                </a:solidFill>
                <a:cs typeface="Times New Roman" pitchFamily="18" charset="0"/>
              </a:rPr>
              <a:t>Меры государственной поддержки </a:t>
            </a:r>
            <a:r>
              <a:rPr lang="ru-RU" sz="1600" dirty="0">
                <a:cs typeface="Times New Roman" pitchFamily="18" charset="0"/>
              </a:rPr>
              <a:t>- Птицеводство</a:t>
            </a:r>
            <a:endParaRPr lang="ru-RU" sz="2800" dirty="0">
              <a:solidFill>
                <a:schemeClr val="bg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Google Shape;579;p65"/>
          <p:cNvSpPr/>
          <p:nvPr/>
        </p:nvSpPr>
        <p:spPr>
          <a:xfrm>
            <a:off x="406073" y="836838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algn="ctr"/>
            <a:r>
              <a:rPr lang="ru-RU" sz="1100" b="1" dirty="0">
                <a:solidFill>
                  <a:srgbClr val="FFFFFF"/>
                </a:solidFill>
              </a:rPr>
              <a:t>Меры гос. поддержки: сельское хозяйство: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55454" y="1508908"/>
            <a:ext cx="8229600" cy="316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buSzTx/>
            </a:pPr>
            <a:r>
              <a:rPr lang="ru-RU" sz="1600" dirty="0"/>
              <a:t>Постановление Правительства Забайкальского края от 29 апреля 2020 года № 136 - гранты на развитие семейных ферм до 30 млн руб. до 70% затрат от стоимости проекта. Гранты предоставляются на конкурсной основе</a:t>
            </a:r>
            <a:r>
              <a:rPr lang="ru-RU" sz="1600" dirty="0" smtClean="0"/>
              <a:t>.</a:t>
            </a:r>
          </a:p>
          <a:p>
            <a:pPr marL="0" lvl="0"/>
            <a:endParaRPr lang="ru-RU" sz="1600" dirty="0" smtClean="0"/>
          </a:p>
          <a:p>
            <a:pPr marL="0" lvl="0"/>
            <a:r>
              <a:rPr lang="ru-RU" sz="1600" dirty="0" smtClean="0"/>
              <a:t>Постановление </a:t>
            </a:r>
            <a:r>
              <a:rPr lang="ru-RU" sz="1600" dirty="0"/>
              <a:t>Правительства Забайкальского края от 29 марта 2022 года № 107 - гранты «</a:t>
            </a:r>
            <a:r>
              <a:rPr lang="ru-RU" sz="1600" dirty="0" err="1"/>
              <a:t>Агропрогресс</a:t>
            </a:r>
            <a:r>
              <a:rPr lang="ru-RU" sz="1600" dirty="0"/>
              <a:t>». Размер до 30 млн руб. до 25% затрат от стоимости проекта. Не менее 70% от стоимости проекта за счет инвестиционного кредита. Гранты предоставляются на конкурсной основе.</a:t>
            </a:r>
          </a:p>
          <a:p>
            <a:pPr marL="0"/>
            <a:r>
              <a:rPr lang="ru-RU" sz="1600" dirty="0"/>
              <a:t> </a:t>
            </a:r>
          </a:p>
          <a:p>
            <a:pPr marL="0" lvl="0"/>
            <a:r>
              <a:rPr lang="ru-RU" sz="1600" dirty="0"/>
              <a:t>Постановление Правительства Забайкальского края от 1 июля 2022 года № 229 - гранты «</a:t>
            </a:r>
            <a:r>
              <a:rPr lang="ru-RU" sz="1600" dirty="0" err="1"/>
              <a:t>Агростартап</a:t>
            </a:r>
            <a:r>
              <a:rPr lang="ru-RU" sz="1600" dirty="0"/>
              <a:t>». До 5 млн. рублей Разведение молочного и мясного КРС. До 3 млн. рублей на иные направления проектов. Гранты предоставляются на конкурсной основе.</a:t>
            </a:r>
          </a:p>
          <a:p>
            <a:pPr marL="0" lvl="0" indent="0">
              <a:buSzTx/>
            </a:pPr>
            <a:endParaRPr lang="ru-RU" sz="1600" dirty="0" smtClean="0"/>
          </a:p>
          <a:p>
            <a:pPr marL="0" lvl="0" indent="0">
              <a:buSzTx/>
            </a:pPr>
            <a:endParaRPr lang="ru-RU" sz="1600" dirty="0"/>
          </a:p>
        </p:txBody>
      </p:sp>
      <p:sp>
        <p:nvSpPr>
          <p:cNvPr id="9" name="Shape 199"/>
          <p:cNvSpPr txBox="1">
            <a:spLocks noChangeArrowheads="1"/>
          </p:cNvSpPr>
          <p:nvPr/>
        </p:nvSpPr>
        <p:spPr bwMode="auto">
          <a:xfrm>
            <a:off x="127458" y="4023604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</a:rPr>
              <a:t>6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  <p:sp>
        <p:nvSpPr>
          <p:cNvPr id="11" name="Shape 199"/>
          <p:cNvSpPr txBox="1">
            <a:spLocks noChangeArrowheads="1"/>
          </p:cNvSpPr>
          <p:nvPr/>
        </p:nvSpPr>
        <p:spPr bwMode="auto">
          <a:xfrm>
            <a:off x="127457" y="2773310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</a:rPr>
              <a:t>5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  <p:sp>
        <p:nvSpPr>
          <p:cNvPr id="13" name="Shape 199"/>
          <p:cNvSpPr txBox="1">
            <a:spLocks noChangeArrowheads="1"/>
          </p:cNvSpPr>
          <p:nvPr/>
        </p:nvSpPr>
        <p:spPr bwMode="auto">
          <a:xfrm>
            <a:off x="127458" y="1523017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</a:rPr>
              <a:t>4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35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28600"/>
            <a:ext cx="8229600" cy="259668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Меры 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государственной </a:t>
            </a:r>
            <a:r>
              <a:rPr lang="ru-RU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поддержки - 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Производство колбасных изделий</a:t>
            </a:r>
          </a:p>
        </p:txBody>
      </p:sp>
      <p:sp>
        <p:nvSpPr>
          <p:cNvPr id="5" name="Google Shape;579;p65"/>
          <p:cNvSpPr/>
          <p:nvPr/>
        </p:nvSpPr>
        <p:spPr>
          <a:xfrm>
            <a:off x="406073" y="836838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algn="ctr"/>
            <a:r>
              <a:rPr lang="ru-RU" sz="1100" b="1" dirty="0">
                <a:solidFill>
                  <a:srgbClr val="FFFFFF"/>
                </a:solidFill>
              </a:rPr>
              <a:t>Меры гос. поддержки: сельское хозяйство: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55454" y="1508908"/>
            <a:ext cx="8229600" cy="316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just">
              <a:buSzTx/>
            </a:pPr>
            <a:r>
              <a:rPr lang="ru-RU" sz="1500" dirty="0">
                <a:cs typeface="Times New Roman" pitchFamily="18" charset="0"/>
              </a:rPr>
              <a:t>Постановление Правительства Забайкальского края от 11.06.2019 № 241 - субсидия </a:t>
            </a:r>
            <a:br>
              <a:rPr lang="ru-RU" sz="1500" dirty="0">
                <a:cs typeface="Times New Roman" pitchFamily="18" charset="0"/>
              </a:rPr>
            </a:br>
            <a:r>
              <a:rPr lang="ru-RU" sz="1500" dirty="0">
                <a:cs typeface="Times New Roman" pitchFamily="18" charset="0"/>
              </a:rPr>
              <a:t>на возмещение части затрат на строительство и (или) модернизацию объектов АПК, приобретению техники и оборудования. Размер от 30 до 100%.</a:t>
            </a:r>
          </a:p>
          <a:p>
            <a:pPr marL="0" lvl="0" indent="0" algn="just">
              <a:buSzTx/>
            </a:pPr>
            <a:endParaRPr lang="ru-RU" sz="1500" dirty="0">
              <a:cs typeface="Times New Roman" pitchFamily="18" charset="0"/>
            </a:endParaRPr>
          </a:p>
          <a:p>
            <a:pPr marL="0" lvl="0" indent="0" algn="just">
              <a:buSzTx/>
            </a:pPr>
            <a:r>
              <a:rPr lang="ru-RU" sz="1500" dirty="0">
                <a:cs typeface="Times New Roman" pitchFamily="18" charset="0"/>
              </a:rPr>
              <a:t>Для вновь создаваемых и действующих предприятия:</a:t>
            </a:r>
          </a:p>
          <a:p>
            <a:pPr marL="0" lvl="0" indent="0" algn="just">
              <a:buSzTx/>
            </a:pPr>
            <a:r>
              <a:rPr lang="ru-RU" sz="1500" dirty="0">
                <a:cs typeface="Times New Roman" pitchFamily="18" charset="0"/>
              </a:rPr>
              <a:t>Получение земельного участка в аренду без торгов для реализации инвестиционного проекта для производства импортозамещающей продукции в соответствии </a:t>
            </a:r>
            <a:br>
              <a:rPr lang="ru-RU" sz="1500" dirty="0">
                <a:cs typeface="Times New Roman" pitchFamily="18" charset="0"/>
              </a:rPr>
            </a:br>
            <a:r>
              <a:rPr lang="ru-RU" sz="1500" dirty="0">
                <a:cs typeface="Times New Roman" pitchFamily="18" charset="0"/>
              </a:rPr>
              <a:t>с постановлением Правительства РФ от 09 апреля 2022 года № 629, распоряжением Правительства Забайкальского края от 04 июля 2022 года № 260-р. Участок предоставляется в аренду без торгов независимо от содержания документации </a:t>
            </a:r>
            <a:br>
              <a:rPr lang="ru-RU" sz="1500" dirty="0">
                <a:cs typeface="Times New Roman" pitchFamily="18" charset="0"/>
              </a:rPr>
            </a:br>
            <a:r>
              <a:rPr lang="ru-RU" sz="1500" dirty="0">
                <a:cs typeface="Times New Roman" pitchFamily="18" charset="0"/>
              </a:rPr>
              <a:t>по планировке территории</a:t>
            </a:r>
            <a:r>
              <a:rPr lang="ru-RU" sz="1500" dirty="0" smtClean="0">
                <a:cs typeface="Times New Roman" pitchFamily="18" charset="0"/>
              </a:rPr>
              <a:t>.</a:t>
            </a:r>
          </a:p>
          <a:p>
            <a:pPr marL="0" indent="0" algn="just"/>
            <a:endParaRPr lang="ru-RU" sz="1600" dirty="0">
              <a:cs typeface="Times New Roman" pitchFamily="18" charset="0"/>
            </a:endParaRPr>
          </a:p>
          <a:p>
            <a:pPr marL="0" lvl="0"/>
            <a:r>
              <a:rPr lang="ru-RU" sz="1600" dirty="0"/>
              <a:t>Постановление Правительства Забайкальского края от 02.12.2020 № 522 - субсидия на возмещение части затрат на приобретение сельскохозяйственных животных Размер субсидии до 50% стоимости сельскохозяйственных животных, приобретенных не ранее 1 декабря предыдущего года (без учета НДС и транспортных расходов).</a:t>
            </a:r>
          </a:p>
          <a:p>
            <a:pPr marL="0" lvl="0" indent="0" algn="just">
              <a:buSzTx/>
            </a:pPr>
            <a:endParaRPr lang="ru-RU" sz="1500" dirty="0">
              <a:cs typeface="Times New Roman" pitchFamily="18" charset="0"/>
            </a:endParaRPr>
          </a:p>
          <a:p>
            <a:pPr marL="0" indent="0" algn="just"/>
            <a:endParaRPr lang="ru-RU" sz="1600" dirty="0"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9" name="Shape 199"/>
          <p:cNvSpPr txBox="1">
            <a:spLocks noChangeArrowheads="1"/>
          </p:cNvSpPr>
          <p:nvPr/>
        </p:nvSpPr>
        <p:spPr bwMode="auto">
          <a:xfrm>
            <a:off x="127458" y="4023604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</a:rPr>
              <a:t>3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  <p:sp>
        <p:nvSpPr>
          <p:cNvPr id="11" name="Shape 199"/>
          <p:cNvSpPr txBox="1">
            <a:spLocks noChangeArrowheads="1"/>
          </p:cNvSpPr>
          <p:nvPr/>
        </p:nvSpPr>
        <p:spPr bwMode="auto">
          <a:xfrm>
            <a:off x="127458" y="2311578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</a:rPr>
              <a:t>2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  <p:sp>
        <p:nvSpPr>
          <p:cNvPr id="13" name="Shape 199"/>
          <p:cNvSpPr txBox="1">
            <a:spLocks noChangeArrowheads="1"/>
          </p:cNvSpPr>
          <p:nvPr/>
        </p:nvSpPr>
        <p:spPr bwMode="auto">
          <a:xfrm>
            <a:off x="127458" y="1523017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FFFFFF"/>
                </a:solidFill>
              </a:rPr>
              <a:t>1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07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28600"/>
            <a:ext cx="8229600" cy="259668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Меры государственной поддержки - Производство колбасных изделий</a:t>
            </a:r>
            <a:endParaRPr lang="ru-RU" sz="1600" dirty="0">
              <a:solidFill>
                <a:schemeClr val="bg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Google Shape;579;p65"/>
          <p:cNvSpPr/>
          <p:nvPr/>
        </p:nvSpPr>
        <p:spPr>
          <a:xfrm>
            <a:off x="406073" y="836838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algn="ctr"/>
            <a:r>
              <a:rPr lang="ru-RU" sz="1100" b="1" dirty="0">
                <a:solidFill>
                  <a:srgbClr val="FFFFFF"/>
                </a:solidFill>
              </a:rPr>
              <a:t>Меры гос. поддержки: сельское хозяйство: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55454" y="1508908"/>
            <a:ext cx="8229600" cy="316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algn="just"/>
            <a:r>
              <a:rPr lang="ru-RU" sz="1600" dirty="0" smtClean="0"/>
              <a:t>Постановление </a:t>
            </a:r>
            <a:r>
              <a:rPr lang="ru-RU" sz="1600" dirty="0"/>
              <a:t>Правительства Забайкальского края от 17.04.2020 № 103 - субсидия на финансовое обеспечение части затрат на развитие мясного животноводства. Субсидия предоставляется по ставке на 1 голову сельскохозяйственного животного</a:t>
            </a:r>
            <a:r>
              <a:rPr lang="ru-RU" sz="1600" dirty="0" smtClean="0"/>
              <a:t>.</a:t>
            </a:r>
          </a:p>
          <a:p>
            <a:pPr marL="0" algn="just"/>
            <a:endParaRPr lang="ru-RU" sz="1600" dirty="0"/>
          </a:p>
          <a:p>
            <a:pPr marL="0" algn="just"/>
            <a:r>
              <a:rPr lang="ru-RU" sz="1600" dirty="0"/>
              <a:t>Постановление Правительства Забайкальского края от 29 апреля 2020 года № 136 - гранты на развитие семейных ферм до 30 млн руб. до 70% затрат от стоимости проекта. Гранты предоставляются на конкурсной основе</a:t>
            </a:r>
            <a:r>
              <a:rPr lang="ru-RU" sz="1600" dirty="0" smtClean="0"/>
              <a:t>.</a:t>
            </a:r>
          </a:p>
          <a:p>
            <a:pPr marL="0" algn="just"/>
            <a:endParaRPr lang="ru-RU" sz="1600" dirty="0" smtClean="0"/>
          </a:p>
          <a:p>
            <a:pPr marL="0" algn="just"/>
            <a:r>
              <a:rPr lang="ru-RU" sz="1600" dirty="0" smtClean="0"/>
              <a:t>Постановление </a:t>
            </a:r>
            <a:r>
              <a:rPr lang="ru-RU" sz="1600" dirty="0"/>
              <a:t>Правительства Забайкальского края от 29 марта 2022 года № 107 - гранты «</a:t>
            </a:r>
            <a:r>
              <a:rPr lang="ru-RU" sz="1600" dirty="0" err="1"/>
              <a:t>Агропрогресс</a:t>
            </a:r>
            <a:r>
              <a:rPr lang="ru-RU" sz="1600" dirty="0"/>
              <a:t>». Размер до 30 млн руб. до 25% затрат от стоимости проекта. Не менее 70% от стоимости проекта за счет инвестиционного кредита. Гранты предоставляются на конкурсной основе.</a:t>
            </a:r>
          </a:p>
          <a:p>
            <a:pPr marL="0" algn="just"/>
            <a:endParaRPr lang="ru-RU" sz="1600" dirty="0"/>
          </a:p>
          <a:p>
            <a:pPr marL="0" algn="just"/>
            <a:endParaRPr lang="ru-RU" sz="1600" dirty="0"/>
          </a:p>
          <a:p>
            <a:endParaRPr lang="ru-RU" dirty="0"/>
          </a:p>
        </p:txBody>
      </p:sp>
      <p:sp>
        <p:nvSpPr>
          <p:cNvPr id="9" name="Shape 199"/>
          <p:cNvSpPr txBox="1">
            <a:spLocks noChangeArrowheads="1"/>
          </p:cNvSpPr>
          <p:nvPr/>
        </p:nvSpPr>
        <p:spPr bwMode="auto">
          <a:xfrm>
            <a:off x="127457" y="3492158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</a:rPr>
              <a:t>5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  <p:sp>
        <p:nvSpPr>
          <p:cNvPr id="11" name="Shape 199"/>
          <p:cNvSpPr txBox="1">
            <a:spLocks noChangeArrowheads="1"/>
          </p:cNvSpPr>
          <p:nvPr/>
        </p:nvSpPr>
        <p:spPr bwMode="auto">
          <a:xfrm>
            <a:off x="127457" y="2507587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FFFFFF"/>
                </a:solidFill>
              </a:rPr>
              <a:t>4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  <p:sp>
        <p:nvSpPr>
          <p:cNvPr id="13" name="Shape 199"/>
          <p:cNvSpPr txBox="1">
            <a:spLocks noChangeArrowheads="1"/>
          </p:cNvSpPr>
          <p:nvPr/>
        </p:nvSpPr>
        <p:spPr bwMode="auto">
          <a:xfrm>
            <a:off x="127458" y="1523017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FFFFFF"/>
                </a:solidFill>
              </a:rPr>
              <a:t>3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3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28600"/>
            <a:ext cx="8229600" cy="259668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Меры государственной поддержки </a:t>
            </a: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- Производство </a:t>
            </a:r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колбасных изделий</a:t>
            </a:r>
            <a:endParaRPr lang="ru-RU" sz="1600" dirty="0">
              <a:solidFill>
                <a:schemeClr val="bg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Google Shape;579;p65"/>
          <p:cNvSpPr/>
          <p:nvPr/>
        </p:nvSpPr>
        <p:spPr>
          <a:xfrm>
            <a:off x="406073" y="836838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algn="ctr"/>
            <a:r>
              <a:rPr lang="ru-RU" sz="1100" b="1" dirty="0">
                <a:solidFill>
                  <a:srgbClr val="FFFFFF"/>
                </a:solidFill>
              </a:rPr>
              <a:t>Меры гос. поддержки: сельское хозяйство: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55454" y="1508908"/>
            <a:ext cx="8229600" cy="316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/>
            <a:r>
              <a:rPr lang="ru-RU" sz="1600" dirty="0" smtClean="0"/>
              <a:t> </a:t>
            </a:r>
          </a:p>
          <a:p>
            <a:pPr marL="0"/>
            <a:r>
              <a:rPr lang="ru-RU" sz="1600" dirty="0" smtClean="0"/>
              <a:t>Постановление Правительства Забайкальского края от 1 июля 2022 года № 229 - гранты «</a:t>
            </a:r>
            <a:r>
              <a:rPr lang="ru-RU" sz="1600" dirty="0" err="1" smtClean="0"/>
              <a:t>Агростартап</a:t>
            </a:r>
            <a:r>
              <a:rPr lang="ru-RU" sz="1600" dirty="0" smtClean="0"/>
              <a:t>». До 5 млн. рублей Разведение молочного и мясного КРС. До 3 млн. рублей на иные направления проектов. Гранты предоставляются на конкурсной основе.</a:t>
            </a:r>
          </a:p>
          <a:p>
            <a:endParaRPr lang="ru-RU" dirty="0"/>
          </a:p>
        </p:txBody>
      </p:sp>
      <p:sp>
        <p:nvSpPr>
          <p:cNvPr id="13" name="Shape 199"/>
          <p:cNvSpPr txBox="1">
            <a:spLocks noChangeArrowheads="1"/>
          </p:cNvSpPr>
          <p:nvPr/>
        </p:nvSpPr>
        <p:spPr bwMode="auto">
          <a:xfrm>
            <a:off x="127458" y="1523017"/>
            <a:ext cx="450880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FFFFFF"/>
                </a:solidFill>
              </a:rPr>
              <a:t>6</a:t>
            </a:r>
            <a:endParaRPr lang="ru-RU" altLang="ru-RU" sz="7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8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7"/>
          <p:cNvSpPr txBox="1">
            <a:spLocks noGrp="1"/>
          </p:cNvSpPr>
          <p:nvPr>
            <p:ph type="title"/>
          </p:nvPr>
        </p:nvSpPr>
        <p:spPr>
          <a:xfrm>
            <a:off x="397326" y="246000"/>
            <a:ext cx="65211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125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</a:pPr>
            <a:r>
              <a:rPr lang="ru" sz="2900" b="1">
                <a:solidFill>
                  <a:srgbClr val="6C6C72"/>
                </a:solidFill>
              </a:rPr>
              <a:t>Информация о р</a:t>
            </a:r>
            <a:r>
              <a:rPr lang="ru" sz="2900" b="1">
                <a:solidFill>
                  <a:srgbClr val="6C6C72"/>
                </a:solidFill>
                <a:latin typeface="Arial"/>
                <a:ea typeface="Arial"/>
                <a:cs typeface="Arial"/>
                <a:sym typeface="Arial"/>
              </a:rPr>
              <a:t>айон</a:t>
            </a:r>
            <a:r>
              <a:rPr lang="ru" sz="2900" b="1">
                <a:solidFill>
                  <a:srgbClr val="6C6C72"/>
                </a:solidFill>
              </a:rPr>
              <a:t>е 1/3</a:t>
            </a:r>
            <a:endParaRPr sz="1100"/>
          </a:p>
        </p:txBody>
      </p:sp>
      <p:sp>
        <p:nvSpPr>
          <p:cNvPr id="290" name="Google Shape;290;p57"/>
          <p:cNvSpPr/>
          <p:nvPr/>
        </p:nvSpPr>
        <p:spPr>
          <a:xfrm>
            <a:off x="6816870" y="1393193"/>
            <a:ext cx="101548" cy="52581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57"/>
          <p:cNvSpPr txBox="1"/>
          <p:nvPr/>
        </p:nvSpPr>
        <p:spPr>
          <a:xfrm>
            <a:off x="172560" y="1412490"/>
            <a:ext cx="133513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noAutofit/>
          </a:bodyPr>
          <a:lstStyle/>
          <a:p>
            <a:pPr lvl="0" algn="ctr">
              <a:lnSpc>
                <a:spcPct val="103499"/>
              </a:lnSpc>
            </a:pPr>
            <a:r>
              <a:rPr lang="ru-RU" sz="800" dirty="0">
                <a:solidFill>
                  <a:schemeClr val="dk1"/>
                </a:solidFill>
              </a:rPr>
              <a:t>Граничит </a:t>
            </a:r>
            <a:r>
              <a:rPr lang="ru-RU" sz="800" dirty="0" smtClean="0">
                <a:solidFill>
                  <a:schemeClr val="dk1"/>
                </a:solidFill>
              </a:rPr>
              <a:t>с </a:t>
            </a:r>
            <a:r>
              <a:rPr lang="ru-RU" sz="800" dirty="0" err="1" smtClean="0">
                <a:solidFill>
                  <a:schemeClr val="dk1"/>
                </a:solidFill>
              </a:rPr>
              <a:t>Кыринским</a:t>
            </a:r>
            <a:r>
              <a:rPr lang="ru-RU" sz="800" dirty="0">
                <a:solidFill>
                  <a:schemeClr val="dk1"/>
                </a:solidFill>
              </a:rPr>
              <a:t>, </a:t>
            </a:r>
            <a:r>
              <a:rPr lang="ru-RU" sz="800" dirty="0" err="1">
                <a:solidFill>
                  <a:schemeClr val="dk1"/>
                </a:solidFill>
              </a:rPr>
              <a:t>Ононским</a:t>
            </a:r>
            <a:r>
              <a:rPr lang="ru-RU" sz="800" dirty="0">
                <a:solidFill>
                  <a:schemeClr val="dk1"/>
                </a:solidFill>
              </a:rPr>
              <a:t>, </a:t>
            </a:r>
            <a:r>
              <a:rPr lang="ru-RU" sz="800" dirty="0" err="1">
                <a:solidFill>
                  <a:schemeClr val="dk1"/>
                </a:solidFill>
              </a:rPr>
              <a:t>Дульдургинским</a:t>
            </a:r>
            <a:r>
              <a:rPr lang="ru-RU" sz="800" dirty="0">
                <a:solidFill>
                  <a:schemeClr val="dk1"/>
                </a:solidFill>
              </a:rPr>
              <a:t>, </a:t>
            </a:r>
            <a:r>
              <a:rPr lang="ru-RU" sz="800" dirty="0" err="1" smtClean="0">
                <a:solidFill>
                  <a:schemeClr val="dk1"/>
                </a:solidFill>
              </a:rPr>
              <a:t>Улётовским</a:t>
            </a:r>
            <a:r>
              <a:rPr lang="ru-RU" sz="800" dirty="0" smtClean="0">
                <a:solidFill>
                  <a:schemeClr val="dk1"/>
                </a:solidFill>
              </a:rPr>
              <a:t> </a:t>
            </a:r>
            <a:r>
              <a:rPr lang="ru-RU" sz="800" dirty="0">
                <a:solidFill>
                  <a:schemeClr val="dk1"/>
                </a:solidFill>
              </a:rPr>
              <a:t>районами и республикой </a:t>
            </a:r>
            <a:r>
              <a:rPr lang="ru-RU" sz="800" dirty="0" smtClean="0">
                <a:solidFill>
                  <a:schemeClr val="dk1"/>
                </a:solidFill>
              </a:rPr>
              <a:t>Монголия </a:t>
            </a:r>
            <a:endParaRPr lang="ru-RU" sz="800" dirty="0">
              <a:solidFill>
                <a:schemeClr val="dk1"/>
              </a:solidFill>
            </a:endParaRPr>
          </a:p>
        </p:txBody>
      </p:sp>
      <p:sp>
        <p:nvSpPr>
          <p:cNvPr id="304" name="Google Shape;304;p57"/>
          <p:cNvSpPr txBox="1"/>
          <p:nvPr/>
        </p:nvSpPr>
        <p:spPr>
          <a:xfrm>
            <a:off x="1500092" y="1361205"/>
            <a:ext cx="9939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noAutofit/>
          </a:bodyPr>
          <a:lstStyle/>
          <a:p>
            <a:pPr marL="12700" marR="0" lvl="0" indent="-1270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Авиасообщение </a:t>
            </a:r>
            <a:r>
              <a:rPr lang="ru" sz="800" dirty="0" smtClean="0">
                <a:solidFill>
                  <a:schemeClr val="dk1"/>
                </a:solidFill>
              </a:rPr>
              <a:t>отсутствует</a:t>
            </a:r>
            <a:endParaRPr sz="800" dirty="0">
              <a:solidFill>
                <a:schemeClr val="dk1"/>
              </a:solidFill>
            </a:endParaRPr>
          </a:p>
        </p:txBody>
      </p:sp>
      <p:sp>
        <p:nvSpPr>
          <p:cNvPr id="305" name="Google Shape;305;p57"/>
          <p:cNvSpPr txBox="1"/>
          <p:nvPr/>
        </p:nvSpPr>
        <p:spPr>
          <a:xfrm>
            <a:off x="2418348" y="1365927"/>
            <a:ext cx="1085700" cy="26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1270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ЖД сообщение</a:t>
            </a:r>
            <a:endParaRPr sz="800" dirty="0">
              <a:solidFill>
                <a:schemeClr val="dk1"/>
              </a:solidFill>
            </a:endParaRPr>
          </a:p>
          <a:p>
            <a:pPr marL="1270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 smtClean="0">
                <a:solidFill>
                  <a:schemeClr val="dk1"/>
                </a:solidFill>
              </a:rPr>
              <a:t>отсутствует</a:t>
            </a:r>
            <a:endParaRPr sz="800" dirty="0">
              <a:solidFill>
                <a:schemeClr val="dk1"/>
              </a:solidFill>
            </a:endParaRPr>
          </a:p>
        </p:txBody>
      </p:sp>
      <p:sp>
        <p:nvSpPr>
          <p:cNvPr id="306" name="Google Shape;306;p57"/>
          <p:cNvSpPr/>
          <p:nvPr/>
        </p:nvSpPr>
        <p:spPr>
          <a:xfrm>
            <a:off x="820091" y="984362"/>
            <a:ext cx="98100" cy="2874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57"/>
          <p:cNvSpPr/>
          <p:nvPr/>
        </p:nvSpPr>
        <p:spPr>
          <a:xfrm>
            <a:off x="1766934" y="1027634"/>
            <a:ext cx="255510" cy="201651"/>
          </a:xfrm>
          <a:custGeom>
            <a:avLst/>
            <a:gdLst/>
            <a:ahLst/>
            <a:cxnLst/>
            <a:rect l="l" t="t" r="r" b="b"/>
            <a:pathLst>
              <a:path w="299719" h="296545" extrusionOk="0">
                <a:moveTo>
                  <a:pt x="21272" y="178092"/>
                </a:moveTo>
                <a:lnTo>
                  <a:pt x="14421" y="180413"/>
                </a:lnTo>
                <a:lnTo>
                  <a:pt x="9055" y="182524"/>
                </a:lnTo>
                <a:lnTo>
                  <a:pt x="0" y="185915"/>
                </a:lnTo>
                <a:lnTo>
                  <a:pt x="47473" y="212697"/>
                </a:lnTo>
                <a:lnTo>
                  <a:pt x="78384" y="237972"/>
                </a:lnTo>
                <a:lnTo>
                  <a:pt x="111645" y="296087"/>
                </a:lnTo>
                <a:lnTo>
                  <a:pt x="116179" y="296202"/>
                </a:lnTo>
                <a:lnTo>
                  <a:pt x="117944" y="289483"/>
                </a:lnTo>
                <a:lnTo>
                  <a:pt x="121310" y="282727"/>
                </a:lnTo>
                <a:lnTo>
                  <a:pt x="121132" y="276072"/>
                </a:lnTo>
                <a:lnTo>
                  <a:pt x="120600" y="265661"/>
                </a:lnTo>
                <a:lnTo>
                  <a:pt x="119641" y="255262"/>
                </a:lnTo>
                <a:lnTo>
                  <a:pt x="118351" y="244888"/>
                </a:lnTo>
                <a:lnTo>
                  <a:pt x="116827" y="234556"/>
                </a:lnTo>
                <a:lnTo>
                  <a:pt x="116497" y="227577"/>
                </a:lnTo>
                <a:lnTo>
                  <a:pt x="117833" y="221432"/>
                </a:lnTo>
                <a:lnTo>
                  <a:pt x="120813" y="215823"/>
                </a:lnTo>
                <a:lnTo>
                  <a:pt x="125412" y="210451"/>
                </a:lnTo>
                <a:lnTo>
                  <a:pt x="152730" y="183267"/>
                </a:lnTo>
                <a:lnTo>
                  <a:pt x="67259" y="183267"/>
                </a:lnTo>
                <a:lnTo>
                  <a:pt x="53373" y="182618"/>
                </a:lnTo>
                <a:lnTo>
                  <a:pt x="38718" y="180413"/>
                </a:lnTo>
                <a:lnTo>
                  <a:pt x="24295" y="178676"/>
                </a:lnTo>
                <a:lnTo>
                  <a:pt x="22859" y="178587"/>
                </a:lnTo>
                <a:lnTo>
                  <a:pt x="21272" y="178092"/>
                </a:lnTo>
                <a:close/>
              </a:path>
              <a:path w="299719" h="296545" extrusionOk="0">
                <a:moveTo>
                  <a:pt x="41039" y="48541"/>
                </a:moveTo>
                <a:lnTo>
                  <a:pt x="31792" y="50234"/>
                </a:lnTo>
                <a:lnTo>
                  <a:pt x="24258" y="56271"/>
                </a:lnTo>
                <a:lnTo>
                  <a:pt x="16001" y="67894"/>
                </a:lnTo>
                <a:lnTo>
                  <a:pt x="129044" y="131940"/>
                </a:lnTo>
                <a:lnTo>
                  <a:pt x="116647" y="145671"/>
                </a:lnTo>
                <a:lnTo>
                  <a:pt x="104857" y="159264"/>
                </a:lnTo>
                <a:lnTo>
                  <a:pt x="92743" y="171295"/>
                </a:lnTo>
                <a:lnTo>
                  <a:pt x="79374" y="180340"/>
                </a:lnTo>
                <a:lnTo>
                  <a:pt x="67259" y="183267"/>
                </a:lnTo>
                <a:lnTo>
                  <a:pt x="152730" y="183267"/>
                </a:lnTo>
                <a:lnTo>
                  <a:pt x="157434" y="178587"/>
                </a:lnTo>
                <a:lnTo>
                  <a:pt x="266348" y="69469"/>
                </a:lnTo>
                <a:lnTo>
                  <a:pt x="187070" y="69469"/>
                </a:lnTo>
                <a:lnTo>
                  <a:pt x="117735" y="59705"/>
                </a:lnTo>
                <a:lnTo>
                  <a:pt x="54432" y="49949"/>
                </a:lnTo>
                <a:lnTo>
                  <a:pt x="41039" y="48541"/>
                </a:lnTo>
                <a:close/>
              </a:path>
              <a:path w="299719" h="296545" extrusionOk="0">
                <a:moveTo>
                  <a:pt x="283667" y="0"/>
                </a:moveTo>
                <a:lnTo>
                  <a:pt x="263474" y="0"/>
                </a:lnTo>
                <a:lnTo>
                  <a:pt x="231848" y="31340"/>
                </a:lnTo>
                <a:lnTo>
                  <a:pt x="215928" y="46895"/>
                </a:lnTo>
                <a:lnTo>
                  <a:pt x="199783" y="62204"/>
                </a:lnTo>
                <a:lnTo>
                  <a:pt x="195300" y="66382"/>
                </a:lnTo>
                <a:lnTo>
                  <a:pt x="187070" y="69469"/>
                </a:lnTo>
                <a:lnTo>
                  <a:pt x="266348" y="69469"/>
                </a:lnTo>
                <a:lnTo>
                  <a:pt x="284403" y="51346"/>
                </a:lnTo>
                <a:lnTo>
                  <a:pt x="295568" y="37422"/>
                </a:lnTo>
                <a:lnTo>
                  <a:pt x="299170" y="24930"/>
                </a:lnTo>
                <a:lnTo>
                  <a:pt x="295205" y="12809"/>
                </a:lnTo>
                <a:lnTo>
                  <a:pt x="2836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57"/>
          <p:cNvSpPr/>
          <p:nvPr/>
        </p:nvSpPr>
        <p:spPr>
          <a:xfrm>
            <a:off x="1917375" y="1117766"/>
            <a:ext cx="63000" cy="1122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57"/>
          <p:cNvSpPr/>
          <p:nvPr/>
        </p:nvSpPr>
        <p:spPr>
          <a:xfrm>
            <a:off x="410059" y="3643788"/>
            <a:ext cx="3764581" cy="124806"/>
          </a:xfrm>
          <a:custGeom>
            <a:avLst/>
            <a:gdLst/>
            <a:ahLst/>
            <a:cxnLst/>
            <a:rect l="l" t="t" r="r" b="b"/>
            <a:pathLst>
              <a:path w="4123054" h="167004" extrusionOk="0">
                <a:moveTo>
                  <a:pt x="4122953" y="166890"/>
                </a:moveTo>
                <a:lnTo>
                  <a:pt x="0" y="166890"/>
                </a:lnTo>
                <a:lnTo>
                  <a:pt x="0" y="0"/>
                </a:lnTo>
                <a:lnTo>
                  <a:pt x="4122953" y="0"/>
                </a:lnTo>
                <a:lnTo>
                  <a:pt x="4122953" y="166890"/>
                </a:lnTo>
                <a:close/>
              </a:path>
            </a:pathLst>
          </a:custGeom>
          <a:solidFill>
            <a:srgbClr val="7B2668">
              <a:alpha val="39607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57"/>
          <p:cNvSpPr/>
          <p:nvPr/>
        </p:nvSpPr>
        <p:spPr>
          <a:xfrm>
            <a:off x="399006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57"/>
          <p:cNvSpPr/>
          <p:nvPr/>
        </p:nvSpPr>
        <p:spPr>
          <a:xfrm>
            <a:off x="49083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57"/>
          <p:cNvSpPr/>
          <p:nvPr/>
        </p:nvSpPr>
        <p:spPr>
          <a:xfrm>
            <a:off x="582657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57"/>
          <p:cNvSpPr/>
          <p:nvPr/>
        </p:nvSpPr>
        <p:spPr>
          <a:xfrm>
            <a:off x="67448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57"/>
          <p:cNvSpPr/>
          <p:nvPr/>
        </p:nvSpPr>
        <p:spPr>
          <a:xfrm>
            <a:off x="766308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57"/>
          <p:cNvSpPr/>
          <p:nvPr/>
        </p:nvSpPr>
        <p:spPr>
          <a:xfrm>
            <a:off x="85813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57"/>
          <p:cNvSpPr/>
          <p:nvPr/>
        </p:nvSpPr>
        <p:spPr>
          <a:xfrm>
            <a:off x="949958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57"/>
          <p:cNvSpPr/>
          <p:nvPr/>
        </p:nvSpPr>
        <p:spPr>
          <a:xfrm>
            <a:off x="1041784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57"/>
          <p:cNvSpPr/>
          <p:nvPr/>
        </p:nvSpPr>
        <p:spPr>
          <a:xfrm>
            <a:off x="1133609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57"/>
          <p:cNvSpPr/>
          <p:nvPr/>
        </p:nvSpPr>
        <p:spPr>
          <a:xfrm>
            <a:off x="1225434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57"/>
          <p:cNvSpPr/>
          <p:nvPr/>
        </p:nvSpPr>
        <p:spPr>
          <a:xfrm>
            <a:off x="1317260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57"/>
          <p:cNvSpPr/>
          <p:nvPr/>
        </p:nvSpPr>
        <p:spPr>
          <a:xfrm>
            <a:off x="1409085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57"/>
          <p:cNvSpPr/>
          <p:nvPr/>
        </p:nvSpPr>
        <p:spPr>
          <a:xfrm>
            <a:off x="1500910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57"/>
          <p:cNvSpPr/>
          <p:nvPr/>
        </p:nvSpPr>
        <p:spPr>
          <a:xfrm>
            <a:off x="1592736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57"/>
          <p:cNvSpPr/>
          <p:nvPr/>
        </p:nvSpPr>
        <p:spPr>
          <a:xfrm>
            <a:off x="1684560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57"/>
          <p:cNvSpPr/>
          <p:nvPr/>
        </p:nvSpPr>
        <p:spPr>
          <a:xfrm>
            <a:off x="1776386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57"/>
          <p:cNvSpPr/>
          <p:nvPr/>
        </p:nvSpPr>
        <p:spPr>
          <a:xfrm>
            <a:off x="186821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57"/>
          <p:cNvSpPr/>
          <p:nvPr/>
        </p:nvSpPr>
        <p:spPr>
          <a:xfrm>
            <a:off x="1960038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57"/>
          <p:cNvSpPr/>
          <p:nvPr/>
        </p:nvSpPr>
        <p:spPr>
          <a:xfrm>
            <a:off x="2051864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57"/>
          <p:cNvSpPr/>
          <p:nvPr/>
        </p:nvSpPr>
        <p:spPr>
          <a:xfrm>
            <a:off x="2143689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57"/>
          <p:cNvSpPr/>
          <p:nvPr/>
        </p:nvSpPr>
        <p:spPr>
          <a:xfrm>
            <a:off x="223551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57"/>
          <p:cNvSpPr/>
          <p:nvPr/>
        </p:nvSpPr>
        <p:spPr>
          <a:xfrm>
            <a:off x="2327339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57"/>
          <p:cNvSpPr/>
          <p:nvPr/>
        </p:nvSpPr>
        <p:spPr>
          <a:xfrm>
            <a:off x="2419164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57"/>
          <p:cNvSpPr/>
          <p:nvPr/>
        </p:nvSpPr>
        <p:spPr>
          <a:xfrm>
            <a:off x="2510990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57"/>
          <p:cNvSpPr/>
          <p:nvPr/>
        </p:nvSpPr>
        <p:spPr>
          <a:xfrm>
            <a:off x="2602815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57"/>
          <p:cNvSpPr/>
          <p:nvPr/>
        </p:nvSpPr>
        <p:spPr>
          <a:xfrm>
            <a:off x="2694641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57"/>
          <p:cNvSpPr/>
          <p:nvPr/>
        </p:nvSpPr>
        <p:spPr>
          <a:xfrm>
            <a:off x="2786466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57"/>
          <p:cNvSpPr/>
          <p:nvPr/>
        </p:nvSpPr>
        <p:spPr>
          <a:xfrm>
            <a:off x="2878291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57"/>
          <p:cNvSpPr/>
          <p:nvPr/>
        </p:nvSpPr>
        <p:spPr>
          <a:xfrm>
            <a:off x="2970116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57"/>
          <p:cNvSpPr/>
          <p:nvPr/>
        </p:nvSpPr>
        <p:spPr>
          <a:xfrm>
            <a:off x="306194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57"/>
          <p:cNvSpPr/>
          <p:nvPr/>
        </p:nvSpPr>
        <p:spPr>
          <a:xfrm>
            <a:off x="3153767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57"/>
          <p:cNvSpPr/>
          <p:nvPr/>
        </p:nvSpPr>
        <p:spPr>
          <a:xfrm>
            <a:off x="3245592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57"/>
          <p:cNvSpPr/>
          <p:nvPr/>
        </p:nvSpPr>
        <p:spPr>
          <a:xfrm>
            <a:off x="3337417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57"/>
          <p:cNvSpPr/>
          <p:nvPr/>
        </p:nvSpPr>
        <p:spPr>
          <a:xfrm>
            <a:off x="3429243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57"/>
          <p:cNvSpPr/>
          <p:nvPr/>
        </p:nvSpPr>
        <p:spPr>
          <a:xfrm>
            <a:off x="3521069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57"/>
          <p:cNvSpPr/>
          <p:nvPr/>
        </p:nvSpPr>
        <p:spPr>
          <a:xfrm>
            <a:off x="3612894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57"/>
          <p:cNvSpPr/>
          <p:nvPr/>
        </p:nvSpPr>
        <p:spPr>
          <a:xfrm>
            <a:off x="3704719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57"/>
          <p:cNvSpPr/>
          <p:nvPr/>
        </p:nvSpPr>
        <p:spPr>
          <a:xfrm>
            <a:off x="3796544" y="3637721"/>
            <a:ext cx="91007" cy="148312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57"/>
          <p:cNvSpPr txBox="1"/>
          <p:nvPr/>
        </p:nvSpPr>
        <p:spPr>
          <a:xfrm>
            <a:off x="1868200" y="2795100"/>
            <a:ext cx="7242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225" rIns="0" bIns="0" anchor="t" anchorCtr="0">
            <a:spAutoFit/>
          </a:bodyPr>
          <a:lstStyle/>
          <a:p>
            <a:pPr marL="12700" marR="0" lvl="0" indent="-12700" algn="ctr" rtl="0">
              <a:lnSpc>
                <a:spcPct val="10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</a:rPr>
              <a:t>П</a:t>
            </a:r>
            <a:r>
              <a:rPr lang="ru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лощадь  территории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7"/>
          <p:cNvSpPr txBox="1"/>
          <p:nvPr/>
        </p:nvSpPr>
        <p:spPr>
          <a:xfrm>
            <a:off x="390023" y="2732356"/>
            <a:ext cx="8436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225" rIns="0" bIns="0" anchor="t" anchorCtr="0">
            <a:spAutoFit/>
          </a:bodyPr>
          <a:lstStyle/>
          <a:p>
            <a:pPr marL="12700" marR="0" lvl="0" indent="0" algn="ctr" rtl="0">
              <a:lnSpc>
                <a:spcPct val="10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Общая протяжённость границ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57"/>
          <p:cNvSpPr txBox="1"/>
          <p:nvPr/>
        </p:nvSpPr>
        <p:spPr>
          <a:xfrm>
            <a:off x="1721293" y="3089649"/>
            <a:ext cx="972529" cy="582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lvl="0" algn="ctr">
              <a:lnSpc>
                <a:spcPct val="116000"/>
              </a:lnSpc>
            </a:pPr>
            <a:r>
              <a:rPr lang="ru" sz="2000" b="1" dirty="0">
                <a:solidFill>
                  <a:schemeClr val="dk1"/>
                </a:solidFill>
              </a:rPr>
              <a:t>7434,83</a:t>
            </a:r>
            <a:r>
              <a:rPr lang="ru" sz="12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тыс</a:t>
            </a:r>
            <a:r>
              <a:rPr lang="ru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км²</a:t>
            </a:r>
            <a:endParaRPr sz="7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57"/>
          <p:cNvSpPr txBox="1"/>
          <p:nvPr/>
        </p:nvSpPr>
        <p:spPr>
          <a:xfrm>
            <a:off x="480597" y="3095793"/>
            <a:ext cx="6522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chemeClr val="dk1"/>
                </a:solidFill>
              </a:rPr>
              <a:t>ХХХ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км.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57"/>
          <p:cNvSpPr txBox="1"/>
          <p:nvPr/>
        </p:nvSpPr>
        <p:spPr>
          <a:xfrm>
            <a:off x="3413000" y="2851450"/>
            <a:ext cx="585600" cy="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Население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57"/>
          <p:cNvSpPr txBox="1"/>
          <p:nvPr/>
        </p:nvSpPr>
        <p:spPr>
          <a:xfrm>
            <a:off x="3095289" y="3091300"/>
            <a:ext cx="1167000" cy="569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00" rIns="0" bIns="0" anchor="t" anchorCtr="0">
            <a:spAutoFit/>
          </a:bodyPr>
          <a:lstStyle/>
          <a:p>
            <a:pPr marL="0" marR="0" lvl="0" indent="0" algn="ctr" rtl="0">
              <a:lnSpc>
                <a:spcPct val="1151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dk1"/>
                </a:solidFill>
              </a:rPr>
              <a:t>8 </a:t>
            </a:r>
            <a:r>
              <a:rPr lang="ru-RU" sz="2000" b="1" dirty="0" smtClean="0">
                <a:solidFill>
                  <a:schemeClr val="dk1"/>
                </a:solidFill>
              </a:rPr>
              <a:t>586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тыс. человек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57"/>
          <p:cNvSpPr/>
          <p:nvPr/>
        </p:nvSpPr>
        <p:spPr>
          <a:xfrm>
            <a:off x="4427526" y="3643788"/>
            <a:ext cx="547665" cy="81054"/>
          </a:xfrm>
          <a:custGeom>
            <a:avLst/>
            <a:gdLst/>
            <a:ahLst/>
            <a:cxnLst/>
            <a:rect l="l" t="t" r="r" b="b"/>
            <a:pathLst>
              <a:path w="641985" h="119379" extrusionOk="0">
                <a:moveTo>
                  <a:pt x="641578" y="118846"/>
                </a:moveTo>
                <a:lnTo>
                  <a:pt x="0" y="118846"/>
                </a:lnTo>
                <a:lnTo>
                  <a:pt x="0" y="0"/>
                </a:lnTo>
                <a:lnTo>
                  <a:pt x="641578" y="0"/>
                </a:lnTo>
                <a:lnTo>
                  <a:pt x="641578" y="11884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7"/>
          <p:cNvSpPr/>
          <p:nvPr/>
        </p:nvSpPr>
        <p:spPr>
          <a:xfrm>
            <a:off x="8408179" y="2387791"/>
            <a:ext cx="554707" cy="87521"/>
          </a:xfrm>
          <a:custGeom>
            <a:avLst/>
            <a:gdLst/>
            <a:ahLst/>
            <a:cxnLst/>
            <a:rect l="l" t="t" r="r" b="b"/>
            <a:pathLst>
              <a:path w="650240" h="128904" extrusionOk="0">
                <a:moveTo>
                  <a:pt x="650011" y="128663"/>
                </a:moveTo>
                <a:lnTo>
                  <a:pt x="0" y="128663"/>
                </a:lnTo>
                <a:lnTo>
                  <a:pt x="0" y="0"/>
                </a:lnTo>
                <a:lnTo>
                  <a:pt x="650011" y="0"/>
                </a:lnTo>
                <a:lnTo>
                  <a:pt x="650011" y="1286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57"/>
          <p:cNvSpPr txBox="1"/>
          <p:nvPr/>
        </p:nvSpPr>
        <p:spPr>
          <a:xfrm>
            <a:off x="365652" y="4255709"/>
            <a:ext cx="1272600" cy="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 smtClean="0">
                <a:solidFill>
                  <a:srgbClr val="383B3E"/>
                </a:solidFill>
              </a:rPr>
              <a:t>273</a:t>
            </a:r>
            <a:r>
              <a:rPr lang="ru" sz="1800" b="1" dirty="0" smtClean="0">
                <a:solidFill>
                  <a:srgbClr val="383B3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1800" b="1" dirty="0">
                <a:solidFill>
                  <a:srgbClr val="383B3E"/>
                </a:solidFill>
                <a:latin typeface="Arial"/>
                <a:ea typeface="Arial"/>
                <a:cs typeface="Arial"/>
                <a:sym typeface="Arial"/>
              </a:rPr>
              <a:t>км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расстояние до г</a:t>
            </a:r>
            <a:r>
              <a:rPr lang="ru" sz="800" dirty="0">
                <a:solidFill>
                  <a:schemeClr val="dk1"/>
                </a:solidFill>
              </a:rPr>
              <a:t>. </a:t>
            </a:r>
            <a:r>
              <a:rPr lang="ru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Чита</a:t>
            </a:r>
            <a:r>
              <a:rPr lang="ru" sz="800" dirty="0">
                <a:solidFill>
                  <a:srgbClr val="383B3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57"/>
          <p:cNvSpPr txBox="1"/>
          <p:nvPr/>
        </p:nvSpPr>
        <p:spPr>
          <a:xfrm>
            <a:off x="1561039" y="4255709"/>
            <a:ext cx="9939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383B3E"/>
                </a:solidFill>
              </a:rPr>
              <a:t>С</a:t>
            </a:r>
            <a:r>
              <a:rPr lang="ru" sz="1800" b="1" dirty="0" smtClean="0">
                <a:solidFill>
                  <a:srgbClr val="383B3E"/>
                </a:solidFill>
              </a:rPr>
              <a:t>. Акша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Административный  центр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57"/>
          <p:cNvSpPr txBox="1"/>
          <p:nvPr/>
        </p:nvSpPr>
        <p:spPr>
          <a:xfrm>
            <a:off x="2630735" y="4255746"/>
            <a:ext cx="1409955" cy="41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 smtClean="0">
                <a:solidFill>
                  <a:srgbClr val="383B3E"/>
                </a:solidFill>
              </a:rPr>
              <a:t>04.01.1926 г.</a:t>
            </a:r>
            <a:r>
              <a:rPr lang="ru" sz="1800" b="1" dirty="0" smtClean="0">
                <a:solidFill>
                  <a:srgbClr val="383B3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635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rgbClr val="383B3E"/>
                </a:solidFill>
              </a:rPr>
              <a:t>  </a:t>
            </a:r>
            <a:r>
              <a:rPr lang="ru" sz="800" dirty="0">
                <a:solidFill>
                  <a:schemeClr val="dk1"/>
                </a:solidFill>
              </a:rPr>
              <a:t>Дата образования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57"/>
          <p:cNvSpPr txBox="1"/>
          <p:nvPr/>
        </p:nvSpPr>
        <p:spPr>
          <a:xfrm>
            <a:off x="3311173" y="1373539"/>
            <a:ext cx="10857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1270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Автомобильное сообщение</a:t>
            </a:r>
            <a:endParaRPr sz="800" dirty="0">
              <a:solidFill>
                <a:schemeClr val="dk1"/>
              </a:solidFill>
            </a:endParaRPr>
          </a:p>
          <a:p>
            <a:pPr marL="1270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chemeClr val="dk1"/>
              </a:solidFill>
            </a:endParaRPr>
          </a:p>
        </p:txBody>
      </p:sp>
      <p:pic>
        <p:nvPicPr>
          <p:cNvPr id="367" name="Google Shape;367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0600" y="2800350"/>
            <a:ext cx="152400" cy="1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16288" y="2285143"/>
            <a:ext cx="554700" cy="576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17973" y="2360698"/>
            <a:ext cx="422125" cy="42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42275" y="2292926"/>
            <a:ext cx="499500" cy="49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92557" y="804160"/>
            <a:ext cx="662500" cy="647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04278" y="878300"/>
            <a:ext cx="499499" cy="49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74291" y="950290"/>
            <a:ext cx="662499" cy="368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1097" y="943650"/>
            <a:ext cx="361449" cy="393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263106" y="1027634"/>
            <a:ext cx="4699779" cy="3641475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8" name="Google Shape;368;p5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704454" y="2908495"/>
            <a:ext cx="103613" cy="136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471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28600"/>
            <a:ext cx="8229600" cy="259668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Меры 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государственной </a:t>
            </a:r>
            <a:r>
              <a:rPr lang="ru-RU" sz="1600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поддержки - </a:t>
            </a: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Производство и переработка овса и пшеницы</a:t>
            </a:r>
          </a:p>
        </p:txBody>
      </p:sp>
      <p:sp>
        <p:nvSpPr>
          <p:cNvPr id="5" name="Google Shape;579;p65"/>
          <p:cNvSpPr/>
          <p:nvPr/>
        </p:nvSpPr>
        <p:spPr>
          <a:xfrm>
            <a:off x="406073" y="836838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lvl="0" algn="ctr"/>
            <a:r>
              <a:rPr lang="ru-RU" sz="1100" b="1" dirty="0">
                <a:solidFill>
                  <a:srgbClr val="FFFFFF"/>
                </a:solidFill>
              </a:rPr>
              <a:t>Меры гос. поддержки: сельское хозяйство: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55454" y="1508908"/>
            <a:ext cx="8229600" cy="316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/>
            <a:r>
              <a:rPr lang="ru-RU" sz="1600" dirty="0" smtClean="0">
                <a:latin typeface="+mn-lt"/>
                <a:cs typeface="Times New Roman" pitchFamily="18" charset="0"/>
              </a:rPr>
              <a:t>Постановление Правительства Забайкальского края от 11.06.2019 № 241 - субсидия </a:t>
            </a:r>
            <a:br>
              <a:rPr lang="ru-RU" sz="1600" dirty="0" smtClean="0">
                <a:latin typeface="+mn-lt"/>
                <a:cs typeface="Times New Roman" pitchFamily="18" charset="0"/>
              </a:rPr>
            </a:br>
            <a:r>
              <a:rPr lang="ru-RU" sz="1600" dirty="0" smtClean="0">
                <a:latin typeface="+mn-lt"/>
                <a:cs typeface="Times New Roman" pitchFamily="18" charset="0"/>
              </a:rPr>
              <a:t>на возмещение части затрат на строительство и (или) модернизацию объектов АПК, приобретению техники и оборудования. Размер от 30 до 100%.</a:t>
            </a:r>
          </a:p>
          <a:p>
            <a:pPr marL="0" indent="0" algn="just"/>
            <a:r>
              <a:rPr lang="ru-RU" sz="1600" dirty="0">
                <a:latin typeface="+mn-lt"/>
                <a:cs typeface="Times New Roman" pitchFamily="18" charset="0"/>
              </a:rPr>
              <a:t>Постановление Правительства Забайкальского края от 3 апреля 2020 г. N 84 - субсидии на финансовое обеспечение части затрат на проведение комплекса агротехнологических работ, повышение уровня экологической безопасности сельскохозяйственного производства, а также на повышение плодородия почв и качества почв. Субсидия предоставляется по ставке на 1 гектар посевной площади, планируемой к засеву зерновыми и зернобобовыми, кормовыми, масличными с/х культурами (за исключением рапса и сои), картофелем, овощами открытого грунта.</a:t>
            </a:r>
          </a:p>
          <a:p>
            <a:pPr marL="0" indent="0" algn="just"/>
            <a:endParaRPr lang="ru-RU" sz="1600" dirty="0" smtClean="0">
              <a:latin typeface="+mn-lt"/>
              <a:cs typeface="Times New Roman" pitchFamily="18" charset="0"/>
            </a:endParaRPr>
          </a:p>
          <a:p>
            <a:pPr marL="0" lvl="0" indent="0">
              <a:buSzTx/>
            </a:pPr>
            <a:r>
              <a:rPr lang="ru-RU" dirty="0"/>
              <a:t>Постановление Правительства Забайкальского края от 26.10.2021 № 420 - субсидия на возмещение части затрат на производство и реализацию зерновых культур. Размер: до 50%.</a:t>
            </a:r>
          </a:p>
          <a:p>
            <a:pPr marL="0" indent="0" algn="just"/>
            <a:endParaRPr lang="ru-RU" sz="1600" dirty="0">
              <a:latin typeface="+mn-lt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9" name="Shape 199"/>
          <p:cNvSpPr txBox="1">
            <a:spLocks noChangeArrowheads="1"/>
          </p:cNvSpPr>
          <p:nvPr/>
        </p:nvSpPr>
        <p:spPr bwMode="auto">
          <a:xfrm>
            <a:off x="127458" y="4023604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chemeClr val="bg1"/>
                </a:solidFill>
              </a:rPr>
              <a:t>3</a:t>
            </a:r>
            <a:endParaRPr lang="ru-RU" altLang="ru-RU" sz="700" b="1" dirty="0">
              <a:solidFill>
                <a:schemeClr val="bg1"/>
              </a:solidFill>
            </a:endParaRPr>
          </a:p>
        </p:txBody>
      </p:sp>
      <p:sp>
        <p:nvSpPr>
          <p:cNvPr id="11" name="Shape 199"/>
          <p:cNvSpPr txBox="1">
            <a:spLocks noChangeArrowheads="1"/>
          </p:cNvSpPr>
          <p:nvPr/>
        </p:nvSpPr>
        <p:spPr bwMode="auto">
          <a:xfrm>
            <a:off x="127458" y="2311578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chemeClr val="bg1"/>
                </a:solidFill>
              </a:rPr>
              <a:t>2</a:t>
            </a:r>
            <a:endParaRPr lang="ru-RU" altLang="ru-RU" sz="700" b="1" dirty="0">
              <a:solidFill>
                <a:schemeClr val="bg1"/>
              </a:solidFill>
            </a:endParaRPr>
          </a:p>
        </p:txBody>
      </p:sp>
      <p:sp>
        <p:nvSpPr>
          <p:cNvPr id="13" name="Shape 199"/>
          <p:cNvSpPr txBox="1">
            <a:spLocks noChangeArrowheads="1"/>
          </p:cNvSpPr>
          <p:nvPr/>
        </p:nvSpPr>
        <p:spPr bwMode="auto">
          <a:xfrm>
            <a:off x="127458" y="1523017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chemeClr val="bg1"/>
                </a:solidFill>
              </a:rPr>
              <a:t>1</a:t>
            </a:r>
            <a:endParaRPr lang="ru-RU" altLang="ru-RU" sz="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0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28600"/>
            <a:ext cx="8229600" cy="259668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tx1"/>
                </a:solidFill>
                <a:cs typeface="Times New Roman" pitchFamily="18" charset="0"/>
              </a:rPr>
              <a:t>Меры государственной поддержки - Производство и переработка овса и пшеницы</a:t>
            </a:r>
            <a:endParaRPr lang="ru-RU" sz="1600" dirty="0">
              <a:solidFill>
                <a:schemeClr val="bg2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Google Shape;579;p65"/>
          <p:cNvSpPr/>
          <p:nvPr/>
        </p:nvSpPr>
        <p:spPr>
          <a:xfrm>
            <a:off x="406073" y="836838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lvl="0" algn="ctr"/>
            <a:r>
              <a:rPr lang="ru-RU" sz="1100" b="1" dirty="0">
                <a:solidFill>
                  <a:srgbClr val="FFFFFF"/>
                </a:solidFill>
              </a:rPr>
              <a:t>Меры гос. поддержки: сельское хозяйство: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55454" y="1508908"/>
            <a:ext cx="8229600" cy="3169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/>
            <a:r>
              <a:rPr lang="ru-RU" sz="1600" dirty="0" smtClean="0"/>
              <a:t>Постановление </a:t>
            </a:r>
            <a:r>
              <a:rPr lang="ru-RU" sz="1600" dirty="0"/>
              <a:t>Правительства Забайкальского края от 28.04.2022 № 156 - Субсидия на возмещение затрат на осуществление мероприятий в области мелиорации земель сельскохозяйственного назначения, проведение гидромелиоративных, </a:t>
            </a:r>
            <a:r>
              <a:rPr lang="ru-RU" sz="1600" dirty="0" err="1"/>
              <a:t>культуртехнических</a:t>
            </a:r>
            <a:r>
              <a:rPr lang="ru-RU" sz="1600" dirty="0"/>
              <a:t>, </a:t>
            </a:r>
            <a:r>
              <a:rPr lang="ru-RU" sz="1600" dirty="0" err="1"/>
              <a:t>агролесомелиоративных</a:t>
            </a:r>
            <a:r>
              <a:rPr lang="ru-RU" sz="1600" dirty="0"/>
              <a:t> и фитомелиоративных мероприятий, а также мероприятий в области известкования кислых почв на пашне. Размер до 50</a:t>
            </a:r>
            <a:r>
              <a:rPr lang="ru-RU" sz="1600" dirty="0" smtClean="0"/>
              <a:t>%.</a:t>
            </a:r>
          </a:p>
          <a:p>
            <a:pPr marL="0" lvl="0"/>
            <a:endParaRPr lang="ru-RU" sz="1600" dirty="0"/>
          </a:p>
          <a:p>
            <a:pPr marL="0" lvl="0"/>
            <a:r>
              <a:rPr lang="ru-RU" sz="1600" dirty="0"/>
              <a:t>Постановление Правительства Забайкальского края от 29 марта 2022 года № 107 - гранты «</a:t>
            </a:r>
            <a:r>
              <a:rPr lang="ru-RU" sz="1600" dirty="0" err="1"/>
              <a:t>Агропрогресс</a:t>
            </a:r>
            <a:r>
              <a:rPr lang="ru-RU" sz="1600" dirty="0"/>
              <a:t>». Размер до 30 млн руб. до 25% затрат от стоимости проекта. Не менее 70% от стоимости проекта за счет инвестиционного кредита. Гранты предоставляются на конкурсной основе.</a:t>
            </a:r>
          </a:p>
          <a:p>
            <a:pPr marL="0"/>
            <a:r>
              <a:rPr lang="ru-RU" sz="1600" dirty="0"/>
              <a:t> </a:t>
            </a:r>
          </a:p>
          <a:p>
            <a:pPr marL="0" lvl="0"/>
            <a:r>
              <a:rPr lang="ru-RU" sz="1600" dirty="0"/>
              <a:t>Постановление Правительства Забайкальского края от 1 июля 2022 года № 229 - гранты «</a:t>
            </a:r>
            <a:r>
              <a:rPr lang="ru-RU" sz="1600" dirty="0" err="1"/>
              <a:t>Агростартап</a:t>
            </a:r>
            <a:r>
              <a:rPr lang="ru-RU" sz="1600" dirty="0"/>
              <a:t>». До 5 млн. рублей Разведение молочного и мясного КРС. До 3 млн. рублей на иные направления проектов. Гранты предоставляются на конкурсной основе.</a:t>
            </a:r>
          </a:p>
          <a:p>
            <a:pPr marL="0" indent="0" algn="just"/>
            <a:endParaRPr lang="ru-RU" sz="1600" dirty="0">
              <a:latin typeface="+mn-lt"/>
              <a:cs typeface="Times New Roman" pitchFamily="18" charset="0"/>
            </a:endParaRPr>
          </a:p>
          <a:p>
            <a:endParaRPr lang="ru-RU" sz="1600" dirty="0"/>
          </a:p>
          <a:p>
            <a:r>
              <a:rPr lang="ru-RU" sz="1600" dirty="0"/>
              <a:t> </a:t>
            </a:r>
          </a:p>
          <a:p>
            <a:endParaRPr lang="ru-RU" dirty="0"/>
          </a:p>
        </p:txBody>
      </p:sp>
      <p:sp>
        <p:nvSpPr>
          <p:cNvPr id="9" name="Shape 199"/>
          <p:cNvSpPr txBox="1">
            <a:spLocks noChangeArrowheads="1"/>
          </p:cNvSpPr>
          <p:nvPr/>
        </p:nvSpPr>
        <p:spPr bwMode="auto">
          <a:xfrm>
            <a:off x="127458" y="3687544"/>
            <a:ext cx="391502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chemeClr val="bg1"/>
                </a:solidFill>
              </a:rPr>
              <a:t>7</a:t>
            </a:r>
            <a:endParaRPr lang="ru-RU" altLang="ru-RU" sz="700" b="1" dirty="0">
              <a:solidFill>
                <a:schemeClr val="bg1"/>
              </a:solidFill>
            </a:endParaRPr>
          </a:p>
        </p:txBody>
      </p:sp>
      <p:sp>
        <p:nvSpPr>
          <p:cNvPr id="11" name="Shape 199"/>
          <p:cNvSpPr txBox="1">
            <a:spLocks noChangeArrowheads="1"/>
          </p:cNvSpPr>
          <p:nvPr/>
        </p:nvSpPr>
        <p:spPr bwMode="auto">
          <a:xfrm>
            <a:off x="127458" y="2598226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chemeClr val="bg1"/>
                </a:solidFill>
              </a:rPr>
              <a:t>6</a:t>
            </a:r>
            <a:endParaRPr lang="ru-RU" altLang="ru-RU" sz="700" b="1" dirty="0">
              <a:solidFill>
                <a:schemeClr val="bg1"/>
              </a:solidFill>
            </a:endParaRPr>
          </a:p>
        </p:txBody>
      </p:sp>
      <p:sp>
        <p:nvSpPr>
          <p:cNvPr id="13" name="Shape 199"/>
          <p:cNvSpPr txBox="1">
            <a:spLocks noChangeArrowheads="1"/>
          </p:cNvSpPr>
          <p:nvPr/>
        </p:nvSpPr>
        <p:spPr bwMode="auto">
          <a:xfrm>
            <a:off x="127458" y="1508908"/>
            <a:ext cx="391501" cy="33855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chemeClr val="bg1"/>
                </a:solidFill>
              </a:rPr>
              <a:t>5</a:t>
            </a:r>
            <a:endParaRPr lang="ru-RU" altLang="ru-RU" sz="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3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8"/>
          <p:cNvSpPr txBox="1">
            <a:spLocks noGrp="1"/>
          </p:cNvSpPr>
          <p:nvPr>
            <p:ph type="title"/>
          </p:nvPr>
        </p:nvSpPr>
        <p:spPr>
          <a:xfrm>
            <a:off x="397324" y="130518"/>
            <a:ext cx="8160079" cy="473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125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</a:pPr>
            <a:r>
              <a:rPr lang="ru" sz="2900" b="1" dirty="0">
                <a:solidFill>
                  <a:srgbClr val="6C6C72"/>
                </a:solidFill>
              </a:rPr>
              <a:t>Информация о р</a:t>
            </a:r>
            <a:r>
              <a:rPr lang="ru" sz="2900" b="1" dirty="0">
                <a:solidFill>
                  <a:srgbClr val="6C6C72"/>
                </a:solidFill>
                <a:latin typeface="Arial"/>
                <a:ea typeface="Arial"/>
                <a:cs typeface="Arial"/>
                <a:sym typeface="Arial"/>
              </a:rPr>
              <a:t>айон</a:t>
            </a:r>
            <a:r>
              <a:rPr lang="ru" sz="2900" b="1" dirty="0">
                <a:solidFill>
                  <a:srgbClr val="6C6C72"/>
                </a:solidFill>
              </a:rPr>
              <a:t>е </a:t>
            </a:r>
            <a:r>
              <a:rPr lang="ru" sz="2900" b="1" dirty="0" smtClean="0">
                <a:solidFill>
                  <a:srgbClr val="6C6C72"/>
                </a:solidFill>
              </a:rPr>
              <a:t>2/3</a:t>
            </a:r>
            <a:r>
              <a:rPr lang="ru" sz="900" b="1" dirty="0" smtClean="0">
                <a:solidFill>
                  <a:srgbClr val="6C6C72"/>
                </a:solidFill>
              </a:rPr>
              <a:t>(карта </a:t>
            </a:r>
            <a:r>
              <a:rPr lang="ru" sz="900" b="1" dirty="0">
                <a:solidFill>
                  <a:srgbClr val="6C6C72"/>
                </a:solidFill>
              </a:rPr>
              <a:t>района с системообразующими предприятиями)</a:t>
            </a:r>
            <a:endParaRPr sz="900" dirty="0"/>
          </a:p>
        </p:txBody>
      </p:sp>
      <p:sp>
        <p:nvSpPr>
          <p:cNvPr id="381" name="Google Shape;381;p58"/>
          <p:cNvSpPr txBox="1"/>
          <p:nvPr/>
        </p:nvSpPr>
        <p:spPr>
          <a:xfrm>
            <a:off x="356075" y="1365925"/>
            <a:ext cx="1050000" cy="389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  <a:highlight>
                  <a:schemeClr val="lt1"/>
                </a:highlight>
              </a:rPr>
              <a:t>Объём инвестиций в уставной капитал</a:t>
            </a:r>
            <a:r>
              <a:rPr lang="ru" sz="800" dirty="0" smtClean="0">
                <a:solidFill>
                  <a:schemeClr val="dk1"/>
                </a:solidFill>
                <a:highlight>
                  <a:schemeClr val="lt1"/>
                </a:highlight>
              </a:rPr>
              <a:t>: 447,8 млн.</a:t>
            </a:r>
            <a:endParaRPr sz="800" dirty="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382" name="Google Shape;382;p58"/>
          <p:cNvSpPr txBox="1"/>
          <p:nvPr/>
        </p:nvSpPr>
        <p:spPr>
          <a:xfrm>
            <a:off x="1779501" y="1369677"/>
            <a:ext cx="9939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" sz="800" dirty="0">
                <a:solidFill>
                  <a:schemeClr val="dk1"/>
                </a:solidFill>
                <a:highlight>
                  <a:schemeClr val="lt1"/>
                </a:highlight>
              </a:rPr>
              <a:t>МСП: </a:t>
            </a:r>
            <a:r>
              <a:rPr lang="ru" sz="800" dirty="0" smtClean="0">
                <a:solidFill>
                  <a:schemeClr val="dk1"/>
                </a:solidFill>
                <a:highlight>
                  <a:schemeClr val="lt1"/>
                </a:highlight>
              </a:rPr>
              <a:t>138</a:t>
            </a:r>
            <a:endParaRPr sz="800" dirty="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marL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" sz="800" dirty="0">
                <a:solidFill>
                  <a:schemeClr val="dk1"/>
                </a:solidFill>
                <a:highlight>
                  <a:schemeClr val="lt1"/>
                </a:highlight>
              </a:rPr>
              <a:t>Численность рабочих</a:t>
            </a:r>
            <a:r>
              <a:rPr lang="ru" sz="800" dirty="0" smtClean="0">
                <a:solidFill>
                  <a:schemeClr val="dk1"/>
                </a:solidFill>
                <a:highlight>
                  <a:schemeClr val="lt1"/>
                </a:highlight>
              </a:rPr>
              <a:t>: 130 </a:t>
            </a:r>
            <a:endParaRPr sz="800" dirty="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383" name="Google Shape;383;p58"/>
          <p:cNvSpPr/>
          <p:nvPr/>
        </p:nvSpPr>
        <p:spPr>
          <a:xfrm>
            <a:off x="410059" y="3643788"/>
            <a:ext cx="3762287" cy="124835"/>
          </a:xfrm>
          <a:custGeom>
            <a:avLst/>
            <a:gdLst/>
            <a:ahLst/>
            <a:cxnLst/>
            <a:rect l="l" t="t" r="r" b="b"/>
            <a:pathLst>
              <a:path w="4123054" h="167004" extrusionOk="0">
                <a:moveTo>
                  <a:pt x="4122953" y="166890"/>
                </a:moveTo>
                <a:lnTo>
                  <a:pt x="0" y="166890"/>
                </a:lnTo>
                <a:lnTo>
                  <a:pt x="0" y="0"/>
                </a:lnTo>
                <a:lnTo>
                  <a:pt x="4122953" y="0"/>
                </a:lnTo>
                <a:lnTo>
                  <a:pt x="4122953" y="166890"/>
                </a:lnTo>
                <a:close/>
              </a:path>
            </a:pathLst>
          </a:custGeom>
          <a:solidFill>
            <a:srgbClr val="7B2668">
              <a:alpha val="3961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58"/>
          <p:cNvSpPr/>
          <p:nvPr/>
        </p:nvSpPr>
        <p:spPr>
          <a:xfrm>
            <a:off x="399006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58"/>
          <p:cNvSpPr/>
          <p:nvPr/>
        </p:nvSpPr>
        <p:spPr>
          <a:xfrm>
            <a:off x="490832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58"/>
          <p:cNvSpPr/>
          <p:nvPr/>
        </p:nvSpPr>
        <p:spPr>
          <a:xfrm>
            <a:off x="582657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58"/>
          <p:cNvSpPr/>
          <p:nvPr/>
        </p:nvSpPr>
        <p:spPr>
          <a:xfrm>
            <a:off x="67448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58"/>
          <p:cNvSpPr/>
          <p:nvPr/>
        </p:nvSpPr>
        <p:spPr>
          <a:xfrm>
            <a:off x="766308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8"/>
          <p:cNvSpPr/>
          <p:nvPr/>
        </p:nvSpPr>
        <p:spPr>
          <a:xfrm>
            <a:off x="85813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8"/>
          <p:cNvSpPr/>
          <p:nvPr/>
        </p:nvSpPr>
        <p:spPr>
          <a:xfrm>
            <a:off x="949958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8"/>
          <p:cNvSpPr/>
          <p:nvPr/>
        </p:nvSpPr>
        <p:spPr>
          <a:xfrm>
            <a:off x="104178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58"/>
          <p:cNvSpPr/>
          <p:nvPr/>
        </p:nvSpPr>
        <p:spPr>
          <a:xfrm>
            <a:off x="1133609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58"/>
          <p:cNvSpPr/>
          <p:nvPr/>
        </p:nvSpPr>
        <p:spPr>
          <a:xfrm>
            <a:off x="122543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58"/>
          <p:cNvSpPr/>
          <p:nvPr/>
        </p:nvSpPr>
        <p:spPr>
          <a:xfrm>
            <a:off x="131726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58"/>
          <p:cNvSpPr/>
          <p:nvPr/>
        </p:nvSpPr>
        <p:spPr>
          <a:xfrm>
            <a:off x="1409085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8"/>
          <p:cNvSpPr/>
          <p:nvPr/>
        </p:nvSpPr>
        <p:spPr>
          <a:xfrm>
            <a:off x="150091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58"/>
          <p:cNvSpPr/>
          <p:nvPr/>
        </p:nvSpPr>
        <p:spPr>
          <a:xfrm>
            <a:off x="1592736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58"/>
          <p:cNvSpPr/>
          <p:nvPr/>
        </p:nvSpPr>
        <p:spPr>
          <a:xfrm>
            <a:off x="168456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58"/>
          <p:cNvSpPr/>
          <p:nvPr/>
        </p:nvSpPr>
        <p:spPr>
          <a:xfrm>
            <a:off x="1776386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58"/>
          <p:cNvSpPr/>
          <p:nvPr/>
        </p:nvSpPr>
        <p:spPr>
          <a:xfrm>
            <a:off x="186821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58"/>
          <p:cNvSpPr/>
          <p:nvPr/>
        </p:nvSpPr>
        <p:spPr>
          <a:xfrm>
            <a:off x="1960038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58"/>
          <p:cNvSpPr/>
          <p:nvPr/>
        </p:nvSpPr>
        <p:spPr>
          <a:xfrm>
            <a:off x="205186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58"/>
          <p:cNvSpPr/>
          <p:nvPr/>
        </p:nvSpPr>
        <p:spPr>
          <a:xfrm>
            <a:off x="2143689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58"/>
          <p:cNvSpPr/>
          <p:nvPr/>
        </p:nvSpPr>
        <p:spPr>
          <a:xfrm>
            <a:off x="223551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58"/>
          <p:cNvSpPr/>
          <p:nvPr/>
        </p:nvSpPr>
        <p:spPr>
          <a:xfrm>
            <a:off x="2327339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58"/>
          <p:cNvSpPr/>
          <p:nvPr/>
        </p:nvSpPr>
        <p:spPr>
          <a:xfrm>
            <a:off x="241916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58"/>
          <p:cNvSpPr/>
          <p:nvPr/>
        </p:nvSpPr>
        <p:spPr>
          <a:xfrm>
            <a:off x="251099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58"/>
          <p:cNvSpPr/>
          <p:nvPr/>
        </p:nvSpPr>
        <p:spPr>
          <a:xfrm>
            <a:off x="2602815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58"/>
          <p:cNvSpPr/>
          <p:nvPr/>
        </p:nvSpPr>
        <p:spPr>
          <a:xfrm>
            <a:off x="2694641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58"/>
          <p:cNvSpPr/>
          <p:nvPr/>
        </p:nvSpPr>
        <p:spPr>
          <a:xfrm>
            <a:off x="2786466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58"/>
          <p:cNvSpPr/>
          <p:nvPr/>
        </p:nvSpPr>
        <p:spPr>
          <a:xfrm>
            <a:off x="2878291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58"/>
          <p:cNvSpPr/>
          <p:nvPr/>
        </p:nvSpPr>
        <p:spPr>
          <a:xfrm>
            <a:off x="2970116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58"/>
          <p:cNvSpPr/>
          <p:nvPr/>
        </p:nvSpPr>
        <p:spPr>
          <a:xfrm>
            <a:off x="3061942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58"/>
          <p:cNvSpPr/>
          <p:nvPr/>
        </p:nvSpPr>
        <p:spPr>
          <a:xfrm>
            <a:off x="3153767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58"/>
          <p:cNvSpPr/>
          <p:nvPr/>
        </p:nvSpPr>
        <p:spPr>
          <a:xfrm>
            <a:off x="3245592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58"/>
          <p:cNvSpPr/>
          <p:nvPr/>
        </p:nvSpPr>
        <p:spPr>
          <a:xfrm>
            <a:off x="3337417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58"/>
          <p:cNvSpPr/>
          <p:nvPr/>
        </p:nvSpPr>
        <p:spPr>
          <a:xfrm>
            <a:off x="3429243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58"/>
          <p:cNvSpPr/>
          <p:nvPr/>
        </p:nvSpPr>
        <p:spPr>
          <a:xfrm>
            <a:off x="3521069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58"/>
          <p:cNvSpPr/>
          <p:nvPr/>
        </p:nvSpPr>
        <p:spPr>
          <a:xfrm>
            <a:off x="3612894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58"/>
          <p:cNvSpPr/>
          <p:nvPr/>
        </p:nvSpPr>
        <p:spPr>
          <a:xfrm>
            <a:off x="3704719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58"/>
          <p:cNvSpPr/>
          <p:nvPr/>
        </p:nvSpPr>
        <p:spPr>
          <a:xfrm>
            <a:off x="3796544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58"/>
          <p:cNvSpPr txBox="1"/>
          <p:nvPr/>
        </p:nvSpPr>
        <p:spPr>
          <a:xfrm>
            <a:off x="1959150" y="2631275"/>
            <a:ext cx="652200" cy="41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225" rIns="0" bIns="0" anchor="t" anchorCtr="0">
            <a:spAutoFit/>
          </a:bodyPr>
          <a:lstStyle/>
          <a:p>
            <a:pPr marL="12700" marR="0" lvl="0" indent="-12700" algn="ctr" rtl="0">
              <a:lnSpc>
                <a:spcPct val="10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ЖД сообщение отсутствует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58"/>
          <p:cNvSpPr txBox="1"/>
          <p:nvPr/>
        </p:nvSpPr>
        <p:spPr>
          <a:xfrm>
            <a:off x="389986" y="2637631"/>
            <a:ext cx="8436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225" rIns="0" bIns="0" anchor="t" anchorCtr="0">
            <a:spAutoFit/>
          </a:bodyPr>
          <a:lstStyle/>
          <a:p>
            <a:pPr marL="12700" marR="0" lvl="0" indent="0" algn="ctr" rtl="0">
              <a:lnSpc>
                <a:spcPct val="10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</a:rPr>
              <a:t>Особенности района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58"/>
          <p:cNvSpPr txBox="1"/>
          <p:nvPr/>
        </p:nvSpPr>
        <p:spPr>
          <a:xfrm>
            <a:off x="485700" y="3001246"/>
            <a:ext cx="652200" cy="3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chemeClr val="dk1"/>
                </a:solidFill>
              </a:rPr>
              <a:t>ХХХ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58"/>
          <p:cNvSpPr txBox="1"/>
          <p:nvPr/>
        </p:nvSpPr>
        <p:spPr>
          <a:xfrm>
            <a:off x="3262225" y="2647525"/>
            <a:ext cx="9102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Образовательные учреждения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58"/>
          <p:cNvSpPr txBox="1"/>
          <p:nvPr/>
        </p:nvSpPr>
        <p:spPr>
          <a:xfrm>
            <a:off x="3143943" y="3001854"/>
            <a:ext cx="985800" cy="569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00" rIns="0" bIns="0" anchor="t" anchorCtr="0">
            <a:spAutoFit/>
          </a:bodyPr>
          <a:lstStyle/>
          <a:p>
            <a:pPr marL="0" marR="0" lvl="0" indent="0" algn="ctr" rtl="0">
              <a:lnSpc>
                <a:spcPct val="1151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0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 dirty="0">
                <a:solidFill>
                  <a:schemeClr val="dk1"/>
                </a:solidFill>
              </a:rPr>
              <a:t>шт.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58"/>
          <p:cNvSpPr txBox="1"/>
          <p:nvPr/>
        </p:nvSpPr>
        <p:spPr>
          <a:xfrm>
            <a:off x="369674" y="4165550"/>
            <a:ext cx="1864960" cy="29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dirty="0">
                <a:solidFill>
                  <a:srgbClr val="383B3E"/>
                </a:solidFill>
              </a:rPr>
              <a:t>Городское население: </a:t>
            </a:r>
            <a:r>
              <a:rPr lang="ru" sz="900" b="1" dirty="0" smtClean="0">
                <a:solidFill>
                  <a:srgbClr val="383B3E"/>
                </a:solidFill>
              </a:rPr>
              <a:t>0 чел. </a:t>
            </a:r>
            <a:endParaRPr sz="900" b="1" dirty="0">
              <a:solidFill>
                <a:srgbClr val="383B3E"/>
              </a:solidFill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dirty="0">
                <a:solidFill>
                  <a:srgbClr val="383B3E"/>
                </a:solidFill>
              </a:rPr>
              <a:t>Сельское население: </a:t>
            </a:r>
            <a:r>
              <a:rPr lang="ru" sz="900" b="1" dirty="0" smtClean="0">
                <a:solidFill>
                  <a:srgbClr val="383B3E"/>
                </a:solidFill>
              </a:rPr>
              <a:t>8586 </a:t>
            </a:r>
            <a:r>
              <a:rPr lang="ru" sz="900" b="1" dirty="0" smtClean="0">
                <a:solidFill>
                  <a:srgbClr val="383B3E"/>
                </a:solidFill>
              </a:rPr>
              <a:t>чел.</a:t>
            </a:r>
            <a:endParaRPr sz="900" b="1" dirty="0">
              <a:solidFill>
                <a:srgbClr val="383B3E"/>
              </a:solidFill>
            </a:endParaRPr>
          </a:p>
        </p:txBody>
      </p:sp>
      <p:sp>
        <p:nvSpPr>
          <p:cNvPr id="429" name="Google Shape;429;p58"/>
          <p:cNvSpPr txBox="1"/>
          <p:nvPr/>
        </p:nvSpPr>
        <p:spPr>
          <a:xfrm>
            <a:off x="2254413" y="4046298"/>
            <a:ext cx="971400" cy="8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44999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383B3E"/>
                </a:solidFill>
              </a:rPr>
              <a:t>4244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4999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dirty="0">
                <a:solidFill>
                  <a:srgbClr val="383B3E"/>
                </a:solidFill>
              </a:rPr>
              <a:t>чел. экономически активного населения</a:t>
            </a:r>
            <a:endParaRPr sz="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58"/>
          <p:cNvSpPr txBox="1"/>
          <p:nvPr/>
        </p:nvSpPr>
        <p:spPr>
          <a:xfrm>
            <a:off x="3059087" y="4027100"/>
            <a:ext cx="1231500" cy="5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44999" marR="63500" lvl="0" indent="-2857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 smtClean="0">
                <a:solidFill>
                  <a:srgbClr val="383B3E"/>
                </a:solidFill>
              </a:rPr>
              <a:t>49 </a:t>
            </a:r>
            <a:r>
              <a:rPr lang="ru" sz="1800" b="1" dirty="0">
                <a:solidFill>
                  <a:srgbClr val="383B3E"/>
                </a:solidFill>
              </a:rPr>
              <a:t>% </a:t>
            </a:r>
            <a:r>
              <a:rPr lang="ru" sz="900" dirty="0">
                <a:solidFill>
                  <a:srgbClr val="383B3E"/>
                </a:solidFill>
              </a:rPr>
              <a:t>трудоспособного населения</a:t>
            </a:r>
            <a:endParaRPr sz="7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58"/>
          <p:cNvSpPr txBox="1"/>
          <p:nvPr/>
        </p:nvSpPr>
        <p:spPr>
          <a:xfrm>
            <a:off x="3115523" y="1365927"/>
            <a:ext cx="1085700" cy="51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1270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  <a:highlight>
                  <a:schemeClr val="lt1"/>
                </a:highlight>
              </a:rPr>
              <a:t>Крупные предприятия района</a:t>
            </a:r>
            <a:r>
              <a:rPr lang="ru" sz="800" dirty="0" smtClean="0">
                <a:solidFill>
                  <a:schemeClr val="dk1"/>
                </a:solidFill>
                <a:highlight>
                  <a:schemeClr val="lt1"/>
                </a:highlight>
              </a:rPr>
              <a:t>: ООО УК «ИВА», ООО «КРАЙС»</a:t>
            </a:r>
            <a:endParaRPr sz="800" dirty="0">
              <a:solidFill>
                <a:schemeClr val="dk1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2" name="Google Shape;43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850" y="917386"/>
            <a:ext cx="792300" cy="422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8284" y="861870"/>
            <a:ext cx="533100" cy="53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4248" y="861885"/>
            <a:ext cx="533100" cy="5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300" y="2097887"/>
            <a:ext cx="422125" cy="42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8"/>
          <p:cNvPicPr preferRelativeResize="0"/>
          <p:nvPr/>
        </p:nvPicPr>
        <p:blipFill rotWithShape="1">
          <a:blip r:embed="rId7">
            <a:alphaModFix/>
          </a:blip>
          <a:srcRect t="20210" b="-20209"/>
          <a:stretch/>
        </p:blipFill>
        <p:spPr>
          <a:xfrm>
            <a:off x="379295" y="2071188"/>
            <a:ext cx="1050000" cy="10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58"/>
          <p:cNvSpPr txBox="1"/>
          <p:nvPr/>
        </p:nvSpPr>
        <p:spPr>
          <a:xfrm>
            <a:off x="6005350" y="2652775"/>
            <a:ext cx="20319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ctr" rtl="0">
              <a:spcBef>
                <a:spcPts val="100"/>
              </a:spcBef>
              <a:spcAft>
                <a:spcPts val="0"/>
              </a:spcAft>
              <a:buNone/>
            </a:pPr>
            <a:r>
              <a:rPr lang="ru" sz="900" b="1" dirty="0">
                <a:solidFill>
                  <a:srgbClr val="6C6C72"/>
                </a:solidFill>
              </a:rPr>
              <a:t>карта района с системообразующими предприятиями</a:t>
            </a:r>
            <a:endParaRPr dirty="0"/>
          </a:p>
        </p:txBody>
      </p:sp>
      <p:pic>
        <p:nvPicPr>
          <p:cNvPr id="438" name="Google Shape;438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20758" y="1914552"/>
            <a:ext cx="806700" cy="788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/>
          <a:srcRect l="27158" t="9801" r="19157" b="6269"/>
          <a:stretch/>
        </p:blipFill>
        <p:spPr>
          <a:xfrm>
            <a:off x="4201223" y="771073"/>
            <a:ext cx="4852860" cy="4267704"/>
          </a:xfrm>
          <a:prstGeom prst="rect">
            <a:avLst/>
          </a:prstGeom>
        </p:spPr>
      </p:pic>
      <p:sp>
        <p:nvSpPr>
          <p:cNvPr id="3" name="Овальная выноска 2"/>
          <p:cNvSpPr/>
          <p:nvPr/>
        </p:nvSpPr>
        <p:spPr>
          <a:xfrm>
            <a:off x="4384874" y="4165550"/>
            <a:ext cx="734604" cy="453973"/>
          </a:xfrm>
          <a:prstGeom prst="wedgeEllipseCallout">
            <a:avLst>
              <a:gd name="adj1" fmla="val 54655"/>
              <a:gd name="adj2" fmla="val -20326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ООО УК «ИВА»</a:t>
            </a:r>
            <a:endParaRPr lang="ru-RU" sz="7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2" name="Овальная выноска 61"/>
          <p:cNvSpPr/>
          <p:nvPr/>
        </p:nvSpPr>
        <p:spPr>
          <a:xfrm>
            <a:off x="6135076" y="4235939"/>
            <a:ext cx="849717" cy="383584"/>
          </a:xfrm>
          <a:prstGeom prst="wedgeEllipseCallout">
            <a:avLst>
              <a:gd name="adj1" fmla="val -50140"/>
              <a:gd name="adj2" fmla="val 37520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ООО «КРАЙС»</a:t>
            </a:r>
            <a:endParaRPr lang="ru-RU" sz="7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3" name="Овальная выноска 62"/>
          <p:cNvSpPr/>
          <p:nvPr/>
        </p:nvSpPr>
        <p:spPr>
          <a:xfrm>
            <a:off x="5496158" y="3570989"/>
            <a:ext cx="826428" cy="417092"/>
          </a:xfrm>
          <a:prstGeom prst="wedgeEllipseCallout">
            <a:avLst>
              <a:gd name="adj1" fmla="val -27633"/>
              <a:gd name="adj2" fmla="val 59911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МУП «ААТП»</a:t>
            </a:r>
            <a:endParaRPr lang="ru-RU" sz="7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329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9"/>
          <p:cNvSpPr txBox="1">
            <a:spLocks noGrp="1"/>
          </p:cNvSpPr>
          <p:nvPr>
            <p:ph type="title"/>
          </p:nvPr>
        </p:nvSpPr>
        <p:spPr>
          <a:xfrm>
            <a:off x="397325" y="67650"/>
            <a:ext cx="79317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125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SzPts val="1100"/>
              <a:buNone/>
            </a:pPr>
            <a:r>
              <a:rPr lang="ru" sz="2900" b="1" dirty="0">
                <a:solidFill>
                  <a:srgbClr val="6C6C72"/>
                </a:solidFill>
              </a:rPr>
              <a:t>Информация о р</a:t>
            </a:r>
            <a:r>
              <a:rPr lang="ru" sz="2900" b="1" dirty="0">
                <a:solidFill>
                  <a:srgbClr val="6C6C72"/>
                </a:solidFill>
                <a:latin typeface="Arial"/>
                <a:ea typeface="Arial"/>
                <a:cs typeface="Arial"/>
                <a:sym typeface="Arial"/>
              </a:rPr>
              <a:t>айон</a:t>
            </a:r>
            <a:r>
              <a:rPr lang="ru" sz="2900" b="1" dirty="0">
                <a:solidFill>
                  <a:srgbClr val="6C6C72"/>
                </a:solidFill>
              </a:rPr>
              <a:t>е 3/3 </a:t>
            </a:r>
            <a:r>
              <a:rPr lang="ru" sz="900" b="1" dirty="0">
                <a:solidFill>
                  <a:srgbClr val="6C6C72"/>
                </a:solidFill>
              </a:rPr>
              <a:t>(карта района с объектами торговли)</a:t>
            </a:r>
            <a:endParaRPr sz="900" dirty="0"/>
          </a:p>
        </p:txBody>
      </p:sp>
      <p:sp>
        <p:nvSpPr>
          <p:cNvPr id="444" name="Google Shape;444;p59"/>
          <p:cNvSpPr txBox="1"/>
          <p:nvPr/>
        </p:nvSpPr>
        <p:spPr>
          <a:xfrm>
            <a:off x="356075" y="1365925"/>
            <a:ext cx="10500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 smtClean="0">
                <a:solidFill>
                  <a:srgbClr val="231F20"/>
                </a:solidFill>
              </a:rPr>
              <a:t>Количество культурно-досуговых заведений</a:t>
            </a:r>
            <a:endParaRPr sz="800" dirty="0">
              <a:solidFill>
                <a:srgbClr val="231F20"/>
              </a:solidFill>
            </a:endParaRPr>
          </a:p>
        </p:txBody>
      </p:sp>
      <p:sp>
        <p:nvSpPr>
          <p:cNvPr id="445" name="Google Shape;445;p59"/>
          <p:cNvSpPr txBox="1"/>
          <p:nvPr/>
        </p:nvSpPr>
        <p:spPr>
          <a:xfrm>
            <a:off x="1687700" y="1369675"/>
            <a:ext cx="1147500" cy="3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ru" sz="800" dirty="0">
                <a:solidFill>
                  <a:srgbClr val="231F20"/>
                </a:solidFill>
              </a:rPr>
              <a:t>Количество финансово - кредитных организаций</a:t>
            </a:r>
            <a:endParaRPr sz="800" dirty="0">
              <a:solidFill>
                <a:srgbClr val="231F20"/>
              </a:solidFill>
            </a:endParaRPr>
          </a:p>
        </p:txBody>
      </p:sp>
      <p:sp>
        <p:nvSpPr>
          <p:cNvPr id="446" name="Google Shape;446;p59"/>
          <p:cNvSpPr/>
          <p:nvPr/>
        </p:nvSpPr>
        <p:spPr>
          <a:xfrm>
            <a:off x="410059" y="3643788"/>
            <a:ext cx="3762287" cy="124835"/>
          </a:xfrm>
          <a:custGeom>
            <a:avLst/>
            <a:gdLst/>
            <a:ahLst/>
            <a:cxnLst/>
            <a:rect l="l" t="t" r="r" b="b"/>
            <a:pathLst>
              <a:path w="4123054" h="167004" extrusionOk="0">
                <a:moveTo>
                  <a:pt x="4122953" y="166890"/>
                </a:moveTo>
                <a:lnTo>
                  <a:pt x="0" y="166890"/>
                </a:lnTo>
                <a:lnTo>
                  <a:pt x="0" y="0"/>
                </a:lnTo>
                <a:lnTo>
                  <a:pt x="4122953" y="0"/>
                </a:lnTo>
                <a:lnTo>
                  <a:pt x="4122953" y="166890"/>
                </a:lnTo>
                <a:close/>
              </a:path>
            </a:pathLst>
          </a:custGeom>
          <a:solidFill>
            <a:srgbClr val="7B2668">
              <a:alpha val="3961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59"/>
          <p:cNvSpPr/>
          <p:nvPr/>
        </p:nvSpPr>
        <p:spPr>
          <a:xfrm>
            <a:off x="399006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59"/>
          <p:cNvSpPr/>
          <p:nvPr/>
        </p:nvSpPr>
        <p:spPr>
          <a:xfrm>
            <a:off x="490832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59"/>
          <p:cNvSpPr/>
          <p:nvPr/>
        </p:nvSpPr>
        <p:spPr>
          <a:xfrm>
            <a:off x="582657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59"/>
          <p:cNvSpPr/>
          <p:nvPr/>
        </p:nvSpPr>
        <p:spPr>
          <a:xfrm>
            <a:off x="67448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59"/>
          <p:cNvSpPr/>
          <p:nvPr/>
        </p:nvSpPr>
        <p:spPr>
          <a:xfrm>
            <a:off x="766308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59"/>
          <p:cNvSpPr/>
          <p:nvPr/>
        </p:nvSpPr>
        <p:spPr>
          <a:xfrm>
            <a:off x="85813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59"/>
          <p:cNvSpPr/>
          <p:nvPr/>
        </p:nvSpPr>
        <p:spPr>
          <a:xfrm>
            <a:off x="949958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59"/>
          <p:cNvSpPr/>
          <p:nvPr/>
        </p:nvSpPr>
        <p:spPr>
          <a:xfrm>
            <a:off x="104178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59"/>
          <p:cNvSpPr/>
          <p:nvPr/>
        </p:nvSpPr>
        <p:spPr>
          <a:xfrm>
            <a:off x="1133609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59"/>
          <p:cNvSpPr/>
          <p:nvPr/>
        </p:nvSpPr>
        <p:spPr>
          <a:xfrm>
            <a:off x="122543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59"/>
          <p:cNvSpPr/>
          <p:nvPr/>
        </p:nvSpPr>
        <p:spPr>
          <a:xfrm>
            <a:off x="131726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2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59"/>
          <p:cNvSpPr/>
          <p:nvPr/>
        </p:nvSpPr>
        <p:spPr>
          <a:xfrm>
            <a:off x="1409085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59"/>
          <p:cNvSpPr/>
          <p:nvPr/>
        </p:nvSpPr>
        <p:spPr>
          <a:xfrm>
            <a:off x="150091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59"/>
          <p:cNvSpPr/>
          <p:nvPr/>
        </p:nvSpPr>
        <p:spPr>
          <a:xfrm>
            <a:off x="1592736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59"/>
          <p:cNvSpPr/>
          <p:nvPr/>
        </p:nvSpPr>
        <p:spPr>
          <a:xfrm>
            <a:off x="168456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59"/>
          <p:cNvSpPr/>
          <p:nvPr/>
        </p:nvSpPr>
        <p:spPr>
          <a:xfrm>
            <a:off x="1776386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59"/>
          <p:cNvSpPr/>
          <p:nvPr/>
        </p:nvSpPr>
        <p:spPr>
          <a:xfrm>
            <a:off x="186821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59"/>
          <p:cNvSpPr/>
          <p:nvPr/>
        </p:nvSpPr>
        <p:spPr>
          <a:xfrm>
            <a:off x="1960038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59"/>
          <p:cNvSpPr/>
          <p:nvPr/>
        </p:nvSpPr>
        <p:spPr>
          <a:xfrm>
            <a:off x="205186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59"/>
          <p:cNvSpPr/>
          <p:nvPr/>
        </p:nvSpPr>
        <p:spPr>
          <a:xfrm>
            <a:off x="2143689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59"/>
          <p:cNvSpPr/>
          <p:nvPr/>
        </p:nvSpPr>
        <p:spPr>
          <a:xfrm>
            <a:off x="2235512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59"/>
          <p:cNvSpPr/>
          <p:nvPr/>
        </p:nvSpPr>
        <p:spPr>
          <a:xfrm>
            <a:off x="2327339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59"/>
          <p:cNvSpPr/>
          <p:nvPr/>
        </p:nvSpPr>
        <p:spPr>
          <a:xfrm>
            <a:off x="2419164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59"/>
          <p:cNvSpPr/>
          <p:nvPr/>
        </p:nvSpPr>
        <p:spPr>
          <a:xfrm>
            <a:off x="2510990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59"/>
          <p:cNvSpPr/>
          <p:nvPr/>
        </p:nvSpPr>
        <p:spPr>
          <a:xfrm>
            <a:off x="2602815" y="3637721"/>
            <a:ext cx="90945" cy="148539"/>
          </a:xfrm>
          <a:custGeom>
            <a:avLst/>
            <a:gdLst/>
            <a:ahLst/>
            <a:cxnLst/>
            <a:rect l="l" t="t" r="r" b="b"/>
            <a:pathLst>
              <a:path w="106680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59"/>
          <p:cNvSpPr/>
          <p:nvPr/>
        </p:nvSpPr>
        <p:spPr>
          <a:xfrm>
            <a:off x="2694641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59"/>
          <p:cNvSpPr/>
          <p:nvPr/>
        </p:nvSpPr>
        <p:spPr>
          <a:xfrm>
            <a:off x="2786466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59"/>
          <p:cNvSpPr/>
          <p:nvPr/>
        </p:nvSpPr>
        <p:spPr>
          <a:xfrm>
            <a:off x="2878291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59"/>
          <p:cNvSpPr/>
          <p:nvPr/>
        </p:nvSpPr>
        <p:spPr>
          <a:xfrm>
            <a:off x="2970116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59"/>
          <p:cNvSpPr/>
          <p:nvPr/>
        </p:nvSpPr>
        <p:spPr>
          <a:xfrm>
            <a:off x="3061942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59"/>
          <p:cNvSpPr/>
          <p:nvPr/>
        </p:nvSpPr>
        <p:spPr>
          <a:xfrm>
            <a:off x="3153767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59"/>
          <p:cNvSpPr/>
          <p:nvPr/>
        </p:nvSpPr>
        <p:spPr>
          <a:xfrm>
            <a:off x="3245592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59"/>
          <p:cNvSpPr/>
          <p:nvPr/>
        </p:nvSpPr>
        <p:spPr>
          <a:xfrm>
            <a:off x="3337417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59"/>
          <p:cNvSpPr/>
          <p:nvPr/>
        </p:nvSpPr>
        <p:spPr>
          <a:xfrm>
            <a:off x="3429243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59"/>
          <p:cNvSpPr/>
          <p:nvPr/>
        </p:nvSpPr>
        <p:spPr>
          <a:xfrm>
            <a:off x="3521069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59"/>
          <p:cNvSpPr/>
          <p:nvPr/>
        </p:nvSpPr>
        <p:spPr>
          <a:xfrm>
            <a:off x="3612894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59"/>
          <p:cNvSpPr/>
          <p:nvPr/>
        </p:nvSpPr>
        <p:spPr>
          <a:xfrm>
            <a:off x="3704719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59"/>
          <p:cNvSpPr/>
          <p:nvPr/>
        </p:nvSpPr>
        <p:spPr>
          <a:xfrm>
            <a:off x="3796544" y="3637721"/>
            <a:ext cx="90944" cy="148539"/>
          </a:xfrm>
          <a:custGeom>
            <a:avLst/>
            <a:gdLst/>
            <a:ahLst/>
            <a:cxnLst/>
            <a:rect l="l" t="t" r="r" b="b"/>
            <a:pathLst>
              <a:path w="106679" h="218439" extrusionOk="0">
                <a:moveTo>
                  <a:pt x="106553" y="0"/>
                </a:moveTo>
                <a:lnTo>
                  <a:pt x="89369" y="0"/>
                </a:lnTo>
                <a:lnTo>
                  <a:pt x="0" y="218389"/>
                </a:lnTo>
                <a:lnTo>
                  <a:pt x="17183" y="218389"/>
                </a:lnTo>
                <a:lnTo>
                  <a:pt x="1065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59"/>
          <p:cNvSpPr txBox="1"/>
          <p:nvPr/>
        </p:nvSpPr>
        <p:spPr>
          <a:xfrm>
            <a:off x="1949850" y="2606300"/>
            <a:ext cx="6522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225" rIns="0" bIns="0" anchor="t" anchorCtr="0">
            <a:spAutoFit/>
          </a:bodyPr>
          <a:lstStyle/>
          <a:p>
            <a:pPr marL="12700" marR="0" lvl="0" indent="-12700" algn="ctr" rtl="0">
              <a:lnSpc>
                <a:spcPct val="10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dk1"/>
                </a:solidFill>
              </a:rPr>
              <a:t>П</a:t>
            </a:r>
            <a:r>
              <a:rPr lang="ru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лощадь  </a:t>
            </a:r>
            <a:r>
              <a:rPr lang="ru" sz="800">
                <a:solidFill>
                  <a:schemeClr val="dk1"/>
                </a:solidFill>
              </a:rPr>
              <a:t>жилищного фонда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59"/>
          <p:cNvSpPr txBox="1"/>
          <p:nvPr/>
        </p:nvSpPr>
        <p:spPr>
          <a:xfrm>
            <a:off x="389999" y="2606300"/>
            <a:ext cx="9264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225" rIns="0" bIns="0" anchor="t" anchorCtr="0">
            <a:spAutoFit/>
          </a:bodyPr>
          <a:lstStyle/>
          <a:p>
            <a:pPr marL="12700" marR="0" lvl="0" indent="0" algn="ctr" rtl="0">
              <a:lnSpc>
                <a:spcPct val="1035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chemeClr val="dk1"/>
                </a:solidFill>
              </a:rPr>
              <a:t> </a:t>
            </a:r>
            <a:r>
              <a:rPr lang="ru" sz="800">
                <a:solidFill>
                  <a:schemeClr val="dk1"/>
                </a:solidFill>
              </a:rPr>
              <a:t>Ежегодный объём жилого и нежилого строительства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59"/>
          <p:cNvSpPr txBox="1"/>
          <p:nvPr/>
        </p:nvSpPr>
        <p:spPr>
          <a:xfrm>
            <a:off x="250092" y="2256546"/>
            <a:ext cx="1341763" cy="368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lvl="0" algn="ctr">
              <a:lnSpc>
                <a:spcPct val="116000"/>
              </a:lnSpc>
            </a:pPr>
            <a:r>
              <a:rPr lang="ru-RU" sz="2000" b="1" dirty="0"/>
              <a:t>1000 </a:t>
            </a:r>
            <a:r>
              <a:rPr lang="ru-RU" sz="2000" b="1" dirty="0" err="1"/>
              <a:t>кв.м</a:t>
            </a:r>
            <a:r>
              <a:rPr lang="ru-RU" sz="2000" b="1" dirty="0"/>
              <a:t>.</a:t>
            </a:r>
            <a:endParaRPr lang="ru-RU" sz="700" dirty="0"/>
          </a:p>
        </p:txBody>
      </p:sp>
      <p:sp>
        <p:nvSpPr>
          <p:cNvPr id="489" name="Google Shape;489;p59"/>
          <p:cNvSpPr txBox="1"/>
          <p:nvPr/>
        </p:nvSpPr>
        <p:spPr>
          <a:xfrm>
            <a:off x="3262213" y="2671550"/>
            <a:ext cx="7923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dirty="0">
                <a:solidFill>
                  <a:schemeClr val="dk1"/>
                </a:solidFill>
              </a:rPr>
              <a:t>Количество объектов общественного питания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59"/>
          <p:cNvSpPr txBox="1"/>
          <p:nvPr/>
        </p:nvSpPr>
        <p:spPr>
          <a:xfrm>
            <a:off x="3208418" y="2249504"/>
            <a:ext cx="985800" cy="364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00" rIns="0" bIns="0" anchor="t" anchorCtr="0">
            <a:spAutoFit/>
          </a:bodyPr>
          <a:lstStyle/>
          <a:p>
            <a:pPr marL="0" marR="0" lvl="0" indent="0" algn="ctr" rtl="0">
              <a:lnSpc>
                <a:spcPct val="1151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 smtClean="0">
                <a:solidFill>
                  <a:schemeClr val="dk1"/>
                </a:solidFill>
              </a:rPr>
              <a:t>2</a:t>
            </a:r>
            <a:endParaRPr sz="1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59"/>
          <p:cNvSpPr txBox="1"/>
          <p:nvPr/>
        </p:nvSpPr>
        <p:spPr>
          <a:xfrm>
            <a:off x="369675" y="4165550"/>
            <a:ext cx="2392500" cy="2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1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dirty="0">
                <a:solidFill>
                  <a:srgbClr val="383B3E"/>
                </a:solidFill>
              </a:rPr>
              <a:t>Объекты розничной торговли</a:t>
            </a:r>
            <a:r>
              <a:rPr lang="ru" sz="900" b="1" dirty="0" smtClean="0">
                <a:solidFill>
                  <a:srgbClr val="383B3E"/>
                </a:solidFill>
              </a:rPr>
              <a:t>:  85</a:t>
            </a:r>
            <a:endParaRPr sz="900" b="1" dirty="0">
              <a:solidFill>
                <a:srgbClr val="383B3E"/>
              </a:solidFill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 dirty="0">
                <a:solidFill>
                  <a:srgbClr val="383B3E"/>
                </a:solidFill>
              </a:rPr>
              <a:t>Объекты бытового обслуживания: </a:t>
            </a:r>
            <a:r>
              <a:rPr lang="ru" sz="900" b="1" dirty="0" smtClean="0">
                <a:solidFill>
                  <a:srgbClr val="383B3E"/>
                </a:solidFill>
              </a:rPr>
              <a:t>7</a:t>
            </a:r>
            <a:endParaRPr sz="900" b="1" dirty="0">
              <a:solidFill>
                <a:srgbClr val="383B3E"/>
              </a:solidFill>
            </a:endParaRPr>
          </a:p>
        </p:txBody>
      </p:sp>
      <p:sp>
        <p:nvSpPr>
          <p:cNvPr id="492" name="Google Shape;492;p59"/>
          <p:cNvSpPr txBox="1"/>
          <p:nvPr/>
        </p:nvSpPr>
        <p:spPr>
          <a:xfrm>
            <a:off x="3115523" y="1365927"/>
            <a:ext cx="1085700" cy="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75" rIns="0" bIns="0" anchor="t" anchorCtr="0">
            <a:spAutoFit/>
          </a:bodyPr>
          <a:lstStyle/>
          <a:p>
            <a:pPr marL="12700" marR="0" lvl="0" indent="0" algn="ctr" rtl="0">
              <a:lnSpc>
                <a:spcPct val="1034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231F20"/>
                </a:solidFill>
              </a:rPr>
              <a:t>Номерной фонд гостиниц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59"/>
          <p:cNvSpPr txBox="1"/>
          <p:nvPr/>
        </p:nvSpPr>
        <p:spPr>
          <a:xfrm>
            <a:off x="554975" y="1046721"/>
            <a:ext cx="652200" cy="355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 smtClean="0">
                <a:solidFill>
                  <a:schemeClr val="dk1"/>
                </a:solidFill>
              </a:rPr>
              <a:t>14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9"/>
          <p:cNvSpPr txBox="1"/>
          <p:nvPr/>
        </p:nvSpPr>
        <p:spPr>
          <a:xfrm>
            <a:off x="1965100" y="1046721"/>
            <a:ext cx="652200" cy="355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chemeClr val="dk1"/>
                </a:solidFill>
              </a:rPr>
              <a:t>4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9"/>
          <p:cNvSpPr txBox="1"/>
          <p:nvPr/>
        </p:nvSpPr>
        <p:spPr>
          <a:xfrm>
            <a:off x="3375225" y="1046721"/>
            <a:ext cx="652200" cy="355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100" rIns="0" bIns="0" anchor="t" anchorCtr="0">
            <a:spAutoFit/>
          </a:bodyPr>
          <a:lstStyle/>
          <a:p>
            <a:pPr marL="0" marR="0" lvl="0" indent="0" algn="ct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 smtClean="0">
                <a:solidFill>
                  <a:schemeClr val="dk1"/>
                </a:solidFill>
              </a:rPr>
              <a:t>15</a:t>
            </a: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7103" t="15529" r="3809" b="23830"/>
          <a:stretch/>
        </p:blipFill>
        <p:spPr>
          <a:xfrm>
            <a:off x="4194218" y="2306973"/>
            <a:ext cx="4818682" cy="2798463"/>
          </a:xfrm>
          <a:prstGeom prst="rect">
            <a:avLst/>
          </a:prstGeom>
        </p:spPr>
      </p:pic>
      <p:sp>
        <p:nvSpPr>
          <p:cNvPr id="56" name="Овальная выноска 55"/>
          <p:cNvSpPr/>
          <p:nvPr/>
        </p:nvSpPr>
        <p:spPr>
          <a:xfrm>
            <a:off x="6007316" y="4333738"/>
            <a:ext cx="937483" cy="371124"/>
          </a:xfrm>
          <a:prstGeom prst="wedgeEllipseCallout">
            <a:avLst>
              <a:gd name="adj1" fmla="val -14633"/>
              <a:gd name="adj2" fmla="val -102699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Магазин «</a:t>
            </a:r>
            <a:r>
              <a:rPr lang="ru-RU" sz="700" dirty="0" err="1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Амелия</a:t>
            </a:r>
            <a:r>
              <a:rPr lang="ru-RU" sz="7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»</a:t>
            </a:r>
            <a:endParaRPr lang="ru-RU" sz="7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8" name="Овальная выноска 57"/>
          <p:cNvSpPr/>
          <p:nvPr/>
        </p:nvSpPr>
        <p:spPr>
          <a:xfrm>
            <a:off x="5571714" y="2624775"/>
            <a:ext cx="1068831" cy="370993"/>
          </a:xfrm>
          <a:prstGeom prst="wedgeEllipseCallout">
            <a:avLst>
              <a:gd name="adj1" fmla="val 74469"/>
              <a:gd name="adj2" fmla="val 8219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Магазин «Скороход»</a:t>
            </a:r>
            <a:endParaRPr lang="ru-RU" sz="7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7" name="Овальная выноска 56"/>
          <p:cNvSpPr/>
          <p:nvPr/>
        </p:nvSpPr>
        <p:spPr>
          <a:xfrm>
            <a:off x="4629936" y="3894748"/>
            <a:ext cx="1078395" cy="379698"/>
          </a:xfrm>
          <a:prstGeom prst="wedgeEllipseCallout">
            <a:avLst>
              <a:gd name="adj1" fmla="val 68788"/>
              <a:gd name="adj2" fmla="val 70088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Магазин «Строитель</a:t>
            </a:r>
            <a:r>
              <a:rPr lang="ru-RU" sz="7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»</a:t>
            </a:r>
            <a:endParaRPr lang="ru-RU" sz="7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9" name="Овальная выноска 58"/>
          <p:cNvSpPr/>
          <p:nvPr/>
        </p:nvSpPr>
        <p:spPr>
          <a:xfrm>
            <a:off x="5573852" y="3313571"/>
            <a:ext cx="1066693" cy="263374"/>
          </a:xfrm>
          <a:prstGeom prst="wedgeEllipseCallout">
            <a:avLst>
              <a:gd name="adj1" fmla="val -18319"/>
              <a:gd name="adj2" fmla="val 168211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ТЦ «Мария»</a:t>
            </a:r>
            <a:endParaRPr lang="ru-RU" sz="7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0" name="Овальная выноска 59"/>
          <p:cNvSpPr/>
          <p:nvPr/>
        </p:nvSpPr>
        <p:spPr>
          <a:xfrm>
            <a:off x="6944799" y="3902785"/>
            <a:ext cx="998593" cy="262765"/>
          </a:xfrm>
          <a:prstGeom prst="wedgeEllipseCallout">
            <a:avLst>
              <a:gd name="adj1" fmla="val -33799"/>
              <a:gd name="adj2" fmla="val -127305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Магазин «Престиж»</a:t>
            </a:r>
            <a:endParaRPr lang="ru-RU" sz="7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217" y="722405"/>
            <a:ext cx="2357657" cy="1543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546" y="731520"/>
            <a:ext cx="2314286" cy="1534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08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4879" t="15419" r="3386" b="10036"/>
          <a:stretch/>
        </p:blipFill>
        <p:spPr>
          <a:xfrm>
            <a:off x="2846566" y="795131"/>
            <a:ext cx="6165645" cy="4139268"/>
          </a:xfrm>
          <a:prstGeom prst="rect">
            <a:avLst/>
          </a:prstGeom>
        </p:spPr>
      </p:pic>
      <p:sp>
        <p:nvSpPr>
          <p:cNvPr id="511" name="Google Shape;511;p61"/>
          <p:cNvSpPr txBox="1">
            <a:spLocks noGrp="1"/>
          </p:cNvSpPr>
          <p:nvPr>
            <p:ph type="title"/>
          </p:nvPr>
        </p:nvSpPr>
        <p:spPr>
          <a:xfrm>
            <a:off x="393652" y="35200"/>
            <a:ext cx="6314400" cy="6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900" dirty="0">
                <a:solidFill>
                  <a:srgbClr val="6C6C72"/>
                </a:solidFill>
              </a:rPr>
              <a:t>Полезные </a:t>
            </a:r>
            <a:r>
              <a:rPr lang="ru" sz="2900" dirty="0" smtClean="0">
                <a:solidFill>
                  <a:srgbClr val="6C6C72"/>
                </a:solidFill>
              </a:rPr>
              <a:t>ископаемые</a:t>
            </a:r>
            <a:endParaRPr sz="1200" dirty="0">
              <a:solidFill>
                <a:srgbClr val="7F7F7F"/>
              </a:solidFill>
            </a:endParaRPr>
          </a:p>
        </p:txBody>
      </p:sp>
      <p:sp>
        <p:nvSpPr>
          <p:cNvPr id="514" name="Google Shape;514;p61"/>
          <p:cNvSpPr txBox="1"/>
          <p:nvPr/>
        </p:nvSpPr>
        <p:spPr>
          <a:xfrm>
            <a:off x="298624" y="3065841"/>
            <a:ext cx="1456647" cy="187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7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27426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     </a:t>
            </a:r>
            <a:endParaRPr sz="13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429089"/>
              </p:ext>
            </p:extLst>
          </p:nvPr>
        </p:nvGraphicFramePr>
        <p:xfrm>
          <a:off x="393652" y="751000"/>
          <a:ext cx="5063628" cy="1671770"/>
        </p:xfrm>
        <a:graphic>
          <a:graphicData uri="http://schemas.openxmlformats.org/drawingml/2006/table">
            <a:tbl>
              <a:tblPr/>
              <a:tblGrid>
                <a:gridCol w="1380440"/>
                <a:gridCol w="1086339"/>
                <a:gridCol w="1555261"/>
                <a:gridCol w="1041588"/>
              </a:tblGrid>
              <a:tr h="422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Месторождение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Полезные ископаемые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Освоенность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Добыто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6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Кундулунское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Падь Бытэв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  золото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Ведется разработка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Разведка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2021г–78 кг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2022г–88 кг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19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Крутогорское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  уран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Законсервировано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3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Нарын-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Кундуйское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  сурьма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anose="020B0A04020102020204" pitchFamily="34" charset="0"/>
                        </a:rPr>
                        <a:t>Ведется разработка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anose="020B0A040201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25" name="Google Shape;525;p61"/>
          <p:cNvSpPr/>
          <p:nvPr/>
        </p:nvSpPr>
        <p:spPr>
          <a:xfrm>
            <a:off x="1800851" y="1238997"/>
            <a:ext cx="121800" cy="116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61"/>
          <p:cNvSpPr/>
          <p:nvPr/>
        </p:nvSpPr>
        <p:spPr>
          <a:xfrm>
            <a:off x="1808666" y="1859385"/>
            <a:ext cx="121800" cy="1167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61"/>
          <p:cNvSpPr/>
          <p:nvPr/>
        </p:nvSpPr>
        <p:spPr>
          <a:xfrm>
            <a:off x="1803914" y="2073902"/>
            <a:ext cx="121800" cy="1167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" name="Picture 9" descr="https://avatars.mds.yandex.net/i?id=29ae210ab3530290859ae4a47126f9d1cf07fd40-7683610-images-thumbs&amp;n=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86355" y="3637600"/>
            <a:ext cx="645910" cy="464393"/>
          </a:xfrm>
          <a:prstGeom prst="rect">
            <a:avLst/>
          </a:prstGeom>
          <a:noFill/>
        </p:spPr>
      </p:pic>
      <p:sp>
        <p:nvSpPr>
          <p:cNvPr id="3" name="AutoShape 2" descr="https://cs5.pikabu.ru/post_img/2015/12/21/11/og_og_145072249722956437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1914" y="1515216"/>
            <a:ext cx="645910" cy="464393"/>
          </a:xfrm>
          <a:prstGeom prst="rect">
            <a:avLst/>
          </a:prstGeom>
        </p:spPr>
      </p:pic>
      <p:pic>
        <p:nvPicPr>
          <p:cNvPr id="33" name="Picture 17" descr="https://avatars.dzeninfra.ru/get-zen_doc/2046228/pub_5eb19beea3f457144fc025c8_5eb19d7c765171260b173948/scale_120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96365" y="3551644"/>
            <a:ext cx="645910" cy="464393"/>
          </a:xfrm>
          <a:prstGeom prst="rect">
            <a:avLst/>
          </a:prstGeom>
          <a:noFill/>
        </p:spPr>
      </p:pic>
      <p:sp>
        <p:nvSpPr>
          <p:cNvPr id="35" name="Google Shape;521;p61"/>
          <p:cNvSpPr/>
          <p:nvPr/>
        </p:nvSpPr>
        <p:spPr>
          <a:xfrm>
            <a:off x="7107824" y="1212922"/>
            <a:ext cx="121800" cy="1167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525;p61"/>
          <p:cNvSpPr/>
          <p:nvPr/>
        </p:nvSpPr>
        <p:spPr>
          <a:xfrm>
            <a:off x="5624708" y="3944042"/>
            <a:ext cx="121800" cy="116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523;p61"/>
          <p:cNvSpPr/>
          <p:nvPr/>
        </p:nvSpPr>
        <p:spPr>
          <a:xfrm>
            <a:off x="3352188" y="3253818"/>
            <a:ext cx="121800" cy="1167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525;p61"/>
          <p:cNvSpPr/>
          <p:nvPr/>
        </p:nvSpPr>
        <p:spPr>
          <a:xfrm>
            <a:off x="4843180" y="3417695"/>
            <a:ext cx="121800" cy="1167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1180" y="2495433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1000" dirty="0"/>
              <a:t> На территории района имеются месторождения и проявления плавикового шпата, олова, вольфрама и минеральной воды. </a:t>
            </a:r>
          </a:p>
          <a:p>
            <a:pPr algn="just"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sz="1000" dirty="0"/>
              <a:t>          Кроме указанных </a:t>
            </a:r>
            <a:r>
              <a:rPr lang="ru-RU" altLang="ru-RU" sz="1000" dirty="0" smtClean="0"/>
              <a:t>округ </a:t>
            </a:r>
            <a:r>
              <a:rPr lang="ru-RU" altLang="ru-RU" sz="1000" dirty="0"/>
              <a:t>имеет месторождения общераспространенных полезных ископаемых местного значения: глина, песок, гравий. </a:t>
            </a:r>
            <a:endParaRPr lang="ru-RU" sz="1000" dirty="0"/>
          </a:p>
        </p:txBody>
      </p:sp>
      <p:pic>
        <p:nvPicPr>
          <p:cNvPr id="1030" name="Picture 6" descr="https://nagualspb.ru/wp-content/uploads/2020/07/HTB1faKhXoLrK1Rjy0Fjq6zYXFXaY.jpg_q5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08" y="3219850"/>
            <a:ext cx="969583" cy="7635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 descr="https://psoriaz-med.ru/wp-content/uploads/2020/10/lechenie-psoriaza-glinoj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5384" y="3241415"/>
            <a:ext cx="1102173" cy="8075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9834" y="4035758"/>
            <a:ext cx="1071856" cy="7622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5942" y="3447766"/>
            <a:ext cx="967718" cy="1481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0594" y="3248434"/>
            <a:ext cx="1043750" cy="7729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71138" y="3983403"/>
            <a:ext cx="1175428" cy="8145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741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072" y="997052"/>
            <a:ext cx="5866833" cy="3985629"/>
          </a:xfrm>
          <a:prstGeom prst="rect">
            <a:avLst/>
          </a:prstGeom>
        </p:spPr>
      </p:pic>
      <p:sp>
        <p:nvSpPr>
          <p:cNvPr id="536" name="Google Shape;536;p62"/>
          <p:cNvSpPr txBox="1"/>
          <p:nvPr/>
        </p:nvSpPr>
        <p:spPr>
          <a:xfrm>
            <a:off x="362989" y="152042"/>
            <a:ext cx="72054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Сельское </a:t>
            </a:r>
            <a:r>
              <a:rPr lang="ru" sz="2500" b="1" cap="none" dirty="0" smtClean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хозяйство</a:t>
            </a:r>
            <a:endParaRPr sz="1100" dirty="0"/>
          </a:p>
        </p:txBody>
      </p:sp>
      <p:sp>
        <p:nvSpPr>
          <p:cNvPr id="537" name="Google Shape;537;p62"/>
          <p:cNvSpPr/>
          <p:nvPr/>
        </p:nvSpPr>
        <p:spPr>
          <a:xfrm>
            <a:off x="362989" y="992121"/>
            <a:ext cx="2712083" cy="254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62"/>
          <p:cNvSpPr/>
          <p:nvPr/>
        </p:nvSpPr>
        <p:spPr>
          <a:xfrm>
            <a:off x="369822" y="783272"/>
            <a:ext cx="2661977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rgbClr val="FFFFFF"/>
                </a:solidFill>
              </a:rPr>
              <a:t>Площадь свободных с/х земель:</a:t>
            </a:r>
            <a:endParaRPr sz="1100"/>
          </a:p>
        </p:txBody>
      </p:sp>
      <p:sp>
        <p:nvSpPr>
          <p:cNvPr id="546" name="Google Shape;546;p62"/>
          <p:cNvSpPr txBox="1"/>
          <p:nvPr/>
        </p:nvSpPr>
        <p:spPr>
          <a:xfrm>
            <a:off x="6296076" y="3310170"/>
            <a:ext cx="3000000" cy="1710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ru" sz="1550" dirty="0">
                <a:solidFill>
                  <a:srgbClr val="891861"/>
                </a:solidFill>
              </a:rPr>
              <a:t>Подразделение с/х земель:</a:t>
            </a:r>
            <a:endParaRPr sz="1550" dirty="0">
              <a:solidFill>
                <a:srgbClr val="891861"/>
              </a:solidFill>
            </a:endParaRP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Пашни – 3,147 </a:t>
            </a:r>
            <a:r>
              <a:rPr lang="ru-RU" dirty="0" err="1">
                <a:solidFill>
                  <a:srgbClr val="231F20"/>
                </a:solidFill>
              </a:rPr>
              <a:t>т.га</a:t>
            </a:r>
            <a:endParaRPr lang="ru-RU" dirty="0">
              <a:solidFill>
                <a:srgbClr val="231F20"/>
              </a:solidFill>
            </a:endParaRP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Залежи – 21,238 </a:t>
            </a:r>
            <a:r>
              <a:rPr lang="ru-RU" dirty="0" err="1">
                <a:solidFill>
                  <a:srgbClr val="231F20"/>
                </a:solidFill>
              </a:rPr>
              <a:t>т.га</a:t>
            </a:r>
            <a:endParaRPr lang="ru-RU" dirty="0">
              <a:solidFill>
                <a:srgbClr val="231F20"/>
              </a:solidFill>
            </a:endParaRP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Пастбища – 84,971 </a:t>
            </a:r>
            <a:r>
              <a:rPr lang="ru-RU" dirty="0" err="1">
                <a:solidFill>
                  <a:srgbClr val="231F20"/>
                </a:solidFill>
              </a:rPr>
              <a:t>т.га</a:t>
            </a:r>
            <a:endParaRPr lang="ru-RU" dirty="0">
              <a:solidFill>
                <a:srgbClr val="231F20"/>
              </a:solidFill>
            </a:endParaRP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Прочие – 134,79 </a:t>
            </a:r>
            <a:r>
              <a:rPr lang="ru-RU" dirty="0" err="1">
                <a:solidFill>
                  <a:srgbClr val="231F20"/>
                </a:solidFill>
              </a:rPr>
              <a:t>т.га</a:t>
            </a:r>
            <a:endParaRPr lang="ru-RU" dirty="0">
              <a:solidFill>
                <a:srgbClr val="231F20"/>
              </a:solidFill>
            </a:endParaRPr>
          </a:p>
          <a:p>
            <a:pPr marL="457200" lvl="0" indent="-3175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-RU" dirty="0">
                <a:solidFill>
                  <a:srgbClr val="231F20"/>
                </a:solidFill>
              </a:rPr>
              <a:t>Сенокосы – 19,297 </a:t>
            </a:r>
            <a:r>
              <a:rPr lang="ru-RU" dirty="0" err="1">
                <a:solidFill>
                  <a:srgbClr val="231F20"/>
                </a:solidFill>
              </a:rPr>
              <a:t>т.га</a:t>
            </a:r>
            <a:endParaRPr lang="ru-RU" dirty="0">
              <a:solidFill>
                <a:srgbClr val="231F20"/>
              </a:solidFill>
            </a:endParaRPr>
          </a:p>
        </p:txBody>
      </p:sp>
      <p:sp>
        <p:nvSpPr>
          <p:cNvPr id="548" name="Google Shape;548;p62"/>
          <p:cNvSpPr txBox="1"/>
          <p:nvPr/>
        </p:nvSpPr>
        <p:spPr>
          <a:xfrm>
            <a:off x="3996593" y="4473192"/>
            <a:ext cx="1519503" cy="536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62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 smtClean="0">
                <a:solidFill>
                  <a:srgbClr val="7B2668"/>
                </a:solidFill>
              </a:rPr>
              <a:t>19 млн.руб.</a:t>
            </a:r>
            <a:r>
              <a:rPr lang="ru" sz="3400" b="1" dirty="0" smtClean="0">
                <a:solidFill>
                  <a:srgbClr val="7B2668"/>
                </a:solidFill>
              </a:rPr>
              <a:t> </a:t>
            </a:r>
            <a:endParaRPr sz="3400" dirty="0">
              <a:solidFill>
                <a:srgbClr val="7B266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62"/>
          <p:cNvSpPr txBox="1"/>
          <p:nvPr/>
        </p:nvSpPr>
        <p:spPr>
          <a:xfrm>
            <a:off x="369822" y="4370052"/>
            <a:ext cx="3451901" cy="59949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44425" rIns="0" bIns="0" anchor="t" anchorCtr="0">
            <a:spAutoFit/>
          </a:bodyPr>
          <a:lstStyle/>
          <a:p>
            <a:pPr marL="12700" marR="0" lvl="0" indent="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chemeClr val="dk1"/>
                </a:solidFill>
              </a:rPr>
              <a:t>Объём произведённой </a:t>
            </a:r>
            <a:r>
              <a:rPr lang="ru" sz="1700" dirty="0" smtClean="0">
                <a:solidFill>
                  <a:schemeClr val="dk1"/>
                </a:solidFill>
              </a:rPr>
              <a:t>продукции</a:t>
            </a:r>
          </a:p>
          <a:p>
            <a:pPr marL="12700" marR="0" lvl="0" indent="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Доходы КФХ</a:t>
            </a:r>
            <a:endParaRPr sz="17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62"/>
          <p:cNvSpPr txBox="1"/>
          <p:nvPr/>
        </p:nvSpPr>
        <p:spPr>
          <a:xfrm>
            <a:off x="391592" y="1448954"/>
            <a:ext cx="2574491" cy="29486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44425" rIns="0" bIns="0" anchor="t" anchorCtr="0">
            <a:spAutoFit/>
          </a:bodyPr>
          <a:lstStyle/>
          <a:p>
            <a:pPr marL="12700" marR="0" lvl="0" indent="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chemeClr val="dk1"/>
                </a:solidFill>
              </a:rPr>
              <a:t>Крупные предприятия</a:t>
            </a:r>
            <a:r>
              <a:rPr lang="ru" sz="1700" dirty="0" smtClean="0">
                <a:solidFill>
                  <a:schemeClr val="dk1"/>
                </a:solidFill>
              </a:rPr>
              <a:t>:</a:t>
            </a:r>
          </a:p>
          <a:p>
            <a:pPr marR="0" lvl="0" indent="-10800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dk1"/>
                </a:solidFill>
                <a:sym typeface="Arial"/>
              </a:rPr>
              <a:t>КФХ Васильев Е.Н. </a:t>
            </a:r>
          </a:p>
          <a:p>
            <a:pPr marR="0" lvl="0" indent="-10800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dk1"/>
                </a:solidFill>
              </a:rPr>
              <a:t>КФХ </a:t>
            </a:r>
            <a:r>
              <a:rPr lang="ru-RU" sz="1200" dirty="0" err="1" smtClean="0">
                <a:solidFill>
                  <a:schemeClr val="dk1"/>
                </a:solidFill>
              </a:rPr>
              <a:t>Поддельский</a:t>
            </a:r>
            <a:r>
              <a:rPr lang="ru-RU" sz="1200" dirty="0" smtClean="0">
                <a:solidFill>
                  <a:schemeClr val="dk1"/>
                </a:solidFill>
              </a:rPr>
              <a:t> В.В.</a:t>
            </a:r>
          </a:p>
          <a:p>
            <a:pPr marR="0" lvl="0" indent="-10800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dk1"/>
                </a:solidFill>
                <a:sym typeface="Arial"/>
              </a:rPr>
              <a:t>КФХ Баженов А.А.</a:t>
            </a:r>
          </a:p>
          <a:p>
            <a:pPr marR="0" lvl="0" indent="-10800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dk1"/>
                </a:solidFill>
              </a:rPr>
              <a:t>КФХ Воронецкий Е.В.</a:t>
            </a:r>
          </a:p>
          <a:p>
            <a:pPr marR="0" lvl="0" indent="-10800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dk1"/>
                </a:solidFill>
                <a:sym typeface="Arial"/>
              </a:rPr>
              <a:t>КФХ Жамбалдоржиев Т.Ц.</a:t>
            </a:r>
          </a:p>
          <a:p>
            <a:pPr marR="0" lvl="0" indent="-10800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dk1"/>
                </a:solidFill>
              </a:rPr>
              <a:t>КФХ Милевская А.Н.</a:t>
            </a:r>
          </a:p>
          <a:p>
            <a:pPr marR="0" lvl="0" indent="-10800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dk1"/>
                </a:solidFill>
                <a:sym typeface="Arial"/>
              </a:rPr>
              <a:t>КФХ Побелянская Н.С. </a:t>
            </a:r>
          </a:p>
          <a:p>
            <a:pPr marR="0" lvl="0" indent="-10800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dk1"/>
                </a:solidFill>
              </a:rPr>
              <a:t>КФХ Бондарович А.П.</a:t>
            </a:r>
          </a:p>
          <a:p>
            <a:pPr marR="0" lvl="0" indent="-10800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dk1"/>
                </a:solidFill>
              </a:rPr>
              <a:t>КФХ </a:t>
            </a:r>
            <a:r>
              <a:rPr lang="ru-RU" sz="1200" dirty="0" err="1" smtClean="0">
                <a:solidFill>
                  <a:schemeClr val="dk1"/>
                </a:solidFill>
              </a:rPr>
              <a:t>Боржов</a:t>
            </a:r>
            <a:r>
              <a:rPr lang="ru-RU" sz="1200" dirty="0" smtClean="0">
                <a:solidFill>
                  <a:schemeClr val="dk1"/>
                </a:solidFill>
              </a:rPr>
              <a:t> В.И.</a:t>
            </a:r>
          </a:p>
          <a:p>
            <a:pPr marR="0" lvl="0" indent="-10800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dk1"/>
                </a:solidFill>
              </a:rPr>
              <a:t>КФХ Васильева В.А.</a:t>
            </a:r>
          </a:p>
          <a:p>
            <a:pPr marR="0" lvl="0" indent="-10800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dk1"/>
                </a:solidFill>
              </a:rPr>
              <a:t>КФХ Ефремов Е.В.</a:t>
            </a:r>
          </a:p>
          <a:p>
            <a:pPr marR="0" lvl="0" indent="-10800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dk1"/>
                </a:solidFill>
              </a:rPr>
              <a:t>КФХ </a:t>
            </a:r>
            <a:r>
              <a:rPr lang="ru-RU" sz="1200" dirty="0" err="1" smtClean="0">
                <a:solidFill>
                  <a:schemeClr val="dk1"/>
                </a:solidFill>
              </a:rPr>
              <a:t>Цыбек</a:t>
            </a:r>
            <a:r>
              <a:rPr lang="ru-RU" sz="1200" dirty="0" smtClean="0">
                <a:solidFill>
                  <a:schemeClr val="dk1"/>
                </a:solidFill>
              </a:rPr>
              <a:t>-Доржиев Ю.П.</a:t>
            </a:r>
          </a:p>
          <a:p>
            <a:pPr marR="0" lvl="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</a:pPr>
            <a:endParaRPr lang="ru-RU" sz="1700" b="1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952" y="3638666"/>
            <a:ext cx="125143" cy="834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1092" y="3652410"/>
            <a:ext cx="128219" cy="69684"/>
          </a:xfrm>
          <a:prstGeom prst="rect">
            <a:avLst/>
          </a:prstGeom>
        </p:spPr>
      </p:pic>
      <p:sp>
        <p:nvSpPr>
          <p:cNvPr id="21" name="Google Shape;540;p62"/>
          <p:cNvSpPr/>
          <p:nvPr/>
        </p:nvSpPr>
        <p:spPr>
          <a:xfrm>
            <a:off x="4564231" y="3722094"/>
            <a:ext cx="110876" cy="73646"/>
          </a:xfrm>
          <a:custGeom>
            <a:avLst/>
            <a:gdLst/>
            <a:ahLst/>
            <a:cxnLst/>
            <a:rect l="l" t="t" r="r" b="b"/>
            <a:pathLst>
              <a:path w="1175" h="814" extrusionOk="0">
                <a:moveTo>
                  <a:pt x="2" y="479"/>
                </a:moveTo>
                <a:lnTo>
                  <a:pt x="6" y="457"/>
                </a:lnTo>
                <a:lnTo>
                  <a:pt x="14" y="428"/>
                </a:lnTo>
                <a:lnTo>
                  <a:pt x="25" y="393"/>
                </a:lnTo>
                <a:lnTo>
                  <a:pt x="37" y="355"/>
                </a:lnTo>
                <a:lnTo>
                  <a:pt x="49" y="316"/>
                </a:lnTo>
                <a:lnTo>
                  <a:pt x="56" y="277"/>
                </a:lnTo>
                <a:lnTo>
                  <a:pt x="60" y="263"/>
                </a:lnTo>
                <a:lnTo>
                  <a:pt x="62" y="246"/>
                </a:lnTo>
                <a:lnTo>
                  <a:pt x="68" y="223"/>
                </a:lnTo>
                <a:lnTo>
                  <a:pt x="76" y="199"/>
                </a:lnTo>
                <a:lnTo>
                  <a:pt x="85" y="176"/>
                </a:lnTo>
                <a:lnTo>
                  <a:pt x="99" y="157"/>
                </a:lnTo>
                <a:lnTo>
                  <a:pt x="118" y="141"/>
                </a:lnTo>
                <a:lnTo>
                  <a:pt x="157" y="124"/>
                </a:lnTo>
                <a:lnTo>
                  <a:pt x="196" y="116"/>
                </a:lnTo>
                <a:lnTo>
                  <a:pt x="233" y="116"/>
                </a:lnTo>
                <a:lnTo>
                  <a:pt x="270" y="120"/>
                </a:lnTo>
                <a:lnTo>
                  <a:pt x="302" y="128"/>
                </a:lnTo>
                <a:lnTo>
                  <a:pt x="332" y="134"/>
                </a:lnTo>
                <a:lnTo>
                  <a:pt x="359" y="135"/>
                </a:lnTo>
                <a:lnTo>
                  <a:pt x="390" y="135"/>
                </a:lnTo>
                <a:lnTo>
                  <a:pt x="425" y="132"/>
                </a:lnTo>
                <a:lnTo>
                  <a:pt x="458" y="128"/>
                </a:lnTo>
                <a:lnTo>
                  <a:pt x="489" y="124"/>
                </a:lnTo>
                <a:lnTo>
                  <a:pt x="516" y="124"/>
                </a:lnTo>
                <a:lnTo>
                  <a:pt x="574" y="124"/>
                </a:lnTo>
                <a:lnTo>
                  <a:pt x="624" y="126"/>
                </a:lnTo>
                <a:lnTo>
                  <a:pt x="667" y="128"/>
                </a:lnTo>
                <a:lnTo>
                  <a:pt x="700" y="130"/>
                </a:lnTo>
                <a:lnTo>
                  <a:pt x="727" y="132"/>
                </a:lnTo>
                <a:lnTo>
                  <a:pt x="742" y="132"/>
                </a:lnTo>
                <a:lnTo>
                  <a:pt x="766" y="130"/>
                </a:lnTo>
                <a:lnTo>
                  <a:pt x="791" y="124"/>
                </a:lnTo>
                <a:lnTo>
                  <a:pt x="820" y="116"/>
                </a:lnTo>
                <a:lnTo>
                  <a:pt x="847" y="108"/>
                </a:lnTo>
                <a:lnTo>
                  <a:pt x="872" y="102"/>
                </a:lnTo>
                <a:lnTo>
                  <a:pt x="890" y="97"/>
                </a:lnTo>
                <a:lnTo>
                  <a:pt x="899" y="93"/>
                </a:lnTo>
                <a:lnTo>
                  <a:pt x="907" y="87"/>
                </a:lnTo>
                <a:lnTo>
                  <a:pt x="915" y="79"/>
                </a:lnTo>
                <a:lnTo>
                  <a:pt x="905" y="66"/>
                </a:lnTo>
                <a:lnTo>
                  <a:pt x="897" y="54"/>
                </a:lnTo>
                <a:lnTo>
                  <a:pt x="896" y="46"/>
                </a:lnTo>
                <a:lnTo>
                  <a:pt x="899" y="40"/>
                </a:lnTo>
                <a:lnTo>
                  <a:pt x="911" y="33"/>
                </a:lnTo>
                <a:lnTo>
                  <a:pt x="927" y="27"/>
                </a:lnTo>
                <a:lnTo>
                  <a:pt x="946" y="23"/>
                </a:lnTo>
                <a:lnTo>
                  <a:pt x="952" y="25"/>
                </a:lnTo>
                <a:lnTo>
                  <a:pt x="959" y="27"/>
                </a:lnTo>
                <a:lnTo>
                  <a:pt x="973" y="15"/>
                </a:lnTo>
                <a:lnTo>
                  <a:pt x="992" y="6"/>
                </a:lnTo>
                <a:lnTo>
                  <a:pt x="1014" y="0"/>
                </a:lnTo>
                <a:lnTo>
                  <a:pt x="1039" y="4"/>
                </a:lnTo>
                <a:lnTo>
                  <a:pt x="1062" y="19"/>
                </a:lnTo>
                <a:lnTo>
                  <a:pt x="1084" y="42"/>
                </a:lnTo>
                <a:lnTo>
                  <a:pt x="1089" y="37"/>
                </a:lnTo>
                <a:lnTo>
                  <a:pt x="1099" y="33"/>
                </a:lnTo>
                <a:lnTo>
                  <a:pt x="1109" y="31"/>
                </a:lnTo>
                <a:lnTo>
                  <a:pt x="1126" y="29"/>
                </a:lnTo>
                <a:lnTo>
                  <a:pt x="1144" y="31"/>
                </a:lnTo>
                <a:lnTo>
                  <a:pt x="1155" y="35"/>
                </a:lnTo>
                <a:lnTo>
                  <a:pt x="1163" y="38"/>
                </a:lnTo>
                <a:lnTo>
                  <a:pt x="1161" y="46"/>
                </a:lnTo>
                <a:lnTo>
                  <a:pt x="1157" y="60"/>
                </a:lnTo>
                <a:lnTo>
                  <a:pt x="1148" y="75"/>
                </a:lnTo>
                <a:lnTo>
                  <a:pt x="1136" y="87"/>
                </a:lnTo>
                <a:lnTo>
                  <a:pt x="1128" y="91"/>
                </a:lnTo>
                <a:lnTo>
                  <a:pt x="1118" y="95"/>
                </a:lnTo>
                <a:lnTo>
                  <a:pt x="1109" y="97"/>
                </a:lnTo>
                <a:lnTo>
                  <a:pt x="1113" y="110"/>
                </a:lnTo>
                <a:lnTo>
                  <a:pt x="1113" y="122"/>
                </a:lnTo>
                <a:lnTo>
                  <a:pt x="1118" y="130"/>
                </a:lnTo>
                <a:lnTo>
                  <a:pt x="1128" y="143"/>
                </a:lnTo>
                <a:lnTo>
                  <a:pt x="1140" y="157"/>
                </a:lnTo>
                <a:lnTo>
                  <a:pt x="1153" y="174"/>
                </a:lnTo>
                <a:lnTo>
                  <a:pt x="1167" y="192"/>
                </a:lnTo>
                <a:lnTo>
                  <a:pt x="1173" y="209"/>
                </a:lnTo>
                <a:lnTo>
                  <a:pt x="1175" y="227"/>
                </a:lnTo>
                <a:lnTo>
                  <a:pt x="1165" y="242"/>
                </a:lnTo>
                <a:lnTo>
                  <a:pt x="1148" y="254"/>
                </a:lnTo>
                <a:lnTo>
                  <a:pt x="1128" y="258"/>
                </a:lnTo>
                <a:lnTo>
                  <a:pt x="1107" y="258"/>
                </a:lnTo>
                <a:lnTo>
                  <a:pt x="1084" y="254"/>
                </a:lnTo>
                <a:lnTo>
                  <a:pt x="1062" y="248"/>
                </a:lnTo>
                <a:lnTo>
                  <a:pt x="1043" y="240"/>
                </a:lnTo>
                <a:lnTo>
                  <a:pt x="1025" y="236"/>
                </a:lnTo>
                <a:lnTo>
                  <a:pt x="1012" y="234"/>
                </a:lnTo>
                <a:lnTo>
                  <a:pt x="1004" y="236"/>
                </a:lnTo>
                <a:lnTo>
                  <a:pt x="996" y="248"/>
                </a:lnTo>
                <a:lnTo>
                  <a:pt x="992" y="265"/>
                </a:lnTo>
                <a:lnTo>
                  <a:pt x="989" y="289"/>
                </a:lnTo>
                <a:lnTo>
                  <a:pt x="985" y="318"/>
                </a:lnTo>
                <a:lnTo>
                  <a:pt x="977" y="347"/>
                </a:lnTo>
                <a:lnTo>
                  <a:pt x="965" y="380"/>
                </a:lnTo>
                <a:lnTo>
                  <a:pt x="948" y="415"/>
                </a:lnTo>
                <a:lnTo>
                  <a:pt x="923" y="448"/>
                </a:lnTo>
                <a:lnTo>
                  <a:pt x="888" y="488"/>
                </a:lnTo>
                <a:lnTo>
                  <a:pt x="863" y="529"/>
                </a:lnTo>
                <a:lnTo>
                  <a:pt x="843" y="564"/>
                </a:lnTo>
                <a:lnTo>
                  <a:pt x="830" y="595"/>
                </a:lnTo>
                <a:lnTo>
                  <a:pt x="820" y="617"/>
                </a:lnTo>
                <a:lnTo>
                  <a:pt x="816" y="636"/>
                </a:lnTo>
                <a:lnTo>
                  <a:pt x="810" y="657"/>
                </a:lnTo>
                <a:lnTo>
                  <a:pt x="808" y="681"/>
                </a:lnTo>
                <a:lnTo>
                  <a:pt x="806" y="704"/>
                </a:lnTo>
                <a:lnTo>
                  <a:pt x="806" y="721"/>
                </a:lnTo>
                <a:lnTo>
                  <a:pt x="808" y="735"/>
                </a:lnTo>
                <a:lnTo>
                  <a:pt x="814" y="745"/>
                </a:lnTo>
                <a:lnTo>
                  <a:pt x="822" y="760"/>
                </a:lnTo>
                <a:lnTo>
                  <a:pt x="830" y="776"/>
                </a:lnTo>
                <a:lnTo>
                  <a:pt x="839" y="789"/>
                </a:lnTo>
                <a:lnTo>
                  <a:pt x="845" y="799"/>
                </a:lnTo>
                <a:lnTo>
                  <a:pt x="847" y="803"/>
                </a:lnTo>
                <a:lnTo>
                  <a:pt x="783" y="803"/>
                </a:lnTo>
                <a:lnTo>
                  <a:pt x="783" y="799"/>
                </a:lnTo>
                <a:lnTo>
                  <a:pt x="781" y="787"/>
                </a:lnTo>
                <a:lnTo>
                  <a:pt x="777" y="774"/>
                </a:lnTo>
                <a:lnTo>
                  <a:pt x="773" y="762"/>
                </a:lnTo>
                <a:lnTo>
                  <a:pt x="770" y="756"/>
                </a:lnTo>
                <a:lnTo>
                  <a:pt x="768" y="754"/>
                </a:lnTo>
                <a:lnTo>
                  <a:pt x="764" y="752"/>
                </a:lnTo>
                <a:lnTo>
                  <a:pt x="760" y="748"/>
                </a:lnTo>
                <a:lnTo>
                  <a:pt x="758" y="745"/>
                </a:lnTo>
                <a:lnTo>
                  <a:pt x="756" y="739"/>
                </a:lnTo>
                <a:lnTo>
                  <a:pt x="756" y="731"/>
                </a:lnTo>
                <a:lnTo>
                  <a:pt x="758" y="717"/>
                </a:lnTo>
                <a:lnTo>
                  <a:pt x="760" y="698"/>
                </a:lnTo>
                <a:lnTo>
                  <a:pt x="760" y="677"/>
                </a:lnTo>
                <a:lnTo>
                  <a:pt x="758" y="653"/>
                </a:lnTo>
                <a:lnTo>
                  <a:pt x="758" y="634"/>
                </a:lnTo>
                <a:lnTo>
                  <a:pt x="756" y="620"/>
                </a:lnTo>
                <a:lnTo>
                  <a:pt x="756" y="615"/>
                </a:lnTo>
                <a:lnTo>
                  <a:pt x="756" y="618"/>
                </a:lnTo>
                <a:lnTo>
                  <a:pt x="752" y="630"/>
                </a:lnTo>
                <a:lnTo>
                  <a:pt x="746" y="648"/>
                </a:lnTo>
                <a:lnTo>
                  <a:pt x="740" y="669"/>
                </a:lnTo>
                <a:lnTo>
                  <a:pt x="737" y="690"/>
                </a:lnTo>
                <a:lnTo>
                  <a:pt x="733" y="710"/>
                </a:lnTo>
                <a:lnTo>
                  <a:pt x="731" y="727"/>
                </a:lnTo>
                <a:lnTo>
                  <a:pt x="733" y="739"/>
                </a:lnTo>
                <a:lnTo>
                  <a:pt x="740" y="752"/>
                </a:lnTo>
                <a:lnTo>
                  <a:pt x="748" y="766"/>
                </a:lnTo>
                <a:lnTo>
                  <a:pt x="754" y="781"/>
                </a:lnTo>
                <a:lnTo>
                  <a:pt x="762" y="793"/>
                </a:lnTo>
                <a:lnTo>
                  <a:pt x="766" y="801"/>
                </a:lnTo>
                <a:lnTo>
                  <a:pt x="768" y="805"/>
                </a:lnTo>
                <a:lnTo>
                  <a:pt x="709" y="805"/>
                </a:lnTo>
                <a:lnTo>
                  <a:pt x="708" y="801"/>
                </a:lnTo>
                <a:lnTo>
                  <a:pt x="706" y="791"/>
                </a:lnTo>
                <a:lnTo>
                  <a:pt x="704" y="778"/>
                </a:lnTo>
                <a:lnTo>
                  <a:pt x="700" y="768"/>
                </a:lnTo>
                <a:lnTo>
                  <a:pt x="696" y="764"/>
                </a:lnTo>
                <a:lnTo>
                  <a:pt x="692" y="762"/>
                </a:lnTo>
                <a:lnTo>
                  <a:pt x="688" y="760"/>
                </a:lnTo>
                <a:lnTo>
                  <a:pt x="686" y="754"/>
                </a:lnTo>
                <a:lnTo>
                  <a:pt x="682" y="750"/>
                </a:lnTo>
                <a:lnTo>
                  <a:pt x="682" y="745"/>
                </a:lnTo>
                <a:lnTo>
                  <a:pt x="682" y="737"/>
                </a:lnTo>
                <a:lnTo>
                  <a:pt x="686" y="727"/>
                </a:lnTo>
                <a:lnTo>
                  <a:pt x="688" y="712"/>
                </a:lnTo>
                <a:lnTo>
                  <a:pt x="692" y="692"/>
                </a:lnTo>
                <a:lnTo>
                  <a:pt x="694" y="673"/>
                </a:lnTo>
                <a:lnTo>
                  <a:pt x="696" y="653"/>
                </a:lnTo>
                <a:lnTo>
                  <a:pt x="696" y="640"/>
                </a:lnTo>
                <a:lnTo>
                  <a:pt x="696" y="632"/>
                </a:lnTo>
                <a:lnTo>
                  <a:pt x="690" y="626"/>
                </a:lnTo>
                <a:lnTo>
                  <a:pt x="686" y="615"/>
                </a:lnTo>
                <a:lnTo>
                  <a:pt x="684" y="601"/>
                </a:lnTo>
                <a:lnTo>
                  <a:pt x="688" y="584"/>
                </a:lnTo>
                <a:lnTo>
                  <a:pt x="692" y="568"/>
                </a:lnTo>
                <a:lnTo>
                  <a:pt x="692" y="549"/>
                </a:lnTo>
                <a:lnTo>
                  <a:pt x="694" y="527"/>
                </a:lnTo>
                <a:lnTo>
                  <a:pt x="694" y="506"/>
                </a:lnTo>
                <a:lnTo>
                  <a:pt x="694" y="487"/>
                </a:lnTo>
                <a:lnTo>
                  <a:pt x="694" y="473"/>
                </a:lnTo>
                <a:lnTo>
                  <a:pt x="692" y="467"/>
                </a:lnTo>
                <a:lnTo>
                  <a:pt x="688" y="469"/>
                </a:lnTo>
                <a:lnTo>
                  <a:pt x="677" y="475"/>
                </a:lnTo>
                <a:lnTo>
                  <a:pt x="655" y="481"/>
                </a:lnTo>
                <a:lnTo>
                  <a:pt x="630" y="488"/>
                </a:lnTo>
                <a:lnTo>
                  <a:pt x="599" y="496"/>
                </a:lnTo>
                <a:lnTo>
                  <a:pt x="564" y="502"/>
                </a:lnTo>
                <a:lnTo>
                  <a:pt x="527" y="506"/>
                </a:lnTo>
                <a:lnTo>
                  <a:pt x="487" y="506"/>
                </a:lnTo>
                <a:lnTo>
                  <a:pt x="452" y="502"/>
                </a:lnTo>
                <a:lnTo>
                  <a:pt x="423" y="496"/>
                </a:lnTo>
                <a:lnTo>
                  <a:pt x="399" y="490"/>
                </a:lnTo>
                <a:lnTo>
                  <a:pt x="384" y="487"/>
                </a:lnTo>
                <a:lnTo>
                  <a:pt x="374" y="485"/>
                </a:lnTo>
                <a:lnTo>
                  <a:pt x="363" y="488"/>
                </a:lnTo>
                <a:lnTo>
                  <a:pt x="351" y="498"/>
                </a:lnTo>
                <a:lnTo>
                  <a:pt x="337" y="512"/>
                </a:lnTo>
                <a:lnTo>
                  <a:pt x="339" y="529"/>
                </a:lnTo>
                <a:lnTo>
                  <a:pt x="339" y="533"/>
                </a:lnTo>
                <a:lnTo>
                  <a:pt x="337" y="539"/>
                </a:lnTo>
                <a:lnTo>
                  <a:pt x="333" y="541"/>
                </a:lnTo>
                <a:lnTo>
                  <a:pt x="330" y="543"/>
                </a:lnTo>
                <a:lnTo>
                  <a:pt x="326" y="543"/>
                </a:lnTo>
                <a:lnTo>
                  <a:pt x="320" y="541"/>
                </a:lnTo>
                <a:lnTo>
                  <a:pt x="318" y="537"/>
                </a:lnTo>
                <a:lnTo>
                  <a:pt x="316" y="533"/>
                </a:lnTo>
                <a:lnTo>
                  <a:pt x="314" y="523"/>
                </a:lnTo>
                <a:lnTo>
                  <a:pt x="306" y="527"/>
                </a:lnTo>
                <a:lnTo>
                  <a:pt x="306" y="543"/>
                </a:lnTo>
                <a:lnTo>
                  <a:pt x="304" y="547"/>
                </a:lnTo>
                <a:lnTo>
                  <a:pt x="302" y="551"/>
                </a:lnTo>
                <a:lnTo>
                  <a:pt x="299" y="553"/>
                </a:lnTo>
                <a:lnTo>
                  <a:pt x="293" y="554"/>
                </a:lnTo>
                <a:lnTo>
                  <a:pt x="289" y="553"/>
                </a:lnTo>
                <a:lnTo>
                  <a:pt x="285" y="551"/>
                </a:lnTo>
                <a:lnTo>
                  <a:pt x="283" y="547"/>
                </a:lnTo>
                <a:lnTo>
                  <a:pt x="281" y="541"/>
                </a:lnTo>
                <a:lnTo>
                  <a:pt x="281" y="529"/>
                </a:lnTo>
                <a:lnTo>
                  <a:pt x="281" y="529"/>
                </a:lnTo>
                <a:lnTo>
                  <a:pt x="275" y="529"/>
                </a:lnTo>
                <a:lnTo>
                  <a:pt x="268" y="529"/>
                </a:lnTo>
                <a:lnTo>
                  <a:pt x="266" y="539"/>
                </a:lnTo>
                <a:lnTo>
                  <a:pt x="264" y="545"/>
                </a:lnTo>
                <a:lnTo>
                  <a:pt x="262" y="547"/>
                </a:lnTo>
                <a:lnTo>
                  <a:pt x="258" y="549"/>
                </a:lnTo>
                <a:lnTo>
                  <a:pt x="252" y="549"/>
                </a:lnTo>
                <a:lnTo>
                  <a:pt x="248" y="549"/>
                </a:lnTo>
                <a:lnTo>
                  <a:pt x="244" y="545"/>
                </a:lnTo>
                <a:lnTo>
                  <a:pt x="242" y="541"/>
                </a:lnTo>
                <a:lnTo>
                  <a:pt x="242" y="535"/>
                </a:lnTo>
                <a:lnTo>
                  <a:pt x="244" y="523"/>
                </a:lnTo>
                <a:lnTo>
                  <a:pt x="240" y="520"/>
                </a:lnTo>
                <a:lnTo>
                  <a:pt x="237" y="516"/>
                </a:lnTo>
                <a:lnTo>
                  <a:pt x="235" y="514"/>
                </a:lnTo>
                <a:lnTo>
                  <a:pt x="235" y="514"/>
                </a:lnTo>
                <a:lnTo>
                  <a:pt x="235" y="520"/>
                </a:lnTo>
                <a:lnTo>
                  <a:pt x="233" y="537"/>
                </a:lnTo>
                <a:lnTo>
                  <a:pt x="231" y="562"/>
                </a:lnTo>
                <a:lnTo>
                  <a:pt x="227" y="591"/>
                </a:lnTo>
                <a:lnTo>
                  <a:pt x="225" y="624"/>
                </a:lnTo>
                <a:lnTo>
                  <a:pt x="223" y="655"/>
                </a:lnTo>
                <a:lnTo>
                  <a:pt x="221" y="682"/>
                </a:lnTo>
                <a:lnTo>
                  <a:pt x="221" y="702"/>
                </a:lnTo>
                <a:lnTo>
                  <a:pt x="223" y="710"/>
                </a:lnTo>
                <a:lnTo>
                  <a:pt x="229" y="721"/>
                </a:lnTo>
                <a:lnTo>
                  <a:pt x="231" y="737"/>
                </a:lnTo>
                <a:lnTo>
                  <a:pt x="235" y="752"/>
                </a:lnTo>
                <a:lnTo>
                  <a:pt x="237" y="762"/>
                </a:lnTo>
                <a:lnTo>
                  <a:pt x="240" y="768"/>
                </a:lnTo>
                <a:lnTo>
                  <a:pt x="248" y="779"/>
                </a:lnTo>
                <a:lnTo>
                  <a:pt x="256" y="791"/>
                </a:lnTo>
                <a:lnTo>
                  <a:pt x="264" y="803"/>
                </a:lnTo>
                <a:lnTo>
                  <a:pt x="268" y="810"/>
                </a:lnTo>
                <a:lnTo>
                  <a:pt x="271" y="814"/>
                </a:lnTo>
                <a:lnTo>
                  <a:pt x="198" y="814"/>
                </a:lnTo>
                <a:lnTo>
                  <a:pt x="200" y="810"/>
                </a:lnTo>
                <a:lnTo>
                  <a:pt x="200" y="801"/>
                </a:lnTo>
                <a:lnTo>
                  <a:pt x="198" y="789"/>
                </a:lnTo>
                <a:lnTo>
                  <a:pt x="194" y="781"/>
                </a:lnTo>
                <a:lnTo>
                  <a:pt x="188" y="778"/>
                </a:lnTo>
                <a:lnTo>
                  <a:pt x="184" y="774"/>
                </a:lnTo>
                <a:lnTo>
                  <a:pt x="180" y="770"/>
                </a:lnTo>
                <a:lnTo>
                  <a:pt x="178" y="764"/>
                </a:lnTo>
                <a:lnTo>
                  <a:pt x="178" y="760"/>
                </a:lnTo>
                <a:lnTo>
                  <a:pt x="178" y="745"/>
                </a:lnTo>
                <a:lnTo>
                  <a:pt x="178" y="721"/>
                </a:lnTo>
                <a:lnTo>
                  <a:pt x="178" y="694"/>
                </a:lnTo>
                <a:lnTo>
                  <a:pt x="175" y="667"/>
                </a:lnTo>
                <a:lnTo>
                  <a:pt x="173" y="640"/>
                </a:lnTo>
                <a:lnTo>
                  <a:pt x="169" y="617"/>
                </a:lnTo>
                <a:lnTo>
                  <a:pt x="165" y="603"/>
                </a:lnTo>
                <a:lnTo>
                  <a:pt x="161" y="589"/>
                </a:lnTo>
                <a:lnTo>
                  <a:pt x="159" y="570"/>
                </a:lnTo>
                <a:lnTo>
                  <a:pt x="159" y="553"/>
                </a:lnTo>
                <a:lnTo>
                  <a:pt x="159" y="539"/>
                </a:lnTo>
                <a:lnTo>
                  <a:pt x="159" y="533"/>
                </a:lnTo>
                <a:lnTo>
                  <a:pt x="157" y="539"/>
                </a:lnTo>
                <a:lnTo>
                  <a:pt x="155" y="553"/>
                </a:lnTo>
                <a:lnTo>
                  <a:pt x="149" y="568"/>
                </a:lnTo>
                <a:lnTo>
                  <a:pt x="145" y="585"/>
                </a:lnTo>
                <a:lnTo>
                  <a:pt x="142" y="599"/>
                </a:lnTo>
                <a:lnTo>
                  <a:pt x="134" y="628"/>
                </a:lnTo>
                <a:lnTo>
                  <a:pt x="130" y="657"/>
                </a:lnTo>
                <a:lnTo>
                  <a:pt x="128" y="682"/>
                </a:lnTo>
                <a:lnTo>
                  <a:pt x="126" y="702"/>
                </a:lnTo>
                <a:lnTo>
                  <a:pt x="128" y="710"/>
                </a:lnTo>
                <a:lnTo>
                  <a:pt x="132" y="721"/>
                </a:lnTo>
                <a:lnTo>
                  <a:pt x="136" y="737"/>
                </a:lnTo>
                <a:lnTo>
                  <a:pt x="138" y="752"/>
                </a:lnTo>
                <a:lnTo>
                  <a:pt x="142" y="762"/>
                </a:lnTo>
                <a:lnTo>
                  <a:pt x="145" y="768"/>
                </a:lnTo>
                <a:lnTo>
                  <a:pt x="151" y="779"/>
                </a:lnTo>
                <a:lnTo>
                  <a:pt x="159" y="791"/>
                </a:lnTo>
                <a:lnTo>
                  <a:pt x="167" y="803"/>
                </a:lnTo>
                <a:lnTo>
                  <a:pt x="173" y="810"/>
                </a:lnTo>
                <a:lnTo>
                  <a:pt x="175" y="814"/>
                </a:lnTo>
                <a:lnTo>
                  <a:pt x="103" y="814"/>
                </a:lnTo>
                <a:lnTo>
                  <a:pt x="103" y="810"/>
                </a:lnTo>
                <a:lnTo>
                  <a:pt x="103" y="801"/>
                </a:lnTo>
                <a:lnTo>
                  <a:pt x="103" y="789"/>
                </a:lnTo>
                <a:lnTo>
                  <a:pt x="99" y="781"/>
                </a:lnTo>
                <a:lnTo>
                  <a:pt x="93" y="778"/>
                </a:lnTo>
                <a:lnTo>
                  <a:pt x="87" y="774"/>
                </a:lnTo>
                <a:lnTo>
                  <a:pt x="83" y="770"/>
                </a:lnTo>
                <a:lnTo>
                  <a:pt x="82" y="764"/>
                </a:lnTo>
                <a:lnTo>
                  <a:pt x="82" y="760"/>
                </a:lnTo>
                <a:lnTo>
                  <a:pt x="83" y="745"/>
                </a:lnTo>
                <a:lnTo>
                  <a:pt x="83" y="723"/>
                </a:lnTo>
                <a:lnTo>
                  <a:pt x="82" y="696"/>
                </a:lnTo>
                <a:lnTo>
                  <a:pt x="80" y="669"/>
                </a:lnTo>
                <a:lnTo>
                  <a:pt x="76" y="642"/>
                </a:lnTo>
                <a:lnTo>
                  <a:pt x="74" y="618"/>
                </a:lnTo>
                <a:lnTo>
                  <a:pt x="70" y="605"/>
                </a:lnTo>
                <a:lnTo>
                  <a:pt x="68" y="599"/>
                </a:lnTo>
                <a:lnTo>
                  <a:pt x="66" y="585"/>
                </a:lnTo>
                <a:lnTo>
                  <a:pt x="64" y="572"/>
                </a:lnTo>
                <a:lnTo>
                  <a:pt x="64" y="562"/>
                </a:lnTo>
                <a:lnTo>
                  <a:pt x="62" y="543"/>
                </a:lnTo>
                <a:lnTo>
                  <a:pt x="60" y="514"/>
                </a:lnTo>
                <a:lnTo>
                  <a:pt x="58" y="477"/>
                </a:lnTo>
                <a:lnTo>
                  <a:pt x="56" y="434"/>
                </a:lnTo>
                <a:lnTo>
                  <a:pt x="52" y="459"/>
                </a:lnTo>
                <a:lnTo>
                  <a:pt x="50" y="479"/>
                </a:lnTo>
                <a:lnTo>
                  <a:pt x="49" y="488"/>
                </a:lnTo>
                <a:lnTo>
                  <a:pt x="45" y="504"/>
                </a:lnTo>
                <a:lnTo>
                  <a:pt x="37" y="518"/>
                </a:lnTo>
                <a:lnTo>
                  <a:pt x="27" y="529"/>
                </a:lnTo>
                <a:lnTo>
                  <a:pt x="18" y="535"/>
                </a:lnTo>
                <a:lnTo>
                  <a:pt x="12" y="537"/>
                </a:lnTo>
                <a:lnTo>
                  <a:pt x="6" y="531"/>
                </a:lnTo>
                <a:lnTo>
                  <a:pt x="2" y="520"/>
                </a:lnTo>
                <a:lnTo>
                  <a:pt x="0" y="504"/>
                </a:lnTo>
                <a:lnTo>
                  <a:pt x="0" y="490"/>
                </a:lnTo>
                <a:lnTo>
                  <a:pt x="2" y="47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74125" tIns="37050" rIns="74125" bIns="370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729" y="2511317"/>
            <a:ext cx="109738" cy="731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6922" y="1836696"/>
            <a:ext cx="109738" cy="731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5649" y="1873275"/>
            <a:ext cx="134124" cy="7315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052" y="2579145"/>
            <a:ext cx="128219" cy="6968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342" y="3616015"/>
            <a:ext cx="128219" cy="69684"/>
          </a:xfrm>
          <a:prstGeom prst="rect">
            <a:avLst/>
          </a:prstGeom>
        </p:spPr>
      </p:pic>
      <p:sp>
        <p:nvSpPr>
          <p:cNvPr id="28" name="Google Shape;548;p62"/>
          <p:cNvSpPr txBox="1"/>
          <p:nvPr/>
        </p:nvSpPr>
        <p:spPr>
          <a:xfrm>
            <a:off x="3994093" y="4420146"/>
            <a:ext cx="603661" cy="321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625" rIns="0" bIns="0" anchor="t" anchorCtr="0">
            <a:spAutoFit/>
          </a:bodyPr>
          <a:lstStyle/>
          <a:p>
            <a:pPr marL="127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7B2668"/>
                </a:solidFill>
                <a:latin typeface="Arial"/>
                <a:ea typeface="Arial"/>
                <a:cs typeface="Arial"/>
                <a:sym typeface="Arial"/>
              </a:rPr>
              <a:t>75 т.</a:t>
            </a:r>
            <a:endParaRPr sz="2000" b="1" dirty="0">
              <a:solidFill>
                <a:srgbClr val="7B266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29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989" y="2920179"/>
            <a:ext cx="3791682" cy="236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5" name="Google Shape;555;p63"/>
          <p:cNvSpPr txBox="1"/>
          <p:nvPr/>
        </p:nvSpPr>
        <p:spPr>
          <a:xfrm>
            <a:off x="362989" y="152042"/>
            <a:ext cx="72054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>
                <a:solidFill>
                  <a:srgbClr val="7F7F7F"/>
                </a:solidFill>
              </a:rPr>
              <a:t>Лесной</a:t>
            </a:r>
            <a:r>
              <a:rPr lang="ru" sz="2500" b="1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2500" b="1" dirty="0" smtClean="0">
                <a:solidFill>
                  <a:srgbClr val="7F7F7F"/>
                </a:solidFill>
              </a:rPr>
              <a:t>фонд</a:t>
            </a:r>
            <a:endParaRPr sz="1100" dirty="0"/>
          </a:p>
        </p:txBody>
      </p:sp>
      <p:sp>
        <p:nvSpPr>
          <p:cNvPr id="556" name="Google Shape;556;p63"/>
          <p:cNvSpPr/>
          <p:nvPr/>
        </p:nvSpPr>
        <p:spPr>
          <a:xfrm>
            <a:off x="362989" y="992121"/>
            <a:ext cx="27120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63"/>
          <p:cNvSpPr/>
          <p:nvPr/>
        </p:nvSpPr>
        <p:spPr>
          <a:xfrm>
            <a:off x="416325" y="979225"/>
            <a:ext cx="3554400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algn="ctr"/>
            <a:r>
              <a:rPr lang="ru" sz="1100" b="1" dirty="0">
                <a:solidFill>
                  <a:srgbClr val="FFFFFF"/>
                </a:solidFill>
              </a:rPr>
              <a:t>Земли лесного фонда: </a:t>
            </a:r>
            <a:r>
              <a:rPr lang="ru-RU" sz="1100" b="1" dirty="0" smtClean="0">
                <a:solidFill>
                  <a:schemeClr val="bg1"/>
                </a:solidFill>
              </a:rPr>
              <a:t>472 096</a:t>
            </a:r>
            <a:r>
              <a:rPr lang="ru-RU" sz="1100" b="1" dirty="0" smtClean="0"/>
              <a:t> </a:t>
            </a:r>
            <a:r>
              <a:rPr lang="ru-RU" sz="1100" dirty="0" smtClean="0">
                <a:solidFill>
                  <a:schemeClr val="bg1"/>
                </a:solidFill>
              </a:rPr>
              <a:t>га </a:t>
            </a:r>
            <a:r>
              <a:rPr lang="ru-RU" sz="1100" dirty="0">
                <a:solidFill>
                  <a:schemeClr val="bg1"/>
                </a:solidFill>
              </a:rPr>
              <a:t>( </a:t>
            </a:r>
            <a:r>
              <a:rPr lang="ru-RU" sz="1100" dirty="0" smtClean="0">
                <a:solidFill>
                  <a:schemeClr val="bg1"/>
                </a:solidFill>
              </a:rPr>
              <a:t>63 </a:t>
            </a:r>
            <a:r>
              <a:rPr lang="ru-RU" sz="1100" dirty="0">
                <a:solidFill>
                  <a:schemeClr val="bg1"/>
                </a:solidFill>
              </a:rPr>
              <a:t>% от общей площади территории района).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559" name="Google Shape;559;p63"/>
          <p:cNvSpPr/>
          <p:nvPr/>
        </p:nvSpPr>
        <p:spPr>
          <a:xfrm>
            <a:off x="1014456" y="4332317"/>
            <a:ext cx="2358137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lvl="0" algn="ctr"/>
            <a:r>
              <a:rPr lang="ru" sz="1100" b="1" dirty="0">
                <a:solidFill>
                  <a:srgbClr val="FFFFFF"/>
                </a:solidFill>
              </a:rPr>
              <a:t>Расчетная лесосека</a:t>
            </a:r>
            <a:r>
              <a:rPr lang="ru" sz="1100" b="1" dirty="0" smtClean="0">
                <a:solidFill>
                  <a:srgbClr val="FFFFFF"/>
                </a:solidFill>
              </a:rPr>
              <a:t>:</a:t>
            </a:r>
            <a:r>
              <a:rPr lang="ru-RU" sz="1100" dirty="0" smtClean="0"/>
              <a:t> </a:t>
            </a:r>
            <a:r>
              <a:rPr lang="ru-RU" sz="1100" b="1" dirty="0" smtClean="0">
                <a:solidFill>
                  <a:schemeClr val="bg1"/>
                </a:solidFill>
              </a:rPr>
              <a:t>2 537,5</a:t>
            </a:r>
            <a:r>
              <a:rPr lang="ru-RU" sz="1100" dirty="0" smtClean="0"/>
              <a:t> </a:t>
            </a:r>
            <a:r>
              <a:rPr lang="ru" sz="1100" b="1" dirty="0" smtClean="0">
                <a:solidFill>
                  <a:srgbClr val="FFFFFF"/>
                </a:solidFill>
              </a:rPr>
              <a:t>га</a:t>
            </a:r>
            <a:endParaRPr sz="1100" dirty="0"/>
          </a:p>
        </p:txBody>
      </p:sp>
      <p:sp>
        <p:nvSpPr>
          <p:cNvPr id="560" name="Google Shape;560;p63"/>
          <p:cNvSpPr txBox="1"/>
          <p:nvPr/>
        </p:nvSpPr>
        <p:spPr>
          <a:xfrm>
            <a:off x="6503075" y="2660175"/>
            <a:ext cx="1456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ctr" rtl="0">
              <a:spcBef>
                <a:spcPts val="100"/>
              </a:spcBef>
              <a:spcAft>
                <a:spcPts val="0"/>
              </a:spcAft>
              <a:buNone/>
            </a:pPr>
            <a:r>
              <a:rPr lang="ru" sz="900" b="1" dirty="0">
                <a:solidFill>
                  <a:srgbClr val="6C6C72"/>
                </a:solidFill>
              </a:rPr>
              <a:t>карта района с расположением крупных предприятий отрасли</a:t>
            </a:r>
            <a:endParaRPr dirty="0"/>
          </a:p>
        </p:txBody>
      </p:sp>
      <p:sp>
        <p:nvSpPr>
          <p:cNvPr id="561" name="Google Shape;561;p63"/>
          <p:cNvSpPr txBox="1"/>
          <p:nvPr/>
        </p:nvSpPr>
        <p:spPr>
          <a:xfrm>
            <a:off x="406076" y="1566675"/>
            <a:ext cx="3662864" cy="14314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44425" rIns="0" bIns="0" anchor="t" anchorCtr="0">
            <a:spAutoFit/>
          </a:bodyPr>
          <a:lstStyle/>
          <a:p>
            <a:pPr marL="12700" marR="0" lvl="0" indent="0" algn="just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chemeClr val="dk1"/>
                </a:solidFill>
              </a:rPr>
              <a:t>Крупные предприятия</a:t>
            </a:r>
            <a:r>
              <a:rPr lang="ru" sz="1700" dirty="0" smtClean="0">
                <a:solidFill>
                  <a:schemeClr val="dk1"/>
                </a:solidFill>
              </a:rPr>
              <a:t>: Акшинский филиал КГСАУ «Забайкаллесхоз», ГКУ «Управление лесничествами Забайкальского края» Акшинское лесничество</a:t>
            </a:r>
            <a:endParaRPr sz="17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7812" y="3072010"/>
            <a:ext cx="3607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b="1" dirty="0" smtClean="0">
                <a:solidFill>
                  <a:schemeClr val="tx1"/>
                </a:solidFill>
                <a:latin typeface="+mn-lt"/>
              </a:rPr>
              <a:t>Наиболее </a:t>
            </a:r>
            <a:r>
              <a:rPr lang="ru-RU" altLang="ru-RU" sz="1200" b="1" dirty="0">
                <a:solidFill>
                  <a:schemeClr val="tx1"/>
                </a:solidFill>
                <a:latin typeface="+mn-lt"/>
              </a:rPr>
              <a:t>распространёнными </a:t>
            </a:r>
            <a:r>
              <a:rPr lang="ru-RU" altLang="ru-RU" sz="1200" b="1" dirty="0" smtClean="0">
                <a:solidFill>
                  <a:schemeClr val="tx1"/>
                </a:solidFill>
                <a:latin typeface="+mn-lt"/>
              </a:rPr>
              <a:t>породам </a:t>
            </a:r>
          </a:p>
          <a:p>
            <a:pPr algn="ctr"/>
            <a:r>
              <a:rPr lang="ru-RU" altLang="ru-RU" sz="1200" b="1" dirty="0" smtClean="0">
                <a:solidFill>
                  <a:schemeClr val="tx1"/>
                </a:solidFill>
                <a:latin typeface="+mn-lt"/>
              </a:rPr>
              <a:t>являются </a:t>
            </a:r>
            <a:r>
              <a:rPr lang="ru-RU" altLang="ru-RU" sz="1200" b="1" dirty="0">
                <a:solidFill>
                  <a:schemeClr val="tx1"/>
                </a:solidFill>
                <a:latin typeface="+mn-lt"/>
              </a:rPr>
              <a:t>сосна, лиственница, берёза.</a:t>
            </a:r>
            <a:endParaRPr lang="ru-RU" sz="12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9607" t="16342" r="5815" b="7121"/>
          <a:stretch/>
        </p:blipFill>
        <p:spPr>
          <a:xfrm>
            <a:off x="4142155" y="765907"/>
            <a:ext cx="4806461" cy="3204307"/>
          </a:xfrm>
          <a:prstGeom prst="rect">
            <a:avLst/>
          </a:prstGeom>
        </p:spPr>
      </p:pic>
      <p:sp>
        <p:nvSpPr>
          <p:cNvPr id="11" name="Овальная выноска 10"/>
          <p:cNvSpPr/>
          <p:nvPr/>
        </p:nvSpPr>
        <p:spPr>
          <a:xfrm>
            <a:off x="6564922" y="3056677"/>
            <a:ext cx="2305540" cy="523219"/>
          </a:xfrm>
          <a:prstGeom prst="wedgeEllipseCallout">
            <a:avLst>
              <a:gd name="adj1" fmla="val -60137"/>
              <a:gd name="adj2" fmla="val -33882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lvl="0" algn="ctr">
              <a:lnSpc>
                <a:spcPct val="106046"/>
              </a:lnSpc>
            </a:pPr>
            <a:r>
              <a:rPr lang="ru-RU" sz="700" b="1" dirty="0">
                <a:solidFill>
                  <a:schemeClr val="bg1"/>
                </a:solidFill>
              </a:rPr>
              <a:t>ГКУ «Управление лесничествами Забайкальского края» Акшинское лесничество</a:t>
            </a:r>
            <a:endParaRPr lang="ru-RU" sz="700" b="1" dirty="0">
              <a:solidFill>
                <a:schemeClr val="bg1"/>
              </a:solidFill>
              <a:ea typeface="Arial"/>
              <a:cs typeface="Arial"/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>
            <a:off x="5013568" y="1469739"/>
            <a:ext cx="1425277" cy="480199"/>
          </a:xfrm>
          <a:prstGeom prst="wedgeEllipseCallout">
            <a:avLst>
              <a:gd name="adj1" fmla="val 46357"/>
              <a:gd name="adj2" fmla="val -113941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" sz="700" b="1" dirty="0">
                <a:solidFill>
                  <a:schemeClr val="bg1"/>
                </a:solidFill>
              </a:rPr>
              <a:t>Акшинский филиал КГСАУ «Забайкаллесхоз</a:t>
            </a:r>
            <a:r>
              <a:rPr lang="ru" sz="700" b="1" dirty="0" smtClean="0">
                <a:solidFill>
                  <a:schemeClr val="bg1"/>
                </a:solidFill>
              </a:rPr>
              <a:t>»</a:t>
            </a:r>
            <a:endParaRPr lang="ru-RU" sz="7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4134" y="3723480"/>
            <a:ext cx="2687116" cy="1510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8940" y="3723480"/>
            <a:ext cx="2369906" cy="1510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вал 3"/>
          <p:cNvSpPr/>
          <p:nvPr/>
        </p:nvSpPr>
        <p:spPr>
          <a:xfrm>
            <a:off x="6393126" y="111932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6264172" y="311152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45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7082" t="15611" b="9457"/>
          <a:stretch/>
        </p:blipFill>
        <p:spPr>
          <a:xfrm>
            <a:off x="2855788" y="811451"/>
            <a:ext cx="6185663" cy="3575504"/>
          </a:xfrm>
          <a:prstGeom prst="rect">
            <a:avLst/>
          </a:prstGeom>
        </p:spPr>
      </p:pic>
      <p:sp>
        <p:nvSpPr>
          <p:cNvPr id="566" name="Google Shape;566;p64"/>
          <p:cNvSpPr txBox="1"/>
          <p:nvPr/>
        </p:nvSpPr>
        <p:spPr>
          <a:xfrm>
            <a:off x="363001" y="152050"/>
            <a:ext cx="78573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7F7F7F"/>
                </a:solidFill>
              </a:rPr>
              <a:t>Промышленность</a:t>
            </a:r>
            <a:endParaRPr sz="1100" dirty="0"/>
          </a:p>
        </p:txBody>
      </p:sp>
      <p:sp>
        <p:nvSpPr>
          <p:cNvPr id="567" name="Google Shape;567;p64"/>
          <p:cNvSpPr/>
          <p:nvPr/>
        </p:nvSpPr>
        <p:spPr>
          <a:xfrm>
            <a:off x="362989" y="992121"/>
            <a:ext cx="2712000" cy="2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64"/>
          <p:cNvSpPr/>
          <p:nvPr/>
        </p:nvSpPr>
        <p:spPr>
          <a:xfrm>
            <a:off x="406073" y="836838"/>
            <a:ext cx="2337127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dirty="0">
                <a:solidFill>
                  <a:srgbClr val="FFFFFF"/>
                </a:solidFill>
              </a:rPr>
              <a:t>Количество промышленных предприятий района: </a:t>
            </a:r>
            <a:r>
              <a:rPr lang="ru" sz="1100" b="1" dirty="0" smtClean="0">
                <a:solidFill>
                  <a:srgbClr val="FFFFFF"/>
                </a:solidFill>
              </a:rPr>
              <a:t>14</a:t>
            </a:r>
            <a:endParaRPr sz="1100" dirty="0"/>
          </a:p>
        </p:txBody>
      </p:sp>
      <p:sp>
        <p:nvSpPr>
          <p:cNvPr id="569" name="Google Shape;569;p64"/>
          <p:cNvSpPr txBox="1"/>
          <p:nvPr/>
        </p:nvSpPr>
        <p:spPr>
          <a:xfrm>
            <a:off x="325575" y="1652426"/>
            <a:ext cx="2483319" cy="3020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just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ru" sz="1100" b="1" dirty="0">
                <a:solidFill>
                  <a:srgbClr val="891861"/>
                </a:solidFill>
              </a:rPr>
              <a:t>Виды предприятий района</a:t>
            </a:r>
            <a:r>
              <a:rPr lang="ru" sz="1550" dirty="0">
                <a:solidFill>
                  <a:srgbClr val="891861"/>
                </a:solidFill>
              </a:rPr>
              <a:t>:</a:t>
            </a:r>
            <a:endParaRPr sz="1550" dirty="0">
              <a:solidFill>
                <a:srgbClr val="891861"/>
              </a:solidFill>
            </a:endParaRPr>
          </a:p>
          <a:p>
            <a:pPr lvl="0" indent="180000">
              <a:lnSpc>
                <a:spcPct val="115000"/>
              </a:lnSpc>
              <a:buClr>
                <a:srgbClr val="231F20"/>
              </a:buClr>
              <a:buSzPts val="1400"/>
              <a:buChar char="●"/>
            </a:pPr>
            <a:r>
              <a:rPr lang="ru" sz="1200" dirty="0" smtClean="0">
                <a:solidFill>
                  <a:srgbClr val="231F20"/>
                </a:solidFill>
              </a:rPr>
              <a:t>Энергетика (1, </a:t>
            </a:r>
            <a:r>
              <a:rPr lang="ru-RU" sz="1200" dirty="0" smtClean="0"/>
              <a:t>АО «</a:t>
            </a:r>
            <a:r>
              <a:rPr lang="ru-RU" sz="1200" dirty="0" err="1" smtClean="0"/>
              <a:t>Читаэнергосбыт</a:t>
            </a:r>
            <a:r>
              <a:rPr lang="ru-RU" sz="1200" dirty="0" smtClean="0"/>
              <a:t>»</a:t>
            </a:r>
            <a:r>
              <a:rPr lang="ru" sz="1200" dirty="0" smtClean="0">
                <a:solidFill>
                  <a:srgbClr val="231F20"/>
                </a:solidFill>
              </a:rPr>
              <a:t>)</a:t>
            </a:r>
            <a:endParaRPr sz="1200" dirty="0" smtClean="0">
              <a:solidFill>
                <a:srgbClr val="231F20"/>
              </a:solidFill>
            </a:endParaRPr>
          </a:p>
          <a:p>
            <a:pPr indent="180000">
              <a:lnSpc>
                <a:spcPct val="115000"/>
              </a:lnSpc>
              <a:buClr>
                <a:srgbClr val="231F20"/>
              </a:buClr>
              <a:buSzPts val="1400"/>
              <a:buFont typeface="Arial"/>
              <a:buChar char="●"/>
            </a:pPr>
            <a:r>
              <a:rPr lang="ru" sz="1200" dirty="0" smtClean="0">
                <a:solidFill>
                  <a:srgbClr val="231F20"/>
                </a:solidFill>
              </a:rPr>
              <a:t>Переработка </a:t>
            </a:r>
            <a:r>
              <a:rPr lang="ru-RU" sz="1200" dirty="0" smtClean="0">
                <a:solidFill>
                  <a:srgbClr val="231F20"/>
                </a:solidFill>
              </a:rPr>
              <a:t>(3, ИП Сапожников В.В., ИП Глушков В.Л., ООО «</a:t>
            </a:r>
            <a:r>
              <a:rPr lang="ru-RU" sz="1200" dirty="0" err="1" smtClean="0">
                <a:solidFill>
                  <a:srgbClr val="231F20"/>
                </a:solidFill>
              </a:rPr>
              <a:t>Леспецстрой</a:t>
            </a:r>
            <a:r>
              <a:rPr lang="ru-RU" sz="1200" dirty="0" smtClean="0">
                <a:solidFill>
                  <a:srgbClr val="231F20"/>
                </a:solidFill>
              </a:rPr>
              <a:t>»)</a:t>
            </a:r>
            <a:endParaRPr sz="1200" dirty="0" smtClean="0">
              <a:solidFill>
                <a:srgbClr val="231F20"/>
              </a:solidFill>
            </a:endParaRPr>
          </a:p>
          <a:p>
            <a:pPr indent="180000">
              <a:lnSpc>
                <a:spcPct val="115000"/>
              </a:lnSpc>
              <a:buClr>
                <a:srgbClr val="231F20"/>
              </a:buClr>
              <a:buSzPts val="1400"/>
              <a:buFont typeface="Arial"/>
              <a:buChar char="●"/>
            </a:pPr>
            <a:r>
              <a:rPr lang="ru" sz="1200" dirty="0" smtClean="0">
                <a:solidFill>
                  <a:srgbClr val="231F20"/>
                </a:solidFill>
              </a:rPr>
              <a:t>Производство </a:t>
            </a:r>
            <a:r>
              <a:rPr lang="ru-RU" sz="1200" dirty="0" smtClean="0">
                <a:solidFill>
                  <a:srgbClr val="231F20"/>
                </a:solidFill>
              </a:rPr>
              <a:t>(10, ООО УК «ИВА», ОАО «Сибирьтелеком», МУП «ААТП», ООО «</a:t>
            </a:r>
            <a:r>
              <a:rPr lang="ru-RU" sz="1200" dirty="0" err="1" smtClean="0">
                <a:solidFill>
                  <a:srgbClr val="231F20"/>
                </a:solidFill>
              </a:rPr>
              <a:t>Крайс</a:t>
            </a:r>
            <a:r>
              <a:rPr lang="ru-RU" sz="1200" dirty="0" smtClean="0">
                <a:solidFill>
                  <a:srgbClr val="231F20"/>
                </a:solidFill>
              </a:rPr>
              <a:t>», ИП Бураков В.В., ИП Васильева Г.А., ИП Кочкин Р.О., </a:t>
            </a:r>
            <a:r>
              <a:rPr lang="ru-RU" sz="1200" dirty="0">
                <a:solidFill>
                  <a:srgbClr val="231F20"/>
                </a:solidFill>
              </a:rPr>
              <a:t>ИП Сажин </a:t>
            </a:r>
            <a:r>
              <a:rPr lang="ru-RU" sz="1200" dirty="0" smtClean="0">
                <a:solidFill>
                  <a:srgbClr val="231F20"/>
                </a:solidFill>
              </a:rPr>
              <a:t>А.В., ИП Янцевич О.В., ИП </a:t>
            </a:r>
            <a:r>
              <a:rPr lang="ru-RU" sz="1200" dirty="0" err="1" smtClean="0">
                <a:solidFill>
                  <a:srgbClr val="231F20"/>
                </a:solidFill>
              </a:rPr>
              <a:t>Кузиев</a:t>
            </a:r>
            <a:r>
              <a:rPr lang="ru-RU" sz="1200" dirty="0" smtClean="0">
                <a:solidFill>
                  <a:srgbClr val="231F20"/>
                </a:solidFill>
              </a:rPr>
              <a:t> Б.Н)</a:t>
            </a:r>
            <a:endParaRPr sz="1200" dirty="0">
              <a:solidFill>
                <a:srgbClr val="231F20"/>
              </a:solidFill>
            </a:endParaRPr>
          </a:p>
        </p:txBody>
      </p:sp>
      <p:sp>
        <p:nvSpPr>
          <p:cNvPr id="570" name="Google Shape;570;p64"/>
          <p:cNvSpPr txBox="1"/>
          <p:nvPr/>
        </p:nvSpPr>
        <p:spPr>
          <a:xfrm>
            <a:off x="406076" y="1490475"/>
            <a:ext cx="2449712" cy="3221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44425" rIns="0" bIns="0" anchor="t" anchorCtr="0">
            <a:spAutoFit/>
          </a:bodyPr>
          <a:lstStyle/>
          <a:p>
            <a:pPr marL="12700" marR="0" lvl="0" indent="0" algn="l" rtl="0">
              <a:lnSpc>
                <a:spcPct val="106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chemeClr val="dk1"/>
                </a:solidFill>
              </a:rPr>
              <a:t>Крупные предприятия:</a:t>
            </a:r>
            <a:endParaRPr sz="17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64"/>
          <p:cNvSpPr/>
          <p:nvPr/>
        </p:nvSpPr>
        <p:spPr>
          <a:xfrm>
            <a:off x="3681663" y="4471425"/>
            <a:ext cx="4103404" cy="530700"/>
          </a:xfrm>
          <a:prstGeom prst="roundRect">
            <a:avLst>
              <a:gd name="adj" fmla="val 16667"/>
            </a:avLst>
          </a:prstGeom>
          <a:solidFill>
            <a:srgbClr val="891861"/>
          </a:solidFill>
          <a:ln w="25400" cap="flat" cmpd="sng">
            <a:solidFill>
              <a:srgbClr val="7E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2675" tIns="36325" rIns="72675" bIns="363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dirty="0">
                <a:solidFill>
                  <a:srgbClr val="FFFFFF"/>
                </a:solidFill>
              </a:rPr>
              <a:t>Объём промышленного производства</a:t>
            </a:r>
            <a:r>
              <a:rPr lang="ru" sz="1100" b="1" dirty="0" smtClean="0">
                <a:solidFill>
                  <a:srgbClr val="FFFFFF"/>
                </a:solidFill>
              </a:rPr>
              <a:t>: 250,40 млн.руб.</a:t>
            </a:r>
            <a:endParaRPr sz="1100" dirty="0"/>
          </a:p>
        </p:txBody>
      </p:sp>
      <p:pic>
        <p:nvPicPr>
          <p:cNvPr id="9" name="Google Shape;43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5111" y="4268210"/>
            <a:ext cx="328089" cy="356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14" y="1949945"/>
            <a:ext cx="446916" cy="446916"/>
          </a:xfrm>
          <a:prstGeom prst="rect">
            <a:avLst/>
          </a:prstGeom>
        </p:spPr>
      </p:pic>
      <p:sp>
        <p:nvSpPr>
          <p:cNvPr id="13" name="Овальная выноска 12"/>
          <p:cNvSpPr/>
          <p:nvPr/>
        </p:nvSpPr>
        <p:spPr>
          <a:xfrm>
            <a:off x="4288350" y="1699889"/>
            <a:ext cx="1549742" cy="356720"/>
          </a:xfrm>
          <a:prstGeom prst="wedgeEllipseCallout">
            <a:avLst>
              <a:gd name="adj1" fmla="val -49799"/>
              <a:gd name="adj2" fmla="val -76891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lvl="0" algn="ctr">
              <a:lnSpc>
                <a:spcPct val="106046"/>
              </a:lnSpc>
            </a:pP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ИП Сапожников В.В.  (лесозаготовка и лесопереработка)</a:t>
            </a:r>
            <a:endParaRPr lang="ru-RU" sz="700" b="1" dirty="0">
              <a:solidFill>
                <a:schemeClr val="bg1"/>
              </a:solidFill>
              <a:ea typeface="Arial"/>
              <a:cs typeface="Arial"/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>
            <a:off x="7214135" y="875908"/>
            <a:ext cx="1827316" cy="199224"/>
          </a:xfrm>
          <a:prstGeom prst="wedgeEllipseCallout">
            <a:avLst>
              <a:gd name="adj1" fmla="val 11225"/>
              <a:gd name="adj2" fmla="val 395318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lvl="0" algn="ctr">
              <a:lnSpc>
                <a:spcPct val="106046"/>
              </a:lnSpc>
            </a:pPr>
            <a:r>
              <a:rPr lang="ru-RU" sz="800" dirty="0"/>
              <a:t>АО «</a:t>
            </a:r>
            <a:r>
              <a:rPr lang="ru-RU" sz="800" dirty="0" err="1"/>
              <a:t>Читаэнергосбыт</a:t>
            </a:r>
            <a:r>
              <a:rPr lang="ru-RU" sz="800" dirty="0"/>
              <a:t>»</a:t>
            </a:r>
            <a:endParaRPr lang="ru-RU" sz="700" b="1" dirty="0">
              <a:solidFill>
                <a:schemeClr val="bg1"/>
              </a:solidFill>
              <a:ea typeface="Arial"/>
              <a:cs typeface="Arial"/>
            </a:endParaRPr>
          </a:p>
        </p:txBody>
      </p:sp>
      <p:sp>
        <p:nvSpPr>
          <p:cNvPr id="15" name="Овальная выноска 14"/>
          <p:cNvSpPr/>
          <p:nvPr/>
        </p:nvSpPr>
        <p:spPr>
          <a:xfrm>
            <a:off x="5547917" y="1989342"/>
            <a:ext cx="1441832" cy="456571"/>
          </a:xfrm>
          <a:prstGeom prst="wedgeEllipseCallout">
            <a:avLst>
              <a:gd name="adj1" fmla="val 66601"/>
              <a:gd name="adj2" fmla="val 112331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6046"/>
              </a:lnSpc>
            </a:pP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ИП Глушков В.Л. </a:t>
            </a:r>
            <a:r>
              <a:rPr lang="ru-RU" sz="700" b="1" dirty="0">
                <a:solidFill>
                  <a:schemeClr val="bg1"/>
                </a:solidFill>
                <a:ea typeface="Arial"/>
                <a:cs typeface="Arial"/>
              </a:rPr>
              <a:t>(лесозаготовка и лесопереработка</a:t>
            </a: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)</a:t>
            </a:r>
            <a:endParaRPr lang="ru-RU" sz="700" b="1" dirty="0">
              <a:solidFill>
                <a:schemeClr val="bg1"/>
              </a:solidFill>
              <a:ea typeface="Arial"/>
              <a:cs typeface="Arial"/>
            </a:endParaRPr>
          </a:p>
        </p:txBody>
      </p:sp>
      <p:sp>
        <p:nvSpPr>
          <p:cNvPr id="16" name="Овальная выноска 15"/>
          <p:cNvSpPr/>
          <p:nvPr/>
        </p:nvSpPr>
        <p:spPr>
          <a:xfrm>
            <a:off x="7697223" y="2939049"/>
            <a:ext cx="1344228" cy="369649"/>
          </a:xfrm>
          <a:prstGeom prst="wedgeEllipseCallout">
            <a:avLst>
              <a:gd name="adj1" fmla="val -62044"/>
              <a:gd name="adj2" fmla="val -44363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lvl="0" algn="ctr">
              <a:lnSpc>
                <a:spcPct val="106046"/>
              </a:lnSpc>
            </a:pP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ООО «</a:t>
            </a:r>
            <a:r>
              <a:rPr lang="ru-RU" sz="700" b="1" dirty="0" err="1" smtClean="0">
                <a:solidFill>
                  <a:schemeClr val="bg1"/>
                </a:solidFill>
                <a:ea typeface="Arial"/>
                <a:cs typeface="Arial"/>
              </a:rPr>
              <a:t>Крайс</a:t>
            </a: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» (строительство)</a:t>
            </a:r>
            <a:endParaRPr lang="ru-RU" sz="700" b="1" dirty="0">
              <a:solidFill>
                <a:schemeClr val="bg1"/>
              </a:solidFill>
              <a:ea typeface="Arial"/>
              <a:cs typeface="Arial"/>
            </a:endParaRPr>
          </a:p>
        </p:txBody>
      </p:sp>
      <p:sp>
        <p:nvSpPr>
          <p:cNvPr id="17" name="Овальная выноска 16"/>
          <p:cNvSpPr/>
          <p:nvPr/>
        </p:nvSpPr>
        <p:spPr>
          <a:xfrm>
            <a:off x="4512507" y="1075132"/>
            <a:ext cx="1655313" cy="489421"/>
          </a:xfrm>
          <a:prstGeom prst="wedgeEllipseCallout">
            <a:avLst>
              <a:gd name="adj1" fmla="val -74034"/>
              <a:gd name="adj2" fmla="val -86619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6046"/>
              </a:lnSpc>
            </a:pP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ООО «</a:t>
            </a:r>
            <a:r>
              <a:rPr lang="ru-RU" sz="700" b="1" dirty="0" err="1" smtClean="0">
                <a:solidFill>
                  <a:schemeClr val="bg1"/>
                </a:solidFill>
                <a:ea typeface="Arial"/>
                <a:cs typeface="Arial"/>
              </a:rPr>
              <a:t>Лесспецстрой</a:t>
            </a:r>
            <a:r>
              <a:rPr lang="ru-RU" sz="700" b="1" dirty="0">
                <a:solidFill>
                  <a:schemeClr val="bg1"/>
                </a:solidFill>
                <a:ea typeface="Arial"/>
                <a:cs typeface="Arial"/>
              </a:rPr>
              <a:t>» (лесозаготовка и лесопереработка</a:t>
            </a: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)</a:t>
            </a:r>
            <a:endParaRPr lang="ru-RU" sz="700" b="1" dirty="0">
              <a:solidFill>
                <a:schemeClr val="bg1"/>
              </a:solidFill>
              <a:ea typeface="Arial"/>
              <a:cs typeface="Arial"/>
            </a:endParaRPr>
          </a:p>
        </p:txBody>
      </p:sp>
      <p:sp>
        <p:nvSpPr>
          <p:cNvPr id="18" name="Овальная выноска 17"/>
          <p:cNvSpPr/>
          <p:nvPr/>
        </p:nvSpPr>
        <p:spPr>
          <a:xfrm>
            <a:off x="2902680" y="1657653"/>
            <a:ext cx="1338777" cy="344276"/>
          </a:xfrm>
          <a:prstGeom prst="wedgeEllipseCallout">
            <a:avLst>
              <a:gd name="adj1" fmla="val 1028"/>
              <a:gd name="adj2" fmla="val -137486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lvl="0" algn="ctr">
              <a:lnSpc>
                <a:spcPct val="106046"/>
              </a:lnSpc>
            </a:pP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ИП Сажин А.В. (строительство)</a:t>
            </a:r>
            <a:endParaRPr lang="ru-RU" sz="700" b="1" dirty="0">
              <a:solidFill>
                <a:schemeClr val="bg1"/>
              </a:solidFill>
              <a:ea typeface="Arial"/>
              <a:cs typeface="Arial"/>
            </a:endParaRPr>
          </a:p>
        </p:txBody>
      </p:sp>
      <p:sp>
        <p:nvSpPr>
          <p:cNvPr id="19" name="Овальная выноска 18"/>
          <p:cNvSpPr/>
          <p:nvPr/>
        </p:nvSpPr>
        <p:spPr>
          <a:xfrm>
            <a:off x="7373452" y="3798276"/>
            <a:ext cx="1622403" cy="583787"/>
          </a:xfrm>
          <a:prstGeom prst="wedgeEllipseCallout">
            <a:avLst>
              <a:gd name="adj1" fmla="val -41517"/>
              <a:gd name="adj2" fmla="val -189280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6046"/>
              </a:lnSpc>
            </a:pP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ИП Бураков В.В. (обслуживание и строительство дорог)</a:t>
            </a:r>
            <a:endParaRPr lang="ru-RU" sz="700" b="1" dirty="0">
              <a:solidFill>
                <a:schemeClr val="bg1"/>
              </a:solidFill>
              <a:ea typeface="Arial"/>
              <a:cs typeface="Arial"/>
            </a:endParaRPr>
          </a:p>
        </p:txBody>
      </p:sp>
      <p:sp>
        <p:nvSpPr>
          <p:cNvPr id="20" name="Овальная выноска 19"/>
          <p:cNvSpPr/>
          <p:nvPr/>
        </p:nvSpPr>
        <p:spPr>
          <a:xfrm>
            <a:off x="5857209" y="1611304"/>
            <a:ext cx="1441573" cy="340676"/>
          </a:xfrm>
          <a:prstGeom prst="wedgeEllipseCallout">
            <a:avLst>
              <a:gd name="adj1" fmla="val 62807"/>
              <a:gd name="adj2" fmla="val 73817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6046"/>
              </a:lnSpc>
            </a:pP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ИП Васильева Г.А. (Лесоводство) </a:t>
            </a:r>
            <a:endParaRPr lang="ru-RU" sz="700" b="1" dirty="0">
              <a:solidFill>
                <a:schemeClr val="bg1"/>
              </a:solidFill>
              <a:ea typeface="Arial"/>
              <a:cs typeface="Arial"/>
            </a:endParaRPr>
          </a:p>
        </p:txBody>
      </p:sp>
      <p:sp>
        <p:nvSpPr>
          <p:cNvPr id="21" name="Овальная выноска 20"/>
          <p:cNvSpPr/>
          <p:nvPr/>
        </p:nvSpPr>
        <p:spPr>
          <a:xfrm>
            <a:off x="6187226" y="2553109"/>
            <a:ext cx="781540" cy="310087"/>
          </a:xfrm>
          <a:prstGeom prst="wedgeEllipseCallout">
            <a:avLst>
              <a:gd name="adj1" fmla="val 83456"/>
              <a:gd name="adj2" fmla="val 62083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6046"/>
              </a:lnSpc>
            </a:pP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ООО УК «ИВА»</a:t>
            </a:r>
            <a:endParaRPr lang="ru-RU" sz="700" b="1" dirty="0">
              <a:solidFill>
                <a:schemeClr val="bg1"/>
              </a:solidFill>
              <a:ea typeface="Arial"/>
              <a:cs typeface="Arial"/>
            </a:endParaRPr>
          </a:p>
        </p:txBody>
      </p:sp>
      <p:sp>
        <p:nvSpPr>
          <p:cNvPr id="22" name="Овальная выноска 21"/>
          <p:cNvSpPr/>
          <p:nvPr/>
        </p:nvSpPr>
        <p:spPr>
          <a:xfrm>
            <a:off x="5056554" y="3399658"/>
            <a:ext cx="1419531" cy="307745"/>
          </a:xfrm>
          <a:prstGeom prst="wedgeEllipseCallout">
            <a:avLst>
              <a:gd name="adj1" fmla="val 96640"/>
              <a:gd name="adj2" fmla="val -160266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6046"/>
              </a:lnSpc>
            </a:pP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ОАО «Сибирьтелеком»</a:t>
            </a:r>
            <a:endParaRPr lang="ru-RU" sz="700" b="1" dirty="0">
              <a:solidFill>
                <a:schemeClr val="bg1"/>
              </a:solidFill>
              <a:ea typeface="Arial"/>
              <a:cs typeface="Arial"/>
            </a:endParaRPr>
          </a:p>
        </p:txBody>
      </p:sp>
      <p:sp>
        <p:nvSpPr>
          <p:cNvPr id="23" name="Овальная выноска 22"/>
          <p:cNvSpPr/>
          <p:nvPr/>
        </p:nvSpPr>
        <p:spPr>
          <a:xfrm>
            <a:off x="8099438" y="2510248"/>
            <a:ext cx="796732" cy="406025"/>
          </a:xfrm>
          <a:prstGeom prst="wedgeEllipseCallout">
            <a:avLst>
              <a:gd name="adj1" fmla="val -150547"/>
              <a:gd name="adj2" fmla="val 21173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6046"/>
              </a:lnSpc>
            </a:pP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МУП «ААТП»</a:t>
            </a:r>
            <a:endParaRPr lang="ru-RU" sz="700" b="1" dirty="0">
              <a:solidFill>
                <a:schemeClr val="bg1"/>
              </a:solidFill>
              <a:ea typeface="Arial"/>
              <a:cs typeface="Arial"/>
            </a:endParaRPr>
          </a:p>
        </p:txBody>
      </p:sp>
      <p:sp>
        <p:nvSpPr>
          <p:cNvPr id="24" name="Овальная выноска 23"/>
          <p:cNvSpPr/>
          <p:nvPr/>
        </p:nvSpPr>
        <p:spPr>
          <a:xfrm>
            <a:off x="5547918" y="3884720"/>
            <a:ext cx="1778640" cy="439320"/>
          </a:xfrm>
          <a:prstGeom prst="wedgeEllipseCallout">
            <a:avLst>
              <a:gd name="adj1" fmla="val 47967"/>
              <a:gd name="adj2" fmla="val -246727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6046"/>
              </a:lnSpc>
            </a:pP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ИП Кочкин Р.О. (регулярные перевозки пассажиров)</a:t>
            </a:r>
            <a:endParaRPr lang="ru-RU" sz="700" b="1" dirty="0">
              <a:solidFill>
                <a:schemeClr val="bg1"/>
              </a:solidFill>
              <a:ea typeface="Arial"/>
              <a:cs typeface="Arial"/>
            </a:endParaRPr>
          </a:p>
        </p:txBody>
      </p:sp>
      <p:sp>
        <p:nvSpPr>
          <p:cNvPr id="25" name="Овальная выноска 24"/>
          <p:cNvSpPr/>
          <p:nvPr/>
        </p:nvSpPr>
        <p:spPr>
          <a:xfrm>
            <a:off x="6389812" y="1119321"/>
            <a:ext cx="1648645" cy="494440"/>
          </a:xfrm>
          <a:prstGeom prst="wedgeEllipseCallout">
            <a:avLst>
              <a:gd name="adj1" fmla="val 41634"/>
              <a:gd name="adj2" fmla="val 142576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6046"/>
              </a:lnSpc>
            </a:pP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ИП Янцевич О.В.</a:t>
            </a:r>
          </a:p>
          <a:p>
            <a:pPr marL="12700" algn="ctr">
              <a:lnSpc>
                <a:spcPct val="106046"/>
              </a:lnSpc>
            </a:pP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(производство хлеба и хлебобулочных изделий)</a:t>
            </a:r>
            <a:endParaRPr lang="ru-RU" sz="700" b="1" dirty="0">
              <a:solidFill>
                <a:schemeClr val="bg1"/>
              </a:solidFill>
              <a:ea typeface="Arial"/>
              <a:cs typeface="Arial"/>
            </a:endParaRPr>
          </a:p>
        </p:txBody>
      </p:sp>
      <p:sp>
        <p:nvSpPr>
          <p:cNvPr id="26" name="Овальная выноска 25"/>
          <p:cNvSpPr/>
          <p:nvPr/>
        </p:nvSpPr>
        <p:spPr>
          <a:xfrm>
            <a:off x="4801513" y="2668972"/>
            <a:ext cx="1553583" cy="682764"/>
          </a:xfrm>
          <a:prstGeom prst="wedgeEllipseCallout">
            <a:avLst>
              <a:gd name="adj1" fmla="val 101533"/>
              <a:gd name="adj2" fmla="val -5347"/>
            </a:avLst>
          </a:prstGeom>
          <a:solidFill>
            <a:schemeClr val="accent1">
              <a:alpha val="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6046"/>
              </a:lnSpc>
            </a:pP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ИП </a:t>
            </a:r>
            <a:r>
              <a:rPr lang="ru-RU" sz="700" b="1" dirty="0" err="1" smtClean="0">
                <a:solidFill>
                  <a:schemeClr val="bg1"/>
                </a:solidFill>
                <a:ea typeface="Arial"/>
                <a:cs typeface="Arial"/>
              </a:rPr>
              <a:t>Кузиев</a:t>
            </a:r>
            <a:r>
              <a:rPr lang="ru-RU" sz="700" b="1" dirty="0" smtClean="0">
                <a:solidFill>
                  <a:schemeClr val="bg1"/>
                </a:solidFill>
                <a:ea typeface="Arial"/>
                <a:cs typeface="Arial"/>
              </a:rPr>
              <a:t> Б.Н.</a:t>
            </a:r>
            <a:endParaRPr lang="ru-RU" sz="700" b="1" dirty="0">
              <a:solidFill>
                <a:schemeClr val="bg1"/>
              </a:solidFill>
              <a:ea typeface="Arial"/>
              <a:cs typeface="Arial"/>
            </a:endParaRPr>
          </a:p>
          <a:p>
            <a:pPr marL="12700" algn="ctr">
              <a:lnSpc>
                <a:spcPct val="106046"/>
              </a:lnSpc>
            </a:pPr>
            <a:r>
              <a:rPr lang="ru-RU" sz="700" b="1" dirty="0">
                <a:solidFill>
                  <a:schemeClr val="bg1"/>
                </a:solidFill>
                <a:ea typeface="Arial"/>
                <a:cs typeface="Arial"/>
              </a:rPr>
              <a:t>(производство хлеба и хлебобулочных изделий)</a:t>
            </a:r>
          </a:p>
        </p:txBody>
      </p:sp>
      <p:pic>
        <p:nvPicPr>
          <p:cNvPr id="27" name="Google Shape;43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97223" y="2001929"/>
            <a:ext cx="175689" cy="18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43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9215" y="2889189"/>
            <a:ext cx="175689" cy="18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821" y="1772637"/>
            <a:ext cx="288590" cy="33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28600"/>
            <a:ext cx="8229600" cy="259668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Потребность района в видах экономической деятельности,</a:t>
            </a:r>
            <a:br>
              <a:rPr lang="ru-RU" sz="1600" b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 которые необходимо развивать на территории района 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955533"/>
              </p:ext>
            </p:extLst>
          </p:nvPr>
        </p:nvGraphicFramePr>
        <p:xfrm>
          <a:off x="258319" y="733589"/>
          <a:ext cx="8736757" cy="4551590"/>
        </p:xfrm>
        <a:graphic>
          <a:graphicData uri="http://schemas.openxmlformats.org/drawingml/2006/table">
            <a:tbl>
              <a:tblPr firstRow="1" bandRow="1"/>
              <a:tblGrid>
                <a:gridCol w="218831"/>
                <a:gridCol w="2635018"/>
                <a:gridCol w="1243263"/>
                <a:gridCol w="737937"/>
                <a:gridCol w="3901708"/>
              </a:tblGrid>
              <a:tr h="2520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№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rgbClr val="8918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Наименование ниши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rgbClr val="8918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Имеются предприятия </a:t>
                      </a:r>
                      <a:endParaRPr lang="ru-RU" sz="800" b="1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число предприятий)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rgbClr val="8918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Отсутствуют предприятия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rgbClr val="89186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Потребность </a:t>
                      </a:r>
                      <a:endParaRPr lang="ru-RU" sz="800" b="1" dirty="0" smtClean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(имеется</a:t>
                      </a:r>
                      <a:r>
                        <a:rPr lang="ru-RU" sz="8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 не имеется)</a:t>
                      </a:r>
                      <a:endParaRPr lang="ru-RU" sz="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rgbClr val="891861"/>
                    </a:solidFill>
                  </a:tcPr>
                </a:tc>
              </a:tr>
              <a:tr h="391612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</a:rPr>
                        <a:t>1.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Переработка сельскохозяйственного сырья 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Имеется 5 (производство молочной продукции; производство мясных изделий и мясных</a:t>
                      </a:r>
                      <a:r>
                        <a:rPr lang="ru-RU" sz="800" b="0" baseline="0" dirty="0" smtClean="0">
                          <a:latin typeface="+mn-lt"/>
                        </a:rPr>
                        <a:t> полуфабрикатов; птицеводство; производство колбасных изделий, производство и переработка овса, пшеницы</a:t>
                      </a:r>
                      <a:r>
                        <a:rPr lang="ru-RU" sz="800" b="0" dirty="0" smtClean="0">
                          <a:latin typeface="+mn-lt"/>
                        </a:rPr>
                        <a:t>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785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n-lt"/>
                        </a:rPr>
                        <a:t>2.</a:t>
                      </a:r>
                      <a:endParaRPr lang="ru-RU" sz="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Производство хлебобулочных, кондитерских изделий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Имеется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190785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n-lt"/>
                        </a:rPr>
                        <a:t>3.</a:t>
                      </a:r>
                      <a:endParaRPr lang="ru-RU" sz="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</a:rPr>
                        <a:t>Производство безалкогольных </a:t>
                      </a:r>
                      <a:r>
                        <a:rPr lang="ru-RU" sz="800" dirty="0">
                          <a:effectLst/>
                          <a:latin typeface="+mn-lt"/>
                        </a:rPr>
                        <a:t>напитков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Не имеется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785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n-lt"/>
                        </a:rPr>
                        <a:t>4.</a:t>
                      </a:r>
                      <a:endParaRPr lang="ru-RU" sz="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Бытовые услуги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Имеется (ремонт обуви)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00827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n-lt"/>
                        </a:rPr>
                        <a:t>5.</a:t>
                      </a:r>
                      <a:endParaRPr lang="ru-RU" sz="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Транспортные услуги ( пассажирские, </a:t>
                      </a:r>
                      <a:r>
                        <a:rPr lang="ru-RU" sz="800" dirty="0" err="1" smtClean="0">
                          <a:effectLst/>
                          <a:latin typeface="+mn-lt"/>
                        </a:rPr>
                        <a:t>грузо</a:t>
                      </a:r>
                      <a:r>
                        <a:rPr lang="ru-RU" sz="800" baseline="0" dirty="0">
                          <a:effectLst/>
                          <a:latin typeface="+mn-lt"/>
                        </a:rPr>
                        <a:t>-</a:t>
                      </a:r>
                      <a:r>
                        <a:rPr lang="ru-RU" sz="800" dirty="0" smtClean="0">
                          <a:effectLst/>
                          <a:latin typeface="+mn-lt"/>
                        </a:rPr>
                        <a:t>перевозки</a:t>
                      </a:r>
                      <a:r>
                        <a:rPr lang="ru-RU" sz="800" dirty="0">
                          <a:effectLst/>
                          <a:latin typeface="+mn-lt"/>
                        </a:rPr>
                        <a:t>)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Не имеется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785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6.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Торговля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79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Имеется, отсутствует на территории округа продуктовый </a:t>
                      </a:r>
                      <a:r>
                        <a:rPr lang="ru-RU" sz="800" b="0" baseline="0" dirty="0" smtClean="0">
                          <a:latin typeface="+mn-lt"/>
                        </a:rPr>
                        <a:t> сетевой </a:t>
                      </a:r>
                      <a:r>
                        <a:rPr lang="ru-RU" sz="800" b="0" baseline="0" dirty="0" err="1" smtClean="0">
                          <a:latin typeface="+mn-lt"/>
                        </a:rPr>
                        <a:t>дискаунтер</a:t>
                      </a:r>
                      <a:r>
                        <a:rPr lang="ru-RU" sz="800" b="0" baseline="0" dirty="0" smtClean="0">
                          <a:latin typeface="+mn-lt"/>
                        </a:rPr>
                        <a:t> 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на более 8 000 человек</a:t>
                      </a:r>
                      <a:endParaRPr lang="ru-RU" sz="800" b="0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190785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n-lt"/>
                        </a:rPr>
                        <a:t>7.</a:t>
                      </a:r>
                      <a:endParaRPr lang="ru-RU" sz="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Аптеки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Не имеется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785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8.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Ветеринария ( услуги, ветеринарная аптека)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Не имеется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190785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9.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Услуги в </a:t>
                      </a:r>
                      <a:r>
                        <a:rPr lang="ru-RU" sz="800" dirty="0" smtClean="0">
                          <a:effectLst/>
                          <a:latin typeface="+mn-lt"/>
                        </a:rPr>
                        <a:t>сфере красоты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Не имеется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0769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10.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Туристические услуги (базы отдыха, туристические маршруты, объекты показа)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Имеется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234214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n-lt"/>
                        </a:rPr>
                        <a:t>11.</a:t>
                      </a:r>
                      <a:endParaRPr lang="ru-RU" sz="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Объекты размещения (гостиницы, хостелы, визит-центры, гостевые дома)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Не имеется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50304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12.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Детские сады, ясли, группы временного пребывания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Имеется  (группа временного</a:t>
                      </a:r>
                      <a:r>
                        <a:rPr lang="ru-RU" sz="800" b="0" baseline="0" dirty="0" smtClean="0">
                          <a:latin typeface="+mn-lt"/>
                        </a:rPr>
                        <a:t> пребывания</a:t>
                      </a:r>
                      <a:r>
                        <a:rPr lang="ru-RU" sz="800" b="0" dirty="0" smtClean="0">
                          <a:latin typeface="+mn-lt"/>
                        </a:rPr>
                        <a:t>)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на 8 человек в день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0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190785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n-lt"/>
                        </a:rPr>
                        <a:t>13.</a:t>
                      </a:r>
                      <a:endParaRPr lang="ru-RU" sz="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Детские развивающие центры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Имеется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0785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14.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Спортивные залы, тренажерные центры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Имеется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190785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n-lt"/>
                        </a:rPr>
                        <a:t>15.</a:t>
                      </a:r>
                      <a:endParaRPr lang="ru-RU" sz="8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Предприятия общественного питания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Не имеется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0827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16.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Производство сувенирной продукции, народные промыслы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Не имеется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190785">
                <a:tc>
                  <a:txBody>
                    <a:bodyPr/>
                    <a:lstStyle/>
                    <a:p>
                      <a:pPr algn="ctr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</a:rPr>
                        <a:t>17.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8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АЗС</a:t>
                      </a:r>
                      <a:endParaRPr lang="ru-RU" sz="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0962" marR="3096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8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latin typeface="+mn-lt"/>
                        </a:rPr>
                        <a:t>Имеется (АЗС «Роснефть»)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72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</a:t>
                      </a:r>
                    </a:p>
                  </a:txBody>
                  <a:tcPr marL="31115" marR="3111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Изготовление ЖБИ строительного и общего назначения (железобетонных колец, лотков, крышек) </a:t>
                      </a:r>
                    </a:p>
                  </a:txBody>
                  <a:tcPr marL="31115" marR="3111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Имеется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92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</a:t>
                      </a:r>
                    </a:p>
                  </a:txBody>
                  <a:tcPr marL="31115" marR="3111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Производство кирпича и шлакоблока</a:t>
                      </a:r>
                    </a:p>
                  </a:txBody>
                  <a:tcPr marL="31115" marR="3111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Имеется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899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6111</TotalTime>
  <Words>1665</Words>
  <Application>Microsoft Office PowerPoint</Application>
  <PresentationFormat>Экран (16:9)</PresentationFormat>
  <Paragraphs>376</Paragraphs>
  <Slides>21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 Black</vt:lpstr>
      <vt:lpstr>tahoma</vt:lpstr>
      <vt:lpstr>Calibri</vt:lpstr>
      <vt:lpstr>Arial</vt:lpstr>
      <vt:lpstr>Times New Roman</vt:lpstr>
      <vt:lpstr>Helvetica Neue</vt:lpstr>
      <vt:lpstr>Simple Light</vt:lpstr>
      <vt:lpstr>2_Office Theme</vt:lpstr>
      <vt:lpstr>1_Office Theme</vt:lpstr>
      <vt:lpstr>Презентация PowerPoint</vt:lpstr>
      <vt:lpstr>Информация о районе 1/3</vt:lpstr>
      <vt:lpstr>Информация о районе 2/3(карта района с системообразующими предприятиями)</vt:lpstr>
      <vt:lpstr>Информация о районе 3/3 (карта района с объектами торговли)</vt:lpstr>
      <vt:lpstr>Полезные ископаемые</vt:lpstr>
      <vt:lpstr>Презентация PowerPoint</vt:lpstr>
      <vt:lpstr>Презентация PowerPoint</vt:lpstr>
      <vt:lpstr>Презентация PowerPoint</vt:lpstr>
      <vt:lpstr>Потребность района в видах экономической деятельности,  которые необходимо развивать на территории района </vt:lpstr>
      <vt:lpstr>Презентация PowerPoint</vt:lpstr>
      <vt:lpstr>Презентация PowerPoint</vt:lpstr>
      <vt:lpstr> Информация о свободных земельных участках, строениях, промышленных площадках с детальным описанием имеющейся инфраструктуры </vt:lpstr>
      <vt:lpstr>Меры государственной поддержки - Модульный завод по переработке молока</vt:lpstr>
      <vt:lpstr>Меры государственной поддержки - Производство мясных изделий и мясных полуфабрикатов</vt:lpstr>
      <vt:lpstr>Меры государственной поддержки - Птицеводство</vt:lpstr>
      <vt:lpstr>Меры государственной поддержки - Птицеводство</vt:lpstr>
      <vt:lpstr>Меры государственной поддержки - Производство колбасных изделий</vt:lpstr>
      <vt:lpstr>Меры государственной поддержки - Производство колбасных изделий</vt:lpstr>
      <vt:lpstr>Меры государственной поддержки - Производство колбасных изделий</vt:lpstr>
      <vt:lpstr>Меры государственной поддержки - Производство и переработка овса и пшеницы</vt:lpstr>
      <vt:lpstr>Меры государственной поддержки - Производство и переработка овса и пшеницы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ПК</cp:lastModifiedBy>
  <cp:revision>213</cp:revision>
  <dcterms:modified xsi:type="dcterms:W3CDTF">2024-03-25T07:58:07Z</dcterms:modified>
</cp:coreProperties>
</file>