
<file path=[Content_Types].xml><?xml version="1.0" encoding="utf-8"?>
<Types xmlns="http://schemas.openxmlformats.org/package/2006/content-types">
  <Default Extension="wmf" ContentType="image/x-wmf"/>
  <Default Extension="png" ContentType="image/png"/>
  <Default Extension="jpg" ContentType="image/jpeg"/>
  <Default Extension="jpeg" ContentType="image/jpeg"/>
  <Default Extension="xml" ContentType="application/xml"/>
  <Default Extension="rels" ContentType="application/vnd.openxmlformats-package.relationships+xml"/>
  <Default Extension="bin" ContentType="application/vnd.openxmlformats-officedocument.oleObject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Layouts/slideLayout18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s/slide2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s/slide8.xml" ContentType="application/vnd.openxmlformats-officedocument.presentationml.slide+xml"/>
  <Override PartName="/ppt/slideLayouts/slideLayout6.xml" ContentType="application/vnd.openxmlformats-officedocument.presentationml.slideLayout+xml"/>
  <Override PartName="/docProps/app.xml" ContentType="application/vnd.openxmlformats-officedocument.extended-properties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presentation.xml" ContentType="application/vnd.openxmlformats-officedocument.presentationml.presentation.main+xml"/>
  <Override PartName="/ppt/theme/theme1.xml" ContentType="application/vnd.openxmlformats-officedocument.theme+xml"/>
</Types>
</file>

<file path=_rels/.rels><?xml version="1.0" encoding="UTF-8" standalone="yes"?><Relationships xmlns="http://schemas.openxmlformats.org/package/2006/relationships"><Relationship Id="rId3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autoCompressPictures="0" embedTrueTypeFonts="1" saveSubsetFonts="1">
  <p:sldMasterIdLst>
    <p:sldMasterId id="2147483648" r:id="rId1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14630400" cy="8229600"/>
  <p:notesSz cx="14630400" cy="8229600"/>
  <p:defaultTextStyle>
    <a:defPPr>
      <a:defRPr lang="ru-RU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 snapToObjects="1">
      <p:cViewPr varScale="1">
        <p:scale>
          <a:sx n="70" d="100"/>
          <a:sy n="70" d="100"/>
        </p:scale>
        <p:origin x="600" y="62"/>
      </p:cViewPr>
      <p:guideLst>
        <p:guide pos="4608"/>
        <p:guide pos="2592" orient="horz"/>
      </p:guideLst>
    </p:cSldViewPr>
  </p:slideViewPr>
  <p:gridSpacing cx="76200" cy="76200"/>
</p:viewPr>
</file>

<file path=ppt/_rels/presentation.xml.rels>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presProps" Target="presProps.xml" /><Relationship Id="rId12" Type="http://schemas.openxmlformats.org/officeDocument/2006/relationships/tableStyles" Target="tableStyles.xml" /><Relationship Id="rId13" Type="http://schemas.openxmlformats.org/officeDocument/2006/relationships/viewProps" Target="viewProps.xml" /></Relationships>
</file>

<file path=ppt/slideLayouts/_rels/slideLayout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1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1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1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1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1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1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hyperlink" Target="https://gamma.app/?utm_source=made-with-gamma" TargetMode="External"/><Relationship Id="rId3" Type="http://schemas.openxmlformats.org/officeDocument/2006/relationships/image" Target="../media/image1.png"/></Relationships>
</file>

<file path=ppt/slideLayouts/_rels/slideLayout1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title" userDrawn="1">
  <p:cSld name="Титульны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3811" y="7680960"/>
            <a:ext cx="14626590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 bwMode="auto">
          <a:xfrm>
            <a:off x="19" y="7601179"/>
            <a:ext cx="14626590" cy="768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 bwMode="auto">
          <a:xfrm>
            <a:off x="1316736" y="910742"/>
            <a:ext cx="12070079" cy="4279392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9600" spc="-6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auto">
          <a:xfrm>
            <a:off x="1320061" y="5346745"/>
            <a:ext cx="12070079" cy="13716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900" cap="all" spc="240">
                <a:solidFill>
                  <a:schemeClr val="tx2"/>
                </a:solidFill>
                <a:latin typeface="+mj-lt"/>
              </a:defRPr>
            </a:lvl1pPr>
            <a:lvl2pPr marL="548640" indent="0" algn="ctr">
              <a:buNone/>
              <a:defRPr sz="2900"/>
            </a:lvl2pPr>
            <a:lvl3pPr marL="1097280" indent="0" algn="ctr">
              <a:buNone/>
              <a:defRPr sz="2900"/>
            </a:lvl3pPr>
            <a:lvl4pPr marL="1645920" indent="0" algn="ctr">
              <a:buNone/>
              <a:defRPr sz="2400"/>
            </a:lvl4pPr>
            <a:lvl5pPr marL="2194560" indent="0" algn="ctr">
              <a:buNone/>
              <a:defRPr sz="2400"/>
            </a:lvl5pPr>
            <a:lvl6pPr marL="2743200" indent="0" algn="ctr">
              <a:buNone/>
              <a:defRPr sz="2400"/>
            </a:lvl6pPr>
            <a:lvl7pPr marL="3291840" indent="0" algn="ctr">
              <a:buNone/>
              <a:defRPr sz="2400"/>
            </a:lvl7pPr>
            <a:lvl8pPr marL="3840480" indent="0" algn="ctr">
              <a:buNone/>
              <a:defRPr sz="2400"/>
            </a:lvl8pPr>
            <a:lvl9pPr marL="4389120" indent="0" algn="ctr">
              <a:buNone/>
              <a:defRPr sz="2400"/>
            </a:lvl9pPr>
          </a:lstStyle>
          <a:p>
            <a:pPr>
              <a:defRPr/>
            </a:pPr>
            <a:r>
              <a:rPr lang="ru-RU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 bwMode="auto">
          <a:xfrm>
            <a:off x="1449190" y="5212080"/>
            <a:ext cx="1185062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vertTx" userDrawn="1">
  <p:cSld name="Заголовок и вертикальный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/>
        <p:txBody>
          <a:bodyPr vert="eaVert" lIns="45720" tIns="0" rIns="45720" bIns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vertTitleAndTx" userDrawn="1">
  <p:cSld name="Вертикальный заголовок и текс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3811" y="7680960"/>
            <a:ext cx="14626590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 bwMode="auto">
          <a:xfrm>
            <a:off x="19" y="7601179"/>
            <a:ext cx="14626590" cy="768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auto">
          <a:xfrm>
            <a:off x="10469880" y="494762"/>
            <a:ext cx="3154680" cy="6911878"/>
          </a:xfrm>
        </p:spPr>
        <p:txBody>
          <a:bodyPr vert="eaVert"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 bwMode="auto">
          <a:xfrm>
            <a:off x="1005840" y="494762"/>
            <a:ext cx="9281160" cy="6911878"/>
          </a:xfrm>
        </p:spPr>
        <p:txBody>
          <a:bodyPr vert="eaVert" lIns="45720" tIns="0" rIns="45720" bIns="0"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Slide 1 mast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Slide 2 mast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Slide 3 mast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Slide 4 mast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Slide 5 mast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Slide 6 mast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0" showMasterPhAnim="0" userDrawn="1">
  <p:cSld name="Slide 7 mast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Shape 0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AABCB6"/>
          </a:solidFill>
          <a:ln/>
        </p:spPr>
      </p:sp>
      <p:sp>
        <p:nvSpPr>
          <p:cNvPr id="3" name="Shape 1"/>
          <p:cNvSpPr/>
          <p:nvPr/>
        </p:nvSpPr>
        <p:spPr bwMode="auto">
          <a:xfrm>
            <a:off x="0" y="0"/>
            <a:ext cx="14630400" cy="8229600"/>
          </a:xfrm>
          <a:prstGeom prst="rect">
            <a:avLst/>
          </a:prstGeom>
          <a:solidFill>
            <a:srgbClr val="FFF8F0"/>
          </a:solidFill>
          <a:ln/>
        </p:spPr>
      </p:sp>
      <p:pic>
        <p:nvPicPr>
          <p:cNvPr id="4" name="Image 0" descr="preencoded.png">
            <a:hlinkClick r:id="rId2"/>
          </p:cNvPr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2839214" y="7749539"/>
            <a:ext cx="1722604" cy="41148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userDrawn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obj" userDrawn="1">
  <p:cSld name="Заголовок и объект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secHead" userDrawn="1">
  <p:cSld name="Заголовок раздела">
    <p:bg>
      <p:bgPr shadeToTitle="0">
        <a:solidFill>
          <a:schemeClr val="bg1"/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3811" y="7680960"/>
            <a:ext cx="14626590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 bwMode="auto">
          <a:xfrm>
            <a:off x="19" y="7601179"/>
            <a:ext cx="14626590" cy="768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316736" y="910742"/>
            <a:ext cx="12070079" cy="4279392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96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16736" y="5343754"/>
            <a:ext cx="12070079" cy="13716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900" cap="all" spc="240">
                <a:solidFill>
                  <a:schemeClr val="tx2"/>
                </a:solidFill>
                <a:latin typeface="+mj-lt"/>
              </a:defRPr>
            </a:lvl1pPr>
            <a:lvl2pPr marL="548640" indent="0">
              <a:buNone/>
              <a:defRPr sz="215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7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9" name="Straight Connector 8"/>
          <p:cNvCxnSpPr>
            <a:cxnSpLocks/>
          </p:cNvCxnSpPr>
          <p:nvPr/>
        </p:nvCxnSpPr>
        <p:spPr bwMode="auto">
          <a:xfrm>
            <a:off x="1449190" y="5212080"/>
            <a:ext cx="11850624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hf dt="0" ftr="0" hdr="0" sldNum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Obj" userDrawn="1">
  <p:cSld name="Два объекта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 bwMode="auto">
          <a:xfrm>
            <a:off x="1316736" y="343924"/>
            <a:ext cx="12070079" cy="1740908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1316734" y="2214881"/>
            <a:ext cx="5925312" cy="4828032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7461504" y="2214882"/>
            <a:ext cx="5925312" cy="4828032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woTxTwoObj" userDrawn="1">
  <p:cSld name="Сравнение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 bwMode="auto">
          <a:xfrm>
            <a:off x="1316736" y="343924"/>
            <a:ext cx="12070079" cy="1740908"/>
          </a:xfrm>
        </p:spPr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16736" y="2215263"/>
            <a:ext cx="5925312" cy="883537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400" b="0" cap="all">
                <a:solidFill>
                  <a:schemeClr val="tx2"/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50" b="1"/>
            </a:lvl3pPr>
            <a:lvl4pPr marL="1645920" indent="0">
              <a:buNone/>
              <a:defRPr sz="1900" b="1"/>
            </a:lvl4pPr>
            <a:lvl5pPr marL="2194560" indent="0">
              <a:buNone/>
              <a:defRPr sz="1900" b="1"/>
            </a:lvl5pPr>
            <a:lvl6pPr marL="2743200" indent="0">
              <a:buNone/>
              <a:defRPr sz="1900" b="1"/>
            </a:lvl6pPr>
            <a:lvl7pPr marL="3291840" indent="0">
              <a:buNone/>
              <a:defRPr sz="1900" b="1"/>
            </a:lvl7pPr>
            <a:lvl8pPr marL="3840480" indent="0">
              <a:buNone/>
              <a:defRPr sz="1900" b="1"/>
            </a:lvl8pPr>
            <a:lvl9pPr marL="4389120" indent="0">
              <a:buNone/>
              <a:defRPr sz="19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1316736" y="3098801"/>
            <a:ext cx="5925312" cy="405384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7461504" y="2215263"/>
            <a:ext cx="5925312" cy="883537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400" b="0" cap="all">
                <a:solidFill>
                  <a:schemeClr val="tx2"/>
                </a:solidFill>
              </a:defRPr>
            </a:lvl1pPr>
            <a:lvl2pPr marL="548640" indent="0">
              <a:buNone/>
              <a:defRPr sz="2400" b="1"/>
            </a:lvl2pPr>
            <a:lvl3pPr marL="1097280" indent="0">
              <a:buNone/>
              <a:defRPr sz="2150" b="1"/>
            </a:lvl3pPr>
            <a:lvl4pPr marL="1645920" indent="0">
              <a:buNone/>
              <a:defRPr sz="1900" b="1"/>
            </a:lvl4pPr>
            <a:lvl5pPr marL="2194560" indent="0">
              <a:buNone/>
              <a:defRPr sz="1900" b="1"/>
            </a:lvl5pPr>
            <a:lvl6pPr marL="2743200" indent="0">
              <a:buNone/>
              <a:defRPr sz="1900" b="1"/>
            </a:lvl6pPr>
            <a:lvl7pPr marL="3291840" indent="0">
              <a:buNone/>
              <a:defRPr sz="1900" b="1"/>
            </a:lvl7pPr>
            <a:lvl8pPr marL="3840480" indent="0">
              <a:buNone/>
              <a:defRPr sz="1900" b="1"/>
            </a:lvl8pPr>
            <a:lvl9pPr marL="4389120" indent="0">
              <a:buNone/>
              <a:defRPr sz="1900" b="1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7461504" y="3098801"/>
            <a:ext cx="5925312" cy="405384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type="titleOnly" userDrawn="1">
  <p:cSld name="Только заголовок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blank" userDrawn="1">
  <p:cSld name="Пустой слайд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 bwMode="auto">
          <a:xfrm>
            <a:off x="3811" y="7680960"/>
            <a:ext cx="14626590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 bwMode="auto">
          <a:xfrm>
            <a:off x="19" y="7601179"/>
            <a:ext cx="14626590" cy="768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objTx" userDrawn="1">
  <p:cSld name="Объект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20" y="0"/>
            <a:ext cx="4860949" cy="82296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 bwMode="auto">
          <a:xfrm>
            <a:off x="4848085" y="0"/>
            <a:ext cx="76810" cy="82296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548640" y="713231"/>
            <a:ext cx="3840480" cy="2743200"/>
          </a:xfrm>
        </p:spPr>
        <p:txBody>
          <a:bodyPr anchor="b">
            <a:normAutofit/>
          </a:bodyPr>
          <a:lstStyle>
            <a:lvl1pPr>
              <a:defRPr sz="4300"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 bwMode="auto">
          <a:xfrm>
            <a:off x="5760720" y="877824"/>
            <a:ext cx="7790687" cy="6309360"/>
          </a:xfrm>
        </p:spPr>
        <p:txBody>
          <a:bodyPr/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548640" y="3511296"/>
            <a:ext cx="3840480" cy="4054949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548640" indent="0">
              <a:buNone/>
              <a:defRPr sz="1450"/>
            </a:lvl2pPr>
            <a:lvl3pPr marL="1097280" indent="0">
              <a:buNone/>
              <a:defRPr sz="1200"/>
            </a:lvl3pPr>
            <a:lvl4pPr marL="1645920" indent="0">
              <a:buNone/>
              <a:defRPr sz="1100"/>
            </a:lvl4pPr>
            <a:lvl5pPr marL="2194560" indent="0">
              <a:buNone/>
              <a:defRPr sz="1100"/>
            </a:lvl5pPr>
            <a:lvl6pPr marL="2743200" indent="0">
              <a:buNone/>
              <a:defRPr sz="1100"/>
            </a:lvl6pPr>
            <a:lvl7pPr marL="3291840" indent="0">
              <a:buNone/>
              <a:defRPr sz="1100"/>
            </a:lvl7pPr>
            <a:lvl8pPr marL="3840480" indent="0">
              <a:buNone/>
              <a:defRPr sz="1100"/>
            </a:lvl8pPr>
            <a:lvl9pPr marL="4389120" indent="0">
              <a:buNone/>
              <a:defRPr sz="11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>
          <a:xfrm>
            <a:off x="558614" y="7751743"/>
            <a:ext cx="3142212" cy="438149"/>
          </a:xfrm>
        </p:spPr>
        <p:txBody>
          <a:bodyPr/>
          <a:lstStyle>
            <a:lvl1pPr algn="l">
              <a:defRPr/>
            </a:lvl1pPr>
          </a:lstStyle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>
          <a:xfrm>
            <a:off x="5760720" y="7751743"/>
            <a:ext cx="5577840" cy="438149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matchingName="" preserve="1" showMasterPhAnim="0" showMasterSp="0" type="picTx" userDrawn="1">
  <p:cSld name="Рисунок с подписью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 bwMode="auto">
          <a:xfrm>
            <a:off x="1" y="5943600"/>
            <a:ext cx="14626590" cy="2286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 bwMode="auto">
          <a:xfrm>
            <a:off x="19" y="5898091"/>
            <a:ext cx="14626590" cy="7681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auto">
          <a:xfrm>
            <a:off x="1316736" y="6089904"/>
            <a:ext cx="12136374" cy="987552"/>
          </a:xfrm>
        </p:spPr>
        <p:txBody>
          <a:bodyPr lIns="91440" tIns="0" rIns="91440" bIns="0" anchor="b">
            <a:noAutofit/>
          </a:bodyPr>
          <a:lstStyle>
            <a:lvl1pPr>
              <a:defRPr sz="4300" b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ChangeAspect="1" noGrp="1"/>
          </p:cNvSpPr>
          <p:nvPr>
            <p:ph type="pic" idx="1"/>
          </p:nvPr>
        </p:nvSpPr>
        <p:spPr bwMode="auto">
          <a:xfrm>
            <a:off x="19" y="0"/>
            <a:ext cx="14630382" cy="5898091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850"/>
            </a:lvl1pPr>
            <a:lvl2pPr marL="548640" indent="0">
              <a:buNone/>
              <a:defRPr sz="3350"/>
            </a:lvl2pPr>
            <a:lvl3pPr marL="1097280" indent="0">
              <a:buNone/>
              <a:defRPr sz="290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pPr>
              <a:defRPr/>
            </a:pPr>
            <a:r>
              <a:rPr lang="ru-RU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auto">
          <a:xfrm>
            <a:off x="1316736" y="7088429"/>
            <a:ext cx="12135917" cy="713232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720"/>
              </a:spcAft>
              <a:buNone/>
              <a:defRPr sz="1800">
                <a:solidFill>
                  <a:srgbClr val="FFFFFF"/>
                </a:solidFill>
              </a:defRPr>
            </a:lvl1pPr>
            <a:lvl2pPr marL="548640" indent="0">
              <a:buNone/>
              <a:defRPr sz="1450"/>
            </a:lvl2pPr>
            <a:lvl3pPr marL="1097280" indent="0">
              <a:buNone/>
              <a:defRPr sz="1200"/>
            </a:lvl3pPr>
            <a:lvl4pPr marL="1645920" indent="0">
              <a:buNone/>
              <a:defRPr sz="1100"/>
            </a:lvl4pPr>
            <a:lvl5pPr marL="2194560" indent="0">
              <a:buNone/>
              <a:defRPr sz="1100"/>
            </a:lvl5pPr>
            <a:lvl6pPr marL="2743200" indent="0">
              <a:buNone/>
              <a:defRPr sz="1100"/>
            </a:lvl6pPr>
            <a:lvl7pPr marL="3291840" indent="0">
              <a:buNone/>
              <a:defRPr sz="1100"/>
            </a:lvl7pPr>
            <a:lvl8pPr marL="3840480" indent="0">
              <a:buNone/>
              <a:defRPr sz="1100"/>
            </a:lvl8pPr>
            <a:lvl9pPr marL="4389120" indent="0">
              <a:buNone/>
              <a:defRPr sz="1100"/>
            </a:lvl9pPr>
          </a:lstStyle>
          <a:p>
            <a:pPr lvl="0">
              <a:defRPr/>
            </a:pPr>
            <a:r>
              <a:rPr lang="ru-RU"/>
              <a:t>Образец текста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</p:spTree>
  </p:cSld>
  <p:clrMapOvr>
    <a:masterClrMapping/>
  </p:clrMapOvr>
  <p:hf dt="0" ftr="0" hdr="0" sldNum="0"/>
</p:sldLayout>
</file>

<file path=ppt/slideMasters/_rels/slideMaster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20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preserve="0">
  <p:cSld name="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auto">
          <a:xfrm>
            <a:off x="1" y="7680960"/>
            <a:ext cx="14630400" cy="54864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 bwMode="auto">
          <a:xfrm>
            <a:off x="19" y="7601179"/>
            <a:ext cx="14630382" cy="7978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auto">
          <a:xfrm>
            <a:off x="1316736" y="343924"/>
            <a:ext cx="12070079" cy="1740908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/>
            </a:pPr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16736" y="2214881"/>
            <a:ext cx="12070079" cy="4828032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>
              <a:defRPr/>
            </a:pPr>
            <a:r>
              <a:rPr lang="ru-RU"/>
              <a:t>Образец текста</a:t>
            </a:r>
            <a:endParaRPr/>
          </a:p>
          <a:p>
            <a:pPr lvl="1">
              <a:defRPr/>
            </a:pPr>
            <a:r>
              <a:rPr lang="ru-RU"/>
              <a:t>Второй уровень</a:t>
            </a:r>
            <a:endParaRPr/>
          </a:p>
          <a:p>
            <a:pPr lvl="2">
              <a:defRPr/>
            </a:pPr>
            <a:r>
              <a:rPr lang="ru-RU"/>
              <a:t>Третий уровень</a:t>
            </a:r>
            <a:endParaRPr/>
          </a:p>
          <a:p>
            <a:pPr lvl="3">
              <a:defRPr/>
            </a:pPr>
            <a:r>
              <a:rPr lang="ru-RU"/>
              <a:t>Четвертый уровень</a:t>
            </a:r>
            <a:endParaRPr/>
          </a:p>
          <a:p>
            <a:pPr lvl="4">
              <a:defRPr/>
            </a:pPr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1316736" y="7751743"/>
            <a:ext cx="2966725" cy="438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B61BEF0D-F0BB-DE4B-95CE-6DB70DBA9567}" type="datetimeFigureOut">
              <a:rPr lang="en-US"/>
              <a:t/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auto">
          <a:xfrm>
            <a:off x="4423422" y="7751743"/>
            <a:ext cx="5787365" cy="438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all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880550" y="7751743"/>
            <a:ext cx="1574430" cy="4381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57F1E4F-1CFF-5643-939E-217C01CDF565}" type="slidenum">
              <a:rPr lang="en-US"/>
              <a:t/>
            </a:fld>
            <a:endParaRPr lang="en-US"/>
          </a:p>
        </p:txBody>
      </p:sp>
      <p:cxnSp>
        <p:nvCxnSpPr>
          <p:cNvPr id="10" name="Straight Connector 9"/>
          <p:cNvCxnSpPr>
            <a:cxnSpLocks/>
          </p:cNvCxnSpPr>
          <p:nvPr/>
        </p:nvCxnSpPr>
        <p:spPr bwMode="auto">
          <a:xfrm>
            <a:off x="1432238" y="2085414"/>
            <a:ext cx="11960352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</p:sldLayoutIdLst>
  <p:hf dt="0" ftr="0" hdr="0" sldNum="0"/>
  <p:txStyles>
    <p:titleStyle>
      <a:lvl1pPr algn="l" defTabSz="1097280">
        <a:lnSpc>
          <a:spcPct val="85000"/>
        </a:lnSpc>
        <a:spcBef>
          <a:spcPts val="0"/>
        </a:spcBef>
        <a:buNone/>
        <a:defRPr sz="5750" spc="-6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109728" indent="-109728" algn="l" defTabSz="1097280">
        <a:lnSpc>
          <a:spcPct val="90000"/>
        </a:lnSpc>
        <a:spcBef>
          <a:spcPts val="1440"/>
        </a:spcBef>
        <a:spcAft>
          <a:spcPts val="240"/>
        </a:spcAft>
        <a:buClr>
          <a:schemeClr val="accent1"/>
        </a:buClr>
        <a:buSzPct val="100000"/>
        <a:buFont typeface="Calibri"/>
        <a:buChar char=" "/>
        <a:defRPr sz="24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460858" indent="-219456" algn="l" defTabSz="1097280">
        <a:lnSpc>
          <a:spcPct val="90000"/>
        </a:lnSpc>
        <a:spcBef>
          <a:spcPts val="240"/>
        </a:spcBef>
        <a:spcAft>
          <a:spcPts val="480"/>
        </a:spcAft>
        <a:buClr>
          <a:schemeClr val="accent1"/>
        </a:buClr>
        <a:buFont typeface="Calibri"/>
        <a:buChar char="◦"/>
        <a:defRPr sz="215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680314" indent="-219456" algn="l" defTabSz="1097280">
        <a:lnSpc>
          <a:spcPct val="90000"/>
        </a:lnSpc>
        <a:spcBef>
          <a:spcPts val="240"/>
        </a:spcBef>
        <a:spcAft>
          <a:spcPts val="480"/>
        </a:spcAft>
        <a:buClr>
          <a:schemeClr val="accent1"/>
        </a:buClr>
        <a:buFont typeface="Calibri"/>
        <a:buChar char="◦"/>
        <a:defRPr sz="17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899770" indent="-219456" algn="l" defTabSz="1097280">
        <a:lnSpc>
          <a:spcPct val="90000"/>
        </a:lnSpc>
        <a:spcBef>
          <a:spcPts val="240"/>
        </a:spcBef>
        <a:spcAft>
          <a:spcPts val="480"/>
        </a:spcAft>
        <a:buClr>
          <a:schemeClr val="accent1"/>
        </a:buClr>
        <a:buFont typeface="Calibri"/>
        <a:buChar char="◦"/>
        <a:defRPr sz="17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119226" indent="-219456" algn="l" defTabSz="1097280">
        <a:lnSpc>
          <a:spcPct val="90000"/>
        </a:lnSpc>
        <a:spcBef>
          <a:spcPts val="240"/>
        </a:spcBef>
        <a:spcAft>
          <a:spcPts val="480"/>
        </a:spcAft>
        <a:buClr>
          <a:schemeClr val="accent1"/>
        </a:buClr>
        <a:buFont typeface="Calibri"/>
        <a:buChar char="◦"/>
        <a:defRPr sz="17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320000" indent="-274320" algn="l" defTabSz="1097280">
        <a:lnSpc>
          <a:spcPct val="90000"/>
        </a:lnSpc>
        <a:spcBef>
          <a:spcPts val="240"/>
        </a:spcBef>
        <a:spcAft>
          <a:spcPts val="480"/>
        </a:spcAft>
        <a:buClr>
          <a:schemeClr val="accent1"/>
        </a:buClr>
        <a:buFont typeface="Calibri"/>
        <a:buChar char="◦"/>
        <a:defRPr sz="17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560000" indent="-274320" algn="l" defTabSz="1097280">
        <a:lnSpc>
          <a:spcPct val="90000"/>
        </a:lnSpc>
        <a:spcBef>
          <a:spcPts val="240"/>
        </a:spcBef>
        <a:spcAft>
          <a:spcPts val="480"/>
        </a:spcAft>
        <a:buClr>
          <a:schemeClr val="accent1"/>
        </a:buClr>
        <a:buFont typeface="Calibri"/>
        <a:buChar char="◦"/>
        <a:defRPr sz="17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800000" indent="-274320" algn="l" defTabSz="1097280">
        <a:lnSpc>
          <a:spcPct val="90000"/>
        </a:lnSpc>
        <a:spcBef>
          <a:spcPts val="240"/>
        </a:spcBef>
        <a:spcAft>
          <a:spcPts val="480"/>
        </a:spcAft>
        <a:buClr>
          <a:schemeClr val="accent1"/>
        </a:buClr>
        <a:buFont typeface="Calibri"/>
        <a:buChar char="◦"/>
        <a:defRPr sz="17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040000" indent="-274320" algn="l" defTabSz="1097280">
        <a:lnSpc>
          <a:spcPct val="90000"/>
        </a:lnSpc>
        <a:spcBef>
          <a:spcPts val="240"/>
        </a:spcBef>
        <a:spcAft>
          <a:spcPts val="480"/>
        </a:spcAft>
        <a:buClr>
          <a:schemeClr val="accent1"/>
        </a:buClr>
        <a:buFont typeface="Calibri"/>
        <a:buChar char="◦"/>
        <a:defRPr sz="17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>
        <a:defRPr sz="215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>
        <a:defRPr sz="215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>
        <a:defRPr sz="215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>
        <a:defRPr sz="215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>
        <a:defRPr sz="215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>
        <a:defRPr sz="215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>
        <a:defRPr sz="215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>
        <a:defRPr sz="215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>
        <a:defRPr sz="215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2.png"/></Relationships>
</file>

<file path=ppt/slides/_rels/slide2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image" Target="../media/image3.png"/></Relationships>
</file>

<file path=ppt/slides/_rels/slide3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image" Target="../media/image4.png"/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8.png"/><Relationship Id="rId7" Type="http://schemas.openxmlformats.org/officeDocument/2006/relationships/image" Target="../media/image9.png"/></Relationships>
</file>

<file path=ppt/slides/_rels/slide4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5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8.png"/><Relationship Id="rId5" Type="http://schemas.openxmlformats.org/officeDocument/2006/relationships/image" Target="../media/image12.png"/><Relationship Id="rId6" Type="http://schemas.openxmlformats.org/officeDocument/2006/relationships/image" Target="../media/image13.png"/></Relationships>
</file>

<file path=ppt/slides/_rels/slide5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6.xml"/><Relationship Id="rId2" Type="http://schemas.openxmlformats.org/officeDocument/2006/relationships/image" Target="../media/image14.png"/><Relationship Id="rId3" Type="http://schemas.openxmlformats.org/officeDocument/2006/relationships/image" Target="../media/image15.jpg"/><Relationship Id="rId4" Type="http://schemas.openxmlformats.org/officeDocument/2006/relationships/image" Target="../media/image16.png"/><Relationship Id="rId5" Type="http://schemas.openxmlformats.org/officeDocument/2006/relationships/image" Target="../media/image17.png"/></Relationships>
</file>

<file path=ppt/slides/_rels/slide6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18.png"/><Relationship Id="rId3" Type="http://schemas.openxmlformats.org/officeDocument/2006/relationships/image" Target="../media/image19.png"/></Relationships>
</file>

<file path=ppt/slides/_rels/slide7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7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1">
    <p:bg>
      <p:bgPr shadeToTitle="0">
        <a:solidFill>
          <a:schemeClr val="accent3">
            <a:lumMod val="20000"/>
            <a:lumOff val="80000"/>
            <a:alpha val="0"/>
          </a:schemeClr>
        </a:solidFill>
      </p:bgPr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 bwMode="auto">
          <a:xfrm>
            <a:off x="1643155" y="2292438"/>
            <a:ext cx="11059886" cy="248031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  <a:defRPr/>
            </a:pPr>
            <a:r>
              <a:rPr lang="en-US" sz="2400" b="1">
                <a:latin typeface="Arial"/>
                <a:ea typeface="Bitter Medium"/>
                <a:cs typeface="Arial"/>
              </a:rPr>
              <a:t>Информационная работа с работодателями </a:t>
            </a:r>
            <a:endParaRPr lang="ru-RU" sz="2400" b="1">
              <a:latin typeface="Arial"/>
              <a:ea typeface="Bitter Medium"/>
              <a:cs typeface="Arial"/>
            </a:endParaRPr>
          </a:p>
          <a:p>
            <a:pPr marL="0" indent="0" algn="ctr">
              <a:buNone/>
              <a:defRPr/>
            </a:pPr>
            <a:r>
              <a:rPr lang="en-US" sz="2400" b="1">
                <a:latin typeface="Arial"/>
                <a:ea typeface="Bitter Medium"/>
                <a:cs typeface="Arial"/>
              </a:rPr>
              <a:t>Забайкальского края </a:t>
            </a:r>
            <a:endParaRPr lang="ru-RU" sz="2400" b="1">
              <a:latin typeface="Arial"/>
              <a:ea typeface="Bitter Medium"/>
              <a:cs typeface="Arial"/>
            </a:endParaRPr>
          </a:p>
          <a:p>
            <a:pPr marL="0" indent="0" algn="ctr">
              <a:buNone/>
              <a:defRPr/>
            </a:pPr>
            <a:r>
              <a:rPr lang="en-US" sz="2400" b="1">
                <a:latin typeface="Arial"/>
                <a:ea typeface="Bitter Medium"/>
                <a:cs typeface="Arial"/>
              </a:rPr>
              <a:t>о порядке и условиях финансового обеспечения предупредительных мер по сокращению производственного травматизма и профессиональных заболеваний работников за счет сумм страховых взносов на обязательное страхования от несчастных случаев</a:t>
            </a:r>
            <a:endParaRPr lang="en-US" sz="2400" b="1">
              <a:latin typeface="Arial"/>
              <a:cs typeface="Arial"/>
            </a:endParaRPr>
          </a:p>
        </p:txBody>
      </p:sp>
      <p:sp>
        <p:nvSpPr>
          <p:cNvPr id="4" name="Text 1"/>
          <p:cNvSpPr/>
          <p:nvPr/>
        </p:nvSpPr>
        <p:spPr bwMode="auto">
          <a:xfrm>
            <a:off x="793790" y="5291138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endParaRPr lang="en-US" sz="2200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3271701" y="588820"/>
            <a:ext cx="7802794" cy="1020548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softEdge rad="635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ru-RU" sz="2400">
                <a:solidFill>
                  <a:schemeClr val="bg1"/>
                </a:solidFill>
              </a:rPr>
              <a:t>МИНИСТЕРСТВО ТРУДА И СОЦИАЛЬНОЙ ЗАЩИТЫ НАСЕЛЕНИЯ ЗАБАЙКАЛЬСКОГО КРАЯ</a:t>
            </a:r>
            <a:endParaRPr sz="2400"/>
          </a:p>
        </p:txBody>
      </p:sp>
      <p:pic>
        <p:nvPicPr>
          <p:cNvPr id="6" name="Рисунок 20"/>
          <p:cNvPicPr>
            <a:picLocks noChangeAspect="1" noChangeArrowheads="1"/>
          </p:cNvPicPr>
          <p:nvPr/>
        </p:nvPicPr>
        <p:blipFill>
          <a:blip r:embed="rId2"/>
          <a:stretch/>
        </p:blipFill>
        <p:spPr bwMode="auto">
          <a:xfrm>
            <a:off x="12511008" y="170157"/>
            <a:ext cx="1918123" cy="134849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>
            <a:spLocks noChangeArrowheads="1"/>
          </p:cNvSpPr>
          <p:nvPr/>
        </p:nvSpPr>
        <p:spPr bwMode="auto">
          <a:xfrm>
            <a:off x="2541579" y="5468303"/>
            <a:ext cx="8360160" cy="1292662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>
            <a:lvl1pPr>
              <a:spcBef>
                <a:spcPts val="0"/>
              </a:spcBef>
              <a:buClr>
                <a:schemeClr val="accent1"/>
              </a:buClr>
              <a:buSzPct val="65000"/>
              <a:buFont typeface="Wingdings"/>
              <a:buChar char="n"/>
              <a:defRPr sz="3000">
                <a:solidFill>
                  <a:schemeClr val="tx1"/>
                </a:solidFill>
                <a:latin typeface="Arial"/>
              </a:defRPr>
            </a:lvl1pPr>
            <a:lvl2pPr marL="742950" indent="-285750">
              <a:spcBef>
                <a:spcPts val="0"/>
              </a:spcBef>
              <a:buClr>
                <a:schemeClr val="accent2"/>
              </a:buClr>
              <a:buSzPct val="60000"/>
              <a:buFont typeface="Wingdings"/>
              <a:buChar char="q"/>
              <a:defRPr sz="2600">
                <a:solidFill>
                  <a:schemeClr val="tx1"/>
                </a:solidFill>
                <a:latin typeface="Arial"/>
              </a:defRPr>
            </a:lvl2pPr>
            <a:lvl3pPr marL="1143000" indent="-228600">
              <a:spcBef>
                <a:spcPts val="0"/>
              </a:spcBef>
              <a:buClr>
                <a:schemeClr val="accent1"/>
              </a:buClr>
              <a:buSzPct val="65000"/>
              <a:buFont typeface="Wingdings"/>
              <a:buChar char="n"/>
              <a:defRPr sz="2200">
                <a:solidFill>
                  <a:schemeClr val="tx1"/>
                </a:solidFill>
                <a:latin typeface="Arial"/>
              </a:defRPr>
            </a:lvl3pPr>
            <a:lvl4pPr marL="1600200" indent="-228600">
              <a:spcBef>
                <a:spcPts val="0"/>
              </a:spcBef>
              <a:buClr>
                <a:schemeClr val="accent2"/>
              </a:buClr>
              <a:buSzPct val="70000"/>
              <a:buFont typeface="Wingdings"/>
              <a:buChar char="q"/>
              <a:defRPr sz="2000">
                <a:solidFill>
                  <a:schemeClr val="tx1"/>
                </a:solidFill>
                <a:latin typeface="Arial"/>
              </a:defRPr>
            </a:lvl4pPr>
            <a:lvl5pPr marL="2057400" indent="-228600">
              <a:spcBef>
                <a:spcPts val="0"/>
              </a:spcBef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Arial"/>
              </a:defRPr>
            </a:lvl5pPr>
            <a:lvl6pPr marL="2514600" indent="-228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Arial"/>
              </a:defRPr>
            </a:lvl6pPr>
            <a:lvl7pPr marL="2971800" indent="-228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Arial"/>
              </a:defRPr>
            </a:lvl7pPr>
            <a:lvl8pPr marL="3429000" indent="-228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Arial"/>
              </a:defRPr>
            </a:lvl8pPr>
            <a:lvl9pPr marL="3886200" indent="-22860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75000"/>
              <a:buFont typeface="Wingdings"/>
              <a:buChar char="§"/>
              <a:defRPr sz="2000">
                <a:solidFill>
                  <a:schemeClr val="tx1"/>
                </a:solidFill>
                <a:latin typeface="Arial"/>
              </a:defRPr>
            </a:lvl9pPr>
          </a:lstStyle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2400" b="0" i="0" u="none" strike="noStrike" cap="none" spc="0">
                <a:ln>
                  <a:noFill/>
                </a:ln>
                <a:solidFill>
                  <a:schemeClr val="accent2"/>
                </a:solidFill>
                <a:latin typeface="Arial Black"/>
              </a:rPr>
              <a:t>СТЕПАНОВ АНТОН ВЛАДИМИРОВИЧ</a:t>
            </a:r>
            <a:endParaRPr sz="4000" b="0" i="0" u="none" strike="noStrike" cap="none" spc="0">
              <a:ln>
                <a:noFill/>
              </a:ln>
              <a:solidFill>
                <a:schemeClr val="accent2"/>
              </a:solidFill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lang="ru-RU" sz="1800" b="0" i="0" u="none" strike="noStrike" cap="none" spc="0">
              <a:ln>
                <a:noFill/>
              </a:ln>
              <a:solidFill>
                <a:schemeClr val="accent2"/>
              </a:solidFill>
              <a:latin typeface="Arial Black"/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800" b="0" i="0" u="none" strike="noStrike" cap="none" spc="0">
                <a:ln>
                  <a:noFill/>
                </a:ln>
                <a:solidFill>
                  <a:schemeClr val="accent2"/>
                </a:solidFill>
                <a:latin typeface="Arial Black"/>
              </a:rPr>
              <a:t>Начальник отдела</a:t>
            </a:r>
            <a:endParaRPr sz="4000" b="0" i="0" u="none" strike="noStrike" cap="none" spc="0">
              <a:ln>
                <a:noFill/>
              </a:ln>
              <a:solidFill>
                <a:schemeClr val="accent2"/>
              </a:solidFill>
            </a:endParaRPr>
          </a:p>
          <a:p>
            <a:pPr marL="0" marR="0" lvl="0" indent="0" algn="ctr" defTabSz="9144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lang="ru-RU" sz="1800" b="0" i="0" u="none" strike="noStrike" cap="none" spc="0">
                <a:ln>
                  <a:noFill/>
                </a:ln>
                <a:solidFill>
                  <a:schemeClr val="accent2"/>
                </a:solidFill>
                <a:latin typeface="Arial Black"/>
              </a:rPr>
              <a:t>государственной экспертизы условий и охраны труда</a:t>
            </a:r>
            <a:endParaRPr sz="4000" b="0" i="0" u="none" strike="noStrike" cap="none" spc="0">
              <a:ln>
                <a:noFill/>
              </a:ln>
              <a:solidFill>
                <a:schemeClr val="accent2"/>
              </a:solidFill>
            </a:endParaRPr>
          </a:p>
        </p:txBody>
      </p:sp>
      <p:cxnSp>
        <p:nvCxnSpPr>
          <p:cNvPr id="8" name="Прямая соединительная линия 7"/>
          <p:cNvCxnSpPr>
            <a:cxnSpLocks/>
          </p:cNvCxnSpPr>
          <p:nvPr/>
        </p:nvCxnSpPr>
        <p:spPr bwMode="auto">
          <a:xfrm>
            <a:off x="2211407" y="4945544"/>
            <a:ext cx="9709497" cy="0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Прямоугольник 8"/>
          <p:cNvSpPr/>
          <p:nvPr/>
        </p:nvSpPr>
        <p:spPr bwMode="auto">
          <a:xfrm>
            <a:off x="12826314" y="7648832"/>
            <a:ext cx="1804086" cy="580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12625045" y="7505195"/>
            <a:ext cx="1804086" cy="58076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12331627" y="7286630"/>
            <a:ext cx="1804086" cy="5807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2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2" name="Прямоугольник 21"/>
          <p:cNvSpPr/>
          <p:nvPr/>
        </p:nvSpPr>
        <p:spPr bwMode="auto">
          <a:xfrm>
            <a:off x="12826314" y="7648832"/>
            <a:ext cx="1804086" cy="580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3" name="Прямоугольник 22"/>
          <p:cNvSpPr/>
          <p:nvPr/>
        </p:nvSpPr>
        <p:spPr bwMode="auto">
          <a:xfrm>
            <a:off x="12625045" y="7505195"/>
            <a:ext cx="1804086" cy="58076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12331627" y="7286630"/>
            <a:ext cx="1804086" cy="5807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" name="Text 0"/>
          <p:cNvSpPr/>
          <p:nvPr/>
        </p:nvSpPr>
        <p:spPr bwMode="auto">
          <a:xfrm>
            <a:off x="3200400" y="1500742"/>
            <a:ext cx="8032661" cy="758974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  <a:defRPr/>
            </a:pPr>
            <a:r>
              <a:rPr lang="en-US" sz="2800" spc="-134">
                <a:solidFill>
                  <a:srgbClr val="2C3F42"/>
                </a:solidFill>
                <a:latin typeface="Arial"/>
                <a:ea typeface="Bitter Medium"/>
                <a:cs typeface="Arial"/>
              </a:rPr>
              <a:t>Разъяснения и консультирование страхователей</a:t>
            </a:r>
            <a:endParaRPr lang="en-US" sz="2800">
              <a:latin typeface="Arial"/>
              <a:cs typeface="Arial"/>
            </a:endParaRPr>
          </a:p>
        </p:txBody>
      </p:sp>
      <p:sp>
        <p:nvSpPr>
          <p:cNvPr id="3" name="Text 1"/>
          <p:cNvSpPr/>
          <p:nvPr/>
        </p:nvSpPr>
        <p:spPr bwMode="auto">
          <a:xfrm>
            <a:off x="653144" y="2367422"/>
            <a:ext cx="6385356" cy="10887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Страхователям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направлены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разъяснения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о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новом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порядке финансового обеспечения предупредительных мер</a:t>
            </a:r>
            <a:endParaRPr lang="en-US" sz="1750"/>
          </a:p>
        </p:txBody>
      </p:sp>
      <p:sp>
        <p:nvSpPr>
          <p:cNvPr id="4" name="Text 2"/>
          <p:cNvSpPr/>
          <p:nvPr/>
        </p:nvSpPr>
        <p:spPr bwMode="auto">
          <a:xfrm>
            <a:off x="7762806" y="2367421"/>
            <a:ext cx="6244709" cy="10887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Проведено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консультирование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по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подаче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заявления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через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Единый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портал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государственных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услуг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с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рекомендацией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подачи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заявления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в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кратчайшие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сроки</a:t>
            </a:r>
            <a:endParaRPr lang="en-US" sz="1750"/>
          </a:p>
        </p:txBody>
      </p:sp>
      <p:sp>
        <p:nvSpPr>
          <p:cNvPr id="5" name="Text 3"/>
          <p:cNvSpPr/>
          <p:nvPr/>
        </p:nvSpPr>
        <p:spPr bwMode="auto">
          <a:xfrm>
            <a:off x="3200399" y="3655284"/>
            <a:ext cx="8032661" cy="709138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  <a:defRPr/>
            </a:pPr>
            <a:r>
              <a:rPr lang="en-US" sz="2800" spc="-134">
                <a:solidFill>
                  <a:srgbClr val="2C3F42"/>
                </a:solidFill>
                <a:latin typeface="Arial"/>
                <a:ea typeface="Bitter Medium"/>
                <a:cs typeface="Arial"/>
              </a:rPr>
              <a:t>Информирование через </a:t>
            </a:r>
            <a:r>
              <a:rPr lang="ru-RU" sz="2800" spc="-134">
                <a:solidFill>
                  <a:srgbClr val="2C3F42"/>
                </a:solidFill>
                <a:latin typeface="Arial"/>
                <a:ea typeface="Bitter Medium"/>
                <a:cs typeface="Arial"/>
              </a:rPr>
              <a:t>официальный сайт</a:t>
            </a:r>
            <a:endParaRPr lang="en-US" sz="2800">
              <a:latin typeface="Arial"/>
              <a:cs typeface="Arial"/>
            </a:endParaRPr>
          </a:p>
        </p:txBody>
      </p:sp>
      <p:sp>
        <p:nvSpPr>
          <p:cNvPr id="6" name="Shape 4"/>
          <p:cNvSpPr/>
          <p:nvPr/>
        </p:nvSpPr>
        <p:spPr bwMode="auto">
          <a:xfrm>
            <a:off x="793790" y="4695349"/>
            <a:ext cx="4196358" cy="2773799"/>
          </a:xfrm>
          <a:prstGeom prst="roundRect">
            <a:avLst>
              <a:gd name="adj" fmla="val 3435"/>
            </a:avLst>
          </a:prstGeom>
          <a:solidFill>
            <a:srgbClr val="FCE2CF"/>
          </a:solidFill>
          <a:ln w="7620">
            <a:solidFill>
              <a:srgbClr val="E2C8B5"/>
            </a:solidFill>
            <a:prstDash val="solid"/>
          </a:ln>
        </p:spPr>
      </p:sp>
      <p:sp>
        <p:nvSpPr>
          <p:cNvPr id="7" name="Text 5"/>
          <p:cNvSpPr/>
          <p:nvPr/>
        </p:nvSpPr>
        <p:spPr bwMode="auto">
          <a:xfrm>
            <a:off x="1360289" y="4929783"/>
            <a:ext cx="3063240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b="1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Изменения в правилах</a:t>
            </a:r>
            <a:endParaRPr lang="en-US" sz="2200" b="1"/>
          </a:p>
        </p:txBody>
      </p:sp>
      <p:sp>
        <p:nvSpPr>
          <p:cNvPr id="8" name="Text 6"/>
          <p:cNvSpPr/>
          <p:nvPr/>
        </p:nvSpPr>
        <p:spPr bwMode="auto">
          <a:xfrm>
            <a:off x="1028224" y="5420201"/>
            <a:ext cx="3727490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  <a:defRPr/>
            </a:pPr>
            <a:r>
              <a:rPr lang="en-US" sz="1600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Информация </a:t>
            </a:r>
            <a:r>
              <a:rPr lang="en-US" sz="1600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об</a:t>
            </a:r>
            <a:r>
              <a:rPr lang="en-US" sz="1600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</a:t>
            </a:r>
            <a:r>
              <a:rPr lang="en-US" sz="1600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изменениях</a:t>
            </a:r>
            <a:r>
              <a:rPr lang="en-US" sz="1600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в </a:t>
            </a:r>
            <a:r>
              <a:rPr lang="en-US" sz="1600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правилах</a:t>
            </a:r>
            <a:r>
              <a:rPr lang="en-US" sz="1600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финансового обеспечения предупредительных мер</a:t>
            </a:r>
            <a:endParaRPr lang="en-US" sz="1600">
              <a:latin typeface="Arial"/>
              <a:cs typeface="Arial"/>
            </a:endParaRPr>
          </a:p>
        </p:txBody>
      </p:sp>
      <p:sp>
        <p:nvSpPr>
          <p:cNvPr id="9" name="Shape 7"/>
          <p:cNvSpPr/>
          <p:nvPr/>
        </p:nvSpPr>
        <p:spPr bwMode="auto">
          <a:xfrm>
            <a:off x="5216962" y="4695349"/>
            <a:ext cx="4196358" cy="2773799"/>
          </a:xfrm>
          <a:prstGeom prst="roundRect">
            <a:avLst>
              <a:gd name="adj" fmla="val 3435"/>
            </a:avLst>
          </a:prstGeom>
          <a:solidFill>
            <a:srgbClr val="FCE2CF"/>
          </a:solidFill>
          <a:ln w="7620">
            <a:solidFill>
              <a:srgbClr val="E2C8B5"/>
            </a:solidFill>
            <a:prstDash val="solid"/>
          </a:ln>
        </p:spPr>
      </p:sp>
      <p:sp>
        <p:nvSpPr>
          <p:cNvPr id="10" name="Text 8"/>
          <p:cNvSpPr/>
          <p:nvPr/>
        </p:nvSpPr>
        <p:spPr bwMode="auto">
          <a:xfrm>
            <a:off x="5499140" y="4929783"/>
            <a:ext cx="363188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b="1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Необходимые разъяснения</a:t>
            </a:r>
            <a:endParaRPr lang="en-US" sz="2200" b="1"/>
          </a:p>
        </p:txBody>
      </p:sp>
      <p:sp>
        <p:nvSpPr>
          <p:cNvPr id="11" name="Text 9"/>
          <p:cNvSpPr/>
          <p:nvPr/>
        </p:nvSpPr>
        <p:spPr bwMode="auto">
          <a:xfrm>
            <a:off x="5451395" y="5420201"/>
            <a:ext cx="3727490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  <a:defRPr/>
            </a:pP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Приложены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необходимые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разъяснения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и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бланки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для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заполнения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, а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также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информация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о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преимуществах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подачи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заявления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через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ЕПГУ</a:t>
            </a:r>
            <a:endParaRPr lang="en-US" sz="1600"/>
          </a:p>
        </p:txBody>
      </p:sp>
      <p:sp>
        <p:nvSpPr>
          <p:cNvPr id="12" name="Shape 10"/>
          <p:cNvSpPr/>
          <p:nvPr/>
        </p:nvSpPr>
        <p:spPr bwMode="auto">
          <a:xfrm>
            <a:off x="9640133" y="4695349"/>
            <a:ext cx="4196358" cy="2773799"/>
          </a:xfrm>
          <a:prstGeom prst="roundRect">
            <a:avLst>
              <a:gd name="adj" fmla="val 3435"/>
            </a:avLst>
          </a:prstGeom>
          <a:solidFill>
            <a:srgbClr val="FCE2CF"/>
          </a:solidFill>
          <a:ln w="7620">
            <a:solidFill>
              <a:srgbClr val="E2C8B5"/>
            </a:solidFill>
            <a:prstDash val="solid"/>
          </a:ln>
        </p:spPr>
      </p:sp>
      <p:sp>
        <p:nvSpPr>
          <p:cNvPr id="13" name="Text 11"/>
          <p:cNvSpPr/>
          <p:nvPr/>
        </p:nvSpPr>
        <p:spPr bwMode="auto">
          <a:xfrm>
            <a:off x="10173772" y="4929783"/>
            <a:ext cx="3128963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b="1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Пошаговая инструкция</a:t>
            </a:r>
            <a:endParaRPr lang="en-US" sz="2200" b="1"/>
          </a:p>
        </p:txBody>
      </p:sp>
      <p:sp>
        <p:nvSpPr>
          <p:cNvPr id="14" name="Text 12"/>
          <p:cNvSpPr/>
          <p:nvPr/>
        </p:nvSpPr>
        <p:spPr bwMode="auto">
          <a:xfrm>
            <a:off x="9874568" y="5420201"/>
            <a:ext cx="3727490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buNone/>
              <a:defRPr/>
            </a:pPr>
            <a:r>
              <a:rPr lang="ru-RU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Размещена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пошаговая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инструкция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направления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заявления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о </a:t>
            </a:r>
            <a:r>
              <a:rPr lang="ru-RU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финансовом обеспечение предупредительных мер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через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ЕПГУ и памятка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для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страхователей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о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подаче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заявления</a:t>
            </a:r>
            <a:r>
              <a:rPr lang="en-US" sz="1600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на ФОПМ</a:t>
            </a:r>
            <a:endParaRPr lang="en-US" sz="1600"/>
          </a:p>
        </p:txBody>
      </p:sp>
      <p:cxnSp>
        <p:nvCxnSpPr>
          <p:cNvPr id="15" name="Прямая соединительная линия 14"/>
          <p:cNvCxnSpPr>
            <a:cxnSpLocks/>
          </p:cNvCxnSpPr>
          <p:nvPr/>
        </p:nvCxnSpPr>
        <p:spPr bwMode="auto">
          <a:xfrm>
            <a:off x="3104460" y="1185959"/>
            <a:ext cx="7868079" cy="23024"/>
          </a:xfrm>
          <a:prstGeom prst="line">
            <a:avLst/>
          </a:prstGeom>
          <a:ln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pic>
        <p:nvPicPr>
          <p:cNvPr id="17" name="Picture 28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382378" y="122474"/>
            <a:ext cx="1778571" cy="1267949"/>
          </a:xfrm>
          <a:prstGeom prst="rect">
            <a:avLst/>
          </a:prstGeom>
        </p:spPr>
      </p:pic>
      <p:sp>
        <p:nvSpPr>
          <p:cNvPr id="18" name="object 25"/>
          <p:cNvSpPr txBox="1"/>
          <p:nvPr/>
        </p:nvSpPr>
        <p:spPr bwMode="auto">
          <a:xfrm>
            <a:off x="2160949" y="84342"/>
            <a:ext cx="10897467" cy="936154"/>
          </a:xfrm>
          <a:prstGeom prst="rect">
            <a:avLst/>
          </a:prstGeom>
        </p:spPr>
        <p:txBody>
          <a:bodyPr vert="horz" wrap="square" lIns="0" tIns="73660" rIns="0" bIns="0" rtlCol="0">
            <a:spAutoFit/>
          </a:bodyPr>
          <a:lstStyle/>
          <a:p>
            <a:pPr algn="ctr" defTabSz="88537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>
                <a:solidFill>
                  <a:srgbClr val="616061"/>
                </a:solidFill>
                <a:latin typeface="Montserrat-Medium"/>
                <a:cs typeface="Montserrat-Medium"/>
              </a:rPr>
              <a:t>Отделение фонда пенсионного и социального страхования Российской Федерации по Забайкальскому краю</a:t>
            </a:r>
            <a:endParaRPr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3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 bwMode="auto">
          <a:xfrm>
            <a:off x="2677019" y="3517628"/>
            <a:ext cx="11419403" cy="708779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5550"/>
              </a:lnSpc>
              <a:buNone/>
              <a:defRPr/>
            </a:pPr>
            <a:r>
              <a:rPr lang="en-US" sz="4450" spc="-134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Информационные письма в Министерства</a:t>
            </a:r>
            <a:endParaRPr lang="en-US" sz="445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793790" y="4611053"/>
            <a:ext cx="3260646" cy="90725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 bwMode="auto">
          <a:xfrm>
            <a:off x="1020604" y="5858470"/>
            <a:ext cx="2807018" cy="1417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Министерство труда и социальной защиты населения Забайкальского края</a:t>
            </a:r>
            <a:endParaRPr lang="en-US" sz="2200"/>
          </a:p>
        </p:txBody>
      </p:sp>
      <p:pic>
        <p:nvPicPr>
          <p:cNvPr id="6" name="Image 2" descr="preencoded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4054435" y="4611053"/>
            <a:ext cx="3260765" cy="907256"/>
          </a:xfrm>
          <a:prstGeom prst="rect">
            <a:avLst/>
          </a:prstGeom>
        </p:spPr>
      </p:pic>
      <p:sp>
        <p:nvSpPr>
          <p:cNvPr id="7" name="Text 2"/>
          <p:cNvSpPr/>
          <p:nvPr/>
        </p:nvSpPr>
        <p:spPr bwMode="auto">
          <a:xfrm>
            <a:off x="4281249" y="5858470"/>
            <a:ext cx="2807137" cy="141732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Министерство экономического развития Забайкальского края</a:t>
            </a:r>
            <a:endParaRPr lang="en-US" sz="2200"/>
          </a:p>
        </p:txBody>
      </p:sp>
      <p:pic>
        <p:nvPicPr>
          <p:cNvPr id="8" name="Image 3" descr="preencoded.png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7315200" y="4611053"/>
            <a:ext cx="3260646" cy="907256"/>
          </a:xfrm>
          <a:prstGeom prst="rect">
            <a:avLst/>
          </a:prstGeom>
        </p:spPr>
      </p:pic>
      <p:sp>
        <p:nvSpPr>
          <p:cNvPr id="9" name="Text 3"/>
          <p:cNvSpPr/>
          <p:nvPr/>
        </p:nvSpPr>
        <p:spPr bwMode="auto">
          <a:xfrm>
            <a:off x="7542014" y="5858470"/>
            <a:ext cx="2807018" cy="106299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Министерство образования и науки Забайкальского края</a:t>
            </a:r>
            <a:endParaRPr lang="en-US" sz="2200"/>
          </a:p>
        </p:txBody>
      </p:sp>
      <p:pic>
        <p:nvPicPr>
          <p:cNvPr id="10" name="Image 4" descr="preencoded.png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0575846" y="4611053"/>
            <a:ext cx="3260765" cy="907256"/>
          </a:xfrm>
          <a:prstGeom prst="rect">
            <a:avLst/>
          </a:prstGeom>
        </p:spPr>
      </p:pic>
      <p:sp>
        <p:nvSpPr>
          <p:cNvPr id="11" name="Text 4"/>
          <p:cNvSpPr/>
          <p:nvPr/>
        </p:nvSpPr>
        <p:spPr bwMode="auto">
          <a:xfrm>
            <a:off x="10802660" y="5858470"/>
            <a:ext cx="2807137" cy="106299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Министерство здравоохранения Забайкальского края</a:t>
            </a:r>
            <a:endParaRPr lang="en-US" sz="2200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565190" y="3140383"/>
            <a:ext cx="1774090" cy="1268078"/>
          </a:xfrm>
          <a:prstGeom prst="rect">
            <a:avLst/>
          </a:prstGeom>
        </p:spPr>
      </p:pic>
      <p:pic>
        <p:nvPicPr>
          <p:cNvPr id="1026" name="Picture 2" descr="Picture background"/>
          <p:cNvPicPr>
            <a:picLocks noChangeAspect="1" noChangeArrowheads="1"/>
          </p:cNvPicPr>
          <p:nvPr/>
        </p:nvPicPr>
        <p:blipFill>
          <a:blip r:embed="rId7"/>
          <a:stretch/>
        </p:blipFill>
        <p:spPr bwMode="auto">
          <a:xfrm>
            <a:off x="4713762" y="207003"/>
            <a:ext cx="4965936" cy="3310625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 bwMode="auto">
          <a:xfrm>
            <a:off x="12826314" y="7648832"/>
            <a:ext cx="1804086" cy="580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12625045" y="7505195"/>
            <a:ext cx="1804086" cy="58076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331627" y="7286630"/>
            <a:ext cx="1804086" cy="5807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4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 bwMode="auto">
          <a:xfrm>
            <a:off x="793790" y="2165142"/>
            <a:ext cx="7556421" cy="795772"/>
          </a:xfrm>
          <a:prstGeom prst="rect">
            <a:avLst/>
          </a:prstGeom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t"/>
          <a:lstStyle/>
          <a:p>
            <a:pPr marL="0" indent="0" algn="ctr">
              <a:lnSpc>
                <a:spcPts val="5550"/>
              </a:lnSpc>
              <a:buNone/>
              <a:defRPr/>
            </a:pPr>
            <a:r>
              <a:rPr lang="ru-RU" sz="3200" spc="-134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Размещение</a:t>
            </a:r>
            <a:r>
              <a:rPr lang="en-US" sz="3200" spc="-134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 и рассылка в СМИ</a:t>
            </a:r>
            <a:endParaRPr lang="en-US" sz="3200"/>
          </a:p>
        </p:txBody>
      </p:sp>
      <p:pic>
        <p:nvPicPr>
          <p:cNvPr id="4" name="Image 1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2314337" y="3444240"/>
            <a:ext cx="566976" cy="566976"/>
          </a:xfrm>
          <a:prstGeom prst="rect">
            <a:avLst/>
          </a:prstGeom>
        </p:spPr>
      </p:pic>
      <p:sp>
        <p:nvSpPr>
          <p:cNvPr id="5" name="Text 1"/>
          <p:cNvSpPr/>
          <p:nvPr/>
        </p:nvSpPr>
        <p:spPr bwMode="auto">
          <a:xfrm>
            <a:off x="1180148" y="423803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Пресс-релизы</a:t>
            </a:r>
            <a:endParaRPr lang="en-US" sz="2200"/>
          </a:p>
        </p:txBody>
      </p:sp>
      <p:sp>
        <p:nvSpPr>
          <p:cNvPr id="6" name="Text 2"/>
          <p:cNvSpPr/>
          <p:nvPr/>
        </p:nvSpPr>
        <p:spPr bwMode="auto">
          <a:xfrm>
            <a:off x="793790" y="4962219"/>
            <a:ext cx="3608070" cy="1088708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Размещены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пресс-релизы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на </a:t>
            </a:r>
            <a:r>
              <a:rPr lang="ru-RU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официальном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сайте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и в социальных сетях</a:t>
            </a:r>
            <a:endParaRPr lang="en-US" sz="1750"/>
          </a:p>
        </p:txBody>
      </p:sp>
      <p:pic>
        <p:nvPicPr>
          <p:cNvPr id="7" name="Image 2" descr="preencoded.png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6262568" y="3444240"/>
            <a:ext cx="566976" cy="566976"/>
          </a:xfrm>
          <a:prstGeom prst="rect">
            <a:avLst/>
          </a:prstGeom>
        </p:spPr>
      </p:pic>
      <p:sp>
        <p:nvSpPr>
          <p:cNvPr id="8" name="Text 3"/>
          <p:cNvSpPr/>
          <p:nvPr/>
        </p:nvSpPr>
        <p:spPr bwMode="auto">
          <a:xfrm>
            <a:off x="5128498" y="423803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Рассылка в СМИ</a:t>
            </a:r>
            <a:endParaRPr lang="en-US" sz="2200"/>
          </a:p>
        </p:txBody>
      </p:sp>
      <p:sp>
        <p:nvSpPr>
          <p:cNvPr id="9" name="Text 4"/>
          <p:cNvSpPr/>
          <p:nvPr/>
        </p:nvSpPr>
        <p:spPr bwMode="auto">
          <a:xfrm>
            <a:off x="4741961" y="5058988"/>
            <a:ext cx="3608189" cy="181451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Проведена рассылка в СМИ р</a:t>
            </a:r>
            <a:r>
              <a:rPr lang="ru-RU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айонов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Забайкальского края</a:t>
            </a:r>
            <a:endParaRPr lang="en-US" sz="1750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3854976" y="240296"/>
            <a:ext cx="1774090" cy="1268078"/>
          </a:xfrm>
          <a:prstGeom prst="rect">
            <a:avLst/>
          </a:prstGeom>
        </p:spPr>
      </p:pic>
      <p:sp>
        <p:nvSpPr>
          <p:cNvPr id="11" name="Равнобедренный треугольник 10"/>
          <p:cNvSpPr/>
          <p:nvPr/>
        </p:nvSpPr>
        <p:spPr bwMode="auto">
          <a:xfrm rot="10800000">
            <a:off x="2432345" y="4735405"/>
            <a:ext cx="330840" cy="1935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3" name="Равнобедренный треугольник 12"/>
          <p:cNvSpPr/>
          <p:nvPr/>
        </p:nvSpPr>
        <p:spPr bwMode="auto">
          <a:xfrm rot="10800000">
            <a:off x="6414272" y="4865451"/>
            <a:ext cx="330840" cy="193536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754659" y="6193972"/>
            <a:ext cx="1568816" cy="1568816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6"/>
          <a:stretch/>
        </p:blipFill>
        <p:spPr bwMode="auto">
          <a:xfrm>
            <a:off x="9113386" y="123568"/>
            <a:ext cx="5458173" cy="7994483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 bwMode="auto">
          <a:xfrm>
            <a:off x="3663431" y="7000543"/>
            <a:ext cx="393126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https://sfr.gov.ru/branches/zabbal/info/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5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 bwMode="auto">
          <a:xfrm>
            <a:off x="1613831" y="421026"/>
            <a:ext cx="11000535" cy="1161556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450"/>
              </a:lnSpc>
              <a:buNone/>
              <a:defRPr/>
            </a:pPr>
            <a:r>
              <a:rPr lang="en-US" sz="2800" b="1" spc="-107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Министерство труда и социальной защиты населения   Забайкальского края</a:t>
            </a:r>
            <a:endParaRPr lang="en-US" sz="2800" b="1"/>
          </a:p>
        </p:txBody>
      </p:sp>
      <p:sp>
        <p:nvSpPr>
          <p:cNvPr id="4" name="Shape 1"/>
          <p:cNvSpPr/>
          <p:nvPr/>
        </p:nvSpPr>
        <p:spPr bwMode="auto">
          <a:xfrm>
            <a:off x="1326726" y="1494340"/>
            <a:ext cx="30480" cy="2304574"/>
          </a:xfrm>
          <a:prstGeom prst="roundRect">
            <a:avLst>
              <a:gd name="adj" fmla="val 312558"/>
            </a:avLst>
          </a:prstGeom>
          <a:solidFill>
            <a:srgbClr val="E2C8B5"/>
          </a:solidFill>
          <a:ln/>
        </p:spPr>
      </p:sp>
      <p:sp>
        <p:nvSpPr>
          <p:cNvPr id="5" name="Shape 2"/>
          <p:cNvSpPr/>
          <p:nvPr/>
        </p:nvSpPr>
        <p:spPr bwMode="auto">
          <a:xfrm>
            <a:off x="1334573" y="2099975"/>
            <a:ext cx="680441" cy="30480"/>
          </a:xfrm>
          <a:prstGeom prst="roundRect">
            <a:avLst>
              <a:gd name="adj" fmla="val 312558"/>
            </a:avLst>
          </a:prstGeom>
          <a:solidFill>
            <a:srgbClr val="E2C8B5"/>
          </a:solidFill>
          <a:ln/>
        </p:spPr>
      </p:sp>
      <p:sp>
        <p:nvSpPr>
          <p:cNvPr id="6" name="Shape 3"/>
          <p:cNvSpPr/>
          <p:nvPr/>
        </p:nvSpPr>
        <p:spPr bwMode="auto">
          <a:xfrm>
            <a:off x="1156417" y="1890405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FCE2CF"/>
          </a:solidFill>
          <a:ln w="7620">
            <a:solidFill>
              <a:srgbClr val="E2C8B5"/>
            </a:solidFill>
            <a:prstDash val="solid"/>
          </a:ln>
        </p:spPr>
      </p:sp>
      <p:pic>
        <p:nvPicPr>
          <p:cNvPr id="7" name="Image 1" descr="preencoded.png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273670" y="1932911"/>
            <a:ext cx="340162" cy="425291"/>
          </a:xfrm>
          <a:prstGeom prst="rect">
            <a:avLst/>
          </a:prstGeom>
        </p:spPr>
      </p:pic>
      <p:sp>
        <p:nvSpPr>
          <p:cNvPr id="8" name="Text 4"/>
          <p:cNvSpPr/>
          <p:nvPr/>
        </p:nvSpPr>
        <p:spPr bwMode="auto">
          <a:xfrm>
            <a:off x="2233825" y="1932911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3200" b="1" spc="-67">
                <a:solidFill>
                  <a:schemeClr val="accent2"/>
                </a:solidFill>
                <a:latin typeface="Arial"/>
                <a:ea typeface="Bitter Medium"/>
                <a:cs typeface="Arial"/>
              </a:rPr>
              <a:t>Памятка</a:t>
            </a:r>
            <a:endParaRPr lang="en-US" sz="3200" b="1">
              <a:solidFill>
                <a:schemeClr val="accent2"/>
              </a:solidFill>
              <a:latin typeface="Arial"/>
              <a:cs typeface="Arial"/>
            </a:endParaRPr>
          </a:p>
        </p:txBody>
      </p:sp>
      <p:sp>
        <p:nvSpPr>
          <p:cNvPr id="9" name="Text 5"/>
          <p:cNvSpPr/>
          <p:nvPr/>
        </p:nvSpPr>
        <p:spPr bwMode="auto">
          <a:xfrm>
            <a:off x="1731085" y="2191330"/>
            <a:ext cx="12256764" cy="910593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3550"/>
              </a:lnSpc>
              <a:buNone/>
              <a:defRPr/>
            </a:pP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«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Алгоритм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возмещения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расходов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на 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предупредительные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меры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по 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охране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труда </a:t>
            </a:r>
            <a:endParaRPr lang="ru-RU" sz="2000" b="1" spc="-36">
              <a:solidFill>
                <a:srgbClr val="2B2E3C"/>
              </a:solidFill>
              <a:latin typeface="Arial"/>
              <a:ea typeface="Open Sans"/>
              <a:cs typeface="Arial"/>
            </a:endParaRPr>
          </a:p>
          <a:p>
            <a:pPr marL="0" indent="0" algn="ctr">
              <a:lnSpc>
                <a:spcPts val="3550"/>
              </a:lnSpc>
              <a:buNone/>
              <a:defRPr/>
            </a:pP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из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Социального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Фонда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 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России</a:t>
            </a:r>
            <a:r>
              <a:rPr lang="en-US" sz="2000" b="1" spc="-36">
                <a:solidFill>
                  <a:srgbClr val="2B2E3C"/>
                </a:solidFill>
                <a:latin typeface="Arial"/>
                <a:ea typeface="Open Sans"/>
                <a:cs typeface="Arial"/>
              </a:rPr>
              <a:t>»</a:t>
            </a:r>
            <a:endParaRPr lang="en-US" sz="2000" b="1">
              <a:latin typeface="Arial"/>
              <a:cs typeface="Arial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5575854" y="3301403"/>
            <a:ext cx="8856837" cy="4731747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12870993" y="305995"/>
            <a:ext cx="1341236" cy="944962"/>
          </a:xfrm>
          <a:prstGeom prst="rect">
            <a:avLst/>
          </a:prstGeom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5"/>
          <a:stretch/>
        </p:blipFill>
        <p:spPr bwMode="auto">
          <a:xfrm>
            <a:off x="1736271" y="4042296"/>
            <a:ext cx="2928257" cy="292825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 bwMode="auto">
          <a:xfrm>
            <a:off x="2015014" y="7228506"/>
            <a:ext cx="180395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https://zabzan.ru</a:t>
            </a: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6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 bwMode="auto">
          <a:xfrm>
            <a:off x="992326" y="472249"/>
            <a:ext cx="7556421" cy="17009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450"/>
              </a:lnSpc>
              <a:buNone/>
              <a:defRPr/>
            </a:pPr>
            <a:r>
              <a:rPr lang="en-US" sz="2800" b="1" spc="-107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Просветительская работа органов местного самоуправления Забайкальского края</a:t>
            </a:r>
            <a:endParaRPr lang="ru-RU" sz="2800" b="1" spc="-107">
              <a:solidFill>
                <a:srgbClr val="2C3F42"/>
              </a:solidFill>
              <a:latin typeface="Bitter Medium"/>
              <a:ea typeface="Bitter Medium"/>
              <a:cs typeface="Bitter Medium"/>
            </a:endParaRPr>
          </a:p>
          <a:p>
            <a:pPr marL="0" indent="0" algn="ctr">
              <a:lnSpc>
                <a:spcPts val="4450"/>
              </a:lnSpc>
              <a:buNone/>
              <a:defRPr/>
            </a:pPr>
            <a:r>
              <a:rPr lang="ru-RU" sz="2400" b="1" spc="-107">
                <a:solidFill>
                  <a:schemeClr val="accent2"/>
                </a:solidFill>
                <a:latin typeface="Bitter Medium"/>
              </a:rPr>
              <a:t>О финансовом обеспечение предупредительных мер</a:t>
            </a:r>
            <a:endParaRPr lang="en-US" sz="2400" b="1">
              <a:solidFill>
                <a:schemeClr val="accent2"/>
              </a:solidFill>
            </a:endParaRPr>
          </a:p>
        </p:txBody>
      </p:sp>
      <p:sp>
        <p:nvSpPr>
          <p:cNvPr id="4" name="Shape 1"/>
          <p:cNvSpPr/>
          <p:nvPr/>
        </p:nvSpPr>
        <p:spPr bwMode="auto">
          <a:xfrm>
            <a:off x="793790" y="3041690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FCE2CF"/>
          </a:solidFill>
          <a:ln w="7620">
            <a:solidFill>
              <a:srgbClr val="E2C8B5"/>
            </a:solidFill>
            <a:prstDash val="solid"/>
          </a:ln>
        </p:spPr>
      </p:sp>
      <p:sp>
        <p:nvSpPr>
          <p:cNvPr id="5" name="Text 2"/>
          <p:cNvSpPr/>
          <p:nvPr/>
        </p:nvSpPr>
        <p:spPr bwMode="auto">
          <a:xfrm>
            <a:off x="878860" y="3084195"/>
            <a:ext cx="34016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  <a:defRPr/>
            </a:pPr>
            <a:r>
              <a:rPr lang="en-US" sz="2650" spc="-80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1</a:t>
            </a:r>
            <a:endParaRPr lang="en-US" sz="2650"/>
          </a:p>
        </p:txBody>
      </p:sp>
      <p:sp>
        <p:nvSpPr>
          <p:cNvPr id="6" name="Text 3"/>
          <p:cNvSpPr/>
          <p:nvPr/>
        </p:nvSpPr>
        <p:spPr bwMode="auto">
          <a:xfrm>
            <a:off x="1530906" y="304169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Информирование</a:t>
            </a:r>
            <a:endParaRPr lang="en-US" sz="2200"/>
          </a:p>
        </p:txBody>
      </p:sp>
      <p:sp>
        <p:nvSpPr>
          <p:cNvPr id="7" name="Text 4"/>
          <p:cNvSpPr/>
          <p:nvPr/>
        </p:nvSpPr>
        <p:spPr bwMode="auto">
          <a:xfrm>
            <a:off x="878860" y="3719274"/>
            <a:ext cx="3267909" cy="14516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Направлены информационные письма и памятка посредством электронной почты</a:t>
            </a:r>
            <a:endParaRPr lang="en-US" sz="1750"/>
          </a:p>
        </p:txBody>
      </p:sp>
      <p:sp>
        <p:nvSpPr>
          <p:cNvPr id="8" name="Shape 5"/>
          <p:cNvSpPr/>
          <p:nvPr/>
        </p:nvSpPr>
        <p:spPr bwMode="auto">
          <a:xfrm>
            <a:off x="4685467" y="3041690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FCE2CF"/>
          </a:solidFill>
          <a:ln w="7620">
            <a:solidFill>
              <a:srgbClr val="E2C8B5"/>
            </a:solidFill>
            <a:prstDash val="solid"/>
          </a:ln>
        </p:spPr>
      </p:sp>
      <p:sp>
        <p:nvSpPr>
          <p:cNvPr id="9" name="Text 6"/>
          <p:cNvSpPr/>
          <p:nvPr/>
        </p:nvSpPr>
        <p:spPr bwMode="auto">
          <a:xfrm>
            <a:off x="4770537" y="3084195"/>
            <a:ext cx="34016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  <a:defRPr/>
            </a:pPr>
            <a:r>
              <a:rPr lang="en-US" sz="2650" spc="-80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2</a:t>
            </a:r>
            <a:endParaRPr lang="en-US" sz="2650"/>
          </a:p>
        </p:txBody>
      </p:sp>
      <p:sp>
        <p:nvSpPr>
          <p:cNvPr id="10" name="Text 7"/>
          <p:cNvSpPr/>
          <p:nvPr/>
        </p:nvSpPr>
        <p:spPr bwMode="auto">
          <a:xfrm>
            <a:off x="5422583" y="3041690"/>
            <a:ext cx="3264217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Размещение информации</a:t>
            </a:r>
            <a:endParaRPr lang="en-US" sz="2200"/>
          </a:p>
        </p:txBody>
      </p:sp>
      <p:sp>
        <p:nvSpPr>
          <p:cNvPr id="11" name="Text 8"/>
          <p:cNvSpPr/>
          <p:nvPr/>
        </p:nvSpPr>
        <p:spPr bwMode="auto">
          <a:xfrm>
            <a:off x="4940558" y="3733443"/>
            <a:ext cx="3746241" cy="145161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Информация размещена на официальных сайтах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Администраци</a:t>
            </a:r>
            <a:r>
              <a:rPr lang="ru-RU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й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и социальных сетях</a:t>
            </a:r>
            <a:endParaRPr lang="en-US" sz="1750"/>
          </a:p>
        </p:txBody>
      </p:sp>
      <p:sp>
        <p:nvSpPr>
          <p:cNvPr id="12" name="Shape 9"/>
          <p:cNvSpPr/>
          <p:nvPr/>
        </p:nvSpPr>
        <p:spPr bwMode="auto">
          <a:xfrm>
            <a:off x="793790" y="5820013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FCE2CF"/>
          </a:solidFill>
          <a:ln w="7620">
            <a:solidFill>
              <a:srgbClr val="E2C8B5"/>
            </a:solidFill>
            <a:prstDash val="solid"/>
          </a:ln>
        </p:spPr>
      </p:sp>
      <p:sp>
        <p:nvSpPr>
          <p:cNvPr id="13" name="Text 10"/>
          <p:cNvSpPr/>
          <p:nvPr/>
        </p:nvSpPr>
        <p:spPr bwMode="auto">
          <a:xfrm>
            <a:off x="878860" y="5862518"/>
            <a:ext cx="34016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  <a:defRPr/>
            </a:pPr>
            <a:r>
              <a:rPr lang="en-US" sz="2650" spc="-80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3</a:t>
            </a:r>
            <a:endParaRPr lang="en-US" sz="2650"/>
          </a:p>
        </p:txBody>
      </p:sp>
      <p:sp>
        <p:nvSpPr>
          <p:cNvPr id="14" name="Text 11"/>
          <p:cNvSpPr/>
          <p:nvPr/>
        </p:nvSpPr>
        <p:spPr bwMode="auto">
          <a:xfrm>
            <a:off x="1530906" y="5820013"/>
            <a:ext cx="289881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Публикации</a:t>
            </a: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 в газетах</a:t>
            </a:r>
            <a:endParaRPr lang="en-US" sz="2200"/>
          </a:p>
        </p:txBody>
      </p:sp>
      <p:sp>
        <p:nvSpPr>
          <p:cNvPr id="15" name="Text 12"/>
          <p:cNvSpPr/>
          <p:nvPr/>
        </p:nvSpPr>
        <p:spPr bwMode="auto">
          <a:xfrm>
            <a:off x="1530906" y="6310431"/>
            <a:ext cx="6819305" cy="164770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Информация опубликована в газетах</a:t>
            </a:r>
            <a:endParaRPr lang="ru-RU" sz="1750" spc="-36">
              <a:solidFill>
                <a:srgbClr val="2B2E3C"/>
              </a:solidFill>
              <a:latin typeface="Open Sans"/>
              <a:ea typeface="Open Sans"/>
              <a:cs typeface="Open Sans"/>
            </a:endParaRPr>
          </a:p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«Северная правда» (Каларский округ) </a:t>
            </a:r>
            <a:endParaRPr lang="ru-RU" sz="1750" spc="-36">
              <a:solidFill>
                <a:srgbClr val="2B2E3C"/>
              </a:solidFill>
              <a:latin typeface="Open Sans"/>
              <a:ea typeface="Open Sans"/>
              <a:cs typeface="Open Sans"/>
            </a:endParaRPr>
          </a:p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«Родная земля» (Калганский округ) </a:t>
            </a:r>
            <a:endParaRPr lang="ru-RU" sz="1750" spc="-36">
              <a:solidFill>
                <a:srgbClr val="2B2E3C"/>
              </a:solidFill>
              <a:latin typeface="Open Sans"/>
              <a:ea typeface="Open Sans"/>
              <a:cs typeface="Open Sans"/>
            </a:endParaRPr>
          </a:p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«Ононская правда» (Кыринский район)</a:t>
            </a:r>
            <a:endParaRPr lang="en-US" sz="1750"/>
          </a:p>
        </p:txBody>
      </p:sp>
      <p:pic>
        <p:nvPicPr>
          <p:cNvPr id="19" name="Рисунок 18"/>
          <p:cNvPicPr>
            <a:picLocks noChangeAspect="1"/>
          </p:cNvPicPr>
          <p:nvPr/>
        </p:nvPicPr>
        <p:blipFill>
          <a:blip r:embed="rId2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9253424" y="382675"/>
            <a:ext cx="5305425" cy="7686675"/>
          </a:xfrm>
          <a:prstGeom prst="rect">
            <a:avLst/>
          </a:prstGeom>
        </p:spPr>
      </p:pic>
      <p:pic>
        <p:nvPicPr>
          <p:cNvPr id="20" name="Рисунок 19"/>
          <p:cNvPicPr>
            <a:picLocks noChangeAspect="1"/>
          </p:cNvPicPr>
          <p:nvPr/>
        </p:nvPicPr>
        <p:blipFill>
          <a:blip r:embed="rId3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/>
        </p:blipFill>
        <p:spPr bwMode="auto">
          <a:xfrm>
            <a:off x="11169446" y="1991279"/>
            <a:ext cx="3189103" cy="1013340"/>
          </a:xfrm>
          <a:prstGeom prst="rect">
            <a:avLst/>
          </a:prstGeom>
        </p:spPr>
      </p:pic>
      <p:sp>
        <p:nvSpPr>
          <p:cNvPr id="21" name="Прямоугольник 20"/>
          <p:cNvSpPr/>
          <p:nvPr/>
        </p:nvSpPr>
        <p:spPr bwMode="auto">
          <a:xfrm>
            <a:off x="9427727" y="1890585"/>
            <a:ext cx="4930824" cy="1995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Slide 7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Text 0"/>
          <p:cNvSpPr/>
          <p:nvPr/>
        </p:nvSpPr>
        <p:spPr bwMode="auto">
          <a:xfrm>
            <a:off x="706705" y="475144"/>
            <a:ext cx="12625149" cy="1150212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4450"/>
              </a:lnSpc>
              <a:buNone/>
              <a:defRPr/>
            </a:pPr>
            <a:r>
              <a:rPr lang="ru-RU" sz="2800" b="1" spc="-107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Мероприятия</a:t>
            </a:r>
            <a:r>
              <a:rPr lang="en-US" sz="2800" b="1" spc="-107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 по </a:t>
            </a:r>
            <a:r>
              <a:rPr lang="ru-RU" sz="2800" b="1" spc="-107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информированию работодателей</a:t>
            </a:r>
            <a:endParaRPr/>
          </a:p>
          <a:p>
            <a:pPr marL="0" indent="0" algn="ctr">
              <a:lnSpc>
                <a:spcPts val="4450"/>
              </a:lnSpc>
              <a:buNone/>
              <a:defRPr/>
            </a:pPr>
            <a:r>
              <a:rPr lang="ru-RU" sz="2800" b="1" spc="-107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органами местного самоуправления Забайкальского края</a:t>
            </a:r>
            <a:endParaRPr/>
          </a:p>
          <a:p>
            <a:pPr marL="0" indent="0" algn="ctr">
              <a:buNone/>
              <a:defRPr/>
            </a:pPr>
            <a:endParaRPr lang="ru-RU" b="1" spc="-107">
              <a:solidFill>
                <a:srgbClr val="2C3F42"/>
              </a:solidFill>
              <a:latin typeface="Bitter Medium"/>
              <a:ea typeface="Bitter Medium"/>
              <a:cs typeface="Bitter Medium"/>
            </a:endParaRPr>
          </a:p>
          <a:p>
            <a:pPr marL="0" indent="0" algn="ctr">
              <a:lnSpc>
                <a:spcPts val="4450"/>
              </a:lnSpc>
              <a:buNone/>
              <a:defRPr/>
            </a:pPr>
            <a:r>
              <a:rPr lang="en-US" sz="2800" b="1" spc="-107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 </a:t>
            </a:r>
            <a:endParaRPr lang="en-US" sz="2800" b="1"/>
          </a:p>
        </p:txBody>
      </p:sp>
      <p:sp>
        <p:nvSpPr>
          <p:cNvPr id="3" name="Text 1"/>
          <p:cNvSpPr/>
          <p:nvPr/>
        </p:nvSpPr>
        <p:spPr bwMode="auto">
          <a:xfrm>
            <a:off x="793790" y="3013353"/>
            <a:ext cx="4120753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  <a:defRPr/>
            </a:pPr>
            <a:r>
              <a:rPr lang="en-US" sz="5850" spc="-17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—</a:t>
            </a:r>
            <a:endParaRPr lang="en-US" sz="5850"/>
          </a:p>
        </p:txBody>
      </p:sp>
      <p:sp>
        <p:nvSpPr>
          <p:cNvPr id="4" name="Text 2"/>
          <p:cNvSpPr/>
          <p:nvPr/>
        </p:nvSpPr>
        <p:spPr bwMode="auto">
          <a:xfrm>
            <a:off x="1436489" y="2774221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b="1" spc="-67">
                <a:solidFill>
                  <a:schemeClr val="accent2">
                    <a:lumMod val="75000"/>
                  </a:schemeClr>
                </a:solidFill>
                <a:latin typeface="Bitter Medium"/>
                <a:ea typeface="Bitter Medium"/>
                <a:cs typeface="Bitter Medium"/>
              </a:rPr>
              <a:t>Совещания</a:t>
            </a:r>
            <a:endParaRPr lang="en-US" sz="2200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5" name="Text 3"/>
          <p:cNvSpPr/>
          <p:nvPr/>
        </p:nvSpPr>
        <p:spPr bwMode="auto">
          <a:xfrm>
            <a:off x="775930" y="3848914"/>
            <a:ext cx="4120753" cy="225532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endParaRPr lang="ru-RU" sz="2800" b="1" spc="-36">
              <a:solidFill>
                <a:schemeClr val="accent2"/>
              </a:solidFill>
              <a:latin typeface="Open Sans"/>
              <a:ea typeface="Open Sans"/>
              <a:cs typeface="Open Sans"/>
            </a:endParaRPr>
          </a:p>
          <a:p>
            <a:pPr marL="0" indent="0" algn="ctr">
              <a:lnSpc>
                <a:spcPts val="2850"/>
              </a:lnSpc>
              <a:buNone/>
              <a:defRPr/>
            </a:pPr>
            <a:r>
              <a:rPr lang="ru-RU" sz="2800">
                <a:ln w="0"/>
                <a:solidFill>
                  <a:schemeClr val="accent1"/>
                </a:solidFill>
                <a:latin typeface="Open Sans"/>
                <a:ea typeface="Open Sans"/>
                <a:cs typeface="Open Sans"/>
              </a:rPr>
              <a:t>9</a:t>
            </a:r>
            <a:r>
              <a:rPr lang="en-US" sz="1750">
                <a:ln w="0"/>
                <a:solidFill>
                  <a:schemeClr val="tx1"/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совещаний</a:t>
            </a:r>
            <a:endParaRPr lang="ru-RU" sz="1750" spc="-36">
              <a:solidFill>
                <a:srgbClr val="2B2E3C"/>
              </a:solidFill>
              <a:latin typeface="Open Sans"/>
              <a:ea typeface="Open Sans"/>
              <a:cs typeface="Open Sans"/>
            </a:endParaRPr>
          </a:p>
          <a:p>
            <a:pPr marL="0" indent="0" algn="ctr">
              <a:lnSpc>
                <a:spcPts val="2850"/>
              </a:lnSpc>
              <a:buNone/>
              <a:defRPr/>
            </a:pPr>
            <a:r>
              <a:rPr lang="ru-RU" sz="1750" spc="-36">
                <a:solidFill>
                  <a:srgbClr val="2B2E3C"/>
                </a:solidFill>
                <a:latin typeface="Open Sans"/>
              </a:rPr>
              <a:t>(Балейский, Ононский, Тунгокоченский округа, Сретенский, Хилокский (2), Шилкинский районы, г.Чита, ЗАТО п.Горный)</a:t>
            </a:r>
            <a:endParaRPr/>
          </a:p>
        </p:txBody>
      </p:sp>
      <p:sp>
        <p:nvSpPr>
          <p:cNvPr id="6" name="Text 4"/>
          <p:cNvSpPr/>
          <p:nvPr/>
        </p:nvSpPr>
        <p:spPr bwMode="auto">
          <a:xfrm>
            <a:off x="5254704" y="3013353"/>
            <a:ext cx="4120872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  <a:defRPr/>
            </a:pPr>
            <a:r>
              <a:rPr lang="en-US" sz="5850" spc="-17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—</a:t>
            </a:r>
            <a:endParaRPr lang="en-US" sz="5850"/>
          </a:p>
        </p:txBody>
      </p:sp>
      <p:sp>
        <p:nvSpPr>
          <p:cNvPr id="7" name="Text 5"/>
          <p:cNvSpPr/>
          <p:nvPr/>
        </p:nvSpPr>
        <p:spPr bwMode="auto">
          <a:xfrm>
            <a:off x="5966553" y="277871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b="1" spc="-67">
                <a:solidFill>
                  <a:schemeClr val="accent2">
                    <a:lumMod val="75000"/>
                  </a:schemeClr>
                </a:solidFill>
                <a:latin typeface="Bitter Medium"/>
                <a:ea typeface="Bitter Medium"/>
                <a:cs typeface="Bitter Medium"/>
              </a:rPr>
              <a:t>Семинары</a:t>
            </a:r>
            <a:endParaRPr lang="en-US" sz="2200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8" name="Text 6"/>
          <p:cNvSpPr/>
          <p:nvPr/>
        </p:nvSpPr>
        <p:spPr bwMode="auto">
          <a:xfrm>
            <a:off x="5327371" y="3825348"/>
            <a:ext cx="4120872" cy="22567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endParaRPr lang="ru-RU" sz="2800" b="1" spc="-36">
              <a:solidFill>
                <a:schemeClr val="accent2"/>
              </a:solidFill>
              <a:latin typeface="Open Sans"/>
              <a:ea typeface="Open Sans"/>
              <a:cs typeface="Open Sans"/>
            </a:endParaRPr>
          </a:p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2800">
                <a:ln w="0"/>
                <a:solidFill>
                  <a:schemeClr val="accent1"/>
                </a:solidFill>
                <a:latin typeface="Open Sans"/>
                <a:ea typeface="Open Sans"/>
                <a:cs typeface="Open Sans"/>
              </a:rPr>
              <a:t>2</a:t>
            </a:r>
            <a:r>
              <a:rPr lang="en-US" sz="1750" b="1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семинара </a:t>
            </a:r>
            <a:endParaRPr lang="ru-RU" sz="1750" spc="-36">
              <a:solidFill>
                <a:srgbClr val="2B2E3C"/>
              </a:solidFill>
              <a:latin typeface="Open Sans"/>
              <a:ea typeface="Open Sans"/>
              <a:cs typeface="Open Sans"/>
            </a:endParaRPr>
          </a:p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(г.Чита и Карымский район).</a:t>
            </a:r>
            <a:endParaRPr lang="en-US" sz="1750"/>
          </a:p>
        </p:txBody>
      </p:sp>
      <p:sp>
        <p:nvSpPr>
          <p:cNvPr id="9" name="Text 7"/>
          <p:cNvSpPr/>
          <p:nvPr/>
        </p:nvSpPr>
        <p:spPr bwMode="auto">
          <a:xfrm>
            <a:off x="9715738" y="3013353"/>
            <a:ext cx="4120753" cy="74842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5850"/>
              </a:lnSpc>
              <a:buNone/>
              <a:defRPr/>
            </a:pPr>
            <a:r>
              <a:rPr lang="en-US" sz="5850" spc="-17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—</a:t>
            </a:r>
            <a:endParaRPr lang="en-US" sz="5850"/>
          </a:p>
        </p:txBody>
      </p:sp>
      <p:sp>
        <p:nvSpPr>
          <p:cNvPr id="10" name="Text 8"/>
          <p:cNvSpPr/>
          <p:nvPr/>
        </p:nvSpPr>
        <p:spPr bwMode="auto">
          <a:xfrm>
            <a:off x="9751577" y="2772633"/>
            <a:ext cx="408491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750"/>
              </a:lnSpc>
              <a:buNone/>
              <a:defRPr/>
            </a:pPr>
            <a:r>
              <a:rPr lang="en-US" sz="2200" b="1" spc="-67">
                <a:solidFill>
                  <a:schemeClr val="accent2">
                    <a:lumMod val="75000"/>
                  </a:schemeClr>
                </a:solidFill>
                <a:latin typeface="Bitter Medium"/>
                <a:ea typeface="Bitter Medium"/>
                <a:cs typeface="Bitter Medium"/>
              </a:rPr>
              <a:t>Межведомственные комиссии</a:t>
            </a:r>
            <a:endParaRPr lang="en-US" sz="2200" b="1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1" name="Text 9"/>
          <p:cNvSpPr/>
          <p:nvPr/>
        </p:nvSpPr>
        <p:spPr bwMode="auto">
          <a:xfrm>
            <a:off x="9878932" y="3848914"/>
            <a:ext cx="4566115" cy="225676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endParaRPr lang="ru-RU" sz="2800" b="1" spc="-36">
              <a:solidFill>
                <a:schemeClr val="accent2"/>
              </a:solidFill>
              <a:latin typeface="Open Sans"/>
              <a:ea typeface="Open Sans"/>
              <a:cs typeface="Open Sans"/>
            </a:endParaRPr>
          </a:p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2800">
                <a:ln w="0"/>
                <a:solidFill>
                  <a:schemeClr val="accent1"/>
                </a:solidFill>
                <a:latin typeface="Open Sans"/>
                <a:ea typeface="Open Sans"/>
                <a:cs typeface="Open Sans"/>
              </a:rPr>
              <a:t>2</a:t>
            </a:r>
            <a:r>
              <a:rPr lang="en-US" sz="2800" b="1" spc="50">
                <a:ln w="9525" cmpd="sng">
                  <a:solidFill>
                    <a:schemeClr val="accent1"/>
                  </a:solidFill>
                  <a:prstDash val="solid"/>
                </a:ln>
                <a:solidFill>
                  <a:srgbClr val="70AD47">
                    <a:tint val="1000"/>
                  </a:srgbClr>
                </a:solidFill>
                <a:latin typeface="Open Sans"/>
                <a:ea typeface="Open Sans"/>
                <a:cs typeface="Open Sans"/>
              </a:rPr>
              <a:t>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 межведомственных комиссий </a:t>
            </a:r>
            <a:endParaRPr lang="ru-RU" sz="1750" spc="-36">
              <a:solidFill>
                <a:srgbClr val="2B2E3C"/>
              </a:solidFill>
              <a:latin typeface="Open Sans"/>
              <a:ea typeface="Open Sans"/>
              <a:cs typeface="Open Sans"/>
            </a:endParaRPr>
          </a:p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с приглашением работодателей </a:t>
            </a:r>
            <a:endParaRPr lang="ru-RU" sz="1750" spc="-36">
              <a:solidFill>
                <a:srgbClr val="2B2E3C"/>
              </a:solidFill>
              <a:latin typeface="Open Sans"/>
              <a:ea typeface="Open Sans"/>
              <a:cs typeface="Open Sans"/>
            </a:endParaRPr>
          </a:p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(Чернышевский район и Забайкальский округ)</a:t>
            </a:r>
            <a:endParaRPr lang="en-US" sz="1750"/>
          </a:p>
        </p:txBody>
      </p:sp>
      <p:sp>
        <p:nvSpPr>
          <p:cNvPr id="12" name="Text 0"/>
          <p:cNvSpPr/>
          <p:nvPr/>
        </p:nvSpPr>
        <p:spPr bwMode="auto">
          <a:xfrm>
            <a:off x="826626" y="1568092"/>
            <a:ext cx="12625149" cy="756507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buNone/>
              <a:defRPr/>
            </a:pPr>
            <a:endParaRPr lang="ru-RU" b="1" spc="-107">
              <a:solidFill>
                <a:srgbClr val="2C3F42"/>
              </a:solidFill>
              <a:latin typeface="Bitter Medium"/>
              <a:ea typeface="Bitter Medium"/>
              <a:cs typeface="Bitter Medium"/>
            </a:endParaRPr>
          </a:p>
          <a:p>
            <a:pPr lvl="0" algn="ctr">
              <a:defRPr/>
            </a:pPr>
            <a:r>
              <a:rPr lang="ru-RU" sz="2800" b="1" spc="-107">
                <a:solidFill>
                  <a:schemeClr val="accent2"/>
                </a:solidFill>
                <a:latin typeface="Arial"/>
                <a:cs typeface="Arial"/>
              </a:rPr>
              <a:t>О финансовом обеспечение предупредительных мер</a:t>
            </a:r>
            <a:endParaRPr lang="en-US" sz="2800" b="1">
              <a:solidFill>
                <a:schemeClr val="accent2"/>
              </a:solidFill>
              <a:latin typeface="Arial"/>
              <a:cs typeface="Arial"/>
            </a:endParaRPr>
          </a:p>
          <a:p>
            <a:pPr marL="0" indent="0" algn="ctr">
              <a:lnSpc>
                <a:spcPts val="4450"/>
              </a:lnSpc>
              <a:buNone/>
              <a:defRPr/>
            </a:pPr>
            <a:r>
              <a:rPr lang="en-US" sz="2800" b="1" spc="-107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 </a:t>
            </a:r>
            <a:endParaRPr lang="en-US" sz="2800" b="1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826314" y="7648832"/>
            <a:ext cx="1804086" cy="580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7" name="Прямоугольник 16"/>
          <p:cNvSpPr/>
          <p:nvPr/>
        </p:nvSpPr>
        <p:spPr bwMode="auto">
          <a:xfrm>
            <a:off x="12625045" y="7505195"/>
            <a:ext cx="1804086" cy="58076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331627" y="7286630"/>
            <a:ext cx="1804086" cy="5807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xmlns:m="http://schemas.openxmlformats.org/officeDocument/2006/math" xmlns:w="http://schemas.openxmlformats.org/wordprocessingml/2006/main" showMasterPhAnim="0" show="1">
  <p:cSld name="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3" name="Text 0"/>
          <p:cNvSpPr/>
          <p:nvPr/>
        </p:nvSpPr>
        <p:spPr bwMode="auto">
          <a:xfrm>
            <a:off x="4146769" y="493944"/>
            <a:ext cx="7556421" cy="1700927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ctr">
              <a:lnSpc>
                <a:spcPts val="4450"/>
              </a:lnSpc>
              <a:buNone/>
              <a:defRPr/>
            </a:pPr>
            <a:r>
              <a:rPr lang="en-US" sz="2800" b="1" spc="-107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Просветительская работа </a:t>
            </a:r>
            <a:endParaRPr lang="ru-RU" sz="2800" b="1" spc="-107">
              <a:solidFill>
                <a:srgbClr val="2C3F42"/>
              </a:solidFill>
              <a:latin typeface="Bitter Medium"/>
              <a:ea typeface="Bitter Medium"/>
              <a:cs typeface="Bitter Medium"/>
            </a:endParaRPr>
          </a:p>
          <a:p>
            <a:pPr marL="0" indent="0" algn="ctr">
              <a:lnSpc>
                <a:spcPts val="4450"/>
              </a:lnSpc>
              <a:buNone/>
              <a:defRPr/>
            </a:pPr>
            <a:r>
              <a:rPr lang="ru-RU" sz="2800" b="1" spc="-107">
                <a:solidFill>
                  <a:srgbClr val="2C3F42"/>
                </a:solidFill>
                <a:latin typeface="Bitter Medium"/>
                <a:ea typeface="Bitter Medium"/>
                <a:cs typeface="Bitter Medium"/>
              </a:rPr>
              <a:t>Федерации профсоюзов Забайкалья</a:t>
            </a:r>
            <a:endParaRPr/>
          </a:p>
          <a:p>
            <a:pPr marL="0" indent="0" algn="ctr">
              <a:lnSpc>
                <a:spcPts val="4450"/>
              </a:lnSpc>
              <a:buNone/>
              <a:defRPr/>
            </a:pPr>
            <a:r>
              <a:rPr lang="ru-RU" sz="2400" b="1" spc="-107">
                <a:solidFill>
                  <a:schemeClr val="accent2"/>
                </a:solidFill>
                <a:latin typeface="Bitter Medium"/>
              </a:rPr>
              <a:t>О финансовом обеспечение предупредительных мер</a:t>
            </a:r>
            <a:endParaRPr lang="en-US" sz="2400" b="1">
              <a:solidFill>
                <a:schemeClr val="accent2"/>
              </a:solidFill>
            </a:endParaRPr>
          </a:p>
        </p:txBody>
      </p:sp>
      <p:sp>
        <p:nvSpPr>
          <p:cNvPr id="4" name="Shape 1"/>
          <p:cNvSpPr/>
          <p:nvPr/>
        </p:nvSpPr>
        <p:spPr bwMode="auto">
          <a:xfrm>
            <a:off x="793790" y="3041690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FCE2CF"/>
          </a:solidFill>
          <a:ln w="7620">
            <a:solidFill>
              <a:srgbClr val="E2C8B5"/>
            </a:solidFill>
            <a:prstDash val="solid"/>
          </a:ln>
        </p:spPr>
      </p:sp>
      <p:sp>
        <p:nvSpPr>
          <p:cNvPr id="5" name="Text 2"/>
          <p:cNvSpPr/>
          <p:nvPr/>
        </p:nvSpPr>
        <p:spPr bwMode="auto">
          <a:xfrm>
            <a:off x="878860" y="3084195"/>
            <a:ext cx="34016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  <a:defRPr/>
            </a:pPr>
            <a:r>
              <a:rPr lang="en-US" sz="2650" spc="-80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1</a:t>
            </a:r>
            <a:endParaRPr lang="en-US" sz="2650"/>
          </a:p>
        </p:txBody>
      </p:sp>
      <p:sp>
        <p:nvSpPr>
          <p:cNvPr id="6" name="Text 3"/>
          <p:cNvSpPr/>
          <p:nvPr/>
        </p:nvSpPr>
        <p:spPr bwMode="auto">
          <a:xfrm>
            <a:off x="1530906" y="3041690"/>
            <a:ext cx="2835235" cy="354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Информирование</a:t>
            </a:r>
            <a:endParaRPr lang="en-US" sz="2200"/>
          </a:p>
        </p:txBody>
      </p:sp>
      <p:sp>
        <p:nvSpPr>
          <p:cNvPr id="7" name="Text 4"/>
          <p:cNvSpPr/>
          <p:nvPr/>
        </p:nvSpPr>
        <p:spPr bwMode="auto">
          <a:xfrm>
            <a:off x="878860" y="3719274"/>
            <a:ext cx="3267909" cy="145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Направлены информационные письма и памятка</a:t>
            </a:r>
            <a:endParaRPr lang="en-US" sz="1750"/>
          </a:p>
        </p:txBody>
      </p:sp>
      <p:sp>
        <p:nvSpPr>
          <p:cNvPr id="8" name="Shape 5"/>
          <p:cNvSpPr/>
          <p:nvPr/>
        </p:nvSpPr>
        <p:spPr bwMode="auto">
          <a:xfrm>
            <a:off x="4685467" y="3041690"/>
            <a:ext cx="510302" cy="510302"/>
          </a:xfrm>
          <a:prstGeom prst="roundRect">
            <a:avLst>
              <a:gd name="adj" fmla="val 18669"/>
            </a:avLst>
          </a:prstGeom>
          <a:solidFill>
            <a:srgbClr val="FCE2CF"/>
          </a:solidFill>
          <a:ln w="7620">
            <a:solidFill>
              <a:srgbClr val="E2C8B5"/>
            </a:solidFill>
            <a:prstDash val="solid"/>
          </a:ln>
        </p:spPr>
      </p:sp>
      <p:sp>
        <p:nvSpPr>
          <p:cNvPr id="9" name="Text 6"/>
          <p:cNvSpPr/>
          <p:nvPr/>
        </p:nvSpPr>
        <p:spPr bwMode="auto">
          <a:xfrm>
            <a:off x="4770537" y="3084195"/>
            <a:ext cx="340162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marL="0" indent="0" algn="ctr">
              <a:lnSpc>
                <a:spcPts val="2650"/>
              </a:lnSpc>
              <a:buNone/>
              <a:defRPr/>
            </a:pPr>
            <a:r>
              <a:rPr lang="en-US" sz="2650" spc="-80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2</a:t>
            </a:r>
            <a:endParaRPr lang="en-US" sz="2650"/>
          </a:p>
        </p:txBody>
      </p:sp>
      <p:sp>
        <p:nvSpPr>
          <p:cNvPr id="10" name="Text 7"/>
          <p:cNvSpPr/>
          <p:nvPr/>
        </p:nvSpPr>
        <p:spPr bwMode="auto">
          <a:xfrm>
            <a:off x="5422583" y="3041690"/>
            <a:ext cx="3264217" cy="708660"/>
          </a:xfrm>
          <a:prstGeom prst="rect">
            <a:avLst/>
          </a:prstGeom>
          <a:noFill/>
          <a:ln/>
        </p:spPr>
        <p:txBody>
          <a:bodyPr wrap="square" lIns="0" tIns="0" rIns="0" bIns="0" rtlCol="0" anchor="t"/>
          <a:lstStyle/>
          <a:p>
            <a:pPr marL="0" indent="0" algn="l">
              <a:lnSpc>
                <a:spcPts val="2750"/>
              </a:lnSpc>
              <a:buNone/>
              <a:defRPr/>
            </a:pPr>
            <a:r>
              <a:rPr lang="en-US" sz="2200" spc="-67">
                <a:solidFill>
                  <a:srgbClr val="2B2E3C"/>
                </a:solidFill>
                <a:latin typeface="Bitter Medium"/>
                <a:ea typeface="Bitter Medium"/>
                <a:cs typeface="Bitter Medium"/>
              </a:rPr>
              <a:t>Размещение информации</a:t>
            </a:r>
            <a:endParaRPr lang="en-US" sz="2200"/>
          </a:p>
        </p:txBody>
      </p:sp>
      <p:sp>
        <p:nvSpPr>
          <p:cNvPr id="11" name="Text 8"/>
          <p:cNvSpPr/>
          <p:nvPr/>
        </p:nvSpPr>
        <p:spPr bwMode="auto">
          <a:xfrm>
            <a:off x="4940558" y="3733443"/>
            <a:ext cx="3746241" cy="145161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lIns="0" tIns="0" rIns="0" bIns="0" rtlCol="0" anchor="t"/>
          <a:lstStyle/>
          <a:p>
            <a:pPr marL="0" indent="0" algn="ctr">
              <a:lnSpc>
                <a:spcPts val="2850"/>
              </a:lnSpc>
              <a:buNone/>
              <a:defRPr/>
            </a:pPr>
            <a:r>
              <a:rPr lang="ru-RU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Методические пособия размещены на официальном сайте, </a:t>
            </a:r>
            <a:r>
              <a:rPr lang="en-US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Telegram </a:t>
            </a:r>
            <a:r>
              <a:rPr lang="ru-RU" sz="175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канале, в группе Вконтакте</a:t>
            </a:r>
            <a:endParaRPr lang="en-US" sz="175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/>
          <a:stretch/>
        </p:blipFill>
        <p:spPr bwMode="auto">
          <a:xfrm>
            <a:off x="1458259" y="569351"/>
            <a:ext cx="2109110" cy="1625519"/>
          </a:xfrm>
          <a:prstGeom prst="rect">
            <a:avLst/>
          </a:prstGeom>
        </p:spPr>
      </p:pic>
      <p:sp>
        <p:nvSpPr>
          <p:cNvPr id="17" name="Прямоугольник 16"/>
          <p:cNvSpPr/>
          <p:nvPr/>
        </p:nvSpPr>
        <p:spPr bwMode="auto">
          <a:xfrm>
            <a:off x="7316181" y="6354293"/>
            <a:ext cx="237539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/>
              <a:t>https://prof-chita.com/</a:t>
            </a:r>
            <a:endParaRPr/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3"/>
          <a:stretch/>
        </p:blipFill>
        <p:spPr bwMode="auto">
          <a:xfrm>
            <a:off x="10517261" y="3699306"/>
            <a:ext cx="2441932" cy="2441932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 bwMode="auto">
          <a:xfrm>
            <a:off x="10564242" y="6084040"/>
            <a:ext cx="239495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en-US"/>
              <a:t>https://t.me/prof_chita</a:t>
            </a:r>
            <a:endParaRPr lang="ru-RU"/>
          </a:p>
        </p:txBody>
      </p:sp>
      <p:pic>
        <p:nvPicPr>
          <p:cNvPr id="23" name="Рисунок 22"/>
          <p:cNvPicPr>
            <a:picLocks noChangeAspect="1"/>
          </p:cNvPicPr>
          <p:nvPr/>
        </p:nvPicPr>
        <p:blipFill>
          <a:blip r:embed="rId4"/>
          <a:stretch/>
        </p:blipFill>
        <p:spPr bwMode="auto">
          <a:xfrm>
            <a:off x="4940558" y="5292012"/>
            <a:ext cx="2375623" cy="2375623"/>
          </a:xfrm>
          <a:prstGeom prst="rect">
            <a:avLst/>
          </a:prstGeom>
        </p:spPr>
      </p:pic>
      <p:sp>
        <p:nvSpPr>
          <p:cNvPr id="27" name="Shape 5"/>
          <p:cNvSpPr/>
          <p:nvPr/>
        </p:nvSpPr>
        <p:spPr bwMode="auto">
          <a:xfrm>
            <a:off x="10193637" y="3041690"/>
            <a:ext cx="2858333" cy="510302"/>
          </a:xfrm>
          <a:prstGeom prst="roundRect">
            <a:avLst>
              <a:gd name="adj" fmla="val 18669"/>
            </a:avLst>
          </a:prstGeom>
          <a:solidFill>
            <a:srgbClr val="FCE2CF"/>
          </a:solidFill>
          <a:ln w="7620">
            <a:solidFill>
              <a:srgbClr val="E2C8B5"/>
            </a:solidFill>
            <a:prstDash val="solid"/>
          </a:ln>
        </p:spPr>
      </p:sp>
      <p:sp>
        <p:nvSpPr>
          <p:cNvPr id="28" name="Text 6"/>
          <p:cNvSpPr/>
          <p:nvPr/>
        </p:nvSpPr>
        <p:spPr bwMode="auto">
          <a:xfrm>
            <a:off x="10447187" y="3129202"/>
            <a:ext cx="2512006" cy="425291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50"/>
              </a:lnSpc>
              <a:defRPr/>
            </a:pPr>
            <a:r>
              <a:rPr lang="en-US" sz="280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Telegram </a:t>
            </a:r>
            <a:r>
              <a:rPr lang="ru-RU" sz="2800" spc="-36">
                <a:solidFill>
                  <a:srgbClr val="2B2E3C"/>
                </a:solidFill>
                <a:latin typeface="Open Sans"/>
                <a:ea typeface="Open Sans"/>
                <a:cs typeface="Open Sans"/>
              </a:rPr>
              <a:t>канал</a:t>
            </a:r>
            <a:endParaRPr lang="en-US" sz="2650"/>
          </a:p>
        </p:txBody>
      </p:sp>
      <p:sp>
        <p:nvSpPr>
          <p:cNvPr id="24" name="Прямоугольник 23"/>
          <p:cNvSpPr/>
          <p:nvPr/>
        </p:nvSpPr>
        <p:spPr bwMode="auto">
          <a:xfrm>
            <a:off x="12826314" y="7648832"/>
            <a:ext cx="1804086" cy="580768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5" name="Прямоугольник 24"/>
          <p:cNvSpPr/>
          <p:nvPr/>
        </p:nvSpPr>
        <p:spPr bwMode="auto">
          <a:xfrm>
            <a:off x="12625045" y="7505195"/>
            <a:ext cx="1804086" cy="58076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26" name="Прямоугольник 25"/>
          <p:cNvSpPr/>
          <p:nvPr/>
        </p:nvSpPr>
        <p:spPr bwMode="auto">
          <a:xfrm>
            <a:off x="12331627" y="7286630"/>
            <a:ext cx="1804086" cy="580768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ru-RU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2000" advClick="1"/>
    </mc:Choice>
    <mc:Fallback>
      <p:transition advClick="1"/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<Relationships xmlns="http://schemas.openxmlformats.org/package/2006/relationships"></Relationships>
</file>

<file path=ppt/theme/theme1.xml><?xml version="1.0" encoding="utf-8"?>
<a:theme xmlns:a="http://schemas.openxmlformats.org/drawingml/2006/main" xmlns:r="http://schemas.openxmlformats.org/officeDocument/2006/relationships" xmlns:p="http://schemas.openxmlformats.org/presentation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Ретро">
      <a:majorFont>
        <a:latin typeface="Calibri Light"/>
        <a:ea typeface="Arial"/>
        <a:cs typeface="Arial"/>
      </a:majorFont>
      <a:minorFont>
        <a:latin typeface="Calibri"/>
        <a:ea typeface="Arial"/>
        <a:cs typeface="Arial"/>
      </a:minorFont>
    </a:fontScheme>
    <a:fmtScheme name="Ретро">
      <a:fillStyleLst>
        <a:solidFill>
          <a:schemeClr val="phClr"/>
        </a:solidFill>
        <a:gradFill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/>
        </a:gradFill>
        <a:gradFill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0</TotalTime>
  <Words>0</Words>
  <Application>Р7-Офис/2024.3.1.523</Application>
  <DocSecurity>0</DocSecurity>
  <PresentationFormat>Произвольный</PresentationFormat>
  <Paragraphs>0</Paragraphs>
  <Slides>8</Slides>
  <Notes>8</Notes>
  <HiddenSlides>0</HiddenSlides>
  <MMClips>2</MMClips>
  <ScaleCrop>0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Theme 1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</vt:vector>
  </TitlesOfParts>
  <Manager/>
  <Company>PptxGenJS</Company>
  <LinksUpToDate>0</LinksUpToDate>
  <SharedDoc>0</SharedDoc>
  <HyperlinkBase/>
  <HyperlinksChanged>0</HyperlinksChanged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PptxGenJS Presentation</dc:title>
  <dc:subject>PptxGenJS Presentation</dc:subject>
  <dc:creator>PptxGenJS</dc:creator>
  <cp:keywords/>
  <dc:description/>
  <dc:identifier/>
  <dc:language/>
  <cp:lastModifiedBy/>
  <cp:revision>31</cp:revision>
  <dcterms:created xsi:type="dcterms:W3CDTF">2025-03-17T01:50:52Z</dcterms:created>
  <dcterms:modified xsi:type="dcterms:W3CDTF">2025-03-19T02:05:16Z</dcterms:modified>
  <cp:category/>
  <cp:contentStatus/>
  <cp:version/>
</cp:coreProperties>
</file>