
<file path=[Content_Types].xml><?xml version="1.0" encoding="utf-8"?>
<Types xmlns="http://schemas.openxmlformats.org/package/2006/content-types">
  <Default Extension="svg" ContentType="image/svg+xml"/>
  <Default Extension="xlsx" ContentType="application/vnd.openxmlformats-officedocument.spreadsheetml.sheet"/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2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s/slide8.xml" ContentType="application/vnd.openxmlformats-officedocument.presentationml.slide+xml"/>
  <Override PartName="/docProps/app.xml" ContentType="application/vnd.openxmlformats-officedocument.extended-properties+xml"/>
  <Override PartName="/ppt/slideLayouts/slideLayout6.xml" ContentType="application/vnd.openxmlformats-officedocument.presentationml.slideLayout+xml"/>
  <Override PartName="/ppt/slides/slide4.xml" ContentType="application/vnd.openxmlformats-officedocument.presentationml.slide+xml"/>
  <Override PartName="/docProps/core.xml" ContentType="application/vnd.openxmlformats-package.core-properties+xml"/>
  <Override PartName="/ppt/slideLayouts/slideLayout18.xml" ContentType="application/vnd.openxmlformats-officedocument.presentationml.slideLayout+xml"/>
  <Override PartName="/ppt/diagrams/layout2.xml" ContentType="application/vnd.openxmlformats-officedocument.drawingml.diagramLayout+xml"/>
  <Override PartName="/ppt/diagrams/data2.xml" ContentType="application/vnd.openxmlformats-officedocument.drawingml.diagramData+xml"/>
  <Override PartName="/ppt/diagrams/drawing2.xml" ContentType="application/vnd.openxmlformats-officedocument.drawingml.diagramDrawing+xml"/>
  <Override PartName="/ppt/slideLayouts/slideLayout2.xml" ContentType="application/vnd.openxmlformats-officedocument.presentationml.slideLayout+xml"/>
  <Override PartName="/ppt/diagrams/quickStyle2.xml" ContentType="application/vnd.openxmlformats-officedocument.drawingml.diagramQuickStyle+xml"/>
  <Override PartName="/ppt/slideLayouts/slideLayout9.xml" ContentType="application/vnd.openxmlformats-officedocument.presentationml.slideLayout+xml"/>
  <Override PartName="/ppt/charts/chart4.xml" ContentType="application/vnd.openxmlformats-officedocument.drawingml.chart+xml"/>
  <Override PartName="/ppt/slideLayouts/slideLayout8.xml" ContentType="application/vnd.openxmlformats-officedocument.presentationml.slideLayout+xml"/>
  <Override PartName="/ppt/slideLayouts/slideLayout1.xml" ContentType="application/vnd.openxmlformats-officedocument.presentationml.slideLayout+xml"/>
  <Override PartName="/ppt/charts/chart5.xml" ContentType="application/vnd.openxmlformats-officedocument.drawingml.chart+xml"/>
  <Override PartName="/ppt/charts/chart3.xml" ContentType="application/vnd.openxmlformats-officedocument.drawingml.char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theme/themeOverride1.xml" ContentType="application/vnd.openxmlformats-officedocument.themeOverride+xml"/>
  <Override PartName="/ppt/slides/slide5.xml" ContentType="application/vnd.openxmlformats-officedocument.presentationml.slide+xml"/>
  <Override PartName="/ppt/diagrams/quickStyle1.xml" ContentType="application/vnd.openxmlformats-officedocument.drawingml.diagramQuickStyle+xml"/>
  <Override PartName="/ppt/slideMasters/slideMaster1.xml" ContentType="application/vnd.openxmlformats-officedocument.presentationml.slideMaster+xml"/>
  <Override PartName="/ppt/slides/slide7.xml" ContentType="application/vnd.openxmlformats-officedocument.presentationml.slide+xml"/>
  <Override PartName="/ppt/diagrams/colors2.xml" ContentType="application/vnd.openxmlformats-officedocument.drawingml.diagramColors+xml"/>
  <Override PartName="/ppt/presProps.xml" ContentType="application/vnd.openxmlformats-officedocument.presentationml.presProps+xml"/>
  <Override PartName="/ppt/diagrams/layout1.xml" ContentType="application/vnd.openxmlformats-officedocument.drawingml.diagramLayout+xml"/>
  <Override PartName="/ppt/diagrams/colors1.xml" ContentType="application/vnd.openxmlformats-officedocument.drawingml.diagramColors+xml"/>
  <Override PartName="/ppt/theme/theme1.xml" ContentType="application/vnd.openxmlformats-officedocument.theme+xml"/>
  <Override PartName="/ppt/presentation.xml" ContentType="application/vnd.openxmlformats-officedocument.presentationml.presentation.main+xml"/>
  <Override PartName="/ppt/tableStyles.xml" ContentType="application/vnd.openxmlformats-officedocument.presentationml.tableStyles+xml"/>
  <Override PartName="/ppt/diagrams/data1.xml" ContentType="application/vnd.openxmlformats-officedocument.drawingml.diagramData+xml"/>
  <Override PartName="/ppt/slideLayouts/slideLayout5.xml" ContentType="application/vnd.openxmlformats-officedocument.presentationml.slideLayout+xml"/>
  <Override PartName="/ppt/diagrams/drawing1.xml" ContentType="application/vnd.openxmlformats-officedocument.drawingml.diagramDrawing+xml"/>
  <Override PartName="/ppt/viewProps.xml" ContentType="application/vnd.openxmlformats-officedocument.presentationml.viewProps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9144000" cy="68580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35758FB7-9AC5-4552-8A53-C91805E547FA}">
  <a:tblStyle styleId="{35758FB7-9AC5-4552-8A53-C91805E547FA}" styleName="Стиль из темы 1 - акцент 5">
    <a:tblBg>
      <a:fillRef idx="2">
        <a:schemeClr val="accent5"/>
      </a:fillRef>
    </a:tblBg>
    <a:wholeTbl>
      <a:tcTxStyle>
        <a:fontRef idx="minor">
          <a:srgbClr val="00000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2V>
    <a:lastCol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lastCol>
    <a:firstCol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firstCol>
    <a:lastRow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</a:tcBdr>
        <a:fill>
          <a:noFill/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</a:tcBdr>
        <a:fill>
          <a:solidFill>
            <a:schemeClr val="accent5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 varScale="1">
        <p:scale>
          <a:sx n="84" d="100"/>
          <a:sy n="84" d="100"/>
        </p:scale>
        <p:origin x="504" y="58"/>
      </p:cViewPr>
      <p:guideLst>
        <p:guide pos="2160" orient="horz"/>
        <p:guide pos="2880"/>
      </p:guideLst>
    </p:cSldViewPr>
  </p:slideViewPr>
  <p:gridSpacing cx="72008" cy="72008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presProps" Target="presProps.xml" /><Relationship Id="rId14" Type="http://schemas.openxmlformats.org/officeDocument/2006/relationships/tableStyles" Target="tableStyles.xml" /><Relationship Id="rId15" Type="http://schemas.openxmlformats.org/officeDocument/2006/relationships/viewProps" Target="viewProps.xml" /></Relationships>
</file>

<file path=ppt/charts/_rels/chart1.xml.rels><?xml version="1.0" encoding="UTF-8" standalone="yes"?><Relationships xmlns="http://schemas.openxmlformats.org/package/2006/relationships"><Relationship Id="rId1" Type="http://schemas.openxmlformats.org/officeDocument/2006/relationships/themeOverride" Target="../theme/themeOverride1.xml" /><Relationship Id="rId2" Type="http://schemas.openxmlformats.org/officeDocument/2006/relationships/package" Target="../embeddings/Microsoft_Excel_Worksheet1.xlsx" /></Relationships>
</file>

<file path=ppt/charts/_rels/chart2.xml.rels><?xml version="1.0" encoding="UTF-8" standalone="yes"?><Relationships xmlns="http://schemas.openxmlformats.org/package/2006/relationships"><Relationship Id="rId1" Type="http://schemas.openxmlformats.org/officeDocument/2006/relationships/themeOverride" Target="../theme/themeOverride1.xml" /><Relationship Id="rId2" Type="http://schemas.openxmlformats.org/officeDocument/2006/relationships/package" Target="../embeddings/Microsoft_Excel_Worksheet2.xlsx" /></Relationships>
</file>

<file path=ppt/charts/_rels/chart3.xml.rels><?xml version="1.0" encoding="UTF-8" standalone="yes"?><Relationships xmlns="http://schemas.openxmlformats.org/package/2006/relationships"><Relationship Id="rId1" Type="http://schemas.openxmlformats.org/officeDocument/2006/relationships/themeOverride" Target="../theme/themeOverride1.xml" /><Relationship Id="rId2" Type="http://schemas.openxmlformats.org/officeDocument/2006/relationships/package" Target="../embeddings/Microsoft_Excel_Worksheet3.xlsx" /></Relationships>
</file>

<file path=ppt/charts/_rels/chart4.xml.rels><?xml version="1.0" encoding="UTF-8" standalone="yes"?><Relationships xmlns="http://schemas.openxmlformats.org/package/2006/relationships"><Relationship Id="rId1" Type="http://schemas.openxmlformats.org/officeDocument/2006/relationships/themeOverride" Target="../theme/themeOverride1.xml" /><Relationship Id="rId2" Type="http://schemas.openxmlformats.org/officeDocument/2006/relationships/package" Target="../embeddings/Microsoft_Excel_Worksheet4.xlsx" /></Relationships>
</file>

<file path=ppt/charts/_rels/chart5.xml.rels><?xml version="1.0" encoding="UTF-8" standalone="yes"?><Relationships xmlns="http://schemas.openxmlformats.org/package/2006/relationships"><Relationship Id="rId1" Type="http://schemas.openxmlformats.org/officeDocument/2006/relationships/themeOverride" Target="../theme/themeOverride1.xml" /><Relationship Id="rId2" Type="http://schemas.openxmlformats.org/officeDocument/2006/relationships/package" Target="../embeddings/Microsoft_Excel_Worksheet5.xlsx" 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5620"/>
          <c:y val="0.089560"/>
          <c:w val="0.952160"/>
          <c:h val="0.479130"/>
        </c:manualLayout>
      </c:layout>
      <c:lineChart>
        <c:grouping val="standard"/>
        <c:varyColors val="0"/>
        <c:ser>
          <c:idx val="0"/>
          <c:order val="0"/>
          <c:tx>
            <c:strRef>
              <c:f>Лист4!$C$1</c:f>
              <c:strCache>
                <c:ptCount val="1"/>
                <c:pt idx="0">
                  <c:v>Уровень</c:v>
                </c:pt>
              </c:strCache>
            </c:strRef>
          </c:tx>
          <c:dLbls>
            <c:dLbl>
              <c:idx val="0"/>
              <c:layout>
                <c:manualLayout>
                  <c:x val="-0.054950"/>
                  <c:y val="-0.19240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</c:dLbl>
            <c:dLbl>
              <c:idx val="1"/>
              <c:layout>
                <c:manualLayout>
                  <c:x val="-0.045620"/>
                  <c:y val="-0.22007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</c:dLbl>
            <c:dLbl>
              <c:idx val="2"/>
              <c:dLblPos val="r"/>
              <c:layout>
                <c:manualLayout>
                  <c:x val="-0.030660"/>
                  <c:y val="-0.17862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  <c:spPr bwMode="auto"/>
              <c:txPr>
                <a:bodyPr/>
                <a:lstStyle/>
                <a:p>
                  <a:pPr>
                    <a:defRPr sz="2000" b="1"/>
                  </a:pPr>
                  <a:endParaRPr lang="ru-RU"/>
                </a:p>
              </c:txPr>
            </c:dLbl>
            <c:dLbl>
              <c:idx val="3"/>
              <c:layout>
                <c:manualLayout>
                  <c:x val="-0.005550"/>
                  <c:y val="-0.08796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</c:dLbl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</c:dLbls>
          <c:cat>
            <c:numRef>
              <c:f>Лист4!$B$4:$B$6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Лист4!$C$4:$C$6</c:f>
              <c:numCache>
                <c:formatCode>General</c:formatCode>
                <c:ptCount val="3"/>
                <c:pt idx="0">
                  <c:v>232</c:v>
                </c:pt>
                <c:pt idx="1">
                  <c:v>448</c:v>
                </c:pt>
                <c:pt idx="2">
                  <c:v>280</c:v>
                </c:pt>
              </c:numCache>
            </c:numRef>
          </c:val>
          <c:smooth val="0"/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1"/>
        </c:dLbls>
        <c:marker val="1"/>
        <c:smooth val="0"/>
        <c:axId val="-533176464"/>
        <c:axId val="-533173200"/>
      </c:lineChart>
      <c:catAx>
        <c:axId val="-53317646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-533173200"/>
        <c:crosses val="autoZero"/>
        <c:auto val="1"/>
        <c:lblAlgn val="ctr"/>
        <c:lblOffset val="100"/>
        <c:noMultiLvlLbl val="0"/>
      </c:catAx>
      <c:valAx>
        <c:axId val="-533173200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533176464"/>
        <c:crosses val="autoZero"/>
        <c:crossBetween val="between"/>
      </c:valAx>
    </c:plotArea>
    <c:plotVisOnly val="1"/>
    <c:dispBlanksAs val="gap"/>
    <c:showDLblsOverMax val="0"/>
  </c:chart>
  <c:spPr bwMode="auto">
    <a:xfrm>
      <a:off x="-96111" y="2268772"/>
      <a:ext cx="4788958" cy="1160227"/>
    </a:xfrm>
    <a:prstGeom prst="rect">
      <a:avLst/>
    </a:prstGeom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5620"/>
          <c:y val="0.089560"/>
          <c:w val="0.952160"/>
          <c:h val="0.479130"/>
        </c:manualLayout>
      </c:layout>
      <c:lineChart>
        <c:grouping val="standard"/>
        <c:varyColors val="0"/>
        <c:ser>
          <c:idx val="0"/>
          <c:order val="0"/>
          <c:tx>
            <c:strRef>
              <c:f>Лист4!$C$1</c:f>
              <c:strCache>
                <c:ptCount val="1"/>
                <c:pt idx="0">
                  <c:v>Уровень</c:v>
                </c:pt>
              </c:strCache>
            </c:strRef>
          </c:tx>
          <c:dLbls>
            <c:dLbl>
              <c:idx val="0"/>
              <c:layout>
                <c:manualLayout>
                  <c:x val="-0.054950"/>
                  <c:y val="-0.19240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</c:dLbl>
            <c:dLbl>
              <c:idx val="1"/>
              <c:layout>
                <c:manualLayout>
                  <c:x val="-0.045620"/>
                  <c:y val="-0.22007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</c:dLbl>
            <c:dLbl>
              <c:idx val="2"/>
              <c:dLblPos val="r"/>
              <c:layout>
                <c:manualLayout>
                  <c:x val="-0.030660"/>
                  <c:y val="-0.17862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  <c:spPr bwMode="auto"/>
              <c:txPr>
                <a:bodyPr/>
                <a:lstStyle/>
                <a:p>
                  <a:pPr>
                    <a:defRPr sz="2000" b="1"/>
                  </a:pPr>
                  <a:endParaRPr lang="ru-RU"/>
                </a:p>
              </c:txPr>
            </c:dLbl>
            <c:dLbl>
              <c:idx val="3"/>
              <c:layout>
                <c:manualLayout>
                  <c:x val="-0.005550"/>
                  <c:y val="-0.08796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</c:dLbl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</c:dLbls>
          <c:cat>
            <c:numRef>
              <c:f>Лист4!$B$4:$B$6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Лист4!$C$4:$C$6</c:f>
              <c:numCache>
                <c:formatCode>General</c:formatCode>
                <c:ptCount val="3"/>
                <c:pt idx="0">
                  <c:v>1193</c:v>
                </c:pt>
                <c:pt idx="1">
                  <c:v>1804</c:v>
                </c:pt>
                <c:pt idx="2">
                  <c:v>2278</c:v>
                </c:pt>
              </c:numCache>
            </c:numRef>
          </c:val>
          <c:smooth val="0"/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1"/>
        </c:dLbls>
        <c:marker val="1"/>
        <c:smooth val="0"/>
        <c:axId val="-533167216"/>
        <c:axId val="-533175376"/>
      </c:lineChart>
      <c:catAx>
        <c:axId val="-5331672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-533175376"/>
        <c:crosses val="autoZero"/>
        <c:auto val="1"/>
        <c:lblAlgn val="ctr"/>
        <c:lblOffset val="100"/>
        <c:noMultiLvlLbl val="0"/>
      </c:catAx>
      <c:valAx>
        <c:axId val="-53317537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533167216"/>
        <c:crosses val="autoZero"/>
        <c:crossBetween val="between"/>
      </c:valAx>
    </c:plotArea>
    <c:plotVisOnly val="1"/>
    <c:dispBlanksAs val="gap"/>
    <c:showDLblsOverMax val="0"/>
  </c:chart>
  <c:spPr bwMode="auto">
    <a:xfrm>
      <a:off x="4722293" y="2332977"/>
      <a:ext cx="4488576" cy="1007827"/>
    </a:xfrm>
    <a:prstGeom prst="rect">
      <a:avLst/>
    </a:prstGeom>
    <a:ln>
      <a:noFill/>
    </a:ln>
  </c:sp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 xml:space="preserve">'Лист4 (2)'!$C$1</c:f>
              <c:strCache>
                <c:ptCount val="1"/>
                <c:pt idx="0">
                  <c:v>Уровень</c:v>
                </c:pt>
              </c:strCache>
            </c:strRef>
          </c:tx>
          <c:invertIfNegative val="0"/>
          <c:dLbls>
            <c:dLblPos val="outEnd"/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</c:dLbls>
          <c:cat>
            <c:numRef>
              <c:f xml:space="preserve">'Лист4 (2)'!$B$4:$B$6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 xml:space="preserve">'Лист4 (2)'!$C$4:$C$6</c:f>
              <c:numCache>
                <c:formatCode>General</c:formatCode>
                <c:ptCount val="3"/>
                <c:pt idx="0">
                  <c:v>96</c:v>
                </c:pt>
                <c:pt idx="1">
                  <c:v>111</c:v>
                </c:pt>
                <c:pt idx="2">
                  <c:v>104</c:v>
                </c:pt>
              </c:numCache>
            </c:numRef>
          </c:val>
        </c:ser>
        <c:dLbls>
          <c:dLblPos val="outEnd"/>
          <c:showBubbleSize val="0"/>
          <c:showCatName val="0"/>
          <c:showLeaderLines val="0"/>
          <c:showLegendKey val="0"/>
          <c:showPercent val="0"/>
          <c:showSerName val="0"/>
          <c:showVal val="1"/>
        </c:dLbls>
        <c:gapWidth val="150"/>
        <c:axId val="-533167760"/>
        <c:axId val="-533174832"/>
      </c:barChart>
      <c:catAx>
        <c:axId val="-53316776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-533174832"/>
        <c:crosses val="autoZero"/>
        <c:auto val="1"/>
        <c:lblAlgn val="ctr"/>
        <c:lblOffset val="100"/>
        <c:noMultiLvlLbl val="0"/>
      </c:catAx>
      <c:valAx>
        <c:axId val="-53317483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533167760"/>
        <c:crosses val="autoZero"/>
        <c:crossBetween val="between"/>
      </c:valAx>
    </c:plotArea>
    <c:plotVisOnly val="1"/>
    <c:dispBlanksAs val="gap"/>
    <c:showDLblsOverMax val="0"/>
  </c:chart>
  <c:spPr bwMode="auto">
    <a:xfrm>
      <a:off x="112385" y="4173624"/>
      <a:ext cx="4253440" cy="1232694"/>
    </a:xfrm>
  </c:sp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 xml:space="preserve">'Лист4 (2)'!$C$1</c:f>
              <c:strCache>
                <c:ptCount val="1"/>
                <c:pt idx="0">
                  <c:v>Уровень</c:v>
                </c:pt>
              </c:strCache>
            </c:strRef>
          </c:tx>
          <c:invertIfNegative val="0"/>
          <c:dLbls>
            <c:dLblPos val="outEnd"/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2000" b="1"/>
                </a:pPr>
                <a:endParaRPr lang="ru-RU"/>
              </a:p>
            </c:txPr>
          </c:dLbls>
          <c:cat>
            <c:numRef>
              <c:f xml:space="preserve">'Лист4 (2)'!$B$4:$B$6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 xml:space="preserve">'Лист4 (2)'!$C$4:$C$6</c:f>
              <c:numCache>
                <c:formatCode>General</c:formatCode>
                <c:ptCount val="3"/>
                <c:pt idx="0">
                  <c:v>104</c:v>
                </c:pt>
                <c:pt idx="1">
                  <c:v>123</c:v>
                </c:pt>
                <c:pt idx="2">
                  <c:v>107</c:v>
                </c:pt>
              </c:numCache>
            </c:numRef>
          </c:val>
        </c:ser>
        <c:dLbls>
          <c:dLblPos val="outEnd"/>
          <c:showBubbleSize val="0"/>
          <c:showCatName val="0"/>
          <c:showLeaderLines val="0"/>
          <c:showLegendKey val="0"/>
          <c:showPercent val="0"/>
          <c:showSerName val="0"/>
          <c:showVal val="1"/>
        </c:dLbls>
        <c:gapWidth val="150"/>
        <c:axId val="-533165040"/>
        <c:axId val="-533180272"/>
      </c:barChart>
      <c:catAx>
        <c:axId val="-5331650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sz="1800"/>
            </a:pPr>
            <a:endParaRPr lang="ru-RU"/>
          </a:p>
        </c:txPr>
        <c:crossAx val="-533180272"/>
        <c:crosses val="autoZero"/>
        <c:auto val="1"/>
        <c:lblAlgn val="ctr"/>
        <c:lblOffset val="100"/>
        <c:noMultiLvlLbl val="0"/>
      </c:catAx>
      <c:valAx>
        <c:axId val="-533180272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extTo"/>
        <c:crossAx val="-533165040"/>
        <c:crosses val="autoZero"/>
        <c:crossBetween val="between"/>
      </c:valAx>
    </c:plotArea>
    <c:plotVisOnly val="1"/>
    <c:dispBlanksAs val="gap"/>
    <c:showDLblsOverMax val="0"/>
  </c:chart>
  <c:spPr bwMode="auto">
    <a:xfrm>
      <a:off x="4825138" y="4149634"/>
      <a:ext cx="4455381" cy="1232694"/>
    </a:xfrm>
  </c:sp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mc="http://schemas.openxmlformats.org/markup-compatibility/2006" xmlns:c15="http://schemas.microsoft.com/office/drawing/2012/chart" xmlns:c14="http://schemas.microsoft.com/office/drawing/2007/8/2/chart" xmlns:c16r2="http://schemas.microsoft.com/office/drawing/2015/06/chart">
  <c:date1904 val="0"/>
  <c:lang val="ru-RU"/>
  <c:roundedCorners val="0"/>
  <mc:AlternateContent>
    <mc:Choice Requires="c14">
      <c14:style val="126"/>
    </mc:Choice>
    <mc:Fallback>
      <c:style val="26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025620"/>
          <c:y val="0.089560"/>
          <c:w val="0.952160"/>
          <c:h val="0.479130"/>
        </c:manualLayout>
      </c:layout>
      <c:lineChart>
        <c:grouping val="standard"/>
        <c:varyColors val="0"/>
        <c:ser>
          <c:idx val="0"/>
          <c:order val="0"/>
          <c:tx>
            <c:strRef>
              <c:f>Лист4!$C$1</c:f>
              <c:strCache>
                <c:ptCount val="1"/>
                <c:pt idx="0">
                  <c:v>Уровень</c:v>
                </c:pt>
              </c:strCache>
            </c:strRef>
          </c:tx>
          <c:dLbls>
            <c:dLbl>
              <c:idx val="0"/>
              <c:layout>
                <c:manualLayout>
                  <c:x val="-0.146985"/>
                  <c:y val="0.018435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</c:dLbl>
            <c:dLbl>
              <c:idx val="1"/>
              <c:layout>
                <c:manualLayout>
                  <c:x val="-0.051034"/>
                  <c:y val="0.202105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</c:dLbl>
            <c:dLbl>
              <c:idx val="2"/>
              <c:dLblPos val="r"/>
              <c:layout>
                <c:manualLayout>
                  <c:x val="0.007237"/>
                  <c:y val="-0.068375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  <c:spPr bwMode="auto"/>
              <c:txPr>
                <a:bodyPr/>
                <a:lstStyle/>
                <a:p>
                  <a:pPr>
                    <a:defRPr sz="1800" b="1"/>
                  </a:pPr>
                  <a:endParaRPr lang="ru-RU"/>
                </a:p>
              </c:txPr>
            </c:dLbl>
            <c:dLbl>
              <c:idx val="3"/>
              <c:layout>
                <c:manualLayout>
                  <c:x val="-0.005550"/>
                  <c:y val="-0.087960"/>
                </c:manualLayout>
              </c:layout>
              <c:showBubbleSize val="0"/>
              <c:showCatName val="0"/>
              <c:showLegendKey val="0"/>
              <c:showPercent val="0"/>
              <c:showSerName val="0"/>
              <c:showVal val="1"/>
            </c:dLbl>
            <c:showBubbleSize val="0"/>
            <c:showCatName val="0"/>
            <c:showLeaderLines val="0"/>
            <c:showLegendKey val="0"/>
            <c:showPercent val="0"/>
            <c:showSerName val="0"/>
            <c:showVal val="1"/>
            <c:spPr bwMode="auto">
              <a:prstGeom prst="rect">
                <a:avLst/>
              </a:prstGeom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800" b="1"/>
                </a:pPr>
                <a:endParaRPr lang="ru-RU"/>
              </a:p>
            </c:txPr>
          </c:dLbls>
          <c:cat>
            <c:numRef>
              <c:f>Лист4!$B$4:$B$6</c:f>
              <c:numCache>
                <c:formatCode>General</c:formatCode>
                <c:ptCount val="3"/>
                <c:pt idx="0">
                  <c:v>2022</c:v>
                </c:pt>
                <c:pt idx="1">
                  <c:v>2023</c:v>
                </c:pt>
                <c:pt idx="2">
                  <c:v>2024</c:v>
                </c:pt>
              </c:numCache>
            </c:numRef>
          </c:cat>
          <c:val>
            <c:numRef>
              <c:f>Лист4!$C$4:$C$6</c:f>
              <c:numCache>
                <c:formatCode>General</c:formatCode>
                <c:ptCount val="3"/>
                <c:pt idx="0">
                  <c:v>738</c:v>
                </c:pt>
                <c:pt idx="1">
                  <c:v>863</c:v>
                </c:pt>
                <c:pt idx="2">
                  <c:v>715</c:v>
                </c:pt>
              </c:numCache>
            </c:numRef>
          </c:val>
          <c:smooth val="0"/>
        </c:ser>
        <c:dLbls>
          <c:showBubbleSize val="0"/>
          <c:showCatName val="0"/>
          <c:showLeaderLines val="0"/>
          <c:showLegendKey val="0"/>
          <c:showPercent val="0"/>
          <c:showSerName val="0"/>
          <c:showVal val="1"/>
        </c:dLbls>
        <c:marker val="1"/>
        <c:smooth val="0"/>
        <c:axId val="-533170480"/>
        <c:axId val="-533169936"/>
      </c:lineChart>
      <c:catAx>
        <c:axId val="-533170480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txPr>
          <a:bodyPr/>
          <a:lstStyle/>
          <a:p>
            <a:pPr>
              <a:defRPr sz="1200"/>
            </a:pPr>
            <a:endParaRPr lang="ru-RU"/>
          </a:p>
        </c:txPr>
        <c:crossAx val="-533169936"/>
        <c:crosses val="autoZero"/>
        <c:auto val="1"/>
        <c:lblAlgn val="ctr"/>
        <c:lblOffset val="100"/>
        <c:noMultiLvlLbl val="0"/>
      </c:catAx>
      <c:valAx>
        <c:axId val="-533169936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extTo"/>
        <c:crossAx val="-533170480"/>
        <c:crosses val="autoZero"/>
        <c:crossBetween val="between"/>
      </c:valAx>
    </c:plotArea>
    <c:plotVisOnly val="1"/>
    <c:dispBlanksAs val="gap"/>
    <c:showDLblsOverMax val="0"/>
  </c:chart>
  <c:spPr bwMode="auto">
    <a:xfrm>
      <a:off x="2339752" y="5852582"/>
      <a:ext cx="4691676" cy="1005418"/>
    </a:xfrm>
    <a:prstGeom prst="rect">
      <a:avLst/>
    </a:prstGeom>
    <a:ln>
      <a:noFill/>
    </a:ln>
  </c:spPr>
  <c:externalData r:id="rId2">
    <c:autoUpdate val="0"/>
  </c:externalData>
</c:chartSpace>
</file>

<file path=ppt/diagrams/_rels/data1.xml.rels><?xml version="1.0" encoding="UTF-8" standalone="yes"?><Relationships xmlns="http://schemas.openxmlformats.org/package/2006/relationships"><Relationship Id="rId1" Type="http://schemas.microsoft.com/office/2007/relationships/diagramDrawing" Target="../diagrams/drawing1.xml" /></Relationships>
</file>

<file path=ppt/diagrams/_rels/data2.xml.rels><?xml version="1.0" encoding="UTF-8" standalone="yes"?><Relationships xmlns="http://schemas.openxmlformats.org/package/2006/relationships"><Relationship Id="rId1" Type="http://schemas.microsoft.com/office/2007/relationships/diagramDrawing" Target="../diagrams/drawing2.xml" /></Relationships>
</file>

<file path=ppt/diagrams/_rels/drawing1.xml.rels><?xml version="1.0" encoding="UTF-8" standalone="yes"?><Relationships xmlns="http://schemas.openxmlformats.org/package/2006/relationships"></Relationships>
</file>

<file path=ppt/diagrams/_rels/drawing2.xml.rels><?xml version="1.0" encoding="UTF-8" standalone="yes"?><Relationships xmlns="http://schemas.openxmlformats.org/package/2006/relationships"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5">
  <dgm:title val=""/>
  <dgm:desc val=""/>
  <dgm:catLst>
    <dgm:cat type="accent1" pri="11500"/>
  </dgm:catLst>
  <dgm:styleLbl name="node0">
    <dgm:fillClrLst meth="cycle"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1">
        <a:alpha val="90000"/>
      </a:schemeClr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1">
        <a:alpha val="90000"/>
      </a:schemeClr>
      <a:schemeClr val="accent1">
        <a:alpha val="5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/>
    <dgm:txEffectClrLst/>
  </dgm:styleLbl>
  <dgm:styleLbl name="lnNode1">
    <dgm:fillClrLst>
      <a:schemeClr val="accent1">
        <a:shade val="90000"/>
      </a:schemeClr>
      <a:schemeClr val="accent1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1">
        <a:shade val="80000"/>
        <a:alpha val="50000"/>
      </a:schemeClr>
      <a:schemeClr val="accent1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1">
        <a:tint val="50000"/>
        <a:alpha val="90000"/>
      </a:schemeClr>
      <a:schemeClr val="accent1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f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bgSibTrans2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/>
    <dgm:txEffectClrLst/>
  </dgm:styleLbl>
  <dgm:styleLbl name="sibTrans1D1">
    <dgm:fillClrLst>
      <a:schemeClr val="accent1">
        <a:shade val="90000"/>
      </a:schemeClr>
      <a:schemeClr val="accent1">
        <a:tint val="50000"/>
      </a:schemeClr>
    </dgm:fillClrLst>
    <dgm:linClrLst>
      <a:schemeClr val="accent1">
        <a:shade val="90000"/>
      </a:schemeClr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1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1">
        <a:shade val="8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>
        <a:tint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>
        <a:tint val="7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>
        <a:tint val="5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1">
        <a:alpha val="90000"/>
      </a:schemeClr>
      <a:schemeClr val="accent1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1">
        <a:alpha val="90000"/>
        <a:tint val="40000"/>
      </a:schemeClr>
      <a:schemeClr val="accent1">
        <a:alpha val="5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 xmlns:r="http://schemas.openxmlformats.org/officeDocument/2006/relationships">
  <dgm:ptLst>
    <dgm:pt modelId="{8099FB4A-2E9C-48CC-B719-D1C4AF0FE28F}" type="doc">
      <dgm:prSet loTypeId="urn:microsoft.com/office/officeart/2005/8/layout/vList2" loCatId="list" qsTypeId="urn:microsoft.com/office/officeart/2005/8/quickstyle/3d4" qsCatId="3D" csTypeId="urn:microsoft.com/office/officeart/2005/8/colors/accent1_5" csCatId="accent1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FDB41B2C-25FF-443E-A5F8-B4A80897EEBF}">
      <dgm:prSet phldrT="" custT="1"/>
      <dgm:spPr bwMode="auto"/>
      <dgm:t>
        <a:bodyPr/>
        <a:lstStyle/>
        <a:p>
          <a:pPr algn="just"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1) координации и методического руководства работой служб охраны труда организаций всех форм собственности, расположенных на территории муниципального образования;</a:t>
          </a:r>
          <a:endParaRPr/>
        </a:p>
      </dgm:t>
    </dgm:pt>
    <dgm:pt modelId="{8EA83C89-EF11-4E45-97A6-C316393C9EC3}" type="parTrans" cxnId="{9049792C-B61D-4B5B-8E9A-3CCBB06FBD18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D4BFA6EB-DD1F-45C2-98BC-29E5377B53CD}" type="sibTrans" cxnId="{9049792C-B61D-4B5B-8E9A-3CCBB06FBD18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E83A8EB0-C8B7-4E77-A77F-168E87182AC2}">
      <dgm:prSet phldrT="" custT="1"/>
      <dgm:spPr bwMode="auto">
        <a:solidFill>
          <a:schemeClr val="accent1">
            <a:lumMod val="60000"/>
            <a:lumOff val="40000"/>
            <a:alpha val="85000"/>
          </a:schemeClr>
        </a:solidFill>
      </dgm:spPr>
      <dgm:t>
        <a:bodyPr/>
        <a:lstStyle/>
        <a:p>
          <a:pPr algn="just"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2) организации обеспечения организаций нормативными правовыми актами в области охраны труда на территории муниципального образования;</a:t>
          </a:r>
          <a:endParaRPr/>
        </a:p>
      </dgm:t>
    </dgm:pt>
    <dgm:pt modelId="{AC0761BA-94C8-4879-A1AF-634ED6413D88}" type="parTrans" cxnId="{8D829ED4-8D15-458C-9416-F9D3683D692E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62CFF364-42C6-4DC3-B99D-41BEBC48B85A}" type="sibTrans" cxnId="{8D829ED4-8D15-458C-9416-F9D3683D692E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F6E675B2-023A-4982-B4E7-FA4D4F0EB12F}">
      <dgm:prSet phldrT="" custT="1"/>
      <dgm:spPr bwMode="auto"/>
      <dgm:t>
        <a:bodyPr/>
        <a:lstStyle/>
        <a:p>
          <a:pPr algn="just"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3) организации учета потребности организаций в средствах индивидуальной и коллективной защиты работников на территории муниципального образования;</a:t>
          </a:r>
          <a:endParaRPr/>
        </a:p>
      </dgm:t>
    </dgm:pt>
    <dgm:pt modelId="{BAE9FDC9-9900-4A54-9676-2116BA70FDF7}" type="parTrans" cxnId="{CCCE3C6D-0648-423C-9007-0B22AD4F319D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090FBD39-A341-465F-B402-DAD595CDF728}" type="sibTrans" cxnId="{CCCE3C6D-0648-423C-9007-0B22AD4F319D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9F247012-5289-4122-9BBE-8B03E72D32C5}">
      <dgm:prSet phldrT="" custT="1"/>
      <dgm:spPr bwMode="auto">
        <a:solidFill>
          <a:schemeClr val="accent1">
            <a:lumMod val="60000"/>
            <a:lumOff val="40000"/>
            <a:alpha val="75000"/>
          </a:schemeClr>
        </a:solidFill>
      </dgm:spPr>
      <dgm:t>
        <a:bodyPr/>
        <a:lstStyle/>
        <a:p>
          <a:pPr algn="just"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4) участия в расследовании несчастных случаев (в том числе групповых), в результате которых один или несколько пострадавших получили тяжелые повреждения здоровья, либо несчастных случаев (в том числе групповых) со смертельным исходом на территории муниципального образования;</a:t>
          </a:r>
          <a:endParaRPr/>
        </a:p>
      </dgm:t>
    </dgm:pt>
    <dgm:pt modelId="{B0795CEE-79C4-467E-B462-359D30544707}" type="parTrans" cxnId="{225C49E2-FC98-4C81-A700-B9E3F9C853BA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9B1C9FC5-4A01-45D8-8A1D-068584D5FBA1}" type="sibTrans" cxnId="{225C49E2-FC98-4C81-A700-B9E3F9C853BA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FE5AB23B-85F2-4FE6-B060-B458D30B6A16}">
      <dgm:prSet phldrT="" custT="1"/>
      <dgm:spPr bwMode="auto"/>
      <dgm:t>
        <a:bodyPr/>
        <a:lstStyle/>
        <a:p>
          <a:pPr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5) анализа состояния условий и охраны труда, причин производственного травматизма и профессиональной заболеваемости на территории муниципального образования;</a:t>
          </a:r>
          <a:endParaRPr/>
        </a:p>
      </dgm:t>
    </dgm:pt>
    <dgm:pt modelId="{E6AA6920-DF03-40BE-BD49-2035BF82338D}" type="parTrans" cxnId="{5010F3D5-B45F-4BFF-B5AB-ACD9BF4C7B40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19C4451F-1F12-491B-AF94-7385263F6816}" type="sibTrans" cxnId="{5010F3D5-B45F-4BFF-B5AB-ACD9BF4C7B40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76B2D613-CC7B-4929-9DEB-03164B72A321}">
      <dgm:prSet phldrT="" custT="1"/>
      <dgm:spPr bwMode="auto">
        <a:solidFill>
          <a:schemeClr val="accent1">
            <a:lumMod val="60000"/>
            <a:lumOff val="40000"/>
            <a:alpha val="65000"/>
          </a:schemeClr>
        </a:solidFill>
      </dgm:spPr>
      <dgm:t>
        <a:bodyPr/>
        <a:lstStyle/>
        <a:p>
          <a:pPr algn="just"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6) осуществления уведомительной регистрации коллективных договоров организаций всех форм собственности, заключенных на территории муниципального образования, за исключением коллективных договоров краевых и федеральных бюджетных, автономных и казенных учреждений;</a:t>
          </a:r>
          <a:endParaRPr/>
        </a:p>
      </dgm:t>
    </dgm:pt>
    <dgm:pt modelId="{8F9D9545-F36B-4347-8271-0F72DA4C9A4C}" type="parTrans" cxnId="{77C66BA6-A5A2-4AE6-879A-6FB4DD9366CD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76922828-B617-485E-A0D6-FE43E08ECED3}" type="sibTrans" cxnId="{77C66BA6-A5A2-4AE6-879A-6FB4DD9366CD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DB03037F-8C02-404A-B4F1-D935ABFCEA1E}">
      <dgm:prSet phldrT="" custT="1"/>
      <dgm:spPr bwMode="auto"/>
      <dgm:t>
        <a:bodyPr/>
        <a:lstStyle/>
        <a:p>
          <a:pPr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7) осуществления уведомительной регистрации территориальных соглашений;</a:t>
          </a:r>
          <a:endParaRPr/>
        </a:p>
      </dgm:t>
    </dgm:pt>
    <dgm:pt modelId="{BDCBBEF6-9DD6-442C-868C-E6EAB977EC1A}" type="parTrans" cxnId="{57B58C18-2B69-4467-A625-D42252B06141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0981B415-6E2E-4867-8477-8706B8FD0EB9}" type="sibTrans" cxnId="{57B58C18-2B69-4467-A625-D42252B06141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82036F7B-3309-407E-A376-035F7FEB7B93}">
      <dgm:prSet phldrT="" custT="1"/>
      <dgm:spPr bwMode="auto">
        <a:solidFill>
          <a:schemeClr val="accent1">
            <a:lumMod val="60000"/>
            <a:lumOff val="40000"/>
            <a:alpha val="55000"/>
          </a:schemeClr>
        </a:solidFill>
      </dgm:spPr>
      <dgm:t>
        <a:bodyPr/>
        <a:lstStyle/>
        <a:p>
          <a:pPr algn="just"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8) выявления условий, ухудшающих положение работников по сравнению с трудовым законодательством и иными нормативными правовыми актами, содержащими нормы трудового права, и сообщения об этом представителям сторон, подписавшим коллективный договор, территориальное соглашение, а также в государственную инспекцию труда в Забайкальском крае;</a:t>
          </a:r>
          <a:endParaRPr/>
        </a:p>
      </dgm:t>
    </dgm:pt>
    <dgm:pt modelId="{5921A693-EE01-45E1-BA1B-4EA4E044C902}" type="parTrans" cxnId="{6AC4621A-E1B1-44B6-9C17-F289425AFDBB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489344F9-6E14-4BBA-B35E-16AA8C3121D0}" type="sibTrans" cxnId="{6AC4621A-E1B1-44B6-9C17-F289425AFDBB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E0460DE7-2030-40BC-8422-5A8A80C62922}">
      <dgm:prSet phldrT="" custT="1"/>
      <dgm:spPr bwMode="auto"/>
      <dgm:t>
        <a:bodyPr/>
        <a:lstStyle/>
        <a:p>
          <a:pPr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9) осуществления контроля за выполнением коллективных договоров, территориальных соглашений.</a:t>
          </a:r>
          <a:endParaRPr/>
        </a:p>
      </dgm:t>
    </dgm:pt>
    <dgm:pt modelId="{97536FD5-212B-48A3-B512-34646782637D}" type="parTrans" cxnId="{132E708C-9FC5-478A-9EC7-6635CE3EF1A4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F111B565-8354-406E-9D9F-53CDA39124B4}" type="sibTrans" cxnId="{132E708C-9FC5-478A-9EC7-6635CE3EF1A4}">
      <dgm:prSet/>
      <dgm:spPr bwMode="auto"/>
      <dgm:t>
        <a:bodyPr/>
        <a:lstStyle/>
        <a:p>
          <a:pPr>
            <a:defRPr/>
          </a:pPr>
          <a:endParaRPr lang="ru-RU" sz="1200">
            <a:solidFill>
              <a:schemeClr val="tx1"/>
            </a:solidFill>
            <a:latin typeface="Arial"/>
            <a:cs typeface="Arial"/>
          </a:endParaRPr>
        </a:p>
      </dgm:t>
    </dgm:pt>
    <dgm:pt modelId="{05C9FCCA-FA8C-4394-9662-34E5B37A3EFC}" type="pres">
      <dgm:prSet presAssocID="{8099FB4A-2E9C-48CC-B719-D1C4AF0FE28F}" presName="linear" presStyleCnt="0">
        <dgm:presLayoutVars>
          <dgm:animLvl val="lvl"/>
          <dgm:resizeHandles val="exact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2329C6A9-DEDC-4225-873D-CE8804752BF1}" type="pres">
      <dgm:prSet custLinFactY="-132970" presAssocID="{FDB41B2C-25FF-443E-A5F8-B4A80897EEBF}" presName="parentText" presStyleLbl="node1" presStyleIdx="0" presStyleCnt="9">
        <dgm:presLayoutVars>
          <dgm:chMax val="0"/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B2309310-E079-4186-ACBA-6328AD2750B6}" type="pres">
      <dgm:prSet presAssocID="{D4BFA6EB-DD1F-45C2-98BC-29E5377B53CD}" presName="spacer" presStyleCnt="0"/>
      <dgm:spPr bwMode="auto"/>
      <dgm:t>
        <a:bodyPr/>
        <a:lstStyle/>
        <a:p>
          <a:pPr>
            <a:defRPr/>
          </a:pPr>
          <a:endParaRPr lang="ru-RU"/>
        </a:p>
      </dgm:t>
    </dgm:pt>
    <dgm:pt modelId="{9D73F1F8-021F-4935-8B9F-45919D80D673}" type="pres">
      <dgm:prSet custLinFactY="-123472" presAssocID="{E83A8EB0-C8B7-4E77-A77F-168E87182AC2}" presName="parentText" presStyleLbl="node1" presStyleIdx="1" presStyleCnt="9">
        <dgm:presLayoutVars>
          <dgm:chMax val="0"/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013670F9-1C64-4E88-A029-91BAA51368D0}" type="pres">
      <dgm:prSet presAssocID="{62CFF364-42C6-4DC3-B99D-41BEBC48B85A}" presName="spacer" presStyleCnt="0"/>
      <dgm:spPr bwMode="auto"/>
      <dgm:t>
        <a:bodyPr/>
        <a:lstStyle/>
        <a:p>
          <a:pPr>
            <a:defRPr/>
          </a:pPr>
          <a:endParaRPr lang="ru-RU"/>
        </a:p>
      </dgm:t>
    </dgm:pt>
    <dgm:pt modelId="{9AECED1A-B059-45D6-842C-F4F561E1E166}" type="pres">
      <dgm:prSet custLinFactY="-113975" presAssocID="{F6E675B2-023A-4982-B4E7-FA4D4F0EB12F}" presName="parentText" presStyleLbl="node1" presStyleIdx="2" presStyleCnt="9">
        <dgm:presLayoutVars>
          <dgm:chMax val="0"/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6BF7613A-C955-4C91-9A39-04D885A62013}" type="pres">
      <dgm:prSet presAssocID="{090FBD39-A341-465F-B402-DAD595CDF728}" presName="spacer" presStyleCnt="0"/>
      <dgm:spPr bwMode="auto"/>
      <dgm:t>
        <a:bodyPr/>
        <a:lstStyle/>
        <a:p>
          <a:pPr>
            <a:defRPr/>
          </a:pPr>
          <a:endParaRPr lang="ru-RU"/>
        </a:p>
      </dgm:t>
    </dgm:pt>
    <dgm:pt modelId="{154E33DF-6229-46DA-8BBD-0D966D43F078}" type="pres">
      <dgm:prSet custLinFactY="-104477" presAssocID="{9F247012-5289-4122-9BBE-8B03E72D32C5}" presName="parentText" presStyleLbl="node1" presStyleIdx="3" presStyleCnt="9">
        <dgm:presLayoutVars>
          <dgm:chMax val="0"/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B021DA3A-0F1C-4948-A00D-1F21B9B2D670}" type="pres">
      <dgm:prSet presAssocID="{9B1C9FC5-4A01-45D8-8A1D-068584D5FBA1}" presName="spacer" presStyleCnt="0"/>
      <dgm:spPr bwMode="auto"/>
      <dgm:t>
        <a:bodyPr/>
        <a:lstStyle/>
        <a:p>
          <a:pPr>
            <a:defRPr/>
          </a:pPr>
          <a:endParaRPr lang="ru-RU"/>
        </a:p>
      </dgm:t>
    </dgm:pt>
    <dgm:pt modelId="{66388CE5-ABDA-4978-BCCF-42B4D82BFC23}" type="pres">
      <dgm:prSet custLinFactY="-94979" presAssocID="{FE5AB23B-85F2-4FE6-B060-B458D30B6A16}" presName="parentText" presStyleLbl="node1" presStyleIdx="4" presStyleCnt="9">
        <dgm:presLayoutVars>
          <dgm:chMax val="0"/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2A4C3164-9A15-498C-89A7-50A37827B67D}" type="pres">
      <dgm:prSet presAssocID="{19C4451F-1F12-491B-AF94-7385263F6816}" presName="spacer" presStyleCnt="0"/>
      <dgm:spPr bwMode="auto"/>
      <dgm:t>
        <a:bodyPr/>
        <a:lstStyle/>
        <a:p>
          <a:pPr>
            <a:defRPr/>
          </a:pPr>
          <a:endParaRPr lang="ru-RU"/>
        </a:p>
      </dgm:t>
    </dgm:pt>
    <dgm:pt modelId="{3B3E90EE-E826-4698-AD73-1A2420B6F3C0}" type="pres">
      <dgm:prSet custLinFactY="-85481" presAssocID="{76B2D613-CC7B-4929-9DEB-03164B72A321}" presName="parentText" presStyleLbl="node1" presStyleIdx="5" presStyleCnt="9">
        <dgm:presLayoutVars>
          <dgm:chMax val="0"/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EC7C0A74-A040-41B3-84F1-D1646D71C3C3}" type="pres">
      <dgm:prSet presAssocID="{76922828-B617-485E-A0D6-FE43E08ECED3}" presName="spacer" presStyleCnt="0"/>
      <dgm:spPr bwMode="auto"/>
      <dgm:t>
        <a:bodyPr/>
        <a:lstStyle/>
        <a:p>
          <a:pPr>
            <a:defRPr/>
          </a:pPr>
          <a:endParaRPr lang="ru-RU"/>
        </a:p>
      </dgm:t>
    </dgm:pt>
    <dgm:pt modelId="{83FE3FA7-6F5D-454B-9E09-A289553EDAD5}" type="pres">
      <dgm:prSet custLinFactY="-75983" presAssocID="{DB03037F-8C02-404A-B4F1-D935ABFCEA1E}" presName="parentText" presStyleLbl="node1" presStyleIdx="6" presStyleCnt="9">
        <dgm:presLayoutVars>
          <dgm:chMax val="0"/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A26C9B24-6B24-404B-A572-673D835C82B5}" type="pres">
      <dgm:prSet presAssocID="{0981B415-6E2E-4867-8477-8706B8FD0EB9}" presName="spacer" presStyleCnt="0"/>
      <dgm:spPr bwMode="auto"/>
      <dgm:t>
        <a:bodyPr/>
        <a:lstStyle/>
        <a:p>
          <a:pPr>
            <a:defRPr/>
          </a:pPr>
          <a:endParaRPr lang="ru-RU"/>
        </a:p>
      </dgm:t>
    </dgm:pt>
    <dgm:pt modelId="{2E342785-67F3-4EE7-8E28-16F4EE576E0D}" type="pres">
      <dgm:prSet custLinFactY="-66485" custScaleY="136281" presAssocID="{82036F7B-3309-407E-A376-035F7FEB7B93}" presName="parentText" presStyleLbl="node1" presStyleIdx="7" presStyleCnt="9">
        <dgm:presLayoutVars>
          <dgm:chMax val="0"/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14C88811-6D30-4911-87B7-EA8DDADCB65D}" type="pres">
      <dgm:prSet presAssocID="{489344F9-6E14-4BBA-B35E-16AA8C3121D0}" presName="spacer" presStyleCnt="0"/>
      <dgm:spPr bwMode="auto"/>
      <dgm:t>
        <a:bodyPr/>
        <a:lstStyle/>
        <a:p>
          <a:pPr>
            <a:defRPr/>
          </a:pPr>
          <a:endParaRPr lang="ru-RU"/>
        </a:p>
      </dgm:t>
    </dgm:pt>
    <dgm:pt modelId="{C54829A6-9104-412F-ADC0-2BE8D941CDAD}" type="pres">
      <dgm:prSet custLinFactNeighborY="-100000" custLinFactY="-54228" presAssocID="{E0460DE7-2030-40BC-8422-5A8A80C62922}" presName="parentText" presStyleLbl="node1" presStyleIdx="8" presStyleCnt="9">
        <dgm:presLayoutVars>
          <dgm:chMax val="0"/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</dgm:ptLst>
  <dgm:cxnLst>
    <dgm:cxn modelId="{225C49E2-FC98-4C81-A700-B9E3F9C853BA}" srcId="{8099FB4A-2E9C-48CC-B719-D1C4AF0FE28F}" destId="{9F247012-5289-4122-9BBE-8B03E72D32C5}" srcOrd="3" destOrd="0" parTransId="{B0795CEE-79C4-467E-B462-359D30544707}" sibTransId="{9B1C9FC5-4A01-45D8-8A1D-068584D5FBA1}"/>
    <dgm:cxn modelId="{B860016A-8376-4C1B-B551-C67C318E7381}" type="presOf" srcId="{DB03037F-8C02-404A-B4F1-D935ABFCEA1E}" destId="{83FE3FA7-6F5D-454B-9E09-A289553EDAD5}" srcOrd="0" destOrd="0" presId="urn:microsoft.com/office/officeart/2005/8/layout/vList2"/>
    <dgm:cxn modelId="{77C66BA6-A5A2-4AE6-879A-6FB4DD9366CD}" srcId="{8099FB4A-2E9C-48CC-B719-D1C4AF0FE28F}" destId="{76B2D613-CC7B-4929-9DEB-03164B72A321}" srcOrd="5" destOrd="0" parTransId="{8F9D9545-F36B-4347-8271-0F72DA4C9A4C}" sibTransId="{76922828-B617-485E-A0D6-FE43E08ECED3}"/>
    <dgm:cxn modelId="{C5FA50B9-FAA1-4E09-8FE5-B83D4FC82578}" type="presOf" srcId="{FDB41B2C-25FF-443E-A5F8-B4A80897EEBF}" destId="{2329C6A9-DEDC-4225-873D-CE8804752BF1}" srcOrd="0" destOrd="0" presId="urn:microsoft.com/office/officeart/2005/8/layout/vList2"/>
    <dgm:cxn modelId="{7A01BA6B-5D2E-4059-9C79-1BB6ED692152}" type="presOf" srcId="{F6E675B2-023A-4982-B4E7-FA4D4F0EB12F}" destId="{9AECED1A-B059-45D6-842C-F4F561E1E166}" srcOrd="0" destOrd="0" presId="urn:microsoft.com/office/officeart/2005/8/layout/vList2"/>
    <dgm:cxn modelId="{5010F3D5-B45F-4BFF-B5AB-ACD9BF4C7B40}" srcId="{8099FB4A-2E9C-48CC-B719-D1C4AF0FE28F}" destId="{FE5AB23B-85F2-4FE6-B060-B458D30B6A16}" srcOrd="4" destOrd="0" parTransId="{E6AA6920-DF03-40BE-BD49-2035BF82338D}" sibTransId="{19C4451F-1F12-491B-AF94-7385263F6816}"/>
    <dgm:cxn modelId="{9049792C-B61D-4B5B-8E9A-3CCBB06FBD18}" srcId="{8099FB4A-2E9C-48CC-B719-D1C4AF0FE28F}" destId="{FDB41B2C-25FF-443E-A5F8-B4A80897EEBF}" srcOrd="0" destOrd="0" parTransId="{8EA83C89-EF11-4E45-97A6-C316393C9EC3}" sibTransId="{D4BFA6EB-DD1F-45C2-98BC-29E5377B53CD}"/>
    <dgm:cxn modelId="{8D829ED4-8D15-458C-9416-F9D3683D692E}" srcId="{8099FB4A-2E9C-48CC-B719-D1C4AF0FE28F}" destId="{E83A8EB0-C8B7-4E77-A77F-168E87182AC2}" srcOrd="1" destOrd="0" parTransId="{AC0761BA-94C8-4879-A1AF-634ED6413D88}" sibTransId="{62CFF364-42C6-4DC3-B99D-41BEBC48B85A}"/>
    <dgm:cxn modelId="{38EEE0B3-9EEA-4084-807F-EB742AC8E6BD}" type="presOf" srcId="{FE5AB23B-85F2-4FE6-B060-B458D30B6A16}" destId="{66388CE5-ABDA-4978-BCCF-42B4D82BFC23}" srcOrd="0" destOrd="0" presId="urn:microsoft.com/office/officeart/2005/8/layout/vList2"/>
    <dgm:cxn modelId="{1E22A9CF-5F1A-474A-A8E6-383B3D8B3B2E}" type="presOf" srcId="{E0460DE7-2030-40BC-8422-5A8A80C62922}" destId="{C54829A6-9104-412F-ADC0-2BE8D941CDAD}" srcOrd="0" destOrd="0" presId="urn:microsoft.com/office/officeart/2005/8/layout/vList2"/>
    <dgm:cxn modelId="{6AC4621A-E1B1-44B6-9C17-F289425AFDBB}" srcId="{8099FB4A-2E9C-48CC-B719-D1C4AF0FE28F}" destId="{82036F7B-3309-407E-A376-035F7FEB7B93}" srcOrd="7" destOrd="0" parTransId="{5921A693-EE01-45E1-BA1B-4EA4E044C902}" sibTransId="{489344F9-6E14-4BBA-B35E-16AA8C3121D0}"/>
    <dgm:cxn modelId="{D25F3FF8-25F2-41C1-983D-4D983BD005E1}" type="presOf" srcId="{76B2D613-CC7B-4929-9DEB-03164B72A321}" destId="{3B3E90EE-E826-4698-AD73-1A2420B6F3C0}" srcOrd="0" destOrd="0" presId="urn:microsoft.com/office/officeart/2005/8/layout/vList2"/>
    <dgm:cxn modelId="{57B58C18-2B69-4467-A625-D42252B06141}" srcId="{8099FB4A-2E9C-48CC-B719-D1C4AF0FE28F}" destId="{DB03037F-8C02-404A-B4F1-D935ABFCEA1E}" srcOrd="6" destOrd="0" parTransId="{BDCBBEF6-9DD6-442C-868C-E6EAB977EC1A}" sibTransId="{0981B415-6E2E-4867-8477-8706B8FD0EB9}"/>
    <dgm:cxn modelId="{097923CE-A6A1-4C15-A6EF-F8913B66DEAF}" type="presOf" srcId="{82036F7B-3309-407E-A376-035F7FEB7B93}" destId="{2E342785-67F3-4EE7-8E28-16F4EE576E0D}" srcOrd="0" destOrd="0" presId="urn:microsoft.com/office/officeart/2005/8/layout/vList2"/>
    <dgm:cxn modelId="{132E708C-9FC5-478A-9EC7-6635CE3EF1A4}" srcId="{8099FB4A-2E9C-48CC-B719-D1C4AF0FE28F}" destId="{E0460DE7-2030-40BC-8422-5A8A80C62922}" srcOrd="8" destOrd="0" parTransId="{97536FD5-212B-48A3-B512-34646782637D}" sibTransId="{F111B565-8354-406E-9D9F-53CDA39124B4}"/>
    <dgm:cxn modelId="{BA31FCF1-8AAC-4D12-9711-1637409521B5}" type="presOf" srcId="{8099FB4A-2E9C-48CC-B719-D1C4AF0FE28F}" destId="{05C9FCCA-FA8C-4394-9662-34E5B37A3EFC}" srcOrd="0" destOrd="0" presId="urn:microsoft.com/office/officeart/2005/8/layout/vList2"/>
    <dgm:cxn modelId="{0DE5D780-A895-4EF1-B8C3-76E4FC4A4D10}" type="presOf" srcId="{E83A8EB0-C8B7-4E77-A77F-168E87182AC2}" destId="{9D73F1F8-021F-4935-8B9F-45919D80D673}" srcOrd="0" destOrd="0" presId="urn:microsoft.com/office/officeart/2005/8/layout/vList2"/>
    <dgm:cxn modelId="{3C75FD55-ED8C-444D-96BB-3AEB4D39BE85}" type="presOf" srcId="{9F247012-5289-4122-9BBE-8B03E72D32C5}" destId="{154E33DF-6229-46DA-8BBD-0D966D43F078}" srcOrd="0" destOrd="0" presId="urn:microsoft.com/office/officeart/2005/8/layout/vList2"/>
    <dgm:cxn modelId="{CCCE3C6D-0648-423C-9007-0B22AD4F319D}" srcId="{8099FB4A-2E9C-48CC-B719-D1C4AF0FE28F}" destId="{F6E675B2-023A-4982-B4E7-FA4D4F0EB12F}" srcOrd="2" destOrd="0" parTransId="{BAE9FDC9-9900-4A54-9676-2116BA70FDF7}" sibTransId="{090FBD39-A341-465F-B402-DAD595CDF728}"/>
    <dgm:cxn modelId="{4E7CD343-81D7-49E6-BB06-90287CF5E216}" type="presParOf" srcId="{05C9FCCA-FA8C-4394-9662-34E5B37A3EFC}" destId="{2329C6A9-DEDC-4225-873D-CE8804752BF1}" srcOrd="0" destOrd="0" presId="urn:microsoft.com/office/officeart/2005/8/layout/vList2"/>
    <dgm:cxn modelId="{8705AB3D-C23C-4A4E-B389-56BACF865730}" type="presParOf" srcId="{05C9FCCA-FA8C-4394-9662-34E5B37A3EFC}" destId="{B2309310-E079-4186-ACBA-6328AD2750B6}" srcOrd="1" destOrd="0" presId="urn:microsoft.com/office/officeart/2005/8/layout/vList2"/>
    <dgm:cxn modelId="{451D70FE-F032-4C0F-B89C-A40F7889DCD5}" type="presParOf" srcId="{05C9FCCA-FA8C-4394-9662-34E5B37A3EFC}" destId="{9D73F1F8-021F-4935-8B9F-45919D80D673}" srcOrd="2" destOrd="0" presId="urn:microsoft.com/office/officeart/2005/8/layout/vList2"/>
    <dgm:cxn modelId="{197BD2AE-5153-4346-93F4-8A7F1E0CFB96}" type="presParOf" srcId="{05C9FCCA-FA8C-4394-9662-34E5B37A3EFC}" destId="{013670F9-1C64-4E88-A029-91BAA51368D0}" srcOrd="3" destOrd="0" presId="urn:microsoft.com/office/officeart/2005/8/layout/vList2"/>
    <dgm:cxn modelId="{7E220C21-4138-4A0F-944D-C2824C9A771E}" type="presParOf" srcId="{05C9FCCA-FA8C-4394-9662-34E5B37A3EFC}" destId="{9AECED1A-B059-45D6-842C-F4F561E1E166}" srcOrd="4" destOrd="0" presId="urn:microsoft.com/office/officeart/2005/8/layout/vList2"/>
    <dgm:cxn modelId="{DFB28556-395A-43AB-B98C-1793E799E0A6}" type="presParOf" srcId="{05C9FCCA-FA8C-4394-9662-34E5B37A3EFC}" destId="{6BF7613A-C955-4C91-9A39-04D885A62013}" srcOrd="5" destOrd="0" presId="urn:microsoft.com/office/officeart/2005/8/layout/vList2"/>
    <dgm:cxn modelId="{B30827CD-5244-49C8-86DC-424499EA9205}" type="presParOf" srcId="{05C9FCCA-FA8C-4394-9662-34E5B37A3EFC}" destId="{154E33DF-6229-46DA-8BBD-0D966D43F078}" srcOrd="6" destOrd="0" presId="urn:microsoft.com/office/officeart/2005/8/layout/vList2"/>
    <dgm:cxn modelId="{0F7E709C-EFC4-42A5-963D-7B01C1045045}" type="presParOf" srcId="{05C9FCCA-FA8C-4394-9662-34E5B37A3EFC}" destId="{B021DA3A-0F1C-4948-A00D-1F21B9B2D670}" srcOrd="7" destOrd="0" presId="urn:microsoft.com/office/officeart/2005/8/layout/vList2"/>
    <dgm:cxn modelId="{62617E10-898E-47E9-86E1-6D32465596EC}" type="presParOf" srcId="{05C9FCCA-FA8C-4394-9662-34E5B37A3EFC}" destId="{66388CE5-ABDA-4978-BCCF-42B4D82BFC23}" srcOrd="8" destOrd="0" presId="urn:microsoft.com/office/officeart/2005/8/layout/vList2"/>
    <dgm:cxn modelId="{70102AFF-B081-405B-9FAE-821A2CD8BC33}" type="presParOf" srcId="{05C9FCCA-FA8C-4394-9662-34E5B37A3EFC}" destId="{2A4C3164-9A15-498C-89A7-50A37827B67D}" srcOrd="9" destOrd="0" presId="urn:microsoft.com/office/officeart/2005/8/layout/vList2"/>
    <dgm:cxn modelId="{750FC2DE-2AB9-4718-AB0A-86578FD70150}" type="presParOf" srcId="{05C9FCCA-FA8C-4394-9662-34E5B37A3EFC}" destId="{3B3E90EE-E826-4698-AD73-1A2420B6F3C0}" srcOrd="10" destOrd="0" presId="urn:microsoft.com/office/officeart/2005/8/layout/vList2"/>
    <dgm:cxn modelId="{FB6D5A59-EB8F-47E8-8AC6-BCFE759CBEEF}" type="presParOf" srcId="{05C9FCCA-FA8C-4394-9662-34E5B37A3EFC}" destId="{EC7C0A74-A040-41B3-84F1-D1646D71C3C3}" srcOrd="11" destOrd="0" presId="urn:microsoft.com/office/officeart/2005/8/layout/vList2"/>
    <dgm:cxn modelId="{B8F7F7B0-106F-4B1F-98BD-0DB2BA13C38D}" type="presParOf" srcId="{05C9FCCA-FA8C-4394-9662-34E5B37A3EFC}" destId="{83FE3FA7-6F5D-454B-9E09-A289553EDAD5}" srcOrd="12" destOrd="0" presId="urn:microsoft.com/office/officeart/2005/8/layout/vList2"/>
    <dgm:cxn modelId="{5C14160B-2734-4537-ABBD-36AAE4201265}" type="presParOf" srcId="{05C9FCCA-FA8C-4394-9662-34E5B37A3EFC}" destId="{A26C9B24-6B24-404B-A572-673D835C82B5}" srcOrd="13" destOrd="0" presId="urn:microsoft.com/office/officeart/2005/8/layout/vList2"/>
    <dgm:cxn modelId="{CD7C4F13-AC57-4FA8-BE6F-47F0A8997A59}" type="presParOf" srcId="{05C9FCCA-FA8C-4394-9662-34E5B37A3EFC}" destId="{2E342785-67F3-4EE7-8E28-16F4EE576E0D}" srcOrd="14" destOrd="0" presId="urn:microsoft.com/office/officeart/2005/8/layout/vList2"/>
    <dgm:cxn modelId="{3FAFA8E6-CB5A-4741-BF5D-4F5E0BE74D7C}" type="presParOf" srcId="{05C9FCCA-FA8C-4394-9662-34E5B37A3EFC}" destId="{14C88811-6D30-4911-87B7-EA8DDADCB65D}" srcOrd="15" destOrd="0" presId="urn:microsoft.com/office/officeart/2005/8/layout/vList2"/>
    <dgm:cxn modelId="{7EE1100C-78CF-4EDB-BAA8-525AB671868A}" type="presParOf" srcId="{05C9FCCA-FA8C-4394-9662-34E5B37A3EFC}" destId="{C54829A6-9104-412F-ADC0-2BE8D941CDAD}" srcOrd="16" destOrd="0" presId="urn:microsoft.com/office/officeart/2005/8/layout/vList2"/>
  </dgm:cxnLst>
  <dgm:bg>
    <a:noFill/>
  </dgm:bg>
  <dgm:whole/>
  <dgm:extLst>
    <a:ext uri="http://schemas.microsoft.com/office/drawing/2008/diagram">
      <dsp:dataModelExt xmlns:dsp="http://schemas.microsoft.com/office/drawing/2008/diagram" relId="rId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 xmlns:r="http://schemas.openxmlformats.org/officeDocument/2006/relationships">
  <dgm:ptLst>
    <dgm:pt modelId="{AD0097E9-E29F-4E79-830A-13DF34FE5866}" type="doc">
      <dgm:prSet loTypeId="urn:microsoft.com/office/officeart/2008/layout/VerticalCurvedList" loCatId="list" qsTypeId="urn:microsoft.com/office/officeart/2005/8/quickstyle/3d1" qsCatId="3D" csTypeId="urn:microsoft.com/office/officeart/2005/8/colors/accent6_2" csCatId="accent6" phldr="1"/>
      <dgm:spPr bwMode="auto"/>
      <dgm:t>
        <a:bodyPr/>
        <a:lstStyle/>
        <a:p>
          <a:pPr>
            <a:defRPr/>
          </a:pPr>
          <a:endParaRPr lang="ru-RU"/>
        </a:p>
      </dgm:t>
    </dgm:pt>
    <dgm:pt modelId="{0F208814-C10F-486F-AC50-9DAC710A3AE1}">
      <dgm:prSet phldrT="" custT="1"/>
      <dgm:spPr bwMode="auto">
        <a:solidFill>
          <a:srgbClr val="0070C0"/>
        </a:solidFill>
      </dgm:spPr>
      <dgm:t>
        <a:bodyPr vert="horz" anchor="ctr"/>
        <a:lstStyle/>
        <a:p>
          <a:pPr algn="just" defTabSz="622299">
            <a:lnSpc>
              <a:spcPct val="10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400" b="1">
              <a:latin typeface="Arial"/>
              <a:cs typeface="Arial"/>
            </a:rPr>
            <a:t>Главам муниципальных образований усилить контроль за предоставлением в установленные сроки квартальные и годовой отчет, в том числе аналитический материала и данные мониторингов</a:t>
          </a:r>
          <a:endParaRPr/>
        </a:p>
      </dgm:t>
    </dgm:pt>
    <dgm:pt modelId="{F3373FA0-AC0A-4271-B2F4-75ED04B040CB}" type="parTrans" cxnId="{1C9636D9-2F99-4298-BCAE-1B701193B1FD}">
      <dgm:prSet/>
      <dgm:spPr bwMode="auto"/>
      <dgm:t>
        <a:bodyPr/>
        <a:lstStyle/>
        <a:p>
          <a:pPr algn="just">
            <a:lnSpc>
              <a:spcPct val="100000"/>
            </a:lnSpc>
            <a:defRPr/>
          </a:pPr>
          <a:endParaRPr lang="ru-RU" sz="1400" b="1">
            <a:latin typeface="Arial"/>
            <a:cs typeface="Arial"/>
          </a:endParaRPr>
        </a:p>
      </dgm:t>
    </dgm:pt>
    <dgm:pt modelId="{3AD38ED4-3819-46C2-8DD8-F9CC151E4809}" type="sibTrans" cxnId="{1C9636D9-2F99-4298-BCAE-1B701193B1FD}">
      <dgm:prSet/>
      <dgm:spPr bwMode="auto">
        <a:solidFill>
          <a:srgbClr val="0070C0"/>
        </a:solidFill>
        <a:ln>
          <a:solidFill>
            <a:schemeClr val="accent5">
              <a:lumMod val="40000"/>
              <a:lumOff val="60000"/>
            </a:schemeClr>
          </a:solidFill>
        </a:ln>
      </dgm:spPr>
      <dgm:t>
        <a:bodyPr/>
        <a:lstStyle/>
        <a:p>
          <a:pPr algn="just">
            <a:lnSpc>
              <a:spcPct val="100000"/>
            </a:lnSpc>
            <a:defRPr/>
          </a:pPr>
          <a:endParaRPr lang="ru-RU" sz="1400" b="1">
            <a:latin typeface="Arial"/>
            <a:cs typeface="Arial"/>
          </a:endParaRPr>
        </a:p>
      </dgm:t>
    </dgm:pt>
    <dgm:pt modelId="{3FC000D7-4B61-4EFF-8711-548E33AC19DD}">
      <dgm:prSet phldrT="" custT="1"/>
      <dgm:spPr bwMode="auto">
        <a:solidFill>
          <a:srgbClr val="0070C0"/>
        </a:solidFill>
      </dgm:spPr>
      <dgm:t>
        <a:bodyPr/>
        <a:lstStyle/>
        <a:p>
          <a:pPr algn="just">
            <a:lnSpc>
              <a:spcPct val="100000"/>
            </a:lnSpc>
            <a:defRPr/>
          </a:pPr>
          <a:r>
            <a:rPr lang="ru-RU" sz="1400" b="1">
              <a:latin typeface="Arial"/>
              <a:cs typeface="Arial"/>
            </a:rPr>
            <a:t>Увеличить охват внебюджетного сектора при проведении мониторингов</a:t>
          </a:r>
          <a:endParaRPr/>
        </a:p>
      </dgm:t>
    </dgm:pt>
    <dgm:pt modelId="{EC6DEC9D-8151-4AF9-A645-AB1ECED7713D}" type="parTrans" cxnId="{94D11FEA-8FD3-4D8C-8862-79CE7D5BEEF5}">
      <dgm:prSet/>
      <dgm:spPr bwMode="auto"/>
      <dgm:t>
        <a:bodyPr/>
        <a:lstStyle/>
        <a:p>
          <a:pPr algn="just">
            <a:lnSpc>
              <a:spcPct val="100000"/>
            </a:lnSpc>
            <a:defRPr/>
          </a:pPr>
          <a:endParaRPr lang="ru-RU" sz="1400" b="1">
            <a:latin typeface="Arial"/>
            <a:cs typeface="Arial"/>
          </a:endParaRPr>
        </a:p>
      </dgm:t>
    </dgm:pt>
    <dgm:pt modelId="{1D43FE1D-E4A0-4293-9B3D-B4A112A835D3}" type="sibTrans" cxnId="{94D11FEA-8FD3-4D8C-8862-79CE7D5BEEF5}">
      <dgm:prSet/>
      <dgm:spPr bwMode="auto"/>
      <dgm:t>
        <a:bodyPr/>
        <a:lstStyle/>
        <a:p>
          <a:pPr algn="just">
            <a:lnSpc>
              <a:spcPct val="100000"/>
            </a:lnSpc>
            <a:defRPr/>
          </a:pPr>
          <a:endParaRPr lang="ru-RU" sz="1400" b="1">
            <a:latin typeface="Arial"/>
            <a:cs typeface="Arial"/>
          </a:endParaRPr>
        </a:p>
      </dgm:t>
    </dgm:pt>
    <dgm:pt modelId="{E8EC741F-8D25-465C-B730-AB1427ED4F4B}">
      <dgm:prSet phldrT="" custT="1"/>
      <dgm:spPr bwMode="auto">
        <a:solidFill>
          <a:srgbClr val="0070C0"/>
        </a:solidFill>
      </dgm:spPr>
      <dgm:t>
        <a:bodyPr vert="horz" anchor="ctr"/>
        <a:lstStyle/>
        <a:p>
          <a:pPr algn="just" defTabSz="622299">
            <a:lnSpc>
              <a:spcPct val="10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400" b="1">
              <a:latin typeface="Arial"/>
              <a:cs typeface="Arial"/>
            </a:rPr>
            <a:t>Увеличить количество посещений работодателей для адресного оказания методической помощи </a:t>
          </a:r>
          <a:endParaRPr/>
        </a:p>
      </dgm:t>
    </dgm:pt>
    <dgm:pt modelId="{32BF1634-A379-4801-9C0D-086CB961E50C}" type="parTrans" cxnId="{04AA61BE-7059-4EDA-AF52-BD109CD24480}">
      <dgm:prSet/>
      <dgm:spPr bwMode="auto"/>
      <dgm:t>
        <a:bodyPr/>
        <a:lstStyle/>
        <a:p>
          <a:pPr algn="just">
            <a:lnSpc>
              <a:spcPct val="100000"/>
            </a:lnSpc>
            <a:defRPr/>
          </a:pPr>
          <a:endParaRPr lang="ru-RU" sz="1400" b="1">
            <a:latin typeface="Arial"/>
            <a:cs typeface="Arial"/>
          </a:endParaRPr>
        </a:p>
      </dgm:t>
    </dgm:pt>
    <dgm:pt modelId="{62806515-A006-4357-A1D1-BD69F7693067}" type="sibTrans" cxnId="{04AA61BE-7059-4EDA-AF52-BD109CD24480}">
      <dgm:prSet/>
      <dgm:spPr bwMode="auto"/>
      <dgm:t>
        <a:bodyPr/>
        <a:lstStyle/>
        <a:p>
          <a:pPr algn="just">
            <a:lnSpc>
              <a:spcPct val="100000"/>
            </a:lnSpc>
            <a:defRPr/>
          </a:pPr>
          <a:endParaRPr lang="ru-RU" sz="1400" b="1">
            <a:latin typeface="Arial"/>
            <a:cs typeface="Arial"/>
          </a:endParaRPr>
        </a:p>
      </dgm:t>
    </dgm:pt>
    <dgm:pt modelId="{B82D2B97-7B56-4DFF-95B6-02772680231B}">
      <dgm:prSet phldrT="" custT="1"/>
      <dgm:spPr bwMode="auto">
        <a:solidFill>
          <a:srgbClr val="0070C0"/>
        </a:solidFill>
      </dgm:spPr>
      <dgm:t>
        <a:bodyPr/>
        <a:lstStyle/>
        <a:p>
          <a:pPr algn="just">
            <a:lnSpc>
              <a:spcPct val="100000"/>
            </a:lnSpc>
            <a:defRPr/>
          </a:pPr>
          <a:r>
            <a:rPr lang="ru-RU" sz="1400" b="1">
              <a:latin typeface="Arial"/>
              <a:cs typeface="Arial"/>
            </a:rPr>
            <a:t>Проводить отраслевые совещания направленные на доведение до сведения работодателей, информации о новом в законодательстве в сфере охраны труда </a:t>
          </a:r>
          <a:endParaRPr/>
        </a:p>
      </dgm:t>
    </dgm:pt>
    <dgm:pt modelId="{096FB8D2-D091-4C89-BE3E-A400F2450EEC}" type="parTrans" cxnId="{C65755E9-3939-48CF-A709-40BD4A0667DA}">
      <dgm:prSet/>
      <dgm:spPr bwMode="auto"/>
      <dgm:t>
        <a:bodyPr/>
        <a:lstStyle/>
        <a:p>
          <a:pPr algn="just">
            <a:lnSpc>
              <a:spcPct val="100000"/>
            </a:lnSpc>
            <a:defRPr/>
          </a:pPr>
          <a:endParaRPr lang="ru-RU" sz="1400" b="1">
            <a:latin typeface="Arial"/>
            <a:cs typeface="Arial"/>
          </a:endParaRPr>
        </a:p>
      </dgm:t>
    </dgm:pt>
    <dgm:pt modelId="{2DE3C5F7-580E-42EE-BE35-D9B441DACCA2}" type="sibTrans" cxnId="{C65755E9-3939-48CF-A709-40BD4A0667DA}">
      <dgm:prSet/>
      <dgm:spPr bwMode="auto"/>
      <dgm:t>
        <a:bodyPr/>
        <a:lstStyle/>
        <a:p>
          <a:pPr algn="just">
            <a:lnSpc>
              <a:spcPct val="100000"/>
            </a:lnSpc>
            <a:defRPr/>
          </a:pPr>
          <a:endParaRPr lang="ru-RU" sz="1400" b="1">
            <a:latin typeface="Arial"/>
            <a:cs typeface="Arial"/>
          </a:endParaRPr>
        </a:p>
      </dgm:t>
    </dgm:pt>
    <dgm:pt modelId="{991AD2B4-D0FF-4D3D-AD21-C62207DD121F}" type="pres">
      <dgm:prSet presAssocID="{AD0097E9-E29F-4E79-830A-13DF34FE5866}" presName="Name0" presStyleCnt="0">
        <dgm:presLayoutVars>
          <dgm:chMax val="7"/>
          <dgm:chPref val="7"/>
          <dgm:dir val="norm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3D8E51F9-5E5C-416E-82FA-582B23FDD4BB}" type="pres">
      <dgm:prSet presAssocID="{AD0097E9-E29F-4E79-830A-13DF34FE5866}" presName="Name1" presStyleCnt="0"/>
      <dgm:spPr bwMode="auto"/>
    </dgm:pt>
    <dgm:pt modelId="{23E2BA3B-4921-4DF3-A381-87D4B2990B8D}" type="pres">
      <dgm:prSet presAssocID="{AD0097E9-E29F-4E79-830A-13DF34FE5866}" presName="cycle" presStyleCnt="0"/>
      <dgm:spPr bwMode="auto"/>
    </dgm:pt>
    <dgm:pt modelId="{3833AC77-BE4F-4508-BD21-A52A4DD6FF06}" type="pres">
      <dgm:prSet presAssocID="{AD0097E9-E29F-4E79-830A-13DF34FE5866}" presName="srcNode" presStyleLbl="node1" presStyleIdx="0" presStyleCnt="4"/>
      <dgm:spPr bwMode="auto"/>
    </dgm:pt>
    <dgm:pt modelId="{B8CBB7AC-BACF-4E8B-864A-E07C2F99EF23}" type="pres">
      <dgm:prSet presAssocID="{AD0097E9-E29F-4E79-830A-13DF34FE5866}" presName="conn" presStyleLbl="parChTrans1D2" presStyleIdx="0" presStyleCnt="1"/>
      <dgm:spPr bwMode="auto"/>
      <dgm:t>
        <a:bodyPr/>
        <a:lstStyle/>
        <a:p>
          <a:pPr>
            <a:defRPr/>
          </a:pPr>
          <a:endParaRPr lang="ru-RU"/>
        </a:p>
      </dgm:t>
    </dgm:pt>
    <dgm:pt modelId="{7042E33F-AC0E-472C-B9FB-8437A5CFABB8}" type="pres">
      <dgm:prSet presAssocID="{AD0097E9-E29F-4E79-830A-13DF34FE5866}" presName="extraNode" presStyleLbl="node1" presStyleIdx="0" presStyleCnt="4"/>
      <dgm:spPr bwMode="auto"/>
    </dgm:pt>
    <dgm:pt modelId="{3293D2A2-5A5C-42A8-B291-7ADFD52AA1C7}" type="pres">
      <dgm:prSet presAssocID="{AD0097E9-E29F-4E79-830A-13DF34FE5866}" presName="dstNode" presStyleLbl="node1" presStyleIdx="0" presStyleCnt="4"/>
      <dgm:spPr bwMode="auto"/>
    </dgm:pt>
    <dgm:pt modelId="{F88AC7F3-AC1A-41BC-A9BF-34E784611E8A}" type="pres">
      <dgm:prSet presAssocID="{0F208814-C10F-486F-AC50-9DAC710A3AE1}" presName="text_1" presStyleLbl="node1" presStyleIdx="0" presStyleCnt="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55301490-3DF3-481F-9155-C429AD83C6E0}" type="pres">
      <dgm:prSet presAssocID="{0F208814-C10F-486F-AC50-9DAC710A3AE1}" presName="accent_1" presStyleCnt="0"/>
      <dgm:spPr bwMode="auto"/>
    </dgm:pt>
    <dgm:pt modelId="{8F243B57-B21D-47E5-A487-2BCE2BD476B0}" type="pres">
      <dgm:prSet presAssocID="{0F208814-C10F-486F-AC50-9DAC710A3AE1}" presName="accentRepeatNode" presStyleLbl="solidFgAcc1" presStyleIdx="0" presStyleCnt="4"/>
      <dgm:spPr bwMode="auto">
        <a:solidFill>
          <a:schemeClr val="accent1">
            <a:lumMod val="40000"/>
            <a:lumOff val="60000"/>
          </a:schemeClr>
        </a:solidFill>
        <a:ln>
          <a:solidFill>
            <a:schemeClr val="accent5">
              <a:lumMod val="40000"/>
              <a:lumOff val="60000"/>
            </a:schemeClr>
          </a:solidFill>
        </a:ln>
      </dgm:spPr>
      <dgm:t>
        <a:bodyPr/>
        <a:lstStyle/>
        <a:p>
          <a:pPr>
            <a:defRPr/>
          </a:pPr>
          <a:endParaRPr lang="ru-RU"/>
        </a:p>
      </dgm:t>
    </dgm:pt>
    <dgm:pt modelId="{711A31C1-2083-4A96-A95F-D62DD91C3E6F}" type="pres">
      <dgm:prSet presAssocID="{3FC000D7-4B61-4EFF-8711-548E33AC19DD}" presName="text_2" presStyleLbl="node1" presStyleIdx="1" presStyleCnt="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F08AB5E6-1E81-44F6-A48B-AF3F037C2094}" type="pres">
      <dgm:prSet presAssocID="{3FC000D7-4B61-4EFF-8711-548E33AC19DD}" presName="accent_2" presStyleCnt="0"/>
      <dgm:spPr bwMode="auto"/>
    </dgm:pt>
    <dgm:pt modelId="{65032BFC-FA51-4243-8639-4F5EFD5C191B}" type="pres">
      <dgm:prSet presAssocID="{3FC000D7-4B61-4EFF-8711-548E33AC19DD}" presName="accentRepeatNode" presStyleLbl="solidFgAcc1" presStyleIdx="1" presStyleCnt="4"/>
      <dgm:spPr bwMode="auto">
        <a:solidFill>
          <a:schemeClr val="accent5">
            <a:lumMod val="60000"/>
            <a:lumOff val="40000"/>
          </a:schemeClr>
        </a:solidFill>
        <a:ln>
          <a:solidFill>
            <a:schemeClr val="accent5">
              <a:lumMod val="40000"/>
              <a:lumOff val="60000"/>
            </a:schemeClr>
          </a:solidFill>
        </a:ln>
      </dgm:spPr>
      <dgm:t>
        <a:bodyPr/>
        <a:lstStyle/>
        <a:p>
          <a:pPr>
            <a:defRPr/>
          </a:pPr>
          <a:endParaRPr lang="ru-RU"/>
        </a:p>
      </dgm:t>
    </dgm:pt>
    <dgm:pt modelId="{956D1B0E-69A6-48B8-A1CE-CA3D20FF44B2}" type="pres">
      <dgm:prSet custScaleY="114889" presAssocID="{E8EC741F-8D25-465C-B730-AB1427ED4F4B}" presName="text_3" presStyleLbl="node1" presStyleIdx="2" presStyleCnt="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9E74FDAE-E789-4DAC-935A-57358F4AEAF0}" type="pres">
      <dgm:prSet presAssocID="{E8EC741F-8D25-465C-B730-AB1427ED4F4B}" presName="accent_3" presStyleCnt="0"/>
      <dgm:spPr bwMode="auto"/>
    </dgm:pt>
    <dgm:pt modelId="{342302B3-FB3E-44EE-AF92-749ADDBA6CDC}" type="pres">
      <dgm:prSet presAssocID="{E8EC741F-8D25-465C-B730-AB1427ED4F4B}" presName="accentRepeatNode" presStyleLbl="solidFgAcc1" presStyleIdx="2" presStyleCnt="4"/>
      <dgm:spPr bwMode="auto">
        <a:solidFill>
          <a:schemeClr val="accent5">
            <a:lumMod val="20000"/>
            <a:lumOff val="80000"/>
          </a:schemeClr>
        </a:solidFill>
        <a:ln>
          <a:solidFill>
            <a:schemeClr val="accent5">
              <a:lumMod val="40000"/>
              <a:lumOff val="60000"/>
            </a:schemeClr>
          </a:solidFill>
        </a:ln>
      </dgm:spPr>
      <dgm:t>
        <a:bodyPr/>
        <a:lstStyle/>
        <a:p>
          <a:pPr>
            <a:defRPr/>
          </a:pPr>
          <a:endParaRPr lang="ru-RU"/>
        </a:p>
      </dgm:t>
    </dgm:pt>
    <dgm:pt modelId="{99F2E29F-8059-4092-83D9-434BF0DE7E12}" type="pres">
      <dgm:prSet presAssocID="{B82D2B97-7B56-4DFF-95B6-02772680231B}" presName="text_4" presStyleLbl="node1" presStyleIdx="3" presStyleCnt="4">
        <dgm:presLayoutVars>
          <dgm:bulletEnabled val="1"/>
        </dgm:presLayoutVars>
      </dgm:prSet>
      <dgm:spPr bwMode="auto"/>
      <dgm:t>
        <a:bodyPr/>
        <a:lstStyle/>
        <a:p>
          <a:pPr>
            <a:defRPr/>
          </a:pPr>
          <a:endParaRPr lang="ru-RU"/>
        </a:p>
      </dgm:t>
    </dgm:pt>
    <dgm:pt modelId="{CD0E1ED2-D08A-4917-A3AC-F04C6C0FF35F}" type="pres">
      <dgm:prSet presAssocID="{B82D2B97-7B56-4DFF-95B6-02772680231B}" presName="accent_4" presStyleCnt="0"/>
      <dgm:spPr bwMode="auto"/>
    </dgm:pt>
    <dgm:pt modelId="{50042512-ED09-4DD1-A7F9-FAA80A2DE329}" type="pres">
      <dgm:prSet presAssocID="{B82D2B97-7B56-4DFF-95B6-02772680231B}" presName="accentRepeatNode" presStyleLbl="solidFgAcc1" presStyleIdx="3" presStyleCnt="4"/>
      <dgm:spPr bwMode="auto">
        <a:solidFill>
          <a:schemeClr val="accent1">
            <a:lumMod val="75000"/>
          </a:schemeClr>
        </a:solidFill>
        <a:ln>
          <a:solidFill>
            <a:schemeClr val="accent5">
              <a:lumMod val="40000"/>
              <a:lumOff val="60000"/>
            </a:schemeClr>
          </a:solidFill>
        </a:ln>
      </dgm:spPr>
      <dgm:t>
        <a:bodyPr/>
        <a:lstStyle/>
        <a:p>
          <a:pPr>
            <a:defRPr/>
          </a:pPr>
          <a:endParaRPr lang="ru-RU"/>
        </a:p>
      </dgm:t>
    </dgm:pt>
  </dgm:ptLst>
  <dgm:cxnLst>
    <dgm:cxn modelId="{3321A585-1F38-459C-9BFA-6A00171C8E9D}" type="presOf" srcId="{E8EC741F-8D25-465C-B730-AB1427ED4F4B}" destId="{956D1B0E-69A6-48B8-A1CE-CA3D20FF44B2}" srcOrd="0" destOrd="0" presId="urn:microsoft.com/office/officeart/2008/layout/VerticalCurvedList"/>
    <dgm:cxn modelId="{1C9636D9-2F99-4298-BCAE-1B701193B1FD}" srcId="{AD0097E9-E29F-4E79-830A-13DF34FE5866}" destId="{0F208814-C10F-486F-AC50-9DAC710A3AE1}" srcOrd="0" destOrd="0" parTransId="{F3373FA0-AC0A-4271-B2F4-75ED04B040CB}" sibTransId="{3AD38ED4-3819-46C2-8DD8-F9CC151E4809}"/>
    <dgm:cxn modelId="{27EE8B26-E80C-46C7-B0C6-AE86F6180221}" type="presOf" srcId="{AD0097E9-E29F-4E79-830A-13DF34FE5866}" destId="{991AD2B4-D0FF-4D3D-AD21-C62207DD121F}" srcOrd="0" destOrd="0" presId="urn:microsoft.com/office/officeart/2008/layout/VerticalCurvedList"/>
    <dgm:cxn modelId="{B7446577-2BBF-4BA8-9BF9-C9385196DDAF}" type="presOf" srcId="{0F208814-C10F-486F-AC50-9DAC710A3AE1}" destId="{F88AC7F3-AC1A-41BC-A9BF-34E784611E8A}" srcOrd="0" destOrd="0" presId="urn:microsoft.com/office/officeart/2008/layout/VerticalCurvedList"/>
    <dgm:cxn modelId="{FBCF9F8C-2AD1-4F55-9904-49B5BBB363AE}" type="presOf" srcId="{3AD38ED4-3819-46C2-8DD8-F9CC151E4809}" destId="{B8CBB7AC-BACF-4E8B-864A-E07C2F99EF23}" srcOrd="0" destOrd="0" presId="urn:microsoft.com/office/officeart/2008/layout/VerticalCurvedList"/>
    <dgm:cxn modelId="{0E54036A-DEE2-4EEE-A4C4-887E480BC28C}" type="presOf" srcId="{3FC000D7-4B61-4EFF-8711-548E33AC19DD}" destId="{711A31C1-2083-4A96-A95F-D62DD91C3E6F}" srcOrd="0" destOrd="0" presId="urn:microsoft.com/office/officeart/2008/layout/VerticalCurvedList"/>
    <dgm:cxn modelId="{C65755E9-3939-48CF-A709-40BD4A0667DA}" srcId="{AD0097E9-E29F-4E79-830A-13DF34FE5866}" destId="{B82D2B97-7B56-4DFF-95B6-02772680231B}" srcOrd="3" destOrd="0" parTransId="{096FB8D2-D091-4C89-BE3E-A400F2450EEC}" sibTransId="{2DE3C5F7-580E-42EE-BE35-D9B441DACCA2}"/>
    <dgm:cxn modelId="{2D1D4069-395F-4E7E-8EF1-742F690B51A1}" type="presOf" srcId="{B82D2B97-7B56-4DFF-95B6-02772680231B}" destId="{99F2E29F-8059-4092-83D9-434BF0DE7E12}" srcOrd="0" destOrd="0" presId="urn:microsoft.com/office/officeart/2008/layout/VerticalCurvedList"/>
    <dgm:cxn modelId="{94D11FEA-8FD3-4D8C-8862-79CE7D5BEEF5}" srcId="{AD0097E9-E29F-4E79-830A-13DF34FE5866}" destId="{3FC000D7-4B61-4EFF-8711-548E33AC19DD}" srcOrd="1" destOrd="0" parTransId="{EC6DEC9D-8151-4AF9-A645-AB1ECED7713D}" sibTransId="{1D43FE1D-E4A0-4293-9B3D-B4A112A835D3}"/>
    <dgm:cxn modelId="{04AA61BE-7059-4EDA-AF52-BD109CD24480}" srcId="{AD0097E9-E29F-4E79-830A-13DF34FE5866}" destId="{E8EC741F-8D25-465C-B730-AB1427ED4F4B}" srcOrd="2" destOrd="0" parTransId="{32BF1634-A379-4801-9C0D-086CB961E50C}" sibTransId="{62806515-A006-4357-A1D1-BD69F7693067}"/>
    <dgm:cxn modelId="{20B94273-BEFA-4E34-B66E-F522B8B0249A}" type="presParOf" srcId="{991AD2B4-D0FF-4D3D-AD21-C62207DD121F}" destId="{3D8E51F9-5E5C-416E-82FA-582B23FDD4BB}" srcOrd="0" destOrd="0" presId="urn:microsoft.com/office/officeart/2008/layout/VerticalCurvedList"/>
    <dgm:cxn modelId="{9DFFD140-9C56-465B-BCEB-EAFCBE3E3B88}" type="presParOf" srcId="{3D8E51F9-5E5C-416E-82FA-582B23FDD4BB}" destId="{23E2BA3B-4921-4DF3-A381-87D4B2990B8D}" srcOrd="0" destOrd="0" presId="urn:microsoft.com/office/officeart/2008/layout/VerticalCurvedList"/>
    <dgm:cxn modelId="{813D2702-91C0-449A-9A90-6C46ACF65506}" type="presParOf" srcId="{23E2BA3B-4921-4DF3-A381-87D4B2990B8D}" destId="{3833AC77-BE4F-4508-BD21-A52A4DD6FF06}" srcOrd="0" destOrd="0" presId="urn:microsoft.com/office/officeart/2008/layout/VerticalCurvedList"/>
    <dgm:cxn modelId="{AADCF9AB-2757-443F-A714-34CC42C4F454}" type="presParOf" srcId="{23E2BA3B-4921-4DF3-A381-87D4B2990B8D}" destId="{B8CBB7AC-BACF-4E8B-864A-E07C2F99EF23}" srcOrd="1" destOrd="0" presId="urn:microsoft.com/office/officeart/2008/layout/VerticalCurvedList"/>
    <dgm:cxn modelId="{0E4AB842-EDE2-4376-A3B4-CA824986822A}" type="presParOf" srcId="{23E2BA3B-4921-4DF3-A381-87D4B2990B8D}" destId="{7042E33F-AC0E-472C-B9FB-8437A5CFABB8}" srcOrd="2" destOrd="0" presId="urn:microsoft.com/office/officeart/2008/layout/VerticalCurvedList"/>
    <dgm:cxn modelId="{0472438A-BD5C-496C-A309-911B00F2BD81}" type="presParOf" srcId="{23E2BA3B-4921-4DF3-A381-87D4B2990B8D}" destId="{3293D2A2-5A5C-42A8-B291-7ADFD52AA1C7}" srcOrd="3" destOrd="0" presId="urn:microsoft.com/office/officeart/2008/layout/VerticalCurvedList"/>
    <dgm:cxn modelId="{1409DD1B-96DC-484F-9764-B59CC2892D19}" type="presParOf" srcId="{3D8E51F9-5E5C-416E-82FA-582B23FDD4BB}" destId="{F88AC7F3-AC1A-41BC-A9BF-34E784611E8A}" srcOrd="1" destOrd="0" presId="urn:microsoft.com/office/officeart/2008/layout/VerticalCurvedList"/>
    <dgm:cxn modelId="{ED2A7786-258D-4306-8DAF-7D3FC87C0DD5}" type="presParOf" srcId="{3D8E51F9-5E5C-416E-82FA-582B23FDD4BB}" destId="{55301490-3DF3-481F-9155-C429AD83C6E0}" srcOrd="2" destOrd="0" presId="urn:microsoft.com/office/officeart/2008/layout/VerticalCurvedList"/>
    <dgm:cxn modelId="{2642EA9A-285F-4192-B8EE-9EFB6BC13525}" type="presParOf" srcId="{55301490-3DF3-481F-9155-C429AD83C6E0}" destId="{8F243B57-B21D-47E5-A487-2BCE2BD476B0}" srcOrd="0" destOrd="0" presId="urn:microsoft.com/office/officeart/2008/layout/VerticalCurvedList"/>
    <dgm:cxn modelId="{607BEAD7-ED4C-443E-BF0F-E711ABCAC3B4}" type="presParOf" srcId="{3D8E51F9-5E5C-416E-82FA-582B23FDD4BB}" destId="{711A31C1-2083-4A96-A95F-D62DD91C3E6F}" srcOrd="3" destOrd="0" presId="urn:microsoft.com/office/officeart/2008/layout/VerticalCurvedList"/>
    <dgm:cxn modelId="{64567CBD-6A24-4C78-BA60-BBD36AE1E449}" type="presParOf" srcId="{3D8E51F9-5E5C-416E-82FA-582B23FDD4BB}" destId="{F08AB5E6-1E81-44F6-A48B-AF3F037C2094}" srcOrd="4" destOrd="0" presId="urn:microsoft.com/office/officeart/2008/layout/VerticalCurvedList"/>
    <dgm:cxn modelId="{129A44AA-B45B-4B63-B51E-50B1B2AFF8B3}" type="presParOf" srcId="{F08AB5E6-1E81-44F6-A48B-AF3F037C2094}" destId="{65032BFC-FA51-4243-8639-4F5EFD5C191B}" srcOrd="0" destOrd="0" presId="urn:microsoft.com/office/officeart/2008/layout/VerticalCurvedList"/>
    <dgm:cxn modelId="{76BA90A8-7F3E-4BD7-83D2-5238C48A93F3}" type="presParOf" srcId="{3D8E51F9-5E5C-416E-82FA-582B23FDD4BB}" destId="{956D1B0E-69A6-48B8-A1CE-CA3D20FF44B2}" srcOrd="5" destOrd="0" presId="urn:microsoft.com/office/officeart/2008/layout/VerticalCurvedList"/>
    <dgm:cxn modelId="{A408BFD3-7F5D-4229-914D-D5C8375A2249}" type="presParOf" srcId="{3D8E51F9-5E5C-416E-82FA-582B23FDD4BB}" destId="{9E74FDAE-E789-4DAC-935A-57358F4AEAF0}" srcOrd="6" destOrd="0" presId="urn:microsoft.com/office/officeart/2008/layout/VerticalCurvedList"/>
    <dgm:cxn modelId="{8E5722EA-7F11-4920-B2F4-DE5553E415FB}" type="presParOf" srcId="{9E74FDAE-E789-4DAC-935A-57358F4AEAF0}" destId="{342302B3-FB3E-44EE-AF92-749ADDBA6CDC}" srcOrd="0" destOrd="0" presId="urn:microsoft.com/office/officeart/2008/layout/VerticalCurvedList"/>
    <dgm:cxn modelId="{0BF1376F-3AFC-4A14-A12F-91DC434685CA}" type="presParOf" srcId="{3D8E51F9-5E5C-416E-82FA-582B23FDD4BB}" destId="{99F2E29F-8059-4092-83D9-434BF0DE7E12}" srcOrd="7" destOrd="0" presId="urn:microsoft.com/office/officeart/2008/layout/VerticalCurvedList"/>
    <dgm:cxn modelId="{8B7B645C-23EA-4CCA-A89F-03CEF8987144}" type="presParOf" srcId="{3D8E51F9-5E5C-416E-82FA-582B23FDD4BB}" destId="{CD0E1ED2-D08A-4917-A3AC-F04C6C0FF35F}" srcOrd="8" destOrd="0" presId="urn:microsoft.com/office/officeart/2008/layout/VerticalCurvedList"/>
    <dgm:cxn modelId="{0AF47032-DD15-432B-A0C2-73BEA159E3DE}" type="presParOf" srcId="{CD0E1ED2-D08A-4917-A3AC-F04C6C0FF35F}" destId="{50042512-ED09-4DD1-A7F9-FAA80A2DE329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" minVer="http://schemas.openxmlformats.org/drawingml/2006/diagram"/>
    </a:ext>
  </dgm:extLst>
</dgm:dataModel>
</file>

<file path=ppt/diagrams/drawing1.xml><?xml version="1.0" encoding="utf-8"?>
<dsp:drawing xmlns:dsp="http://schemas.microsoft.com/office/drawing/2008/diagram" xmlns:dgm="http://schemas.openxmlformats.org/drawingml/2006/diagram" xmlns:a="http://schemas.openxmlformats.org/drawingml/2006/main" xmlns:r="http://schemas.openxmlformats.org/officeDocument/2006/relationships">
  <dsp:spTree>
    <dsp:nvGrpSpPr>
      <dsp:cNvPr id="1725179898" name=""/>
      <dsp:cNvGrpSpPr/>
    </dsp:nvGrpSpPr>
    <dsp:grpSpPr bwMode="auto">
      <a:xfrm>
        <a:off x="0" y="0"/>
        <a:ext cx="8136903" cy="6021288"/>
        <a:chOff x="0" y="0"/>
        <a:chExt cx="8136903" cy="6021288"/>
      </a:xfrm>
    </dsp:grpSpPr>
    <dsp:sp modelId="{2329C6A9-DEDC-4225-873D-CE8804752BF1}">
      <dsp:nvSpPr>
        <dsp:cNvPr id="0" name=""/>
        <dsp:cNvSpPr/>
      </dsp:nvSpPr>
      <dsp:spPr bwMode="auto">
        <a:xfrm>
          <a:off x="0" y="172361"/>
          <a:ext cx="8136903" cy="462618"/>
        </a:xfrm>
        <a:prstGeom prst="roundRect">
          <a:avLst>
            <a:gd name="adj" fmla="val 16667"/>
          </a:avLst>
        </a:prstGeom>
        <a:solidFill>
          <a:schemeClr val="accent1">
            <a:hueOff val="0"/>
            <a:satOff val="0"/>
            <a:lumOff val="0"/>
            <a:alphaOff val="0"/>
            <a:alpha val="90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1) координации и методического руководства работой служб охраны труда организаций всех форм собственности, расположенных на территории муниципального образования;</a:t>
          </a:r>
          <a:endParaRPr/>
        </a:p>
      </dsp:txBody>
      <dsp:txXfrm>
        <a:off x="22583" y="194944"/>
        <a:ext cx="8091737" cy="417452"/>
      </dsp:txXfrm>
    </dsp:sp>
    <dsp:sp modelId="{9D73F1F8-021F-4935-8B9F-45919D80D673}">
      <dsp:nvSpPr>
        <dsp:cNvPr id="0" name=""/>
        <dsp:cNvSpPr/>
      </dsp:nvSpPr>
      <dsp:spPr bwMode="auto">
        <a:xfrm>
          <a:off x="0" y="693278"/>
          <a:ext cx="8136903" cy="462618"/>
        </a:xfrm>
        <a:prstGeom prst="roundRect">
          <a:avLst>
            <a:gd name="adj" fmla="val 16667"/>
          </a:avLst>
        </a:prstGeom>
        <a:solidFill>
          <a:schemeClr val="accent1">
            <a:lumMod val="60000"/>
            <a:lumOff val="40000"/>
            <a:alpha val="85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2) организации обеспечения организаций нормативными правовыми актами в области охраны труда на территории муниципального образования;</a:t>
          </a:r>
          <a:endParaRPr/>
        </a:p>
      </dsp:txBody>
      <dsp:txXfrm>
        <a:off x="22583" y="715861"/>
        <a:ext cx="8091737" cy="417452"/>
      </dsp:txXfrm>
    </dsp:sp>
    <dsp:sp modelId="{9AECED1A-B059-45D6-842C-F4F561E1E166}">
      <dsp:nvSpPr>
        <dsp:cNvPr id="0" name=""/>
        <dsp:cNvSpPr/>
      </dsp:nvSpPr>
      <dsp:spPr bwMode="auto">
        <a:xfrm>
          <a:off x="0" y="1214189"/>
          <a:ext cx="8136903" cy="462618"/>
        </a:xfrm>
        <a:prstGeom prst="roundRect">
          <a:avLst>
            <a:gd name="adj" fmla="val 16667"/>
          </a:avLst>
        </a:prstGeom>
        <a:solidFill>
          <a:schemeClr val="accent1">
            <a:hueOff val="0"/>
            <a:satOff val="0"/>
            <a:lumOff val="0"/>
            <a:alphaOff val="-10000"/>
            <a:alpha val="90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3) организации учета потребности организаций в средствах индивидуальной и коллективной защиты работников на территории муниципального образования;</a:t>
          </a:r>
          <a:endParaRPr/>
        </a:p>
      </dsp:txBody>
      <dsp:txXfrm>
        <a:off x="22583" y="1236772"/>
        <a:ext cx="8091737" cy="417452"/>
      </dsp:txXfrm>
    </dsp:sp>
    <dsp:sp modelId="{154E33DF-6229-46DA-8BBD-0D966D43F078}">
      <dsp:nvSpPr>
        <dsp:cNvPr id="0" name=""/>
        <dsp:cNvSpPr/>
      </dsp:nvSpPr>
      <dsp:spPr bwMode="auto">
        <a:xfrm>
          <a:off x="0" y="1735106"/>
          <a:ext cx="8136903" cy="462618"/>
        </a:xfrm>
        <a:prstGeom prst="roundRect">
          <a:avLst>
            <a:gd name="adj" fmla="val 16667"/>
          </a:avLst>
        </a:prstGeom>
        <a:solidFill>
          <a:schemeClr val="accent1">
            <a:lumMod val="60000"/>
            <a:lumOff val="40000"/>
            <a:alpha val="75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4) участия в расследовании несчастных случаев (в том числе групповых), в результате которых один или несколько пострадавших получили тяжелые повреждения здоровья, либо несчастных случаев (в том числе групповых) со смертельным исходом на территории муниципального образования;</a:t>
          </a:r>
          <a:endParaRPr/>
        </a:p>
      </dsp:txBody>
      <dsp:txXfrm>
        <a:off x="22583" y="1757689"/>
        <a:ext cx="8091737" cy="417452"/>
      </dsp:txXfrm>
    </dsp:sp>
    <dsp:sp modelId="{66388CE5-ABDA-4978-BCCF-42B4D82BFC23}">
      <dsp:nvSpPr>
        <dsp:cNvPr id="0" name=""/>
        <dsp:cNvSpPr/>
      </dsp:nvSpPr>
      <dsp:spPr bwMode="auto">
        <a:xfrm>
          <a:off x="0" y="2256022"/>
          <a:ext cx="8136903" cy="462618"/>
        </a:xfrm>
        <a:prstGeom prst="roundRect">
          <a:avLst>
            <a:gd name="adj" fmla="val 16667"/>
          </a:avLst>
        </a:prstGeom>
        <a:solidFill>
          <a:schemeClr val="accent1">
            <a:hueOff val="0"/>
            <a:satOff val="0"/>
            <a:lumOff val="0"/>
            <a:alphaOff val="-20000"/>
            <a:alpha val="90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5) анализа состояния условий и охраны труда, причин производственного травматизма и профессиональной заболеваемости на территории муниципального образования;</a:t>
          </a:r>
          <a:endParaRPr/>
        </a:p>
      </dsp:txBody>
      <dsp:txXfrm>
        <a:off x="22583" y="2278605"/>
        <a:ext cx="8091737" cy="417452"/>
      </dsp:txXfrm>
    </dsp:sp>
    <dsp:sp modelId="{3B3E90EE-E826-4698-AD73-1A2420B6F3C0}">
      <dsp:nvSpPr>
        <dsp:cNvPr id="0" name=""/>
        <dsp:cNvSpPr/>
      </dsp:nvSpPr>
      <dsp:spPr bwMode="auto">
        <a:xfrm>
          <a:off x="0" y="2776938"/>
          <a:ext cx="8136903" cy="462618"/>
        </a:xfrm>
        <a:prstGeom prst="roundRect">
          <a:avLst>
            <a:gd name="adj" fmla="val 16667"/>
          </a:avLst>
        </a:prstGeom>
        <a:solidFill>
          <a:schemeClr val="accent1">
            <a:lumMod val="60000"/>
            <a:lumOff val="40000"/>
            <a:alpha val="65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6) осуществления уведомительной регистрации коллективных договоров организаций всех форм собственности, заключенных на территории муниципального образования, за исключением коллективных договоров краевых и федеральных бюджетных, автономных и казенных учреждений;</a:t>
          </a:r>
          <a:endParaRPr/>
        </a:p>
      </dsp:txBody>
      <dsp:txXfrm>
        <a:off x="22583" y="2799521"/>
        <a:ext cx="8091737" cy="417452"/>
      </dsp:txXfrm>
    </dsp:sp>
    <dsp:sp modelId="{83FE3FA7-6F5D-454B-9E09-A289553EDAD5}">
      <dsp:nvSpPr>
        <dsp:cNvPr id="0" name=""/>
        <dsp:cNvSpPr/>
      </dsp:nvSpPr>
      <dsp:spPr bwMode="auto">
        <a:xfrm>
          <a:off x="0" y="3297854"/>
          <a:ext cx="8136903" cy="462618"/>
        </a:xfrm>
        <a:prstGeom prst="roundRect">
          <a:avLst>
            <a:gd name="adj" fmla="val 16667"/>
          </a:avLst>
        </a:prstGeom>
        <a:solidFill>
          <a:schemeClr val="accent1">
            <a:hueOff val="0"/>
            <a:satOff val="0"/>
            <a:lumOff val="0"/>
            <a:alphaOff val="-30000"/>
            <a:alpha val="90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7) осуществления уведомительной регистрации территориальных соглашений;</a:t>
          </a:r>
          <a:endParaRPr/>
        </a:p>
      </dsp:txBody>
      <dsp:txXfrm>
        <a:off x="22583" y="3320437"/>
        <a:ext cx="8091737" cy="417452"/>
      </dsp:txXfrm>
    </dsp:sp>
    <dsp:sp modelId="{2E342785-67F3-4EE7-8E28-16F4EE576E0D}">
      <dsp:nvSpPr>
        <dsp:cNvPr id="0" name=""/>
        <dsp:cNvSpPr/>
      </dsp:nvSpPr>
      <dsp:spPr bwMode="auto">
        <a:xfrm>
          <a:off x="0" y="3818771"/>
          <a:ext cx="8136903" cy="630461"/>
        </a:xfrm>
        <a:prstGeom prst="roundRect">
          <a:avLst>
            <a:gd name="adj" fmla="val 16667"/>
          </a:avLst>
        </a:prstGeom>
        <a:solidFill>
          <a:schemeClr val="accent1">
            <a:lumMod val="60000"/>
            <a:lumOff val="40000"/>
            <a:alpha val="55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just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8) выявления условий, ухудшающих положение работников по сравнению с трудовым законодательством и иными нормативными правовыми актами, содержащими нормы трудового права, и сообщения об этом представителям сторон, подписавшим коллективный договор, территориальное соглашение, а также в государственную инспекцию труда в Забайкальском крае;</a:t>
          </a:r>
          <a:endParaRPr/>
        </a:p>
      </dsp:txBody>
      <dsp:txXfrm>
        <a:off x="30777" y="3849548"/>
        <a:ext cx="8075349" cy="568907"/>
      </dsp:txXfrm>
    </dsp:sp>
    <dsp:sp modelId="{C54829A6-9104-412F-ADC0-2BE8D941CDAD}">
      <dsp:nvSpPr>
        <dsp:cNvPr id="0" name=""/>
        <dsp:cNvSpPr/>
      </dsp:nvSpPr>
      <dsp:spPr bwMode="auto">
        <a:xfrm>
          <a:off x="0" y="4505936"/>
          <a:ext cx="8136903" cy="462618"/>
        </a:xfrm>
        <a:prstGeom prst="roundRect">
          <a:avLst>
            <a:gd name="adj" fmla="val 16667"/>
          </a:avLst>
        </a:prstGeom>
        <a:solidFill>
          <a:schemeClr val="accent1">
            <a:hueOff val="0"/>
            <a:satOff val="0"/>
            <a:lumOff val="0"/>
            <a:alphaOff val="-40000"/>
            <a:alpha val="90000"/>
          </a:schemeClr>
        </a:solidFill>
        <a:ln>
          <a:noFill/>
        </a:ln>
        <a:effectLst/>
      </dsp:spPr>
      <dsp:style>
        <a:lnRef idx="0">
          <a:srgbClr val="000000"/>
        </a:lnRef>
        <a:fillRef idx="1">
          <a:srgbClr val="000000"/>
        </a:fillRef>
        <a:effectRef idx="0">
          <a:srgbClr val="00000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200">
              <a:solidFill>
                <a:schemeClr val="tx1"/>
              </a:solidFill>
              <a:latin typeface="Arial"/>
              <a:cs typeface="Arial"/>
            </a:rPr>
            <a:t>9) осуществления контроля за выполнением коллективных договоров, территориальных соглашений.</a:t>
          </a:r>
          <a:endParaRPr/>
        </a:p>
      </dsp:txBody>
      <dsp:txXfrm>
        <a:off x="22583" y="4528519"/>
        <a:ext cx="8091737" cy="417452"/>
      </dsp:txXfrm>
    </dsp:sp>
  </dsp:spTree>
</dsp:drawing>
</file>

<file path=ppt/diagrams/drawing2.xml><?xml version="1.0" encoding="utf-8"?>
<dsp:drawing xmlns:dsp="http://schemas.microsoft.com/office/drawing/2008/diagram" xmlns:dgm="http://schemas.openxmlformats.org/drawingml/2006/diagram" xmlns:a="http://schemas.openxmlformats.org/drawingml/2006/main" xmlns:r="http://schemas.openxmlformats.org/officeDocument/2006/relationships">
  <dsp:spTree>
    <dsp:nvGrpSpPr>
      <dsp:cNvPr id="1866221207" name=""/>
      <dsp:cNvGrpSpPr/>
    </dsp:nvGrpSpPr>
    <dsp:grpSpPr bwMode="auto">
      <a:xfrm>
        <a:off x="0" y="0"/>
        <a:ext cx="8784976" cy="5328591"/>
        <a:chOff x="0" y="0"/>
        <a:chExt cx="8784976" cy="5328591"/>
      </a:xfrm>
    </dsp:grpSpPr>
    <dsp:sp modelId="{B8CBB7AC-BACF-4E8B-864A-E07C2F99EF23}">
      <dsp:nvSpPr>
        <dsp:cNvPr id="0" name=""/>
        <dsp:cNvSpPr/>
      </dsp:nvSpPr>
      <dsp:spPr bwMode="auto">
        <a:xfrm>
          <a:off x="-6025070" y="-921917"/>
          <a:ext cx="7172426" cy="7172426"/>
        </a:xfrm>
        <a:prstGeom prst="blockArc">
          <a:avLst>
            <a:gd name="adj1" fmla="val 18900000"/>
            <a:gd name="adj2" fmla="val 2700000"/>
            <a:gd name="adj3" fmla="val 301"/>
          </a:avLst>
        </a:prstGeom>
        <a:solidFill>
          <a:srgbClr val="0070C0"/>
        </a:solidFill>
        <a:ln w="12700" cap="flat" cmpd="sng" algn="ctr">
          <a:solidFill>
            <a:schemeClr val="accent5">
              <a:lumMod val="40000"/>
              <a:lumOff val="60000"/>
            </a:schemeClr>
          </a:solidFill>
          <a:prstDash val="solid"/>
          <a:miter lim="800000"/>
        </a:ln>
        <a:effectLst/>
      </dsp:spPr>
      <dsp:style>
        <a:lnRef idx="2">
          <a:srgbClr val="000000"/>
        </a:lnRef>
        <a:fillRef idx="0">
          <a:srgbClr val="000000"/>
        </a:fillRef>
        <a:effectRef idx="0">
          <a:srgbClr val="000000"/>
        </a:effectRef>
        <a:fontRef idx="minor"/>
      </dsp:style>
    </dsp:sp>
    <dsp:sp modelId="{F88AC7F3-AC1A-41BC-A9BF-34E784611E8A}">
      <dsp:nvSpPr>
        <dsp:cNvPr id="0" name=""/>
        <dsp:cNvSpPr/>
      </dsp:nvSpPr>
      <dsp:spPr bwMode="auto">
        <a:xfrm>
          <a:off x="600505" y="409662"/>
          <a:ext cx="8109310" cy="819750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rgbClr val="000000"/>
        </a:lnRef>
        <a:fillRef idx="3">
          <a:srgbClr val="000000"/>
        </a:fillRef>
        <a:effectRef idx="2">
          <a:srgbClr val="000000"/>
        </a:effectRef>
        <a:fontRef idx="minor">
          <a:schemeClr val="lt1"/>
        </a:fontRef>
      </dsp:style>
      <dsp:txBody>
        <a:bodyPr spcFirstLastPara="0" vert="horz" wrap="square" lIns="650677" tIns="35560" rIns="35560" bIns="35560" numCol="1" spcCol="1270" anchor="ctr" anchorCtr="0">
          <a:noAutofit/>
        </a:bodyPr>
        <a:lstStyle/>
        <a:p>
          <a:pPr lvl="0" algn="just" defTabSz="622299">
            <a:lnSpc>
              <a:spcPct val="10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400" b="1">
              <a:latin typeface="Arial"/>
              <a:cs typeface="Arial"/>
            </a:rPr>
            <a:t>Главам муниципальных образований усилить контроль за предоставлением в установленные сроки квартальные и годовой отчет, в том числе аналитический материала и данные мониторингов</a:t>
          </a:r>
          <a:endParaRPr/>
        </a:p>
      </dsp:txBody>
      <dsp:txXfrm>
        <a:off x="600505" y="409662"/>
        <a:ext cx="8109310" cy="819750"/>
      </dsp:txXfrm>
    </dsp:sp>
    <dsp:sp modelId="{8F243B57-B21D-47E5-A487-2BCE2BD476B0}">
      <dsp:nvSpPr>
        <dsp:cNvPr id="0" name=""/>
        <dsp:cNvSpPr/>
      </dsp:nvSpPr>
      <dsp:spPr bwMode="auto">
        <a:xfrm>
          <a:off x="88161" y="307193"/>
          <a:ext cx="1024688" cy="1024688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6350" cap="flat" cmpd="sng" algn="ctr">
          <a:solidFill>
            <a:schemeClr val="accent5">
              <a:lumMod val="40000"/>
              <a:lumOff val="60000"/>
            </a:schemeClr>
          </a:solidFill>
          <a:prstDash val="solid"/>
          <a:miter lim="800000"/>
        </a:ln>
        <a:effectLst/>
      </dsp:spPr>
      <dsp:style>
        <a:lnRef idx="1">
          <a:srgbClr val="000000"/>
        </a:lnRef>
        <a:fillRef idx="1">
          <a:srgbClr val="000000"/>
        </a:fillRef>
        <a:effectRef idx="2">
          <a:srgbClr val="000000"/>
        </a:effectRef>
        <a:fontRef idx="minor"/>
      </dsp:style>
    </dsp:sp>
    <dsp:sp modelId="{711A31C1-2083-4A96-A95F-D62DD91C3E6F}">
      <dsp:nvSpPr>
        <dsp:cNvPr id="0" name=""/>
        <dsp:cNvSpPr/>
      </dsp:nvSpPr>
      <dsp:spPr bwMode="auto">
        <a:xfrm>
          <a:off x="1070487" y="1639500"/>
          <a:ext cx="7639328" cy="819750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rgbClr val="000000"/>
        </a:lnRef>
        <a:fillRef idx="3">
          <a:srgbClr val="000000"/>
        </a:fillRef>
        <a:effectRef idx="2">
          <a:srgbClr val="000000"/>
        </a:effectRef>
        <a:fontRef idx="minor">
          <a:schemeClr val="lt1"/>
        </a:fontRef>
      </dsp:style>
      <dsp:txBody>
        <a:bodyPr spcFirstLastPara="0" vert="horz" wrap="square" lIns="650677" tIns="35560" rIns="35560" bIns="35560" numCol="1" spcCol="1270" anchor="ctr" anchorCtr="0">
          <a:noAutofit/>
        </a:bodyPr>
        <a:lstStyle/>
        <a:p>
          <a:pPr lvl="0" algn="just" defTabSz="622300">
            <a:lnSpc>
              <a:spcPct val="10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400" b="1">
              <a:latin typeface="Arial"/>
              <a:cs typeface="Arial"/>
            </a:rPr>
            <a:t>Увеличить охват внебюджетного сектора при проведении мониторингов</a:t>
          </a:r>
          <a:endParaRPr/>
        </a:p>
      </dsp:txBody>
      <dsp:txXfrm>
        <a:off x="1070487" y="1639500"/>
        <a:ext cx="7639328" cy="819750"/>
      </dsp:txXfrm>
    </dsp:sp>
    <dsp:sp modelId="{65032BFC-FA51-4243-8639-4F5EFD5C191B}">
      <dsp:nvSpPr>
        <dsp:cNvPr id="0" name=""/>
        <dsp:cNvSpPr/>
      </dsp:nvSpPr>
      <dsp:spPr bwMode="auto">
        <a:xfrm>
          <a:off x="558143" y="1537032"/>
          <a:ext cx="1024688" cy="1024688"/>
        </a:xfrm>
        <a:prstGeom prst="ellipse">
          <a:avLst/>
        </a:prstGeom>
        <a:solidFill>
          <a:schemeClr val="accent5">
            <a:lumMod val="60000"/>
            <a:lumOff val="40000"/>
          </a:schemeClr>
        </a:solidFill>
        <a:ln w="6350" cap="flat" cmpd="sng" algn="ctr">
          <a:solidFill>
            <a:schemeClr val="accent5">
              <a:lumMod val="40000"/>
              <a:lumOff val="60000"/>
            </a:schemeClr>
          </a:solidFill>
          <a:prstDash val="solid"/>
          <a:miter lim="800000"/>
        </a:ln>
        <a:effectLst/>
      </dsp:spPr>
      <dsp:style>
        <a:lnRef idx="1">
          <a:srgbClr val="000000"/>
        </a:lnRef>
        <a:fillRef idx="1">
          <a:srgbClr val="000000"/>
        </a:fillRef>
        <a:effectRef idx="2">
          <a:srgbClr val="000000"/>
        </a:effectRef>
        <a:fontRef idx="minor"/>
      </dsp:style>
    </dsp:sp>
    <dsp:sp modelId="{956D1B0E-69A6-48B8-A1CE-CA3D20FF44B2}">
      <dsp:nvSpPr>
        <dsp:cNvPr id="0" name=""/>
        <dsp:cNvSpPr/>
      </dsp:nvSpPr>
      <dsp:spPr bwMode="auto">
        <a:xfrm>
          <a:off x="1070487" y="2808313"/>
          <a:ext cx="7639328" cy="941803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rgbClr val="000000"/>
        </a:lnRef>
        <a:fillRef idx="3">
          <a:srgbClr val="000000"/>
        </a:fillRef>
        <a:effectRef idx="2">
          <a:srgbClr val="000000"/>
        </a:effectRef>
        <a:fontRef idx="minor">
          <a:schemeClr val="lt1"/>
        </a:fontRef>
      </dsp:style>
      <dsp:txBody>
        <a:bodyPr spcFirstLastPara="0" vert="horz" wrap="square" lIns="650677" tIns="35560" rIns="35560" bIns="35560" numCol="1" spcCol="1270" anchor="ctr" anchorCtr="0">
          <a:noAutofit/>
        </a:bodyPr>
        <a:lstStyle/>
        <a:p>
          <a:pPr lvl="0" algn="just" defTabSz="622299">
            <a:lnSpc>
              <a:spcPct val="10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400" b="1">
              <a:latin typeface="Arial"/>
              <a:cs typeface="Arial"/>
            </a:rPr>
            <a:t>Увеличить количество посещений работодателей для адресного оказания методической помощи </a:t>
          </a:r>
          <a:endParaRPr/>
        </a:p>
      </dsp:txBody>
      <dsp:txXfrm>
        <a:off x="1070487" y="2808313"/>
        <a:ext cx="7639328" cy="941803"/>
      </dsp:txXfrm>
    </dsp:sp>
    <dsp:sp modelId="{342302B3-FB3E-44EE-AF92-749ADDBA6CDC}">
      <dsp:nvSpPr>
        <dsp:cNvPr id="0" name=""/>
        <dsp:cNvSpPr/>
      </dsp:nvSpPr>
      <dsp:spPr bwMode="auto">
        <a:xfrm>
          <a:off x="558143" y="2766870"/>
          <a:ext cx="1024688" cy="1024688"/>
        </a:xfrm>
        <a:prstGeom prst="ellipse">
          <a:avLst/>
        </a:prstGeom>
        <a:solidFill>
          <a:schemeClr val="accent5">
            <a:lumMod val="20000"/>
            <a:lumOff val="80000"/>
          </a:schemeClr>
        </a:solidFill>
        <a:ln w="6350" cap="flat" cmpd="sng" algn="ctr">
          <a:solidFill>
            <a:schemeClr val="accent5">
              <a:lumMod val="40000"/>
              <a:lumOff val="60000"/>
            </a:schemeClr>
          </a:solidFill>
          <a:prstDash val="solid"/>
          <a:miter lim="800000"/>
        </a:ln>
        <a:effectLst/>
      </dsp:spPr>
      <dsp:style>
        <a:lnRef idx="1">
          <a:srgbClr val="000000"/>
        </a:lnRef>
        <a:fillRef idx="1">
          <a:srgbClr val="000000"/>
        </a:fillRef>
        <a:effectRef idx="2">
          <a:srgbClr val="000000"/>
        </a:effectRef>
        <a:fontRef idx="minor"/>
      </dsp:style>
    </dsp:sp>
    <dsp:sp modelId="{99F2E29F-8059-4092-83D9-434BF0DE7E12}">
      <dsp:nvSpPr>
        <dsp:cNvPr id="0" name=""/>
        <dsp:cNvSpPr/>
      </dsp:nvSpPr>
      <dsp:spPr bwMode="auto">
        <a:xfrm>
          <a:off x="600505" y="4099178"/>
          <a:ext cx="8109310" cy="819750"/>
        </a:xfrm>
        <a:prstGeom prst="rect">
          <a:avLst/>
        </a:prstGeom>
        <a:solidFill>
          <a:srgbClr val="0070C0"/>
        </a:solidFill>
        <a:ln>
          <a:noFill/>
        </a:ln>
        <a:effectLst/>
      </dsp:spPr>
      <dsp:style>
        <a:lnRef idx="0">
          <a:srgbClr val="000000"/>
        </a:lnRef>
        <a:fillRef idx="3">
          <a:srgbClr val="000000"/>
        </a:fillRef>
        <a:effectRef idx="2">
          <a:srgbClr val="000000"/>
        </a:effectRef>
        <a:fontRef idx="minor">
          <a:schemeClr val="lt1"/>
        </a:fontRef>
      </dsp:style>
      <dsp:txBody>
        <a:bodyPr spcFirstLastPara="0" vert="horz" wrap="square" lIns="650677" tIns="35560" rIns="35560" bIns="35560" numCol="1" spcCol="1270" anchor="ctr" anchorCtr="0">
          <a:noAutofit/>
        </a:bodyPr>
        <a:lstStyle/>
        <a:p>
          <a:pPr lvl="0" algn="just" defTabSz="622300">
            <a:lnSpc>
              <a:spcPct val="100000"/>
            </a:lnSpc>
            <a:spcBef>
              <a:spcPts val="0"/>
            </a:spcBef>
            <a:spcAft>
              <a:spcPts val="0"/>
            </a:spcAft>
            <a:defRPr/>
          </a:pPr>
          <a:r>
            <a:rPr lang="ru-RU" sz="1400" b="1">
              <a:latin typeface="Arial"/>
              <a:cs typeface="Arial"/>
            </a:rPr>
            <a:t>Проводить отраслевые совещания направленные на доведение до сведения работодателей, информации о новом в законодательстве в сфере охраны труда </a:t>
          </a:r>
          <a:endParaRPr/>
        </a:p>
      </dsp:txBody>
      <dsp:txXfrm>
        <a:off x="600505" y="4099178"/>
        <a:ext cx="8109310" cy="819750"/>
      </dsp:txXfrm>
    </dsp:sp>
    <dsp:sp modelId="{50042512-ED09-4DD1-A7F9-FAA80A2DE329}">
      <dsp:nvSpPr>
        <dsp:cNvPr id="0" name=""/>
        <dsp:cNvSpPr/>
      </dsp:nvSpPr>
      <dsp:spPr bwMode="auto">
        <a:xfrm>
          <a:off x="88161" y="3996709"/>
          <a:ext cx="1024688" cy="1024688"/>
        </a:xfrm>
        <a:prstGeom prst="ellipse">
          <a:avLst/>
        </a:prstGeom>
        <a:solidFill>
          <a:schemeClr val="accent1">
            <a:lumMod val="75000"/>
          </a:schemeClr>
        </a:solidFill>
        <a:ln w="6350" cap="flat" cmpd="sng" algn="ctr">
          <a:solidFill>
            <a:schemeClr val="accent5">
              <a:lumMod val="40000"/>
              <a:lumOff val="60000"/>
            </a:schemeClr>
          </a:solidFill>
          <a:prstDash val="solid"/>
          <a:miter lim="800000"/>
        </a:ln>
        <a:effectLst/>
      </dsp:spPr>
      <dsp:style>
        <a:lnRef idx="1">
          <a:srgbClr val="000000"/>
        </a:lnRef>
        <a:fillRef idx="1">
          <a:srgbClr val="000000"/>
        </a:fillRef>
        <a:effectRef idx="2">
          <a:srgbClr val="00000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xmlns:r="http://schemas.openxmlformats.org/officeDocument/2006/relationships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0000"/>
      <dgm:constr type="w" for="ch" forName="childText" refType="w"/>
      <dgm:constr type="h" for="ch" forName="childText" refType="primFontSz" refFor="ch" refForName="parentText" fact="0.460000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0000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type="roundRect" r:blip="">
          <dgm:adjLst/>
        </dgm:shape>
        <dgm:presOf axis="self"/>
        <dgm:constrLst>
          <dgm:constr type="tMarg" refType="primFontSz" fact="0.300000"/>
          <dgm:constr type="bMarg" refType="primFontSz" fact="0.300000"/>
          <dgm:constr type="lMarg" refType="primFontSz" fact="0.300000"/>
          <dgm:constr type="rMarg" refType="primFontSz" fact="0.300000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type="rect" r:blip="">
              <dgm:adjLst/>
            </dgm:shape>
            <dgm:presOf axis="des" ptType="node"/>
            <dgm:constrLst>
              <dgm:constr type="tMarg" refType="primFontSz" fact="0.100000"/>
              <dgm:constr type="bMarg" refType="primFontSz" fact="0.100000"/>
              <dgm:constr type="lMarg" refType="w" fact="0.090000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xmlns:r="http://schemas.openxmlformats.org/officeDocument/2006/relationships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 val="norm"/>
    </dgm:varLst>
    <dgm:alg type="composite"/>
    <dgm:shape r:blip="">
      <dgm:adjLst/>
    </dgm:shape>
    <dgm:constrLst>
      <dgm:constr type="w" for="ch" refType="h" refFor="ch" op="gte" fact="0.800000"/>
    </dgm:constrLst>
    <dgm:layoutNode name="Name1">
      <dgm:alg type="composite"/>
      <dgm:shape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0000"/>
                <dgm:constr type="l" for="ch" forName="cycle"/>
                <dgm:constr type="ctrY" for="ch" forName="cycle" refType="h" fact="0.500000"/>
                <dgm:constr type="diam" for="ch" forName="cycle" refType="h" fact="1.344000"/>
                <dgm:constr type="h" for="ch" forName="accent_1" refType="h" fact="0.625000"/>
                <dgm:constr type="w" for="ch" forName="accent_1" refType="h" refFor="ch" refForName="accent_1" op="equ"/>
                <dgm:constr type="ctrY" for="ch" forName="accent_1" refType="h" fact="0.500000"/>
                <dgm:constr type="ctrX" for="ch" forName="accent_1" refType="h" fact="0.225300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lMarg" for="ch" forName="text_1" refType="w" refFor="ch" refForName="accent_1" fact="1.800000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0000"/>
                <dgm:constr type="l" for="ch" forName="cycle"/>
                <dgm:constr type="ctrY" for="ch" forName="cycle" refType="h" fact="0.500000"/>
                <dgm:constr type="diam" for="ch" forName="cycle" refType="h" fact="1.344000"/>
                <dgm:constr type="h" for="ch" forName="accent_1" refType="h" fact="0.357100"/>
                <dgm:constr type="w" for="ch" forName="accent_1" refType="h" refFor="ch" refForName="accent_1" op="equ"/>
                <dgm:constr type="ctrY" for="ch" forName="accent_1" refType="h" fact="0.285700"/>
                <dgm:constr type="ctrX" for="ch" forName="accent_1" refType="h" fact="0.189100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lMarg" for="ch" forName="text_1" refType="w" refFor="ch" refForName="accent_1" fact="1.800000"/>
                <dgm:constr type="h" for="ch" forName="accent_2" refType="h" fact="0.357100"/>
                <dgm:constr type="w" for="ch" forName="accent_2" refType="h" refFor="ch" refForName="accent_2" op="equ"/>
                <dgm:constr type="ctrY" for="ch" forName="accent_2" refType="h" fact="0.714300"/>
                <dgm:constr type="ctrX" for="ch" forName="accent_2" refType="h" fact="0.189100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lMarg" for="ch" forName="text_2" refType="w" refFor="ch" refForName="accent_2" fact="1.800000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0000"/>
                <dgm:constr type="l" for="ch" forName="cycle"/>
                <dgm:constr type="ctrY" for="ch" forName="cycle" refType="h" fact="0.500000"/>
                <dgm:constr type="diam" for="ch" forName="cycle" refType="h" fact="1.344000"/>
                <dgm:constr type="h" for="ch" forName="accent_1" refType="h" fact="0.250000"/>
                <dgm:constr type="w" for="ch" forName="accent_1" refType="h" refFor="ch" refForName="accent_1" op="equ"/>
                <dgm:constr type="ctrY" for="ch" forName="accent_1" refType="h" fact="0.200000"/>
                <dgm:constr type="ctrX" for="ch" forName="accent_1" refType="h" fact="0.152600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lMarg" for="ch" forName="text_1" refType="w" refFor="ch" refForName="accent_1" fact="1.800000"/>
                <dgm:constr type="h" for="ch" forName="accent_2" refType="h" fact="0.250000"/>
                <dgm:constr type="w" for="ch" forName="accent_2" refType="h" refFor="ch" refForName="accent_2" op="equ"/>
                <dgm:constr type="ctrY" for="ch" forName="accent_2" refType="h" fact="0.500000"/>
                <dgm:constr type="ctrX" for="ch" forName="accent_2" refType="h" fact="0.225300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lMarg" for="ch" forName="text_2" refType="w" refFor="ch" refForName="accent_2" fact="1.800000"/>
                <dgm:constr type="h" for="ch" forName="accent_3" refType="h" fact="0.250000"/>
                <dgm:constr type="w" for="ch" forName="accent_3" refType="h" refFor="ch" refForName="accent_3" op="equ"/>
                <dgm:constr type="ctrY" for="ch" forName="accent_3" refType="h" fact="0.800000"/>
                <dgm:constr type="ctrX" for="ch" forName="accent_3" refType="h" fact="0.152600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lMarg" for="ch" forName="text_3" refType="w" refFor="ch" refForName="accent_3" fact="1.800000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0000"/>
                <dgm:constr type="l" for="ch" forName="cycle"/>
                <dgm:constr type="ctrY" for="ch" forName="cycle" refType="h" fact="0.500000"/>
                <dgm:constr type="diam" for="ch" forName="cycle" refType="h" fact="1.344000"/>
                <dgm:constr type="h" for="ch" forName="accent_1" refType="h" fact="0.192300"/>
                <dgm:constr type="w" for="ch" forName="accent_1" refType="h" refFor="ch" refForName="accent_1" op="equ"/>
                <dgm:constr type="ctrY" for="ch" forName="accent_1" refType="h" fact="0.153800"/>
                <dgm:constr type="ctrX" for="ch" forName="accent_1" refType="h" fact="0.126800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lMarg" for="ch" forName="text_1" refType="w" refFor="ch" refForName="accent_1" fact="1.800000"/>
                <dgm:constr type="h" for="ch" forName="accent_2" refType="h" fact="0.192300"/>
                <dgm:constr type="w" for="ch" forName="accent_2" refType="h" refFor="ch" refForName="accent_2" op="equ"/>
                <dgm:constr type="ctrY" for="ch" forName="accent_2" refType="h" fact="0.384600"/>
                <dgm:constr type="ctrX" for="ch" forName="accent_2" refType="h" fact="0.215000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lMarg" for="ch" forName="text_2" refType="w" refFor="ch" refForName="accent_2" fact="1.800000"/>
                <dgm:constr type="h" for="ch" forName="accent_3" refType="h" fact="0.192300"/>
                <dgm:constr type="w" for="ch" forName="accent_3" refType="h" refFor="ch" refForName="accent_3" op="equ"/>
                <dgm:constr type="ctrY" for="ch" forName="accent_3" refType="h" fact="0.615400"/>
                <dgm:constr type="ctrX" for="ch" forName="accent_3" refType="h" fact="0.215000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lMarg" for="ch" forName="text_3" refType="w" refFor="ch" refForName="accent_3" fact="1.800000"/>
                <dgm:constr type="h" for="ch" forName="accent_4" refType="h" fact="0.192300"/>
                <dgm:constr type="w" for="ch" forName="accent_4" refType="h" refFor="ch" refForName="accent_4" op="equ"/>
                <dgm:constr type="ctrY" for="ch" forName="accent_4" refType="h" fact="0.846200"/>
                <dgm:constr type="ctrX" for="ch" forName="accent_4" refType="h" fact="0.126800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00000"/>
                <dgm:constr type="ctrY" for="ch" forName="text_4" refType="ctrY" refFor="ch" refForName="accent_4"/>
                <dgm:constr type="lMarg" for="ch" forName="text_4" refType="w" refFor="ch" refForName="accent_4" fact="1.800000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0000"/>
                <dgm:constr type="l" for="ch" forName="cycle"/>
                <dgm:constr type="ctrY" for="ch" forName="cycle" refType="h" fact="0.500000"/>
                <dgm:constr type="diam" for="ch" forName="cycle" refType="h" fact="1.344000"/>
                <dgm:constr type="h" for="ch" forName="accent_1" refType="h" fact="0.156300"/>
                <dgm:constr type="w" for="ch" forName="accent_1" refType="h" refFor="ch" refForName="accent_1" op="equ"/>
                <dgm:constr type="ctrY" for="ch" forName="accent_1" refType="h" fact="0.125000"/>
                <dgm:constr type="ctrX" for="ch" forName="accent_1" refType="h" fact="0.108200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lMarg" for="ch" forName="text_1" refType="w" refFor="ch" refForName="accent_1" fact="1.800000"/>
                <dgm:constr type="h" for="ch" forName="accent_2" refType="h" fact="0.156300"/>
                <dgm:constr type="w" for="ch" forName="accent_2" refType="h" refFor="ch" refForName="accent_2" op="equ"/>
                <dgm:constr type="ctrY" for="ch" forName="accent_2" refType="h" fact="0.312500"/>
                <dgm:constr type="ctrX" for="ch" forName="accent_2" refType="h" fact="0.197800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lMarg" for="ch" forName="text_2" refType="w" refFor="ch" refForName="accent_2" fact="1.800000"/>
                <dgm:constr type="h" for="ch" forName="accent_3" refType="h" fact="0.156300"/>
                <dgm:constr type="w" for="ch" forName="accent_3" refType="h" refFor="ch" refForName="accent_3" op="equ"/>
                <dgm:constr type="ctrY" for="ch" forName="accent_3" refType="h" fact="0.500000"/>
                <dgm:constr type="ctrX" for="ch" forName="accent_3" refType="h" fact="0.225300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lMarg" for="ch" forName="text_3" refType="w" refFor="ch" refForName="accent_3" fact="1.800000"/>
                <dgm:constr type="h" for="ch" forName="accent_4" refType="h" fact="0.156300"/>
                <dgm:constr type="w" for="ch" forName="accent_4" refType="h" refFor="ch" refForName="accent_4" op="equ"/>
                <dgm:constr type="ctrY" for="ch" forName="accent_4" refType="h" fact="0.687500"/>
                <dgm:constr type="ctrX" for="ch" forName="accent_4" refType="h" fact="0.197800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00000"/>
                <dgm:constr type="ctrY" for="ch" forName="text_4" refType="ctrY" refFor="ch" refForName="accent_4"/>
                <dgm:constr type="lMarg" for="ch" forName="text_4" refType="w" refFor="ch" refForName="accent_4" fact="1.800000"/>
                <dgm:constr type="h" for="ch" forName="accent_5" refType="h" fact="0.156300"/>
                <dgm:constr type="w" for="ch" forName="accent_5" refType="h" refFor="ch" refForName="accent_5" op="equ"/>
                <dgm:constr type="ctrY" for="ch" forName="accent_5" refType="h" fact="0.875000"/>
                <dgm:constr type="ctrX" for="ch" forName="accent_5" refType="h" fact="0.108200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00000"/>
                <dgm:constr type="ctrY" for="ch" forName="text_5" refType="ctrY" refFor="ch" refForName="accent_5"/>
                <dgm:constr type="lMarg" for="ch" forName="text_5" refType="w" refFor="ch" refForName="accent_5" fact="1.800000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0000"/>
                <dgm:constr type="l" for="ch" forName="cycle"/>
                <dgm:constr type="ctrY" for="ch" forName="cycle" refType="h" fact="0.500000"/>
                <dgm:constr type="diam" for="ch" forName="cycle" refType="h" fact="1.344000"/>
                <dgm:constr type="h" for="ch" forName="accent_1" refType="h" fact="0.131600"/>
                <dgm:constr type="w" for="ch" forName="accent_1" refType="h" refFor="ch" refForName="accent_1" op="equ"/>
                <dgm:constr type="ctrY" for="ch" forName="accent_1" refType="h" fact="0.105300"/>
                <dgm:constr type="ctrX" for="ch" forName="accent_1" refType="h" fact="0.094300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lMarg" for="ch" forName="text_1" refType="w" refFor="ch" refForName="accent_1" fact="1.800000"/>
                <dgm:constr type="h" for="ch" forName="accent_2" refType="h" fact="0.131600"/>
                <dgm:constr type="w" for="ch" forName="accent_2" refType="h" refFor="ch" refForName="accent_2" op="equ"/>
                <dgm:constr type="ctrY" for="ch" forName="accent_2" refType="h" fact="0.263200"/>
                <dgm:constr type="ctrX" for="ch" forName="accent_2" refType="h" fact="0.180900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lMarg" for="ch" forName="text_2" refType="w" refFor="ch" refForName="accent_2" fact="1.800000"/>
                <dgm:constr type="h" for="ch" forName="accent_3" refType="h" fact="0.131600"/>
                <dgm:constr type="w" for="ch" forName="accent_3" refType="h" refFor="ch" refForName="accent_3" op="equ"/>
                <dgm:constr type="ctrY" for="ch" forName="accent_3" refType="h" fact="0.421100"/>
                <dgm:constr type="ctrX" for="ch" forName="accent_3" refType="h" fact="0.220500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lMarg" for="ch" forName="text_3" refType="w" refFor="ch" refForName="accent_3" fact="1.800000"/>
                <dgm:constr type="h" for="ch" forName="accent_4" refType="h" fact="0.131600"/>
                <dgm:constr type="w" for="ch" forName="accent_4" refType="h" refFor="ch" refForName="accent_4" op="equ"/>
                <dgm:constr type="ctrY" for="ch" forName="accent_4" refType="h" fact="0.578900"/>
                <dgm:constr type="ctrX" for="ch" forName="accent_4" refType="h" fact="0.220500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00000"/>
                <dgm:constr type="ctrY" for="ch" forName="text_4" refType="ctrY" refFor="ch" refForName="accent_4"/>
                <dgm:constr type="lMarg" for="ch" forName="text_4" refType="w" refFor="ch" refForName="accent_4" fact="1.800000"/>
                <dgm:constr type="h" for="ch" forName="accent_5" refType="h" fact="0.131600"/>
                <dgm:constr type="w" for="ch" forName="accent_5" refType="h" refFor="ch" refForName="accent_5" op="equ"/>
                <dgm:constr type="ctrY" for="ch" forName="accent_5" refType="h" fact="0.736800"/>
                <dgm:constr type="ctrX" for="ch" forName="accent_5" refType="h" fact="0.180900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00000"/>
                <dgm:constr type="ctrY" for="ch" forName="text_5" refType="ctrY" refFor="ch" refForName="accent_5"/>
                <dgm:constr type="lMarg" for="ch" forName="text_5" refType="w" refFor="ch" refForName="accent_5" fact="1.800000"/>
                <dgm:constr type="h" for="ch" forName="accent_6" refType="h" fact="0.131600"/>
                <dgm:constr type="w" for="ch" forName="accent_6" refType="h" refFor="ch" refForName="accent_6" op="equ"/>
                <dgm:constr type="ctrY" for="ch" forName="accent_6" refType="h" fact="0.894700"/>
                <dgm:constr type="ctrX" for="ch" forName="accent_6" refType="h" fact="0.094300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00000"/>
                <dgm:constr type="ctrY" for="ch" forName="text_6" refType="ctrY" refFor="ch" refForName="accent_6"/>
                <dgm:constr type="lMarg" for="ch" forName="text_6" refType="w" refFor="ch" refForName="accent_6" fact="1.800000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0000"/>
                <dgm:constr type="l" for="ch" forName="cycle"/>
                <dgm:constr type="ctrY" for="ch" forName="cycle" refType="h" fact="0.500000"/>
                <dgm:constr type="diam" for="ch" forName="cycle" refType="h" fact="1.344000"/>
                <dgm:constr type="h" for="ch" forName="accent_1" refType="h" fact="0.113600"/>
                <dgm:constr type="w" for="ch" forName="accent_1" refType="h" refFor="ch" refForName="accent_1" op="equ"/>
                <dgm:constr type="ctrY" for="ch" forName="accent_1" refType="h" fact="0.090900"/>
                <dgm:constr type="ctrX" for="ch" forName="accent_1" refType="h" fact="0.083500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lMarg" for="ch" forName="text_1" refType="w" refFor="ch" refForName="accent_1" fact="1.800000"/>
                <dgm:constr type="h" for="ch" forName="accent_2" refType="h" fact="0.113600"/>
                <dgm:constr type="w" for="ch" forName="accent_2" refType="h" refFor="ch" refForName="accent_2" op="equ"/>
                <dgm:constr type="ctrY" for="ch" forName="accent_2" refType="h" fact="0.227300"/>
                <dgm:constr type="ctrX" for="ch" forName="accent_2" refType="h" fact="0.165800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lMarg" for="ch" forName="text_2" refType="w" refFor="ch" refForName="accent_2" fact="1.800000"/>
                <dgm:constr type="h" for="ch" forName="accent_3" refType="h" fact="0.113600"/>
                <dgm:constr type="w" for="ch" forName="accent_3" refType="h" refFor="ch" refForName="accent_3" op="equ"/>
                <dgm:constr type="ctrY" for="ch" forName="accent_3" refType="h" fact="0.363600"/>
                <dgm:constr type="ctrX" for="ch" forName="accent_3" refType="h" fact="0.210900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lMarg" for="ch" forName="text_3" refType="w" refFor="ch" refForName="accent_3" fact="1.800000"/>
                <dgm:constr type="h" for="ch" forName="accent_4" refType="h" fact="0.113600"/>
                <dgm:constr type="w" for="ch" forName="accent_4" refType="h" refFor="ch" refForName="accent_4" op="equ"/>
                <dgm:constr type="ctrY" for="ch" forName="accent_4" refType="h" fact="0.500000"/>
                <dgm:constr type="ctrX" for="ch" forName="accent_4" refType="h" fact="0.225300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00000"/>
                <dgm:constr type="ctrY" for="ch" forName="text_4" refType="ctrY" refFor="ch" refForName="accent_4"/>
                <dgm:constr type="lMarg" for="ch" forName="text_4" refType="w" refFor="ch" refForName="accent_4" fact="1.800000"/>
                <dgm:constr type="h" for="ch" forName="accent_5" refType="h" fact="0.113600"/>
                <dgm:constr type="w" for="ch" forName="accent_5" refType="h" refFor="ch" refForName="accent_5" op="equ"/>
                <dgm:constr type="ctrY" for="ch" forName="accent_5" refType="h" fact="0.636400"/>
                <dgm:constr type="ctrX" for="ch" forName="accent_5" refType="h" fact="0.210900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00000"/>
                <dgm:constr type="ctrY" for="ch" forName="text_5" refType="ctrY" refFor="ch" refForName="accent_5"/>
                <dgm:constr type="lMarg" for="ch" forName="text_5" refType="w" refFor="ch" refForName="accent_5" fact="1.800000"/>
                <dgm:constr type="h" for="ch" forName="accent_6" refType="h" fact="0.113600"/>
                <dgm:constr type="w" for="ch" forName="accent_6" refType="h" refFor="ch" refForName="accent_6" op="equ"/>
                <dgm:constr type="ctrY" for="ch" forName="accent_6" refType="h" fact="0.772700"/>
                <dgm:constr type="ctrX" for="ch" forName="accent_6" refType="h" fact="0.165800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00000"/>
                <dgm:constr type="ctrY" for="ch" forName="text_6" refType="ctrY" refFor="ch" refForName="accent_6"/>
                <dgm:constr type="lMarg" for="ch" forName="text_6" refType="w" refFor="ch" refForName="accent_6" fact="1.800000"/>
                <dgm:constr type="h" for="ch" forName="accent_7" refType="h" fact="0.113600"/>
                <dgm:constr type="w" for="ch" forName="accent_7" refType="h" refFor="ch" refForName="accent_7" op="equ"/>
                <dgm:constr type="ctrY" for="ch" forName="accent_7" refType="h" fact="0.909100"/>
                <dgm:constr type="ctrX" for="ch" forName="accent_7" refType="h" fact="0.083500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00000"/>
                <dgm:constr type="ctrY" for="ch" forName="text_7" refType="ctrY" refFor="ch" refForName="accent_7"/>
                <dgm:constr type="lMarg" for="ch" forName="text_7" refType="w" refFor="ch" refForName="accent_7" fact="1.800000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0000"/>
                <dgm:constr type="r" for="ch" forName="cycle" refType="w"/>
                <dgm:constr type="ctrY" for="ch" forName="cycle" refType="h" fact="0.500000"/>
                <dgm:constr type="diam" for="ch" forName="cycle" refType="h" fact="1.344000"/>
                <dgm:constr type="h" for="ch" forName="accent_1" refType="h" fact="0.625000"/>
                <dgm:constr type="w" for="ch" forName="accent_1" refType="h" refFor="ch" refForName="accent_1" op="equ"/>
                <dgm:constr type="ctrY" for="ch" forName="accent_1" refType="h" fact="0.500000"/>
                <dgm:constr type="ctrX" for="ch" forName="accent_1" refType="w"/>
                <dgm:constr type="ctrXOff" for="ch" forName="accent_1" refType="h" fact="-0.225300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rMarg" for="ch" forName="text_1" refType="w" refFor="ch" refForName="accent_1" fact="1.800000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0000"/>
                <dgm:constr type="r" for="ch" forName="cycle" refType="w"/>
                <dgm:constr type="ctrY" for="ch" forName="cycle" refType="h" fact="0.500000"/>
                <dgm:constr type="diam" for="ch" forName="cycle" refType="h" fact="1.344000"/>
                <dgm:constr type="h" for="ch" forName="accent_1" refType="h" fact="0.357100"/>
                <dgm:constr type="w" for="ch" forName="accent_1" refType="h" refFor="ch" refForName="accent_1" op="equ"/>
                <dgm:constr type="ctrY" for="ch" forName="accent_1" refType="h" fact="0.285700"/>
                <dgm:constr type="ctrX" for="ch" forName="accent_1" refType="w"/>
                <dgm:constr type="ctrXOff" for="ch" forName="accent_1" refType="h" fact="-0.189100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rMarg" for="ch" forName="text_1" refType="w" refFor="ch" refForName="accent_1" fact="1.800000"/>
                <dgm:constr type="h" for="ch" forName="accent_2" refType="h" fact="0.357100"/>
                <dgm:constr type="w" for="ch" forName="accent_2" refType="h" refFor="ch" refForName="accent_2" op="equ"/>
                <dgm:constr type="ctrY" for="ch" forName="accent_2" refType="h" fact="0.714300"/>
                <dgm:constr type="ctrX" for="ch" forName="accent_2" refType="w"/>
                <dgm:constr type="ctrXOff" for="ch" forName="accent_2" refType="h" fact="-0.189100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rMarg" for="ch" forName="text_2" refType="w" refFor="ch" refForName="accent_2" fact="1.800000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0000"/>
                <dgm:constr type="r" for="ch" forName="cycle" refType="w"/>
                <dgm:constr type="ctrY" for="ch" forName="cycle" refType="h" fact="0.500000"/>
                <dgm:constr type="diam" for="ch" forName="cycle" refType="h" fact="1.344000"/>
                <dgm:constr type="h" for="ch" forName="accent_1" refType="h" fact="0.250000"/>
                <dgm:constr type="w" for="ch" forName="accent_1" refType="h" refFor="ch" refForName="accent_1" op="equ"/>
                <dgm:constr type="ctrY" for="ch" forName="accent_1" refType="h" fact="0.200000"/>
                <dgm:constr type="ctrX" for="ch" forName="accent_1" refType="w"/>
                <dgm:constr type="ctrXOff" for="ch" forName="accent_1" refType="h" fact="-0.152600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rMarg" for="ch" forName="text_1" refType="w" refFor="ch" refForName="accent_1" fact="1.800000"/>
                <dgm:constr type="h" for="ch" forName="accent_2" refType="h" fact="0.250000"/>
                <dgm:constr type="w" for="ch" forName="accent_2" refType="h" refFor="ch" refForName="accent_2" op="equ"/>
                <dgm:constr type="ctrY" for="ch" forName="accent_2" refType="h" fact="0.500000"/>
                <dgm:constr type="ctrX" for="ch" forName="accent_2" refType="w"/>
                <dgm:constr type="ctrXOff" for="ch" forName="accent_2" refType="h" fact="-0.225300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rMarg" for="ch" forName="text_2" refType="w" refFor="ch" refForName="accent_2" fact="1.800000"/>
                <dgm:constr type="h" for="ch" forName="accent_3" refType="h" fact="0.250000"/>
                <dgm:constr type="w" for="ch" forName="accent_3" refType="h" refFor="ch" refForName="accent_3" op="equ"/>
                <dgm:constr type="ctrY" for="ch" forName="accent_3" refType="h" fact="0.800000"/>
                <dgm:constr type="ctrX" for="ch" forName="accent_3" refType="w"/>
                <dgm:constr type="ctrXOff" for="ch" forName="accent_3" refType="h" fact="-0.152600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rMarg" for="ch" forName="text_3" refType="w" refFor="ch" refForName="accent_3" fact="1.800000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0000"/>
                <dgm:constr type="r" for="ch" forName="cycle" refType="w"/>
                <dgm:constr type="ctrY" for="ch" forName="cycle" refType="h" fact="0.500000"/>
                <dgm:constr type="diam" for="ch" forName="cycle" refType="h" fact="1.344000"/>
                <dgm:constr type="h" for="ch" forName="accent_1" refType="h" fact="0.192300"/>
                <dgm:constr type="w" for="ch" forName="accent_1" refType="h" refFor="ch" refForName="accent_1" op="equ"/>
                <dgm:constr type="ctrY" for="ch" forName="accent_1" refType="h" fact="0.153800"/>
                <dgm:constr type="ctrX" for="ch" forName="accent_1" refType="w"/>
                <dgm:constr type="ctrXOff" for="ch" forName="accent_1" refType="h" fact="-0.126800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rMarg" for="ch" forName="text_1" refType="w" refFor="ch" refForName="accent_1" fact="1.800000"/>
                <dgm:constr type="h" for="ch" forName="accent_2" refType="h" fact="0.192300"/>
                <dgm:constr type="w" for="ch" forName="accent_2" refType="h" refFor="ch" refForName="accent_2" op="equ"/>
                <dgm:constr type="ctrY" for="ch" forName="accent_2" refType="h" fact="0.384600"/>
                <dgm:constr type="ctrX" for="ch" forName="accent_2" refType="w"/>
                <dgm:constr type="ctrXOff" for="ch" forName="accent_2" refType="h" fact="-0.215000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rMarg" for="ch" forName="text_2" refType="w" refFor="ch" refForName="accent_2" fact="1.800000"/>
                <dgm:constr type="h" for="ch" forName="accent_3" refType="h" fact="0.192300"/>
                <dgm:constr type="w" for="ch" forName="accent_3" refType="h" refFor="ch" refForName="accent_3" op="equ"/>
                <dgm:constr type="ctrY" for="ch" forName="accent_3" refType="h" fact="0.615400"/>
                <dgm:constr type="ctrX" for="ch" forName="accent_3" refType="w"/>
                <dgm:constr type="ctrXOff" for="ch" forName="accent_3" refType="h" fact="-0.215000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rMarg" for="ch" forName="text_3" refType="w" refFor="ch" refForName="accent_3" fact="1.800000"/>
                <dgm:constr type="h" for="ch" forName="accent_4" refType="h" fact="0.192300"/>
                <dgm:constr type="w" for="ch" forName="accent_4" refType="h" refFor="ch" refForName="accent_4" op="equ"/>
                <dgm:constr type="ctrY" for="ch" forName="accent_4" refType="h" fact="0.846200"/>
                <dgm:constr type="ctrX" for="ch" forName="accent_4" refType="w"/>
                <dgm:constr type="ctrXOff" for="ch" forName="accent_4" refType="h" fact="-0.126800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00000"/>
                <dgm:constr type="ctrY" for="ch" forName="text_4" refType="ctrY" refFor="ch" refForName="accent_4"/>
                <dgm:constr type="rMarg" for="ch" forName="text_4" refType="w" refFor="ch" refForName="accent_4" fact="1.800000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0000"/>
                <dgm:constr type="r" for="ch" forName="cycle" refType="w"/>
                <dgm:constr type="ctrY" for="ch" forName="cycle" refType="h" fact="0.500000"/>
                <dgm:constr type="diam" for="ch" forName="cycle" refType="h" fact="1.344000"/>
                <dgm:constr type="h" for="ch" forName="accent_1" refType="h" fact="0.156300"/>
                <dgm:constr type="w" for="ch" forName="accent_1" refType="h" refFor="ch" refForName="accent_1" op="equ"/>
                <dgm:constr type="ctrY" for="ch" forName="accent_1" refType="h" fact="0.125000"/>
                <dgm:constr type="ctrX" for="ch" forName="accent_1" refType="w"/>
                <dgm:constr type="ctrXOff" for="ch" forName="accent_1" refType="h" fact="-0.108200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rMarg" for="ch" forName="text_1" refType="w" refFor="ch" refForName="accent_1" fact="1.800000"/>
                <dgm:constr type="h" for="ch" forName="accent_2" refType="h" fact="0.156300"/>
                <dgm:constr type="w" for="ch" forName="accent_2" refType="h" refFor="ch" refForName="accent_2" op="equ"/>
                <dgm:constr type="ctrY" for="ch" forName="accent_2" refType="h" fact="0.312500"/>
                <dgm:constr type="ctrX" for="ch" forName="accent_2" refType="w"/>
                <dgm:constr type="ctrXOff" for="ch" forName="accent_2" refType="h" fact="-0.197800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rMarg" for="ch" forName="text_2" refType="w" refFor="ch" refForName="accent_2" fact="1.800000"/>
                <dgm:constr type="h" for="ch" forName="accent_3" refType="h" fact="0.156300"/>
                <dgm:constr type="w" for="ch" forName="accent_3" refType="h" refFor="ch" refForName="accent_3" op="equ"/>
                <dgm:constr type="ctrY" for="ch" forName="accent_3" refType="h" fact="0.500000"/>
                <dgm:constr type="ctrX" for="ch" forName="accent_3" refType="w"/>
                <dgm:constr type="ctrXOff" for="ch" forName="accent_3" refType="h" fact="-0.225300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rMarg" for="ch" forName="text_3" refType="w" refFor="ch" refForName="accent_3" fact="1.800000"/>
                <dgm:constr type="h" for="ch" forName="accent_4" refType="h" fact="0.156300"/>
                <dgm:constr type="w" for="ch" forName="accent_4" refType="h" refFor="ch" refForName="accent_4" op="equ"/>
                <dgm:constr type="ctrY" for="ch" forName="accent_4" refType="h" fact="0.687500"/>
                <dgm:constr type="ctrX" for="ch" forName="accent_4" refType="w"/>
                <dgm:constr type="ctrXOff" for="ch" forName="accent_4" refType="h" fact="-0.197800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00000"/>
                <dgm:constr type="ctrY" for="ch" forName="text_4" refType="ctrY" refFor="ch" refForName="accent_4"/>
                <dgm:constr type="rMarg" for="ch" forName="text_4" refType="w" refFor="ch" refForName="accent_4" fact="1.800000"/>
                <dgm:constr type="h" for="ch" forName="accent_5" refType="h" fact="0.156300"/>
                <dgm:constr type="w" for="ch" forName="accent_5" refType="h" refFor="ch" refForName="accent_5" op="equ"/>
                <dgm:constr type="ctrY" for="ch" forName="accent_5" refType="h" fact="0.875000"/>
                <dgm:constr type="ctrX" for="ch" forName="accent_5" refType="w"/>
                <dgm:constr type="ctrXOff" for="ch" forName="accent_5" refType="h" fact="-0.108200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00000"/>
                <dgm:constr type="ctrY" for="ch" forName="text_5" refType="ctrY" refFor="ch" refForName="accent_5"/>
                <dgm:constr type="rMarg" for="ch" forName="text_5" refType="w" refFor="ch" refForName="accent_5" fact="1.800000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0000"/>
                <dgm:constr type="r" for="ch" forName="cycle" refType="w"/>
                <dgm:constr type="ctrY" for="ch" forName="cycle" refType="h" fact="0.500000"/>
                <dgm:constr type="diam" for="ch" forName="cycle" refType="h" fact="1.344000"/>
                <dgm:constr type="h" for="ch" forName="accent_1" refType="h" fact="0.131600"/>
                <dgm:constr type="w" for="ch" forName="accent_1" refType="h" refFor="ch" refForName="accent_1" op="equ"/>
                <dgm:constr type="ctrY" for="ch" forName="accent_1" refType="h" fact="0.105300"/>
                <dgm:constr type="ctrX" for="ch" forName="accent_1" refType="w"/>
                <dgm:constr type="ctrXOff" for="ch" forName="accent_1" refType="h" fact="-0.094300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rMarg" for="ch" forName="text_1" refType="w" refFor="ch" refForName="accent_1" fact="1.800000"/>
                <dgm:constr type="h" for="ch" forName="accent_2" refType="h" fact="0.131600"/>
                <dgm:constr type="w" for="ch" forName="accent_2" refType="h" refFor="ch" refForName="accent_2" op="equ"/>
                <dgm:constr type="ctrY" for="ch" forName="accent_2" refType="h" fact="0.263200"/>
                <dgm:constr type="ctrX" for="ch" forName="accent_2" refType="w"/>
                <dgm:constr type="ctrXOff" for="ch" forName="accent_2" refType="h" fact="-0.180900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rMarg" for="ch" forName="text_2" refType="w" refFor="ch" refForName="accent_2" fact="1.800000"/>
                <dgm:constr type="h" for="ch" forName="accent_3" refType="h" fact="0.131600"/>
                <dgm:constr type="w" for="ch" forName="accent_3" refType="h" refFor="ch" refForName="accent_3" op="equ"/>
                <dgm:constr type="ctrY" for="ch" forName="accent_3" refType="h" fact="0.421100"/>
                <dgm:constr type="ctrX" for="ch" forName="accent_3" refType="w"/>
                <dgm:constr type="ctrXOff" for="ch" forName="accent_3" refType="h" fact="-0.220500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rMarg" for="ch" forName="text_3" refType="w" refFor="ch" refForName="accent_3" fact="1.800000"/>
                <dgm:constr type="h" for="ch" forName="accent_4" refType="h" fact="0.131600"/>
                <dgm:constr type="w" for="ch" forName="accent_4" refType="h" refFor="ch" refForName="accent_4" op="equ"/>
                <dgm:constr type="ctrY" for="ch" forName="accent_4" refType="h" fact="0.578900"/>
                <dgm:constr type="ctrX" for="ch" forName="accent_4" refType="w"/>
                <dgm:constr type="ctrXOff" for="ch" forName="accent_4" refType="h" fact="-0.220500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00000"/>
                <dgm:constr type="ctrY" for="ch" forName="text_4" refType="ctrY" refFor="ch" refForName="accent_4"/>
                <dgm:constr type="rMarg" for="ch" forName="text_4" refType="w" refFor="ch" refForName="accent_4" fact="1.800000"/>
                <dgm:constr type="h" for="ch" forName="accent_5" refType="h" fact="0.131600"/>
                <dgm:constr type="w" for="ch" forName="accent_5" refType="h" refFor="ch" refForName="accent_5" op="equ"/>
                <dgm:constr type="ctrY" for="ch" forName="accent_5" refType="h" fact="0.736800"/>
                <dgm:constr type="ctrX" for="ch" forName="accent_5" refType="w"/>
                <dgm:constr type="ctrXOff" for="ch" forName="accent_5" refType="h" fact="-0.180900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00000"/>
                <dgm:constr type="ctrY" for="ch" forName="text_5" refType="ctrY" refFor="ch" refForName="accent_5"/>
                <dgm:constr type="rMarg" for="ch" forName="text_5" refType="w" refFor="ch" refForName="accent_5" fact="1.800000"/>
                <dgm:constr type="h" for="ch" forName="accent_6" refType="h" fact="0.131600"/>
                <dgm:constr type="w" for="ch" forName="accent_6" refType="h" refFor="ch" refForName="accent_6" op="equ"/>
                <dgm:constr type="ctrY" for="ch" forName="accent_6" refType="h" fact="0.894700"/>
                <dgm:constr type="ctrX" for="ch" forName="accent_6" refType="w"/>
                <dgm:constr type="ctrXOff" for="ch" forName="accent_6" refType="h" fact="-0.094300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00000"/>
                <dgm:constr type="ctrY" for="ch" forName="text_6" refType="ctrY" refFor="ch" refForName="accent_6"/>
                <dgm:constr type="rMarg" for="ch" forName="text_6" refType="w" refFor="ch" refForName="accent_6" fact="1.800000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0000"/>
                <dgm:constr type="r" for="ch" forName="cycle" refType="w"/>
                <dgm:constr type="ctrY" for="ch" forName="cycle" refType="h" fact="0.500000"/>
                <dgm:constr type="diam" for="ch" forName="cycle" refType="h" fact="1.344000"/>
                <dgm:constr type="h" for="ch" forName="accent_1" refType="h" fact="0.113600"/>
                <dgm:constr type="w" for="ch" forName="accent_1" refType="h" refFor="ch" refForName="accent_1" op="equ"/>
                <dgm:constr type="ctrY" for="ch" forName="accent_1" refType="h" fact="0.090900"/>
                <dgm:constr type="ctrX" for="ch" forName="accent_1" refType="w"/>
                <dgm:constr type="ctrXOff" for="ch" forName="accent_1" refType="h" fact="-0.083500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00000"/>
                <dgm:constr type="ctrY" for="ch" forName="text_1" refType="ctrY" refFor="ch" refForName="accent_1"/>
                <dgm:constr type="rMarg" for="ch" forName="text_1" refType="w" refFor="ch" refForName="accent_1" fact="1.800000"/>
                <dgm:constr type="h" for="ch" forName="accent_2" refType="h" fact="0.113600"/>
                <dgm:constr type="w" for="ch" forName="accent_2" refType="h" refFor="ch" refForName="accent_2" op="equ"/>
                <dgm:constr type="ctrY" for="ch" forName="accent_2" refType="h" fact="0.227300"/>
                <dgm:constr type="ctrX" for="ch" forName="accent_2" refType="w"/>
                <dgm:constr type="ctrXOff" for="ch" forName="accent_2" refType="h" fact="-0.165800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00000"/>
                <dgm:constr type="ctrY" for="ch" forName="text_2" refType="ctrY" refFor="ch" refForName="accent_2"/>
                <dgm:constr type="rMarg" for="ch" forName="text_2" refType="w" refFor="ch" refForName="accent_2" fact="1.800000"/>
                <dgm:constr type="h" for="ch" forName="accent_3" refType="h" fact="0.113600"/>
                <dgm:constr type="w" for="ch" forName="accent_3" refType="h" refFor="ch" refForName="accent_3" op="equ"/>
                <dgm:constr type="ctrY" for="ch" forName="accent_3" refType="h" fact="0.363600"/>
                <dgm:constr type="ctrX" for="ch" forName="accent_3" refType="w"/>
                <dgm:constr type="ctrXOff" for="ch" forName="accent_3" refType="h" fact="-0.210900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00000"/>
                <dgm:constr type="ctrY" for="ch" forName="text_3" refType="ctrY" refFor="ch" refForName="accent_3"/>
                <dgm:constr type="rMarg" for="ch" forName="text_3" refType="w" refFor="ch" refForName="accent_3" fact="1.800000"/>
                <dgm:constr type="h" for="ch" forName="accent_4" refType="h" fact="0.113600"/>
                <dgm:constr type="w" for="ch" forName="accent_4" refType="h" refFor="ch" refForName="accent_4" op="equ"/>
                <dgm:constr type="ctrY" for="ch" forName="accent_4" refType="h" fact="0.500000"/>
                <dgm:constr type="ctrX" for="ch" forName="accent_4" refType="w"/>
                <dgm:constr type="ctrXOff" for="ch" forName="accent_4" refType="h" fact="-0.225300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00000"/>
                <dgm:constr type="ctrY" for="ch" forName="text_4" refType="ctrY" refFor="ch" refForName="accent_4"/>
                <dgm:constr type="rMarg" for="ch" forName="text_4" refType="w" refFor="ch" refForName="accent_4" fact="1.800000"/>
                <dgm:constr type="h" for="ch" forName="accent_5" refType="h" fact="0.113600"/>
                <dgm:constr type="w" for="ch" forName="accent_5" refType="h" refFor="ch" refForName="accent_5" op="equ"/>
                <dgm:constr type="ctrY" for="ch" forName="accent_5" refType="h" fact="0.636400"/>
                <dgm:constr type="ctrX" for="ch" forName="accent_5" refType="w"/>
                <dgm:constr type="ctrXOff" for="ch" forName="accent_5" refType="h" fact="-0.210900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00000"/>
                <dgm:constr type="ctrY" for="ch" forName="text_5" refType="ctrY" refFor="ch" refForName="accent_5"/>
                <dgm:constr type="rMarg" for="ch" forName="text_5" refType="w" refFor="ch" refForName="accent_5" fact="1.800000"/>
                <dgm:constr type="h" for="ch" forName="accent_6" refType="h" fact="0.113600"/>
                <dgm:constr type="w" for="ch" forName="accent_6" refType="h" refFor="ch" refForName="accent_6" op="equ"/>
                <dgm:constr type="ctrY" for="ch" forName="accent_6" refType="h" fact="0.772700"/>
                <dgm:constr type="ctrX" for="ch" forName="accent_6" refType="w"/>
                <dgm:constr type="ctrXOff" for="ch" forName="accent_6" refType="h" fact="-0.165800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00000"/>
                <dgm:constr type="ctrY" for="ch" forName="text_6" refType="ctrY" refFor="ch" refForName="accent_6"/>
                <dgm:constr type="rMarg" for="ch" forName="text_6" refType="w" refFor="ch" refForName="accent_6" fact="1.800000"/>
                <dgm:constr type="h" for="ch" forName="accent_7" refType="h" fact="0.113600"/>
                <dgm:constr type="w" for="ch" forName="accent_7" refType="h" refFor="ch" refForName="accent_7" op="equ"/>
                <dgm:constr type="ctrY" for="ch" forName="accent_7" refType="h" fact="0.909100"/>
                <dgm:constr type="ctrX" for="ch" forName="accent_7" refType="w"/>
                <dgm:constr type="ctrXOff" for="ch" forName="accent_7" refType="h" fact="-0.083500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00000"/>
                <dgm:constr type="ctrY" for="ch" forName="text_7" refType="ctrY" refFor="ch" refForName="accent_7"/>
                <dgm:constr type="rMarg" for="ch" forName="text_7" refType="w" refFor="ch" refForName="accent_7" fact="1.800000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type="conn" r:blip="">
            <dgm:adjLst/>
          </dgm:shape>
          <dgm:presOf axis="desOrSelf" ptType="sibTrans" st="0" hideLastTrans="0" cnt="1"/>
          <dgm:constrLst>
            <dgm:constr type="begPad"/>
            <dgm:constr type="endPad"/>
          </dgm:constrLst>
        </dgm:layoutNode>
        <dgm:layoutNode name="extraNode">
          <dgm:alg type="sp"/>
          <dgm:shape type="rect" r:blip="" hideGeom="1">
            <dgm:adjLst/>
          </dgm:shape>
          <dgm:presOf/>
        </dgm:layoutNode>
        <dgm:layoutNode name="dstNode">
          <dgm:alg type="sp"/>
          <dgm:shape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type="rect" r:blip="">
            <dgm:adjLst/>
          </dgm:shape>
          <dgm:presOf axis="desOrSelf" ptType="node"/>
          <dgm:constrLst>
            <dgm:constr type="primFontSz" val="65"/>
            <dgm:constr type="lMarg" refType="primFontSz" fact="0.200000"/>
            <dgm:constr type="rMarg" refType="primFontSz" fact="0.200000"/>
            <dgm:constr type="tMarg" refType="primFontSz" fact="0.200000"/>
            <dgm:constr type="bMarg" refType="primFontSz" fact="0.200000"/>
          </dgm:constrLst>
          <dgm:ruleLst>
            <dgm:rule type="primFontSz" val="5" fact="NaN" max="NaN"/>
          </dgm:ruleLst>
        </dgm:layoutNode>
        <dgm:layoutNode name="accent_1">
          <dgm:alg type="sp"/>
          <dgm:shape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type="rect" r:blip="">
            <dgm:adjLst/>
          </dgm:shape>
          <dgm:presOf axis="desOrSelf" ptType="node"/>
          <dgm:constrLst>
            <dgm:constr type="primFontSz" val="65"/>
            <dgm:constr type="lMarg" refType="primFontSz" fact="0.200000"/>
            <dgm:constr type="rMarg" refType="primFontSz" fact="0.200000"/>
            <dgm:constr type="tMarg" refType="primFontSz" fact="0.200000"/>
            <dgm:constr type="bMarg" refType="primFontSz" fact="0.200000"/>
          </dgm:constrLst>
          <dgm:ruleLst>
            <dgm:rule type="primFontSz" val="5" fact="NaN" max="NaN"/>
          </dgm:ruleLst>
        </dgm:layoutNode>
        <dgm:layoutNode name="accent_2">
          <dgm:alg type="sp"/>
          <dgm:shape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type="rect" r:blip="">
            <dgm:adjLst/>
          </dgm:shape>
          <dgm:presOf axis="desOrSelf" ptType="node"/>
          <dgm:constrLst>
            <dgm:constr type="primFontSz" val="65"/>
            <dgm:constr type="lMarg" refType="primFontSz" fact="0.200000"/>
            <dgm:constr type="rMarg" refType="primFontSz" fact="0.200000"/>
            <dgm:constr type="tMarg" refType="primFontSz" fact="0.200000"/>
            <dgm:constr type="bMarg" refType="primFontSz" fact="0.200000"/>
          </dgm:constrLst>
          <dgm:ruleLst>
            <dgm:rule type="primFontSz" val="5" fact="NaN" max="NaN"/>
          </dgm:ruleLst>
        </dgm:layoutNode>
        <dgm:layoutNode name="accent_3">
          <dgm:alg type="sp"/>
          <dgm:shape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type="rect" r:blip="">
            <dgm:adjLst/>
          </dgm:shape>
          <dgm:presOf axis="desOrSelf" ptType="node"/>
          <dgm:constrLst>
            <dgm:constr type="primFontSz" val="65"/>
            <dgm:constr type="lMarg" refType="primFontSz" fact="0.200000"/>
            <dgm:constr type="rMarg" refType="primFontSz" fact="0.200000"/>
            <dgm:constr type="tMarg" refType="primFontSz" fact="0.200000"/>
            <dgm:constr type="bMarg" refType="primFontSz" fact="0.200000"/>
          </dgm:constrLst>
          <dgm:ruleLst>
            <dgm:rule type="primFontSz" val="5" fact="NaN" max="NaN"/>
          </dgm:ruleLst>
        </dgm:layoutNode>
        <dgm:layoutNode name="accent_4">
          <dgm:alg type="sp"/>
          <dgm:shape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type="rect" r:blip="">
            <dgm:adjLst/>
          </dgm:shape>
          <dgm:presOf axis="desOrSelf" ptType="node"/>
          <dgm:constrLst>
            <dgm:constr type="primFontSz" val="65"/>
            <dgm:constr type="lMarg" refType="primFontSz" fact="0.200000"/>
            <dgm:constr type="rMarg" refType="primFontSz" fact="0.200000"/>
            <dgm:constr type="tMarg" refType="primFontSz" fact="0.200000"/>
            <dgm:constr type="bMarg" refType="primFontSz" fact="0.200000"/>
          </dgm:constrLst>
          <dgm:ruleLst>
            <dgm:rule type="primFontSz" val="5" fact="NaN" max="NaN"/>
          </dgm:ruleLst>
        </dgm:layoutNode>
        <dgm:layoutNode name="accent_5">
          <dgm:alg type="sp"/>
          <dgm:shape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type="rect" r:blip="">
            <dgm:adjLst/>
          </dgm:shape>
          <dgm:presOf axis="desOrSelf" ptType="node"/>
          <dgm:constrLst>
            <dgm:constr type="primFontSz" val="65"/>
            <dgm:constr type="lMarg" refType="primFontSz" fact="0.200000"/>
            <dgm:constr type="rMarg" refType="primFontSz" fact="0.200000"/>
            <dgm:constr type="tMarg" refType="primFontSz" fact="0.200000"/>
            <dgm:constr type="bMarg" refType="primFontSz" fact="0.200000"/>
          </dgm:constrLst>
          <dgm:ruleLst>
            <dgm:rule type="primFontSz" val="5" fact="NaN" max="NaN"/>
          </dgm:ruleLst>
        </dgm:layoutNode>
        <dgm:layoutNode name="accent_6">
          <dgm:alg type="sp"/>
          <dgm:shape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type="rect" r:blip="">
            <dgm:adjLst/>
          </dgm:shape>
          <dgm:presOf axis="desOrSelf" ptType="node"/>
          <dgm:constrLst>
            <dgm:constr type="primFontSz" val="65"/>
            <dgm:constr type="lMarg" refType="primFontSz" fact="0.200000"/>
            <dgm:constr type="rMarg" refType="primFontSz" fact="0.200000"/>
            <dgm:constr type="tMarg" refType="primFontSz" fact="0.200000"/>
            <dgm:constr type="bMarg" refType="primFontSz" fact="0.200000"/>
          </dgm:constrLst>
          <dgm:ruleLst>
            <dgm:rule type="primFontSz" val="5" fact="NaN" max="NaN"/>
          </dgm:ruleLst>
        </dgm:layoutNode>
        <dgm:layoutNode name="accent_7">
          <dgm:alg type="sp"/>
          <dgm:shape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ImgPlac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ibTrans2D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SibTrans2D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ibTrans1D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sst0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parChTrans2D2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parChTrans2D3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parChTrans2D4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parChTrans1D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conFgAcc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AlignAcc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FgAcc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AlignAcc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solidBgAcc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FollowNod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lignAccFollowNod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AccFollowNode1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0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2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3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Acc4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bgShp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dkBgShp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trBgShp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chilly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revTx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2">
        <a:srgbClr val="00000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1">
        <a:srgbClr val="00000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3">
        <a:srgbClr val="000000"/>
      </a:fillRef>
      <a:effectRef idx="2">
        <a:srgbClr val="00000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2">
        <a:srgbClr val="00000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2">
        <a:srgbClr val="000000"/>
      </a:effectRef>
      <a:fontRef idx="minor"/>
    </dgm:style>
  </dgm:styleLbl>
  <dgm:styleLbl name="alignImgPlac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2">
        <a:srgbClr val="000000"/>
      </a:effectRef>
      <a:fontRef idx="minor"/>
    </dgm:style>
  </dgm:styleLbl>
  <dgm:styleLbl name="bgImgPlac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2">
        <a:srgbClr val="000000"/>
      </a:effectRef>
      <a:fontRef idx="minor"/>
    </dgm:style>
  </dgm:styleLbl>
  <dgm:styleLbl name="sibTrans2D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2">
        <a:srgbClr val="00000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2">
        <a:srgbClr val="00000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2">
        <a:srgbClr val="00000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callout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asst0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1">
        <a:srgbClr val="00000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2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3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parChTrans1D4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2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  <dgm:styleLbl name="fgAcc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conFgAcc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alignAcc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trAlignAcc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bgAcc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solidFgAcc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solidAlignAcc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solidBgAcc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fgAccFollowNod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alignAccFollowNod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bgAccFollowNode1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fgAcc0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fgAcc2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fgAcc3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fgAcc4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1">
        <a:srgbClr val="000000"/>
      </a:lnRef>
      <a:fillRef idx="1">
        <a:srgbClr val="000000"/>
      </a:fillRef>
      <a:effectRef idx="2">
        <a:srgbClr val="000000"/>
      </a:effectRef>
      <a:fontRef idx="minor"/>
    </dgm:style>
  </dgm:styleLbl>
  <dgm:styleLbl name="bgShp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3">
        <a:srgbClr val="000000"/>
      </a:fillRef>
      <a:effectRef idx="0">
        <a:srgbClr val="000000"/>
      </a:effectRef>
      <a:fontRef idx="minor"/>
    </dgm:style>
  </dgm:styleLbl>
  <dgm:styleLbl name="dkBgShp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2">
        <a:srgbClr val="000000"/>
      </a:fillRef>
      <a:effectRef idx="0">
        <a:srgbClr val="000000"/>
      </a:effectRef>
      <a:fontRef idx="minor"/>
    </dgm:style>
  </dgm:styleLbl>
  <dgm:styleLbl name="trBgShp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0">
        <a:srgbClr val="000000"/>
      </a:effectRef>
      <a:fontRef idx="minor"/>
    </dgm:style>
  </dgm:styleLbl>
  <dgm:styleLbl name="fgShp">
    <dgm:scene3d>
      <a:camera prst="orthographicFront"/>
      <a:lightRig rig="fla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1">
        <a:srgbClr val="000000"/>
      </a:fillRef>
      <a:effectRef idx="3">
        <a:srgbClr val="00000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>
      <a:bodyPr/>
      <a:p>
        <a:pPr>
          <a:defRPr/>
        </a:pPr>
        <a:endParaRPr/>
      </a:p>
    </dgm:txPr>
    <dgm:style>
      <a:lnRef idx="0">
        <a:srgbClr val="000000"/>
      </a:lnRef>
      <a:fillRef idx="0">
        <a:srgbClr val="000000"/>
      </a:fillRef>
      <a:effectRef idx="0">
        <a:srgbClr val="000000"/>
      </a:effectRef>
      <a:fontRef idx="minor"/>
    </dgm:style>
  </dgm:styleLbl>
</dgm:styleDef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 bwMode="auto">
          <a:xfrm>
            <a:off x="6543675" y="365125"/>
            <a:ext cx="1971675" cy="581183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 bwMode="auto">
          <a:xfrm>
            <a:off x="628650" y="365125"/>
            <a:ext cx="5800725" cy="5811838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" userDrawn="1">
  <p:cSld name="1_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1_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/>
              <a:buChar char="•"/>
              <a:defRPr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1_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722313" y="1371600"/>
            <a:ext cx="7772400" cy="2505074"/>
          </a:xfrm>
        </p:spPr>
        <p:txBody>
          <a:bodyPr anchor="b"/>
          <a:lstStyle>
            <a:lvl1pPr algn="ctr" defTabSz="914400">
              <a:lnSpc>
                <a:spcPct val="100000"/>
              </a:lnSpc>
              <a:spcBef>
                <a:spcPts val="0"/>
              </a:spcBef>
              <a:buNone/>
              <a:defRPr lang="en-US" sz="48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  <p:sp>
        <p:nvSpPr>
          <p:cNvPr id="7" name="Oval 6"/>
          <p:cNvSpPr/>
          <p:nvPr/>
        </p:nvSpPr>
        <p:spPr bwMode="auto"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Oval 7"/>
          <p:cNvSpPr/>
          <p:nvPr/>
        </p:nvSpPr>
        <p:spPr bwMode="auto"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Oval 8"/>
          <p:cNvSpPr/>
          <p:nvPr/>
        </p:nvSpPr>
        <p:spPr bwMode="auto"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1_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 bwMode="auto">
          <a:xfrm>
            <a:off x="365760" y="1600200"/>
            <a:ext cx="4041648" cy="452628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1_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 bwMode="auto">
          <a:xfrm>
            <a:off x="457200" y="2212848"/>
            <a:ext cx="4041648" cy="3913632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 bwMode="auto">
          <a:xfrm>
            <a:off x="4672584" y="2212848"/>
            <a:ext cx="4041648" cy="3913187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1_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1_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1_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5907087" y="2438400"/>
            <a:ext cx="3008313" cy="3687762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1_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auto">
          <a:xfrm>
            <a:off x="1508126" y="1143000"/>
            <a:ext cx="6054724" cy="4541044"/>
          </a:xfrm>
          <a:prstGeom prst="rect">
            <a:avLst/>
          </a:prstGeo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1_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itleAndTx" userDrawn="1">
  <p:cSld name="1_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6629400" y="274638"/>
            <a:ext cx="2057400" cy="5851525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457200" y="274638"/>
            <a:ext cx="6019800" cy="5851525"/>
          </a:xfrm>
        </p:spPr>
        <p:txBody>
          <a:bodyPr vert="eaVert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secHead" userDrawn="1">
  <p:cSld name="Заголовок раздел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 bwMode="auto">
          <a:xfrm>
            <a:off x="628650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4629150" y="1825625"/>
            <a:ext cx="3886200" cy="435133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9841" y="365126"/>
            <a:ext cx="7886700" cy="1325563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 bwMode="auto">
          <a:xfrm>
            <a:off x="629842" y="2505074"/>
            <a:ext cx="3868340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 bwMode="auto"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 bwMode="auto">
          <a:xfrm>
            <a:off x="4629150" y="2505074"/>
            <a:ext cx="3887391" cy="3684588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 bwMode="auto"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>
              <a:defRPr/>
            </a:pP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auto"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 bwMode="auto"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 bwMode="auto"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4C71EC6-210F-42DE-9C53-41977AD35B3D}" type="datetimeFigureOut">
              <a:rPr lang="ru-RU"/>
              <a:t/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 bwMode="auto"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 bwMode="auto"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B19B0651-EE4F-4900-A07F-96A6BFA9D0F0}" type="slidenum">
              <a:rPr lang="ru-RU"/>
              <a:t/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</p:sldLayoutIdLst>
  <p:txStyles>
    <p:titleStyle>
      <a:lvl1pPr algn="l" defTabSz="685800">
        <a:lnSpc>
          <a:spcPct val="90000"/>
        </a:lnSpc>
        <a:spcBef>
          <a:spcPts val="0"/>
        </a:spcBef>
        <a:buNone/>
        <a:defRPr sz="33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>
        <a:lnSpc>
          <a:spcPct val="90000"/>
        </a:lnSpc>
        <a:spcBef>
          <a:spcPts val="750"/>
        </a:spcBef>
        <a:buFont typeface="Arial"/>
        <a:buChar char="•"/>
        <a:defRPr sz="21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5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>
        <a:lnSpc>
          <a:spcPct val="90000"/>
        </a:lnSpc>
        <a:spcBef>
          <a:spcPts val="375"/>
        </a:spcBef>
        <a:buFont typeface="Arial"/>
        <a:buChar char="•"/>
        <a:defRPr sz="135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>
        <a:defRPr sz="13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10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 /><Relationship Id="rId3" Type="http://schemas.microsoft.com/office/2007/relationships/diagramDrawing" Target="../diagrams/drawing2.xml" /><Relationship Id="rId4" Type="http://schemas.openxmlformats.org/officeDocument/2006/relationships/diagramColors" Target="../diagrams/colors2.xml" /><Relationship Id="rId5" Type="http://schemas.openxmlformats.org/officeDocument/2006/relationships/diagramLayout" Target="../diagrams/layout2.xml" /><Relationship Id="rId6" Type="http://schemas.openxmlformats.org/officeDocument/2006/relationships/diagramQuickStyle" Target="../diagrams/quickStyle2.xml" 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jp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 /><Relationship Id="rId3" Type="http://schemas.microsoft.com/office/2007/relationships/diagramDrawing" Target="../diagrams/drawing1.xml" /><Relationship Id="rId4" Type="http://schemas.openxmlformats.org/officeDocument/2006/relationships/diagramColors" Target="../diagrams/colors1.xml" /><Relationship Id="rId5" Type="http://schemas.openxmlformats.org/officeDocument/2006/relationships/diagramLayout" Target="../diagrams/layout1.xml" /><Relationship Id="rId6" Type="http://schemas.openxmlformats.org/officeDocument/2006/relationships/diagramQuickStyle" Target="../diagrams/quickStyle1.xml" 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chart" Target="../charts/chart1.xml" /><Relationship Id="rId3" Type="http://schemas.openxmlformats.org/officeDocument/2006/relationships/chart" Target="../charts/chart2.xml" /><Relationship Id="rId4" Type="http://schemas.openxmlformats.org/officeDocument/2006/relationships/chart" Target="../charts/chart3.xml" /><Relationship Id="rId5" Type="http://schemas.openxmlformats.org/officeDocument/2006/relationships/chart" Target="../charts/chart4.xml" /><Relationship Id="rId6" Type="http://schemas.openxmlformats.org/officeDocument/2006/relationships/chart" Target="../charts/chart5.xml" 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jpg"/><Relationship Id="rId3" Type="http://schemas.openxmlformats.org/officeDocument/2006/relationships/image" Target="../media/image7.png"/><Relationship Id="rId4" Type="http://schemas.openxmlformats.org/officeDocument/2006/relationships/image" Target="../media/image8.png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Relationship Id="rId3" Type="http://schemas.openxmlformats.org/officeDocument/2006/relationships/image" Target="../media/media1.svg"/><Relationship Id="rId4" Type="http://schemas.openxmlformats.org/officeDocument/2006/relationships/image" Target="../media/image10.png"/><Relationship Id="rId5" Type="http://schemas.openxmlformats.org/officeDocument/2006/relationships/image" Target="../media/media2.svg"/><Relationship Id="rId6" Type="http://schemas.openxmlformats.org/officeDocument/2006/relationships/image" Target="../media/image11.png"/><Relationship Id="rId7" Type="http://schemas.openxmlformats.org/officeDocument/2006/relationships/image" Target="../media/media3.svg"/></Relationships>
</file>

<file path=ppt/slides/_rels/slide9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 bwMode="auto">
          <a:xfrm>
            <a:off x="539552" y="1819667"/>
            <a:ext cx="7772400" cy="3187080"/>
          </a:xfrm>
        </p:spPr>
        <p:txBody>
          <a:bodyPr>
            <a:norm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sz="2800" b="1">
                <a:solidFill>
                  <a:srgbClr val="0070C0"/>
                </a:solidFill>
                <a:latin typeface="Arial"/>
                <a:ea typeface="Arial"/>
                <a:cs typeface="Arial"/>
              </a:rPr>
              <a:t>Итоги </a:t>
            </a:r>
            <a:br>
              <a:rPr lang="ru-RU" sz="2800" b="1">
                <a:solidFill>
                  <a:srgbClr val="0070C0"/>
                </a:solidFill>
                <a:latin typeface="Arial"/>
                <a:ea typeface="Arial"/>
                <a:cs typeface="Arial"/>
              </a:rPr>
            </a:br>
            <a:r>
              <a:rPr lang="ru-RU" sz="2800" b="1">
                <a:solidFill>
                  <a:srgbClr val="0070C0"/>
                </a:solidFill>
                <a:latin typeface="Arial"/>
                <a:ea typeface="Arial"/>
                <a:cs typeface="Arial"/>
              </a:rPr>
              <a:t>реализации переданных отдельных государственных полномочий в сфере труда органами местного самоуправления Забайкальского края </a:t>
            </a:r>
            <a:br>
              <a:rPr lang="ru-RU" sz="2800" b="1">
                <a:solidFill>
                  <a:srgbClr val="0070C0"/>
                </a:solidFill>
                <a:latin typeface="Arial"/>
                <a:ea typeface="Times New Roman"/>
                <a:cs typeface="Arial"/>
              </a:rPr>
            </a:br>
            <a:br>
              <a:rPr lang="ru-RU" sz="2800" b="1">
                <a:solidFill>
                  <a:srgbClr val="0070C0"/>
                </a:solidFill>
                <a:latin typeface="Arial"/>
                <a:ea typeface="Times New Roman"/>
                <a:cs typeface="Arial"/>
              </a:rPr>
            </a:br>
            <a:endParaRPr lang="ru-RU" sz="2800" b="1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 bwMode="auto">
          <a:xfrm>
            <a:off x="4211960" y="4941168"/>
            <a:ext cx="4496544" cy="1219200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ru-RU" sz="1600" i="1">
                <a:solidFill>
                  <a:schemeClr val="tx1">
                    <a:lumMod val="85000"/>
                    <a:lumOff val="15000"/>
                  </a:schemeClr>
                </a:solidFill>
                <a:latin typeface="Arial"/>
                <a:cs typeface="Arial"/>
              </a:rPr>
              <a:t>Степанов Антон Владимирович – начальник  отдела государственной экспертизы условий и охраны труда</a:t>
            </a:r>
            <a:endParaRPr sz="1600" i="1">
              <a:solidFill>
                <a:schemeClr val="tx1">
                  <a:lumMod val="85000"/>
                  <a:lumOff val="15000"/>
                </a:schemeClr>
              </a:solidFill>
              <a:latin typeface="Arial"/>
              <a:cs typeface="Arial"/>
            </a:endParaRPr>
          </a:p>
        </p:txBody>
      </p:sp>
      <p:pic>
        <p:nvPicPr>
          <p:cNvPr id="4" name="Рисунок 34" descr="logo_minsoc_no_fon.gif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07504" y="27678"/>
            <a:ext cx="1133648" cy="1130472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object 17"/>
          <p:cNvSpPr txBox="1"/>
          <p:nvPr/>
        </p:nvSpPr>
        <p:spPr bwMode="auto">
          <a:xfrm>
            <a:off x="755576" y="377470"/>
            <a:ext cx="7743825" cy="430887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1270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spc="-80">
                <a:solidFill>
                  <a:srgbClr val="C00000"/>
                </a:solidFill>
                <a:latin typeface="Arial"/>
                <a:cs typeface="Arial"/>
              </a:rPr>
              <a:t>МИНИСТЕРСТВО  ТРУДА  И  СОЦИАЛЬНОЙ  ЗАЩИТЫ  НАСЕЛЕНИЯ  </a:t>
            </a:r>
            <a:endParaRPr lang="ru-RU" sz="1400" spc="-80">
              <a:solidFill>
                <a:srgbClr val="C00000"/>
              </a:solidFill>
              <a:latin typeface="Arial"/>
              <a:cs typeface="Arial"/>
            </a:endParaRPr>
          </a:p>
          <a:p>
            <a:pPr marL="12700" algn="ctr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spc="-80">
                <a:solidFill>
                  <a:srgbClr val="C00000"/>
                </a:solidFill>
                <a:latin typeface="Arial"/>
                <a:cs typeface="Arial"/>
              </a:rPr>
              <a:t>ЗАБАЙКАЛЬСКОГО  </a:t>
            </a:r>
            <a:r>
              <a:rPr lang="ru-RU" sz="1400" spc="-80">
                <a:solidFill>
                  <a:srgbClr val="C00000"/>
                </a:solidFill>
                <a:latin typeface="Arial"/>
                <a:cs typeface="Arial"/>
              </a:rPr>
              <a:t>КРАЯ</a:t>
            </a:r>
            <a:endParaRPr sz="1400">
              <a:solidFill>
                <a:srgbClr val="C00000"/>
              </a:solidFill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229600" cy="620688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ru-RU" sz="1600" b="1" i="0" u="none" strike="noStrike" cap="none" spc="0">
                <a:solidFill>
                  <a:schemeClr val="tx2"/>
                </a:solidFill>
                <a:latin typeface="Arial"/>
                <a:ea typeface="Arial"/>
                <a:cs typeface="Arial"/>
              </a:rPr>
              <a:t>Контроль и координация за осуществлением государственных полномочий</a:t>
            </a:r>
            <a:r>
              <a:rPr lang="ru-RU" sz="1600" b="1">
                <a:solidFill>
                  <a:srgbClr val="C00000"/>
                </a:solidFill>
                <a:latin typeface="Arial"/>
                <a:cs typeface="Arial"/>
              </a:rPr>
              <a:t> </a:t>
            </a:r>
            <a:endParaRPr sz="1600" b="1">
              <a:solidFill>
                <a:srgbClr val="C00000"/>
              </a:solidFill>
              <a:latin typeface="Arial"/>
              <a:ea typeface="Times New Roman"/>
              <a:cs typeface="Arial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76064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>
              <a:latin typeface="Times New Roman"/>
              <a:ea typeface="Times New Roman"/>
            </a:endParaRPr>
          </a:p>
          <a:p>
            <a:pPr marL="0" indent="0" algn="ctr">
              <a:buNone/>
              <a:defRPr/>
            </a:pPr>
            <a:endParaRPr lang="ru-RU" sz="1600">
              <a:latin typeface="Times New Roman"/>
            </a:endParaRPr>
          </a:p>
          <a:p>
            <a:pPr marL="0" indent="0" algn="ctr">
              <a:buNone/>
              <a:defRPr/>
            </a:pPr>
            <a:endParaRPr lang="ru-RU" b="1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49542" y="908720"/>
            <a:ext cx="8280919" cy="0"/>
          </a:xfrm>
          <a:prstGeom prst="line">
            <a:avLst/>
          </a:prstGeom>
          <a:ln/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graphicFrame>
        <p:nvGraphicFramePr>
          <p:cNvPr id="8" name="Схема 7"/>
          <p:cNvGraphicFramePr>
            <a:graphicFrameLocks xmlns:a="http://schemas.openxmlformats.org/drawingml/2006/main"/>
          </p:cNvGraphicFramePr>
          <p:nvPr/>
        </p:nvGraphicFramePr>
        <p:xfrm>
          <a:off x="197514" y="980728"/>
          <a:ext cx="8784976" cy="5328591"/>
          <a:chOff x="0" y="0"/>
          <a:chExt cx="8784976" cy="532859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5" r:qs="rId6" r:cs="rId4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1026" name="Picture 2" descr="https://ido.usue.ru/public/files/loaded/6124d10461a91.pn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23528" y="836712"/>
            <a:ext cx="8664168" cy="5256584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229600" cy="620688"/>
          </a:xfrm>
        </p:spPr>
        <p:txBody>
          <a:bodyPr/>
          <a:lstStyle/>
          <a:p>
            <a:pPr>
              <a:defRPr/>
            </a:pPr>
            <a:r>
              <a:rPr lang="ru-RU" sz="1800" b="1">
                <a:latin typeface="Arial"/>
                <a:ea typeface="Arial"/>
                <a:cs typeface="Arial"/>
              </a:rPr>
              <a:t>Государственное управление охраной труда</a:t>
            </a:r>
            <a:endParaRPr lang="ru-RU" sz="2800" b="1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76064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>
              <a:latin typeface="Times New Roman"/>
              <a:ea typeface="Times New Roman"/>
            </a:endParaRPr>
          </a:p>
          <a:p>
            <a:pPr marL="0" indent="0" algn="ctr">
              <a:buNone/>
              <a:defRPr/>
            </a:pPr>
            <a:endParaRPr lang="ru-RU">
              <a:latin typeface="Times New Roman"/>
            </a:endParaRPr>
          </a:p>
          <a:p>
            <a:pPr marL="0" indent="0" algn="ctr">
              <a:buNone/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49542" y="692696"/>
            <a:ext cx="82809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кругленный прямоугольник 5"/>
          <p:cNvSpPr/>
          <p:nvPr/>
        </p:nvSpPr>
        <p:spPr bwMode="auto">
          <a:xfrm>
            <a:off x="4752020" y="3513460"/>
            <a:ext cx="2952328" cy="1067668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latin typeface="Arial"/>
                <a:cs typeface="Arial"/>
              </a:rPr>
              <a:t>Исполнительные органы государственной власти субъектов </a:t>
            </a:r>
            <a:endParaRPr/>
          </a:p>
          <a:p>
            <a:pPr algn="ctr">
              <a:defRPr/>
            </a:pPr>
            <a:r>
              <a:rPr lang="ru-RU" sz="1600">
                <a:latin typeface="Arial"/>
                <a:cs typeface="Arial"/>
              </a:rPr>
              <a:t>Российской Федерации </a:t>
            </a:r>
            <a:endParaRPr/>
          </a:p>
        </p:txBody>
      </p:sp>
      <p:sp>
        <p:nvSpPr>
          <p:cNvPr id="7" name="Скругленный прямоугольник 6"/>
          <p:cNvSpPr/>
          <p:nvPr/>
        </p:nvSpPr>
        <p:spPr bwMode="auto">
          <a:xfrm>
            <a:off x="1331640" y="3501008"/>
            <a:ext cx="2952328" cy="1080120"/>
          </a:xfrm>
          <a:prstGeom prst="roundRect">
            <a:avLst>
              <a:gd name="adj" fmla="val 16667"/>
            </a:avLst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latin typeface="Arial"/>
                <a:ea typeface="Calibri"/>
                <a:cs typeface="Arial"/>
              </a:rPr>
              <a:t>Федеральные органы исполнительной власти </a:t>
            </a:r>
            <a:endParaRPr lang="ru-RU" sz="1600">
              <a:latin typeface="Arial"/>
              <a:cs typeface="Arial"/>
            </a:endParaRPr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2105726" y="1484784"/>
            <a:ext cx="4968552" cy="86409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>
              <a:defRPr/>
            </a:pPr>
            <a:endParaRPr lang="ru-RU" sz="2400">
              <a:solidFill>
                <a:srgbClr val="C00000"/>
              </a:solidFill>
              <a:latin typeface="Arial"/>
              <a:ea typeface="Times New Roman"/>
              <a:cs typeface="Arial"/>
            </a:endParaRPr>
          </a:p>
          <a:p>
            <a:pPr lvl="0" algn="ctr">
              <a:defRPr/>
            </a:pPr>
            <a:r>
              <a:rPr lang="ru-RU" sz="2800" b="1">
                <a:solidFill>
                  <a:schemeClr val="accent5">
                    <a:lumMod val="75000"/>
                  </a:schemeClr>
                </a:solidFill>
                <a:latin typeface="Arial"/>
                <a:ea typeface="Arial"/>
                <a:cs typeface="Arial"/>
              </a:rPr>
              <a:t>Трудовой кодекс РФ</a:t>
            </a:r>
            <a:endParaRPr>
              <a:latin typeface="Arial"/>
              <a:cs typeface="Arial"/>
            </a:endParaRPr>
          </a:p>
          <a:p>
            <a:pPr lvl="0" algn="ctr">
              <a:defRPr/>
            </a:pPr>
            <a:r>
              <a:rPr lang="ru-RU" sz="2800" b="1">
                <a:solidFill>
                  <a:schemeClr val="accent5">
                    <a:lumMod val="75000"/>
                  </a:schemeClr>
                </a:solidFill>
                <a:latin typeface="Arial"/>
                <a:ea typeface="Arial"/>
                <a:cs typeface="Arial"/>
              </a:rPr>
              <a:t>статья 211</a:t>
            </a:r>
            <a:endParaRPr>
              <a:latin typeface="Arial"/>
              <a:cs typeface="Arial"/>
            </a:endParaRPr>
          </a:p>
          <a:p>
            <a:pPr lvl="0" algn="ctr">
              <a:spcBef>
                <a:spcPts val="0"/>
              </a:spcBef>
              <a:defRPr/>
            </a:pPr>
            <a:endParaRPr lang="ru-RU" sz="2400">
              <a:solidFill>
                <a:srgbClr val="C00000"/>
              </a:solidFill>
              <a:latin typeface="Arial"/>
              <a:ea typeface="Times New Roman"/>
              <a:cs typeface="Arial"/>
            </a:endParaRPr>
          </a:p>
        </p:txBody>
      </p:sp>
      <p:sp>
        <p:nvSpPr>
          <p:cNvPr id="9" name="Стрелка вниз 8"/>
          <p:cNvSpPr/>
          <p:nvPr/>
        </p:nvSpPr>
        <p:spPr bwMode="auto">
          <a:xfrm>
            <a:off x="2555776" y="2636912"/>
            <a:ext cx="648072" cy="57606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Стрелка вниз 9"/>
          <p:cNvSpPr/>
          <p:nvPr/>
        </p:nvSpPr>
        <p:spPr bwMode="auto">
          <a:xfrm>
            <a:off x="5940152" y="2658654"/>
            <a:ext cx="648072" cy="576064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C00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2054" name="Picture 6" descr="https://media.75.ru/xn--h1aeecdbgb5k/resources/57241/zabaikalskkrai-1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3520959" y="913376"/>
            <a:ext cx="5155497" cy="546795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229600" cy="620688"/>
          </a:xfrm>
        </p:spPr>
        <p:txBody>
          <a:bodyPr/>
          <a:lstStyle/>
          <a:p>
            <a:pPr>
              <a:defRPr/>
            </a:pPr>
            <a:r>
              <a:rPr lang="ru-RU" sz="1800" b="1">
                <a:latin typeface="Arial"/>
                <a:ea typeface="Arial"/>
                <a:cs typeface="Arial"/>
              </a:rPr>
              <a:t>Государственное управление охраной труда</a:t>
            </a:r>
            <a:endParaRPr sz="1800" b="1">
              <a:latin typeface="Arial"/>
              <a:cs typeface="Arial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49542" y="908720"/>
            <a:ext cx="8229600" cy="576064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>
              <a:latin typeface="Times New Roman"/>
              <a:ea typeface="Times New Roman"/>
            </a:endParaRPr>
          </a:p>
          <a:p>
            <a:pPr marL="0" indent="0" algn="ctr">
              <a:buNone/>
              <a:defRPr/>
            </a:pPr>
            <a:endParaRPr lang="ru-RU">
              <a:latin typeface="Times New Roman"/>
            </a:endParaRPr>
          </a:p>
          <a:p>
            <a:pPr marL="0" indent="0" algn="ctr">
              <a:buNone/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49542" y="692696"/>
            <a:ext cx="82809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Выноска со стрелкой вниз 10"/>
          <p:cNvSpPr/>
          <p:nvPr/>
        </p:nvSpPr>
        <p:spPr bwMode="auto">
          <a:xfrm>
            <a:off x="2537774" y="764704"/>
            <a:ext cx="4104456" cy="1008112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000" b="1">
                <a:latin typeface="Arial"/>
                <a:cs typeface="Arial"/>
              </a:rPr>
              <a:t>Забайкальский край</a:t>
            </a:r>
            <a:endParaRPr sz="2000" b="1">
              <a:latin typeface="Arial"/>
              <a:cs typeface="Arial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 bwMode="auto">
          <a:xfrm>
            <a:off x="3131840" y="4725144"/>
            <a:ext cx="2880320" cy="288032"/>
          </a:xfrm>
          <a:prstGeom prst="roundRect">
            <a:avLst>
              <a:gd name="adj" fmla="val 16667"/>
            </a:avLst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b="1">
                <a:solidFill>
                  <a:srgbClr val="0070C0"/>
                </a:solidFill>
                <a:latin typeface="Arial"/>
                <a:cs typeface="Arial"/>
              </a:rPr>
              <a:t>Целевые показатели</a:t>
            </a:r>
            <a:endParaRPr/>
          </a:p>
        </p:txBody>
      </p:sp>
      <p:sp>
        <p:nvSpPr>
          <p:cNvPr id="14" name="Стрелка вниз 13"/>
          <p:cNvSpPr/>
          <p:nvPr/>
        </p:nvSpPr>
        <p:spPr bwMode="auto">
          <a:xfrm>
            <a:off x="4301970" y="4293096"/>
            <a:ext cx="576064" cy="43204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5" name="Прямоугольник 14"/>
          <p:cNvSpPr/>
          <p:nvPr/>
        </p:nvSpPr>
        <p:spPr bwMode="auto">
          <a:xfrm>
            <a:off x="2163701" y="3501008"/>
            <a:ext cx="4852601" cy="720080"/>
          </a:xfrm>
          <a:prstGeom prst="rect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0" i="0" u="none" strike="noStrike" cap="none" spc="0">
                <a:solidFill>
                  <a:srgbClr val="0070C0"/>
                </a:solidFill>
                <a:latin typeface="Arial"/>
                <a:ea typeface="Arial"/>
                <a:cs typeface="Arial"/>
              </a:rPr>
              <a:t>комплекс процессных мероприятий</a:t>
            </a:r>
            <a:endParaRPr sz="1400">
              <a:solidFill>
                <a:srgbClr val="0070C0"/>
              </a:solidFill>
              <a:latin typeface="Arial"/>
              <a:cs typeface="Arial"/>
            </a:endParaRPr>
          </a:p>
          <a:p>
            <a:pPr algn="ctr">
              <a:defRPr/>
            </a:pPr>
            <a:r>
              <a:rPr lang="ru-RU" sz="1600">
                <a:solidFill>
                  <a:srgbClr val="0070C0"/>
                </a:solidFill>
                <a:latin typeface="Arial"/>
                <a:ea typeface="Arial"/>
                <a:cs typeface="Arial"/>
              </a:rPr>
              <a:t> «</a:t>
            </a:r>
            <a:r>
              <a:rPr sz="1600">
                <a:solidFill>
                  <a:srgbClr val="0070C0"/>
                </a:solidFill>
                <a:latin typeface="Arial"/>
                <a:ea typeface="Arial"/>
                <a:cs typeface="Arial"/>
              </a:rPr>
              <a:t>Улучшения</a:t>
            </a:r>
            <a:r>
              <a:rPr sz="1600">
                <a:solidFill>
                  <a:srgbClr val="0070C0"/>
                </a:solidFill>
                <a:latin typeface="Arial"/>
                <a:ea typeface="Arial"/>
                <a:cs typeface="Arial"/>
              </a:rPr>
              <a:t> </a:t>
            </a:r>
            <a:r>
              <a:rPr sz="1600">
                <a:solidFill>
                  <a:srgbClr val="0070C0"/>
                </a:solidFill>
                <a:latin typeface="Arial"/>
                <a:ea typeface="Arial"/>
                <a:cs typeface="Arial"/>
              </a:rPr>
              <a:t>условий</a:t>
            </a:r>
            <a:r>
              <a:rPr sz="1600">
                <a:solidFill>
                  <a:srgbClr val="0070C0"/>
                </a:solidFill>
                <a:latin typeface="Arial"/>
                <a:ea typeface="Arial"/>
                <a:cs typeface="Arial"/>
              </a:rPr>
              <a:t> и </a:t>
            </a:r>
            <a:r>
              <a:rPr sz="1600">
                <a:solidFill>
                  <a:srgbClr val="0070C0"/>
                </a:solidFill>
                <a:latin typeface="Arial"/>
                <a:ea typeface="Arial"/>
                <a:cs typeface="Arial"/>
              </a:rPr>
              <a:t>охраны</a:t>
            </a:r>
            <a:r>
              <a:rPr sz="1600">
                <a:solidFill>
                  <a:srgbClr val="0070C0"/>
                </a:solidFill>
                <a:latin typeface="Arial"/>
                <a:ea typeface="Arial"/>
                <a:cs typeface="Arial"/>
              </a:rPr>
              <a:t> труда</a:t>
            </a:r>
            <a:r>
              <a:rPr lang="ru-RU" sz="1600">
                <a:solidFill>
                  <a:srgbClr val="0070C0"/>
                </a:solidFill>
                <a:latin typeface="Arial"/>
                <a:ea typeface="Arial"/>
                <a:cs typeface="Arial"/>
              </a:rPr>
              <a:t>»</a:t>
            </a:r>
            <a:endParaRPr sz="1600"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16" name="Стрелка вниз 15"/>
          <p:cNvSpPr/>
          <p:nvPr/>
        </p:nvSpPr>
        <p:spPr bwMode="auto">
          <a:xfrm>
            <a:off x="4301970" y="2996952"/>
            <a:ext cx="576064" cy="43204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1511659" y="1844824"/>
            <a:ext cx="6120680" cy="97968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>
                <a:solidFill>
                  <a:srgbClr val="0070C0"/>
                </a:solidFill>
                <a:latin typeface="Arial"/>
                <a:ea typeface="Arial"/>
                <a:cs typeface="Arial"/>
              </a:rPr>
              <a:t>Государственная программа Забайкальского края </a:t>
            </a:r>
            <a:endParaRPr>
              <a:solidFill>
                <a:srgbClr val="0070C0"/>
              </a:solidFill>
              <a:latin typeface="Arial"/>
              <a:cs typeface="Arial"/>
            </a:endParaRPr>
          </a:p>
          <a:p>
            <a:pPr algn="ctr">
              <a:defRPr/>
            </a:pPr>
            <a:r>
              <a:rPr lang="ru-RU">
                <a:solidFill>
                  <a:srgbClr val="0070C0"/>
                </a:solidFill>
                <a:latin typeface="Arial"/>
                <a:ea typeface="Arial"/>
                <a:cs typeface="Arial"/>
              </a:rPr>
              <a:t>«Содействие занятости населения» </a:t>
            </a:r>
            <a:endParaRPr>
              <a:solidFill>
                <a:srgbClr val="0070C0"/>
              </a:solidFill>
              <a:latin typeface="Arial"/>
              <a:cs typeface="Arial"/>
            </a:endParaRPr>
          </a:p>
          <a:p>
            <a:pPr algn="ctr">
              <a:defRPr/>
            </a:pPr>
            <a:r>
              <a:rPr lang="ru-RU">
                <a:solidFill>
                  <a:srgbClr val="0070C0"/>
                </a:solidFill>
                <a:latin typeface="Arial"/>
                <a:ea typeface="Arial"/>
                <a:cs typeface="Arial"/>
              </a:rPr>
              <a:t>от 1 августа 2014 года №457</a:t>
            </a:r>
            <a:endParaRPr>
              <a:solidFill>
                <a:srgbClr val="0070C0"/>
              </a:solidFill>
              <a:latin typeface="Arial"/>
              <a:cs typeface="Arial"/>
            </a:endParaRPr>
          </a:p>
        </p:txBody>
      </p:sp>
      <p:sp>
        <p:nvSpPr>
          <p:cNvPr id="4" name="Скругленный прямоугольник 3"/>
          <p:cNvSpPr/>
          <p:nvPr/>
        </p:nvSpPr>
        <p:spPr bwMode="auto">
          <a:xfrm>
            <a:off x="1187624" y="5492212"/>
            <a:ext cx="6804755" cy="1105139"/>
          </a:xfrm>
          <a:prstGeom prst="roundRect">
            <a:avLst>
              <a:gd name="adj" fmla="val 16667"/>
            </a:avLst>
          </a:prstGeom>
          <a:solidFill>
            <a:schemeClr val="bg1">
              <a:lumMod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>
                <a:latin typeface="Arial"/>
                <a:ea typeface="Arial"/>
                <a:cs typeface="Arial"/>
              </a:rPr>
              <a:t>Закон Забайкальского края от 29 декабря 2008 года № 100-ЗЗК </a:t>
            </a:r>
            <a:endParaRPr>
              <a:latin typeface="Arial"/>
              <a:cs typeface="Arial"/>
            </a:endParaRPr>
          </a:p>
          <a:p>
            <a:pPr algn="ctr">
              <a:defRPr/>
            </a:pPr>
            <a:r>
              <a:rPr lang="ru-RU" sz="1600">
                <a:latin typeface="Arial"/>
                <a:ea typeface="Arial"/>
                <a:cs typeface="Arial"/>
              </a:rPr>
              <a:t>«О наделении органов местного самоуправления муниципальных районов, муниципальных и городских округов отдельными государственными полномочиями в сфере труда»</a:t>
            </a:r>
            <a:endParaRPr sz="1600">
              <a:latin typeface="Arial"/>
              <a:cs typeface="Arial"/>
            </a:endParaRPr>
          </a:p>
        </p:txBody>
      </p:sp>
      <p:sp>
        <p:nvSpPr>
          <p:cNvPr id="18" name="Стрелка вниз 17"/>
          <p:cNvSpPr/>
          <p:nvPr/>
        </p:nvSpPr>
        <p:spPr bwMode="auto">
          <a:xfrm>
            <a:off x="4301970" y="5040452"/>
            <a:ext cx="576064" cy="432048"/>
          </a:xfrm>
          <a:prstGeom prst="downArrow">
            <a:avLst>
              <a:gd name="adj1" fmla="val 50000"/>
              <a:gd name="adj2" fmla="val 50000"/>
            </a:avLst>
          </a:prstGeom>
          <a:solidFill>
            <a:schemeClr val="accent1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229600" cy="620688"/>
          </a:xfrm>
        </p:spPr>
        <p:txBody>
          <a:bodyPr/>
          <a:lstStyle/>
          <a:p>
            <a:pPr>
              <a:defRPr/>
            </a:pPr>
            <a:r>
              <a:rPr lang="ru-RU" sz="2800" b="1">
                <a:latin typeface="Arial"/>
                <a:ea typeface="Arial"/>
                <a:cs typeface="Arial"/>
              </a:rPr>
              <a:t>Государственные полномочия </a:t>
            </a:r>
            <a:endParaRPr sz="2800" b="1">
              <a:latin typeface="Arial"/>
              <a:cs typeface="Arial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76064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>
              <a:latin typeface="Times New Roman"/>
              <a:ea typeface="Times New Roman"/>
            </a:endParaRPr>
          </a:p>
          <a:p>
            <a:pPr marL="0" indent="0" algn="ctr">
              <a:buNone/>
              <a:defRPr/>
            </a:pPr>
            <a:endParaRPr lang="ru-RU">
              <a:latin typeface="Times New Roman"/>
            </a:endParaRPr>
          </a:p>
          <a:p>
            <a:pPr marL="0" indent="0" algn="ctr">
              <a:buNone/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49542" y="692696"/>
            <a:ext cx="82809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 bwMode="auto">
          <a:xfrm>
            <a:off x="2555775" y="728700"/>
            <a:ext cx="3638401" cy="360040"/>
          </a:xfrm>
          <a:prstGeom prst="roundRect">
            <a:avLst>
              <a:gd name="adj" fmla="val 16667"/>
            </a:avLst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800" b="1">
                <a:solidFill>
                  <a:schemeClr val="bg1"/>
                </a:solidFill>
                <a:latin typeface="Arial"/>
                <a:cs typeface="Arial"/>
              </a:rPr>
              <a:t>Закон 100-ЗЗК</a:t>
            </a:r>
            <a:endParaRPr lang="ru-RU" sz="2400" b="1">
              <a:solidFill>
                <a:schemeClr val="bg1"/>
              </a:solidFill>
              <a:latin typeface="Arial"/>
              <a:cs typeface="Arial"/>
            </a:endParaRPr>
          </a:p>
        </p:txBody>
      </p:sp>
      <p:graphicFrame>
        <p:nvGraphicFramePr>
          <p:cNvPr id="9" name="Схема 8"/>
          <p:cNvGraphicFramePr>
            <a:graphicFrameLocks xmlns:a="http://schemas.openxmlformats.org/drawingml/2006/main"/>
          </p:cNvGraphicFramePr>
          <p:nvPr/>
        </p:nvGraphicFramePr>
        <p:xfrm>
          <a:off x="593557" y="980727"/>
          <a:ext cx="8136903" cy="6021288"/>
          <a:chOff x="0" y="0"/>
          <a:chExt cx="8136903" cy="60212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5" r:qs="rId6" r:cs="rId4"/>
          </a:graphicData>
        </a:graphic>
      </p:graphicFrame>
      <p:graphicFrame>
        <p:nvGraphicFramePr>
          <p:cNvPr id="743074420" name="Таблица 8"/>
          <p:cNvGraphicFramePr>
            <a:graphicFrameLocks xmlns:a="http://schemas.openxmlformats.org/drawingml/2006/main"/>
          </p:cNvGraphicFramePr>
          <p:nvPr/>
        </p:nvGraphicFramePr>
        <p:xfrm>
          <a:off x="865208" y="6066994"/>
          <a:ext cx="7466188" cy="652782"/>
        </p:xfrm>
        <a:graphic>
          <a:graphicData uri="http://schemas.openxmlformats.org/drawingml/2006/table">
            <a:tbl>
              <a:tblPr firstRow="1" firstCol="1" lastRow="0" lastCol="0" bandRow="1" bandCol="0">
                <a:tableStyleId>{35758FB7-9AC5-4552-8A53-C91805E547FA}</a:tableStyleId>
              </a:tblPr>
              <a:tblGrid>
                <a:gridCol w="2488469"/>
                <a:gridCol w="2488469"/>
                <a:gridCol w="2489250"/>
              </a:tblGrid>
              <a:tr h="217594">
                <a:tc gridSpan="3">
                  <a:txBody>
                    <a:bodyPr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400"/>
                        <a:t>Субвенции на полномочия в сфере труда тыс. рублей</a:t>
                      </a:r>
                      <a:endParaRPr sz="1400"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  <a:tc hMerge="1">
                  <a:txBody>
                    <a:bodyPr/>
                    <a:p>
                      <a:endParaRPr/>
                    </a:p>
                  </a:txBody>
                </a:tc>
              </a:tr>
              <a:tr h="217594"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</a:rPr>
                        <a:t>2023 год</a:t>
                      </a:r>
                      <a:endParaRPr sz="1200" b="1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</a:rPr>
                        <a:t>2024 год</a:t>
                      </a:r>
                      <a:endParaRPr sz="1200" b="1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</a:rPr>
                        <a:t>План 2025 год</a:t>
                      </a:r>
                      <a:endParaRPr sz="1200" b="1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  <a:tr h="217594"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</a:rPr>
                        <a:t>19008,5</a:t>
                      </a:r>
                      <a:endParaRPr sz="1200" b="1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>
                          <a:solidFill>
                            <a:schemeClr val="bg1"/>
                          </a:solidFill>
                        </a:rPr>
                        <a:t>22279,8</a:t>
                      </a:r>
                      <a:endParaRPr sz="1200" b="1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p>
                      <a:pPr algn="ctr">
                        <a:spcAft>
                          <a:spcPts val="0"/>
                        </a:spcAft>
                        <a:defRPr/>
                      </a:pPr>
                      <a:r>
                        <a:rPr lang="ru-RU" sz="1200" b="1" u="none" strike="noStrike" cap="none" spc="0">
                          <a:solidFill>
                            <a:schemeClr val="bg1"/>
                          </a:solidFill>
                        </a:rPr>
                        <a:t>24 989,9</a:t>
                      </a:r>
                      <a:endParaRPr sz="1200" b="1">
                        <a:solidFill>
                          <a:schemeClr val="bg1"/>
                        </a:solidFill>
                        <a:latin typeface="Arial"/>
                        <a:cs typeface="Arial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57199" y="-15659"/>
            <a:ext cx="8229600" cy="620688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ru-RU" sz="1800" b="1">
                <a:latin typeface="Arial"/>
                <a:ea typeface="Times New Roman"/>
                <a:cs typeface="Arial"/>
              </a:rPr>
              <a:t>Реализация переданных полномочий в сфере труда</a:t>
            </a:r>
            <a:endParaRPr sz="1800" b="1">
              <a:latin typeface="Arial"/>
              <a:cs typeface="Arial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76064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>
              <a:latin typeface="Times New Roman"/>
              <a:ea typeface="Times New Roman"/>
            </a:endParaRPr>
          </a:p>
          <a:p>
            <a:pPr marL="0" indent="0" algn="ctr">
              <a:buNone/>
              <a:defRPr/>
            </a:pPr>
            <a:endParaRPr lang="ru-RU">
              <a:latin typeface="Times New Roman"/>
            </a:endParaRPr>
          </a:p>
          <a:p>
            <a:pPr marL="0" indent="0" algn="ctr">
              <a:buNone/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49542" y="908720"/>
            <a:ext cx="82809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Скругленный прямоугольник 3"/>
          <p:cNvSpPr/>
          <p:nvPr/>
        </p:nvSpPr>
        <p:spPr bwMode="auto">
          <a:xfrm>
            <a:off x="288774" y="1045666"/>
            <a:ext cx="4283224" cy="691764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latin typeface="Arial"/>
                <a:ea typeface="Times New Roman"/>
                <a:cs typeface="Arial"/>
              </a:rPr>
              <a:t>Проведение анализа фактического состояния условий труда на рабочих местах</a:t>
            </a:r>
            <a:endParaRPr lang="ru-RU" sz="1400">
              <a:latin typeface="Arial"/>
              <a:cs typeface="Arial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 bwMode="auto">
          <a:xfrm>
            <a:off x="5222013" y="1045666"/>
            <a:ext cx="3817128" cy="864095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latin typeface="Arial"/>
                <a:ea typeface="Times New Roman"/>
                <a:cs typeface="Arial"/>
              </a:rPr>
              <a:t>Оказание методической помощи работодателям и специалистам </a:t>
            </a:r>
            <a:endParaRPr/>
          </a:p>
          <a:p>
            <a:pPr algn="ctr">
              <a:defRPr/>
            </a:pPr>
            <a:r>
              <a:rPr lang="ru-RU" sz="1400">
                <a:latin typeface="Arial"/>
                <a:ea typeface="Times New Roman"/>
                <a:cs typeface="Arial"/>
              </a:rPr>
              <a:t>по охране труда </a:t>
            </a:r>
            <a:endParaRPr lang="ru-RU" sz="1400">
              <a:latin typeface="Arial"/>
              <a:cs typeface="Arial"/>
            </a:endParaRPr>
          </a:p>
        </p:txBody>
      </p:sp>
      <p:graphicFrame>
        <p:nvGraphicFramePr>
          <p:cNvPr id="1626548365" name="Диаграмма 1626548364"/>
          <p:cNvGraphicFramePr>
            <a:graphicFrameLocks xmlns:a="http://schemas.openxmlformats.org/drawingml/2006/main"/>
          </p:cNvGraphicFramePr>
          <p:nvPr/>
        </p:nvGraphicFramePr>
        <p:xfrm>
          <a:off x="-96111" y="2268772"/>
          <a:ext cx="4788958" cy="11602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886766912" name="Диаграмма 1886766911"/>
          <p:cNvGraphicFramePr>
            <a:graphicFrameLocks xmlns:a="http://schemas.openxmlformats.org/drawingml/2006/main"/>
          </p:cNvGraphicFramePr>
          <p:nvPr/>
        </p:nvGraphicFramePr>
        <p:xfrm>
          <a:off x="4722293" y="2332977"/>
          <a:ext cx="4488576" cy="100782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49872680" name="Скругленный прямоугольник 3"/>
          <p:cNvSpPr/>
          <p:nvPr/>
        </p:nvSpPr>
        <p:spPr bwMode="auto">
          <a:xfrm>
            <a:off x="288774" y="3423033"/>
            <a:ext cx="4130825" cy="521725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latin typeface="Arial"/>
                <a:ea typeface="Times New Roman"/>
                <a:cs typeface="Arial"/>
              </a:rPr>
              <a:t>Проведение межведомственных комиссий по охране труда</a:t>
            </a:r>
            <a:endParaRPr lang="ru-RU" sz="1400">
              <a:latin typeface="Arial"/>
              <a:cs typeface="Arial"/>
            </a:endParaRPr>
          </a:p>
        </p:txBody>
      </p:sp>
      <p:graphicFrame>
        <p:nvGraphicFramePr>
          <p:cNvPr id="50148927" name="Диаграмма 50148926"/>
          <p:cNvGraphicFramePr>
            <a:graphicFrameLocks xmlns:a="http://schemas.openxmlformats.org/drawingml/2006/main"/>
          </p:cNvGraphicFramePr>
          <p:nvPr/>
        </p:nvGraphicFramePr>
        <p:xfrm>
          <a:off x="112385" y="4173624"/>
          <a:ext cx="4253440" cy="1232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88982568" name="Скругленный прямоугольник 3"/>
          <p:cNvSpPr/>
          <p:nvPr/>
        </p:nvSpPr>
        <p:spPr bwMode="auto">
          <a:xfrm>
            <a:off x="5222013" y="3423033"/>
            <a:ext cx="3888118" cy="422242"/>
          </a:xfrm>
          <a:prstGeom prst="roundRect">
            <a:avLst>
              <a:gd name="adj" fmla="val 16667"/>
            </a:avLst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latin typeface="Arial"/>
                <a:ea typeface="Times New Roman"/>
                <a:cs typeface="Arial"/>
              </a:rPr>
              <a:t>Совещания, семинары, круглые столы</a:t>
            </a:r>
            <a:endParaRPr lang="ru-RU" sz="1400">
              <a:latin typeface="Arial"/>
              <a:cs typeface="Arial"/>
            </a:endParaRPr>
          </a:p>
        </p:txBody>
      </p:sp>
      <p:graphicFrame>
        <p:nvGraphicFramePr>
          <p:cNvPr id="1306607285" name="Диаграмма 1306607284"/>
          <p:cNvGraphicFramePr>
            <a:graphicFrameLocks xmlns:a="http://schemas.openxmlformats.org/drawingml/2006/main"/>
          </p:cNvGraphicFramePr>
          <p:nvPr/>
        </p:nvGraphicFramePr>
        <p:xfrm>
          <a:off x="4825138" y="4149634"/>
          <a:ext cx="4455381" cy="123269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aphicFrame>
        <p:nvGraphicFramePr>
          <p:cNvPr id="1790202559" name="Диаграмма 1790202558"/>
          <p:cNvGraphicFramePr>
            <a:graphicFrameLocks xmlns:a="http://schemas.openxmlformats.org/drawingml/2006/main"/>
          </p:cNvGraphicFramePr>
          <p:nvPr/>
        </p:nvGraphicFramePr>
        <p:xfrm>
          <a:off x="2339752" y="5852582"/>
          <a:ext cx="4691676" cy="10054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3723311" name="Скругленный прямоугольник 3"/>
          <p:cNvSpPr/>
          <p:nvPr/>
        </p:nvSpPr>
        <p:spPr bwMode="auto">
          <a:xfrm>
            <a:off x="2904968" y="5383418"/>
            <a:ext cx="3888117" cy="34921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latin typeface="Arial"/>
                <a:ea typeface="Times New Roman"/>
                <a:cs typeface="Arial"/>
              </a:rPr>
              <a:t>Информация в СМИ</a:t>
            </a:r>
            <a:endParaRPr lang="ru-RU" sz="1400">
              <a:latin typeface="Arial"/>
              <a:cs typeface="Arial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76064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>
              <a:latin typeface="Times New Roman"/>
              <a:ea typeface="Times New Roman"/>
            </a:endParaRPr>
          </a:p>
          <a:p>
            <a:pPr marL="0" indent="0" algn="ctr">
              <a:buNone/>
              <a:defRPr/>
            </a:pPr>
            <a:endParaRPr lang="ru-RU">
              <a:latin typeface="Times New Roman"/>
            </a:endParaRPr>
          </a:p>
          <a:p>
            <a:pPr marL="0" indent="0" algn="ctr">
              <a:buNone/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49542" y="908720"/>
            <a:ext cx="82809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100" name="Picture 4" descr="https://omsk.bezformata.com/content/image484590016.jpg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7010209" y="30189"/>
            <a:ext cx="1905000" cy="1096516"/>
          </a:xfrm>
          <a:prstGeom prst="rect">
            <a:avLst/>
          </a:prstGeom>
          <a:noFill/>
        </p:spPr>
      </p:pic>
      <p:sp>
        <p:nvSpPr>
          <p:cNvPr id="476072995" name="Заголовок 1"/>
          <p:cNvSpPr>
            <a:spLocks noGrp="1"/>
          </p:cNvSpPr>
          <p:nvPr/>
        </p:nvSpPr>
        <p:spPr bwMode="auto">
          <a:xfrm>
            <a:off x="36179" y="204827"/>
            <a:ext cx="7504090" cy="620687"/>
          </a:xfrm>
        </p:spPr>
        <p:txBody>
          <a:bodyPr vert="horz" lIns="91440" tIns="45720" rIns="91440" bIns="45720" rtlCol="0" anchor="b">
            <a:noAutofit/>
          </a:bodyPr>
          <a:lstStyle>
            <a:lvl1pPr algn="ctr" defTabSz="914400">
              <a:lnSpc>
                <a:spcPts val="5799"/>
              </a:lnSpc>
              <a:spcBef>
                <a:spcPts val="0"/>
              </a:spcBef>
              <a:buNone/>
              <a:defRPr sz="5400">
                <a:solidFill>
                  <a:schemeClr val="tx2"/>
                </a:solidFill>
                <a:latin typeface="+mn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  <a:defRPr/>
            </a:pPr>
            <a:r>
              <a:rPr lang="ru-RU" sz="1800" b="1">
                <a:latin typeface="Arial"/>
                <a:ea typeface="Times New Roman"/>
                <a:cs typeface="Arial"/>
              </a:rPr>
              <a:t>Реализация переданных полномочий в сфере труда</a:t>
            </a:r>
            <a:endParaRPr sz="1800" b="1">
              <a:latin typeface="Arial"/>
              <a:cs typeface="Arial"/>
            </a:endParaRPr>
          </a:p>
        </p:txBody>
      </p:sp>
      <p:pic>
        <p:nvPicPr>
          <p:cNvPr id="1305231448" name="Рисунок 130523144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456111" y="1049513"/>
            <a:ext cx="5450416" cy="5619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335252" y="248923"/>
            <a:ext cx="8229600" cy="620688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ru-RU" sz="1600" b="1" i="0" u="none" strike="noStrike" cap="none" spc="0">
                <a:solidFill>
                  <a:schemeClr val="tx2"/>
                </a:solidFill>
                <a:latin typeface="Arial"/>
                <a:ea typeface="Times New Roman"/>
                <a:cs typeface="Arial"/>
              </a:rPr>
              <a:t>Реализация переданных полномочий в сфере труда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76064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>
              <a:latin typeface="Times New Roman"/>
              <a:ea typeface="Times New Roman"/>
            </a:endParaRPr>
          </a:p>
          <a:p>
            <a:pPr marL="0" indent="0" algn="ctr">
              <a:buNone/>
              <a:defRPr/>
            </a:pPr>
            <a:endParaRPr lang="ru-RU">
              <a:latin typeface="Times New Roman"/>
            </a:endParaRPr>
          </a:p>
          <a:p>
            <a:pPr marL="0" indent="0" algn="ctr">
              <a:buNone/>
              <a:defRPr/>
            </a:pPr>
            <a:endParaRPr lang="ru-RU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49542" y="908720"/>
            <a:ext cx="82809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1825312" name="Рисунок 7182531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4860416" y="1014235"/>
            <a:ext cx="3253471" cy="2166812"/>
          </a:xfrm>
          <a:prstGeom prst="rect">
            <a:avLst/>
          </a:prstGeom>
        </p:spPr>
      </p:pic>
      <p:pic>
        <p:nvPicPr>
          <p:cNvPr id="1336709296" name="Рисунок 45"/>
          <p:cNvPicPr>
            <a:picLocks noChangeAspect="1"/>
          </p:cNvPicPr>
          <p:nvPr/>
        </p:nvPicPr>
        <p:blipFill>
          <a:blip r:embed="rId3">
            <a:duotone>
              <a:srgbClr val="E4E9EF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6700378" y="8374797"/>
            <a:ext cx="1930109" cy="2117466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</p:pic>
      <p:pic>
        <p:nvPicPr>
          <p:cNvPr id="1000644861" name="Рисунок 45"/>
          <p:cNvPicPr>
            <a:picLocks noChangeAspect="1"/>
          </p:cNvPicPr>
          <p:nvPr/>
        </p:nvPicPr>
        <p:blipFill>
          <a:blip r:embed="rId3">
            <a:duotone>
              <a:srgbClr val="E4E9EF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7381946" y="8527196"/>
            <a:ext cx="1930109" cy="2117466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</p:pic>
      <p:pic>
        <p:nvPicPr>
          <p:cNvPr id="1121489721" name="Рисунок 45"/>
          <p:cNvPicPr>
            <a:picLocks noChangeAspect="1"/>
          </p:cNvPicPr>
          <p:nvPr/>
        </p:nvPicPr>
        <p:blipFill>
          <a:blip r:embed="rId3">
            <a:duotone>
              <a:srgbClr val="E4E9EF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6852779" y="8527196"/>
            <a:ext cx="1930109" cy="2117466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</p:pic>
      <p:pic>
        <p:nvPicPr>
          <p:cNvPr id="259145452" name="Рисунок 45"/>
          <p:cNvPicPr>
            <a:picLocks noChangeAspect="1"/>
          </p:cNvPicPr>
          <p:nvPr/>
        </p:nvPicPr>
        <p:blipFill>
          <a:blip r:embed="rId3">
            <a:duotone>
              <a:srgbClr val="E4E9EF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7005179" y="8679596"/>
            <a:ext cx="1930109" cy="2117466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</p:pic>
      <p:pic>
        <p:nvPicPr>
          <p:cNvPr id="563759081" name="Рисунок 61"/>
          <p:cNvPicPr>
            <a:picLocks noChangeAspect="1"/>
          </p:cNvPicPr>
          <p:nvPr/>
        </p:nvPicPr>
        <p:blipFill>
          <a:blip r:embed="rId4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 rot="10799989">
            <a:off x="128953" y="1142704"/>
            <a:ext cx="2075266" cy="1811809"/>
          </a:xfrm>
          <a:prstGeom prst="rect">
            <a:avLst/>
          </a:prstGeom>
        </p:spPr>
      </p:pic>
      <p:sp>
        <p:nvSpPr>
          <p:cNvPr id="1782598280" name="TextBox 1782598279"/>
          <p:cNvSpPr txBox="1"/>
          <p:nvPr/>
        </p:nvSpPr>
        <p:spPr bwMode="auto">
          <a:xfrm>
            <a:off x="565346" y="1852083"/>
            <a:ext cx="1135611" cy="36611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b="1">
                <a:latin typeface="Arial"/>
                <a:ea typeface="Arial"/>
                <a:cs typeface="Arial"/>
              </a:rPr>
              <a:t>2024 год</a:t>
            </a:r>
            <a:endParaRPr/>
          </a:p>
        </p:txBody>
      </p:sp>
      <p:sp>
        <p:nvSpPr>
          <p:cNvPr id="2111355902" name="Шестиугольник 24"/>
          <p:cNvSpPr/>
          <p:nvPr/>
        </p:nvSpPr>
        <p:spPr bwMode="auto">
          <a:xfrm>
            <a:off x="2204219" y="2537025"/>
            <a:ext cx="1751411" cy="156997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5DAE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289345598" name="TextBox 1289345597"/>
          <p:cNvSpPr txBox="1"/>
          <p:nvPr/>
        </p:nvSpPr>
        <p:spPr bwMode="auto">
          <a:xfrm>
            <a:off x="2333288" y="2901597"/>
            <a:ext cx="1498926" cy="823320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1600" b="1">
                <a:solidFill>
                  <a:srgbClr val="C00000"/>
                </a:solidFill>
                <a:latin typeface="Arial"/>
                <a:ea typeface="Arial"/>
                <a:cs typeface="Arial"/>
              </a:rPr>
              <a:t>326</a:t>
            </a:r>
            <a:endParaRPr sz="1600" b="1">
              <a:solidFill>
                <a:srgbClr val="C00000"/>
              </a:solidFill>
              <a:latin typeface="Arial"/>
              <a:cs typeface="Arial"/>
            </a:endParaRPr>
          </a:p>
          <a:p>
            <a:pPr algn="ctr">
              <a:defRPr/>
            </a:pPr>
            <a:r>
              <a:rPr sz="1600">
                <a:latin typeface="Arial"/>
                <a:ea typeface="Arial"/>
                <a:cs typeface="Arial"/>
              </a:rPr>
              <a:t>коллективных</a:t>
            </a:r>
            <a:endParaRPr sz="1600">
              <a:latin typeface="Arial"/>
              <a:ea typeface="Arial"/>
              <a:cs typeface="Arial"/>
            </a:endParaRPr>
          </a:p>
          <a:p>
            <a:pPr algn="ctr">
              <a:defRPr/>
            </a:pPr>
            <a:r>
              <a:rPr sz="1600">
                <a:latin typeface="Arial"/>
                <a:ea typeface="Arial"/>
                <a:cs typeface="Arial"/>
              </a:rPr>
              <a:t>договоров</a:t>
            </a:r>
            <a:endParaRPr/>
          </a:p>
        </p:txBody>
      </p:sp>
      <p:sp>
        <p:nvSpPr>
          <p:cNvPr id="39782737" name="Шестиугольник 2"/>
          <p:cNvSpPr/>
          <p:nvPr/>
        </p:nvSpPr>
        <p:spPr bwMode="auto">
          <a:xfrm>
            <a:off x="4259809" y="3802735"/>
            <a:ext cx="1751411" cy="156997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0070C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03825828" name="TextBox 203825827"/>
          <p:cNvSpPr txBox="1"/>
          <p:nvPr/>
        </p:nvSpPr>
        <p:spPr bwMode="auto">
          <a:xfrm>
            <a:off x="4242508" y="4200524"/>
            <a:ext cx="1789528" cy="844205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b="1">
                <a:latin typeface="Arial"/>
                <a:cs typeface="Arial"/>
              </a:rPr>
              <a:t>169</a:t>
            </a:r>
            <a:endParaRPr/>
          </a:p>
          <a:p>
            <a:pPr algn="ctr">
              <a:defRPr/>
            </a:pPr>
            <a:r>
              <a:rPr sz="1600">
                <a:solidFill>
                  <a:schemeClr val="bg1"/>
                </a:solidFill>
                <a:latin typeface="Arial"/>
                <a:ea typeface="Arial"/>
                <a:cs typeface="Arial"/>
              </a:rPr>
              <a:t>дополнительных</a:t>
            </a:r>
            <a:endParaRPr sz="1600">
              <a:solidFill>
                <a:schemeClr val="bg1"/>
              </a:solidFill>
              <a:latin typeface="Arial"/>
              <a:ea typeface="Arial"/>
              <a:cs typeface="Arial"/>
            </a:endParaRPr>
          </a:p>
          <a:p>
            <a:pPr algn="ctr">
              <a:defRPr/>
            </a:pPr>
            <a:r>
              <a:rPr sz="1600">
                <a:solidFill>
                  <a:schemeClr val="bg1"/>
                </a:solidFill>
                <a:latin typeface="Arial"/>
                <a:ea typeface="Arial"/>
                <a:cs typeface="Arial"/>
              </a:rPr>
              <a:t>соглашений</a:t>
            </a:r>
            <a:endParaRPr>
              <a:solidFill>
                <a:schemeClr val="bg1"/>
              </a:solidFill>
            </a:endParaRPr>
          </a:p>
        </p:txBody>
      </p:sp>
      <p:sp>
        <p:nvSpPr>
          <p:cNvPr id="776063348" name="Шестиугольник 23"/>
          <p:cNvSpPr/>
          <p:nvPr/>
        </p:nvSpPr>
        <p:spPr bwMode="auto">
          <a:xfrm>
            <a:off x="6281037" y="4955351"/>
            <a:ext cx="1751411" cy="1569975"/>
          </a:xfrm>
          <a:prstGeom prst="hexagon">
            <a:avLst>
              <a:gd name="adj" fmla="val 25000"/>
              <a:gd name="vf" fmla="val 115470"/>
            </a:avLst>
          </a:prstGeom>
          <a:solidFill>
            <a:srgbClr val="99CCFF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38602439" name="TextBox 38602438"/>
          <p:cNvSpPr txBox="1"/>
          <p:nvPr/>
        </p:nvSpPr>
        <p:spPr bwMode="auto">
          <a:xfrm>
            <a:off x="6514408" y="5455354"/>
            <a:ext cx="1267653" cy="57947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 algn="ctr">
              <a:defRPr/>
            </a:pPr>
            <a:r>
              <a:rPr sz="1600" b="1">
                <a:solidFill>
                  <a:srgbClr val="C00000"/>
                </a:solidFill>
                <a:latin typeface="Arial"/>
                <a:cs typeface="Arial"/>
              </a:rPr>
              <a:t>48984</a:t>
            </a:r>
            <a:endParaRPr/>
          </a:p>
          <a:p>
            <a:pPr algn="ctr">
              <a:defRPr/>
            </a:pPr>
            <a:r>
              <a:rPr sz="1600">
                <a:latin typeface="Arial"/>
                <a:cs typeface="Arial"/>
              </a:rPr>
              <a:t>работников</a:t>
            </a:r>
            <a:endParaRPr/>
          </a:p>
        </p:txBody>
      </p:sp>
      <p:pic>
        <p:nvPicPr>
          <p:cNvPr id="480802456" name="Рисунок 11"/>
          <p:cNvPicPr>
            <a:picLocks noChangeAspect="1"/>
          </p:cNvPicPr>
          <p:nvPr/>
        </p:nvPicPr>
        <p:blipFill>
          <a:blip r:embed="rId3">
            <a:duotone>
              <a:srgbClr val="E4E9EF">
                <a:shade val="45000"/>
                <a:satMod val="135000"/>
              </a:srgbClr>
              <a:prstClr val="white"/>
            </a:duotone>
          </a:blip>
          <a:stretch/>
        </p:blipFill>
        <p:spPr bwMode="auto">
          <a:xfrm>
            <a:off x="17180388" y="2826684"/>
            <a:ext cx="1122043" cy="1230960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229600" cy="620688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lang="ru-RU" sz="1600" b="1" i="0" u="none" strike="noStrike" cap="none" spc="0">
                <a:solidFill>
                  <a:schemeClr val="tx2"/>
                </a:solidFill>
                <a:latin typeface="Arial"/>
                <a:ea typeface="Times New Roman"/>
                <a:cs typeface="Arial"/>
              </a:rPr>
              <a:t>Реализация переданных полномочий в сфере труда</a:t>
            </a:r>
            <a:endParaRPr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76064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>
              <a:latin typeface="Times New Roman"/>
              <a:ea typeface="Times New Roman"/>
            </a:endParaRPr>
          </a:p>
          <a:p>
            <a:pPr marL="0" indent="0" algn="ctr">
              <a:buNone/>
              <a:defRPr/>
            </a:pPr>
            <a:endParaRPr lang="ru-RU" sz="1600">
              <a:latin typeface="Times New Roman"/>
            </a:endParaRPr>
          </a:p>
          <a:p>
            <a:pPr marL="0" indent="0" algn="ctr">
              <a:buNone/>
              <a:defRPr/>
            </a:pPr>
            <a:endParaRPr lang="ru-RU" b="1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49542" y="908720"/>
            <a:ext cx="82809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Выноска со стрелкой вниз 29"/>
          <p:cNvSpPr/>
          <p:nvPr/>
        </p:nvSpPr>
        <p:spPr bwMode="auto">
          <a:xfrm>
            <a:off x="611558" y="992452"/>
            <a:ext cx="7344816" cy="720080"/>
          </a:xfrm>
          <a:prstGeom prst="downArrowCallout">
            <a:avLst>
              <a:gd name="adj1" fmla="val 25000"/>
              <a:gd name="adj2" fmla="val 25000"/>
              <a:gd name="adj3" fmla="val 25000"/>
              <a:gd name="adj4" fmla="val 64977"/>
            </a:avLst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sz="1400"/>
              <a:t>передового опыта в области безопасности и охраны труда</a:t>
            </a:r>
            <a:endParaRPr lang="ru-RU" sz="1400" b="1">
              <a:latin typeface="Arial"/>
              <a:cs typeface="Arial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 bwMode="auto">
          <a:xfrm>
            <a:off x="325046" y="1860388"/>
            <a:ext cx="3906433" cy="882458"/>
          </a:xfrm>
          <a:prstGeom prst="roundRect">
            <a:avLst>
              <a:gd name="adj" fmla="val 16667"/>
            </a:avLst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defRPr/>
            </a:pPr>
            <a:r>
              <a:rPr sz="1600">
                <a:latin typeface="Arial"/>
                <a:ea typeface="Arial"/>
                <a:cs typeface="Arial"/>
              </a:rPr>
              <a:t>комната психологической разгрузки</a:t>
            </a:r>
            <a:endParaRPr/>
          </a:p>
        </p:txBody>
      </p:sp>
      <p:sp>
        <p:nvSpPr>
          <p:cNvPr id="29" name="Овал 28"/>
          <p:cNvSpPr/>
          <p:nvPr/>
        </p:nvSpPr>
        <p:spPr bwMode="auto">
          <a:xfrm>
            <a:off x="4430322" y="1980528"/>
            <a:ext cx="1709138" cy="576064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latin typeface="Arial"/>
                <a:ea typeface="Arial"/>
                <a:cs typeface="Arial"/>
              </a:rPr>
              <a:t>ГО Чита</a:t>
            </a:r>
            <a:endParaRPr lang="ru-RU" sz="1200"/>
          </a:p>
        </p:txBody>
      </p:sp>
      <p:sp>
        <p:nvSpPr>
          <p:cNvPr id="33" name="Овал 32"/>
          <p:cNvSpPr/>
          <p:nvPr/>
        </p:nvSpPr>
        <p:spPr bwMode="auto">
          <a:xfrm>
            <a:off x="4445902" y="3122083"/>
            <a:ext cx="2143125" cy="705555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sz="1400" b="0">
                <a:latin typeface="Arial"/>
                <a:ea typeface="Arial"/>
                <a:cs typeface="Arial"/>
              </a:rPr>
              <a:t>Агинский муниципальный район</a:t>
            </a:r>
            <a:endParaRPr b="0"/>
          </a:p>
        </p:txBody>
      </p:sp>
      <p:sp>
        <p:nvSpPr>
          <p:cNvPr id="1388282610" name=" 1388282609"/>
          <p:cNvSpPr/>
          <p:nvPr/>
        </p:nvSpPr>
        <p:spPr bwMode="auto">
          <a:xfrm>
            <a:off x="6492238" y="2032633"/>
            <a:ext cx="2774464" cy="503279"/>
          </a:xfr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/>
            <a:spAutoFit/>
          </a:bodyPr>
          <a:lstStyle/>
          <a:p>
            <a:pPr>
              <a:defRPr/>
            </a:pPr>
            <a:r>
              <a:rPr sz="1350" b="1" i="0" u="none">
                <a:solidFill>
                  <a:srgbClr val="333333"/>
                </a:solidFill>
                <a:latin typeface="Arial"/>
                <a:ea typeface="Arial"/>
                <a:cs typeface="Arial"/>
              </a:rPr>
              <a:t>ГАУСО «Социальный приют»</a:t>
            </a:r>
            <a:br>
              <a:rPr sz="1350" b="1" i="0" u="none">
                <a:solidFill>
                  <a:srgbClr val="333333"/>
                </a:solidFill>
                <a:latin typeface="Arial"/>
                <a:ea typeface="Arial"/>
                <a:cs typeface="Arial"/>
              </a:rPr>
            </a:br>
            <a:r>
              <a:rPr sz="1350" b="1" i="0" u="none">
                <a:solidFill>
                  <a:srgbClr val="333333"/>
                </a:solidFill>
                <a:latin typeface="Arial"/>
                <a:ea typeface="Arial"/>
                <a:cs typeface="Arial"/>
              </a:rPr>
              <a:t>Забайкальского края</a:t>
            </a:r>
            <a:endParaRPr/>
          </a:p>
        </p:txBody>
      </p:sp>
      <p:pic>
        <p:nvPicPr>
          <p:cNvPr id="39440834" name="Рисунок 39440833"/>
          <p:cNvPicPr>
            <a:picLocks noChangeAspect="1"/>
          </p:cNvPicPr>
          <p:nvPr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/>
        </p:blipFill>
        <p:spPr bwMode="auto">
          <a:xfrm>
            <a:off x="6104628" y="2091765"/>
            <a:ext cx="400050" cy="400050"/>
          </a:xfrm>
          <a:prstGeom prst="rect">
            <a:avLst/>
          </a:prstGeom>
        </p:spPr>
      </p:pic>
      <p:sp>
        <p:nvSpPr>
          <p:cNvPr id="2042004714" name="Скругленный прямоугольник 5"/>
          <p:cNvSpPr/>
          <p:nvPr/>
        </p:nvSpPr>
        <p:spPr bwMode="auto">
          <a:xfrm>
            <a:off x="301057" y="3027024"/>
            <a:ext cx="3906433" cy="882457"/>
          </a:xfrm>
          <a:prstGeom prst="roundRect">
            <a:avLst>
              <a:gd name="adj" fmla="val 16667"/>
            </a:avLst>
          </a:prstGeom>
          <a:solidFill>
            <a:schemeClr val="accent1">
              <a:lumMod val="5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sz="1600">
                <a:latin typeface="Arial"/>
                <a:ea typeface="Arial"/>
                <a:cs typeface="Arial"/>
              </a:rPr>
              <a:t>проект </a:t>
            </a:r>
            <a:r>
              <a:rPr sz="1600" b="1">
                <a:latin typeface="Arial"/>
                <a:ea typeface="Arial"/>
                <a:cs typeface="Arial"/>
              </a:rPr>
              <a:t>«</a:t>
            </a:r>
            <a:r>
              <a:rPr sz="1600">
                <a:latin typeface="Arial"/>
                <a:ea typeface="Arial"/>
                <a:cs typeface="Arial"/>
              </a:rPr>
              <a:t>Труд как ценность»</a:t>
            </a:r>
            <a:endParaRPr sz="1600"/>
          </a:p>
        </p:txBody>
      </p:sp>
      <p:pic>
        <p:nvPicPr>
          <p:cNvPr id="1394323107" name="Рисунок 1394323106"/>
          <p:cNvPicPr>
            <a:picLocks noChangeAspect="1"/>
          </p:cNvPicPr>
          <p:nvPr/>
        </p:nvPicPr>
        <p:blipFill>
          <a:blip r:embed="rId4">
            <a:extLst>
              <a:ext uri="{96DAC541-7B7A-43D3-8B79-37D633B846F1}">
                <asvg:svgBlip xmlns:asvg="http://schemas.microsoft.com/office/drawing/2016/SVG/main" r:embed="rId5"/>
              </a:ext>
            </a:extLst>
          </a:blip>
          <a:stretch/>
        </p:blipFill>
        <p:spPr bwMode="auto">
          <a:xfrm>
            <a:off x="6672248" y="3007430"/>
            <a:ext cx="934860" cy="934860"/>
          </a:xfrm>
          <a:prstGeom prst="rect">
            <a:avLst/>
          </a:prstGeom>
        </p:spPr>
      </p:pic>
      <p:sp>
        <p:nvSpPr>
          <p:cNvPr id="1479594725" name="TextBox 1479594724"/>
          <p:cNvSpPr txBox="1"/>
          <p:nvPr/>
        </p:nvSpPr>
        <p:spPr bwMode="auto">
          <a:xfrm>
            <a:off x="7647360" y="3333749"/>
            <a:ext cx="1239996" cy="29753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350" b="1">
                <a:latin typeface="Arial"/>
                <a:ea typeface="Arial"/>
                <a:cs typeface="Arial"/>
              </a:rPr>
              <a:t>ООО «Руно»</a:t>
            </a:r>
            <a:endParaRPr/>
          </a:p>
        </p:txBody>
      </p:sp>
      <p:sp>
        <p:nvSpPr>
          <p:cNvPr id="1414308014" name="Скругленный прямоугольник 5"/>
          <p:cNvSpPr/>
          <p:nvPr/>
        </p:nvSpPr>
        <p:spPr bwMode="auto">
          <a:xfrm>
            <a:off x="277068" y="4193658"/>
            <a:ext cx="3906433" cy="882457"/>
          </a:xfrm>
          <a:prstGeom prst="roundRect">
            <a:avLst>
              <a:gd name="adj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0" i="0" u="none" strike="noStrike" cap="none" spc="0">
                <a:solidFill>
                  <a:schemeClr val="lt1"/>
                </a:solidFill>
                <a:latin typeface="Arial"/>
                <a:ea typeface="Arial"/>
                <a:cs typeface="Arial"/>
              </a:rPr>
              <a:t>электрический дровокол</a:t>
            </a:r>
            <a:endParaRPr sz="1600"/>
          </a:p>
        </p:txBody>
      </p:sp>
      <p:sp>
        <p:nvSpPr>
          <p:cNvPr id="2094364937" name="Овал 32"/>
          <p:cNvSpPr/>
          <p:nvPr/>
        </p:nvSpPr>
        <p:spPr bwMode="auto">
          <a:xfrm>
            <a:off x="4510107" y="4244621"/>
            <a:ext cx="2143125" cy="705555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sz="1400" b="0">
                <a:latin typeface="Arial"/>
                <a:ea typeface="Arial"/>
                <a:cs typeface="Arial"/>
              </a:rPr>
              <a:t>Сретенский</a:t>
            </a:r>
            <a:endParaRPr/>
          </a:p>
          <a:p>
            <a:pPr algn="ctr">
              <a:defRPr/>
            </a:pPr>
            <a:r>
              <a:rPr sz="1400" b="0">
                <a:latin typeface="Arial"/>
                <a:ea typeface="Arial"/>
                <a:cs typeface="Arial"/>
              </a:rPr>
              <a:t>муниципальный район</a:t>
            </a:r>
            <a:endParaRPr b="0"/>
          </a:p>
        </p:txBody>
      </p:sp>
      <p:sp>
        <p:nvSpPr>
          <p:cNvPr id="618341402" name="TextBox 618341401"/>
          <p:cNvSpPr txBox="1"/>
          <p:nvPr/>
        </p:nvSpPr>
        <p:spPr bwMode="auto">
          <a:xfrm>
            <a:off x="6738958" y="4436180"/>
            <a:ext cx="2372992" cy="297539"/>
          </a:xfrm>
          <a:prstGeom prst="rect">
            <a:avLst/>
          </a:prstGeom>
          <a:noFill/>
        </p:spPr>
        <p:txBody>
          <a:bodyPr vertOverflow="overflow" horzOverflow="overflow" vert="horz" wrap="none" lIns="91440" tIns="45720" rIns="91440" bIns="45720" numCol="1" spcCol="0" rtlCol="0" fromWordArt="0" anchor="t" anchorCtr="0" forceAA="0" compatLnSpc="0">
            <a:spAutoFit/>
          </a:bodyPr>
          <a:lstStyle/>
          <a:p>
            <a:pPr>
              <a:defRPr/>
            </a:pPr>
            <a:r>
              <a:rPr sz="1350">
                <a:latin typeface="Arial"/>
                <a:ea typeface="Arial"/>
                <a:cs typeface="Arial"/>
              </a:rPr>
              <a:t>ООО «Инвест-Технологии»</a:t>
            </a:r>
            <a:endParaRPr/>
          </a:p>
        </p:txBody>
      </p:sp>
      <p:sp>
        <p:nvSpPr>
          <p:cNvPr id="1676381856" name="Скругленный прямоугольник 5"/>
          <p:cNvSpPr/>
          <p:nvPr/>
        </p:nvSpPr>
        <p:spPr bwMode="auto">
          <a:xfrm>
            <a:off x="253080" y="5360294"/>
            <a:ext cx="3906433" cy="882457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600" b="0" i="0" u="none" strike="noStrike" cap="none" spc="0">
                <a:solidFill>
                  <a:schemeClr val="lt1"/>
                </a:solidFill>
                <a:latin typeface="Arial"/>
                <a:ea typeface="Arial"/>
                <a:cs typeface="Arial"/>
              </a:rPr>
              <a:t>умные каски</a:t>
            </a:r>
            <a:endParaRPr sz="1600"/>
          </a:p>
        </p:txBody>
      </p:sp>
      <p:sp>
        <p:nvSpPr>
          <p:cNvPr id="564551318" name="Овал 32"/>
          <p:cNvSpPr/>
          <p:nvPr/>
        </p:nvSpPr>
        <p:spPr bwMode="auto">
          <a:xfrm>
            <a:off x="4392986" y="5411256"/>
            <a:ext cx="2345972" cy="771173"/>
          </a:xfrm>
          <a:prstGeom prst="ellipse">
            <a:avLst/>
          </a:prstGeom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sz="1400" b="0">
                <a:latin typeface="Arial"/>
                <a:ea typeface="Arial"/>
                <a:cs typeface="Arial"/>
              </a:rPr>
              <a:t>Краснокаменский</a:t>
            </a:r>
            <a:endParaRPr/>
          </a:p>
          <a:p>
            <a:pPr algn="ctr">
              <a:defRPr/>
            </a:pPr>
            <a:r>
              <a:rPr sz="1400" b="0">
                <a:latin typeface="Arial"/>
                <a:ea typeface="Arial"/>
                <a:cs typeface="Arial"/>
              </a:rPr>
              <a:t>муниципальный округ</a:t>
            </a:r>
            <a:endParaRPr b="0"/>
          </a:p>
        </p:txBody>
      </p:sp>
      <p:pic>
        <p:nvPicPr>
          <p:cNvPr id="494290185" name="Рисунок 494290184"/>
          <p:cNvPicPr>
            <a:picLocks noChangeAspect="1"/>
          </p:cNvPicPr>
          <p:nvPr/>
        </p:nvPicPr>
        <p:blipFill>
          <a:blip r:embed="rId6">
            <a:extLst>
              <a:ext uri="{96DAC541-7B7A-43D3-8B79-37D633B846F1}">
                <asvg:svgBlip xmlns:asvg="http://schemas.microsoft.com/office/drawing/2016/SVG/main" r:embed="rId7"/>
              </a:ext>
            </a:extLst>
          </a:blip>
          <a:stretch/>
        </p:blipFill>
        <p:spPr bwMode="auto">
          <a:xfrm>
            <a:off x="6862430" y="5335763"/>
            <a:ext cx="2205423" cy="978958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0" name="Рисунок 29"/>
          <p:cNvPicPr>
            <a:picLocks noChangeAspect="1"/>
          </p:cNvPicPr>
          <p:nvPr/>
        </p:nvPicPr>
        <p:blipFill>
          <a:blip r:embed="rId2">
            <a:duotone>
              <a:schemeClr val="accent1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490497" y="908719"/>
            <a:ext cx="8136904" cy="5760641"/>
          </a:xfrm>
          <a:prstGeom prst="rect">
            <a:avLst/>
          </a:prstGeom>
          <a:gradFill>
            <a:gsLst>
              <a:gs pos="0">
                <a:srgbClr val="CBCBCB"/>
              </a:gs>
              <a:gs pos="13000">
                <a:srgbClr val="5F5F5F"/>
              </a:gs>
              <a:gs pos="21001">
                <a:srgbClr val="5F5F5F"/>
              </a:gs>
              <a:gs pos="63000">
                <a:srgbClr val="FFFFFF"/>
              </a:gs>
              <a:gs pos="67000">
                <a:srgbClr val="B2B2B2"/>
              </a:gs>
              <a:gs pos="69000">
                <a:srgbClr val="292929"/>
              </a:gs>
              <a:gs pos="82001">
                <a:srgbClr val="777777"/>
              </a:gs>
              <a:gs pos="100000">
                <a:srgbClr val="EAEAEA"/>
              </a:gs>
            </a:gsLst>
            <a:lin ang="5400000" scaled="0"/>
          </a:gradFill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auto">
          <a:xfrm>
            <a:off x="467544" y="116632"/>
            <a:ext cx="8229600" cy="620688"/>
          </a:xfrm>
        </p:spPr>
        <p:txBody>
          <a:bodyPr/>
          <a:lstStyle/>
          <a:p>
            <a:pPr>
              <a:lnSpc>
                <a:spcPct val="100000"/>
              </a:lnSpc>
              <a:defRPr/>
            </a:pPr>
            <a:r>
              <a:rPr sz="1600" b="1">
                <a:latin typeface="Arial"/>
                <a:ea typeface="Arial"/>
                <a:cs typeface="Arial"/>
              </a:rPr>
              <a:t>Контроль и координация за </a:t>
            </a:r>
            <a:r>
              <a:rPr lang="ru-RU" sz="1600" b="1">
                <a:latin typeface="Arial"/>
                <a:ea typeface="Arial"/>
                <a:cs typeface="Arial"/>
              </a:rPr>
              <a:t>осуществлением государственных полномочий</a:t>
            </a:r>
            <a:endParaRPr sz="1600" b="1">
              <a:latin typeface="Arial"/>
              <a:ea typeface="Times New Roman"/>
              <a:cs typeface="Arial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 bwMode="auto">
          <a:xfrm>
            <a:off x="457200" y="908720"/>
            <a:ext cx="8229600" cy="5760640"/>
          </a:xfrm>
        </p:spPr>
        <p:txBody>
          <a:bodyPr/>
          <a:lstStyle/>
          <a:p>
            <a:pPr marL="0" indent="0" algn="ctr">
              <a:buNone/>
              <a:defRPr/>
            </a:pPr>
            <a:endParaRPr lang="ru-RU">
              <a:latin typeface="Times New Roman"/>
              <a:ea typeface="Times New Roman"/>
            </a:endParaRPr>
          </a:p>
          <a:p>
            <a:pPr marL="0" indent="0" algn="ctr">
              <a:buNone/>
              <a:defRPr/>
            </a:pPr>
            <a:endParaRPr lang="ru-RU" sz="1600">
              <a:latin typeface="Times New Roman"/>
            </a:endParaRPr>
          </a:p>
          <a:p>
            <a:pPr marL="0" indent="0" algn="ctr">
              <a:buNone/>
              <a:defRPr/>
            </a:pPr>
            <a:endParaRPr lang="ru-RU" b="1"/>
          </a:p>
        </p:txBody>
      </p:sp>
      <p:cxnSp>
        <p:nvCxnSpPr>
          <p:cNvPr id="5" name="Прямая соединительная линия 4"/>
          <p:cNvCxnSpPr>
            <a:cxnSpLocks/>
          </p:cNvCxnSpPr>
          <p:nvPr/>
        </p:nvCxnSpPr>
        <p:spPr bwMode="auto">
          <a:xfrm>
            <a:off x="449542" y="908720"/>
            <a:ext cx="8280919" cy="0"/>
          </a:xfrm>
          <a:prstGeom prst="line">
            <a:avLst/>
          </a:prstGeom>
          <a:ln w="1905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Стрелка вправо 5"/>
          <p:cNvSpPr/>
          <p:nvPr/>
        </p:nvSpPr>
        <p:spPr bwMode="auto">
          <a:xfrm>
            <a:off x="3543762" y="1946970"/>
            <a:ext cx="1296144" cy="689941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>
                <a:latin typeface="Arial"/>
                <a:ea typeface="Arial"/>
                <a:cs typeface="Arial"/>
              </a:rPr>
              <a:t>мораторий</a:t>
            </a:r>
            <a:endParaRPr lang="ru-RU" sz="1400"/>
          </a:p>
        </p:txBody>
      </p:sp>
      <p:sp>
        <p:nvSpPr>
          <p:cNvPr id="12" name="Стрелка вправо 11"/>
          <p:cNvSpPr/>
          <p:nvPr/>
        </p:nvSpPr>
        <p:spPr bwMode="auto">
          <a:xfrm>
            <a:off x="3840050" y="4833155"/>
            <a:ext cx="1196754" cy="45851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0070C0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 sz="1400"/>
          </a:p>
        </p:txBody>
      </p:sp>
      <p:sp>
        <p:nvSpPr>
          <p:cNvPr id="24" name="Скругленный прямоугольник 23"/>
          <p:cNvSpPr/>
          <p:nvPr/>
        </p:nvSpPr>
        <p:spPr bwMode="auto">
          <a:xfrm>
            <a:off x="750555" y="1511863"/>
            <a:ext cx="2610555" cy="1548483"/>
          </a:xfrm>
          <a:prstGeom prst="roundRect">
            <a:avLst>
              <a:gd name="adj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400" b="1" i="0" u="none" strike="noStrike" cap="none" spc="0">
                <a:solidFill>
                  <a:schemeClr val="bg1"/>
                </a:solidFill>
                <a:latin typeface="Arial"/>
                <a:ea typeface="Arial"/>
                <a:cs typeface="Arial"/>
              </a:rPr>
              <a:t>Постановление Правительства РФ от 10.03.2022 N 336</a:t>
            </a:r>
            <a:endParaRPr sz="1600">
              <a:latin typeface="Arial"/>
              <a:cs typeface="Arial"/>
            </a:endParaRPr>
          </a:p>
        </p:txBody>
      </p:sp>
      <p:sp>
        <p:nvSpPr>
          <p:cNvPr id="25" name="Скругленный прямоугольник 24"/>
          <p:cNvSpPr/>
          <p:nvPr/>
        </p:nvSpPr>
        <p:spPr bwMode="auto">
          <a:xfrm>
            <a:off x="618263" y="4224513"/>
            <a:ext cx="3086805" cy="2002013"/>
          </a:xfrm>
          <a:prstGeom prst="roundRect">
            <a:avLst>
              <a:gd name="adj" fmla="val 16667"/>
            </a:avLst>
          </a:prstGeom>
          <a:solidFill>
            <a:schemeClr val="accent1">
              <a:lumMod val="7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sz="1400" b="1">
                <a:latin typeface="Arial"/>
                <a:ea typeface="Arial"/>
                <a:cs typeface="Arial"/>
              </a:rPr>
              <a:t>Анализ деятельности органов местного самоуправления муниципальных районов, муниципальных и городских округов Забайкальского края по реализации переданных отдельных государственных полномочий в сфере труда</a:t>
            </a:r>
            <a:endParaRPr sz="1400" b="1">
              <a:latin typeface="Arial"/>
              <a:cs typeface="Arial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 bwMode="auto">
          <a:xfrm>
            <a:off x="5150438" y="1600057"/>
            <a:ext cx="3325949" cy="1372094"/>
          </a:xfrm>
          <a:prstGeom prst="roundRect">
            <a:avLst>
              <a:gd name="adj" fmla="val 16667"/>
            </a:avLst>
          </a:prstGeom>
          <a:solidFill>
            <a:srgbClr val="B1414C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1300" b="0" i="0" u="none" strike="noStrike" cap="none" spc="0">
                <a:solidFill>
                  <a:schemeClr val="lt1"/>
                </a:solidFill>
                <a:latin typeface="Arial"/>
                <a:ea typeface="Arial"/>
                <a:cs typeface="Arial"/>
              </a:rPr>
              <a:t>не проводятся плановые контрольные (надзорные) мероприятия</a:t>
            </a:r>
            <a:r>
              <a:rPr lang="ru-RU" sz="1300">
                <a:latin typeface="Arial"/>
                <a:cs typeface="Arial"/>
              </a:rPr>
              <a:t> </a:t>
            </a:r>
            <a:r>
              <a:rPr lang="ru-RU" sz="1300" b="0" i="0" u="none" strike="noStrike" cap="none" spc="0">
                <a:solidFill>
                  <a:schemeClr val="lt1"/>
                </a:solidFill>
                <a:latin typeface="Arial"/>
                <a:ea typeface="Arial"/>
                <a:cs typeface="Arial"/>
              </a:rPr>
              <a:t>за осуществлением органами местного самоуправления отдельных государственных полномочий</a:t>
            </a:r>
            <a:endParaRPr/>
          </a:p>
        </p:txBody>
      </p:sp>
      <p:sp>
        <p:nvSpPr>
          <p:cNvPr id="27" name="Скругленный прямоугольник 26"/>
          <p:cNvSpPr/>
          <p:nvPr/>
        </p:nvSpPr>
        <p:spPr bwMode="auto">
          <a:xfrm>
            <a:off x="5142638" y="4092221"/>
            <a:ext cx="3377846" cy="1966735"/>
          </a:xfrm>
          <a:prstGeom prst="roundRect">
            <a:avLst>
              <a:gd name="adj" fmla="val 16667"/>
            </a:avLst>
          </a:prstGeom>
          <a:solidFill>
            <a:srgbClr val="B82237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defRPr/>
            </a:pPr>
            <a:r>
              <a:rPr lang="ru-RU" sz="1300" b="0" i="0" u="none" strike="noStrike" cap="none" spc="0">
                <a:solidFill>
                  <a:schemeClr val="lt1"/>
                </a:solidFill>
                <a:latin typeface="Arial"/>
                <a:ea typeface="Arial"/>
                <a:cs typeface="Arial"/>
              </a:rPr>
              <a:t>квартальные отчеты о проведенных мероприятиях по осуществлению государственных полномочий представляются до 10-го числа месяца, следующего за отчетным кварталом; ежегодные отчеты  до 20-го числа месяца, следующего за отчетным годом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Стандартная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</a:theme>
</file>

<file path=ppt/theme/themeOverride1.xml><?xml version="1.0" encoding="utf-8"?>
<a:themeOverride xmlns:a="http://schemas.openxmlformats.org/drawingml/2006/main" xmlns:r="http://schemas.openxmlformats.org/officeDocument/2006/relationships" xmlns:p="http://schemas.openxmlformats.org/presentationml/2006/main">
  <a:clrScheme name="Стандартная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Стандартная">
    <a:majorFont>
      <a:latin typeface="Cambria"/>
      <a:ea typeface="Arial"/>
      <a:cs typeface="Arial"/>
    </a:majorFont>
    <a:minorFont>
      <a:latin typeface="Calibri"/>
      <a:ea typeface="Arial"/>
      <a:cs typeface="Arial"/>
    </a:minorFont>
  </a:fontScheme>
  <a:fmtScheme name="Стандартная">
    <a:fillStyleLst>
      <a:solidFill>
        <a:schemeClr val="phClr"/>
      </a:solidFill>
      <a:gradFill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</a:effectStyleLst>
    <a:bgFillStyleLst>
      <a:solidFill>
        <a:schemeClr val="phClr"/>
      </a:solidFill>
      <a:gradFill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/>
      </a:gradFill>
      <a:gradFill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Р7-Офис/2024.3.1.523</Application>
  <DocSecurity>0</DocSecurity>
  <PresentationFormat>Экран (4:3)</PresentationFormat>
  <Paragraphs>0</Paragraphs>
  <Slides>10</Slides>
  <Notes>10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</vt:vector>
  </TitlesOfParts>
  <Manager/>
  <Company/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Итоги  реализации переданных отдельных государственных полномочий в сфере труда органами местного самоуправления Забайкальского края  в 2021 году и план на 2022 год  </dc:title>
  <dc:subject/>
  <dc:creator>Zhuneva_VV</dc:creator>
  <cp:keywords/>
  <dc:description/>
  <dc:identifier/>
  <dc:language/>
  <cp:lastModifiedBy/>
  <cp:revision>98</cp:revision>
  <dcterms:created xsi:type="dcterms:W3CDTF">2022-03-15T00:55:46Z</dcterms:created>
  <dcterms:modified xsi:type="dcterms:W3CDTF">2025-03-18T05:01:37Z</dcterms:modified>
  <cp:category/>
  <cp:contentStatus/>
  <cp:version/>
</cp:coreProperties>
</file>