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1124744"/>
            <a:ext cx="7772400" cy="1296144"/>
          </a:xfrm>
        </p:spPr>
        <p:txBody>
          <a:bodyPr>
            <a:noAutofit/>
          </a:bodyPr>
          <a:lstStyle/>
          <a:p>
            <a:pPr algn="ctr"/>
            <a:r>
              <a:rPr lang="ru-RU" sz="4100" b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Права и обязанности несовершеннолетних</a:t>
            </a:r>
            <a:endParaRPr lang="ru-RU" sz="41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1760192"/>
          </a:xfrm>
        </p:spPr>
        <p:txBody>
          <a:bodyPr/>
          <a:lstStyle/>
          <a:p>
            <a:pPr algn="l" fontAlgn="base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Цель занятия:</a:t>
            </a:r>
          </a:p>
          <a:p>
            <a:pPr algn="l" fontAlgn="base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знакомить с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основными правами и обязанностями несовершеннолетних, сформировать понимание важности соблюдения законов и прав каждого гражданина.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02904"/>
          </a:xfrm>
        </p:spPr>
        <p:txBody>
          <a:bodyPr/>
          <a:lstStyle/>
          <a:p>
            <a:pPr fontAlgn="base"/>
            <a:r>
              <a:rPr lang="ru-RU" dirty="0" smtClean="0"/>
              <a:t>Может ли школьник отказаться посещать уроки физкультуры?</a:t>
            </a:r>
          </a:p>
          <a:p>
            <a:pPr fontAlgn="base"/>
            <a:endParaRPr lang="ru-RU" dirty="0" smtClean="0"/>
          </a:p>
          <a:p>
            <a:pPr fontAlgn="base">
              <a:buNone/>
            </a:pPr>
            <a:r>
              <a:rPr lang="ru-RU" dirty="0" smtClean="0"/>
              <a:t>  А) Да, по своему желанию</a:t>
            </a:r>
          </a:p>
          <a:p>
            <a:pPr fontAlgn="base">
              <a:buNone/>
            </a:pPr>
            <a:r>
              <a:rPr lang="ru-RU" dirty="0" smtClean="0"/>
              <a:t>  Б) Нет, посещение всех предметов обязательно</a:t>
            </a:r>
          </a:p>
          <a:p>
            <a:pPr fontAlgn="base">
              <a:buNone/>
            </a:pPr>
            <a:r>
              <a:rPr lang="ru-RU" dirty="0" smtClean="0"/>
              <a:t>  В) Только по медицинским показаниям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02904"/>
          </a:xfrm>
        </p:spPr>
        <p:txBody>
          <a:bodyPr/>
          <a:lstStyle/>
          <a:p>
            <a:pPr fontAlgn="base"/>
            <a:r>
              <a:rPr lang="ru-RU" dirty="0" smtClean="0"/>
              <a:t>Имеет ли ребенок право свободно выражать свое мнение?</a:t>
            </a:r>
          </a:p>
          <a:p>
            <a:pPr fontAlgn="base"/>
            <a:endParaRPr lang="ru-RU" dirty="0" smtClean="0"/>
          </a:p>
          <a:p>
            <a:pPr fontAlgn="base">
              <a:buNone/>
            </a:pPr>
            <a:r>
              <a:rPr lang="ru-RU" dirty="0" smtClean="0"/>
              <a:t>  А) Да, но с учетом уважения к другим людям</a:t>
            </a:r>
          </a:p>
          <a:p>
            <a:pPr fontAlgn="base">
              <a:buNone/>
            </a:pPr>
            <a:r>
              <a:rPr lang="ru-RU" dirty="0" smtClean="0"/>
              <a:t>  Б) Нет, родители решают за ребенка</a:t>
            </a:r>
          </a:p>
          <a:p>
            <a:pPr fontAlgn="base">
              <a:buNone/>
            </a:pPr>
            <a:r>
              <a:rPr lang="ru-RU" dirty="0" smtClean="0"/>
              <a:t>  В) Это зависит от мнения учителей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02904"/>
          </a:xfrm>
        </p:spPr>
        <p:txBody>
          <a:bodyPr/>
          <a:lstStyle/>
          <a:p>
            <a:pPr fontAlgn="base"/>
            <a:r>
              <a:rPr lang="ru-RU" dirty="0" smtClean="0"/>
              <a:t>Является ли обязанность заботиться о родителях правом ребенка?</a:t>
            </a:r>
          </a:p>
          <a:p>
            <a:pPr fontAlgn="base"/>
            <a:endParaRPr lang="ru-RU" dirty="0" smtClean="0"/>
          </a:p>
          <a:p>
            <a:pPr fontAlgn="base">
              <a:buNone/>
            </a:pPr>
            <a:r>
              <a:rPr lang="ru-RU" dirty="0" smtClean="0"/>
              <a:t>  А) Да, дети обязаны содержать родителей</a:t>
            </a:r>
          </a:p>
          <a:p>
            <a:pPr fontAlgn="base">
              <a:buNone/>
            </a:pPr>
            <a:r>
              <a:rPr lang="ru-RU" dirty="0" smtClean="0"/>
              <a:t>  Б) Нет, забота о детях лежит на взрослых</a:t>
            </a:r>
          </a:p>
          <a:p>
            <a:pPr fontAlgn="base">
              <a:buNone/>
            </a:pPr>
            <a:r>
              <a:rPr lang="ru-RU" dirty="0" smtClean="0"/>
              <a:t>  В) Родители сами определяют необходимость заботы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02904"/>
          </a:xfrm>
        </p:spPr>
        <p:txBody>
          <a:bodyPr/>
          <a:lstStyle/>
          <a:p>
            <a:pPr fontAlgn="base"/>
            <a:r>
              <a:rPr lang="ru-RU" dirty="0" smtClean="0"/>
              <a:t>Можно ли ребенку официально устроиться на работу раньше 16 лет?</a:t>
            </a:r>
          </a:p>
          <a:p>
            <a:pPr fontAlgn="base"/>
            <a:endParaRPr lang="ru-RU" dirty="0" smtClean="0"/>
          </a:p>
          <a:p>
            <a:pPr fontAlgn="base">
              <a:buNone/>
            </a:pPr>
            <a:r>
              <a:rPr lang="ru-RU" dirty="0" smtClean="0"/>
              <a:t>  А) Нельзя ни при каких обстоятельствах Б) Возможно с согласия родителей и органов опеки</a:t>
            </a:r>
          </a:p>
          <a:p>
            <a:pPr fontAlgn="base">
              <a:buNone/>
            </a:pPr>
            <a:r>
              <a:rPr lang="ru-RU" dirty="0" smtClean="0"/>
              <a:t>  В) Разрешается с 14 лет только при выполнении легких работ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02904"/>
          </a:xfrm>
        </p:spPr>
        <p:txBody>
          <a:bodyPr/>
          <a:lstStyle/>
          <a:p>
            <a:pPr fontAlgn="base"/>
            <a:r>
              <a:rPr lang="ru-RU" dirty="0" smtClean="0"/>
              <a:t>Несут ли подростки ответственность за нарушения общественного порядка?</a:t>
            </a:r>
          </a:p>
          <a:p>
            <a:pPr fontAlgn="base"/>
            <a:endParaRPr lang="ru-RU" dirty="0" smtClean="0"/>
          </a:p>
          <a:p>
            <a:pPr fontAlgn="base">
              <a:buNone/>
            </a:pPr>
            <a:r>
              <a:rPr lang="ru-RU" dirty="0" smtClean="0"/>
              <a:t>  А) Не несут никакой ответственности</a:t>
            </a:r>
          </a:p>
          <a:p>
            <a:pPr fontAlgn="base">
              <a:buNone/>
            </a:pPr>
            <a:r>
              <a:rPr lang="ru-RU" dirty="0" smtClean="0"/>
              <a:t>  Б) Несут ответственность с 16 лет</a:t>
            </a:r>
          </a:p>
          <a:p>
            <a:pPr fontAlgn="base">
              <a:buNone/>
            </a:pPr>
            <a:r>
              <a:rPr lang="ru-RU" dirty="0" smtClean="0"/>
              <a:t>  В) Могут нести ответственность с любого возраста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02904"/>
          </a:xfrm>
        </p:spPr>
        <p:txBody>
          <a:bodyPr/>
          <a:lstStyle/>
          <a:p>
            <a:pPr fontAlgn="base"/>
            <a:r>
              <a:rPr lang="ru-RU" dirty="0" smtClean="0"/>
              <a:t>Имеет ли ребенок право получать помощь адвоката в суде?</a:t>
            </a:r>
          </a:p>
          <a:p>
            <a:pPr fontAlgn="base"/>
            <a:endParaRPr lang="ru-RU" dirty="0" smtClean="0"/>
          </a:p>
          <a:p>
            <a:pPr fontAlgn="base">
              <a:buNone/>
            </a:pPr>
            <a:r>
              <a:rPr lang="ru-RU" dirty="0" smtClean="0"/>
              <a:t>  А) Да, адвокат обязателен даже для малолетних</a:t>
            </a:r>
          </a:p>
          <a:p>
            <a:pPr fontAlgn="base">
              <a:buNone/>
            </a:pPr>
            <a:r>
              <a:rPr lang="ru-RU" dirty="0" smtClean="0"/>
              <a:t>  Б) Нет, защитник нужен только взрослым</a:t>
            </a:r>
          </a:p>
          <a:p>
            <a:pPr fontAlgn="base">
              <a:buNone/>
            </a:pPr>
            <a:r>
              <a:rPr lang="ru-RU" dirty="0" smtClean="0"/>
              <a:t>  В) Зависит от решения суда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02904"/>
          </a:xfrm>
        </p:spPr>
        <p:txBody>
          <a:bodyPr/>
          <a:lstStyle/>
          <a:p>
            <a:pPr fontAlgn="base"/>
            <a:r>
              <a:rPr lang="ru-RU" dirty="0" smtClean="0"/>
              <a:t>Кто несет ответственность за воспитание и развитие ребенка?</a:t>
            </a:r>
          </a:p>
          <a:p>
            <a:pPr fontAlgn="base"/>
            <a:endParaRPr lang="ru-RU" dirty="0" smtClean="0"/>
          </a:p>
          <a:p>
            <a:pPr fontAlgn="base">
              <a:buNone/>
            </a:pPr>
            <a:r>
              <a:rPr lang="ru-RU" dirty="0" smtClean="0"/>
              <a:t>  А) Государство</a:t>
            </a:r>
          </a:p>
          <a:p>
            <a:pPr fontAlgn="base">
              <a:buNone/>
            </a:pPr>
            <a:r>
              <a:rPr lang="ru-RU" dirty="0" smtClean="0"/>
              <a:t>  Б) Родители и законные представители</a:t>
            </a:r>
          </a:p>
          <a:p>
            <a:pPr fontAlgn="base">
              <a:buNone/>
            </a:pPr>
            <a:r>
              <a:rPr lang="ru-RU" dirty="0" smtClean="0"/>
              <a:t>  В) Учителя и воспитатели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18388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600" dirty="0" smtClean="0">
                <a:latin typeface="Times New Roman" pitchFamily="18" charset="0"/>
                <a:cs typeface="Times New Roman" pitchFamily="18" charset="0"/>
              </a:rPr>
              <a:t>Понятие несовершеннолетнего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183880" cy="4115944"/>
          </a:xfrm>
        </p:spPr>
        <p:txBody>
          <a:bodyPr/>
          <a:lstStyle/>
          <a:p>
            <a:pPr fontAlgn="base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Статья 60 Конституции РФ устанавливает возраст совершеннолетия (18 лет)</a:t>
            </a:r>
          </a:p>
          <a:p>
            <a:pPr fontAlgn="base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До достижения 18-летнего возраста гражданин считается ребенком и имеет особый правовой статус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152128"/>
          </a:xfrm>
        </p:spPr>
        <p:txBody>
          <a:bodyPr>
            <a:noAutofit/>
          </a:bodyPr>
          <a:lstStyle/>
          <a:p>
            <a:pPr algn="ctr"/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Основные права несовершеннолетних</a:t>
            </a:r>
            <a:endParaRPr lang="ru-RU" sz="4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183880" cy="4104456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Жизнь и здоровье (статья 20 Конституции РФ)</a:t>
            </a:r>
          </a:p>
          <a:p>
            <a:pPr fontAlgn="base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Образование (статья 43 Конституции РФ)</a:t>
            </a:r>
          </a:p>
          <a:p>
            <a:pPr fontAlgn="base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Трудовая деятельность (ограничения по возрасту)</a:t>
            </a:r>
          </a:p>
          <a:p>
            <a:pPr fontAlgn="base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Охрана чести и достоинства (защита от насилия и эксплуатации)</a:t>
            </a:r>
          </a:p>
          <a:p>
            <a:pPr fontAlgn="base">
              <a:buNone/>
            </a:pP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   Примеры ситуаций:</a:t>
            </a:r>
          </a:p>
          <a:p>
            <a:pPr fontAlgn="base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Получение образования бесплатно в государственных школах</a:t>
            </a:r>
          </a:p>
          <a:p>
            <a:pPr fontAlgn="base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Запрет трудоустройства детей младше определенного возраста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152128"/>
          </a:xfrm>
        </p:spPr>
        <p:txBody>
          <a:bodyPr>
            <a:noAutofit/>
          </a:bodyPr>
          <a:lstStyle/>
          <a:p>
            <a:pPr algn="ctr"/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Обязанности несовершеннолетних</a:t>
            </a:r>
            <a:endParaRPr lang="ru-RU" sz="4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Уважительное отношение к старшим и окружающим людям</a:t>
            </a:r>
          </a:p>
          <a:p>
            <a:pPr fontAlgn="base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Исполнение школьных обязательств (посещение уроков, выполнение заданий)</a:t>
            </a:r>
          </a:p>
          <a:p>
            <a:pPr fontAlgn="base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Бережливое отношение к имуществу школы и государства</a:t>
            </a:r>
          </a:p>
          <a:p>
            <a:pPr fontAlgn="base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Участие в общественных мероприятиях и акциях, направленных на благоустройство территории</a:t>
            </a:r>
          </a:p>
          <a:p>
            <a:pPr fontAlgn="base">
              <a:buNone/>
            </a:pP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   Пример ситуации:</a:t>
            </a:r>
          </a:p>
          <a:p>
            <a:pPr fontAlgn="base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Школьники обязаны поддерживать чистоту в классе и соблюдать порядок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152128"/>
          </a:xfrm>
        </p:spPr>
        <p:txBody>
          <a:bodyPr>
            <a:noAutofit/>
          </a:bodyPr>
          <a:lstStyle/>
          <a:p>
            <a:pPr algn="ctr"/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Ответственность несовершеннолетних</a:t>
            </a:r>
            <a:endParaRPr lang="ru-RU" sz="4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700808"/>
            <a:ext cx="8183880" cy="4187952"/>
          </a:xfrm>
        </p:spPr>
        <p:txBody>
          <a:bodyPr>
            <a:normAutofit fontScale="25000" lnSpcReduction="20000"/>
          </a:bodyPr>
          <a:lstStyle/>
          <a:p>
            <a:pPr fontAlgn="base"/>
            <a:r>
              <a:rPr lang="ru-RU" sz="10000" dirty="0" smtClean="0">
                <a:latin typeface="Times New Roman" pitchFamily="18" charset="0"/>
                <a:cs typeface="Times New Roman" pitchFamily="18" charset="0"/>
              </a:rPr>
              <a:t>Административная ответственность наступает с 16 лет (штрафы, предупреждения)</a:t>
            </a:r>
          </a:p>
          <a:p>
            <a:pPr fontAlgn="base"/>
            <a:r>
              <a:rPr lang="ru-RU" sz="10000" dirty="0" smtClean="0">
                <a:latin typeface="Times New Roman" pitchFamily="18" charset="0"/>
                <a:cs typeface="Times New Roman" pitchFamily="18" charset="0"/>
              </a:rPr>
              <a:t>Уголовная ответственность возможна с 14 лет за тяжкие преступления (убийства, грабежи, изнасилования)</a:t>
            </a:r>
          </a:p>
          <a:p>
            <a:pPr fontAlgn="base"/>
            <a:r>
              <a:rPr lang="ru-RU" sz="10000" dirty="0" smtClean="0">
                <a:latin typeface="Times New Roman" pitchFamily="18" charset="0"/>
                <a:cs typeface="Times New Roman" pitchFamily="18" charset="0"/>
              </a:rPr>
              <a:t>Ограниченные меры наказания для несовершеннолетних правонарушителей</a:t>
            </a:r>
          </a:p>
          <a:p>
            <a:pPr fontAlgn="base"/>
            <a:endParaRPr lang="ru-RU" sz="100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ru-RU" sz="10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0000" b="1" dirty="0" smtClean="0">
                <a:latin typeface="Times New Roman" pitchFamily="18" charset="0"/>
                <a:cs typeface="Times New Roman" pitchFamily="18" charset="0"/>
              </a:rPr>
              <a:t>Пример ситуации:</a:t>
            </a:r>
          </a:p>
          <a:p>
            <a:pPr fontAlgn="base"/>
            <a:r>
              <a:rPr lang="ru-RU" sz="10000" dirty="0" smtClean="0">
                <a:latin typeface="Times New Roman" pitchFamily="18" charset="0"/>
                <a:cs typeface="Times New Roman" pitchFamily="18" charset="0"/>
              </a:rPr>
              <a:t>Подросток совершил мелкую кражу в магазине — последствия зависят от обстоятельств дела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764704"/>
            <a:ext cx="8183880" cy="5124056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Вопросы для закрепления материала</a:t>
            </a:r>
            <a:endParaRPr lang="ru-RU" sz="4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02904"/>
          </a:xfrm>
        </p:spPr>
        <p:txBody>
          <a:bodyPr/>
          <a:lstStyle/>
          <a:p>
            <a:pPr fontAlgn="base"/>
            <a:r>
              <a:rPr lang="ru-RU" dirty="0" smtClean="0"/>
              <a:t>Сколько лет должно исполниться человеку, чтобы считаться взрослым и иметь полные гражданские права?</a:t>
            </a:r>
          </a:p>
          <a:p>
            <a:pPr fontAlgn="base"/>
            <a:endParaRPr lang="ru-RU" dirty="0" smtClean="0"/>
          </a:p>
          <a:p>
            <a:pPr fontAlgn="base">
              <a:buNone/>
            </a:pPr>
            <a:r>
              <a:rPr lang="ru-RU" dirty="0" smtClean="0"/>
              <a:t>  А) 16 лет</a:t>
            </a:r>
          </a:p>
          <a:p>
            <a:pPr fontAlgn="base">
              <a:buNone/>
            </a:pPr>
            <a:r>
              <a:rPr lang="ru-RU" dirty="0" smtClean="0"/>
              <a:t>  Б) 18 лет</a:t>
            </a:r>
          </a:p>
          <a:p>
            <a:pPr fontAlgn="base">
              <a:buNone/>
            </a:pPr>
            <a:r>
              <a:rPr lang="ru-RU" dirty="0" smtClean="0"/>
              <a:t>  В) 21 год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02904"/>
          </a:xfrm>
        </p:spPr>
        <p:txBody>
          <a:bodyPr/>
          <a:lstStyle/>
          <a:p>
            <a:pPr fontAlgn="base"/>
            <a:r>
              <a:rPr lang="ru-RU" dirty="0" smtClean="0"/>
              <a:t>Согласно Конституции РФ, каждый ребенок имеет право на...</a:t>
            </a:r>
          </a:p>
          <a:p>
            <a:pPr fontAlgn="base"/>
            <a:endParaRPr lang="ru-RU" dirty="0" smtClean="0"/>
          </a:p>
          <a:p>
            <a:pPr fontAlgn="base">
              <a:buNone/>
            </a:pPr>
            <a:r>
              <a:rPr lang="ru-RU" dirty="0" smtClean="0"/>
              <a:t>  А) Свободу передвижения</a:t>
            </a:r>
          </a:p>
          <a:p>
            <a:pPr fontAlgn="base">
              <a:buNone/>
            </a:pPr>
            <a:r>
              <a:rPr lang="ru-RU" dirty="0" smtClean="0"/>
              <a:t>  Б) Бесплатное образование</a:t>
            </a:r>
          </a:p>
          <a:p>
            <a:pPr fontAlgn="base">
              <a:buNone/>
            </a:pPr>
            <a:r>
              <a:rPr lang="ru-RU" dirty="0" smtClean="0"/>
              <a:t>  В) Работу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02904"/>
          </a:xfrm>
        </p:spPr>
        <p:txBody>
          <a:bodyPr/>
          <a:lstStyle/>
          <a:p>
            <a:pPr fontAlgn="base"/>
            <a:r>
              <a:rPr lang="ru-RU" dirty="0" smtClean="0"/>
              <a:t>Когда наступает уголовная ответственность для подростка за совершение преступлений против жизни и здоровья?</a:t>
            </a:r>
          </a:p>
          <a:p>
            <a:pPr fontAlgn="base"/>
            <a:endParaRPr lang="ru-RU" dirty="0" smtClean="0"/>
          </a:p>
          <a:p>
            <a:pPr fontAlgn="base">
              <a:buNone/>
            </a:pPr>
            <a:r>
              <a:rPr lang="ru-RU" dirty="0" smtClean="0"/>
              <a:t>  А) С 14 лет</a:t>
            </a:r>
          </a:p>
          <a:p>
            <a:pPr fontAlgn="base">
              <a:buNone/>
            </a:pPr>
            <a:r>
              <a:rPr lang="ru-RU" dirty="0" smtClean="0"/>
              <a:t>  Б) С 16 лет</a:t>
            </a:r>
          </a:p>
          <a:p>
            <a:pPr fontAlgn="base">
              <a:buNone/>
            </a:pPr>
            <a:r>
              <a:rPr lang="ru-RU" dirty="0" smtClean="0"/>
              <a:t>  В) С 18 лет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16</TotalTime>
  <Words>536</Words>
  <Application>Microsoft Office PowerPoint</Application>
  <PresentationFormat>Экран (4:3)</PresentationFormat>
  <Paragraphs>92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Аспект</vt:lpstr>
      <vt:lpstr>Права и обязанности несовершеннолетних</vt:lpstr>
      <vt:lpstr>Понятие несовершеннолетнего</vt:lpstr>
      <vt:lpstr>Основные права несовершеннолетних</vt:lpstr>
      <vt:lpstr>Обязанности несовершеннолетних</vt:lpstr>
      <vt:lpstr>Ответственность несовершеннолетних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Права и обязанности несовершеннолетних</dc:title>
  <dc:creator>DEXP</dc:creator>
  <cp:lastModifiedBy>RePack by SPecialiST</cp:lastModifiedBy>
  <cp:revision>4</cp:revision>
  <dcterms:created xsi:type="dcterms:W3CDTF">2025-11-19T06:29:20Z</dcterms:created>
  <dcterms:modified xsi:type="dcterms:W3CDTF">2025-11-24T00:19:00Z</dcterms:modified>
</cp:coreProperties>
</file>