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colors2.xml" ContentType="application/vnd.ms-office.chartcolorstyle+xml"/>
  <Override PartName="/ppt/charts/style2.xml" ContentType="application/vnd.ms-office.chartstyle+xml"/>
  <Override PartName="/ppt/charts/colors3.xml" ContentType="application/vnd.ms-office.chartcolorstyle+xml"/>
  <Override PartName="/ppt/charts/style3.xml" ContentType="application/vnd.ms-office.chartstyle+xml"/>
  <Override PartName="/ppt/charts/colors4.xml" ContentType="application/vnd.ms-office.chartcolorstyle+xml"/>
  <Override PartName="/ppt/charts/style4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3" r:id="rId1"/>
  </p:sldMasterIdLst>
  <p:notesMasterIdLst>
    <p:notesMasterId r:id="rId23"/>
  </p:notesMasterIdLst>
  <p:sldIdLst>
    <p:sldId id="264" r:id="rId2"/>
    <p:sldId id="322" r:id="rId3"/>
    <p:sldId id="323" r:id="rId4"/>
    <p:sldId id="324" r:id="rId5"/>
    <p:sldId id="325" r:id="rId6"/>
    <p:sldId id="326" r:id="rId7"/>
    <p:sldId id="344" r:id="rId8"/>
    <p:sldId id="327" r:id="rId9"/>
    <p:sldId id="345" r:id="rId10"/>
    <p:sldId id="328" r:id="rId11"/>
    <p:sldId id="346" r:id="rId12"/>
    <p:sldId id="329" r:id="rId13"/>
    <p:sldId id="348" r:id="rId14"/>
    <p:sldId id="258" r:id="rId15"/>
    <p:sldId id="333" r:id="rId16"/>
    <p:sldId id="331" r:id="rId17"/>
    <p:sldId id="261" r:id="rId18"/>
    <p:sldId id="310" r:id="rId19"/>
    <p:sldId id="330" r:id="rId20"/>
    <p:sldId id="350" r:id="rId21"/>
    <p:sldId id="315" r:id="rId22"/>
  </p:sldIdLst>
  <p:sldSz cx="9144000" cy="6858000" type="screen4x3"/>
  <p:notesSz cx="6735763" cy="9869488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5F7C16"/>
    <a:srgbClr val="A2D426"/>
    <a:srgbClr val="C01E8A"/>
    <a:srgbClr val="FF6D6D"/>
    <a:srgbClr val="8E6FE7"/>
    <a:srgbClr val="2E9233"/>
    <a:srgbClr val="EEA116"/>
    <a:srgbClr val="C03086"/>
    <a:srgbClr val="E24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B1032C-EA38-4F05-BA0D-38AFFFC7BED3}" styleName="Светлый стиль 3 —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00" autoAdjust="0"/>
    <p:restoredTop sz="94689" autoAdjust="0"/>
  </p:normalViewPr>
  <p:slideViewPr>
    <p:cSldViewPr>
      <p:cViewPr varScale="1">
        <p:scale>
          <a:sx n="41" d="100"/>
          <a:sy n="41" d="100"/>
        </p:scale>
        <p:origin x="-1452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____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_____Microsoft_Excel2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Excel33.xlsx"/><Relationship Id="rId4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4.xml"/><Relationship Id="rId2" Type="http://schemas.microsoft.com/office/2011/relationships/chartColorStyle" Target="colors4.xml"/><Relationship Id="rId1" Type="http://schemas.openxmlformats.org/officeDocument/2006/relationships/package" Target="../embeddings/_____Microsoft_Excel4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none" spc="0" baseline="0">
              <a:ln w="0"/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6.7563853058472428E-2"/>
          <c:y val="0.11517059079862775"/>
          <c:w val="0.52045965199269051"/>
          <c:h val="0.7760899925218075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14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4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cap="none" spc="0" baseline="0">
                    <a:ln w="0"/>
                    <a:solidFill>
                      <a:sysClr val="windowText" lastClr="000000"/>
                    </a:solidFill>
                    <a:effectLst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Безвоздмезные поступления - 79%</c:v>
                </c:pt>
                <c:pt idx="1">
                  <c:v>Налоговые и не налоговые доходы - 21%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646952.16</c:v>
                </c:pt>
                <c:pt idx="1">
                  <c:v>167768.54999999999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155593298857779"/>
          <c:y val="0.42291543822761302"/>
          <c:w val="0.3784777320339669"/>
          <c:h val="0.1664118297185761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cap="none" spc="0" baseline="0">
              <a:ln w="0"/>
              <a:solidFill>
                <a:sysClr val="windowText" lastClr="000000"/>
              </a:solidFill>
              <a:effectLst/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b="0" cap="none" spc="0">
          <a:ln w="0"/>
          <a:solidFill>
            <a:sysClr val="windowText" lastClr="000000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0592561195047645E-2"/>
          <c:y val="0.19616474746586357"/>
          <c:w val="0.42564639695656598"/>
          <c:h val="0.6424882557530639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 год</c:v>
                </c:pt>
              </c:strCache>
            </c:strRef>
          </c:tx>
          <c:explosion val="12"/>
          <c:dPt>
            <c:idx val="0"/>
            <c:bubble3D val="0"/>
            <c:explosion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explosion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explosion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3"/>
              <c:layout>
                <c:manualLayout>
                  <c:x val="3.9554717941711885E-2"/>
                  <c:y val="7.9275363263970902E-2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ДОТАЦИИ НА ВЫРАВНИВАНИЕ БЮДЖЕТНОЙ ОБЕСПЕЧЕННОСТИ</c:v>
                </c:pt>
                <c:pt idx="1">
                  <c:v>СУБСИДИИ БЮДЖЕТАМ СУБЪЕКТОВ РФ И МУНИЦЫПАЛЬНЫХ ОБРАЗОВАНИЙ</c:v>
                </c:pt>
                <c:pt idx="2">
                  <c:v>СУБВЕНЦИИ БЮДЖЕТАМ СУБЪЕКТОВ РФ И МУНИЦИПАЛЬНЫХ ОБРАЗОВАНИЙ</c:v>
                </c:pt>
                <c:pt idx="3">
                  <c:v>ИНЫЕ МЕЖБЮДЖЕТНЫЕ ТРАНСФЕРЫ 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272039.65000000002</c:v>
                </c:pt>
                <c:pt idx="1">
                  <c:v>61317.88</c:v>
                </c:pt>
                <c:pt idx="2">
                  <c:v>267686.02</c:v>
                </c:pt>
                <c:pt idx="3">
                  <c:v>46287.040000000001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7457359344512678"/>
          <c:y val="0.3235571095677916"/>
          <c:w val="0.51171413605633376"/>
          <c:h val="0.40697602892258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5810916038329956"/>
          <c:y val="0"/>
          <c:w val="0.73438531271216412"/>
          <c:h val="0.79868710087064565"/>
        </c:manualLayout>
      </c:layout>
      <c:bar3DChart>
        <c:barDir val="col"/>
        <c:grouping val="percentStacked"/>
        <c:varyColors val="0"/>
        <c:ser>
          <c:idx val="1"/>
          <c:order val="0"/>
          <c:tx>
            <c:strRef>
              <c:f>'Все доходы'!$A$26</c:f>
              <c:strCache>
                <c:ptCount val="1"/>
                <c:pt idx="0">
                  <c:v>Налоговые  и неналоговые доходы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tint val="92000"/>
                    <a:satMod val="170000"/>
                  </a:schemeClr>
                </a:gs>
                <a:gs pos="15000">
                  <a:schemeClr val="accent2">
                    <a:tint val="92000"/>
                    <a:shade val="99000"/>
                    <a:satMod val="170000"/>
                  </a:schemeClr>
                </a:gs>
                <a:gs pos="62000">
                  <a:schemeClr val="accent2">
                    <a:tint val="96000"/>
                    <a:shade val="80000"/>
                    <a:satMod val="170000"/>
                  </a:schemeClr>
                </a:gs>
                <a:gs pos="97000">
                  <a:schemeClr val="accent2">
                    <a:tint val="98000"/>
                    <a:shade val="63000"/>
                    <a:satMod val="170000"/>
                  </a:schemeClr>
                </a:gs>
                <a:gs pos="100000">
                  <a:schemeClr val="accent2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139256,6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 smtClean="0"/>
                      <a:t>150388,8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160707,3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доходы'!$B$26:$D$26</c:f>
              <c:numCache>
                <c:formatCode>#,##0.00</c:formatCode>
                <c:ptCount val="3"/>
                <c:pt idx="0">
                  <c:v>167768.54999999999</c:v>
                </c:pt>
                <c:pt idx="1">
                  <c:v>169753.92</c:v>
                </c:pt>
                <c:pt idx="2">
                  <c:v>181700.79</c:v>
                </c:pt>
              </c:numCache>
            </c:numRef>
          </c:val>
        </c:ser>
        <c:ser>
          <c:idx val="2"/>
          <c:order val="1"/>
          <c:tx>
            <c:strRef>
              <c:f>'Все доходы'!#ССЫЛКА!</c:f>
              <c:strCache>
                <c:ptCount val="1"/>
                <c:pt idx="0">
                  <c:v>#REF!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92000"/>
                    <a:satMod val="170000"/>
                  </a:schemeClr>
                </a:gs>
                <a:gs pos="15000">
                  <a:schemeClr val="accent3">
                    <a:tint val="92000"/>
                    <a:shade val="99000"/>
                    <a:satMod val="170000"/>
                  </a:schemeClr>
                </a:gs>
                <a:gs pos="62000">
                  <a:schemeClr val="accent3">
                    <a:tint val="96000"/>
                    <a:shade val="80000"/>
                    <a:satMod val="170000"/>
                  </a:schemeClr>
                </a:gs>
                <a:gs pos="97000">
                  <a:schemeClr val="accent3">
                    <a:tint val="98000"/>
                    <a:shade val="63000"/>
                    <a:satMod val="170000"/>
                  </a:schemeClr>
                </a:gs>
                <a:gs pos="100000">
                  <a:schemeClr val="accent3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доходы'!#ССЫЛКА!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</c:ser>
        <c:ser>
          <c:idx val="0"/>
          <c:order val="2"/>
          <c:tx>
            <c:strRef>
              <c:f>'Все доходы'!$A$27</c:f>
              <c:strCache>
                <c:ptCount val="1"/>
                <c:pt idx="0">
                  <c:v>Безвозмездные поступления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92000"/>
                    <a:satMod val="170000"/>
                  </a:schemeClr>
                </a:gs>
                <a:gs pos="15000">
                  <a:schemeClr val="accent1">
                    <a:tint val="92000"/>
                    <a:shade val="99000"/>
                    <a:satMod val="170000"/>
                  </a:schemeClr>
                </a:gs>
                <a:gs pos="62000">
                  <a:schemeClr val="accent1">
                    <a:tint val="96000"/>
                    <a:shade val="80000"/>
                    <a:satMod val="170000"/>
                  </a:schemeClr>
                </a:gs>
                <a:gs pos="97000">
                  <a:schemeClr val="accent1">
                    <a:tint val="98000"/>
                    <a:shade val="63000"/>
                    <a:satMod val="170000"/>
                  </a:schemeClr>
                </a:gs>
                <a:gs pos="100000">
                  <a:schemeClr val="accent1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 smtClean="0"/>
                      <a:t>417873,8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dirty="0" smtClean="0"/>
                      <a:t>361730,1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 smtClean="0"/>
                      <a:t>351093,7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доходы'!$B$27:$D$27</c:f>
              <c:numCache>
                <c:formatCode>#,##0.00</c:formatCode>
                <c:ptCount val="3"/>
                <c:pt idx="0">
                  <c:v>646952.16</c:v>
                </c:pt>
                <c:pt idx="1">
                  <c:v>424948.5</c:v>
                </c:pt>
                <c:pt idx="2">
                  <c:v>351093.7</c:v>
                </c:pt>
              </c:numCache>
            </c:numRef>
          </c:val>
        </c:ser>
        <c:ser>
          <c:idx val="3"/>
          <c:order val="3"/>
          <c:tx>
            <c:strRef>
              <c:f>'Все доходы'!$A$28</c:f>
              <c:strCache>
                <c:ptCount val="1"/>
                <c:pt idx="0">
                  <c:v>Всего доходов: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92000"/>
                    <a:satMod val="170000"/>
                  </a:schemeClr>
                </a:gs>
                <a:gs pos="15000">
                  <a:schemeClr val="accent4">
                    <a:tint val="92000"/>
                    <a:shade val="99000"/>
                    <a:satMod val="170000"/>
                  </a:schemeClr>
                </a:gs>
                <a:gs pos="62000">
                  <a:schemeClr val="accent4">
                    <a:tint val="96000"/>
                    <a:shade val="80000"/>
                    <a:satMod val="170000"/>
                  </a:schemeClr>
                </a:gs>
                <a:gs pos="97000">
                  <a:schemeClr val="accent4">
                    <a:tint val="98000"/>
                    <a:shade val="63000"/>
                    <a:satMod val="170000"/>
                  </a:schemeClr>
                </a:gs>
                <a:gs pos="100000">
                  <a:schemeClr val="accent4">
                    <a:shade val="62000"/>
                    <a:satMod val="170000"/>
                  </a:schemeClr>
                </a:gs>
              </a:gsLst>
              <a:path path="circle">
                <a:fillToRect l="50000" t="50000" r="50000" b="50000"/>
              </a:path>
            </a:gradFill>
            <a:ln>
              <a:noFill/>
            </a:ln>
            <a:effectLst>
              <a:outerShdw blurRad="63500" dist="25400" dir="5400000" rotWithShape="0">
                <a:srgbClr val="000000">
                  <a:alpha val="43137"/>
                </a:srgbClr>
              </a:outerShdw>
            </a:effectLst>
            <a:scene3d>
              <a:camera prst="orthographicFront" fov="0">
                <a:rot lat="0" lon="0" rev="0"/>
              </a:camera>
              <a:lightRig rig="brightRoom" dir="tl">
                <a:rot lat="0" lon="0" rev="8700000"/>
              </a:lightRig>
            </a:scene3d>
            <a:sp3d>
              <a:bevelT w="0" h="0"/>
              <a:contourClr>
                <a:scrgbClr r="0" g="0" b="0">
                  <a:shade val="80000"/>
                </a:scrgbClr>
              </a:contourClr>
            </a:sp3d>
          </c:spPr>
          <c:invertIfNegative val="0"/>
          <c:cat>
            <c:numRef>
              <c:f>'Все доходы'!$B$25:$D$25</c:f>
              <c:numCache>
                <c:formatCode>General</c:formatCode>
                <c:ptCount val="3"/>
                <c:pt idx="0">
                  <c:v>2025</c:v>
                </c:pt>
                <c:pt idx="1">
                  <c:v>2026</c:v>
                </c:pt>
                <c:pt idx="2">
                  <c:v>2027</c:v>
                </c:pt>
              </c:numCache>
            </c:numRef>
          </c:cat>
          <c:val>
            <c:numRef>
              <c:f>'Все доходы'!$B$28:$D$28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62924288"/>
        <c:axId val="62925824"/>
        <c:axId val="0"/>
      </c:bar3DChart>
      <c:catAx>
        <c:axId val="629242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925824"/>
        <c:crosses val="autoZero"/>
        <c:auto val="1"/>
        <c:lblAlgn val="ctr"/>
        <c:lblOffset val="100"/>
        <c:noMultiLvlLbl val="0"/>
      </c:catAx>
      <c:valAx>
        <c:axId val="6292582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629242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  <a:latin typeface="Times New Roman" panose="02020603050405020304" pitchFamily="18" charset="0"/>
          <a:cs typeface="Times New Roman" panose="02020603050405020304" pitchFamily="18" charset="0"/>
        </a:defRPr>
      </a:pPr>
      <a:endParaRPr lang="ru-RU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24596576990376204"/>
          <c:y val="2.2986962048525657E-3"/>
          <c:w val="0.75403423009623793"/>
          <c:h val="0.541371554195564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2025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tint val="92000"/>
                      <a:satMod val="170000"/>
                    </a:schemeClr>
                  </a:gs>
                  <a:gs pos="15000">
                    <a:schemeClr val="accent1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tint val="92000"/>
                      <a:satMod val="170000"/>
                    </a:schemeClr>
                  </a:gs>
                  <a:gs pos="15000">
                    <a:schemeClr val="accent2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tint val="92000"/>
                      <a:satMod val="170000"/>
                    </a:schemeClr>
                  </a:gs>
                  <a:gs pos="15000">
                    <a:schemeClr val="accent3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3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3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3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tint val="92000"/>
                      <a:satMod val="170000"/>
                    </a:schemeClr>
                  </a:gs>
                  <a:gs pos="15000">
                    <a:schemeClr val="accent4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tint val="92000"/>
                      <a:satMod val="170000"/>
                    </a:schemeClr>
                  </a:gs>
                  <a:gs pos="15000">
                    <a:schemeClr val="accent5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5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5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5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tint val="92000"/>
                      <a:satMod val="170000"/>
                    </a:schemeClr>
                  </a:gs>
                  <a:gs pos="15000">
                    <a:schemeClr val="accent6"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1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1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1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1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2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2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2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2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3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3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3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3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9"/>
            <c:bubble3D val="0"/>
            <c:spPr>
              <a:gradFill rotWithShape="1">
                <a:gsLst>
                  <a:gs pos="0">
                    <a:schemeClr val="accent4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4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4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4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4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10"/>
            <c:bubble3D val="0"/>
            <c:spPr>
              <a:gradFill rotWithShape="1">
                <a:gsLst>
                  <a:gs pos="0">
                    <a:schemeClr val="accent5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5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5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5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5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Pt>
            <c:idx val="11"/>
            <c:bubble3D val="0"/>
            <c:spPr>
              <a:gradFill rotWithShape="1">
                <a:gsLst>
                  <a:gs pos="0">
                    <a:schemeClr val="accent6">
                      <a:lumMod val="60000"/>
                      <a:tint val="92000"/>
                      <a:satMod val="170000"/>
                    </a:schemeClr>
                  </a:gs>
                  <a:gs pos="15000">
                    <a:schemeClr val="accent6">
                      <a:lumMod val="60000"/>
                      <a:tint val="92000"/>
                      <a:shade val="99000"/>
                      <a:satMod val="170000"/>
                    </a:schemeClr>
                  </a:gs>
                  <a:gs pos="62000">
                    <a:schemeClr val="accent6">
                      <a:lumMod val="60000"/>
                      <a:tint val="96000"/>
                      <a:shade val="80000"/>
                      <a:satMod val="170000"/>
                    </a:schemeClr>
                  </a:gs>
                  <a:gs pos="97000">
                    <a:schemeClr val="accent6">
                      <a:lumMod val="60000"/>
                      <a:tint val="98000"/>
                      <a:shade val="63000"/>
                      <a:satMod val="170000"/>
                    </a:schemeClr>
                  </a:gs>
                  <a:gs pos="100000">
                    <a:schemeClr val="accent6">
                      <a:lumMod val="60000"/>
                      <a:shade val="62000"/>
                      <a:satMod val="170000"/>
                    </a:schemeClr>
                  </a:gs>
                </a:gsLst>
                <a:path path="circle">
                  <a:fillToRect l="50000" t="50000" r="50000" b="50000"/>
                </a:path>
              </a:gradFill>
              <a:ln>
                <a:noFill/>
              </a:ln>
              <a:effectLst>
                <a:outerShdw blurRad="63500" dist="25400" dir="5400000" rotWithShape="0">
                  <a:srgbClr val="000000">
                    <a:alpha val="43137"/>
                  </a:srgbClr>
                </a:outerShdw>
              </a:effectLst>
              <a:scene3d>
                <a:camera prst="orthographicFront" fov="0">
                  <a:rot lat="0" lon="0" rev="0"/>
                </a:camera>
                <a:lightRig rig="brightRoom" dir="tl">
                  <a:rot lat="0" lon="0" rev="5400000"/>
                </a:lightRig>
              </a:scene3d>
              <a:sp3d>
                <a:bevelT w="25400" h="50800" prst="angle"/>
                <a:contourClr>
                  <a:scrgbClr r="0" g="0" b="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Лист1!$A$2:$A$13</c:f>
              <c:strCache>
                <c:ptCount val="12"/>
                <c:pt idx="0">
                  <c:v>Обшегосударственные вопросы - 148275,35</c:v>
                </c:pt>
                <c:pt idx="1">
                  <c:v>Национальная оборона - 807,65</c:v>
                </c:pt>
                <c:pt idx="2">
                  <c:v>Национальная безопасность и правоохранительная деятельность - 7038,08</c:v>
                </c:pt>
                <c:pt idx="3">
                  <c:v>Национальная экономика - 53358,59</c:v>
                </c:pt>
                <c:pt idx="4">
                  <c:v>ЖКХ - 7142,95</c:v>
                </c:pt>
                <c:pt idx="5">
                  <c:v>Охрана окружающей среды - 13804,33</c:v>
                </c:pt>
                <c:pt idx="6">
                  <c:v>Образование - 587221,6</c:v>
                </c:pt>
                <c:pt idx="7">
                  <c:v>Культура - 89574,35</c:v>
                </c:pt>
                <c:pt idx="8">
                  <c:v>Социальная политика - 0,09</c:v>
                </c:pt>
                <c:pt idx="9">
                  <c:v>Физическая культура и спорт - 200,00</c:v>
                </c:pt>
                <c:pt idx="10">
                  <c:v>Средства массовой информации - 1635,00</c:v>
                </c:pt>
                <c:pt idx="11">
                  <c:v>Обслуживание внутреннего, государственного и муниципального долга - 0,30</c:v>
                </c:pt>
              </c:strCache>
            </c:strRef>
          </c:cat>
          <c:val>
            <c:numRef>
              <c:f>Лист1!$B$2:$B$13</c:f>
              <c:numCache>
                <c:formatCode>0%</c:formatCode>
                <c:ptCount val="12"/>
                <c:pt idx="0">
                  <c:v>0.16</c:v>
                </c:pt>
                <c:pt idx="1">
                  <c:v>0</c:v>
                </c:pt>
                <c:pt idx="2">
                  <c:v>0.01</c:v>
                </c:pt>
                <c:pt idx="3">
                  <c:v>0.06</c:v>
                </c:pt>
                <c:pt idx="4">
                  <c:v>0.01</c:v>
                </c:pt>
                <c:pt idx="5">
                  <c:v>0.01</c:v>
                </c:pt>
                <c:pt idx="6">
                  <c:v>0.65</c:v>
                </c:pt>
                <c:pt idx="7">
                  <c:v>0.1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6.5277777777777782E-2"/>
          <c:y val="0.468084594192335"/>
          <c:w val="0.80191152668416443"/>
          <c:h val="0.530465960200699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45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F11A50-0215-4178-BE03-ABBB879D4E88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/>
      <dgm:spPr/>
    </dgm:pt>
    <dgm:pt modelId="{3B25DC9C-73E2-4DB9-A648-77FCFAF0B81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</a:t>
          </a:r>
        </a:p>
      </dgm:t>
    </dgm:pt>
    <dgm:pt modelId="{F4866007-56F2-4C6B-A449-1DF132C676C4}" type="parTrans" cxnId="{76CEFE43-9C01-47FF-B45E-22FB34AA2BA3}">
      <dgm:prSet/>
      <dgm:spPr/>
      <dgm:t>
        <a:bodyPr/>
        <a:lstStyle/>
        <a:p>
          <a:endParaRPr lang="ru-RU"/>
        </a:p>
      </dgm:t>
    </dgm:pt>
    <dgm:pt modelId="{67755E1A-ABB5-4032-A3C5-6B272B247F56}" type="sibTrans" cxnId="{76CEFE43-9C01-47FF-B45E-22FB34AA2BA3}">
      <dgm:prSet/>
      <dgm:spPr/>
      <dgm:t>
        <a:bodyPr/>
        <a:lstStyle/>
        <a:p>
          <a:endParaRPr lang="ru-RU"/>
        </a:p>
      </dgm:t>
    </dgm:pt>
    <dgm:pt modelId="{97C2FEC6-42A0-45F6-8C9B-22800CDAA818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2</a:t>
          </a:r>
        </a:p>
      </dgm:t>
    </dgm:pt>
    <dgm:pt modelId="{9D1F6010-2A80-456D-8650-E07B0488994E}" type="parTrans" cxnId="{E3449139-BAE4-4C0F-94E0-CC09DBDF46F5}">
      <dgm:prSet/>
      <dgm:spPr/>
      <dgm:t>
        <a:bodyPr/>
        <a:lstStyle/>
        <a:p>
          <a:endParaRPr lang="ru-RU"/>
        </a:p>
      </dgm:t>
    </dgm:pt>
    <dgm:pt modelId="{4285782A-24D7-4E2E-AFB2-D78C8C8DF1F4}" type="sibTrans" cxnId="{E3449139-BAE4-4C0F-94E0-CC09DBDF46F5}">
      <dgm:prSet/>
      <dgm:spPr/>
      <dgm:t>
        <a:bodyPr/>
        <a:lstStyle/>
        <a:p>
          <a:endParaRPr lang="ru-RU"/>
        </a:p>
      </dgm:t>
    </dgm:pt>
    <dgm:pt modelId="{D687F842-D027-4638-BB45-DAE4500852E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3</a:t>
          </a:r>
        </a:p>
      </dgm:t>
    </dgm:pt>
    <dgm:pt modelId="{D6A03A43-3CE3-4B71-A604-356DB33CB977}" type="parTrans" cxnId="{1EB5AED2-B3E4-4444-A10A-450678442AC1}">
      <dgm:prSet/>
      <dgm:spPr/>
      <dgm:t>
        <a:bodyPr/>
        <a:lstStyle/>
        <a:p>
          <a:endParaRPr lang="ru-RU"/>
        </a:p>
      </dgm:t>
    </dgm:pt>
    <dgm:pt modelId="{E2F3BC93-344A-4577-97FF-2471EEFE7819}" type="sibTrans" cxnId="{1EB5AED2-B3E4-4444-A10A-450678442AC1}">
      <dgm:prSet/>
      <dgm:spPr/>
      <dgm:t>
        <a:bodyPr/>
        <a:lstStyle/>
        <a:p>
          <a:endParaRPr lang="ru-RU"/>
        </a:p>
      </dgm:t>
    </dgm:pt>
    <dgm:pt modelId="{D7EAE535-D109-43C3-AAEA-C3389F3BF0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4</a:t>
          </a:r>
        </a:p>
      </dgm:t>
    </dgm:pt>
    <dgm:pt modelId="{C31E734B-D998-44BB-A792-B9278637EA4D}" type="parTrans" cxnId="{53756531-4730-433E-8F87-E361A167B933}">
      <dgm:prSet/>
      <dgm:spPr/>
      <dgm:t>
        <a:bodyPr/>
        <a:lstStyle/>
        <a:p>
          <a:endParaRPr lang="ru-RU"/>
        </a:p>
      </dgm:t>
    </dgm:pt>
    <dgm:pt modelId="{3F5162C2-A23B-4261-95EC-50EB928C59D5}" type="sibTrans" cxnId="{53756531-4730-433E-8F87-E361A167B933}">
      <dgm:prSet/>
      <dgm:spPr/>
      <dgm:t>
        <a:bodyPr/>
        <a:lstStyle/>
        <a:p>
          <a:endParaRPr lang="ru-RU"/>
        </a:p>
      </dgm:t>
    </dgm:pt>
    <dgm:pt modelId="{C9847376-D81B-4A4B-98BE-F63C938BDC6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5</a:t>
          </a:r>
        </a:p>
      </dgm:t>
    </dgm:pt>
    <dgm:pt modelId="{760D7828-0A6A-43E4-B8D3-5998AE24C8F3}" type="parTrans" cxnId="{DB94EFCD-FFE0-461E-8BA9-54C01B02950B}">
      <dgm:prSet/>
      <dgm:spPr/>
      <dgm:t>
        <a:bodyPr/>
        <a:lstStyle/>
        <a:p>
          <a:endParaRPr lang="ru-RU"/>
        </a:p>
      </dgm:t>
    </dgm:pt>
    <dgm:pt modelId="{D747C460-E991-4982-905F-25A0761833AA}" type="sibTrans" cxnId="{DB94EFCD-FFE0-461E-8BA9-54C01B02950B}">
      <dgm:prSet/>
      <dgm:spPr/>
      <dgm:t>
        <a:bodyPr/>
        <a:lstStyle/>
        <a:p>
          <a:endParaRPr lang="ru-RU"/>
        </a:p>
      </dgm:t>
    </dgm:pt>
    <dgm:pt modelId="{1718CE05-13E9-48CE-AA6F-CAEF90F738E4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6</a:t>
          </a:r>
        </a:p>
      </dgm:t>
    </dgm:pt>
    <dgm:pt modelId="{CFB26935-9D55-47AA-8D5B-4F6F7FE0749A}" type="parTrans" cxnId="{9506D3A1-9FA7-4718-A3A8-B03D78A58D51}">
      <dgm:prSet/>
      <dgm:spPr/>
      <dgm:t>
        <a:bodyPr/>
        <a:lstStyle/>
        <a:p>
          <a:endParaRPr lang="ru-RU"/>
        </a:p>
      </dgm:t>
    </dgm:pt>
    <dgm:pt modelId="{3F13641D-7B70-433A-8759-6290E19B16D4}" type="sibTrans" cxnId="{9506D3A1-9FA7-4718-A3A8-B03D78A58D51}">
      <dgm:prSet/>
      <dgm:spPr/>
      <dgm:t>
        <a:bodyPr/>
        <a:lstStyle/>
        <a:p>
          <a:endParaRPr lang="ru-RU"/>
        </a:p>
      </dgm:t>
    </dgm:pt>
    <dgm:pt modelId="{CBD6B7C0-AEFA-422B-B4B0-BE348564B92B}" type="pres">
      <dgm:prSet presAssocID="{DAF11A50-0215-4178-BE03-ABBB879D4E88}" presName="cycle" presStyleCnt="0">
        <dgm:presLayoutVars>
          <dgm:dir/>
          <dgm:resizeHandles val="exact"/>
        </dgm:presLayoutVars>
      </dgm:prSet>
      <dgm:spPr/>
    </dgm:pt>
    <dgm:pt modelId="{A711CB18-4237-4061-A97C-D0D8999545AC}" type="pres">
      <dgm:prSet presAssocID="{3B25DC9C-73E2-4DB9-A648-77FCFAF0B81B}" presName="dummy" presStyleCnt="0"/>
      <dgm:spPr/>
    </dgm:pt>
    <dgm:pt modelId="{4028495E-2265-41DF-A7B6-D139AC2352F9}" type="pres">
      <dgm:prSet presAssocID="{3B25DC9C-73E2-4DB9-A648-77FCFAF0B81B}" presName="node" presStyleLbl="revTx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4217DC-E462-455B-9A22-F1F357BB9BB3}" type="pres">
      <dgm:prSet presAssocID="{67755E1A-ABB5-4032-A3C5-6B272B247F56}" presName="sibTrans" presStyleLbl="node1" presStyleIdx="0" presStyleCnt="6"/>
      <dgm:spPr/>
      <dgm:t>
        <a:bodyPr/>
        <a:lstStyle/>
        <a:p>
          <a:endParaRPr lang="ru-RU"/>
        </a:p>
      </dgm:t>
    </dgm:pt>
    <dgm:pt modelId="{6CA2931F-1610-451C-8AC6-89C513E0C133}" type="pres">
      <dgm:prSet presAssocID="{97C2FEC6-42A0-45F6-8C9B-22800CDAA818}" presName="dummy" presStyleCnt="0"/>
      <dgm:spPr/>
    </dgm:pt>
    <dgm:pt modelId="{9B2C4459-F9E3-47F6-922B-DC5A49A5D1AF}" type="pres">
      <dgm:prSet presAssocID="{97C2FEC6-42A0-45F6-8C9B-22800CDAA818}" presName="node" presStyleLbl="revTx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C6C64E0-0182-4828-B553-F1EFF8170D2A}" type="pres">
      <dgm:prSet presAssocID="{4285782A-24D7-4E2E-AFB2-D78C8C8DF1F4}" presName="sibTrans" presStyleLbl="node1" presStyleIdx="1" presStyleCnt="6"/>
      <dgm:spPr/>
      <dgm:t>
        <a:bodyPr/>
        <a:lstStyle/>
        <a:p>
          <a:endParaRPr lang="ru-RU"/>
        </a:p>
      </dgm:t>
    </dgm:pt>
    <dgm:pt modelId="{8107C38A-43A1-47C4-81E8-951A0B906E3C}" type="pres">
      <dgm:prSet presAssocID="{D687F842-D027-4638-BB45-DAE4500852EF}" presName="dummy" presStyleCnt="0"/>
      <dgm:spPr/>
    </dgm:pt>
    <dgm:pt modelId="{7F7A19F4-7A6C-430E-9FC3-09EA6DD3671E}" type="pres">
      <dgm:prSet presAssocID="{D687F842-D027-4638-BB45-DAE4500852EF}" presName="node" presStyleLbl="revTx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30D185-C122-438A-A061-A4D1EB712048}" type="pres">
      <dgm:prSet presAssocID="{E2F3BC93-344A-4577-97FF-2471EEFE7819}" presName="sibTrans" presStyleLbl="node1" presStyleIdx="2" presStyleCnt="6"/>
      <dgm:spPr/>
      <dgm:t>
        <a:bodyPr/>
        <a:lstStyle/>
        <a:p>
          <a:endParaRPr lang="ru-RU"/>
        </a:p>
      </dgm:t>
    </dgm:pt>
    <dgm:pt modelId="{B9F001FA-EECA-46C5-B0FE-D44A18AD436E}" type="pres">
      <dgm:prSet presAssocID="{D7EAE535-D109-43C3-AAEA-C3389F3BF0E4}" presName="dummy" presStyleCnt="0"/>
      <dgm:spPr/>
    </dgm:pt>
    <dgm:pt modelId="{3480D70E-746D-439B-B9E1-FAB27DF9DB24}" type="pres">
      <dgm:prSet presAssocID="{D7EAE535-D109-43C3-AAEA-C3389F3BF0E4}" presName="node" presStyleLbl="revTx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6F758C-1A98-4037-9EEE-F97F0A2B2008}" type="pres">
      <dgm:prSet presAssocID="{3F5162C2-A23B-4261-95EC-50EB928C59D5}" presName="sibTrans" presStyleLbl="node1" presStyleIdx="3" presStyleCnt="6"/>
      <dgm:spPr/>
      <dgm:t>
        <a:bodyPr/>
        <a:lstStyle/>
        <a:p>
          <a:endParaRPr lang="ru-RU"/>
        </a:p>
      </dgm:t>
    </dgm:pt>
    <dgm:pt modelId="{9D55EC87-2164-4433-B12F-000F22F1A75A}" type="pres">
      <dgm:prSet presAssocID="{C9847376-D81B-4A4B-98BE-F63C938BDC64}" presName="dummy" presStyleCnt="0"/>
      <dgm:spPr/>
    </dgm:pt>
    <dgm:pt modelId="{F4BE892F-5FD9-4946-96C5-7F9E9A24AD25}" type="pres">
      <dgm:prSet presAssocID="{C9847376-D81B-4A4B-98BE-F63C938BDC64}" presName="node" presStyleLbl="revTx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2DCBE0-6481-4836-9BB6-A59B9625BB27}" type="pres">
      <dgm:prSet presAssocID="{D747C460-E991-4982-905F-25A0761833AA}" presName="sibTrans" presStyleLbl="node1" presStyleIdx="4" presStyleCnt="6"/>
      <dgm:spPr/>
      <dgm:t>
        <a:bodyPr/>
        <a:lstStyle/>
        <a:p>
          <a:endParaRPr lang="ru-RU"/>
        </a:p>
      </dgm:t>
    </dgm:pt>
    <dgm:pt modelId="{B9B2C49A-1541-4706-847A-ECC6172BC012}" type="pres">
      <dgm:prSet presAssocID="{1718CE05-13E9-48CE-AA6F-CAEF90F738E4}" presName="dummy" presStyleCnt="0"/>
      <dgm:spPr/>
    </dgm:pt>
    <dgm:pt modelId="{0140FAE9-C009-48EE-83D1-07D67D76FDC7}" type="pres">
      <dgm:prSet presAssocID="{1718CE05-13E9-48CE-AA6F-CAEF90F738E4}" presName="node" presStyleLbl="revTx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A1124E-CD7C-4AF4-A3A4-FECB29BD52EF}" type="pres">
      <dgm:prSet presAssocID="{3F13641D-7B70-433A-8759-6290E19B16D4}" presName="sibTrans" presStyleLbl="node1" presStyleIdx="5" presStyleCnt="6"/>
      <dgm:spPr/>
      <dgm:t>
        <a:bodyPr/>
        <a:lstStyle/>
        <a:p>
          <a:endParaRPr lang="ru-RU"/>
        </a:p>
      </dgm:t>
    </dgm:pt>
  </dgm:ptLst>
  <dgm:cxnLst>
    <dgm:cxn modelId="{1EB5AED2-B3E4-4444-A10A-450678442AC1}" srcId="{DAF11A50-0215-4178-BE03-ABBB879D4E88}" destId="{D687F842-D027-4638-BB45-DAE4500852EF}" srcOrd="2" destOrd="0" parTransId="{D6A03A43-3CE3-4B71-A604-356DB33CB977}" sibTransId="{E2F3BC93-344A-4577-97FF-2471EEFE7819}"/>
    <dgm:cxn modelId="{97BD9E29-7A8E-4CE6-876E-01D687F75944}" type="presOf" srcId="{4285782A-24D7-4E2E-AFB2-D78C8C8DF1F4}" destId="{AC6C64E0-0182-4828-B553-F1EFF8170D2A}" srcOrd="0" destOrd="0" presId="urn:microsoft.com/office/officeart/2005/8/layout/cycle1"/>
    <dgm:cxn modelId="{911433F1-2F8A-40A7-924C-5FCC4D26F818}" type="presOf" srcId="{D747C460-E991-4982-905F-25A0761833AA}" destId="{DE2DCBE0-6481-4836-9BB6-A59B9625BB27}" srcOrd="0" destOrd="0" presId="urn:microsoft.com/office/officeart/2005/8/layout/cycle1"/>
    <dgm:cxn modelId="{A6D6FEAD-8829-4855-8758-8562A868386F}" type="presOf" srcId="{DAF11A50-0215-4178-BE03-ABBB879D4E88}" destId="{CBD6B7C0-AEFA-422B-B4B0-BE348564B92B}" srcOrd="0" destOrd="0" presId="urn:microsoft.com/office/officeart/2005/8/layout/cycle1"/>
    <dgm:cxn modelId="{D248929B-285C-42E3-8BF9-134E0DB6EC20}" type="presOf" srcId="{D7EAE535-D109-43C3-AAEA-C3389F3BF0E4}" destId="{3480D70E-746D-439B-B9E1-FAB27DF9DB24}" srcOrd="0" destOrd="0" presId="urn:microsoft.com/office/officeart/2005/8/layout/cycle1"/>
    <dgm:cxn modelId="{1FEF8C16-2CAE-4C18-BFD3-682F2971212D}" type="presOf" srcId="{3B25DC9C-73E2-4DB9-A648-77FCFAF0B81B}" destId="{4028495E-2265-41DF-A7B6-D139AC2352F9}" srcOrd="0" destOrd="0" presId="urn:microsoft.com/office/officeart/2005/8/layout/cycle1"/>
    <dgm:cxn modelId="{B1A89DB0-94B2-4786-B64C-5B6C3466DA82}" type="presOf" srcId="{1718CE05-13E9-48CE-AA6F-CAEF90F738E4}" destId="{0140FAE9-C009-48EE-83D1-07D67D76FDC7}" srcOrd="0" destOrd="0" presId="urn:microsoft.com/office/officeart/2005/8/layout/cycle1"/>
    <dgm:cxn modelId="{AEAEF484-8B63-4F04-B634-68EB384118E7}" type="presOf" srcId="{3F13641D-7B70-433A-8759-6290E19B16D4}" destId="{59A1124E-CD7C-4AF4-A3A4-FECB29BD52EF}" srcOrd="0" destOrd="0" presId="urn:microsoft.com/office/officeart/2005/8/layout/cycle1"/>
    <dgm:cxn modelId="{E42EF0A7-8C95-443A-A00B-2BAAF0089EF4}" type="presOf" srcId="{D687F842-D027-4638-BB45-DAE4500852EF}" destId="{7F7A19F4-7A6C-430E-9FC3-09EA6DD3671E}" srcOrd="0" destOrd="0" presId="urn:microsoft.com/office/officeart/2005/8/layout/cycle1"/>
    <dgm:cxn modelId="{90843F82-03BB-42BF-979E-E45E70D69413}" type="presOf" srcId="{E2F3BC93-344A-4577-97FF-2471EEFE7819}" destId="{E830D185-C122-438A-A061-A4D1EB712048}" srcOrd="0" destOrd="0" presId="urn:microsoft.com/office/officeart/2005/8/layout/cycle1"/>
    <dgm:cxn modelId="{672C3D97-A6D4-4FBE-8886-6EE63A949372}" type="presOf" srcId="{97C2FEC6-42A0-45F6-8C9B-22800CDAA818}" destId="{9B2C4459-F9E3-47F6-922B-DC5A49A5D1AF}" srcOrd="0" destOrd="0" presId="urn:microsoft.com/office/officeart/2005/8/layout/cycle1"/>
    <dgm:cxn modelId="{FC87F3B8-1917-4A2A-8395-35E5B18A989D}" type="presOf" srcId="{67755E1A-ABB5-4032-A3C5-6B272B247F56}" destId="{A84217DC-E462-455B-9A22-F1F357BB9BB3}" srcOrd="0" destOrd="0" presId="urn:microsoft.com/office/officeart/2005/8/layout/cycle1"/>
    <dgm:cxn modelId="{E3449139-BAE4-4C0F-94E0-CC09DBDF46F5}" srcId="{DAF11A50-0215-4178-BE03-ABBB879D4E88}" destId="{97C2FEC6-42A0-45F6-8C9B-22800CDAA818}" srcOrd="1" destOrd="0" parTransId="{9D1F6010-2A80-456D-8650-E07B0488994E}" sibTransId="{4285782A-24D7-4E2E-AFB2-D78C8C8DF1F4}"/>
    <dgm:cxn modelId="{DB94EFCD-FFE0-461E-8BA9-54C01B02950B}" srcId="{DAF11A50-0215-4178-BE03-ABBB879D4E88}" destId="{C9847376-D81B-4A4B-98BE-F63C938BDC64}" srcOrd="4" destOrd="0" parTransId="{760D7828-0A6A-43E4-B8D3-5998AE24C8F3}" sibTransId="{D747C460-E991-4982-905F-25A0761833AA}"/>
    <dgm:cxn modelId="{32D4CA9E-9DE2-478D-AA4B-883F9A806030}" type="presOf" srcId="{C9847376-D81B-4A4B-98BE-F63C938BDC64}" destId="{F4BE892F-5FD9-4946-96C5-7F9E9A24AD25}" srcOrd="0" destOrd="0" presId="urn:microsoft.com/office/officeart/2005/8/layout/cycle1"/>
    <dgm:cxn modelId="{9506D3A1-9FA7-4718-A3A8-B03D78A58D51}" srcId="{DAF11A50-0215-4178-BE03-ABBB879D4E88}" destId="{1718CE05-13E9-48CE-AA6F-CAEF90F738E4}" srcOrd="5" destOrd="0" parTransId="{CFB26935-9D55-47AA-8D5B-4F6F7FE0749A}" sibTransId="{3F13641D-7B70-433A-8759-6290E19B16D4}"/>
    <dgm:cxn modelId="{53756531-4730-433E-8F87-E361A167B933}" srcId="{DAF11A50-0215-4178-BE03-ABBB879D4E88}" destId="{D7EAE535-D109-43C3-AAEA-C3389F3BF0E4}" srcOrd="3" destOrd="0" parTransId="{C31E734B-D998-44BB-A792-B9278637EA4D}" sibTransId="{3F5162C2-A23B-4261-95EC-50EB928C59D5}"/>
    <dgm:cxn modelId="{76CEFE43-9C01-47FF-B45E-22FB34AA2BA3}" srcId="{DAF11A50-0215-4178-BE03-ABBB879D4E88}" destId="{3B25DC9C-73E2-4DB9-A648-77FCFAF0B81B}" srcOrd="0" destOrd="0" parTransId="{F4866007-56F2-4C6B-A449-1DF132C676C4}" sibTransId="{67755E1A-ABB5-4032-A3C5-6B272B247F56}"/>
    <dgm:cxn modelId="{E9B2A43B-EC0A-4490-966E-3B4A6843B06E}" type="presOf" srcId="{3F5162C2-A23B-4261-95EC-50EB928C59D5}" destId="{206F758C-1A98-4037-9EEE-F97F0A2B2008}" srcOrd="0" destOrd="0" presId="urn:microsoft.com/office/officeart/2005/8/layout/cycle1"/>
    <dgm:cxn modelId="{3BFE60F4-3D3F-428A-9F7F-EAF03A49D118}" type="presParOf" srcId="{CBD6B7C0-AEFA-422B-B4B0-BE348564B92B}" destId="{A711CB18-4237-4061-A97C-D0D8999545AC}" srcOrd="0" destOrd="0" presId="urn:microsoft.com/office/officeart/2005/8/layout/cycle1"/>
    <dgm:cxn modelId="{E99B830D-2F70-4736-AA29-D094B5838CEA}" type="presParOf" srcId="{CBD6B7C0-AEFA-422B-B4B0-BE348564B92B}" destId="{4028495E-2265-41DF-A7B6-D139AC2352F9}" srcOrd="1" destOrd="0" presId="urn:microsoft.com/office/officeart/2005/8/layout/cycle1"/>
    <dgm:cxn modelId="{9A664351-4292-453A-A88A-59374635021D}" type="presParOf" srcId="{CBD6B7C0-AEFA-422B-B4B0-BE348564B92B}" destId="{A84217DC-E462-455B-9A22-F1F357BB9BB3}" srcOrd="2" destOrd="0" presId="urn:microsoft.com/office/officeart/2005/8/layout/cycle1"/>
    <dgm:cxn modelId="{BB81CE02-675B-4BEC-A721-695F1CF32DD4}" type="presParOf" srcId="{CBD6B7C0-AEFA-422B-B4B0-BE348564B92B}" destId="{6CA2931F-1610-451C-8AC6-89C513E0C133}" srcOrd="3" destOrd="0" presId="urn:microsoft.com/office/officeart/2005/8/layout/cycle1"/>
    <dgm:cxn modelId="{09C2A46F-E195-40F0-8ECB-9D081FB32DC3}" type="presParOf" srcId="{CBD6B7C0-AEFA-422B-B4B0-BE348564B92B}" destId="{9B2C4459-F9E3-47F6-922B-DC5A49A5D1AF}" srcOrd="4" destOrd="0" presId="urn:microsoft.com/office/officeart/2005/8/layout/cycle1"/>
    <dgm:cxn modelId="{23A49695-9997-4928-8DC3-86C4CA444AAD}" type="presParOf" srcId="{CBD6B7C0-AEFA-422B-B4B0-BE348564B92B}" destId="{AC6C64E0-0182-4828-B553-F1EFF8170D2A}" srcOrd="5" destOrd="0" presId="urn:microsoft.com/office/officeart/2005/8/layout/cycle1"/>
    <dgm:cxn modelId="{BF1498B8-BFEB-4E79-B447-D735D3A4A413}" type="presParOf" srcId="{CBD6B7C0-AEFA-422B-B4B0-BE348564B92B}" destId="{8107C38A-43A1-47C4-81E8-951A0B906E3C}" srcOrd="6" destOrd="0" presId="urn:microsoft.com/office/officeart/2005/8/layout/cycle1"/>
    <dgm:cxn modelId="{D034E07F-343D-4554-8F10-2E035B259C72}" type="presParOf" srcId="{CBD6B7C0-AEFA-422B-B4B0-BE348564B92B}" destId="{7F7A19F4-7A6C-430E-9FC3-09EA6DD3671E}" srcOrd="7" destOrd="0" presId="urn:microsoft.com/office/officeart/2005/8/layout/cycle1"/>
    <dgm:cxn modelId="{D66A4DF9-D9F6-4B47-8FB2-7C5D2A113CB1}" type="presParOf" srcId="{CBD6B7C0-AEFA-422B-B4B0-BE348564B92B}" destId="{E830D185-C122-438A-A061-A4D1EB712048}" srcOrd="8" destOrd="0" presId="urn:microsoft.com/office/officeart/2005/8/layout/cycle1"/>
    <dgm:cxn modelId="{D5B8C1A1-9BFC-4992-BC44-1F91CB60A6D1}" type="presParOf" srcId="{CBD6B7C0-AEFA-422B-B4B0-BE348564B92B}" destId="{B9F001FA-EECA-46C5-B0FE-D44A18AD436E}" srcOrd="9" destOrd="0" presId="urn:microsoft.com/office/officeart/2005/8/layout/cycle1"/>
    <dgm:cxn modelId="{529DFFDB-6818-4683-94A6-62A7D59B74E9}" type="presParOf" srcId="{CBD6B7C0-AEFA-422B-B4B0-BE348564B92B}" destId="{3480D70E-746D-439B-B9E1-FAB27DF9DB24}" srcOrd="10" destOrd="0" presId="urn:microsoft.com/office/officeart/2005/8/layout/cycle1"/>
    <dgm:cxn modelId="{4DD84CCC-C54F-47BF-A0E6-58E762B70F56}" type="presParOf" srcId="{CBD6B7C0-AEFA-422B-B4B0-BE348564B92B}" destId="{206F758C-1A98-4037-9EEE-F97F0A2B2008}" srcOrd="11" destOrd="0" presId="urn:microsoft.com/office/officeart/2005/8/layout/cycle1"/>
    <dgm:cxn modelId="{2FD67E67-9A47-4683-BDD7-70E1C098B138}" type="presParOf" srcId="{CBD6B7C0-AEFA-422B-B4B0-BE348564B92B}" destId="{9D55EC87-2164-4433-B12F-000F22F1A75A}" srcOrd="12" destOrd="0" presId="urn:microsoft.com/office/officeart/2005/8/layout/cycle1"/>
    <dgm:cxn modelId="{A1888034-0934-4E19-9B3A-4C34269393DF}" type="presParOf" srcId="{CBD6B7C0-AEFA-422B-B4B0-BE348564B92B}" destId="{F4BE892F-5FD9-4946-96C5-7F9E9A24AD25}" srcOrd="13" destOrd="0" presId="urn:microsoft.com/office/officeart/2005/8/layout/cycle1"/>
    <dgm:cxn modelId="{2F716F7A-7908-4806-9016-4EBAB85135AF}" type="presParOf" srcId="{CBD6B7C0-AEFA-422B-B4B0-BE348564B92B}" destId="{DE2DCBE0-6481-4836-9BB6-A59B9625BB27}" srcOrd="14" destOrd="0" presId="urn:microsoft.com/office/officeart/2005/8/layout/cycle1"/>
    <dgm:cxn modelId="{56A6DB59-D6ED-4D84-98BA-EC5BDBBC4477}" type="presParOf" srcId="{CBD6B7C0-AEFA-422B-B4B0-BE348564B92B}" destId="{B9B2C49A-1541-4706-847A-ECC6172BC012}" srcOrd="15" destOrd="0" presId="urn:microsoft.com/office/officeart/2005/8/layout/cycle1"/>
    <dgm:cxn modelId="{C55EB49D-3A4B-4882-9DEA-19765AEE1C7C}" type="presParOf" srcId="{CBD6B7C0-AEFA-422B-B4B0-BE348564B92B}" destId="{0140FAE9-C009-48EE-83D1-07D67D76FDC7}" srcOrd="16" destOrd="0" presId="urn:microsoft.com/office/officeart/2005/8/layout/cycle1"/>
    <dgm:cxn modelId="{B0425E5E-1019-47BC-B6E0-75A5BE20B506}" type="presParOf" srcId="{CBD6B7C0-AEFA-422B-B4B0-BE348564B92B}" destId="{59A1124E-CD7C-4AF4-A3A4-FECB29BD52EF}" srcOrd="17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A38D2BD-4759-4303-94AF-2329A32E7968}" type="doc">
      <dgm:prSet loTypeId="urn:microsoft.com/office/officeart/2005/8/layout/radial4" loCatId="relationship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0D09D38A-AE55-43AB-8E28-317A4A3B239E}">
      <dgm:prSet phldrT="[Текст]" custT="1"/>
      <dgm:spPr>
        <a:solidFill>
          <a:srgbClr val="92D050"/>
        </a:solidFill>
      </dgm:spPr>
      <dgm:t>
        <a:bodyPr/>
        <a:lstStyle/>
        <a:p>
          <a:r>
            <a:rPr lang="ru-RU" sz="18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</a:t>
          </a:r>
          <a:r>
            <a:rPr lang="ru-RU" sz="1800" b="1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Акшинский</a:t>
          </a:r>
          <a:endParaRPr lang="ru-RU" sz="18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E943950-7C90-42B3-8E88-C1D591646C49}" type="par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9C941E35-52F3-459A-AC11-8191C99E875C}" type="sibTrans" cxnId="{AC7A4941-5181-4910-B3E5-4DB4F166C758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12CC4FED-DEB5-41B4-BF00-2DCB4E7E53A7}">
      <dgm:prSet phldrT="[Текст]" custT="1"/>
      <dgm:spPr>
        <a:solidFill>
          <a:srgbClr val="E5F2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dirty="0"/>
        </a:p>
      </dgm:t>
    </dgm:pt>
    <dgm:pt modelId="{C62B606A-B861-42DB-8C16-88043237D391}" type="parTrans" cxnId="{580F2C14-062C-47F1-876A-C12EBE48FBFE}">
      <dgm:prSet/>
      <dgm:spPr>
        <a:solidFill>
          <a:srgbClr val="E24608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45D7F91E-2C0D-45F5-848B-F72C9C83272F}" type="sibTrans" cxnId="{580F2C14-062C-47F1-876A-C12EBE48FBFE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FDCC85A-EFAA-4306-A923-755F69AE59D8}">
      <dgm:prSet phldrT="[Текст]" custT="1"/>
      <dgm:spPr>
        <a:solidFill>
          <a:srgbClr val="CCFF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dirty="0"/>
        </a:p>
      </dgm:t>
    </dgm:pt>
    <dgm:pt modelId="{99656481-B4F9-43CE-ADDD-DB8D1C780878}" type="parTrans" cxnId="{4B732C8F-B45B-442C-B039-89E371F239B9}">
      <dgm:prSet/>
      <dgm:spPr>
        <a:solidFill>
          <a:schemeClr val="accent2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E50ED9F-CF62-4E70-A312-AB85EC754142}" type="sibTrans" cxnId="{4B732C8F-B45B-442C-B039-89E371F239B9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C606A703-6769-4F12-B821-78F243834A4C}">
      <dgm:prSet phldrT="[Текст]" custT="1"/>
      <dgm:spPr>
        <a:solidFill>
          <a:srgbClr val="E5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2024 год и  плановый период  2025 и 2026 годов</a:t>
          </a:r>
          <a:endParaRPr lang="ru-RU" sz="1200" b="1" dirty="0"/>
        </a:p>
      </dgm:t>
    </dgm:pt>
    <dgm:pt modelId="{189ABBC8-7471-47D9-B6FB-A246EE6B4C54}" type="parTrans" cxnId="{1DB3D14B-B60B-4EA8-804C-DD057A76C880}">
      <dgm:prSet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83242449-D077-478A-BBDA-8070C1FBBB5A}" type="sibTrans" cxnId="{1DB3D14B-B60B-4EA8-804C-DD057A76C880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0589E40-0998-4DBB-8E46-86ECADEEDE18}">
      <dgm:prSet phldrT="[Текст]" custT="1"/>
      <dgm:spPr>
        <a:solidFill>
          <a:srgbClr val="F7FFE5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 бюджетном процессе </a:t>
          </a:r>
          <a:endParaRPr lang="ru-RU" sz="1200" b="1" dirty="0"/>
        </a:p>
      </dgm:t>
    </dgm:pt>
    <dgm:pt modelId="{4295C1D4-D3C8-4F74-9E77-50DA5ECEEE32}" type="parTrans" cxnId="{B0AB2EC9-8549-487C-80F8-0751C504F30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3CCDB952-20C5-4122-9035-083C703FBBC5}" type="sibTrans" cxnId="{B0AB2EC9-8549-487C-80F8-0751C504F30C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61AA9DF-8FB4-4389-AB5A-59391B9A1577}">
      <dgm:prSet phldrT="[Текст]" custT="1"/>
      <dgm:spPr>
        <a:solidFill>
          <a:srgbClr val="FFFFA7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dirty="0"/>
        </a:p>
      </dgm:t>
    </dgm:pt>
    <dgm:pt modelId="{EFF003AA-1FB5-426E-AFD8-BB1557383181}" type="parTrans" cxnId="{C4637DD7-1F9A-4C18-978B-D27F1D05A4E7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A71A8589-1BB7-412E-9416-A4249FCC8B7C}" type="sibTrans" cxnId="{C4637DD7-1F9A-4C18-978B-D27F1D05A4E7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69D100E5-782B-4BB1-AA57-828B965C8097}">
      <dgm:prSet phldrT="[Текст]" custT="1"/>
      <dgm:spPr>
        <a:solidFill>
          <a:srgbClr val="FEEDCE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dirty="0"/>
        </a:p>
      </dgm:t>
    </dgm:pt>
    <dgm:pt modelId="{CEC41E7E-0E3D-49E8-B1FB-AECD870F32B8}" type="parTrans" cxnId="{F7A63FF2-8B7E-44CC-8A4C-9F7EAB1E948F}">
      <dgm:prSet/>
      <dgm:spPr>
        <a:solidFill>
          <a:srgbClr val="DE50AB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DE3D59A0-9430-44AB-8888-DFB09F317D0A}" type="sibTrans" cxnId="{F7A63FF2-8B7E-44CC-8A4C-9F7EAB1E948F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28AC0DDD-2B9B-4D5E-BC42-1FF09C378318}">
      <dgm:prSet phldrT="[Текст]" custT="1"/>
      <dgm:spPr>
        <a:solidFill>
          <a:srgbClr val="F1D9FF"/>
        </a:solidFill>
      </dgm:spPr>
      <dgm:t>
        <a:bodyPr/>
        <a:lstStyle/>
        <a:p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плановый </a:t>
          </a:r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 2025 и 2026</a:t>
          </a:r>
        </a:p>
        <a:p>
          <a:r>
            <a:rPr lang="ru-RU" sz="1200" b="1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dirty="0"/>
        </a:p>
      </dgm:t>
    </dgm:pt>
    <dgm:pt modelId="{34E95D9F-6092-4ED5-9D57-6033EFBFCD4F}" type="parTrans" cxnId="{24ACC368-D3E9-4D30-9508-D343255722D3}">
      <dgm:prSet/>
      <dgm:spPr>
        <a:solidFill>
          <a:srgbClr val="92D050"/>
        </a:solidFill>
      </dgm:spPr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E1240207-5EFA-4E99-A28C-84374FEC8759}" type="sibTrans" cxnId="{24ACC368-D3E9-4D30-9508-D343255722D3}">
      <dgm:prSet/>
      <dgm:spPr/>
      <dgm:t>
        <a:bodyPr/>
        <a:lstStyle/>
        <a:p>
          <a:endParaRPr lang="ru-RU" sz="3600" b="1">
            <a:solidFill>
              <a:schemeClr val="tx1"/>
            </a:solidFill>
          </a:endParaRPr>
        </a:p>
      </dgm:t>
    </dgm:pt>
    <dgm:pt modelId="{0A6E5835-9091-4221-81D0-696940EF4BE1}" type="pres">
      <dgm:prSet presAssocID="{5A38D2BD-4759-4303-94AF-2329A32E7968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047383F-5106-466E-98E4-9715F4A1C19E}" type="pres">
      <dgm:prSet presAssocID="{0D09D38A-AE55-43AB-8E28-317A4A3B239E}" presName="centerShape" presStyleLbl="node0" presStyleIdx="0" presStyleCnt="1" custScaleX="140681" custScaleY="121885"/>
      <dgm:spPr/>
      <dgm:t>
        <a:bodyPr/>
        <a:lstStyle/>
        <a:p>
          <a:endParaRPr lang="ru-RU"/>
        </a:p>
      </dgm:t>
    </dgm:pt>
    <dgm:pt modelId="{2BB025FC-588C-46DF-B380-77BE28103502}" type="pres">
      <dgm:prSet presAssocID="{C62B606A-B861-42DB-8C16-88043237D391}" presName="parTrans" presStyleLbl="bgSibTrans2D1" presStyleIdx="0" presStyleCnt="7"/>
      <dgm:spPr/>
      <dgm:t>
        <a:bodyPr/>
        <a:lstStyle/>
        <a:p>
          <a:endParaRPr lang="ru-RU"/>
        </a:p>
      </dgm:t>
    </dgm:pt>
    <dgm:pt modelId="{59DE6AAC-5343-4D24-98DF-8F9A67AE7FA1}" type="pres">
      <dgm:prSet presAssocID="{12CC4FED-DEB5-41B4-BF00-2DCB4E7E53A7}" presName="node" presStyleLbl="node1" presStyleIdx="0" presStyleCnt="7" custScaleX="135699" custScaleY="169021" custRadScaleRad="89527" custRadScaleInc="-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2308B9-FBE0-4FA1-AE66-76FC8C89B085}" type="pres">
      <dgm:prSet presAssocID="{99656481-B4F9-43CE-ADDD-DB8D1C780878}" presName="parTrans" presStyleLbl="bgSibTrans2D1" presStyleIdx="1" presStyleCnt="7"/>
      <dgm:spPr/>
      <dgm:t>
        <a:bodyPr/>
        <a:lstStyle/>
        <a:p>
          <a:endParaRPr lang="ru-RU"/>
        </a:p>
      </dgm:t>
    </dgm:pt>
    <dgm:pt modelId="{3834278D-4EE2-4CBB-B0E3-757CAF1BA722}" type="pres">
      <dgm:prSet presAssocID="{8FDCC85A-EFAA-4306-A923-755F69AE59D8}" presName="node" presStyleLbl="node1" presStyleIdx="1" presStyleCnt="7" custScaleX="135183" custRadScaleRad="104136" custRadScaleInc="-15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116E041-EA87-430E-80D7-B7539DB2596B}" type="pres">
      <dgm:prSet presAssocID="{189ABBC8-7471-47D9-B6FB-A246EE6B4C54}" presName="parTrans" presStyleLbl="bgSibTrans2D1" presStyleIdx="2" presStyleCnt="7"/>
      <dgm:spPr/>
      <dgm:t>
        <a:bodyPr/>
        <a:lstStyle/>
        <a:p>
          <a:endParaRPr lang="ru-RU"/>
        </a:p>
      </dgm:t>
    </dgm:pt>
    <dgm:pt modelId="{F7184571-0B88-40FF-9B53-1B8C0722086B}" type="pres">
      <dgm:prSet presAssocID="{C606A703-6769-4F12-B821-78F243834A4C}" presName="node" presStyleLbl="node1" presStyleIdx="2" presStyleCnt="7" custScaleX="140572" custScaleY="108698" custRadScaleRad="127967" custRadScaleInc="-254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6DAB26-988B-42A9-8071-742788685942}" type="pres">
      <dgm:prSet presAssocID="{4295C1D4-D3C8-4F74-9E77-50DA5ECEEE32}" presName="parTrans" presStyleLbl="bgSibTrans2D1" presStyleIdx="3" presStyleCnt="7"/>
      <dgm:spPr/>
      <dgm:t>
        <a:bodyPr/>
        <a:lstStyle/>
        <a:p>
          <a:endParaRPr lang="ru-RU"/>
        </a:p>
      </dgm:t>
    </dgm:pt>
    <dgm:pt modelId="{90D6A9CE-2919-4054-B792-D5A3421501F8}" type="pres">
      <dgm:prSet presAssocID="{A0589E40-0998-4DBB-8E46-86ECADEEDE18}" presName="node" presStyleLbl="node1" presStyleIdx="3" presStyleCnt="7" custScaleX="131751" custScaleY="101425" custRadScaleRad="103534" custRadScaleInc="-12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F9B56D-7D9F-42CA-93B2-58C602468031}" type="pres">
      <dgm:prSet presAssocID="{EFF003AA-1FB5-426E-AFD8-BB1557383181}" presName="parTrans" presStyleLbl="bgSibTrans2D1" presStyleIdx="4" presStyleCnt="7"/>
      <dgm:spPr/>
      <dgm:t>
        <a:bodyPr/>
        <a:lstStyle/>
        <a:p>
          <a:endParaRPr lang="ru-RU"/>
        </a:p>
      </dgm:t>
    </dgm:pt>
    <dgm:pt modelId="{D79FE3FA-A535-4B5C-B0AF-F17F7BEE4FF7}" type="pres">
      <dgm:prSet presAssocID="{661AA9DF-8FB4-4389-AB5A-59391B9A1577}" presName="node" presStyleLbl="node1" presStyleIdx="4" presStyleCnt="7" custScaleX="130093" custScaleY="105149" custRadScaleRad="114718" custRadScaleInc="65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263FA2-229A-4F3F-BA30-039DB77DDF58}" type="pres">
      <dgm:prSet presAssocID="{CEC41E7E-0E3D-49E8-B1FB-AECD870F32B8}" presName="parTrans" presStyleLbl="bgSibTrans2D1" presStyleIdx="5" presStyleCnt="7" custAng="9731627" custFlipVert="1" custFlipHor="1" custScaleX="60575" custScaleY="82345" custLinFactNeighborX="-18669" custLinFactNeighborY="64349"/>
      <dgm:spPr/>
      <dgm:t>
        <a:bodyPr/>
        <a:lstStyle/>
        <a:p>
          <a:endParaRPr lang="ru-RU"/>
        </a:p>
      </dgm:t>
    </dgm:pt>
    <dgm:pt modelId="{A73F64C8-DD11-45BB-8004-ACB5A4C838F8}" type="pres">
      <dgm:prSet presAssocID="{69D100E5-782B-4BB1-AA57-828B965C8097}" presName="node" presStyleLbl="node1" presStyleIdx="5" presStyleCnt="7" custScaleX="132293" custScaleY="122644" custRadScaleRad="103807" custRadScaleInc="-234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F0DABE-90D4-45D7-84C6-CBCAEFD3EDCA}" type="pres">
      <dgm:prSet presAssocID="{34E95D9F-6092-4ED5-9D57-6033EFBFCD4F}" presName="parTrans" presStyleLbl="bgSibTrans2D1" presStyleIdx="6" presStyleCnt="7" custLinFactNeighborX="-3295"/>
      <dgm:spPr/>
      <dgm:t>
        <a:bodyPr/>
        <a:lstStyle/>
        <a:p>
          <a:endParaRPr lang="ru-RU"/>
        </a:p>
      </dgm:t>
    </dgm:pt>
    <dgm:pt modelId="{A2C71C42-9C37-45DB-9506-01FDE9510978}" type="pres">
      <dgm:prSet presAssocID="{28AC0DDD-2B9B-4D5E-BC42-1FF09C378318}" presName="node" presStyleLbl="node1" presStyleIdx="6" presStyleCnt="7" custScaleX="155933" custScaleY="164612" custRadScaleRad="88898" custRadScaleInc="19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019D8F6-BBF4-4C8B-B41F-9D3B87785FAC}" type="presOf" srcId="{A0589E40-0998-4DBB-8E46-86ECADEEDE18}" destId="{90D6A9CE-2919-4054-B792-D5A3421501F8}" srcOrd="0" destOrd="0" presId="urn:microsoft.com/office/officeart/2005/8/layout/radial4"/>
    <dgm:cxn modelId="{888BCBFF-6034-4CAE-BA1B-F4594E546C9E}" type="presOf" srcId="{34E95D9F-6092-4ED5-9D57-6033EFBFCD4F}" destId="{EAF0DABE-90D4-45D7-84C6-CBCAEFD3EDCA}" srcOrd="0" destOrd="0" presId="urn:microsoft.com/office/officeart/2005/8/layout/radial4"/>
    <dgm:cxn modelId="{F7A63FF2-8B7E-44CC-8A4C-9F7EAB1E948F}" srcId="{0D09D38A-AE55-43AB-8E28-317A4A3B239E}" destId="{69D100E5-782B-4BB1-AA57-828B965C8097}" srcOrd="5" destOrd="0" parTransId="{CEC41E7E-0E3D-49E8-B1FB-AECD870F32B8}" sibTransId="{DE3D59A0-9430-44AB-8888-DFB09F317D0A}"/>
    <dgm:cxn modelId="{C4637DD7-1F9A-4C18-978B-D27F1D05A4E7}" srcId="{0D09D38A-AE55-43AB-8E28-317A4A3B239E}" destId="{661AA9DF-8FB4-4389-AB5A-59391B9A1577}" srcOrd="4" destOrd="0" parTransId="{EFF003AA-1FB5-426E-AFD8-BB1557383181}" sibTransId="{A71A8589-1BB7-412E-9416-A4249FCC8B7C}"/>
    <dgm:cxn modelId="{F0C31530-FD6E-4172-9AA6-38CE373F223F}" type="presOf" srcId="{C606A703-6769-4F12-B821-78F243834A4C}" destId="{F7184571-0B88-40FF-9B53-1B8C0722086B}" srcOrd="0" destOrd="0" presId="urn:microsoft.com/office/officeart/2005/8/layout/radial4"/>
    <dgm:cxn modelId="{71739EF6-8639-46E2-ACE3-C541BFE21395}" type="presOf" srcId="{5A38D2BD-4759-4303-94AF-2329A32E7968}" destId="{0A6E5835-9091-4221-81D0-696940EF4BE1}" srcOrd="0" destOrd="0" presId="urn:microsoft.com/office/officeart/2005/8/layout/radial4"/>
    <dgm:cxn modelId="{4B732C8F-B45B-442C-B039-89E371F239B9}" srcId="{0D09D38A-AE55-43AB-8E28-317A4A3B239E}" destId="{8FDCC85A-EFAA-4306-A923-755F69AE59D8}" srcOrd="1" destOrd="0" parTransId="{99656481-B4F9-43CE-ADDD-DB8D1C780878}" sibTransId="{8E50ED9F-CF62-4E70-A312-AB85EC754142}"/>
    <dgm:cxn modelId="{BFE22231-59EA-4FD5-BC94-27F7562B7232}" type="presOf" srcId="{99656481-B4F9-43CE-ADDD-DB8D1C780878}" destId="{D32308B9-FBE0-4FA1-AE66-76FC8C89B085}" srcOrd="0" destOrd="0" presId="urn:microsoft.com/office/officeart/2005/8/layout/radial4"/>
    <dgm:cxn modelId="{EE22BE7B-6036-4FB8-A201-6E08EDA4B881}" type="presOf" srcId="{8FDCC85A-EFAA-4306-A923-755F69AE59D8}" destId="{3834278D-4EE2-4CBB-B0E3-757CAF1BA722}" srcOrd="0" destOrd="0" presId="urn:microsoft.com/office/officeart/2005/8/layout/radial4"/>
    <dgm:cxn modelId="{580F2C14-062C-47F1-876A-C12EBE48FBFE}" srcId="{0D09D38A-AE55-43AB-8E28-317A4A3B239E}" destId="{12CC4FED-DEB5-41B4-BF00-2DCB4E7E53A7}" srcOrd="0" destOrd="0" parTransId="{C62B606A-B861-42DB-8C16-88043237D391}" sibTransId="{45D7F91E-2C0D-45F5-848B-F72C9C83272F}"/>
    <dgm:cxn modelId="{AC7A4941-5181-4910-B3E5-4DB4F166C758}" srcId="{5A38D2BD-4759-4303-94AF-2329A32E7968}" destId="{0D09D38A-AE55-43AB-8E28-317A4A3B239E}" srcOrd="0" destOrd="0" parTransId="{EE943950-7C90-42B3-8E88-C1D591646C49}" sibTransId="{9C941E35-52F3-459A-AC11-8191C99E875C}"/>
    <dgm:cxn modelId="{B0AB2EC9-8549-487C-80F8-0751C504F30C}" srcId="{0D09D38A-AE55-43AB-8E28-317A4A3B239E}" destId="{A0589E40-0998-4DBB-8E46-86ECADEEDE18}" srcOrd="3" destOrd="0" parTransId="{4295C1D4-D3C8-4F74-9E77-50DA5ECEEE32}" sibTransId="{3CCDB952-20C5-4122-9035-083C703FBBC5}"/>
    <dgm:cxn modelId="{B05FD78E-7B0A-4A8E-BD08-5A3ACD7EBB24}" type="presOf" srcId="{4295C1D4-D3C8-4F74-9E77-50DA5ECEEE32}" destId="{486DAB26-988B-42A9-8071-742788685942}" srcOrd="0" destOrd="0" presId="urn:microsoft.com/office/officeart/2005/8/layout/radial4"/>
    <dgm:cxn modelId="{24ACC368-D3E9-4D30-9508-D343255722D3}" srcId="{0D09D38A-AE55-43AB-8E28-317A4A3B239E}" destId="{28AC0DDD-2B9B-4D5E-BC42-1FF09C378318}" srcOrd="6" destOrd="0" parTransId="{34E95D9F-6092-4ED5-9D57-6033EFBFCD4F}" sibTransId="{E1240207-5EFA-4E99-A28C-84374FEC8759}"/>
    <dgm:cxn modelId="{6525FA24-B233-4A98-A7C2-89172D1C476A}" type="presOf" srcId="{0D09D38A-AE55-43AB-8E28-317A4A3B239E}" destId="{3047383F-5106-466E-98E4-9715F4A1C19E}" srcOrd="0" destOrd="0" presId="urn:microsoft.com/office/officeart/2005/8/layout/radial4"/>
    <dgm:cxn modelId="{F6B2749B-1DD1-4BB6-B1C5-4591BFAF271F}" type="presOf" srcId="{EFF003AA-1FB5-426E-AFD8-BB1557383181}" destId="{73F9B56D-7D9F-42CA-93B2-58C602468031}" srcOrd="0" destOrd="0" presId="urn:microsoft.com/office/officeart/2005/8/layout/radial4"/>
    <dgm:cxn modelId="{1DB3D14B-B60B-4EA8-804C-DD057A76C880}" srcId="{0D09D38A-AE55-43AB-8E28-317A4A3B239E}" destId="{C606A703-6769-4F12-B821-78F243834A4C}" srcOrd="2" destOrd="0" parTransId="{189ABBC8-7471-47D9-B6FB-A246EE6B4C54}" sibTransId="{83242449-D077-478A-BBDA-8070C1FBBB5A}"/>
    <dgm:cxn modelId="{C8A734DD-76C3-4956-B615-E30C92F5C902}" type="presOf" srcId="{189ABBC8-7471-47D9-B6FB-A246EE6B4C54}" destId="{7116E041-EA87-430E-80D7-B7539DB2596B}" srcOrd="0" destOrd="0" presId="urn:microsoft.com/office/officeart/2005/8/layout/radial4"/>
    <dgm:cxn modelId="{9D4C4486-5CE0-4A2F-A946-5AA0AC61BFEC}" type="presOf" srcId="{12CC4FED-DEB5-41B4-BF00-2DCB4E7E53A7}" destId="{59DE6AAC-5343-4D24-98DF-8F9A67AE7FA1}" srcOrd="0" destOrd="0" presId="urn:microsoft.com/office/officeart/2005/8/layout/radial4"/>
    <dgm:cxn modelId="{E6AF01D7-CA62-46EF-AEEC-D1D012D4D721}" type="presOf" srcId="{C62B606A-B861-42DB-8C16-88043237D391}" destId="{2BB025FC-588C-46DF-B380-77BE28103502}" srcOrd="0" destOrd="0" presId="urn:microsoft.com/office/officeart/2005/8/layout/radial4"/>
    <dgm:cxn modelId="{B29FC3AB-E194-4E3C-A826-1981EA17DC6E}" type="presOf" srcId="{69D100E5-782B-4BB1-AA57-828B965C8097}" destId="{A73F64C8-DD11-45BB-8004-ACB5A4C838F8}" srcOrd="0" destOrd="0" presId="urn:microsoft.com/office/officeart/2005/8/layout/radial4"/>
    <dgm:cxn modelId="{7A4A292B-25D1-4F6C-8740-0E4CD9E27F60}" type="presOf" srcId="{661AA9DF-8FB4-4389-AB5A-59391B9A1577}" destId="{D79FE3FA-A535-4B5C-B0AF-F17F7BEE4FF7}" srcOrd="0" destOrd="0" presId="urn:microsoft.com/office/officeart/2005/8/layout/radial4"/>
    <dgm:cxn modelId="{A6FC1094-1124-4B5B-A8F0-8FAFF55FEA48}" type="presOf" srcId="{CEC41E7E-0E3D-49E8-B1FB-AECD870F32B8}" destId="{B4263FA2-229A-4F3F-BA30-039DB77DDF58}" srcOrd="0" destOrd="0" presId="urn:microsoft.com/office/officeart/2005/8/layout/radial4"/>
    <dgm:cxn modelId="{85950A45-090E-4EE0-B887-1FB730F768B2}" type="presOf" srcId="{28AC0DDD-2B9B-4D5E-BC42-1FF09C378318}" destId="{A2C71C42-9C37-45DB-9506-01FDE9510978}" srcOrd="0" destOrd="0" presId="urn:microsoft.com/office/officeart/2005/8/layout/radial4"/>
    <dgm:cxn modelId="{9662C7D6-237E-46BC-A5D6-397111892A7C}" type="presParOf" srcId="{0A6E5835-9091-4221-81D0-696940EF4BE1}" destId="{3047383F-5106-466E-98E4-9715F4A1C19E}" srcOrd="0" destOrd="0" presId="urn:microsoft.com/office/officeart/2005/8/layout/radial4"/>
    <dgm:cxn modelId="{C234AA5D-2C8F-404E-9376-6149D168CDCD}" type="presParOf" srcId="{0A6E5835-9091-4221-81D0-696940EF4BE1}" destId="{2BB025FC-588C-46DF-B380-77BE28103502}" srcOrd="1" destOrd="0" presId="urn:microsoft.com/office/officeart/2005/8/layout/radial4"/>
    <dgm:cxn modelId="{88024620-BBF9-465D-8E75-CA51C3D2166B}" type="presParOf" srcId="{0A6E5835-9091-4221-81D0-696940EF4BE1}" destId="{59DE6AAC-5343-4D24-98DF-8F9A67AE7FA1}" srcOrd="2" destOrd="0" presId="urn:microsoft.com/office/officeart/2005/8/layout/radial4"/>
    <dgm:cxn modelId="{D751D913-E5B1-4DB5-9AE7-A876E54B8558}" type="presParOf" srcId="{0A6E5835-9091-4221-81D0-696940EF4BE1}" destId="{D32308B9-FBE0-4FA1-AE66-76FC8C89B085}" srcOrd="3" destOrd="0" presId="urn:microsoft.com/office/officeart/2005/8/layout/radial4"/>
    <dgm:cxn modelId="{43B37C90-975C-4817-9730-1905FD4B8957}" type="presParOf" srcId="{0A6E5835-9091-4221-81D0-696940EF4BE1}" destId="{3834278D-4EE2-4CBB-B0E3-757CAF1BA722}" srcOrd="4" destOrd="0" presId="urn:microsoft.com/office/officeart/2005/8/layout/radial4"/>
    <dgm:cxn modelId="{E6345171-BF95-49C4-AEDD-90C436FF7750}" type="presParOf" srcId="{0A6E5835-9091-4221-81D0-696940EF4BE1}" destId="{7116E041-EA87-430E-80D7-B7539DB2596B}" srcOrd="5" destOrd="0" presId="urn:microsoft.com/office/officeart/2005/8/layout/radial4"/>
    <dgm:cxn modelId="{0A56A2DB-CF13-4BF5-B376-718DF1EC7EAF}" type="presParOf" srcId="{0A6E5835-9091-4221-81D0-696940EF4BE1}" destId="{F7184571-0B88-40FF-9B53-1B8C0722086B}" srcOrd="6" destOrd="0" presId="urn:microsoft.com/office/officeart/2005/8/layout/radial4"/>
    <dgm:cxn modelId="{D41B84DF-AFAB-4BB6-9D5E-755E6AE636CF}" type="presParOf" srcId="{0A6E5835-9091-4221-81D0-696940EF4BE1}" destId="{486DAB26-988B-42A9-8071-742788685942}" srcOrd="7" destOrd="0" presId="urn:microsoft.com/office/officeart/2005/8/layout/radial4"/>
    <dgm:cxn modelId="{0FFE9101-711E-45DC-8979-AC9BB1348E95}" type="presParOf" srcId="{0A6E5835-9091-4221-81D0-696940EF4BE1}" destId="{90D6A9CE-2919-4054-B792-D5A3421501F8}" srcOrd="8" destOrd="0" presId="urn:microsoft.com/office/officeart/2005/8/layout/radial4"/>
    <dgm:cxn modelId="{7A6C7991-D4BE-49D8-A221-002E7E197BF7}" type="presParOf" srcId="{0A6E5835-9091-4221-81D0-696940EF4BE1}" destId="{73F9B56D-7D9F-42CA-93B2-58C602468031}" srcOrd="9" destOrd="0" presId="urn:microsoft.com/office/officeart/2005/8/layout/radial4"/>
    <dgm:cxn modelId="{50610800-6583-4566-BCBA-AF9A4AFF74C5}" type="presParOf" srcId="{0A6E5835-9091-4221-81D0-696940EF4BE1}" destId="{D79FE3FA-A535-4B5C-B0AF-F17F7BEE4FF7}" srcOrd="10" destOrd="0" presId="urn:microsoft.com/office/officeart/2005/8/layout/radial4"/>
    <dgm:cxn modelId="{2ADBA747-AEA8-4D13-9858-1A6EA421AA00}" type="presParOf" srcId="{0A6E5835-9091-4221-81D0-696940EF4BE1}" destId="{B4263FA2-229A-4F3F-BA30-039DB77DDF58}" srcOrd="11" destOrd="0" presId="urn:microsoft.com/office/officeart/2005/8/layout/radial4"/>
    <dgm:cxn modelId="{20C0461D-1617-409F-AC1E-3FE35B5DA4E4}" type="presParOf" srcId="{0A6E5835-9091-4221-81D0-696940EF4BE1}" destId="{A73F64C8-DD11-45BB-8004-ACB5A4C838F8}" srcOrd="12" destOrd="0" presId="urn:microsoft.com/office/officeart/2005/8/layout/radial4"/>
    <dgm:cxn modelId="{4D354037-4E53-402B-877F-F631C12D9E61}" type="presParOf" srcId="{0A6E5835-9091-4221-81D0-696940EF4BE1}" destId="{EAF0DABE-90D4-45D7-84C6-CBCAEFD3EDCA}" srcOrd="13" destOrd="0" presId="urn:microsoft.com/office/officeart/2005/8/layout/radial4"/>
    <dgm:cxn modelId="{F9D5C220-7F5B-4A08-A9A8-239D0B9A70E4}" type="presParOf" srcId="{0A6E5835-9091-4221-81D0-696940EF4BE1}" destId="{A2C71C42-9C37-45DB-9506-01FDE9510978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DB4CDC-3258-4349-9765-7D5662F42813}" type="doc">
      <dgm:prSet loTypeId="urn:microsoft.com/office/officeart/2005/8/layout/vList5" loCatId="list" qsTypeId="urn:microsoft.com/office/officeart/2005/8/quickstyle/simple1#2" qsCatId="simple" csTypeId="urn:microsoft.com/office/officeart/2005/8/colors/accent1_2#2" csCatId="accent1" phldr="1"/>
      <dgm:spPr/>
      <dgm:t>
        <a:bodyPr/>
        <a:lstStyle/>
        <a:p>
          <a:endParaRPr lang="ru-RU"/>
        </a:p>
      </dgm:t>
    </dgm:pt>
    <dgm:pt modelId="{1666AFDE-C113-4DB6-8487-4711D7A840A6}">
      <dgm:prSet phldrT="[Текст]" custT="1"/>
      <dgm:spPr>
        <a:solidFill>
          <a:srgbClr val="DA6646"/>
        </a:solidFill>
        <a:ln w="31750">
          <a:solidFill>
            <a:schemeClr val="bg1"/>
          </a:solidFill>
        </a:ln>
        <a:effectLst>
          <a:outerShdw blurRad="50800" dist="50800" dir="5400000" algn="ctr" rotWithShape="0">
            <a:srgbClr val="DA6646"/>
          </a:outerShdw>
        </a:effectLst>
        <a:scene3d>
          <a:camera prst="orthographicFront"/>
          <a:lightRig rig="threePt" dir="t"/>
        </a:scene3d>
        <a:sp3d contourW="12700">
          <a:bevelB w="114300" prst="hardEdge"/>
          <a:contourClr>
            <a:schemeClr val="bg2">
              <a:lumMod val="75000"/>
            </a:schemeClr>
          </a:contourClr>
        </a:sp3d>
      </dgm:spPr>
      <dgm:t>
        <a:bodyPr/>
        <a:lstStyle/>
        <a:p>
          <a:r>
            <a:rPr lang="ru-RU" sz="1600" b="1" i="1" baseline="0" dirty="0" smtClean="0">
              <a:solidFill>
                <a:srgbClr val="663300"/>
              </a:solidFill>
            </a:rPr>
            <a:t>НАЛОГОВЫЕ</a:t>
          </a:r>
        </a:p>
        <a:p>
          <a:r>
            <a:rPr lang="ru-RU" sz="1600" b="1" i="1" baseline="0" dirty="0" smtClean="0">
              <a:solidFill>
                <a:srgbClr val="663300"/>
              </a:solidFill>
            </a:rPr>
            <a:t> ДОХОДЫ</a:t>
          </a:r>
          <a:endParaRPr lang="ru-RU" sz="1600" b="1" i="1" baseline="0" dirty="0">
            <a:solidFill>
              <a:srgbClr val="663300"/>
            </a:solidFill>
          </a:endParaRPr>
        </a:p>
      </dgm:t>
    </dgm:pt>
    <dgm:pt modelId="{4D8E3818-AF58-4E2F-A29B-000D54102D8B}" type="parTrans" cxnId="{E598DCCD-4163-4670-B7A4-7D552BB093AD}">
      <dgm:prSet/>
      <dgm:spPr/>
      <dgm:t>
        <a:bodyPr/>
        <a:lstStyle/>
        <a:p>
          <a:endParaRPr lang="ru-RU"/>
        </a:p>
      </dgm:t>
    </dgm:pt>
    <dgm:pt modelId="{A4E306A1-BACD-4F1F-A59D-B8635CF695D1}" type="sibTrans" cxnId="{E598DCCD-4163-4670-B7A4-7D552BB093AD}">
      <dgm:prSet/>
      <dgm:spPr/>
      <dgm:t>
        <a:bodyPr/>
        <a:lstStyle/>
        <a:p>
          <a:endParaRPr lang="ru-RU"/>
        </a:p>
      </dgm:t>
    </dgm:pt>
    <dgm:pt modelId="{B4FEDB60-05D9-4CCC-B7A1-A589569279DE}">
      <dgm:prSet phldrT="[Текст]" custT="1"/>
      <dgm:spPr>
        <a:solidFill>
          <a:srgbClr val="FEA890">
            <a:alpha val="3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200" baseline="0" dirty="0" smtClean="0">
              <a:solidFill>
                <a:srgbClr val="6C170E"/>
              </a:solidFill>
            </a:rPr>
            <a:t>    </a:t>
          </a:r>
          <a:r>
            <a:rPr lang="ru-RU" sz="1400" b="1" i="1" baseline="0" dirty="0" smtClean="0">
              <a:solidFill>
                <a:srgbClr val="6C170E"/>
              </a:solidFill>
            </a:rPr>
            <a:t>Доходы от налогов и сборов, предусмотренных законодательством Российской Федерации и Забайкальского края по установленным нормативам</a:t>
          </a:r>
          <a:endParaRPr lang="ru-RU" sz="1400" b="1" i="1" baseline="0" dirty="0">
            <a:solidFill>
              <a:srgbClr val="6C170E"/>
            </a:solidFill>
          </a:endParaRPr>
        </a:p>
      </dgm:t>
    </dgm:pt>
    <dgm:pt modelId="{CDFDA7AA-5151-433D-94D9-B8B86169C13E}" type="parTrans" cxnId="{12E2E484-3318-426D-AE99-52614BEF3B08}">
      <dgm:prSet/>
      <dgm:spPr/>
      <dgm:t>
        <a:bodyPr/>
        <a:lstStyle/>
        <a:p>
          <a:endParaRPr lang="ru-RU"/>
        </a:p>
      </dgm:t>
    </dgm:pt>
    <dgm:pt modelId="{8C0B6ED3-2286-4A75-A495-775330603842}" type="sibTrans" cxnId="{12E2E484-3318-426D-AE99-52614BEF3B08}">
      <dgm:prSet/>
      <dgm:spPr/>
      <dgm:t>
        <a:bodyPr/>
        <a:lstStyle/>
        <a:p>
          <a:endParaRPr lang="ru-RU"/>
        </a:p>
      </dgm:t>
    </dgm:pt>
    <dgm:pt modelId="{06D3427D-65C9-4078-913A-173B8707F989}">
      <dgm:prSet phldrT="[Текст]" custT="1"/>
      <dgm:spPr>
        <a:solidFill>
          <a:srgbClr val="BBE424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264C00"/>
              </a:solidFill>
            </a:rPr>
            <a:t>НЕНАЛОГОВЫЕ </a:t>
          </a:r>
        </a:p>
        <a:p>
          <a:r>
            <a:rPr lang="ru-RU" sz="1600" b="1" i="1" baseline="0" dirty="0" smtClean="0">
              <a:solidFill>
                <a:srgbClr val="264C00"/>
              </a:solidFill>
            </a:rPr>
            <a:t>ДОХОДЫ</a:t>
          </a:r>
          <a:endParaRPr lang="ru-RU" sz="1600" b="1" i="1" baseline="0" dirty="0">
            <a:solidFill>
              <a:srgbClr val="264C00"/>
            </a:solidFill>
          </a:endParaRPr>
        </a:p>
      </dgm:t>
    </dgm:pt>
    <dgm:pt modelId="{39851EB9-ACFD-4667-891A-E71478A3E947}" type="parTrans" cxnId="{21496A0C-321F-4F7F-88AF-DFCE11EBA130}">
      <dgm:prSet/>
      <dgm:spPr/>
      <dgm:t>
        <a:bodyPr/>
        <a:lstStyle/>
        <a:p>
          <a:endParaRPr lang="ru-RU"/>
        </a:p>
      </dgm:t>
    </dgm:pt>
    <dgm:pt modelId="{A725D64E-C1D9-446C-B29B-11C76498E51F}" type="sibTrans" cxnId="{21496A0C-321F-4F7F-88AF-DFCE11EBA130}">
      <dgm:prSet/>
      <dgm:spPr/>
      <dgm:t>
        <a:bodyPr/>
        <a:lstStyle/>
        <a:p>
          <a:endParaRPr lang="ru-RU"/>
        </a:p>
      </dgm:t>
    </dgm:pt>
    <dgm:pt modelId="{2A076E38-E460-421C-AD27-60B27A04079A}">
      <dgm:prSet phldrT="[Текст]" custT="1"/>
      <dgm:spPr>
        <a:solidFill>
          <a:srgbClr val="BBE424">
            <a:alpha val="46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3300"/>
              </a:solidFill>
            </a:rPr>
            <a:t>    Платежи, которые включают в себя возмездные операции от прямого предоставления в пользование муниципального имущества и природных ресурсов, от различного вида  услуг, а также платежи в виде штрафов или других санкций  за нарушение законодательства</a:t>
          </a:r>
          <a:endParaRPr lang="ru-RU" sz="1400" b="1" i="1" dirty="0">
            <a:solidFill>
              <a:srgbClr val="003300"/>
            </a:solidFill>
          </a:endParaRPr>
        </a:p>
      </dgm:t>
    </dgm:pt>
    <dgm:pt modelId="{8B3B8DE4-91D6-4B13-80A0-753EB87EC014}" type="parTrans" cxnId="{4610CD61-0C6D-4D43-9258-2E2B7A77C8FF}">
      <dgm:prSet/>
      <dgm:spPr/>
      <dgm:t>
        <a:bodyPr/>
        <a:lstStyle/>
        <a:p>
          <a:endParaRPr lang="ru-RU"/>
        </a:p>
      </dgm:t>
    </dgm:pt>
    <dgm:pt modelId="{C0E978CD-6E25-45B0-ABD4-A82071F2A5F3}" type="sibTrans" cxnId="{4610CD61-0C6D-4D43-9258-2E2B7A77C8FF}">
      <dgm:prSet/>
      <dgm:spPr/>
      <dgm:t>
        <a:bodyPr/>
        <a:lstStyle/>
        <a:p>
          <a:endParaRPr lang="ru-RU"/>
        </a:p>
      </dgm:t>
    </dgm:pt>
    <dgm:pt modelId="{8C1359C0-59FD-4959-AD1A-E3ABF745D648}">
      <dgm:prSet phldrT="[Текст]" custT="1"/>
      <dgm:spPr>
        <a:solidFill>
          <a:srgbClr val="00B0F0"/>
        </a:solidFill>
        <a:ln>
          <a:solidFill>
            <a:schemeClr val="bg1"/>
          </a:solidFill>
        </a:ln>
      </dgm:spPr>
      <dgm:t>
        <a:bodyPr/>
        <a:lstStyle/>
        <a:p>
          <a:r>
            <a:rPr lang="ru-RU" sz="1600" b="1" i="1" baseline="0" dirty="0" smtClean="0">
              <a:solidFill>
                <a:srgbClr val="002060"/>
              </a:solidFill>
            </a:rPr>
            <a:t>БЕЗВОЗМЕЗДНЫЕ ПОСТУПЛЕНИЯ</a:t>
          </a:r>
          <a:endParaRPr lang="ru-RU" sz="1600" b="1" i="1" baseline="0" dirty="0">
            <a:solidFill>
              <a:srgbClr val="002060"/>
            </a:solidFill>
          </a:endParaRPr>
        </a:p>
      </dgm:t>
    </dgm:pt>
    <dgm:pt modelId="{ACD44030-455D-404E-8408-B1B691C1B2B0}" type="parTrans" cxnId="{06E50CDA-A66C-4DF6-972D-E124056E0D63}">
      <dgm:prSet/>
      <dgm:spPr/>
      <dgm:t>
        <a:bodyPr/>
        <a:lstStyle/>
        <a:p>
          <a:endParaRPr lang="ru-RU"/>
        </a:p>
      </dgm:t>
    </dgm:pt>
    <dgm:pt modelId="{8659ABAF-92E7-401F-96C6-802398309EE0}" type="sibTrans" cxnId="{06E50CDA-A66C-4DF6-972D-E124056E0D63}">
      <dgm:prSet/>
      <dgm:spPr/>
      <dgm:t>
        <a:bodyPr/>
        <a:lstStyle/>
        <a:p>
          <a:endParaRPr lang="ru-RU"/>
        </a:p>
      </dgm:t>
    </dgm:pt>
    <dgm:pt modelId="{1A7A45B4-F1C0-4D68-92F8-F4DF19134491}">
      <dgm:prSet phldrT="[Текст]" custT="1"/>
      <dgm:spPr>
        <a:solidFill>
          <a:srgbClr val="00B0F0">
            <a:alpha val="37000"/>
          </a:srgbClr>
        </a:solidFill>
        <a:ln>
          <a:solidFill>
            <a:schemeClr val="bg1"/>
          </a:solidFill>
        </a:ln>
      </dgm:spPr>
      <dgm:t>
        <a:bodyPr/>
        <a:lstStyle/>
        <a:p>
          <a:pPr marL="79200"/>
          <a:r>
            <a:rPr lang="ru-RU" sz="1400" b="1" i="1" dirty="0" smtClean="0">
              <a:solidFill>
                <a:srgbClr val="002060"/>
              </a:solidFill>
            </a:rPr>
            <a:t>    Поступающие в бюджет денежные средства на безвозвратной основе из федерального и краевого бюджетов в виде дотаций, субсидий, субвенций, а также перечисления от физических и юридических лиц</a:t>
          </a:r>
          <a:endParaRPr lang="ru-RU" sz="1400" b="1" i="1" dirty="0">
            <a:solidFill>
              <a:srgbClr val="002060"/>
            </a:solidFill>
          </a:endParaRPr>
        </a:p>
      </dgm:t>
    </dgm:pt>
    <dgm:pt modelId="{D004C481-A28C-4A67-9B3D-359BB96CB8FD}" type="parTrans" cxnId="{9CDFBAB3-02AE-42DC-9115-16CBF7A6A27B}">
      <dgm:prSet/>
      <dgm:spPr/>
      <dgm:t>
        <a:bodyPr/>
        <a:lstStyle/>
        <a:p>
          <a:endParaRPr lang="ru-RU"/>
        </a:p>
      </dgm:t>
    </dgm:pt>
    <dgm:pt modelId="{7E193832-04FA-4F42-A657-889D71548665}" type="sibTrans" cxnId="{9CDFBAB3-02AE-42DC-9115-16CBF7A6A27B}">
      <dgm:prSet/>
      <dgm:spPr/>
      <dgm:t>
        <a:bodyPr/>
        <a:lstStyle/>
        <a:p>
          <a:endParaRPr lang="ru-RU"/>
        </a:p>
      </dgm:t>
    </dgm:pt>
    <dgm:pt modelId="{5A21F8B5-7452-4E3E-989A-497FB05775E4}" type="pres">
      <dgm:prSet presAssocID="{BCDB4CDC-3258-4349-9765-7D5662F4281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05083E-D1F6-4D2A-8BE2-E0E481626111}" type="pres">
      <dgm:prSet presAssocID="{1666AFDE-C113-4DB6-8487-4711D7A840A6}" presName="linNode" presStyleCnt="0"/>
      <dgm:spPr/>
    </dgm:pt>
    <dgm:pt modelId="{CDDF453B-71E3-4346-A71A-1F4437E7F686}" type="pres">
      <dgm:prSet presAssocID="{1666AFDE-C113-4DB6-8487-4711D7A840A6}" presName="parentText" presStyleLbl="node1" presStyleIdx="0" presStyleCnt="3" custScaleX="86636" custScaleY="77057" custLinFactNeighborX="-1239" custLinFactNeighborY="1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9F52A-4117-491E-A469-2406BFFDCAB9}" type="pres">
      <dgm:prSet presAssocID="{1666AFDE-C113-4DB6-8487-4711D7A840A6}" presName="descendantText" presStyleLbl="alignAccFollowNode1" presStyleIdx="0" presStyleCnt="3" custScaleX="975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83E34A-BFB0-47A1-B2C7-1C5BBD3F45EB}" type="pres">
      <dgm:prSet presAssocID="{A4E306A1-BACD-4F1F-A59D-B8635CF695D1}" presName="sp" presStyleCnt="0"/>
      <dgm:spPr/>
    </dgm:pt>
    <dgm:pt modelId="{10E9AD02-9253-430F-A043-97ECE0D48FA5}" type="pres">
      <dgm:prSet presAssocID="{06D3427D-65C9-4078-913A-173B8707F989}" presName="linNode" presStyleCnt="0"/>
      <dgm:spPr/>
    </dgm:pt>
    <dgm:pt modelId="{76EB5486-D7EA-4323-AD22-28F9FF569292}" type="pres">
      <dgm:prSet presAssocID="{06D3427D-65C9-4078-913A-173B8707F989}" presName="parentText" presStyleLbl="node1" presStyleIdx="1" presStyleCnt="3" custScaleX="86567" custScaleY="74979" custLinFactNeighborY="-68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972BB1-A2CB-40E8-97D5-BD3681AC1D11}" type="pres">
      <dgm:prSet presAssocID="{06D3427D-65C9-4078-913A-173B8707F989}" presName="descendantText" presStyleLbl="alignAccFollowNode1" presStyleIdx="1" presStyleCnt="3" custScaleX="978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3E817F-FDC7-4015-9CDD-26D5D2FA93D4}" type="pres">
      <dgm:prSet presAssocID="{A725D64E-C1D9-446C-B29B-11C76498E51F}" presName="sp" presStyleCnt="0"/>
      <dgm:spPr/>
    </dgm:pt>
    <dgm:pt modelId="{B51BD4A5-DD6C-4110-9AF7-A55BC67CC229}" type="pres">
      <dgm:prSet presAssocID="{8C1359C0-59FD-4959-AD1A-E3ABF745D648}" presName="linNode" presStyleCnt="0"/>
      <dgm:spPr/>
    </dgm:pt>
    <dgm:pt modelId="{01AC5834-7066-4C40-BA68-9899C45CF519}" type="pres">
      <dgm:prSet presAssocID="{8C1359C0-59FD-4959-AD1A-E3ABF745D648}" presName="parentText" presStyleLbl="node1" presStyleIdx="2" presStyleCnt="3" custScaleX="87149" custScaleY="75742" custLinFactNeighborX="536" custLinFactNeighborY="18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0E1AEE-7E28-4A46-BB86-CA26BC446AF5}" type="pres">
      <dgm:prSet presAssocID="{8C1359C0-59FD-4959-AD1A-E3ABF745D648}" presName="descendantText" presStyleLbl="alignAccFollowNode1" presStyleIdx="2" presStyleCnt="3" custScaleX="977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1496A0C-321F-4F7F-88AF-DFCE11EBA130}" srcId="{BCDB4CDC-3258-4349-9765-7D5662F42813}" destId="{06D3427D-65C9-4078-913A-173B8707F989}" srcOrd="1" destOrd="0" parTransId="{39851EB9-ACFD-4667-891A-E71478A3E947}" sibTransId="{A725D64E-C1D9-446C-B29B-11C76498E51F}"/>
    <dgm:cxn modelId="{E598DCCD-4163-4670-B7A4-7D552BB093AD}" srcId="{BCDB4CDC-3258-4349-9765-7D5662F42813}" destId="{1666AFDE-C113-4DB6-8487-4711D7A840A6}" srcOrd="0" destOrd="0" parTransId="{4D8E3818-AF58-4E2F-A29B-000D54102D8B}" sibTransId="{A4E306A1-BACD-4F1F-A59D-B8635CF695D1}"/>
    <dgm:cxn modelId="{12E2E484-3318-426D-AE99-52614BEF3B08}" srcId="{1666AFDE-C113-4DB6-8487-4711D7A840A6}" destId="{B4FEDB60-05D9-4CCC-B7A1-A589569279DE}" srcOrd="0" destOrd="0" parTransId="{CDFDA7AA-5151-433D-94D9-B8B86169C13E}" sibTransId="{8C0B6ED3-2286-4A75-A495-775330603842}"/>
    <dgm:cxn modelId="{4610CD61-0C6D-4D43-9258-2E2B7A77C8FF}" srcId="{06D3427D-65C9-4078-913A-173B8707F989}" destId="{2A076E38-E460-421C-AD27-60B27A04079A}" srcOrd="0" destOrd="0" parTransId="{8B3B8DE4-91D6-4B13-80A0-753EB87EC014}" sibTransId="{C0E978CD-6E25-45B0-ABD4-A82071F2A5F3}"/>
    <dgm:cxn modelId="{9CDFBAB3-02AE-42DC-9115-16CBF7A6A27B}" srcId="{8C1359C0-59FD-4959-AD1A-E3ABF745D648}" destId="{1A7A45B4-F1C0-4D68-92F8-F4DF19134491}" srcOrd="0" destOrd="0" parTransId="{D004C481-A28C-4A67-9B3D-359BB96CB8FD}" sibTransId="{7E193832-04FA-4F42-A657-889D71548665}"/>
    <dgm:cxn modelId="{BD748FF0-5319-495A-8CBE-6B05452869C6}" type="presOf" srcId="{B4FEDB60-05D9-4CCC-B7A1-A589569279DE}" destId="{DD39F52A-4117-491E-A469-2406BFFDCAB9}" srcOrd="0" destOrd="0" presId="urn:microsoft.com/office/officeart/2005/8/layout/vList5"/>
    <dgm:cxn modelId="{55833448-FE7C-4EC1-9AEB-F79AC581D71B}" type="presOf" srcId="{BCDB4CDC-3258-4349-9765-7D5662F42813}" destId="{5A21F8B5-7452-4E3E-989A-497FB05775E4}" srcOrd="0" destOrd="0" presId="urn:microsoft.com/office/officeart/2005/8/layout/vList5"/>
    <dgm:cxn modelId="{06E50CDA-A66C-4DF6-972D-E124056E0D63}" srcId="{BCDB4CDC-3258-4349-9765-7D5662F42813}" destId="{8C1359C0-59FD-4959-AD1A-E3ABF745D648}" srcOrd="2" destOrd="0" parTransId="{ACD44030-455D-404E-8408-B1B691C1B2B0}" sibTransId="{8659ABAF-92E7-401F-96C6-802398309EE0}"/>
    <dgm:cxn modelId="{453AF33E-AE2C-4745-A52F-14A4EA295154}" type="presOf" srcId="{06D3427D-65C9-4078-913A-173B8707F989}" destId="{76EB5486-D7EA-4323-AD22-28F9FF569292}" srcOrd="0" destOrd="0" presId="urn:microsoft.com/office/officeart/2005/8/layout/vList5"/>
    <dgm:cxn modelId="{3A7ED7A9-47C0-4382-B912-B326D1A1BABE}" type="presOf" srcId="{1A7A45B4-F1C0-4D68-92F8-F4DF19134491}" destId="{CE0E1AEE-7E28-4A46-BB86-CA26BC446AF5}" srcOrd="0" destOrd="0" presId="urn:microsoft.com/office/officeart/2005/8/layout/vList5"/>
    <dgm:cxn modelId="{C63C47C1-7D1E-4CFB-AFFB-8B7B684715A6}" type="presOf" srcId="{1666AFDE-C113-4DB6-8487-4711D7A840A6}" destId="{CDDF453B-71E3-4346-A71A-1F4437E7F686}" srcOrd="0" destOrd="0" presId="urn:microsoft.com/office/officeart/2005/8/layout/vList5"/>
    <dgm:cxn modelId="{F9370338-F2FF-48F6-9720-504A0F1BFF85}" type="presOf" srcId="{8C1359C0-59FD-4959-AD1A-E3ABF745D648}" destId="{01AC5834-7066-4C40-BA68-9899C45CF519}" srcOrd="0" destOrd="0" presId="urn:microsoft.com/office/officeart/2005/8/layout/vList5"/>
    <dgm:cxn modelId="{28DC57D6-D6D0-4F55-9776-B5DB7C449804}" type="presOf" srcId="{2A076E38-E460-421C-AD27-60B27A04079A}" destId="{E4972BB1-A2CB-40E8-97D5-BD3681AC1D11}" srcOrd="0" destOrd="0" presId="urn:microsoft.com/office/officeart/2005/8/layout/vList5"/>
    <dgm:cxn modelId="{C0A8E377-0E96-4178-88EA-2205F6B524CA}" type="presParOf" srcId="{5A21F8B5-7452-4E3E-989A-497FB05775E4}" destId="{AF05083E-D1F6-4D2A-8BE2-E0E481626111}" srcOrd="0" destOrd="0" presId="urn:microsoft.com/office/officeart/2005/8/layout/vList5"/>
    <dgm:cxn modelId="{5D86E19A-1308-4F35-B2E2-0AE2709746E4}" type="presParOf" srcId="{AF05083E-D1F6-4D2A-8BE2-E0E481626111}" destId="{CDDF453B-71E3-4346-A71A-1F4437E7F686}" srcOrd="0" destOrd="0" presId="urn:microsoft.com/office/officeart/2005/8/layout/vList5"/>
    <dgm:cxn modelId="{AECF99C3-138B-4614-A02E-32DE2E130AC1}" type="presParOf" srcId="{AF05083E-D1F6-4D2A-8BE2-E0E481626111}" destId="{DD39F52A-4117-491E-A469-2406BFFDCAB9}" srcOrd="1" destOrd="0" presId="urn:microsoft.com/office/officeart/2005/8/layout/vList5"/>
    <dgm:cxn modelId="{AD3ED493-752F-4DF2-B028-34AC3DFB24A4}" type="presParOf" srcId="{5A21F8B5-7452-4E3E-989A-497FB05775E4}" destId="{E483E34A-BFB0-47A1-B2C7-1C5BBD3F45EB}" srcOrd="1" destOrd="0" presId="urn:microsoft.com/office/officeart/2005/8/layout/vList5"/>
    <dgm:cxn modelId="{29C8271D-F0F7-4833-BF45-1B4EE3F28D09}" type="presParOf" srcId="{5A21F8B5-7452-4E3E-989A-497FB05775E4}" destId="{10E9AD02-9253-430F-A043-97ECE0D48FA5}" srcOrd="2" destOrd="0" presId="urn:microsoft.com/office/officeart/2005/8/layout/vList5"/>
    <dgm:cxn modelId="{1890B1B8-DAA3-4644-BA7A-14FF9AE586C0}" type="presParOf" srcId="{10E9AD02-9253-430F-A043-97ECE0D48FA5}" destId="{76EB5486-D7EA-4323-AD22-28F9FF569292}" srcOrd="0" destOrd="0" presId="urn:microsoft.com/office/officeart/2005/8/layout/vList5"/>
    <dgm:cxn modelId="{0B67A8EF-637A-4C08-9847-69FECD192582}" type="presParOf" srcId="{10E9AD02-9253-430F-A043-97ECE0D48FA5}" destId="{E4972BB1-A2CB-40E8-97D5-BD3681AC1D11}" srcOrd="1" destOrd="0" presId="urn:microsoft.com/office/officeart/2005/8/layout/vList5"/>
    <dgm:cxn modelId="{36AFC239-D81E-41FF-849A-C3DE8CD3C87D}" type="presParOf" srcId="{5A21F8B5-7452-4E3E-989A-497FB05775E4}" destId="{193E817F-FDC7-4015-9CDD-26D5D2FA93D4}" srcOrd="3" destOrd="0" presId="urn:microsoft.com/office/officeart/2005/8/layout/vList5"/>
    <dgm:cxn modelId="{16D287BF-5908-441D-B01B-AAFDEC0DD23C}" type="presParOf" srcId="{5A21F8B5-7452-4E3E-989A-497FB05775E4}" destId="{B51BD4A5-DD6C-4110-9AF7-A55BC67CC229}" srcOrd="4" destOrd="0" presId="urn:microsoft.com/office/officeart/2005/8/layout/vList5"/>
    <dgm:cxn modelId="{4DB3B5E8-A37E-4AEF-8973-7B2F00BEB91C}" type="presParOf" srcId="{B51BD4A5-DD6C-4110-9AF7-A55BC67CC229}" destId="{01AC5834-7066-4C40-BA68-9899C45CF519}" srcOrd="0" destOrd="0" presId="urn:microsoft.com/office/officeart/2005/8/layout/vList5"/>
    <dgm:cxn modelId="{0A4ED8FD-979F-43F3-822F-DCFABF4C846D}" type="presParOf" srcId="{B51BD4A5-DD6C-4110-9AF7-A55BC67CC229}" destId="{CE0E1AEE-7E28-4A46-BB86-CA26BC446AF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1"/>
        </a:solidFill>
      </dgm:spPr>
      <dgm:t>
        <a:bodyPr/>
        <a:lstStyle/>
        <a:p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Дотации (от латинского «</a:t>
          </a:r>
          <a:r>
            <a:rPr lang="en-US" b="1" baseline="0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Dotatio</a:t>
          </a:r>
          <a:r>
            <a:rPr lang="ru-RU" b="1" baseline="0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»-дар, пожертвование)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безвозмездной и безвозвратной основе без установления направлений и (или) условий их использования</a:t>
          </a:r>
          <a:endParaRPr lang="ru-RU" b="1" dirty="0">
            <a:solidFill>
              <a:schemeClr val="tx2">
                <a:lumMod val="50000"/>
              </a:schemeClr>
            </a:solidFill>
            <a:latin typeface="Times New Roman" pitchFamily="18" charset="0"/>
            <a:cs typeface="Times New Roman" pitchFamily="18" charset="0"/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на «карманные расходы»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11660D-9DAA-45E7-AA68-232F2239B0E9}" type="presOf" srcId="{4B2285BE-0161-45D8-9860-151F2C6C5E86}" destId="{F8F0EAE8-66EE-4AA5-8685-3EE4F6C9AC77}" srcOrd="0" destOrd="0" presId="urn:microsoft.com/office/officeart/2005/8/layout/radial4"/>
    <dgm:cxn modelId="{1E32E87F-CC97-482B-8E1F-97123C1F4965}" type="presOf" srcId="{8574F713-3620-4476-937F-314D5D41A579}" destId="{D4ED46AC-F844-428B-968D-F34BA5E09DED}" srcOrd="0" destOrd="0" presId="urn:microsoft.com/office/officeart/2005/8/layout/radial4"/>
    <dgm:cxn modelId="{D56FA8C7-17F7-46B4-8BAF-EB6A540BF599}" type="presOf" srcId="{A84D6B5C-8EF1-4319-8C13-FDED57AC4892}" destId="{80978208-C2C9-438D-B100-294C3257BEE9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99D8E0C0-B5BA-464A-82DE-B655A8CD1D75}" type="presOf" srcId="{A86B8E9E-6255-4269-9313-ABE09BE7301D}" destId="{94E28D4B-C707-45EC-9CF1-4AAA0EFA2EC6}" srcOrd="0" destOrd="0" presId="urn:microsoft.com/office/officeart/2005/8/layout/radial4"/>
    <dgm:cxn modelId="{73571597-3027-48E6-A789-18B345DF0423}" type="presOf" srcId="{A6D566F9-A693-49A6-887B-1A6BD87B15D1}" destId="{46004B77-768E-486D-B6C4-73ADCF5165E3}" srcOrd="0" destOrd="0" presId="urn:microsoft.com/office/officeart/2005/8/layout/radial4"/>
    <dgm:cxn modelId="{3E5D5BE0-9064-4448-9681-7376BC85FBC2}" type="presOf" srcId="{60A9330E-B347-4259-9A5C-2003ECF426D7}" destId="{1D33FFE0-B798-413A-9B75-8F3A48951FD5}" srcOrd="0" destOrd="0" presId="urn:microsoft.com/office/officeart/2005/8/layout/radial4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4792E4F9-1244-43BE-8AFE-FB0E0DC9C237}" type="presParOf" srcId="{94E28D4B-C707-45EC-9CF1-4AAA0EFA2EC6}" destId="{F8F0EAE8-66EE-4AA5-8685-3EE4F6C9AC77}" srcOrd="0" destOrd="0" presId="urn:microsoft.com/office/officeart/2005/8/layout/radial4"/>
    <dgm:cxn modelId="{1D8FF65B-0E05-48C1-A2CF-2CB9F8741C5A}" type="presParOf" srcId="{94E28D4B-C707-45EC-9CF1-4AAA0EFA2EC6}" destId="{D4ED46AC-F844-428B-968D-F34BA5E09DED}" srcOrd="1" destOrd="0" presId="urn:microsoft.com/office/officeart/2005/8/layout/radial4"/>
    <dgm:cxn modelId="{8B494179-45DE-4463-ADE9-2DDDFB1BB293}" type="presParOf" srcId="{94E28D4B-C707-45EC-9CF1-4AAA0EFA2EC6}" destId="{80978208-C2C9-438D-B100-294C3257BEE9}" srcOrd="2" destOrd="0" presId="urn:microsoft.com/office/officeart/2005/8/layout/radial4"/>
    <dgm:cxn modelId="{205F2B7E-8382-4CB1-A554-CAE3EF3A70AB}" type="presParOf" srcId="{94E28D4B-C707-45EC-9CF1-4AAA0EFA2EC6}" destId="{1D33FFE0-B798-413A-9B75-8F3A48951FD5}" srcOrd="3" destOrd="0" presId="urn:microsoft.com/office/officeart/2005/8/layout/radial4"/>
    <dgm:cxn modelId="{44298018-4EE1-4115-9573-481C08B5E232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2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Субвенции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Subvenire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»-приходить на помощь)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финансирование «переданных» полномочий другим публично-правовым образованиям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даете своему ребенку деньги и посылаете его в магазин купить продукты строго по списку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251" custRadScaleInc="-299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2C028-7910-4DFC-8C79-B40188FE9E3D}" type="presOf" srcId="{8574F713-3620-4476-937F-314D5D41A579}" destId="{D4ED46AC-F844-428B-968D-F34BA5E09DED}" srcOrd="0" destOrd="0" presId="urn:microsoft.com/office/officeart/2005/8/layout/radial4"/>
    <dgm:cxn modelId="{6098F9FF-8A9A-415E-AC47-2F2D57B10289}" type="presOf" srcId="{4B2285BE-0161-45D8-9860-151F2C6C5E86}" destId="{F8F0EAE8-66EE-4AA5-8685-3EE4F6C9AC77}" srcOrd="0" destOrd="0" presId="urn:microsoft.com/office/officeart/2005/8/layout/radial4"/>
    <dgm:cxn modelId="{73F2F238-C8DB-41CB-A6DA-36BBA04D57B2}" type="presOf" srcId="{A86B8E9E-6255-4269-9313-ABE09BE7301D}" destId="{94E28D4B-C707-45EC-9CF1-4AAA0EFA2EC6}" srcOrd="0" destOrd="0" presId="urn:microsoft.com/office/officeart/2005/8/layout/radial4"/>
    <dgm:cxn modelId="{72E69F38-9785-4F35-88DE-4C4DA37317A7}" type="presOf" srcId="{A84D6B5C-8EF1-4319-8C13-FDED57AC4892}" destId="{80978208-C2C9-438D-B100-294C3257BEE9}" srcOrd="0" destOrd="0" presId="urn:microsoft.com/office/officeart/2005/8/layout/radial4"/>
    <dgm:cxn modelId="{0A0E591A-714F-4D7A-B604-2C61ED993F4E}" type="presOf" srcId="{60A9330E-B347-4259-9A5C-2003ECF426D7}" destId="{1D33FFE0-B798-413A-9B75-8F3A48951FD5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2CA6D911-8081-4ED2-ACE0-2E67E65F2035}" type="presOf" srcId="{A6D566F9-A693-49A6-887B-1A6BD87B15D1}" destId="{46004B77-768E-486D-B6C4-73ADCF5165E3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37C2FD4-E1D9-4B47-BF28-96C2B4289F36}" type="presParOf" srcId="{94E28D4B-C707-45EC-9CF1-4AAA0EFA2EC6}" destId="{F8F0EAE8-66EE-4AA5-8685-3EE4F6C9AC77}" srcOrd="0" destOrd="0" presId="urn:microsoft.com/office/officeart/2005/8/layout/radial4"/>
    <dgm:cxn modelId="{D85EFFD8-9809-489F-8C6D-088DFFCF2165}" type="presParOf" srcId="{94E28D4B-C707-45EC-9CF1-4AAA0EFA2EC6}" destId="{D4ED46AC-F844-428B-968D-F34BA5E09DED}" srcOrd="1" destOrd="0" presId="urn:microsoft.com/office/officeart/2005/8/layout/radial4"/>
    <dgm:cxn modelId="{64585E6A-DA17-4708-ADAE-2290E9BEEEDD}" type="presParOf" srcId="{94E28D4B-C707-45EC-9CF1-4AAA0EFA2EC6}" destId="{80978208-C2C9-438D-B100-294C3257BEE9}" srcOrd="2" destOrd="0" presId="urn:microsoft.com/office/officeart/2005/8/layout/radial4"/>
    <dgm:cxn modelId="{87024078-A3A3-48CF-BCF4-AC970DF0224A}" type="presParOf" srcId="{94E28D4B-C707-45EC-9CF1-4AAA0EFA2EC6}" destId="{1D33FFE0-B798-413A-9B75-8F3A48951FD5}" srcOrd="3" destOrd="0" presId="urn:microsoft.com/office/officeart/2005/8/layout/radial4"/>
    <dgm:cxn modelId="{3B826974-7E41-4622-8C8F-0F58CB66C5E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86B8E9E-6255-4269-9313-ABE09BE7301D}" type="doc">
      <dgm:prSet loTypeId="urn:microsoft.com/office/officeart/2005/8/layout/radial4" loCatId="relationship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ru-RU"/>
        </a:p>
      </dgm:t>
    </dgm:pt>
    <dgm:pt modelId="{4B2285BE-0161-45D8-9860-151F2C6C5E86}">
      <dgm:prSet phldrT="[Текст]"/>
      <dgm:spPr>
        <a:solidFill>
          <a:schemeClr val="accent2"/>
        </a:soli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Субсидии (от латинского «</a:t>
          </a:r>
          <a:r>
            <a:rPr lang="en-US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Subsidium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»-поддержка)</a:t>
          </a:r>
          <a:endParaRPr lang="ru-RU" baseline="0" dirty="0">
            <a:solidFill>
              <a:schemeClr val="tx2">
                <a:lumMod val="50000"/>
              </a:schemeClr>
            </a:solidFill>
          </a:endParaRPr>
        </a:p>
      </dgm:t>
    </dgm:pt>
    <dgm:pt modelId="{DE83C983-9370-4F73-9B70-DBD8D81FFD10}" type="parTrans" cxnId="{800E0718-ECAE-4774-8117-8E8A9B3D35BC}">
      <dgm:prSet/>
      <dgm:spPr/>
      <dgm:t>
        <a:bodyPr/>
        <a:lstStyle/>
        <a:p>
          <a:endParaRPr lang="ru-RU"/>
        </a:p>
      </dgm:t>
    </dgm:pt>
    <dgm:pt modelId="{2F116328-53C1-423D-9F18-B727CE7582C6}" type="sibTrans" cxnId="{800E0718-ECAE-4774-8117-8E8A9B3D35BC}">
      <dgm:prSet/>
      <dgm:spPr/>
      <dgm:t>
        <a:bodyPr/>
        <a:lstStyle/>
        <a:p>
          <a:endParaRPr lang="ru-RU"/>
        </a:p>
      </dgm:t>
    </dgm:pt>
    <dgm:pt modelId="{A84D6B5C-8EF1-4319-8C13-FDED57AC4892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Предоставляются на условиях долевого </a:t>
          </a:r>
          <a:r>
            <a:rPr lang="ru-RU" b="1" dirty="0" err="1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софинансирования</a:t>
          </a:r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расходов других бюджетов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8574F713-3620-4476-937F-314D5D41A579}" type="parTrans" cxnId="{7FCA104A-CDEA-425F-BAD8-8F5DC82D72D8}">
      <dgm:prSet/>
      <dgm:spPr/>
      <dgm:t>
        <a:bodyPr/>
        <a:lstStyle/>
        <a:p>
          <a:endParaRPr lang="ru-RU"/>
        </a:p>
      </dgm:t>
    </dgm:pt>
    <dgm:pt modelId="{094F2D75-9256-4186-B137-A28D4746C35B}" type="sibTrans" cxnId="{7FCA104A-CDEA-425F-BAD8-8F5DC82D72D8}">
      <dgm:prSet/>
      <dgm:spPr/>
      <dgm:t>
        <a:bodyPr/>
        <a:lstStyle/>
        <a:p>
          <a:endParaRPr lang="ru-RU"/>
        </a:p>
      </dgm:t>
    </dgm:pt>
    <dgm:pt modelId="{A6D566F9-A693-49A6-887B-1A6BD87B15D1}">
      <dgm:prSet phldrT="[Текст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</dgm:spPr>
      <dgm:t>
        <a:bodyPr/>
        <a:lstStyle/>
        <a:p>
          <a:r>
            <a:rPr lang="ru-RU" b="1" dirty="0" smtClean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Вы «добавляете» средства, чтобы ваш ребенок купил себе новый телефон, если остальные он накопил сам</a:t>
          </a:r>
          <a:endParaRPr lang="ru-RU" b="1" dirty="0">
            <a:solidFill>
              <a:schemeClr val="tx2">
                <a:lumMod val="50000"/>
              </a:schemeClr>
            </a:solidFill>
          </a:endParaRPr>
        </a:p>
      </dgm:t>
    </dgm:pt>
    <dgm:pt modelId="{60A9330E-B347-4259-9A5C-2003ECF426D7}" type="parTrans" cxnId="{F5F98A52-795D-40C5-B1AD-0389CB3432CF}">
      <dgm:prSet/>
      <dgm:spPr/>
      <dgm:t>
        <a:bodyPr/>
        <a:lstStyle/>
        <a:p>
          <a:endParaRPr lang="ru-RU"/>
        </a:p>
      </dgm:t>
    </dgm:pt>
    <dgm:pt modelId="{C1E8AB17-CC9A-4CC4-B0B7-E4C8567AC136}" type="sibTrans" cxnId="{F5F98A52-795D-40C5-B1AD-0389CB3432CF}">
      <dgm:prSet/>
      <dgm:spPr/>
      <dgm:t>
        <a:bodyPr/>
        <a:lstStyle/>
        <a:p>
          <a:endParaRPr lang="ru-RU"/>
        </a:p>
      </dgm:t>
    </dgm:pt>
    <dgm:pt modelId="{94E28D4B-C707-45EC-9CF1-4AAA0EFA2EC6}" type="pres">
      <dgm:prSet presAssocID="{A86B8E9E-6255-4269-9313-ABE09BE7301D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F0EAE8-66EE-4AA5-8685-3EE4F6C9AC77}" type="pres">
      <dgm:prSet presAssocID="{4B2285BE-0161-45D8-9860-151F2C6C5E86}" presName="centerShape" presStyleLbl="node0" presStyleIdx="0" presStyleCnt="1" custScaleX="302574" custLinFactNeighborX="2805" custLinFactNeighborY="-13756"/>
      <dgm:spPr/>
      <dgm:t>
        <a:bodyPr/>
        <a:lstStyle/>
        <a:p>
          <a:endParaRPr lang="ru-RU"/>
        </a:p>
      </dgm:t>
    </dgm:pt>
    <dgm:pt modelId="{D4ED46AC-F844-428B-968D-F34BA5E09DED}" type="pres">
      <dgm:prSet presAssocID="{8574F713-3620-4476-937F-314D5D41A579}" presName="parTrans" presStyleLbl="bgSibTrans2D1" presStyleIdx="0" presStyleCnt="2"/>
      <dgm:spPr/>
      <dgm:t>
        <a:bodyPr/>
        <a:lstStyle/>
        <a:p>
          <a:endParaRPr lang="ru-RU"/>
        </a:p>
      </dgm:t>
    </dgm:pt>
    <dgm:pt modelId="{80978208-C2C9-438D-B100-294C3257BEE9}" type="pres">
      <dgm:prSet presAssocID="{A84D6B5C-8EF1-4319-8C13-FDED57AC4892}" presName="node" presStyleLbl="node1" presStyleIdx="0" presStyleCnt="2" custScaleX="211457" custScaleY="178682" custRadScaleRad="246527" custRadScaleInc="-293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33FFE0-B798-413A-9B75-8F3A48951FD5}" type="pres">
      <dgm:prSet presAssocID="{60A9330E-B347-4259-9A5C-2003ECF426D7}" presName="parTrans" presStyleLbl="bgSibTrans2D1" presStyleIdx="1" presStyleCnt="2"/>
      <dgm:spPr/>
      <dgm:t>
        <a:bodyPr/>
        <a:lstStyle/>
        <a:p>
          <a:endParaRPr lang="ru-RU"/>
        </a:p>
      </dgm:t>
    </dgm:pt>
    <dgm:pt modelId="{46004B77-768E-486D-B6C4-73ADCF5165E3}" type="pres">
      <dgm:prSet presAssocID="{A6D566F9-A693-49A6-887B-1A6BD87B15D1}" presName="node" presStyleLbl="node1" presStyleIdx="1" presStyleCnt="2" custScaleX="178693" custScaleY="179158" custRadScaleRad="249115" custRadScaleInc="2945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0EF58CC-2AA7-4FF8-B141-624739A493AF}" type="presOf" srcId="{4B2285BE-0161-45D8-9860-151F2C6C5E86}" destId="{F8F0EAE8-66EE-4AA5-8685-3EE4F6C9AC77}" srcOrd="0" destOrd="0" presId="urn:microsoft.com/office/officeart/2005/8/layout/radial4"/>
    <dgm:cxn modelId="{3C9450ED-1941-4038-B651-D39AF3EE0088}" type="presOf" srcId="{8574F713-3620-4476-937F-314D5D41A579}" destId="{D4ED46AC-F844-428B-968D-F34BA5E09DED}" srcOrd="0" destOrd="0" presId="urn:microsoft.com/office/officeart/2005/8/layout/radial4"/>
    <dgm:cxn modelId="{33923F5D-032F-46C7-BC1B-3380861E19FC}" type="presOf" srcId="{A6D566F9-A693-49A6-887B-1A6BD87B15D1}" destId="{46004B77-768E-486D-B6C4-73ADCF5165E3}" srcOrd="0" destOrd="0" presId="urn:microsoft.com/office/officeart/2005/8/layout/radial4"/>
    <dgm:cxn modelId="{7FCA104A-CDEA-425F-BAD8-8F5DC82D72D8}" srcId="{4B2285BE-0161-45D8-9860-151F2C6C5E86}" destId="{A84D6B5C-8EF1-4319-8C13-FDED57AC4892}" srcOrd="0" destOrd="0" parTransId="{8574F713-3620-4476-937F-314D5D41A579}" sibTransId="{094F2D75-9256-4186-B137-A28D4746C35B}"/>
    <dgm:cxn modelId="{1FD08074-42BA-48E8-91E2-835B1F487A9F}" type="presOf" srcId="{A84D6B5C-8EF1-4319-8C13-FDED57AC4892}" destId="{80978208-C2C9-438D-B100-294C3257BEE9}" srcOrd="0" destOrd="0" presId="urn:microsoft.com/office/officeart/2005/8/layout/radial4"/>
    <dgm:cxn modelId="{7FDAB544-A677-4AC3-B5EB-B52D9B73F5D8}" type="presOf" srcId="{A86B8E9E-6255-4269-9313-ABE09BE7301D}" destId="{94E28D4B-C707-45EC-9CF1-4AAA0EFA2EC6}" srcOrd="0" destOrd="0" presId="urn:microsoft.com/office/officeart/2005/8/layout/radial4"/>
    <dgm:cxn modelId="{402D6A3A-9A3C-4EBD-BAFD-4627C99E2586}" type="presOf" srcId="{60A9330E-B347-4259-9A5C-2003ECF426D7}" destId="{1D33FFE0-B798-413A-9B75-8F3A48951FD5}" srcOrd="0" destOrd="0" presId="urn:microsoft.com/office/officeart/2005/8/layout/radial4"/>
    <dgm:cxn modelId="{F5F98A52-795D-40C5-B1AD-0389CB3432CF}" srcId="{4B2285BE-0161-45D8-9860-151F2C6C5E86}" destId="{A6D566F9-A693-49A6-887B-1A6BD87B15D1}" srcOrd="1" destOrd="0" parTransId="{60A9330E-B347-4259-9A5C-2003ECF426D7}" sibTransId="{C1E8AB17-CC9A-4CC4-B0B7-E4C8567AC136}"/>
    <dgm:cxn modelId="{800E0718-ECAE-4774-8117-8E8A9B3D35BC}" srcId="{A86B8E9E-6255-4269-9313-ABE09BE7301D}" destId="{4B2285BE-0161-45D8-9860-151F2C6C5E86}" srcOrd="0" destOrd="0" parTransId="{DE83C983-9370-4F73-9B70-DBD8D81FFD10}" sibTransId="{2F116328-53C1-423D-9F18-B727CE7582C6}"/>
    <dgm:cxn modelId="{7D53704E-818F-405F-84BF-07F8E26F11F1}" type="presParOf" srcId="{94E28D4B-C707-45EC-9CF1-4AAA0EFA2EC6}" destId="{F8F0EAE8-66EE-4AA5-8685-3EE4F6C9AC77}" srcOrd="0" destOrd="0" presId="urn:microsoft.com/office/officeart/2005/8/layout/radial4"/>
    <dgm:cxn modelId="{550D88FE-6AF4-4D11-BCE5-68753D670624}" type="presParOf" srcId="{94E28D4B-C707-45EC-9CF1-4AAA0EFA2EC6}" destId="{D4ED46AC-F844-428B-968D-F34BA5E09DED}" srcOrd="1" destOrd="0" presId="urn:microsoft.com/office/officeart/2005/8/layout/radial4"/>
    <dgm:cxn modelId="{D2550356-6313-4AF0-913D-ED12638F8252}" type="presParOf" srcId="{94E28D4B-C707-45EC-9CF1-4AAA0EFA2EC6}" destId="{80978208-C2C9-438D-B100-294C3257BEE9}" srcOrd="2" destOrd="0" presId="urn:microsoft.com/office/officeart/2005/8/layout/radial4"/>
    <dgm:cxn modelId="{F1806319-8B5B-44D0-BDF0-1320BD008EBB}" type="presParOf" srcId="{94E28D4B-C707-45EC-9CF1-4AAA0EFA2EC6}" destId="{1D33FFE0-B798-413A-9B75-8F3A48951FD5}" srcOrd="3" destOrd="0" presId="urn:microsoft.com/office/officeart/2005/8/layout/radial4"/>
    <dgm:cxn modelId="{BABB468C-9447-4E88-992C-6FF91C6FD655}" type="presParOf" srcId="{94E28D4B-C707-45EC-9CF1-4AAA0EFA2EC6}" destId="{46004B77-768E-486D-B6C4-73ADCF5165E3}" srcOrd="4" destOrd="0" presId="urn:microsoft.com/office/officeart/2005/8/layout/radial4"/>
  </dgm:cxnLst>
  <dgm:bg/>
  <dgm:whole>
    <a:ln w="9525" cap="flat" cmpd="sng" algn="ctr">
      <a:noFill/>
      <a:prstDash val="solid"/>
      <a:round/>
      <a:headEnd type="none" w="med" len="med"/>
      <a:tailEnd type="none" w="med" len="med"/>
    </a:ln>
  </dgm:whole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B4A9C71-5243-4375-98C7-BA189146832B}" type="doc">
      <dgm:prSet loTypeId="urn:microsoft.com/office/officeart/2005/8/layout/radial5" loCatId="cycle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6F647F05-65E5-443B-9310-4AF895EEC1B0}">
      <dgm:prSet phldrT="[Текст]" custT="1"/>
      <dgm:spPr>
        <a:solidFill>
          <a:srgbClr val="FFFF00"/>
        </a:solidFill>
      </dgm:spPr>
      <dgm:t>
        <a:bodyPr/>
        <a:lstStyle/>
        <a:p>
          <a:pPr algn="ctr"/>
          <a:r>
            <a:rPr lang="ru-RU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Расходы</a:t>
          </a:r>
          <a:endParaRPr lang="ru-RU" sz="1800" b="1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75BFC95B-EA58-4583-BC2B-08582B3ED8DC}" type="parTrans" cxnId="{F280695C-BCD4-44D5-BD42-7B1024E9C69E}">
      <dgm:prSet/>
      <dgm:spPr/>
      <dgm:t>
        <a:bodyPr/>
        <a:lstStyle/>
        <a:p>
          <a:endParaRPr lang="ru-RU"/>
        </a:p>
      </dgm:t>
    </dgm:pt>
    <dgm:pt modelId="{FCC559A8-CB2E-461F-864E-CCB99C0FD9A4}" type="sibTrans" cxnId="{F280695C-BCD4-44D5-BD42-7B1024E9C69E}">
      <dgm:prSet/>
      <dgm:spPr/>
      <dgm:t>
        <a:bodyPr/>
        <a:lstStyle/>
        <a:p>
          <a:endParaRPr lang="ru-RU"/>
        </a:p>
      </dgm:t>
    </dgm:pt>
    <dgm:pt modelId="{3BA0FA79-0F0A-4F39-8C6F-85BF113366C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 smtClean="0"/>
        </a:p>
        <a:p>
          <a:endParaRPr lang="ru-RU" dirty="0"/>
        </a:p>
      </dgm:t>
    </dgm:pt>
    <dgm:pt modelId="{66E51CD7-05D6-4658-BDAA-92C6F3E19708}" type="parTrans" cxnId="{4A189105-0239-4451-ACE0-D31E9CBF66B8}">
      <dgm:prSet/>
      <dgm:spPr/>
      <dgm:t>
        <a:bodyPr/>
        <a:lstStyle/>
        <a:p>
          <a:endParaRPr lang="ru-RU" dirty="0"/>
        </a:p>
      </dgm:t>
    </dgm:pt>
    <dgm:pt modelId="{3F86135B-3CC7-4CEB-B411-92453A9354E3}" type="sibTrans" cxnId="{4A189105-0239-4451-ACE0-D31E9CBF66B8}">
      <dgm:prSet/>
      <dgm:spPr/>
      <dgm:t>
        <a:bodyPr/>
        <a:lstStyle/>
        <a:p>
          <a:endParaRPr lang="ru-RU"/>
        </a:p>
      </dgm:t>
    </dgm:pt>
    <dgm:pt modelId="{420BA717-63F2-4ED1-9193-BDF0AD7BC7EB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8FC0520-4E1C-47C9-9459-5A566E2A3269}" type="parTrans" cxnId="{420E5929-73A4-4A38-8264-96367E09F888}">
      <dgm:prSet/>
      <dgm:spPr/>
      <dgm:t>
        <a:bodyPr/>
        <a:lstStyle/>
        <a:p>
          <a:endParaRPr lang="ru-RU" dirty="0"/>
        </a:p>
      </dgm:t>
    </dgm:pt>
    <dgm:pt modelId="{93B10FAD-F9FB-447F-AB26-67CC3C3A8B52}" type="sibTrans" cxnId="{420E5929-73A4-4A38-8264-96367E09F888}">
      <dgm:prSet/>
      <dgm:spPr/>
      <dgm:t>
        <a:bodyPr/>
        <a:lstStyle/>
        <a:p>
          <a:endParaRPr lang="ru-RU"/>
        </a:p>
      </dgm:t>
    </dgm:pt>
    <dgm:pt modelId="{AA0A2BD5-A368-4F17-8E9D-23F1FC377812}">
      <dgm:prSet phldrT="[Текст]"/>
      <dgm:spPr>
        <a:gradFill rotWithShape="0">
          <a:gsLst>
            <a:gs pos="0">
              <a:srgbClr val="7030A0"/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598F354-400C-439C-BDD5-729D663E252E}" type="parTrans" cxnId="{48ECD170-E6C5-489E-A263-20CC615C17AB}">
      <dgm:prSet/>
      <dgm:spPr/>
      <dgm:t>
        <a:bodyPr/>
        <a:lstStyle/>
        <a:p>
          <a:endParaRPr lang="ru-RU" dirty="0"/>
        </a:p>
      </dgm:t>
    </dgm:pt>
    <dgm:pt modelId="{0A69E1AC-CA25-4F66-967D-B64CF01B740F}" type="sibTrans" cxnId="{48ECD170-E6C5-489E-A263-20CC615C17AB}">
      <dgm:prSet/>
      <dgm:spPr/>
      <dgm:t>
        <a:bodyPr/>
        <a:lstStyle/>
        <a:p>
          <a:endParaRPr lang="ru-RU"/>
        </a:p>
      </dgm:t>
    </dgm:pt>
    <dgm:pt modelId="{62E153EB-408C-4CB3-B6CA-2A439518E14B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69F9F7AF-4DAB-4B6C-A26F-22C945FB8A80}" type="sibTrans" cxnId="{54059384-7D56-4783-9E6B-CB7051B26B45}">
      <dgm:prSet/>
      <dgm:spPr/>
      <dgm:t>
        <a:bodyPr/>
        <a:lstStyle/>
        <a:p>
          <a:endParaRPr lang="ru-RU"/>
        </a:p>
      </dgm:t>
    </dgm:pt>
    <dgm:pt modelId="{77DF95E1-3397-43CE-99EF-E82D1E9B2066}" type="parTrans" cxnId="{54059384-7D56-4783-9E6B-CB7051B26B45}">
      <dgm:prSet/>
      <dgm:spPr/>
      <dgm:t>
        <a:bodyPr/>
        <a:lstStyle/>
        <a:p>
          <a:endParaRPr lang="ru-RU" dirty="0"/>
        </a:p>
      </dgm:t>
    </dgm:pt>
    <dgm:pt modelId="{9F96D360-CB55-48DB-9778-BF90DCE1129E}">
      <dgm:prSet phldrT="[Текст]"/>
      <dgm:spPr>
        <a:solidFill>
          <a:srgbClr val="8AAC46"/>
        </a:solidFill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286A4893-ECEC-4EFE-BAC3-3F1C84511E21}" type="sibTrans" cxnId="{ABB8D3AC-32ED-44B8-98D1-601987ACC1D1}">
      <dgm:prSet/>
      <dgm:spPr/>
      <dgm:t>
        <a:bodyPr/>
        <a:lstStyle/>
        <a:p>
          <a:endParaRPr lang="ru-RU"/>
        </a:p>
      </dgm:t>
    </dgm:pt>
    <dgm:pt modelId="{BC4B6763-2F33-4CCB-B9CC-377BBD0F0800}" type="parTrans" cxnId="{ABB8D3AC-32ED-44B8-98D1-601987ACC1D1}">
      <dgm:prSet/>
      <dgm:spPr/>
      <dgm:t>
        <a:bodyPr/>
        <a:lstStyle/>
        <a:p>
          <a:endParaRPr lang="ru-RU" dirty="0"/>
        </a:p>
      </dgm:t>
    </dgm:pt>
    <dgm:pt modelId="{D2A69AB7-A0A6-4501-95CD-2902A3384DE3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B4AB27D7-F679-4C2F-B351-354C992C8F30}" type="sibTrans" cxnId="{BDBC8127-C9A5-4636-AF0A-79E42F53D923}">
      <dgm:prSet/>
      <dgm:spPr/>
      <dgm:t>
        <a:bodyPr/>
        <a:lstStyle/>
        <a:p>
          <a:endParaRPr lang="ru-RU"/>
        </a:p>
      </dgm:t>
    </dgm:pt>
    <dgm:pt modelId="{9DEE7B50-C1CB-48D2-999B-DF1098A88396}" type="parTrans" cxnId="{BDBC8127-C9A5-4636-AF0A-79E42F53D923}">
      <dgm:prSet/>
      <dgm:spPr/>
      <dgm:t>
        <a:bodyPr/>
        <a:lstStyle/>
        <a:p>
          <a:endParaRPr lang="ru-RU" dirty="0"/>
        </a:p>
      </dgm:t>
    </dgm:pt>
    <dgm:pt modelId="{637E412C-91EE-486E-8354-15F2384BE3EA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C021BE46-16AF-4372-B2A0-67875E2C82CF}" type="parTrans" cxnId="{EA60BD94-54CE-450D-A117-19A3057D3DE3}">
      <dgm:prSet/>
      <dgm:spPr/>
      <dgm:t>
        <a:bodyPr/>
        <a:lstStyle/>
        <a:p>
          <a:endParaRPr lang="ru-RU" dirty="0"/>
        </a:p>
      </dgm:t>
    </dgm:pt>
    <dgm:pt modelId="{6923DAD3-03A3-4184-9D76-6CCF9386A60A}" type="sibTrans" cxnId="{EA60BD94-54CE-450D-A117-19A3057D3DE3}">
      <dgm:prSet/>
      <dgm:spPr/>
      <dgm:t>
        <a:bodyPr/>
        <a:lstStyle/>
        <a:p>
          <a:endParaRPr lang="ru-RU"/>
        </a:p>
      </dgm:t>
    </dgm:pt>
    <dgm:pt modelId="{D63A74EC-A1EC-4823-AB28-835C2DE63D58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8D513BD1-7137-4BB2-A1F4-1B02EFB0F34F}" type="parTrans" cxnId="{A5BC18A6-1C74-45AC-A35E-DB57538BF8E8}">
      <dgm:prSet/>
      <dgm:spPr/>
      <dgm:t>
        <a:bodyPr/>
        <a:lstStyle/>
        <a:p>
          <a:endParaRPr lang="ru-RU" dirty="0"/>
        </a:p>
      </dgm:t>
    </dgm:pt>
    <dgm:pt modelId="{791BBDCE-20BF-42D5-A05C-65C02968CEA7}" type="sibTrans" cxnId="{A5BC18A6-1C74-45AC-A35E-DB57538BF8E8}">
      <dgm:prSet/>
      <dgm:spPr/>
      <dgm:t>
        <a:bodyPr/>
        <a:lstStyle/>
        <a:p>
          <a:endParaRPr lang="ru-RU"/>
        </a:p>
      </dgm:t>
    </dgm:pt>
    <dgm:pt modelId="{4B1A8440-411B-4A5D-AFC7-3583C59ADD0E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082CE592-953F-441B-B0C2-F864433A8493}" type="parTrans" cxnId="{C76B1FDD-1515-4548-A84A-CDE5C2B70761}">
      <dgm:prSet/>
      <dgm:spPr/>
      <dgm:t>
        <a:bodyPr/>
        <a:lstStyle/>
        <a:p>
          <a:endParaRPr lang="ru-RU" dirty="0"/>
        </a:p>
      </dgm:t>
    </dgm:pt>
    <dgm:pt modelId="{0D0679BE-35CF-4C4A-B8A9-7CB6E4D6163D}" type="sibTrans" cxnId="{C76B1FDD-1515-4548-A84A-CDE5C2B70761}">
      <dgm:prSet/>
      <dgm:spPr/>
      <dgm:t>
        <a:bodyPr/>
        <a:lstStyle/>
        <a:p>
          <a:endParaRPr lang="ru-RU"/>
        </a:p>
      </dgm:t>
    </dgm:pt>
    <dgm:pt modelId="{474AA522-E8BA-47F9-98AA-A03D6E1A5C65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A7E851CB-AD23-4A16-B243-6060937B244E}" type="parTrans" cxnId="{8A1897CA-FCE5-4526-82CA-FE0C52C2FE0E}">
      <dgm:prSet/>
      <dgm:spPr/>
      <dgm:t>
        <a:bodyPr/>
        <a:lstStyle/>
        <a:p>
          <a:endParaRPr lang="ru-RU"/>
        </a:p>
      </dgm:t>
    </dgm:pt>
    <dgm:pt modelId="{612994A6-5E9F-42EC-B301-7C9C08B6869D}" type="sibTrans" cxnId="{8A1897CA-FCE5-4526-82CA-FE0C52C2FE0E}">
      <dgm:prSet/>
      <dgm:spPr/>
      <dgm:t>
        <a:bodyPr/>
        <a:lstStyle/>
        <a:p>
          <a:endParaRPr lang="ru-RU"/>
        </a:p>
      </dgm:t>
    </dgm:pt>
    <dgm:pt modelId="{D78F1D4C-A2EF-4C56-940B-FB3F18A7298D}">
      <dgm:prSet phldrT="[Текст]"/>
      <dgm:spPr>
        <a:scene3d>
          <a:camera prst="orthographicFront"/>
          <a:lightRig rig="flat" dir="t"/>
        </a:scene3d>
        <a:sp3d prstMaterial="dkEdge">
          <a:bevelT w="120900" h="88900"/>
          <a:bevelB w="88900" h="31750" prst="angle"/>
        </a:sp3d>
      </dgm:spPr>
      <dgm:t>
        <a:bodyPr/>
        <a:lstStyle/>
        <a:p>
          <a:endParaRPr lang="ru-RU" dirty="0"/>
        </a:p>
      </dgm:t>
    </dgm:pt>
    <dgm:pt modelId="{3B6B2775-EA0D-4CA6-A4A3-0187E341F68C}" type="sibTrans" cxnId="{A00878C0-A87A-42B9-83D7-EE8880E34935}">
      <dgm:prSet/>
      <dgm:spPr/>
      <dgm:t>
        <a:bodyPr/>
        <a:lstStyle/>
        <a:p>
          <a:endParaRPr lang="ru-RU"/>
        </a:p>
      </dgm:t>
    </dgm:pt>
    <dgm:pt modelId="{08170AFC-8E89-4179-A96D-636AFFD8C3F3}" type="parTrans" cxnId="{A00878C0-A87A-42B9-83D7-EE8880E34935}">
      <dgm:prSet/>
      <dgm:spPr/>
      <dgm:t>
        <a:bodyPr/>
        <a:lstStyle/>
        <a:p>
          <a:endParaRPr lang="ru-RU" dirty="0"/>
        </a:p>
      </dgm:t>
    </dgm:pt>
    <dgm:pt modelId="{8B82EA68-B59A-424E-9756-C221A13DB47F}" type="pres">
      <dgm:prSet presAssocID="{6B4A9C71-5243-4375-98C7-BA189146832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D72E44C-8498-48F8-9652-E5DD6AC5818D}" type="pres">
      <dgm:prSet presAssocID="{6F647F05-65E5-443B-9310-4AF895EEC1B0}" presName="centerShape" presStyleLbl="node0" presStyleIdx="0" presStyleCnt="1" custScaleX="182204" custScaleY="179647" custLinFactNeighborX="-908" custLinFactNeighborY="1704"/>
      <dgm:spPr/>
      <dgm:t>
        <a:bodyPr/>
        <a:lstStyle/>
        <a:p>
          <a:endParaRPr lang="ru-RU"/>
        </a:p>
      </dgm:t>
    </dgm:pt>
    <dgm:pt modelId="{4731EA70-1FA8-49F5-A6BF-4AE9CB97C303}" type="pres">
      <dgm:prSet presAssocID="{8D513BD1-7137-4BB2-A1F4-1B02EFB0F34F}" presName="parTrans" presStyleLbl="sibTrans2D1" presStyleIdx="0" presStyleCnt="11"/>
      <dgm:spPr/>
      <dgm:t>
        <a:bodyPr/>
        <a:lstStyle/>
        <a:p>
          <a:endParaRPr lang="ru-RU"/>
        </a:p>
      </dgm:t>
    </dgm:pt>
    <dgm:pt modelId="{8D15C70B-27DC-4BC4-8B54-1A6B8CC1DBC1}" type="pres">
      <dgm:prSet presAssocID="{8D513BD1-7137-4BB2-A1F4-1B02EFB0F34F}" presName="connectorText" presStyleLbl="sibTrans2D1" presStyleIdx="0" presStyleCnt="11"/>
      <dgm:spPr/>
      <dgm:t>
        <a:bodyPr/>
        <a:lstStyle/>
        <a:p>
          <a:endParaRPr lang="ru-RU"/>
        </a:p>
      </dgm:t>
    </dgm:pt>
    <dgm:pt modelId="{E2EC1D87-F728-458A-8AB1-7A3D78F9D25E}" type="pres">
      <dgm:prSet presAssocID="{D63A74EC-A1EC-4823-AB28-835C2DE63D5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E222DD-64BD-4A89-BBB9-2B80D8318D4A}" type="pres">
      <dgm:prSet presAssocID="{082CE592-953F-441B-B0C2-F864433A8493}" presName="parTrans" presStyleLbl="sibTrans2D1" presStyleIdx="1" presStyleCnt="11"/>
      <dgm:spPr/>
      <dgm:t>
        <a:bodyPr/>
        <a:lstStyle/>
        <a:p>
          <a:endParaRPr lang="ru-RU"/>
        </a:p>
      </dgm:t>
    </dgm:pt>
    <dgm:pt modelId="{839DF450-14DD-4280-9AEE-DA73938E9B9D}" type="pres">
      <dgm:prSet presAssocID="{082CE592-953F-441B-B0C2-F864433A8493}" presName="connectorText" presStyleLbl="sibTrans2D1" presStyleIdx="1" presStyleCnt="11"/>
      <dgm:spPr/>
      <dgm:t>
        <a:bodyPr/>
        <a:lstStyle/>
        <a:p>
          <a:endParaRPr lang="ru-RU"/>
        </a:p>
      </dgm:t>
    </dgm:pt>
    <dgm:pt modelId="{73BC26A8-8D0F-45E6-9E3B-37EADD227262}" type="pres">
      <dgm:prSet presAssocID="{4B1A8440-411B-4A5D-AFC7-3583C59ADD0E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93DE9-E67A-4CE1-BC6B-5C458B1137B0}" type="pres">
      <dgm:prSet presAssocID="{C021BE46-16AF-4372-B2A0-67875E2C82CF}" presName="parTrans" presStyleLbl="sibTrans2D1" presStyleIdx="2" presStyleCnt="11"/>
      <dgm:spPr/>
      <dgm:t>
        <a:bodyPr/>
        <a:lstStyle/>
        <a:p>
          <a:endParaRPr lang="ru-RU"/>
        </a:p>
      </dgm:t>
    </dgm:pt>
    <dgm:pt modelId="{DA660ED5-C4B7-4208-928A-B8DD66837486}" type="pres">
      <dgm:prSet presAssocID="{C021BE46-16AF-4372-B2A0-67875E2C82CF}" presName="connectorText" presStyleLbl="sibTrans2D1" presStyleIdx="2" presStyleCnt="11"/>
      <dgm:spPr/>
      <dgm:t>
        <a:bodyPr/>
        <a:lstStyle/>
        <a:p>
          <a:endParaRPr lang="ru-RU"/>
        </a:p>
      </dgm:t>
    </dgm:pt>
    <dgm:pt modelId="{D8B200F5-4D07-49B2-A587-C2FE6CEC49F8}" type="pres">
      <dgm:prSet presAssocID="{637E412C-91EE-486E-8354-15F2384BE3EA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0EBD71-16AB-4C1B-BC57-13E8690F1402}" type="pres">
      <dgm:prSet presAssocID="{A7E851CB-AD23-4A16-B243-6060937B244E}" presName="parTrans" presStyleLbl="sibTrans2D1" presStyleIdx="3" presStyleCnt="11"/>
      <dgm:spPr/>
      <dgm:t>
        <a:bodyPr/>
        <a:lstStyle/>
        <a:p>
          <a:endParaRPr lang="ru-RU"/>
        </a:p>
      </dgm:t>
    </dgm:pt>
    <dgm:pt modelId="{D76D8348-E2D2-43B2-8388-E61369E9F46F}" type="pres">
      <dgm:prSet presAssocID="{A7E851CB-AD23-4A16-B243-6060937B244E}" presName="connectorText" presStyleLbl="sibTrans2D1" presStyleIdx="3" presStyleCnt="11"/>
      <dgm:spPr/>
      <dgm:t>
        <a:bodyPr/>
        <a:lstStyle/>
        <a:p>
          <a:endParaRPr lang="ru-RU"/>
        </a:p>
      </dgm:t>
    </dgm:pt>
    <dgm:pt modelId="{81A5DF4B-6870-4B91-B343-7EC14CB6C881}" type="pres">
      <dgm:prSet presAssocID="{474AA522-E8BA-47F9-98AA-A03D6E1A5C65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EAB10C-E176-4610-B2C6-BE8F83AD0F9B}" type="pres">
      <dgm:prSet presAssocID="{A8FC0520-4E1C-47C9-9459-5A566E2A3269}" presName="parTrans" presStyleLbl="sibTrans2D1" presStyleIdx="4" presStyleCnt="11"/>
      <dgm:spPr/>
      <dgm:t>
        <a:bodyPr/>
        <a:lstStyle/>
        <a:p>
          <a:endParaRPr lang="ru-RU"/>
        </a:p>
      </dgm:t>
    </dgm:pt>
    <dgm:pt modelId="{47F0322C-5978-482D-A409-1280E22C6D82}" type="pres">
      <dgm:prSet presAssocID="{A8FC0520-4E1C-47C9-9459-5A566E2A3269}" presName="connectorText" presStyleLbl="sibTrans2D1" presStyleIdx="4" presStyleCnt="11"/>
      <dgm:spPr/>
      <dgm:t>
        <a:bodyPr/>
        <a:lstStyle/>
        <a:p>
          <a:endParaRPr lang="ru-RU"/>
        </a:p>
      </dgm:t>
    </dgm:pt>
    <dgm:pt modelId="{FFE63D16-C443-42C8-BB30-4CA61876A647}" type="pres">
      <dgm:prSet presAssocID="{420BA717-63F2-4ED1-9193-BDF0AD7BC7EB}" presName="node" presStyleLbl="node1" presStyleIdx="4" presStyleCnt="11" custRadScaleRad="103664" custRadScaleInc="-79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50D33-9BD9-4D37-A533-789F5554AFB5}" type="pres">
      <dgm:prSet presAssocID="{6598F354-400C-439C-BDD5-729D663E252E}" presName="parTrans" presStyleLbl="sibTrans2D1" presStyleIdx="5" presStyleCnt="11"/>
      <dgm:spPr/>
      <dgm:t>
        <a:bodyPr/>
        <a:lstStyle/>
        <a:p>
          <a:endParaRPr lang="ru-RU"/>
        </a:p>
      </dgm:t>
    </dgm:pt>
    <dgm:pt modelId="{F326903B-AF5C-41D9-A950-9DE60C069BDF}" type="pres">
      <dgm:prSet presAssocID="{6598F354-400C-439C-BDD5-729D663E252E}" presName="connectorText" presStyleLbl="sibTrans2D1" presStyleIdx="5" presStyleCnt="11"/>
      <dgm:spPr/>
      <dgm:t>
        <a:bodyPr/>
        <a:lstStyle/>
        <a:p>
          <a:endParaRPr lang="ru-RU"/>
        </a:p>
      </dgm:t>
    </dgm:pt>
    <dgm:pt modelId="{EB1C3899-7B42-47CD-912B-DD035472498D}" type="pres">
      <dgm:prSet presAssocID="{AA0A2BD5-A368-4F17-8E9D-23F1FC377812}" presName="node" presStyleLbl="node1" presStyleIdx="5" presStyleCnt="11" custRadScaleRad="94667" custRadScaleInc="226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5553CB-2478-4421-B002-5FA728364A78}" type="pres">
      <dgm:prSet presAssocID="{9DEE7B50-C1CB-48D2-999B-DF1098A88396}" presName="parTrans" presStyleLbl="sibTrans2D1" presStyleIdx="6" presStyleCnt="11"/>
      <dgm:spPr/>
      <dgm:t>
        <a:bodyPr/>
        <a:lstStyle/>
        <a:p>
          <a:endParaRPr lang="ru-RU"/>
        </a:p>
      </dgm:t>
    </dgm:pt>
    <dgm:pt modelId="{881BA4B6-6173-4BE7-ACB0-127409627ABA}" type="pres">
      <dgm:prSet presAssocID="{9DEE7B50-C1CB-48D2-999B-DF1098A88396}" presName="connectorText" presStyleLbl="sibTrans2D1" presStyleIdx="6" presStyleCnt="11"/>
      <dgm:spPr/>
      <dgm:t>
        <a:bodyPr/>
        <a:lstStyle/>
        <a:p>
          <a:endParaRPr lang="ru-RU"/>
        </a:p>
      </dgm:t>
    </dgm:pt>
    <dgm:pt modelId="{FED909B6-8F19-4D98-AAC2-EBEEF4830C2B}" type="pres">
      <dgm:prSet presAssocID="{D2A69AB7-A0A6-4501-95CD-2902A3384DE3}" presName="node" presStyleLbl="node1" presStyleIdx="6" presStyleCnt="11" custRadScaleRad="91095" custRadScaleInc="807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B7EB92-DF16-476D-BB87-6C0D26E26F61}" type="pres">
      <dgm:prSet presAssocID="{BC4B6763-2F33-4CCB-B9CC-377BBD0F0800}" presName="parTrans" presStyleLbl="sibTrans2D1" presStyleIdx="7" presStyleCnt="11"/>
      <dgm:spPr/>
      <dgm:t>
        <a:bodyPr/>
        <a:lstStyle/>
        <a:p>
          <a:endParaRPr lang="ru-RU"/>
        </a:p>
      </dgm:t>
    </dgm:pt>
    <dgm:pt modelId="{E3A5A4EE-729B-477E-AEA8-7FC61FA6B941}" type="pres">
      <dgm:prSet presAssocID="{BC4B6763-2F33-4CCB-B9CC-377BBD0F0800}" presName="connectorText" presStyleLbl="sibTrans2D1" presStyleIdx="7" presStyleCnt="11"/>
      <dgm:spPr/>
      <dgm:t>
        <a:bodyPr/>
        <a:lstStyle/>
        <a:p>
          <a:endParaRPr lang="ru-RU"/>
        </a:p>
      </dgm:t>
    </dgm:pt>
    <dgm:pt modelId="{69EA0517-EDCB-4CEB-899F-D56DCF7B4404}" type="pres">
      <dgm:prSet presAssocID="{9F96D360-CB55-48DB-9778-BF90DCE1129E}" presName="node" presStyleLbl="node1" presStyleIdx="7" presStyleCnt="11" custRadScaleRad="102086" custRadScaleInc="661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35AEB-3A20-4DC3-9A60-032AB2743B03}" type="pres">
      <dgm:prSet presAssocID="{77DF95E1-3397-43CE-99EF-E82D1E9B2066}" presName="parTrans" presStyleLbl="sibTrans2D1" presStyleIdx="8" presStyleCnt="11"/>
      <dgm:spPr/>
      <dgm:t>
        <a:bodyPr/>
        <a:lstStyle/>
        <a:p>
          <a:endParaRPr lang="ru-RU"/>
        </a:p>
      </dgm:t>
    </dgm:pt>
    <dgm:pt modelId="{4273F29E-B93C-44D6-A671-FCDC77ED9BA3}" type="pres">
      <dgm:prSet presAssocID="{77DF95E1-3397-43CE-99EF-E82D1E9B2066}" presName="connectorText" presStyleLbl="sibTrans2D1" presStyleIdx="8" presStyleCnt="11"/>
      <dgm:spPr/>
      <dgm:t>
        <a:bodyPr/>
        <a:lstStyle/>
        <a:p>
          <a:endParaRPr lang="ru-RU"/>
        </a:p>
      </dgm:t>
    </dgm:pt>
    <dgm:pt modelId="{83F11675-07D9-406F-853D-13FD28BBB805}" type="pres">
      <dgm:prSet presAssocID="{62E153EB-408C-4CB3-B6CA-2A439518E14B}" presName="node" presStyleLbl="node1" presStyleIdx="8" presStyleCnt="11" custRadScaleRad="97718" custRadScaleInc="428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27FC25-052B-426A-9E06-117E992234F6}" type="pres">
      <dgm:prSet presAssocID="{08170AFC-8E89-4179-A96D-636AFFD8C3F3}" presName="parTrans" presStyleLbl="sibTrans2D1" presStyleIdx="9" presStyleCnt="11"/>
      <dgm:spPr/>
      <dgm:t>
        <a:bodyPr/>
        <a:lstStyle/>
        <a:p>
          <a:endParaRPr lang="ru-RU"/>
        </a:p>
      </dgm:t>
    </dgm:pt>
    <dgm:pt modelId="{53D78D63-5F88-4163-9535-46A64127BD3A}" type="pres">
      <dgm:prSet presAssocID="{08170AFC-8E89-4179-A96D-636AFFD8C3F3}" presName="connectorText" presStyleLbl="sibTrans2D1" presStyleIdx="9" presStyleCnt="11"/>
      <dgm:spPr/>
      <dgm:t>
        <a:bodyPr/>
        <a:lstStyle/>
        <a:p>
          <a:endParaRPr lang="ru-RU"/>
        </a:p>
      </dgm:t>
    </dgm:pt>
    <dgm:pt modelId="{EDA34655-9131-4731-957F-5382F53A0660}" type="pres">
      <dgm:prSet presAssocID="{D78F1D4C-A2EF-4C56-940B-FB3F18A7298D}" presName="node" presStyleLbl="node1" presStyleIdx="9" presStyleCnt="11" custRadScaleRad="99832" custRadScaleInc="206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B84E4-4A31-43DB-B3BF-8E8EF2B79F2D}" type="pres">
      <dgm:prSet presAssocID="{66E51CD7-05D6-4658-BDAA-92C6F3E19708}" presName="parTrans" presStyleLbl="sibTrans2D1" presStyleIdx="10" presStyleCnt="11"/>
      <dgm:spPr/>
      <dgm:t>
        <a:bodyPr/>
        <a:lstStyle/>
        <a:p>
          <a:endParaRPr lang="ru-RU"/>
        </a:p>
      </dgm:t>
    </dgm:pt>
    <dgm:pt modelId="{C47D9E4B-AD47-4E79-B529-9B264E8F4F6B}" type="pres">
      <dgm:prSet presAssocID="{66E51CD7-05D6-4658-BDAA-92C6F3E19708}" presName="connectorText" presStyleLbl="sibTrans2D1" presStyleIdx="10" presStyleCnt="11"/>
      <dgm:spPr/>
      <dgm:t>
        <a:bodyPr/>
        <a:lstStyle/>
        <a:p>
          <a:endParaRPr lang="ru-RU"/>
        </a:p>
      </dgm:t>
    </dgm:pt>
    <dgm:pt modelId="{E0AC84DD-2093-416F-85DE-E547FE520660}" type="pres">
      <dgm:prSet presAssocID="{3BA0FA79-0F0A-4F39-8C6F-85BF113366C3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189105-0239-4451-ACE0-D31E9CBF66B8}" srcId="{6F647F05-65E5-443B-9310-4AF895EEC1B0}" destId="{3BA0FA79-0F0A-4F39-8C6F-85BF113366C3}" srcOrd="10" destOrd="0" parTransId="{66E51CD7-05D6-4658-BDAA-92C6F3E19708}" sibTransId="{3F86135B-3CC7-4CEB-B411-92453A9354E3}"/>
    <dgm:cxn modelId="{C76B1FDD-1515-4548-A84A-CDE5C2B70761}" srcId="{6F647F05-65E5-443B-9310-4AF895EEC1B0}" destId="{4B1A8440-411B-4A5D-AFC7-3583C59ADD0E}" srcOrd="1" destOrd="0" parTransId="{082CE592-953F-441B-B0C2-F864433A8493}" sibTransId="{0D0679BE-35CF-4C4A-B8A9-7CB6E4D6163D}"/>
    <dgm:cxn modelId="{BDBC8127-C9A5-4636-AF0A-79E42F53D923}" srcId="{6F647F05-65E5-443B-9310-4AF895EEC1B0}" destId="{D2A69AB7-A0A6-4501-95CD-2902A3384DE3}" srcOrd="6" destOrd="0" parTransId="{9DEE7B50-C1CB-48D2-999B-DF1098A88396}" sibTransId="{B4AB27D7-F679-4C2F-B351-354C992C8F30}"/>
    <dgm:cxn modelId="{DCE0A13D-7CC7-40B4-B3AD-3280463B7E5B}" type="presOf" srcId="{9DEE7B50-C1CB-48D2-999B-DF1098A88396}" destId="{2F5553CB-2478-4421-B002-5FA728364A78}" srcOrd="0" destOrd="0" presId="urn:microsoft.com/office/officeart/2005/8/layout/radial5"/>
    <dgm:cxn modelId="{9D48579B-7949-47CF-B50C-8DF50462F90E}" type="presOf" srcId="{BC4B6763-2F33-4CCB-B9CC-377BBD0F0800}" destId="{A0B7EB92-DF16-476D-BB87-6C0D26E26F61}" srcOrd="0" destOrd="0" presId="urn:microsoft.com/office/officeart/2005/8/layout/radial5"/>
    <dgm:cxn modelId="{90BC64F8-7342-4444-9671-8E7DFD6190E5}" type="presOf" srcId="{BC4B6763-2F33-4CCB-B9CC-377BBD0F0800}" destId="{E3A5A4EE-729B-477E-AEA8-7FC61FA6B941}" srcOrd="1" destOrd="0" presId="urn:microsoft.com/office/officeart/2005/8/layout/radial5"/>
    <dgm:cxn modelId="{F4486D04-34C8-4BAD-B55A-E12A28DF1ACC}" type="presOf" srcId="{6598F354-400C-439C-BDD5-729D663E252E}" destId="{FA950D33-9BD9-4D37-A533-789F5554AFB5}" srcOrd="0" destOrd="0" presId="urn:microsoft.com/office/officeart/2005/8/layout/radial5"/>
    <dgm:cxn modelId="{ABB8D3AC-32ED-44B8-98D1-601987ACC1D1}" srcId="{6F647F05-65E5-443B-9310-4AF895EEC1B0}" destId="{9F96D360-CB55-48DB-9778-BF90DCE1129E}" srcOrd="7" destOrd="0" parTransId="{BC4B6763-2F33-4CCB-B9CC-377BBD0F0800}" sibTransId="{286A4893-ECEC-4EFE-BAC3-3F1C84511E21}"/>
    <dgm:cxn modelId="{A5BC18A6-1C74-45AC-A35E-DB57538BF8E8}" srcId="{6F647F05-65E5-443B-9310-4AF895EEC1B0}" destId="{D63A74EC-A1EC-4823-AB28-835C2DE63D58}" srcOrd="0" destOrd="0" parTransId="{8D513BD1-7137-4BB2-A1F4-1B02EFB0F34F}" sibTransId="{791BBDCE-20BF-42D5-A05C-65C02968CEA7}"/>
    <dgm:cxn modelId="{F6E5A92E-A0B8-4459-B64C-93373A581A7C}" type="presOf" srcId="{474AA522-E8BA-47F9-98AA-A03D6E1A5C65}" destId="{81A5DF4B-6870-4B91-B343-7EC14CB6C881}" srcOrd="0" destOrd="0" presId="urn:microsoft.com/office/officeart/2005/8/layout/radial5"/>
    <dgm:cxn modelId="{0D0EF63A-05CF-4A24-855B-EAF421F4EBA1}" type="presOf" srcId="{3BA0FA79-0F0A-4F39-8C6F-85BF113366C3}" destId="{E0AC84DD-2093-416F-85DE-E547FE520660}" srcOrd="0" destOrd="0" presId="urn:microsoft.com/office/officeart/2005/8/layout/radial5"/>
    <dgm:cxn modelId="{420E5929-73A4-4A38-8264-96367E09F888}" srcId="{6F647F05-65E5-443B-9310-4AF895EEC1B0}" destId="{420BA717-63F2-4ED1-9193-BDF0AD7BC7EB}" srcOrd="4" destOrd="0" parTransId="{A8FC0520-4E1C-47C9-9459-5A566E2A3269}" sibTransId="{93B10FAD-F9FB-447F-AB26-67CC3C3A8B52}"/>
    <dgm:cxn modelId="{A6E83C4C-3193-4CE3-BF0F-071F5939DECD}" type="presOf" srcId="{D78F1D4C-A2EF-4C56-940B-FB3F18A7298D}" destId="{EDA34655-9131-4731-957F-5382F53A0660}" srcOrd="0" destOrd="0" presId="urn:microsoft.com/office/officeart/2005/8/layout/radial5"/>
    <dgm:cxn modelId="{E9B7F37B-2A7A-4B97-95A4-39CE842BC8A3}" type="presOf" srcId="{A8FC0520-4E1C-47C9-9459-5A566E2A3269}" destId="{47F0322C-5978-482D-A409-1280E22C6D82}" srcOrd="1" destOrd="0" presId="urn:microsoft.com/office/officeart/2005/8/layout/radial5"/>
    <dgm:cxn modelId="{10B61F77-C96A-4590-867C-247D72DB6EE2}" type="presOf" srcId="{66E51CD7-05D6-4658-BDAA-92C6F3E19708}" destId="{553B84E4-4A31-43DB-B3BF-8E8EF2B79F2D}" srcOrd="0" destOrd="0" presId="urn:microsoft.com/office/officeart/2005/8/layout/radial5"/>
    <dgm:cxn modelId="{15A3BC4A-A550-45D9-A9EA-D5FC3534146E}" type="presOf" srcId="{6B4A9C71-5243-4375-98C7-BA189146832B}" destId="{8B82EA68-B59A-424E-9756-C221A13DB47F}" srcOrd="0" destOrd="0" presId="urn:microsoft.com/office/officeart/2005/8/layout/radial5"/>
    <dgm:cxn modelId="{29E8BA51-46CA-4A55-81A4-39999C2C6D65}" type="presOf" srcId="{420BA717-63F2-4ED1-9193-BDF0AD7BC7EB}" destId="{FFE63D16-C443-42C8-BB30-4CA61876A647}" srcOrd="0" destOrd="0" presId="urn:microsoft.com/office/officeart/2005/8/layout/radial5"/>
    <dgm:cxn modelId="{48ECD170-E6C5-489E-A263-20CC615C17AB}" srcId="{6F647F05-65E5-443B-9310-4AF895EEC1B0}" destId="{AA0A2BD5-A368-4F17-8E9D-23F1FC377812}" srcOrd="5" destOrd="0" parTransId="{6598F354-400C-439C-BDD5-729D663E252E}" sibTransId="{0A69E1AC-CA25-4F66-967D-B64CF01B740F}"/>
    <dgm:cxn modelId="{64E55EE0-2460-4475-BADC-1351BBF772D6}" type="presOf" srcId="{77DF95E1-3397-43CE-99EF-E82D1E9B2066}" destId="{4273F29E-B93C-44D6-A671-FCDC77ED9BA3}" srcOrd="1" destOrd="0" presId="urn:microsoft.com/office/officeart/2005/8/layout/radial5"/>
    <dgm:cxn modelId="{7A6477CE-6E95-4883-BBD8-EE9B0D1E2F60}" type="presOf" srcId="{6F647F05-65E5-443B-9310-4AF895EEC1B0}" destId="{ED72E44C-8498-48F8-9652-E5DD6AC5818D}" srcOrd="0" destOrd="0" presId="urn:microsoft.com/office/officeart/2005/8/layout/radial5"/>
    <dgm:cxn modelId="{7D81C3C0-97A0-44DC-9E9E-F42CF42379DB}" type="presOf" srcId="{D63A74EC-A1EC-4823-AB28-835C2DE63D58}" destId="{E2EC1D87-F728-458A-8AB1-7A3D78F9D25E}" srcOrd="0" destOrd="0" presId="urn:microsoft.com/office/officeart/2005/8/layout/radial5"/>
    <dgm:cxn modelId="{A2E7CC9F-CAD5-47DB-A2AF-389A9AFA80FD}" type="presOf" srcId="{C021BE46-16AF-4372-B2A0-67875E2C82CF}" destId="{DA660ED5-C4B7-4208-928A-B8DD66837486}" srcOrd="1" destOrd="0" presId="urn:microsoft.com/office/officeart/2005/8/layout/radial5"/>
    <dgm:cxn modelId="{5B467DCF-44A1-464C-B329-9503A3A43EC7}" type="presOf" srcId="{66E51CD7-05D6-4658-BDAA-92C6F3E19708}" destId="{C47D9E4B-AD47-4E79-B529-9B264E8F4F6B}" srcOrd="1" destOrd="0" presId="urn:microsoft.com/office/officeart/2005/8/layout/radial5"/>
    <dgm:cxn modelId="{EA60BD94-54CE-450D-A117-19A3057D3DE3}" srcId="{6F647F05-65E5-443B-9310-4AF895EEC1B0}" destId="{637E412C-91EE-486E-8354-15F2384BE3EA}" srcOrd="2" destOrd="0" parTransId="{C021BE46-16AF-4372-B2A0-67875E2C82CF}" sibTransId="{6923DAD3-03A3-4184-9D76-6CCF9386A60A}"/>
    <dgm:cxn modelId="{6FA6AC43-7CC9-45E9-AB48-13DD62D49B3B}" type="presOf" srcId="{A8FC0520-4E1C-47C9-9459-5A566E2A3269}" destId="{E7EAB10C-E176-4610-B2C6-BE8F83AD0F9B}" srcOrd="0" destOrd="0" presId="urn:microsoft.com/office/officeart/2005/8/layout/radial5"/>
    <dgm:cxn modelId="{BB349A5B-D48C-4AF2-B717-7827F771F58F}" type="presOf" srcId="{4B1A8440-411B-4A5D-AFC7-3583C59ADD0E}" destId="{73BC26A8-8D0F-45E6-9E3B-37EADD227262}" srcOrd="0" destOrd="0" presId="urn:microsoft.com/office/officeart/2005/8/layout/radial5"/>
    <dgm:cxn modelId="{F0651DFA-F09E-4D2B-BBBB-CD2E2176F8A4}" type="presOf" srcId="{C021BE46-16AF-4372-B2A0-67875E2C82CF}" destId="{06F93DE9-E67A-4CE1-BC6B-5C458B1137B0}" srcOrd="0" destOrd="0" presId="urn:microsoft.com/office/officeart/2005/8/layout/radial5"/>
    <dgm:cxn modelId="{528088EC-55EF-4CB5-995B-D1D0982B5F79}" type="presOf" srcId="{082CE592-953F-441B-B0C2-F864433A8493}" destId="{839DF450-14DD-4280-9AEE-DA73938E9B9D}" srcOrd="1" destOrd="0" presId="urn:microsoft.com/office/officeart/2005/8/layout/radial5"/>
    <dgm:cxn modelId="{E5E0796B-A970-40BE-8F7D-E8DD1B53918F}" type="presOf" srcId="{77DF95E1-3397-43CE-99EF-E82D1E9B2066}" destId="{7A035AEB-3A20-4DC3-9A60-032AB2743B03}" srcOrd="0" destOrd="0" presId="urn:microsoft.com/office/officeart/2005/8/layout/radial5"/>
    <dgm:cxn modelId="{8A1897CA-FCE5-4526-82CA-FE0C52C2FE0E}" srcId="{6F647F05-65E5-443B-9310-4AF895EEC1B0}" destId="{474AA522-E8BA-47F9-98AA-A03D6E1A5C65}" srcOrd="3" destOrd="0" parTransId="{A7E851CB-AD23-4A16-B243-6060937B244E}" sibTransId="{612994A6-5E9F-42EC-B301-7C9C08B6869D}"/>
    <dgm:cxn modelId="{A00878C0-A87A-42B9-83D7-EE8880E34935}" srcId="{6F647F05-65E5-443B-9310-4AF895EEC1B0}" destId="{D78F1D4C-A2EF-4C56-940B-FB3F18A7298D}" srcOrd="9" destOrd="0" parTransId="{08170AFC-8E89-4179-A96D-636AFFD8C3F3}" sibTransId="{3B6B2775-EA0D-4CA6-A4A3-0187E341F68C}"/>
    <dgm:cxn modelId="{C93A94B5-C080-4B0F-9750-60BCD5894A59}" type="presOf" srcId="{A7E851CB-AD23-4A16-B243-6060937B244E}" destId="{D76D8348-E2D2-43B2-8388-E61369E9F46F}" srcOrd="1" destOrd="0" presId="urn:microsoft.com/office/officeart/2005/8/layout/radial5"/>
    <dgm:cxn modelId="{E427ABC1-1BBE-4738-80F3-C9DA7D3FBD00}" type="presOf" srcId="{08170AFC-8E89-4179-A96D-636AFFD8C3F3}" destId="{DF27FC25-052B-426A-9E06-117E992234F6}" srcOrd="0" destOrd="0" presId="urn:microsoft.com/office/officeart/2005/8/layout/radial5"/>
    <dgm:cxn modelId="{5E767EEC-6FCD-4F69-B0AF-D1F8F860588D}" type="presOf" srcId="{637E412C-91EE-486E-8354-15F2384BE3EA}" destId="{D8B200F5-4D07-49B2-A587-C2FE6CEC49F8}" srcOrd="0" destOrd="0" presId="urn:microsoft.com/office/officeart/2005/8/layout/radial5"/>
    <dgm:cxn modelId="{4C86FF88-98E8-40D6-8465-D27A5A83A711}" type="presOf" srcId="{A7E851CB-AD23-4A16-B243-6060937B244E}" destId="{480EBD71-16AB-4C1B-BC57-13E8690F1402}" srcOrd="0" destOrd="0" presId="urn:microsoft.com/office/officeart/2005/8/layout/radial5"/>
    <dgm:cxn modelId="{CC324BE5-C451-4CF8-A1F6-5E233D423BF5}" type="presOf" srcId="{D2A69AB7-A0A6-4501-95CD-2902A3384DE3}" destId="{FED909B6-8F19-4D98-AAC2-EBEEF4830C2B}" srcOrd="0" destOrd="0" presId="urn:microsoft.com/office/officeart/2005/8/layout/radial5"/>
    <dgm:cxn modelId="{3F772FAB-F06D-4CE6-A2C2-D2800C140214}" type="presOf" srcId="{8D513BD1-7137-4BB2-A1F4-1B02EFB0F34F}" destId="{4731EA70-1FA8-49F5-A6BF-4AE9CB97C303}" srcOrd="0" destOrd="0" presId="urn:microsoft.com/office/officeart/2005/8/layout/radial5"/>
    <dgm:cxn modelId="{F280695C-BCD4-44D5-BD42-7B1024E9C69E}" srcId="{6B4A9C71-5243-4375-98C7-BA189146832B}" destId="{6F647F05-65E5-443B-9310-4AF895EEC1B0}" srcOrd="0" destOrd="0" parTransId="{75BFC95B-EA58-4583-BC2B-08582B3ED8DC}" sibTransId="{FCC559A8-CB2E-461F-864E-CCB99C0FD9A4}"/>
    <dgm:cxn modelId="{9A144332-DC38-41EA-ACE3-D825348C17C2}" type="presOf" srcId="{082CE592-953F-441B-B0C2-F864433A8493}" destId="{A0E222DD-64BD-4A89-BBB9-2B80D8318D4A}" srcOrd="0" destOrd="0" presId="urn:microsoft.com/office/officeart/2005/8/layout/radial5"/>
    <dgm:cxn modelId="{A4EDE01E-AF35-4FCD-B6C6-255CB8E985B1}" type="presOf" srcId="{62E153EB-408C-4CB3-B6CA-2A439518E14B}" destId="{83F11675-07D9-406F-853D-13FD28BBB805}" srcOrd="0" destOrd="0" presId="urn:microsoft.com/office/officeart/2005/8/layout/radial5"/>
    <dgm:cxn modelId="{870E62DE-3A00-4975-B932-F93675AFD413}" type="presOf" srcId="{9DEE7B50-C1CB-48D2-999B-DF1098A88396}" destId="{881BA4B6-6173-4BE7-ACB0-127409627ABA}" srcOrd="1" destOrd="0" presId="urn:microsoft.com/office/officeart/2005/8/layout/radial5"/>
    <dgm:cxn modelId="{EB821194-1748-436C-9892-CEE4A1D14F0A}" type="presOf" srcId="{AA0A2BD5-A368-4F17-8E9D-23F1FC377812}" destId="{EB1C3899-7B42-47CD-912B-DD035472498D}" srcOrd="0" destOrd="0" presId="urn:microsoft.com/office/officeart/2005/8/layout/radial5"/>
    <dgm:cxn modelId="{54059384-7D56-4783-9E6B-CB7051B26B45}" srcId="{6F647F05-65E5-443B-9310-4AF895EEC1B0}" destId="{62E153EB-408C-4CB3-B6CA-2A439518E14B}" srcOrd="8" destOrd="0" parTransId="{77DF95E1-3397-43CE-99EF-E82D1E9B2066}" sibTransId="{69F9F7AF-4DAB-4B6C-A26F-22C945FB8A80}"/>
    <dgm:cxn modelId="{CE6743C6-3AA2-4803-82E2-8C49627E47A2}" type="presOf" srcId="{6598F354-400C-439C-BDD5-729D663E252E}" destId="{F326903B-AF5C-41D9-A950-9DE60C069BDF}" srcOrd="1" destOrd="0" presId="urn:microsoft.com/office/officeart/2005/8/layout/radial5"/>
    <dgm:cxn modelId="{CF0E3515-964D-4F38-B760-91C6E3997FAE}" type="presOf" srcId="{9F96D360-CB55-48DB-9778-BF90DCE1129E}" destId="{69EA0517-EDCB-4CEB-899F-D56DCF7B4404}" srcOrd="0" destOrd="0" presId="urn:microsoft.com/office/officeart/2005/8/layout/radial5"/>
    <dgm:cxn modelId="{CB6F1446-87F2-4F4D-9D06-D8529D9369B9}" type="presOf" srcId="{8D513BD1-7137-4BB2-A1F4-1B02EFB0F34F}" destId="{8D15C70B-27DC-4BC4-8B54-1A6B8CC1DBC1}" srcOrd="1" destOrd="0" presId="urn:microsoft.com/office/officeart/2005/8/layout/radial5"/>
    <dgm:cxn modelId="{6CFE4ADF-2E42-4E53-B7B9-99DC00B2E3E6}" type="presOf" srcId="{08170AFC-8E89-4179-A96D-636AFFD8C3F3}" destId="{53D78D63-5F88-4163-9535-46A64127BD3A}" srcOrd="1" destOrd="0" presId="urn:microsoft.com/office/officeart/2005/8/layout/radial5"/>
    <dgm:cxn modelId="{78B7F1DB-5009-4FC8-9EDA-4E23B76FFD68}" type="presParOf" srcId="{8B82EA68-B59A-424E-9756-C221A13DB47F}" destId="{ED72E44C-8498-48F8-9652-E5DD6AC5818D}" srcOrd="0" destOrd="0" presId="urn:microsoft.com/office/officeart/2005/8/layout/radial5"/>
    <dgm:cxn modelId="{72C4E2B4-26D7-4EEB-899A-A81419B2F67D}" type="presParOf" srcId="{8B82EA68-B59A-424E-9756-C221A13DB47F}" destId="{4731EA70-1FA8-49F5-A6BF-4AE9CB97C303}" srcOrd="1" destOrd="0" presId="urn:microsoft.com/office/officeart/2005/8/layout/radial5"/>
    <dgm:cxn modelId="{65F5BF32-DAD1-4745-839A-B8EAB532B93B}" type="presParOf" srcId="{4731EA70-1FA8-49F5-A6BF-4AE9CB97C303}" destId="{8D15C70B-27DC-4BC4-8B54-1A6B8CC1DBC1}" srcOrd="0" destOrd="0" presId="urn:microsoft.com/office/officeart/2005/8/layout/radial5"/>
    <dgm:cxn modelId="{A40F47E0-C363-4C0B-9CA2-29755A94E539}" type="presParOf" srcId="{8B82EA68-B59A-424E-9756-C221A13DB47F}" destId="{E2EC1D87-F728-458A-8AB1-7A3D78F9D25E}" srcOrd="2" destOrd="0" presId="urn:microsoft.com/office/officeart/2005/8/layout/radial5"/>
    <dgm:cxn modelId="{4BF4871F-3AD6-41A1-9984-93F493957C1C}" type="presParOf" srcId="{8B82EA68-B59A-424E-9756-C221A13DB47F}" destId="{A0E222DD-64BD-4A89-BBB9-2B80D8318D4A}" srcOrd="3" destOrd="0" presId="urn:microsoft.com/office/officeart/2005/8/layout/radial5"/>
    <dgm:cxn modelId="{4A2377A4-5449-4A59-9700-3415C13E219B}" type="presParOf" srcId="{A0E222DD-64BD-4A89-BBB9-2B80D8318D4A}" destId="{839DF450-14DD-4280-9AEE-DA73938E9B9D}" srcOrd="0" destOrd="0" presId="urn:microsoft.com/office/officeart/2005/8/layout/radial5"/>
    <dgm:cxn modelId="{CFF873FD-72AD-438F-9C97-96349CB6AFAA}" type="presParOf" srcId="{8B82EA68-B59A-424E-9756-C221A13DB47F}" destId="{73BC26A8-8D0F-45E6-9E3B-37EADD227262}" srcOrd="4" destOrd="0" presId="urn:microsoft.com/office/officeart/2005/8/layout/radial5"/>
    <dgm:cxn modelId="{AEFD0525-AA68-4994-B819-40B44EB3D2DA}" type="presParOf" srcId="{8B82EA68-B59A-424E-9756-C221A13DB47F}" destId="{06F93DE9-E67A-4CE1-BC6B-5C458B1137B0}" srcOrd="5" destOrd="0" presId="urn:microsoft.com/office/officeart/2005/8/layout/radial5"/>
    <dgm:cxn modelId="{FA9C6743-7E14-4D48-8B9C-3ABC3A4DC2D7}" type="presParOf" srcId="{06F93DE9-E67A-4CE1-BC6B-5C458B1137B0}" destId="{DA660ED5-C4B7-4208-928A-B8DD66837486}" srcOrd="0" destOrd="0" presId="urn:microsoft.com/office/officeart/2005/8/layout/radial5"/>
    <dgm:cxn modelId="{66C0CA14-32C7-465A-8830-09E9E05D2D6D}" type="presParOf" srcId="{8B82EA68-B59A-424E-9756-C221A13DB47F}" destId="{D8B200F5-4D07-49B2-A587-C2FE6CEC49F8}" srcOrd="6" destOrd="0" presId="urn:microsoft.com/office/officeart/2005/8/layout/radial5"/>
    <dgm:cxn modelId="{B6902F75-BEE5-48B2-BC2F-27E8A737FBE1}" type="presParOf" srcId="{8B82EA68-B59A-424E-9756-C221A13DB47F}" destId="{480EBD71-16AB-4C1B-BC57-13E8690F1402}" srcOrd="7" destOrd="0" presId="urn:microsoft.com/office/officeart/2005/8/layout/radial5"/>
    <dgm:cxn modelId="{E9025F91-E938-4C20-B9A4-4EEB0DC47991}" type="presParOf" srcId="{480EBD71-16AB-4C1B-BC57-13E8690F1402}" destId="{D76D8348-E2D2-43B2-8388-E61369E9F46F}" srcOrd="0" destOrd="0" presId="urn:microsoft.com/office/officeart/2005/8/layout/radial5"/>
    <dgm:cxn modelId="{46247C2A-8B76-43D0-B50B-FEF8141BB080}" type="presParOf" srcId="{8B82EA68-B59A-424E-9756-C221A13DB47F}" destId="{81A5DF4B-6870-4B91-B343-7EC14CB6C881}" srcOrd="8" destOrd="0" presId="urn:microsoft.com/office/officeart/2005/8/layout/radial5"/>
    <dgm:cxn modelId="{540E872B-5CCF-4E25-88F5-9584F07E04B1}" type="presParOf" srcId="{8B82EA68-B59A-424E-9756-C221A13DB47F}" destId="{E7EAB10C-E176-4610-B2C6-BE8F83AD0F9B}" srcOrd="9" destOrd="0" presId="urn:microsoft.com/office/officeart/2005/8/layout/radial5"/>
    <dgm:cxn modelId="{71E31205-AE30-413D-89F3-DBE1A2B0F309}" type="presParOf" srcId="{E7EAB10C-E176-4610-B2C6-BE8F83AD0F9B}" destId="{47F0322C-5978-482D-A409-1280E22C6D82}" srcOrd="0" destOrd="0" presId="urn:microsoft.com/office/officeart/2005/8/layout/radial5"/>
    <dgm:cxn modelId="{4AA6E555-F047-48F0-8BE7-DCECAAD5290D}" type="presParOf" srcId="{8B82EA68-B59A-424E-9756-C221A13DB47F}" destId="{FFE63D16-C443-42C8-BB30-4CA61876A647}" srcOrd="10" destOrd="0" presId="urn:microsoft.com/office/officeart/2005/8/layout/radial5"/>
    <dgm:cxn modelId="{2BE217B9-484E-42BB-A6D9-D8F43BAAABA5}" type="presParOf" srcId="{8B82EA68-B59A-424E-9756-C221A13DB47F}" destId="{FA950D33-9BD9-4D37-A533-789F5554AFB5}" srcOrd="11" destOrd="0" presId="urn:microsoft.com/office/officeart/2005/8/layout/radial5"/>
    <dgm:cxn modelId="{AE235688-26E4-4624-B5FD-4CEC77604D76}" type="presParOf" srcId="{FA950D33-9BD9-4D37-A533-789F5554AFB5}" destId="{F326903B-AF5C-41D9-A950-9DE60C069BDF}" srcOrd="0" destOrd="0" presId="urn:microsoft.com/office/officeart/2005/8/layout/radial5"/>
    <dgm:cxn modelId="{B7A12014-BCD8-460B-8C1F-DB9376C322E6}" type="presParOf" srcId="{8B82EA68-B59A-424E-9756-C221A13DB47F}" destId="{EB1C3899-7B42-47CD-912B-DD035472498D}" srcOrd="12" destOrd="0" presId="urn:microsoft.com/office/officeart/2005/8/layout/radial5"/>
    <dgm:cxn modelId="{B4D04C03-3699-482C-80FC-1747D8BCD88A}" type="presParOf" srcId="{8B82EA68-B59A-424E-9756-C221A13DB47F}" destId="{2F5553CB-2478-4421-B002-5FA728364A78}" srcOrd="13" destOrd="0" presId="urn:microsoft.com/office/officeart/2005/8/layout/radial5"/>
    <dgm:cxn modelId="{93963197-8EE3-4CA7-9AD6-91FCE1024CC8}" type="presParOf" srcId="{2F5553CB-2478-4421-B002-5FA728364A78}" destId="{881BA4B6-6173-4BE7-ACB0-127409627ABA}" srcOrd="0" destOrd="0" presId="urn:microsoft.com/office/officeart/2005/8/layout/radial5"/>
    <dgm:cxn modelId="{3974B713-1CAC-4E50-981F-BDA357C766B1}" type="presParOf" srcId="{8B82EA68-B59A-424E-9756-C221A13DB47F}" destId="{FED909B6-8F19-4D98-AAC2-EBEEF4830C2B}" srcOrd="14" destOrd="0" presId="urn:microsoft.com/office/officeart/2005/8/layout/radial5"/>
    <dgm:cxn modelId="{DB6B2EC3-7403-4739-97EB-68B20AFE5AB5}" type="presParOf" srcId="{8B82EA68-B59A-424E-9756-C221A13DB47F}" destId="{A0B7EB92-DF16-476D-BB87-6C0D26E26F61}" srcOrd="15" destOrd="0" presId="urn:microsoft.com/office/officeart/2005/8/layout/radial5"/>
    <dgm:cxn modelId="{5FAE7FE9-E40F-46F4-9C02-5F13C16EF567}" type="presParOf" srcId="{A0B7EB92-DF16-476D-BB87-6C0D26E26F61}" destId="{E3A5A4EE-729B-477E-AEA8-7FC61FA6B941}" srcOrd="0" destOrd="0" presId="urn:microsoft.com/office/officeart/2005/8/layout/radial5"/>
    <dgm:cxn modelId="{247383B5-AE02-4E85-9FCE-851B4C7DFA3C}" type="presParOf" srcId="{8B82EA68-B59A-424E-9756-C221A13DB47F}" destId="{69EA0517-EDCB-4CEB-899F-D56DCF7B4404}" srcOrd="16" destOrd="0" presId="urn:microsoft.com/office/officeart/2005/8/layout/radial5"/>
    <dgm:cxn modelId="{842FD0E9-327B-40C5-9186-551335889E20}" type="presParOf" srcId="{8B82EA68-B59A-424E-9756-C221A13DB47F}" destId="{7A035AEB-3A20-4DC3-9A60-032AB2743B03}" srcOrd="17" destOrd="0" presId="urn:microsoft.com/office/officeart/2005/8/layout/radial5"/>
    <dgm:cxn modelId="{6009015B-8747-43D3-8332-55A372F2E1F0}" type="presParOf" srcId="{7A035AEB-3A20-4DC3-9A60-032AB2743B03}" destId="{4273F29E-B93C-44D6-A671-FCDC77ED9BA3}" srcOrd="0" destOrd="0" presId="urn:microsoft.com/office/officeart/2005/8/layout/radial5"/>
    <dgm:cxn modelId="{D6DB990E-EEA3-4D1A-BA9B-7603082AF52C}" type="presParOf" srcId="{8B82EA68-B59A-424E-9756-C221A13DB47F}" destId="{83F11675-07D9-406F-853D-13FD28BBB805}" srcOrd="18" destOrd="0" presId="urn:microsoft.com/office/officeart/2005/8/layout/radial5"/>
    <dgm:cxn modelId="{D7734CBC-E145-4A24-AC12-12BC8AE99F01}" type="presParOf" srcId="{8B82EA68-B59A-424E-9756-C221A13DB47F}" destId="{DF27FC25-052B-426A-9E06-117E992234F6}" srcOrd="19" destOrd="0" presId="urn:microsoft.com/office/officeart/2005/8/layout/radial5"/>
    <dgm:cxn modelId="{84118482-E190-47C0-B49E-202D9183EF70}" type="presParOf" srcId="{DF27FC25-052B-426A-9E06-117E992234F6}" destId="{53D78D63-5F88-4163-9535-46A64127BD3A}" srcOrd="0" destOrd="0" presId="urn:microsoft.com/office/officeart/2005/8/layout/radial5"/>
    <dgm:cxn modelId="{F8FB9E38-B853-4E85-BC59-7513304D675E}" type="presParOf" srcId="{8B82EA68-B59A-424E-9756-C221A13DB47F}" destId="{EDA34655-9131-4731-957F-5382F53A0660}" srcOrd="20" destOrd="0" presId="urn:microsoft.com/office/officeart/2005/8/layout/radial5"/>
    <dgm:cxn modelId="{7CD1C60A-DE16-4486-8634-11B9C967B5AA}" type="presParOf" srcId="{8B82EA68-B59A-424E-9756-C221A13DB47F}" destId="{553B84E4-4A31-43DB-B3BF-8E8EF2B79F2D}" srcOrd="21" destOrd="0" presId="urn:microsoft.com/office/officeart/2005/8/layout/radial5"/>
    <dgm:cxn modelId="{6DC99EE1-9751-46EC-A023-E34A7C613DDF}" type="presParOf" srcId="{553B84E4-4A31-43DB-B3BF-8E8EF2B79F2D}" destId="{C47D9E4B-AD47-4E79-B529-9B264E8F4F6B}" srcOrd="0" destOrd="0" presId="urn:microsoft.com/office/officeart/2005/8/layout/radial5"/>
    <dgm:cxn modelId="{55C07F47-E71B-4723-BAD8-AB9B2C7A5439}" type="presParOf" srcId="{8B82EA68-B59A-424E-9756-C221A13DB47F}" destId="{E0AC84DD-2093-416F-85DE-E547FE520660}" srcOrd="2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</dgm:ptLst>
  <dgm:cxnLst>
    <dgm:cxn modelId="{D2DE7176-8C98-4D13-9D4A-2FFD70CBCA4B}" type="presOf" srcId="{7230481B-6FFF-4975-8A0B-668EB3278FA7}" destId="{1F241541-D044-415A-94C0-B43AAEE8493E}" srcOrd="0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230481B-6FFF-4975-8A0B-668EB3278FA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C7B8B4-9A3C-4E04-BDF0-4572997A1FFF}">
      <dgm:prSet phldrT="[Текст]" custT="1">
        <dgm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400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rPr>
            <a:t>Структура муниципального долга </a:t>
          </a:r>
          <a:endParaRPr lang="ru-RU" sz="2400" b="1" dirty="0">
            <a:solidFill>
              <a:srgbClr val="000099"/>
            </a:solidFill>
            <a:latin typeface="Times New Roman" pitchFamily="18" charset="0"/>
            <a:cs typeface="Times New Roman" pitchFamily="18" charset="0"/>
          </a:endParaRPr>
        </a:p>
      </dgm:t>
    </dgm:pt>
    <dgm:pt modelId="{58E768DE-0FA8-4760-ABBE-DCC68A0374A1}" type="parTrans" cxnId="{F67253EB-390B-4B95-BF4A-A18959DF7846}">
      <dgm:prSet/>
      <dgm:spPr/>
      <dgm:t>
        <a:bodyPr/>
        <a:lstStyle/>
        <a:p>
          <a:endParaRPr lang="ru-RU"/>
        </a:p>
      </dgm:t>
    </dgm:pt>
    <dgm:pt modelId="{B9631626-CC4B-4539-A92B-34F26CC1F438}" type="sibTrans" cxnId="{F67253EB-390B-4B95-BF4A-A18959DF7846}">
      <dgm:prSet/>
      <dgm:spPr/>
      <dgm:t>
        <a:bodyPr/>
        <a:lstStyle/>
        <a:p>
          <a:endParaRPr lang="ru-RU"/>
        </a:p>
      </dgm:t>
    </dgm:pt>
    <dgm:pt modelId="{1F241541-D044-415A-94C0-B43AAEE8493E}" type="pres">
      <dgm:prSet presAssocID="{7230481B-6FFF-4975-8A0B-668EB3278FA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0DDBE0E6-D903-4E51-A0B5-4112BDB283C8}" type="pres">
      <dgm:prSet presAssocID="{70C7B8B4-9A3C-4E04-BDF0-4572997A1FFF}" presName="hierRoot1" presStyleCnt="0">
        <dgm:presLayoutVars>
          <dgm:hierBranch val="init"/>
        </dgm:presLayoutVars>
      </dgm:prSet>
      <dgm:spPr/>
    </dgm:pt>
    <dgm:pt modelId="{B775D4A1-1076-4D20-B003-5B33AE32CB0E}" type="pres">
      <dgm:prSet presAssocID="{70C7B8B4-9A3C-4E04-BDF0-4572997A1FFF}" presName="rootComposite1" presStyleCnt="0"/>
      <dgm:spPr/>
    </dgm:pt>
    <dgm:pt modelId="{88FDEA21-2D3D-4889-87FE-23CAFACCF3AB}" type="pres">
      <dgm:prSet presAssocID="{70C7B8B4-9A3C-4E04-BDF0-4572997A1FFF}" presName="rootText1" presStyleLbl="node0" presStyleIdx="0" presStyleCnt="1" custScaleX="12243" custScaleY="1677" custLinFactNeighborX="-26" custLinFactNeighborY="-3838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1A9BD8D-BB68-4316-AFBF-08ED275ADBF5}" type="pres">
      <dgm:prSet presAssocID="{70C7B8B4-9A3C-4E04-BDF0-4572997A1FFF}" presName="rootConnector1" presStyleLbl="node1" presStyleIdx="0" presStyleCnt="0"/>
      <dgm:spPr/>
      <dgm:t>
        <a:bodyPr/>
        <a:lstStyle/>
        <a:p>
          <a:endParaRPr lang="ru-RU"/>
        </a:p>
      </dgm:t>
    </dgm:pt>
    <dgm:pt modelId="{243ADA94-6193-417F-A7D7-C36B8CB61FDF}" type="pres">
      <dgm:prSet presAssocID="{70C7B8B4-9A3C-4E04-BDF0-4572997A1FFF}" presName="hierChild2" presStyleCnt="0"/>
      <dgm:spPr/>
    </dgm:pt>
    <dgm:pt modelId="{2DBD5A83-A520-4623-A60B-9A63BFA93912}" type="pres">
      <dgm:prSet presAssocID="{70C7B8B4-9A3C-4E04-BDF0-4572997A1FFF}" presName="hierChild3" presStyleCnt="0"/>
      <dgm:spPr/>
    </dgm:pt>
  </dgm:ptLst>
  <dgm:cxnLst>
    <dgm:cxn modelId="{16C4D809-9CBE-4D2D-9780-E4831DDA8B9D}" type="presOf" srcId="{70C7B8B4-9A3C-4E04-BDF0-4572997A1FFF}" destId="{88FDEA21-2D3D-4889-87FE-23CAFACCF3AB}" srcOrd="0" destOrd="0" presId="urn:microsoft.com/office/officeart/2005/8/layout/orgChart1"/>
    <dgm:cxn modelId="{26890606-E289-4FCF-8D10-D29BD4773C18}" type="presOf" srcId="{7230481B-6FFF-4975-8A0B-668EB3278FA7}" destId="{1F241541-D044-415A-94C0-B43AAEE8493E}" srcOrd="0" destOrd="0" presId="urn:microsoft.com/office/officeart/2005/8/layout/orgChart1"/>
    <dgm:cxn modelId="{F67253EB-390B-4B95-BF4A-A18959DF7846}" srcId="{7230481B-6FFF-4975-8A0B-668EB3278FA7}" destId="{70C7B8B4-9A3C-4E04-BDF0-4572997A1FFF}" srcOrd="0" destOrd="0" parTransId="{58E768DE-0FA8-4760-ABBE-DCC68A0374A1}" sibTransId="{B9631626-CC4B-4539-A92B-34F26CC1F438}"/>
    <dgm:cxn modelId="{4586272C-CE88-485D-91B9-33A1D7D05DCC}" type="presOf" srcId="{70C7B8B4-9A3C-4E04-BDF0-4572997A1FFF}" destId="{C1A9BD8D-BB68-4316-AFBF-08ED275ADBF5}" srcOrd="1" destOrd="0" presId="urn:microsoft.com/office/officeart/2005/8/layout/orgChart1"/>
    <dgm:cxn modelId="{F6E750A7-7924-4F9D-875B-72B9167D5549}" type="presParOf" srcId="{1F241541-D044-415A-94C0-B43AAEE8493E}" destId="{0DDBE0E6-D903-4E51-A0B5-4112BDB283C8}" srcOrd="0" destOrd="0" presId="urn:microsoft.com/office/officeart/2005/8/layout/orgChart1"/>
    <dgm:cxn modelId="{3E481827-74AE-4A45-8C1D-D8210F5CACE0}" type="presParOf" srcId="{0DDBE0E6-D903-4E51-A0B5-4112BDB283C8}" destId="{B775D4A1-1076-4D20-B003-5B33AE32CB0E}" srcOrd="0" destOrd="0" presId="urn:microsoft.com/office/officeart/2005/8/layout/orgChart1"/>
    <dgm:cxn modelId="{48675854-AE11-4836-B858-B0909D852DFE}" type="presParOf" srcId="{B775D4A1-1076-4D20-B003-5B33AE32CB0E}" destId="{88FDEA21-2D3D-4889-87FE-23CAFACCF3AB}" srcOrd="0" destOrd="0" presId="urn:microsoft.com/office/officeart/2005/8/layout/orgChart1"/>
    <dgm:cxn modelId="{406779C8-1791-41D4-A906-1DC52FD102EA}" type="presParOf" srcId="{B775D4A1-1076-4D20-B003-5B33AE32CB0E}" destId="{C1A9BD8D-BB68-4316-AFBF-08ED275ADBF5}" srcOrd="1" destOrd="0" presId="urn:microsoft.com/office/officeart/2005/8/layout/orgChart1"/>
    <dgm:cxn modelId="{E87E4891-2335-42E5-A7FE-C7BF12842163}" type="presParOf" srcId="{0DDBE0E6-D903-4E51-A0B5-4112BDB283C8}" destId="{243ADA94-6193-417F-A7D7-C36B8CB61FDF}" srcOrd="1" destOrd="0" presId="urn:microsoft.com/office/officeart/2005/8/layout/orgChart1"/>
    <dgm:cxn modelId="{624ADB58-B242-4665-9C87-6A54E6783E15}" type="presParOf" srcId="{0DDBE0E6-D903-4E51-A0B5-4112BDB283C8}" destId="{2DBD5A83-A520-4623-A60B-9A63BFA9391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28495E-2265-41DF-A7B6-D139AC2352F9}">
      <dsp:nvSpPr>
        <dsp:cNvPr id="0" name=""/>
        <dsp:cNvSpPr/>
      </dsp:nvSpPr>
      <dsp:spPr>
        <a:xfrm>
          <a:off x="3921897" y="1026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1</a:t>
          </a:r>
        </a:p>
      </dsp:txBody>
      <dsp:txXfrm>
        <a:off x="3921897" y="10266"/>
        <a:ext cx="845307" cy="845307"/>
      </dsp:txXfrm>
    </dsp:sp>
    <dsp:sp modelId="{A84217DC-E462-455B-9A22-F1F357BB9BB3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20572999"/>
            <a:gd name="adj4" fmla="val 1898317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2C4459-F9E3-47F6-922B-DC5A49A5D1AF}">
      <dsp:nvSpPr>
        <dsp:cNvPr id="0" name=""/>
        <dsp:cNvSpPr/>
      </dsp:nvSpPr>
      <dsp:spPr>
        <a:xfrm>
          <a:off x="4865290" y="1644271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2</a:t>
          </a:r>
        </a:p>
      </dsp:txBody>
      <dsp:txXfrm>
        <a:off x="4865290" y="1644271"/>
        <a:ext cx="845307" cy="845307"/>
      </dsp:txXfrm>
    </dsp:sp>
    <dsp:sp modelId="{AC6C64E0-0182-4828-B553-F1EFF8170D2A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2366490"/>
            <a:gd name="adj4" fmla="val 77667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7A19F4-7A6C-430E-9FC3-09EA6DD3671E}">
      <dsp:nvSpPr>
        <dsp:cNvPr id="0" name=""/>
        <dsp:cNvSpPr/>
      </dsp:nvSpPr>
      <dsp:spPr>
        <a:xfrm>
          <a:off x="3921897" y="327827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3</a:t>
          </a:r>
        </a:p>
      </dsp:txBody>
      <dsp:txXfrm>
        <a:off x="3921897" y="3278276"/>
        <a:ext cx="845307" cy="845307"/>
      </dsp:txXfrm>
    </dsp:sp>
    <dsp:sp modelId="{E830D185-C122-438A-A061-A4D1EB712048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6110940"/>
            <a:gd name="adj4" fmla="val 443872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80D70E-746D-439B-B9E1-FAB27DF9DB24}">
      <dsp:nvSpPr>
        <dsp:cNvPr id="0" name=""/>
        <dsp:cNvSpPr/>
      </dsp:nvSpPr>
      <dsp:spPr>
        <a:xfrm>
          <a:off x="2035110" y="327827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4</a:t>
          </a:r>
        </a:p>
      </dsp:txBody>
      <dsp:txXfrm>
        <a:off x="2035110" y="3278276"/>
        <a:ext cx="845307" cy="845307"/>
      </dsp:txXfrm>
    </dsp:sp>
    <dsp:sp modelId="{206F758C-1A98-4037-9EEE-F97F0A2B2008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9772999"/>
            <a:gd name="adj4" fmla="val 8183179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BE892F-5FD9-4946-96C5-7F9E9A24AD25}">
      <dsp:nvSpPr>
        <dsp:cNvPr id="0" name=""/>
        <dsp:cNvSpPr/>
      </dsp:nvSpPr>
      <dsp:spPr>
        <a:xfrm>
          <a:off x="1091717" y="1644271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5</a:t>
          </a:r>
        </a:p>
      </dsp:txBody>
      <dsp:txXfrm>
        <a:off x="1091717" y="1644271"/>
        <a:ext cx="845307" cy="845307"/>
      </dsp:txXfrm>
    </dsp:sp>
    <dsp:sp modelId="{DE2DCBE0-6481-4836-9BB6-A59B9625BB27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13166490"/>
            <a:gd name="adj4" fmla="val 11576670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140FAE9-C009-48EE-83D1-07D67D76FDC7}">
      <dsp:nvSpPr>
        <dsp:cNvPr id="0" name=""/>
        <dsp:cNvSpPr/>
      </dsp:nvSpPr>
      <dsp:spPr>
        <a:xfrm>
          <a:off x="2035110" y="10266"/>
          <a:ext cx="845307" cy="8453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8420" tIns="58420" rIns="58420" bIns="5842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4600" b="0" i="0" u="none" strike="noStrike" kern="1200" cap="none" normalizeH="0" baseline="0" smtClean="0">
              <a:ln>
                <a:noFill/>
              </a:ln>
              <a:solidFill>
                <a:schemeClr val="tx1"/>
              </a:solidFill>
              <a:effectLst/>
              <a:cs typeface="Arial" charset="0"/>
            </a:rPr>
            <a:t>6</a:t>
          </a:r>
        </a:p>
      </dsp:txBody>
      <dsp:txXfrm>
        <a:off x="2035110" y="10266"/>
        <a:ext cx="845307" cy="845307"/>
      </dsp:txXfrm>
    </dsp:sp>
    <dsp:sp modelId="{59A1124E-CD7C-4AF4-A3A4-FECB29BD52EF}">
      <dsp:nvSpPr>
        <dsp:cNvPr id="0" name=""/>
        <dsp:cNvSpPr/>
      </dsp:nvSpPr>
      <dsp:spPr>
        <a:xfrm>
          <a:off x="1335799" y="1567"/>
          <a:ext cx="4130715" cy="4130715"/>
        </a:xfrm>
        <a:prstGeom prst="circularArrow">
          <a:avLst>
            <a:gd name="adj1" fmla="val 3990"/>
            <a:gd name="adj2" fmla="val 250331"/>
            <a:gd name="adj3" fmla="val 16910940"/>
            <a:gd name="adj4" fmla="val 15238728"/>
            <a:gd name="adj5" fmla="val 465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47383F-5106-466E-98E4-9715F4A1C19E}">
      <dsp:nvSpPr>
        <dsp:cNvPr id="0" name=""/>
        <dsp:cNvSpPr/>
      </dsp:nvSpPr>
      <dsp:spPr>
        <a:xfrm>
          <a:off x="2509997" y="2907792"/>
          <a:ext cx="2761852" cy="2392849"/>
        </a:xfrm>
        <a:prstGeom prst="ellipse">
          <a:avLst/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Проект бюджета МО </a:t>
          </a:r>
          <a:r>
            <a:rPr lang="ru-RU" sz="1800" b="1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Акшинский</a:t>
          </a:r>
          <a:endParaRPr lang="ru-RU" sz="18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914461" y="3258217"/>
        <a:ext cx="1952924" cy="1691999"/>
      </dsp:txXfrm>
    </dsp:sp>
    <dsp:sp modelId="{2BB025FC-588C-46DF-B380-77BE28103502}">
      <dsp:nvSpPr>
        <dsp:cNvPr id="0" name=""/>
        <dsp:cNvSpPr/>
      </dsp:nvSpPr>
      <dsp:spPr>
        <a:xfrm rot="10787025">
          <a:off x="962366" y="3832754"/>
          <a:ext cx="1462528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E24608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9DE6AAC-5343-4D24-98DF-8F9A67AE7FA1}">
      <dsp:nvSpPr>
        <dsp:cNvPr id="0" name=""/>
        <dsp:cNvSpPr/>
      </dsp:nvSpPr>
      <dsp:spPr>
        <a:xfrm>
          <a:off x="29955" y="3186168"/>
          <a:ext cx="1864832" cy="1858205"/>
        </a:xfrm>
        <a:prstGeom prst="roundRect">
          <a:avLst>
            <a:gd name="adj" fmla="val 10000"/>
          </a:avLst>
        </a:prstGeom>
        <a:solidFill>
          <a:srgbClr val="E5F2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Федеральный закон от 6 октября 2003 года № 131-ФЗ «Об общих принципах организации местного самоуправления в Российской Федерации» </a:t>
          </a:r>
          <a:endParaRPr lang="ru-RU" sz="1200" b="1" kern="1200" dirty="0"/>
        </a:p>
      </dsp:txBody>
      <dsp:txXfrm>
        <a:off x="84380" y="3240593"/>
        <a:ext cx="1755982" cy="1749355"/>
      </dsp:txXfrm>
    </dsp:sp>
    <dsp:sp modelId="{D32308B9-FBE0-4FA1-AE66-76FC8C89B085}">
      <dsp:nvSpPr>
        <dsp:cNvPr id="0" name=""/>
        <dsp:cNvSpPr/>
      </dsp:nvSpPr>
      <dsp:spPr>
        <a:xfrm rot="12575672">
          <a:off x="800762" y="2627118"/>
          <a:ext cx="196397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3834278D-4EE2-4CBB-B0E3-757CAF1BA722}">
      <dsp:nvSpPr>
        <dsp:cNvPr id="0" name=""/>
        <dsp:cNvSpPr/>
      </dsp:nvSpPr>
      <dsp:spPr>
        <a:xfrm>
          <a:off x="0" y="1872214"/>
          <a:ext cx="1857741" cy="1099393"/>
        </a:xfrm>
        <a:prstGeom prst="roundRect">
          <a:avLst>
            <a:gd name="adj" fmla="val 10000"/>
          </a:avLst>
        </a:prstGeom>
        <a:solidFill>
          <a:srgbClr val="CCFF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Бюджетный кодекс РФ, Налоговый кодекс РФ</a:t>
          </a:r>
          <a:endParaRPr lang="ru-RU" sz="1200" b="1" kern="1200" dirty="0"/>
        </a:p>
      </dsp:txBody>
      <dsp:txXfrm>
        <a:off x="32200" y="1904414"/>
        <a:ext cx="1793341" cy="1034993"/>
      </dsp:txXfrm>
    </dsp:sp>
    <dsp:sp modelId="{7116E041-EA87-430E-80D7-B7539DB2596B}">
      <dsp:nvSpPr>
        <dsp:cNvPr id="0" name=""/>
        <dsp:cNvSpPr/>
      </dsp:nvSpPr>
      <dsp:spPr>
        <a:xfrm rot="14006880">
          <a:off x="837459" y="1574997"/>
          <a:ext cx="277157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F7184571-0B88-40FF-9B53-1B8C0722086B}">
      <dsp:nvSpPr>
        <dsp:cNvPr id="0" name=""/>
        <dsp:cNvSpPr/>
      </dsp:nvSpPr>
      <dsp:spPr>
        <a:xfrm>
          <a:off x="432039" y="144018"/>
          <a:ext cx="1931799" cy="1195018"/>
        </a:xfrm>
        <a:prstGeom prst="roundRect">
          <a:avLst>
            <a:gd name="adj" fmla="val 10000"/>
          </a:avLst>
        </a:prstGeom>
        <a:solidFill>
          <a:srgbClr val="E5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Прогноз социально-экономического развития на 2024 год и  плановый период  2025 и 2026 годов</a:t>
          </a:r>
          <a:endParaRPr lang="ru-RU" sz="1200" b="1" kern="1200" dirty="0"/>
        </a:p>
      </dsp:txBody>
      <dsp:txXfrm>
        <a:off x="467040" y="179019"/>
        <a:ext cx="1861797" cy="1125016"/>
      </dsp:txXfrm>
    </dsp:sp>
    <dsp:sp modelId="{486DAB26-988B-42A9-8071-742788685942}">
      <dsp:nvSpPr>
        <dsp:cNvPr id="0" name=""/>
        <dsp:cNvSpPr/>
      </dsp:nvSpPr>
      <dsp:spPr>
        <a:xfrm rot="16013962">
          <a:off x="2728973" y="1475869"/>
          <a:ext cx="2069458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90D6A9CE-2919-4054-B792-D5A3421501F8}">
      <dsp:nvSpPr>
        <dsp:cNvPr id="0" name=""/>
        <dsp:cNvSpPr/>
      </dsp:nvSpPr>
      <dsp:spPr>
        <a:xfrm>
          <a:off x="2802446" y="164881"/>
          <a:ext cx="1810577" cy="1115059"/>
        </a:xfrm>
        <a:prstGeom prst="roundRect">
          <a:avLst>
            <a:gd name="adj" fmla="val 10000"/>
          </a:avLst>
        </a:prstGeom>
        <a:solidFill>
          <a:srgbClr val="F7FFE5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Положение о бюджетном  бюджетном процессе </a:t>
          </a:r>
          <a:endParaRPr lang="ru-RU" sz="1200" b="1" kern="1200" dirty="0"/>
        </a:p>
      </dsp:txBody>
      <dsp:txXfrm>
        <a:off x="2835105" y="197540"/>
        <a:ext cx="1745259" cy="1049741"/>
      </dsp:txXfrm>
    </dsp:sp>
    <dsp:sp modelId="{73F9B56D-7D9F-42CA-93B2-58C602468031}">
      <dsp:nvSpPr>
        <dsp:cNvPr id="0" name=""/>
        <dsp:cNvSpPr/>
      </dsp:nvSpPr>
      <dsp:spPr>
        <a:xfrm rot="18101613">
          <a:off x="4051410" y="1641694"/>
          <a:ext cx="2374555" cy="559512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lumMod val="75000"/>
          </a:schemeClr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D79FE3FA-A535-4B5C-B0AF-F17F7BEE4FF7}">
      <dsp:nvSpPr>
        <dsp:cNvPr id="0" name=""/>
        <dsp:cNvSpPr/>
      </dsp:nvSpPr>
      <dsp:spPr>
        <a:xfrm>
          <a:off x="4968558" y="333231"/>
          <a:ext cx="1787792" cy="1156001"/>
        </a:xfrm>
        <a:prstGeom prst="roundRect">
          <a:avLst>
            <a:gd name="adj" fmla="val 10000"/>
          </a:avLst>
        </a:prstGeom>
        <a:solidFill>
          <a:srgbClr val="FFFFA7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Устав МО</a:t>
          </a:r>
          <a:endParaRPr lang="ru-RU" sz="1200" b="1" kern="1200" dirty="0"/>
        </a:p>
      </dsp:txBody>
      <dsp:txXfrm>
        <a:off x="5002416" y="367089"/>
        <a:ext cx="1720076" cy="1088285"/>
      </dsp:txXfrm>
    </dsp:sp>
    <dsp:sp modelId="{B4263FA2-229A-4F3F-BA30-039DB77DDF58}">
      <dsp:nvSpPr>
        <dsp:cNvPr id="0" name=""/>
        <dsp:cNvSpPr/>
      </dsp:nvSpPr>
      <dsp:spPr>
        <a:xfrm rot="7895493" flipH="1" flipV="1">
          <a:off x="5013612" y="3003294"/>
          <a:ext cx="1185298" cy="460730"/>
        </a:xfrm>
        <a:prstGeom prst="leftArrow">
          <a:avLst>
            <a:gd name="adj1" fmla="val 60000"/>
            <a:gd name="adj2" fmla="val 50000"/>
          </a:avLst>
        </a:prstGeom>
        <a:solidFill>
          <a:srgbClr val="DE50AB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73F64C8-DD11-45BB-8004-ACB5A4C838F8}">
      <dsp:nvSpPr>
        <dsp:cNvPr id="0" name=""/>
        <dsp:cNvSpPr/>
      </dsp:nvSpPr>
      <dsp:spPr>
        <a:xfrm>
          <a:off x="5904661" y="1701384"/>
          <a:ext cx="1818025" cy="1348340"/>
        </a:xfrm>
        <a:prstGeom prst="roundRect">
          <a:avLst>
            <a:gd name="adj" fmla="val 10000"/>
          </a:avLst>
        </a:prstGeom>
        <a:solidFill>
          <a:srgbClr val="FEEDCE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ea typeface="Times New Roman" panose="02020603050405020304" pitchFamily="18" charset="0"/>
            </a:rPr>
            <a:t>Указ Президента Российской Федерации от 21 июля 2020 года № 474 «О национальных целях развития Российской Федерации на период до 2030 года»</a:t>
          </a:r>
          <a:endParaRPr lang="ru-RU" sz="1200" b="1" kern="1200" dirty="0"/>
        </a:p>
      </dsp:txBody>
      <dsp:txXfrm>
        <a:off x="5944153" y="1740876"/>
        <a:ext cx="1739041" cy="1269356"/>
      </dsp:txXfrm>
    </dsp:sp>
    <dsp:sp modelId="{EAF0DABE-90D4-45D7-84C6-CBCAEFD3EDCA}">
      <dsp:nvSpPr>
        <dsp:cNvPr id="0" name=""/>
        <dsp:cNvSpPr/>
      </dsp:nvSpPr>
      <dsp:spPr>
        <a:xfrm rot="293158">
          <a:off x="5298726" y="4010621"/>
          <a:ext cx="1444651" cy="559512"/>
        </a:xfrm>
        <a:prstGeom prst="lef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2C71C42-9C37-45DB-9506-01FDE9510978}">
      <dsp:nvSpPr>
        <dsp:cNvPr id="0" name=""/>
        <dsp:cNvSpPr/>
      </dsp:nvSpPr>
      <dsp:spPr>
        <a:xfrm>
          <a:off x="5716905" y="3447033"/>
          <a:ext cx="2142896" cy="1809733"/>
        </a:xfrm>
        <a:prstGeom prst="roundRect">
          <a:avLst>
            <a:gd name="adj" fmla="val 10000"/>
          </a:avLst>
        </a:prstGeom>
        <a:solidFill>
          <a:srgbClr val="F1D9FF"/>
        </a:solidFill>
        <a:ln>
          <a:noFill/>
        </a:ln>
        <a:effectLst>
          <a:outerShdw blurRad="63500" dist="25400" dir="5400000" rotWithShape="0">
            <a:srgbClr val="000000">
              <a:alpha val="43137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Основные направления бюджетной и налоговой политики </a:t>
          </a: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на 2024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 и плановый </a:t>
          </a: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период 2025 и 2026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ru-RU" sz="12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годов</a:t>
          </a:r>
          <a:endParaRPr lang="ru-RU" sz="1200" b="1" kern="1200" dirty="0"/>
        </a:p>
      </dsp:txBody>
      <dsp:txXfrm>
        <a:off x="5769910" y="3500038"/>
        <a:ext cx="2036886" cy="170372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0.03806</cdr:x>
      <cdr:y>0.84646</cdr:y>
    </cdr:from>
    <cdr:to>
      <cdr:x>0.05174</cdr:x>
      <cdr:y>0.87542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293436" y="4326150"/>
          <a:ext cx="105494" cy="147986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  <a:ln xmlns:a="http://schemas.openxmlformats.org/drawingml/2006/main">
          <a:noFill/>
        </a:ln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>
            <a:ln>
              <a:solidFill>
                <a:schemeClr val="bg1"/>
              </a:solidFill>
            </a:ln>
          </a:endParaRPr>
        </a:p>
      </cdr:txBody>
    </cdr:sp>
  </cdr:relSizeAnchor>
  <cdr:relSizeAnchor xmlns:cdr="http://schemas.openxmlformats.org/drawingml/2006/chartDrawing">
    <cdr:from>
      <cdr:x>0.2298</cdr:x>
      <cdr:y>0.88608</cdr:y>
    </cdr:from>
    <cdr:to>
      <cdr:x>0.97027</cdr:x>
      <cdr:y>0.951</cdr:y>
    </cdr:to>
    <cdr:sp macro="" textlink="">
      <cdr:nvSpPr>
        <cdr:cNvPr id="3" name="Text Box 2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944216" y="5040560"/>
          <a:ext cx="6264714" cy="36933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9525">
          <a:noFill/>
          <a:miter lim="800000"/>
          <a:headEnd/>
          <a:tailEnd/>
        </a:ln>
      </cdr:spPr>
      <cdr:txBody>
        <a:bodyPr xmlns:a="http://schemas.openxmlformats.org/drawingml/2006/main" wrap="square">
          <a:spAutoFit/>
        </a:bodyPr>
        <a:lstStyle xmlns:a="http://schemas.openxmlformats.org/drawingml/2006/main">
          <a:defPPr>
            <a:defRPr lang="ru-RU"/>
          </a:defPPr>
          <a:lvl1pPr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1pPr>
          <a:lvl2pPr marL="4572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2pPr>
          <a:lvl3pPr marL="9144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3pPr>
          <a:lvl4pPr marL="13716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4pPr>
          <a:lvl5pPr marL="1828800" algn="l" rtl="0" fontAlgn="base">
            <a:spcBef>
              <a:spcPct val="0"/>
            </a:spcBef>
            <a:spcAft>
              <a:spcPct val="0"/>
            </a:spcAft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5pPr>
          <a:lvl6pPr marL="22860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6pPr>
          <a:lvl7pPr marL="27432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7pPr>
          <a:lvl8pPr marL="32004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8pPr>
          <a:lvl9pPr marL="3657600" algn="l" defTabSz="914400" rtl="0" eaLnBrk="1" latinLnBrk="0" hangingPunct="1">
            <a:defRPr kern="1200">
              <a:solidFill>
                <a:sysClr val="windowText" lastClr="000000"/>
              </a:solidFill>
              <a:latin typeface="Arial" charset="0"/>
              <a:cs typeface="Arial" charset="0"/>
            </a:defRPr>
          </a:lvl9pPr>
        </a:lstStyle>
        <a:p xmlns:a="http://schemas.openxmlformats.org/drawingml/2006/main">
          <a:r>
            <a:rPr lang="ru-RU" sz="1200" b="1" dirty="0" smtClean="0">
              <a:latin typeface="Times New Roman" pitchFamily="18" charset="0"/>
              <a:cs typeface="Times New Roman" pitchFamily="18" charset="0"/>
            </a:rPr>
            <a:t>             </a:t>
          </a:r>
          <a:r>
            <a:rPr lang="ru-RU" sz="1800" b="1" i="1" dirty="0" smtClean="0">
              <a:latin typeface="Times New Roman" pitchFamily="18" charset="0"/>
              <a:cs typeface="Times New Roman" pitchFamily="18" charset="0"/>
            </a:rPr>
            <a:t>                                             </a:t>
          </a:r>
          <a:endParaRPr lang="ru-RU" sz="1800" b="1" i="1" dirty="0">
            <a:latin typeface="Times New Roman" pitchFamily="18" charset="0"/>
            <a:cs typeface="Times New Roman" pitchFamily="18" charset="0"/>
          </a:endParaRPr>
        </a:p>
      </cdr:txBody>
    </cdr:sp>
  </cdr:relSizeAnchor>
  <cdr:relSizeAnchor xmlns:cdr="http://schemas.openxmlformats.org/drawingml/2006/chartDrawing">
    <cdr:from>
      <cdr:x>0.00851</cdr:x>
      <cdr:y>0.10127</cdr:y>
    </cdr:from>
    <cdr:to>
      <cdr:x>0.03877</cdr:x>
      <cdr:y>0.13924</cdr:y>
    </cdr:to>
    <cdr:pic>
      <cdr:nvPicPr>
        <cdr:cNvPr id="4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576064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0.04256</cdr:x>
      <cdr:y>0.08861</cdr:y>
    </cdr:from>
    <cdr:to>
      <cdr:x>0.25533</cdr:x>
      <cdr:y>0.22087</cdr:y>
    </cdr:to>
    <cdr:pic>
      <cdr:nvPicPr>
        <cdr:cNvPr id="5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2"/>
        <a:stretch xmlns:a="http://schemas.openxmlformats.org/drawingml/2006/main">
          <a:fillRect/>
        </a:stretch>
      </cdr:blipFill>
      <cdr:spPr>
        <a:xfrm xmlns:a="http://schemas.openxmlformats.org/drawingml/2006/main">
          <a:off x="360076" y="485906"/>
          <a:ext cx="1800164" cy="725266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0.00851</cdr:x>
      <cdr:y>0.27848</cdr:y>
    </cdr:from>
    <cdr:to>
      <cdr:x>0.03877</cdr:x>
      <cdr:y>0.31646</cdr:y>
    </cdr:to>
    <cdr:pic>
      <cdr:nvPicPr>
        <cdr:cNvPr id="7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3"/>
        <a:stretch xmlns:a="http://schemas.openxmlformats.org/drawingml/2006/main">
          <a:fillRect/>
        </a:stretch>
      </cdr:blipFill>
      <cdr:spPr>
        <a:xfrm xmlns:a="http://schemas.openxmlformats.org/drawingml/2006/main">
          <a:off x="72008" y="1584177"/>
          <a:ext cx="256028" cy="216024"/>
        </a:xfrm>
        <a:prstGeom xmlns:a="http://schemas.openxmlformats.org/drawingml/2006/main" prst="rect">
          <a:avLst/>
        </a:prstGeom>
      </cdr:spPr>
    </cdr:pic>
  </cdr:relSizeAnchor>
  <cdr:relSizeAnchor xmlns:cdr="http://schemas.openxmlformats.org/drawingml/2006/chartDrawing">
    <cdr:from>
      <cdr:x>0.05107</cdr:x>
      <cdr:y>0.26582</cdr:y>
    </cdr:from>
    <cdr:to>
      <cdr:x>0.24581</cdr:x>
      <cdr:y>0.44663</cdr:y>
    </cdr:to>
    <cdr:pic>
      <cdr:nvPicPr>
        <cdr:cNvPr id="9" name="chart"/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4"/>
        <a:stretch xmlns:a="http://schemas.openxmlformats.org/drawingml/2006/main">
          <a:fillRect/>
        </a:stretch>
      </cdr:blipFill>
      <cdr:spPr>
        <a:xfrm xmlns:a="http://schemas.openxmlformats.org/drawingml/2006/main">
          <a:off x="432048" y="1512168"/>
          <a:ext cx="1647619" cy="1028571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27CE08-3547-4BAB-A40D-2E7F7798C297}" type="datetimeFigureOut">
              <a:rPr lang="ru-RU" smtClean="0"/>
              <a:pPr/>
              <a:t>27.03.2026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100" y="4687888"/>
            <a:ext cx="5389563" cy="4441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4188"/>
            <a:ext cx="291941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4AD2D6-5378-4902-91CA-D13A4809293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5707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004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7155B06-ED73-4C28-9B2D-B75763EF86CD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03288" y="739775"/>
            <a:ext cx="4935537" cy="37020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smtClean="0"/>
              <a:t>Content Layouts</a:t>
            </a:r>
          </a:p>
        </p:txBody>
      </p:sp>
    </p:spTree>
    <p:extLst>
      <p:ext uri="{BB962C8B-B14F-4D97-AF65-F5344CB8AC3E}">
        <p14:creationId xmlns:p14="http://schemas.microsoft.com/office/powerpoint/2010/main" val="20976806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9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67299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51261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29455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4AD2D6-5378-4902-91CA-D13A48092937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3453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D1302ED-6F32-4FDE-9DD2-7BF0CDED7CE7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E928FFF-D7AF-4A10-8FB4-1EF2C5E5AC1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6708D2A-A3FE-4619-AA07-CC1E16054F46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BDAFD6-35A4-4465-BEF2-33DEE40A416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F610B73-A93E-4169-9737-C0D588E63581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6BE62501-87C8-456D-88A6-1FBA3CBF44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E101656-8FF1-480B-9595-F5EE6B9C5EA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AC322B3-969D-44AD-889D-68ED8F2B2090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AD9F532-2C54-41F6-BE80-F6B8D53764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19262DF-1197-4AFF-829A-01BC65884C08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E26204E-CB6B-4593-B6CA-1B44E1EE54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314C370-82F9-4186-9AA2-93D7DA4E36D1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B1BE7B3-604B-4443-A774-1320314E598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18A5EA-BDF0-45AA-AC44-4819CB3DC03D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492E050D-1444-4ED9-80E6-F112327104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02BD1A4-2935-4413-B61D-0D6D5A26C984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3A5CCDA-38A0-4EAE-A3EF-7AC17659D5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F679801-C82B-4E18-AA08-1167B8838AEF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41FC1C5-2B5E-4D44-9532-AE912642B3B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3AB12F3-592E-4B0C-A9C2-163A12A62926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F4EB066-3749-4FF0-9A55-847519D0E8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931F822-F345-411D-8172-865F186A4E77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CCF35DFA-ED28-4AA3-A63D-87A40CDE209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>
              <a:defRPr/>
            </a:pPr>
            <a:fld id="{4CF5DE03-B4D2-4EDD-A7A6-6450A08AB73E}" type="datetimeFigureOut">
              <a:rPr lang="ru-RU" smtClean="0"/>
              <a:pPr>
                <a:defRPr/>
              </a:pPr>
              <a:t>27.03.2026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A1222EF1-FA22-48EC-A30B-1145166B52C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  <p:sldLayoutId id="2147483816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13" Type="http://schemas.openxmlformats.org/officeDocument/2006/relationships/diagramLayout" Target="../diagrams/layout6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12" Type="http://schemas.openxmlformats.org/officeDocument/2006/relationships/diagramData" Target="../diagrams/data6.xml"/><Relationship Id="rId2" Type="http://schemas.openxmlformats.org/officeDocument/2006/relationships/diagramData" Target="../diagrams/data4.xml"/><Relationship Id="rId16" Type="http://schemas.microsoft.com/office/2007/relationships/diagramDrawing" Target="../diagrams/drawing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5" Type="http://schemas.openxmlformats.org/officeDocument/2006/relationships/diagramColors" Target="../diagrams/colors6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Relationship Id="rId1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5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9.png"/><Relationship Id="rId12" Type="http://schemas.openxmlformats.org/officeDocument/2006/relationships/image" Target="../media/image34.jpeg"/><Relationship Id="rId17" Type="http://schemas.openxmlformats.org/officeDocument/2006/relationships/image" Target="../media/image39.jpeg"/><Relationship Id="rId2" Type="http://schemas.openxmlformats.org/officeDocument/2006/relationships/diagramData" Target="../diagrams/data7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11" Type="http://schemas.openxmlformats.org/officeDocument/2006/relationships/image" Target="../media/image33.png"/><Relationship Id="rId5" Type="http://schemas.openxmlformats.org/officeDocument/2006/relationships/diagramColors" Target="../diagrams/colors7.xml"/><Relationship Id="rId15" Type="http://schemas.openxmlformats.org/officeDocument/2006/relationships/image" Target="../media/image37.png"/><Relationship Id="rId10" Type="http://schemas.openxmlformats.org/officeDocument/2006/relationships/image" Target="../media/image32.pn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31.png"/><Relationship Id="rId1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43608" y="404664"/>
            <a:ext cx="7776864" cy="39241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endParaRPr lang="ru-RU" sz="3600" b="1" dirty="0" smtClean="0"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44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БЮДЖЕТ </a:t>
            </a:r>
          </a:p>
          <a:p>
            <a:pPr algn="ctr">
              <a:spcAft>
                <a:spcPts val="600"/>
              </a:spcAft>
            </a:pP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Исполнение за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2025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год </a:t>
            </a:r>
            <a:endParaRPr lang="ru-RU" sz="3600" b="1" dirty="0" smtClean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плановый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период</a:t>
            </a:r>
          </a:p>
          <a:p>
            <a:pPr algn="ctr">
              <a:spcAft>
                <a:spcPts val="600"/>
              </a:spcAft>
            </a:pP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3600" b="1" dirty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 smtClean="0">
                <a:solidFill>
                  <a:srgbClr val="002060"/>
                </a:solidFill>
                <a:effectLst>
                  <a:glow rad="787400">
                    <a:schemeClr val="bg1"/>
                  </a:glow>
                </a:effectLst>
                <a:latin typeface="Times New Roman" pitchFamily="18" charset="0"/>
                <a:cs typeface="Times New Roman" pitchFamily="18" charset="0"/>
              </a:rPr>
              <a:t>2027 годов</a:t>
            </a:r>
            <a:endParaRPr lang="ru-RU" sz="3600" b="1" dirty="0">
              <a:solidFill>
                <a:srgbClr val="002060"/>
              </a:solidFill>
              <a:effectLst>
                <a:glow rad="787400">
                  <a:schemeClr val="bg1"/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>
              <a:spcAft>
                <a:spcPts val="600"/>
              </a:spcAft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699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467544" y="1340768"/>
          <a:ext cx="8568952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763689" y="404664"/>
            <a:ext cx="6624736" cy="72008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defRPr/>
            </a:pP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Источники доходов бюджета –</a:t>
            </a:r>
            <a:b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денежные средства, поступающие в бюджет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прогноза доходной части 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бюджета МО на 2025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595048344"/>
              </p:ext>
            </p:extLst>
          </p:nvPr>
        </p:nvGraphicFramePr>
        <p:xfrm>
          <a:off x="539552" y="1067738"/>
          <a:ext cx="8352928" cy="5601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03099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Виды финансовой помощи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4"/>
          <p:cNvSpPr/>
          <p:nvPr/>
        </p:nvSpPr>
        <p:spPr>
          <a:xfrm>
            <a:off x="1077537" y="2323879"/>
            <a:ext cx="3490271" cy="1166530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171450" tIns="171450" rIns="171450" bIns="171450" spcCol="127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2000250" fontAlgn="auto">
              <a:lnSpc>
                <a:spcPct val="90000"/>
              </a:lnSpc>
              <a:spcAft>
                <a:spcPct val="35000"/>
              </a:spcAft>
              <a:defRPr/>
            </a:pPr>
            <a:endParaRPr lang="ru-RU" sz="4500" dirty="0">
              <a:latin typeface="Arial Narrow" panose="020B0606020202030204" pitchFamily="34" charset="0"/>
            </a:endParaRPr>
          </a:p>
        </p:txBody>
      </p:sp>
      <p:graphicFrame>
        <p:nvGraphicFramePr>
          <p:cNvPr id="11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09978548"/>
              </p:ext>
            </p:extLst>
          </p:nvPr>
        </p:nvGraphicFramePr>
        <p:xfrm>
          <a:off x="467518" y="1227427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7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45046057"/>
              </p:ext>
            </p:extLst>
          </p:nvPr>
        </p:nvGraphicFramePr>
        <p:xfrm>
          <a:off x="539552" y="2996952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8" name="Объект 10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654441964"/>
              </p:ext>
            </p:extLst>
          </p:nvPr>
        </p:nvGraphicFramePr>
        <p:xfrm>
          <a:off x="539552" y="4653136"/>
          <a:ext cx="8280946" cy="15535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57735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Заголовок 1"/>
          <p:cNvSpPr txBox="1">
            <a:spLocks/>
          </p:cNvSpPr>
          <p:nvPr/>
        </p:nvSpPr>
        <p:spPr>
          <a:xfrm>
            <a:off x="0" y="-27384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Структура безвозмездных поступлений в бюджет Акшинского МО на 2025 год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228184" y="1067739"/>
            <a:ext cx="2803371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3697164143"/>
              </p:ext>
            </p:extLst>
          </p:nvPr>
        </p:nvGraphicFramePr>
        <p:xfrm>
          <a:off x="579990" y="1005508"/>
          <a:ext cx="8564010" cy="56736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71490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36891677"/>
              </p:ext>
            </p:extLst>
          </p:nvPr>
        </p:nvGraphicFramePr>
        <p:xfrm>
          <a:off x="683568" y="1185719"/>
          <a:ext cx="8460432" cy="54836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7870" y="5060"/>
            <a:ext cx="8706618" cy="831652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>
          <a:xfrm>
            <a:off x="0" y="-27384"/>
            <a:ext cx="9158172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accent5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Доходы бюджета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 муниципального округа  на 2025 год 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годов</a:t>
            </a:r>
          </a:p>
        </p:txBody>
      </p:sp>
      <p:sp>
        <p:nvSpPr>
          <p:cNvPr id="13" name="Text Box 20"/>
          <p:cNvSpPr txBox="1">
            <a:spLocks noChangeArrowheads="1"/>
          </p:cNvSpPr>
          <p:nvPr/>
        </p:nvSpPr>
        <p:spPr bwMode="auto">
          <a:xfrm>
            <a:off x="6484645" y="908720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771800" y="476672"/>
            <a:ext cx="2952328" cy="43204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>
              <a:lnSpc>
                <a:spcPct val="100000"/>
              </a:lnSpc>
            </a:pPr>
            <a:r>
              <a:rPr lang="ru-RU" sz="2000" b="1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sz="2000" b="1" dirty="0" err="1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Расходы</a:t>
            </a:r>
            <a:r>
              <a:rPr sz="2000" b="1" dirty="0" smtClean="0">
                <a:solidFill>
                  <a:srgbClr val="000099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бюджета</a:t>
            </a:r>
            <a:endParaRPr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42408" y="1492758"/>
            <a:ext cx="7306056" cy="71323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42408" y="1492758"/>
            <a:ext cx="7306056" cy="713231"/>
          </a:xfrm>
          <a:custGeom>
            <a:avLst/>
            <a:gdLst/>
            <a:ahLst/>
            <a:cxnLst/>
            <a:rect l="l" t="t" r="r" b="b"/>
            <a:pathLst>
              <a:path w="7306056" h="713231">
                <a:moveTo>
                  <a:pt x="0" y="118871"/>
                </a:moveTo>
                <a:lnTo>
                  <a:pt x="7726" y="76622"/>
                </a:lnTo>
                <a:lnTo>
                  <a:pt x="29006" y="41055"/>
                </a:lnTo>
                <a:lnTo>
                  <a:pt x="60989" y="15019"/>
                </a:lnTo>
                <a:lnTo>
                  <a:pt x="100826" y="1360"/>
                </a:lnTo>
                <a:lnTo>
                  <a:pt x="7187183" y="0"/>
                </a:lnTo>
                <a:lnTo>
                  <a:pt x="7201834" y="893"/>
                </a:lnTo>
                <a:lnTo>
                  <a:pt x="7242172" y="13452"/>
                </a:lnTo>
                <a:lnTo>
                  <a:pt x="7274878" y="38614"/>
                </a:lnTo>
                <a:lnTo>
                  <a:pt x="7297105" y="73531"/>
                </a:lnTo>
                <a:lnTo>
                  <a:pt x="7306005" y="115356"/>
                </a:lnTo>
                <a:lnTo>
                  <a:pt x="7306056" y="594359"/>
                </a:lnTo>
                <a:lnTo>
                  <a:pt x="7305162" y="609010"/>
                </a:lnTo>
                <a:lnTo>
                  <a:pt x="7292603" y="649348"/>
                </a:lnTo>
                <a:lnTo>
                  <a:pt x="7267441" y="682054"/>
                </a:lnTo>
                <a:lnTo>
                  <a:pt x="7232524" y="704281"/>
                </a:lnTo>
                <a:lnTo>
                  <a:pt x="7190699" y="713181"/>
                </a:lnTo>
                <a:lnTo>
                  <a:pt x="118872" y="713231"/>
                </a:lnTo>
                <a:lnTo>
                  <a:pt x="104224" y="712338"/>
                </a:lnTo>
                <a:lnTo>
                  <a:pt x="63889" y="699779"/>
                </a:lnTo>
                <a:lnTo>
                  <a:pt x="31181" y="674617"/>
                </a:lnTo>
                <a:lnTo>
                  <a:pt x="8952" y="639700"/>
                </a:lnTo>
                <a:lnTo>
                  <a:pt x="50" y="597875"/>
                </a:lnTo>
                <a:lnTo>
                  <a:pt x="0" y="118871"/>
                </a:lnTo>
                <a:close/>
              </a:path>
            </a:pathLst>
          </a:custGeom>
          <a:ln w="32004">
            <a:solidFill>
              <a:srgbClr val="CC00CC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4616" y="4943094"/>
            <a:ext cx="8921495" cy="145808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08965" y="4943094"/>
            <a:ext cx="8921495" cy="1458086"/>
          </a:xfrm>
          <a:custGeom>
            <a:avLst/>
            <a:gdLst/>
            <a:ahLst/>
            <a:cxnLst/>
            <a:rect l="l" t="t" r="r" b="b"/>
            <a:pathLst>
              <a:path w="8921495" h="1341120">
                <a:moveTo>
                  <a:pt x="0" y="223519"/>
                </a:moveTo>
                <a:lnTo>
                  <a:pt x="6496" y="169806"/>
                </a:lnTo>
                <a:lnTo>
                  <a:pt x="24949" y="120800"/>
                </a:lnTo>
                <a:lnTo>
                  <a:pt x="53806" y="78056"/>
                </a:lnTo>
                <a:lnTo>
                  <a:pt x="91513" y="43127"/>
                </a:lnTo>
                <a:lnTo>
                  <a:pt x="136517" y="17565"/>
                </a:lnTo>
                <a:lnTo>
                  <a:pt x="187264" y="2925"/>
                </a:lnTo>
                <a:lnTo>
                  <a:pt x="223520" y="0"/>
                </a:lnTo>
                <a:lnTo>
                  <a:pt x="8697976" y="0"/>
                </a:lnTo>
                <a:lnTo>
                  <a:pt x="8751689" y="6496"/>
                </a:lnTo>
                <a:lnTo>
                  <a:pt x="8800695" y="24949"/>
                </a:lnTo>
                <a:lnTo>
                  <a:pt x="8843439" y="53806"/>
                </a:lnTo>
                <a:lnTo>
                  <a:pt x="8878368" y="91513"/>
                </a:lnTo>
                <a:lnTo>
                  <a:pt x="8903930" y="136517"/>
                </a:lnTo>
                <a:lnTo>
                  <a:pt x="8918570" y="187264"/>
                </a:lnTo>
                <a:lnTo>
                  <a:pt x="8921495" y="223519"/>
                </a:lnTo>
                <a:lnTo>
                  <a:pt x="8921495" y="1117587"/>
                </a:lnTo>
                <a:lnTo>
                  <a:pt x="8914999" y="1171305"/>
                </a:lnTo>
                <a:lnTo>
                  <a:pt x="8896546" y="1220314"/>
                </a:lnTo>
                <a:lnTo>
                  <a:pt x="8867689" y="1263061"/>
                </a:lnTo>
                <a:lnTo>
                  <a:pt x="8829982" y="1297992"/>
                </a:lnTo>
                <a:lnTo>
                  <a:pt x="8784978" y="1323554"/>
                </a:lnTo>
                <a:lnTo>
                  <a:pt x="8734231" y="1338194"/>
                </a:lnTo>
                <a:lnTo>
                  <a:pt x="8697976" y="1341119"/>
                </a:lnTo>
                <a:lnTo>
                  <a:pt x="223520" y="1341119"/>
                </a:lnTo>
                <a:lnTo>
                  <a:pt x="169806" y="1334623"/>
                </a:lnTo>
                <a:lnTo>
                  <a:pt x="120800" y="1316170"/>
                </a:lnTo>
                <a:lnTo>
                  <a:pt x="78056" y="1287312"/>
                </a:lnTo>
                <a:lnTo>
                  <a:pt x="43127" y="1249604"/>
                </a:lnTo>
                <a:lnTo>
                  <a:pt x="17565" y="1204597"/>
                </a:lnTo>
                <a:lnTo>
                  <a:pt x="2925" y="1153846"/>
                </a:lnTo>
                <a:lnTo>
                  <a:pt x="0" y="1117587"/>
                </a:lnTo>
                <a:lnTo>
                  <a:pt x="0" y="223519"/>
                </a:lnTo>
                <a:close/>
              </a:path>
            </a:pathLst>
          </a:custGeom>
          <a:ln w="32004">
            <a:solidFill>
              <a:srgbClr val="FF70FF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66191" y="5060060"/>
            <a:ext cx="8601710" cy="1108075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 </a:t>
            </a:r>
            <a:r>
              <a:rPr lang="ru-RU" sz="1400" spc="-1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расходов  осуществляется  в  соответствии  с  расходными  обязательствами,  обусловленными установленным  законодательством  разграничением  полномочий,  исполнение  которых  должно  происходить  в очередном финансовом году за счет средств соответствующих бюджетов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lang="ru-RU" sz="1400" spc="-1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12700" indent="344488" algn="just">
              <a:lnSpc>
                <a:spcPct val="100000"/>
              </a:lnSpc>
              <a:spcBef>
                <a:spcPts val="20"/>
              </a:spcBef>
            </a:pP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772920" y="2422398"/>
            <a:ext cx="3599682" cy="9357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772917" y="2422398"/>
            <a:ext cx="3599687" cy="935736"/>
          </a:xfrm>
          <a:custGeom>
            <a:avLst/>
            <a:gdLst/>
            <a:ahLst/>
            <a:cxnLst/>
            <a:rect l="l" t="t" r="r" b="b"/>
            <a:pathLst>
              <a:path w="3599687" h="935736">
                <a:moveTo>
                  <a:pt x="0" y="126237"/>
                </a:moveTo>
                <a:lnTo>
                  <a:pt x="7300" y="83824"/>
                </a:lnTo>
                <a:lnTo>
                  <a:pt x="27520" y="47545"/>
                </a:lnTo>
                <a:lnTo>
                  <a:pt x="58131" y="19927"/>
                </a:lnTo>
                <a:lnTo>
                  <a:pt x="96610" y="3495"/>
                </a:lnTo>
                <a:lnTo>
                  <a:pt x="3473450" y="0"/>
                </a:lnTo>
                <a:lnTo>
                  <a:pt x="3488113" y="842"/>
                </a:lnTo>
                <a:lnTo>
                  <a:pt x="3528762" y="12730"/>
                </a:lnTo>
                <a:lnTo>
                  <a:pt x="3562435" y="36694"/>
                </a:lnTo>
                <a:lnTo>
                  <a:pt x="3586605" y="70208"/>
                </a:lnTo>
                <a:lnTo>
                  <a:pt x="3598747" y="110748"/>
                </a:lnTo>
                <a:lnTo>
                  <a:pt x="3599687" y="809498"/>
                </a:lnTo>
                <a:lnTo>
                  <a:pt x="3598845" y="824161"/>
                </a:lnTo>
                <a:lnTo>
                  <a:pt x="3586957" y="864810"/>
                </a:lnTo>
                <a:lnTo>
                  <a:pt x="3562993" y="898483"/>
                </a:lnTo>
                <a:lnTo>
                  <a:pt x="3529479" y="922653"/>
                </a:lnTo>
                <a:lnTo>
                  <a:pt x="3488939" y="934795"/>
                </a:lnTo>
                <a:lnTo>
                  <a:pt x="126237" y="935736"/>
                </a:lnTo>
                <a:lnTo>
                  <a:pt x="111574" y="934893"/>
                </a:lnTo>
                <a:lnTo>
                  <a:pt x="70925" y="923005"/>
                </a:lnTo>
                <a:lnTo>
                  <a:pt x="37252" y="899041"/>
                </a:lnTo>
                <a:lnTo>
                  <a:pt x="13082" y="865527"/>
                </a:lnTo>
                <a:lnTo>
                  <a:pt x="940" y="824987"/>
                </a:lnTo>
                <a:lnTo>
                  <a:pt x="0" y="126237"/>
                </a:lnTo>
                <a:close/>
              </a:path>
            </a:pathLst>
          </a:custGeom>
          <a:ln w="32004">
            <a:solidFill>
              <a:srgbClr val="319931"/>
            </a:solidFill>
          </a:ln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547664" y="1531747"/>
            <a:ext cx="6516370" cy="163195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2087245" marR="12700" indent="-2075180" algn="ctr">
              <a:lnSpc>
                <a:spcPct val="100099"/>
              </a:lnSpc>
              <a:tabLst>
                <a:tab pos="1440180" algn="l"/>
                <a:tab pos="2922270" algn="l"/>
                <a:tab pos="3146425" algn="l"/>
              </a:tabLst>
            </a:pPr>
            <a:r>
              <a:rPr sz="2000" b="1" spc="-18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b="1" spc="-4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b="1" spc="-7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2000" b="1" spc="-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Б</a:t>
            </a:r>
            <a:r>
              <a:rPr sz="2000" b="1" spc="-5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ДЖЕ</a:t>
            </a:r>
            <a:r>
              <a:rPr sz="2000" b="1" spc="-125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b="1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	</a:t>
            </a:r>
            <a:r>
              <a:rPr sz="2000" spc="0" dirty="0" smtClean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	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</a:t>
            </a:r>
            <a:r>
              <a:rPr sz="2000" spc="-1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чи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аемые</a:t>
            </a:r>
            <a:r>
              <a:rPr sz="2000" spc="-3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дж</a:t>
            </a:r>
            <a:r>
              <a:rPr sz="2000" spc="-7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ден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жные</a:t>
            </a:r>
            <a:r>
              <a:rPr sz="2000" spc="-3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2000" spc="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2000" spc="-5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дст</a:t>
            </a:r>
            <a:r>
              <a:rPr sz="2000" spc="-25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2000" spc="0" dirty="0" smtClean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600"/>
              </a:lnSpc>
              <a:spcBef>
                <a:spcPts val="41"/>
              </a:spcBef>
            </a:pPr>
            <a:endParaRPr sz="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ts val="1000"/>
              </a:lnSpc>
            </a:pPr>
            <a:endParaRPr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63089">
              <a:lnSpc>
                <a:spcPct val="100000"/>
              </a:lnSpc>
              <a:tabLst>
                <a:tab pos="3148330" algn="l"/>
              </a:tabLst>
            </a:pPr>
            <a:r>
              <a:rPr sz="1800" b="1" spc="-15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800" b="1" spc="-7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-5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sz="1800" b="1" spc="-2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ДЫ	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800" b="1" spc="-4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98980">
              <a:lnSpc>
                <a:spcPct val="100000"/>
              </a:lnSpc>
            </a:pPr>
            <a:r>
              <a:rPr sz="1800" b="1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1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800" b="1" spc="-3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ены </a:t>
            </a:r>
            <a:r>
              <a:rPr sz="1800" b="1" spc="5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800" b="1" spc="0" dirty="0" smtClean="0">
                <a:solidFill>
                  <a:srgbClr val="A4002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о: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240791" y="3322320"/>
            <a:ext cx="2180844" cy="129082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74319" y="3536442"/>
            <a:ext cx="1313815" cy="86486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51435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5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лам 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</a:t>
            </a:r>
            <a:r>
              <a:rPr sz="1400" spc="-3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</a:t>
            </a:r>
            <a:r>
              <a:rPr sz="1400" spc="-5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тной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</a:t>
            </a:r>
            <a:r>
              <a:rPr sz="1400" spc="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sz="1400" spc="-5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3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1400" spc="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ац</a:t>
            </a:r>
            <a:r>
              <a:rPr sz="1400" spc="-1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300984" y="3470147"/>
            <a:ext cx="2253995" cy="1284732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3727450" y="3787394"/>
            <a:ext cx="1400810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00000"/>
              </a:lnSpc>
            </a:pPr>
            <a:r>
              <a:rPr sz="1400" spc="-3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ным рас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sz="1400" spc="-1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</a:t>
            </a:r>
            <a:r>
              <a:rPr sz="1400" spc="-5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распорядителям</a:t>
            </a:r>
          </a:p>
        </p:txBody>
      </p:sp>
      <p:sp>
        <p:nvSpPr>
          <p:cNvPr id="15" name="object 15"/>
          <p:cNvSpPr/>
          <p:nvPr/>
        </p:nvSpPr>
        <p:spPr>
          <a:xfrm>
            <a:off x="6469379" y="3348228"/>
            <a:ext cx="2307335" cy="140665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6934581" y="3726688"/>
            <a:ext cx="1376045" cy="651510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algn="ctr">
              <a:lnSpc>
                <a:spcPct val="100000"/>
              </a:lnSpc>
            </a:pPr>
            <a:r>
              <a:rPr sz="140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2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sz="1400" spc="-5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</a:t>
            </a:r>
            <a:r>
              <a:rPr sz="1400" spc="-1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ип</a:t>
            </a:r>
            <a:r>
              <a:rPr sz="1400" spc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альным 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рогра</a:t>
            </a:r>
            <a:r>
              <a:rPr sz="1400" spc="-5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-1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sz="1400" spc="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</a:t>
            </a:r>
            <a:endParaRPr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188640"/>
            <a:ext cx="1152351" cy="115235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1588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936558843"/>
              </p:ext>
            </p:extLst>
          </p:nvPr>
        </p:nvGraphicFramePr>
        <p:xfrm>
          <a:off x="199338" y="1340768"/>
          <a:ext cx="8784975" cy="5285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1" name="Заголовок 1"/>
          <p:cNvSpPr txBox="1">
            <a:spLocks/>
          </p:cNvSpPr>
          <p:nvPr/>
        </p:nvSpPr>
        <p:spPr>
          <a:xfrm>
            <a:off x="6948264" y="5445224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Физическая культура и спорт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51520" y="5373216"/>
            <a:ext cx="2016224" cy="371923"/>
          </a:xfrm>
          <a:prstGeom prst="rect">
            <a:avLst/>
          </a:prstGeom>
          <a:solidFill>
            <a:schemeClr val="bg1"/>
          </a:solidFill>
          <a:ln w="38100">
            <a:solidFill>
              <a:srgbClr val="8AAC46"/>
            </a:solidFill>
          </a:ln>
          <a:effectLst>
            <a:glow rad="177800">
              <a:srgbClr val="8AAC46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0700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Образование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1619672" y="6237312"/>
            <a:ext cx="2016224" cy="330810"/>
          </a:xfrm>
          <a:prstGeom prst="rect">
            <a:avLst/>
          </a:prstGeom>
          <a:solidFill>
            <a:schemeClr val="bg1"/>
          </a:solidFill>
          <a:ln w="38100">
            <a:solidFill>
              <a:srgbClr val="00990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0800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Культура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79512" y="2708920"/>
            <a:ext cx="2006579" cy="506512"/>
          </a:xfrm>
          <a:prstGeom prst="rect">
            <a:avLst/>
          </a:prstGeom>
          <a:solidFill>
            <a:schemeClr val="bg1"/>
          </a:solidFill>
          <a:ln w="38100">
            <a:solidFill>
              <a:srgbClr val="2787A0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0400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экономика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79512" y="4005064"/>
            <a:ext cx="179055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rgbClr val="7030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оборона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7236296" y="3933056"/>
            <a:ext cx="1728192" cy="10801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  <a:effectLst>
            <a:glow rad="101600">
              <a:srgbClr val="2787A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Обслуживание государственного и муниципального долга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7164288" y="2708920"/>
            <a:ext cx="1728192" cy="810432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0500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Жилищно-коммунальное хозяйство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6297244" y="1297191"/>
            <a:ext cx="2016224" cy="922316"/>
          </a:xfrm>
          <a:prstGeom prst="rect">
            <a:avLst/>
          </a:prstGeom>
          <a:solidFill>
            <a:schemeClr val="bg1"/>
          </a:solidFill>
          <a:ln w="38100">
            <a:solidFill>
              <a:srgbClr val="6D8838"/>
            </a:solidFill>
          </a:ln>
          <a:effectLst>
            <a:glow rad="114300">
              <a:schemeClr val="accent3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0300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Национальная безопасность и правоохранительная деятельность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2483768" y="764704"/>
            <a:ext cx="2428444" cy="461336"/>
          </a:xfrm>
          <a:prstGeom prst="rect">
            <a:avLst/>
          </a:prstGeom>
          <a:solidFill>
            <a:schemeClr val="bg1"/>
          </a:solidFill>
          <a:ln w="38100">
            <a:solidFill>
              <a:srgbClr val="B00000"/>
            </a:solidFill>
          </a:ln>
          <a:effectLst>
            <a:glow rad="88900">
              <a:schemeClr val="accent2">
                <a:satMod val="1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0100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Общегосударственные вопросы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>
          <a:xfrm>
            <a:off x="889906" y="1843456"/>
            <a:ext cx="2016224" cy="461336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6">
                <a:lumMod val="75000"/>
              </a:schemeClr>
            </a:solidFill>
          </a:ln>
          <a:effectLst>
            <a:glow rad="88900">
              <a:schemeClr val="accent6">
                <a:lumMod val="75000"/>
                <a:alpha val="40000"/>
              </a:scheme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1000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Социальная политика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8402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797152"/>
            <a:ext cx="574675" cy="55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844824"/>
            <a:ext cx="585788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4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708920"/>
            <a:ext cx="600075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5" name="Picture 10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5373216"/>
            <a:ext cx="608013" cy="62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6" name="Picture 11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06" r="18102"/>
          <a:stretch>
            <a:fillRect/>
          </a:stretch>
        </p:blipFill>
        <p:spPr bwMode="auto">
          <a:xfrm>
            <a:off x="6084168" y="5157192"/>
            <a:ext cx="579437" cy="53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7" name="Picture 1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125" y="1525588"/>
            <a:ext cx="615950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8" name="Picture 15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03" r="12909"/>
          <a:stretch>
            <a:fillRect/>
          </a:stretch>
        </p:blipFill>
        <p:spPr bwMode="auto">
          <a:xfrm>
            <a:off x="3132138" y="1858963"/>
            <a:ext cx="550862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09" name="Picture 2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005064"/>
            <a:ext cx="600075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0" name="Picture 3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708920"/>
            <a:ext cx="617538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8412" name="Рисунок 75" descr="sz_logo.pn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772816"/>
            <a:ext cx="550862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Заголовок 5"/>
          <p:cNvSpPr txBox="1">
            <a:spLocks/>
          </p:cNvSpPr>
          <p:nvPr/>
        </p:nvSpPr>
        <p:spPr>
          <a:xfrm>
            <a:off x="457200" y="274639"/>
            <a:ext cx="8229600" cy="490065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rgbClr val="5A160B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5pPr>
            <a:lvl6pPr marL="4572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6pPr>
            <a:lvl7pPr marL="9144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7pPr>
            <a:lvl8pPr marL="13716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8pPr>
            <a:lvl9pPr marL="1828800" algn="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rgbClr val="5A160B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Разделы классификации расходов бюджета</a:t>
            </a:r>
            <a:endParaRPr lang="ru-RU" sz="2000" b="1" dirty="0">
              <a:solidFill>
                <a:srgbClr val="0000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5436096" y="6309320"/>
            <a:ext cx="3168352" cy="360040"/>
          </a:xfrm>
          <a:prstGeom prst="rect">
            <a:avLst/>
          </a:prstGeom>
          <a:solidFill>
            <a:schemeClr val="bg1"/>
          </a:solidFill>
          <a:ln w="38100">
            <a:solidFill>
              <a:srgbClr val="7030A0"/>
            </a:solidFill>
          </a:ln>
          <a:effectLst>
            <a:glow rad="127000">
              <a:srgbClr val="C00000">
                <a:alpha val="40000"/>
              </a:srgbClr>
            </a:glow>
          </a:effectLst>
        </p:spPr>
        <p:txBody>
          <a:bodyPr anchor="ctr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1200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 Средства массовой информации</a:t>
            </a:r>
            <a:endParaRPr lang="ru-RU" sz="1400" dirty="0">
              <a:solidFill>
                <a:srgbClr val="F286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Картинки по запросу картинка газета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708660" y="5661248"/>
            <a:ext cx="648841" cy="5040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02580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71546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15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Расходы бюджета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 муниципального округа Забайкальского края на 2025 год в </a:t>
            </a:r>
            <a:r>
              <a:rPr lang="ru-RU" sz="18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разрезе разделов бюджетной </a:t>
            </a:r>
            <a:r>
              <a:rPr lang="ru-RU" sz="18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классификации</a:t>
            </a:r>
          </a:p>
        </p:txBody>
      </p:sp>
      <p:sp>
        <p:nvSpPr>
          <p:cNvPr id="12" name="Text Box 20"/>
          <p:cNvSpPr txBox="1">
            <a:spLocks noChangeArrowheads="1"/>
          </p:cNvSpPr>
          <p:nvPr/>
        </p:nvSpPr>
        <p:spPr bwMode="auto">
          <a:xfrm>
            <a:off x="6228184" y="908720"/>
            <a:ext cx="265935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AutoShape 3"/>
          <p:cNvSpPr>
            <a:spLocks noChangeArrowheads="1"/>
          </p:cNvSpPr>
          <p:nvPr/>
        </p:nvSpPr>
        <p:spPr bwMode="auto">
          <a:xfrm>
            <a:off x="6948264" y="4581128"/>
            <a:ext cx="2016224" cy="1944216"/>
          </a:xfrm>
          <a:prstGeom prst="wedgeEllipseCallout">
            <a:avLst>
              <a:gd name="adj1" fmla="val -21245"/>
              <a:gd name="adj2" fmla="val 31002"/>
            </a:avLst>
          </a:prstGeom>
          <a:solidFill>
            <a:schemeClr val="accent2">
              <a:lumMod val="60000"/>
              <a:lumOff val="40000"/>
            </a:schemeClr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 wrap="square" lIns="54864" tIns="50292" rIns="0" bIns="0" anchor="t" upright="1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rtl="0">
              <a:defRPr sz="1000"/>
            </a:pPr>
            <a:endParaRPr lang="ru-RU" sz="10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</a:t>
            </a:r>
          </a:p>
          <a:p>
            <a:pPr algn="ctr" rtl="0">
              <a:defRPr sz="1000"/>
            </a:pPr>
            <a:r>
              <a:rPr lang="ru-RU" sz="1800" b="1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расходов: </a:t>
            </a:r>
          </a:p>
          <a:p>
            <a:pPr algn="ctr" rtl="0">
              <a:defRPr sz="1000"/>
            </a:pPr>
            <a:r>
              <a:rPr lang="ru-RU" sz="18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909058,29</a:t>
            </a:r>
          </a:p>
          <a:p>
            <a:pPr algn="ctr" rtl="0">
              <a:defRPr sz="1000"/>
            </a:pPr>
            <a:endParaRPr lang="ru-RU" sz="1800" b="1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rtl="0">
              <a:defRPr sz="1000"/>
            </a:pPr>
            <a:endParaRPr lang="ru-RU" sz="1800" b="1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02789737"/>
              </p:ext>
            </p:extLst>
          </p:nvPr>
        </p:nvGraphicFramePr>
        <p:xfrm>
          <a:off x="0" y="1333129"/>
          <a:ext cx="9144000" cy="55248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20071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12575" y="-3009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Дорожный фонд МО Акшинский 2025 год</a:t>
            </a:r>
          </a:p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и плановый период 2026 и 2027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5774039"/>
              </p:ext>
            </p:extLst>
          </p:nvPr>
        </p:nvGraphicFramePr>
        <p:xfrm>
          <a:off x="1043608" y="1556792"/>
          <a:ext cx="7416824" cy="1872208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2570187"/>
                <a:gridCol w="1534269"/>
                <a:gridCol w="1656184"/>
                <a:gridCol w="1656184"/>
              </a:tblGrid>
              <a:tr h="886836">
                <a:tc rowSpan="3">
                  <a:txBody>
                    <a:bodyPr/>
                    <a:lstStyle/>
                    <a:p>
                      <a:pPr algn="ctr"/>
                      <a:r>
                        <a:rPr kumimoji="0" lang="ru-RU" sz="16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финансовое обеспечение дорожной деятельности в отношении автомобильных дорог общего пользования местного значения</a:t>
                      </a:r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</a:t>
                      </a:r>
                    </a:p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926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</a:t>
                      </a:r>
                      <a:r>
                        <a:rPr lang="ru-RU" sz="1600" b="1" i="1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600" b="1" i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</a:t>
                      </a:r>
                      <a:r>
                        <a:rPr lang="ru-RU" sz="1600" b="1" i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b="1" i="1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92686">
                <a:tc vMerge="1">
                  <a:txBody>
                    <a:bodyPr/>
                    <a:lstStyle/>
                    <a:p>
                      <a:pPr algn="ctr"/>
                      <a:endParaRPr kumimoji="0" lang="ru-RU" sz="1800" kern="1200" dirty="0">
                        <a:solidFill>
                          <a:schemeClr val="tx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dirty="0" smtClean="0">
                          <a:latin typeface="Times New Roman"/>
                          <a:ea typeface="Times New Roman"/>
                          <a:cs typeface="Times New Roman"/>
                        </a:rPr>
                        <a:t>10000,64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16700,45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b="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17461,76</a:t>
                      </a:r>
                      <a:endParaRPr lang="ru-RU" sz="2000" b="1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9" name="Picture 5" descr="http://www.yarregion.ru/newsPics/2018-06-26most/0-02-04-1dc2f55d17cb5ac4c2251c3c0af0a2482724ac353d1a8113989a5488ba50d7b0_8cefa614.jpg"/>
          <p:cNvPicPr>
            <a:picLocks noChangeAspect="1" noChangeArrowheads="1"/>
          </p:cNvPicPr>
          <p:nvPr/>
        </p:nvPicPr>
        <p:blipFill>
          <a:blip r:embed="rId3" cstate="print"/>
          <a:srcRect t="6073" b="11942"/>
          <a:stretch>
            <a:fillRect/>
          </a:stretch>
        </p:blipFill>
        <p:spPr bwMode="auto">
          <a:xfrm>
            <a:off x="4873535" y="3933056"/>
            <a:ext cx="3659678" cy="2432313"/>
          </a:xfrm>
          <a:prstGeom prst="rect">
            <a:avLst/>
          </a:prstGeom>
          <a:noFill/>
        </p:spPr>
      </p:pic>
      <p:pic>
        <p:nvPicPr>
          <p:cNvPr id="10" name="Picture 7" descr="https://primamedia.ru/files2/upimg/06_novyy_razmer.jpg"/>
          <p:cNvPicPr>
            <a:picLocks noChangeAspect="1" noChangeArrowheads="1"/>
          </p:cNvPicPr>
          <p:nvPr/>
        </p:nvPicPr>
        <p:blipFill>
          <a:blip r:embed="rId4" cstate="print"/>
          <a:srcRect t="24138" r="16950" b="14873"/>
          <a:stretch>
            <a:fillRect/>
          </a:stretch>
        </p:blipFill>
        <p:spPr bwMode="auto">
          <a:xfrm>
            <a:off x="971600" y="3933056"/>
            <a:ext cx="3634803" cy="2436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72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20080"/>
          </a:xfrm>
        </p:spPr>
        <p:txBody>
          <a:bodyPr>
            <a:normAutofit fontScale="90000"/>
          </a:bodyPr>
          <a:lstStyle/>
          <a:p>
            <a:pPr indent="449580" algn="ctr">
              <a:spcAft>
                <a:spcPts val="0"/>
              </a:spcAft>
            </a:pPr>
            <a:r>
              <a:rPr lang="ru-RU" sz="2000" b="1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/>
                <a:cs typeface="Arial" pitchFamily="34" charset="0"/>
              </a:rPr>
              <a:t>МУНИЦИПАЛЬНЫЙ ДОЛГ  </a:t>
            </a: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/>
            </a:r>
            <a:b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</a:br>
            <a:r>
              <a:rPr lang="ru-RU" sz="2000" dirty="0" smtClean="0">
                <a:solidFill>
                  <a:srgbClr val="000099"/>
                </a:solidFill>
                <a:latin typeface="Times New Roman"/>
                <a:ea typeface="Times New Roman"/>
              </a:rPr>
              <a:t>– </a:t>
            </a:r>
            <a:r>
              <a:rPr lang="ru-RU" sz="2000" b="1" dirty="0">
                <a:solidFill>
                  <a:srgbClr val="000099"/>
                </a:solidFill>
                <a:latin typeface="Times New Roman"/>
                <a:ea typeface="Times New Roman"/>
              </a:rPr>
              <a:t>совокупность долговых обязательств муниципального образования</a:t>
            </a:r>
            <a: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  <a:t/>
            </a:r>
            <a:br>
              <a:rPr lang="ru-RU" sz="2000" b="1" dirty="0">
                <a:solidFill>
                  <a:schemeClr val="tx2"/>
                </a:solidFill>
                <a:latin typeface="Times New Roman"/>
                <a:ea typeface="Times New Roman"/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2F9294-C92B-42D5-B255-93CDC507B8D4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485947223"/>
              </p:ext>
            </p:extLst>
          </p:nvPr>
        </p:nvGraphicFramePr>
        <p:xfrm>
          <a:off x="755576" y="980728"/>
          <a:ext cx="7776864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Скругленный прямоугольник 9"/>
          <p:cNvSpPr/>
          <p:nvPr/>
        </p:nvSpPr>
        <p:spPr>
          <a:xfrm>
            <a:off x="683568" y="4784424"/>
            <a:ext cx="3456384" cy="162302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Предельный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муниципального </a:t>
            </a:r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долга </a:t>
            </a:r>
            <a:endParaRPr lang="ru-RU" b="1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объем долга, который не может быть превышен при исполнении </a:t>
            </a:r>
            <a:r>
              <a:rPr lang="ru-RU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бюджета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294831" y="4780570"/>
            <a:ext cx="3318817" cy="16561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Верхний </a:t>
            </a:r>
            <a:r>
              <a:rPr lang="ru-RU" sz="1500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предел муниципального внутреннего долга </a:t>
            </a:r>
            <a:endParaRPr lang="ru-RU" sz="1500" dirty="0" smtClean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расчетный показатель, учитывающий объем долга на начало года, привлечение и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погашение кредитов </a:t>
            </a:r>
            <a:r>
              <a:rPr lang="ru-RU" sz="1500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в течение </a:t>
            </a:r>
            <a:r>
              <a:rPr lang="ru-RU" sz="1500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года</a:t>
            </a:r>
            <a:endParaRPr lang="ru-RU" sz="1500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380047969"/>
              </p:ext>
            </p:extLst>
          </p:nvPr>
        </p:nvGraphicFramePr>
        <p:xfrm>
          <a:off x="626911" y="1124744"/>
          <a:ext cx="8193562" cy="32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6" name="Скругленный прямоугольник 15"/>
          <p:cNvSpPr/>
          <p:nvPr/>
        </p:nvSpPr>
        <p:spPr>
          <a:xfrm>
            <a:off x="3522806" y="2780928"/>
            <a:ext cx="1872208" cy="1225768"/>
          </a:xfrm>
          <a:prstGeom prst="roundRect">
            <a:avLst/>
          </a:prstGeom>
          <a:gradFill>
            <a:gsLst>
              <a:gs pos="0">
                <a:schemeClr val="accent2">
                  <a:lumMod val="75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бюджетные кредиты</a:t>
            </a:r>
            <a:endParaRPr lang="ru-RU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Прямая со стрелкой 2"/>
          <p:cNvCxnSpPr/>
          <p:nvPr/>
        </p:nvCxnSpPr>
        <p:spPr>
          <a:xfrm>
            <a:off x="4458910" y="1755906"/>
            <a:ext cx="0" cy="3002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4464914" y="1843403"/>
            <a:ext cx="8320" cy="94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 rot="5400000" flipH="1" flipV="1">
            <a:off x="4481520" y="1764410"/>
            <a:ext cx="40559" cy="24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642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8" name="Rectangle 4"/>
          <p:cNvSpPr>
            <a:spLocks noChangeArrowheads="1"/>
          </p:cNvSpPr>
          <p:nvPr/>
        </p:nvSpPr>
        <p:spPr bwMode="auto">
          <a:xfrm>
            <a:off x="1071538" y="2285992"/>
            <a:ext cx="7834529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just"/>
            <a:r>
              <a:rPr lang="ru-RU" altLang="ru-RU" sz="1600" b="1" dirty="0">
                <a:solidFill>
                  <a:srgbClr val="0000FF"/>
                </a:solidFill>
                <a:latin typeface="Bookman Old Style" pitchFamily="18" charset="0"/>
              </a:rPr>
              <a:t> </a:t>
            </a:r>
            <a:r>
              <a:rPr lang="ru-RU" altLang="ru-RU" sz="1600" b="1" dirty="0" smtClean="0">
                <a:solidFill>
                  <a:srgbClr val="0000FF"/>
                </a:solidFill>
                <a:latin typeface="Bookman Old Style" pitchFamily="18" charset="0"/>
              </a:rPr>
              <a:t>  </a:t>
            </a:r>
            <a:r>
              <a:rPr lang="ru-RU" altLang="ru-RU" sz="1600" dirty="0" smtClean="0">
                <a:solidFill>
                  <a:schemeClr val="accent6">
                    <a:lumMod val="75000"/>
                  </a:schemeClr>
                </a:solidFill>
                <a:latin typeface="Monotype Corsiva" pitchFamily="66" charset="0"/>
              </a:rPr>
              <a:t> </a:t>
            </a:r>
            <a:r>
              <a:rPr lang="ru-RU" altLang="ru-RU" sz="2800" b="1" dirty="0" smtClean="0">
                <a:solidFill>
                  <a:srgbClr val="000099"/>
                </a:solidFill>
                <a:latin typeface="Monotype Corsiva" pitchFamily="66" charset="0"/>
              </a:rPr>
              <a:t>«Бюджет для граждан»– один из инструментов   реализации проекта "Открытое Правительство", который призван повысить открытость органов власти в отношении граждан, обеспечить доступность и качество государственных (муниципальных) услуг. Надеемся, что информация о бюджете, представленная в информативной и компактной форме, позволит вам углубить свои знания о бюджете и создать основы для активного участия в бюджетных  процессах  округа.</a:t>
            </a:r>
            <a:endParaRPr lang="ru-RU" sz="28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175279" y="269195"/>
            <a:ext cx="5412712" cy="181588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Уважаемые </a:t>
            </a:r>
            <a:r>
              <a:rPr lang="ru-RU" altLang="ru-RU" sz="2800" b="1" i="1" dirty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жители </a:t>
            </a:r>
            <a:r>
              <a:rPr lang="ru-RU" altLang="ru-RU" sz="2800" b="1" i="1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altLang="ru-RU" sz="2800" b="1" i="1" dirty="0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i="1" dirty="0">
              <a:solidFill>
                <a:srgbClr val="00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4" descr="http://lean-soft.ru/wp-content/uploads/2013/05/diagramme-statistiques-113200_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05" y="246744"/>
            <a:ext cx="2676316" cy="1659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Источники финансирования дефицита бюджета</a:t>
            </a:r>
          </a:p>
          <a:p>
            <a:pPr algn="ctr">
              <a:defRPr/>
            </a:pPr>
            <a:r>
              <a:rPr lang="ru-RU" sz="20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МО  </a:t>
            </a:r>
          </a:p>
        </p:txBody>
      </p:sp>
      <p:graphicFrame>
        <p:nvGraphicFramePr>
          <p:cNvPr id="10" name="Содержимое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62850454"/>
              </p:ext>
            </p:extLst>
          </p:nvPr>
        </p:nvGraphicFramePr>
        <p:xfrm>
          <a:off x="3707904" y="4149080"/>
          <a:ext cx="5113138" cy="1512168"/>
        </p:xfrm>
        <a:graphic>
          <a:graphicData uri="http://schemas.openxmlformats.org/drawingml/2006/table">
            <a:tbl>
              <a:tblPr/>
              <a:tblGrid>
                <a:gridCol w="2886970"/>
                <a:gridCol w="2226168"/>
              </a:tblGrid>
              <a:tr h="86974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kumimoji="0" lang="ru-RU" sz="14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 финансирования дефицита в 2025 г.</a:t>
                      </a:r>
                      <a:endParaRPr lang="ru-RU" sz="1400" b="1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Сумма,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 тыс. руб.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6424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kumimoji="0" lang="ru-RU" sz="1400" b="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погашение бюджетного кредита в краевой бюджет</a:t>
                      </a:r>
                      <a:endParaRPr lang="ru-RU" sz="1400" b="0" dirty="0">
                        <a:solidFill>
                          <a:schemeClr val="tx1"/>
                        </a:solidFill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44283" marR="4428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/>
                          <a:ea typeface="Times New Roman"/>
                          <a:cs typeface="Times New Roman"/>
                        </a:rPr>
                        <a:t>-321,67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4283" marR="4428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15" name="Рисунок 14" descr="slayd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124744"/>
            <a:ext cx="2880320" cy="1597220"/>
          </a:xfrm>
          <a:prstGeom prst="rect">
            <a:avLst/>
          </a:prstGeom>
        </p:spPr>
      </p:pic>
      <p:pic>
        <p:nvPicPr>
          <p:cNvPr id="16" name="Рисунок 15" descr="slayd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9632" y="3861048"/>
            <a:ext cx="2042146" cy="1916832"/>
          </a:xfrm>
          <a:prstGeom prst="rect">
            <a:avLst/>
          </a:prstGeom>
        </p:spPr>
      </p:pic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1118819"/>
              </p:ext>
            </p:extLst>
          </p:nvPr>
        </p:nvGraphicFramePr>
        <p:xfrm>
          <a:off x="1115616" y="1124744"/>
          <a:ext cx="3744416" cy="1800200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1368152"/>
                <a:gridCol w="922122"/>
                <a:gridCol w="763425"/>
                <a:gridCol w="690717"/>
              </a:tblGrid>
              <a:tr h="540680">
                <a:tc rowSpan="3">
                  <a:txBody>
                    <a:bodyPr/>
                    <a:lstStyle/>
                    <a:p>
                      <a:pPr algn="ctr" fontAlgn="b"/>
                      <a:r>
                        <a:rPr kumimoji="0" lang="ru-RU" sz="1200" kern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профицит</a:t>
                      </a:r>
                      <a:r>
                        <a:rPr kumimoji="0" lang="ru-RU" sz="1200" kern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бюджета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объем </a:t>
                      </a:r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расходов,  тыс.рублей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2719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2025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2026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ru-RU" sz="140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2027 г.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832322">
                <a:tc vMerge="1"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22250,63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6212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1032892"/>
          </a:xfrm>
          <a:prstGeom prst="rect">
            <a:avLst/>
          </a:prstGeo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  <a:extLst/>
          </a:lstStyle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     Контактная информация:</a:t>
            </a:r>
          </a:p>
          <a:p>
            <a:pPr algn="ctr">
              <a:defRPr/>
            </a:pP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359584" y="494597"/>
            <a:ext cx="74168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Комитет по финансам администрации </a:t>
            </a:r>
            <a:r>
              <a:rPr lang="ru-RU" sz="1600" b="1" dirty="0" err="1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</a:t>
            </a:r>
            <a:r>
              <a:rPr lang="ru-RU" sz="16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муниципального округа Забайкальского края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115616" y="1340768"/>
            <a:ext cx="7803035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работы: с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8-45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17-15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часов </a:t>
            </a:r>
            <a:endParaRPr lang="ru-RU" sz="16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Обеденный </a:t>
            </a:r>
            <a:r>
              <a:rPr lang="ru-RU" sz="16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перерыв: с 13-00 до 14-00 часов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Почтовый адрес: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674230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с.Акша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Забайкальский край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ул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Партизанская, д.20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телефон (факс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): 8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(30231) 2-22-02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электронная почта: </a:t>
            </a:r>
            <a:r>
              <a:rPr lang="en-US" sz="1400" dirty="0" err="1" smtClean="0">
                <a:solidFill>
                  <a:srgbClr val="000099"/>
                </a:solidFill>
                <a:latin typeface="Times New Roman" pitchFamily="18" charset="0"/>
                <a:cs typeface="Times New Roman" pitchFamily="18" charset="0"/>
              </a:rPr>
              <a:t>finotdel_aksha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@</a:t>
            </a:r>
            <a:r>
              <a:rPr lang="en-US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mail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ru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Председатель Комитета по финансам: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Федорова Ирина Анатольевна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телефон : 8 (30231) 3-22-05 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Муниципальный долг Нижнего Новгорода сократился на 9%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3573016"/>
            <a:ext cx="4143357" cy="2320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6975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8923" y="188913"/>
            <a:ext cx="8217877" cy="576262"/>
          </a:xfrm>
        </p:spPr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rgbClr val="000099"/>
                </a:solidFill>
                <a:latin typeface="Bookman Old Style" pitchFamily="18" charset="0"/>
              </a:rPr>
              <a:t>Что такое бюджет?</a:t>
            </a:r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178778" y="3429001"/>
            <a:ext cx="864283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/>
            <a:r>
              <a:rPr lang="ru-RU" sz="1600" b="1" dirty="0">
                <a:solidFill>
                  <a:srgbClr val="FF3300"/>
                </a:solidFill>
              </a:rPr>
              <a:t>БЮДЖЕТ</a:t>
            </a:r>
            <a:r>
              <a:rPr lang="ru-RU" sz="1500" b="1" dirty="0"/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(от </a:t>
            </a:r>
            <a:r>
              <a:rPr lang="ru-RU" sz="1500" b="1" dirty="0" err="1">
                <a:solidFill>
                  <a:schemeClr val="tx2">
                    <a:lumMod val="50000"/>
                  </a:schemeClr>
                </a:solidFill>
              </a:rPr>
              <a:t>старонормандского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en-US" sz="1500" b="1" dirty="0" err="1">
                <a:solidFill>
                  <a:schemeClr val="tx2">
                    <a:lumMod val="50000"/>
                  </a:schemeClr>
                </a:solidFill>
              </a:rPr>
              <a:t>bougette</a:t>
            </a:r>
            <a:r>
              <a:rPr lang="en-US" sz="1500" b="1" dirty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1500" b="1" dirty="0">
                <a:solidFill>
                  <a:schemeClr val="tx2">
                    <a:lumMod val="50000"/>
                  </a:schemeClr>
                </a:solidFill>
              </a:rPr>
              <a:t>– кошель, сумка, кожаный мешок) – форма образования и расходования денежных средств, предназначенных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78778" y="900113"/>
            <a:ext cx="2294792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ДОХОДЫ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поступающие в бюджет денежные средства (налоги юридических и физических лиц, административные платежи и сборы, безвозмездные поступления)</a:t>
            </a:r>
          </a:p>
        </p:txBody>
      </p:sp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331" y="4221163"/>
            <a:ext cx="2590800" cy="170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6227885" y="830279"/>
            <a:ext cx="2674327" cy="264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rIns="0" anchor="ctr">
            <a:spAutoFit/>
          </a:bodyPr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РАСХОДЫ</a:t>
            </a:r>
          </a:p>
          <a:p>
            <a:pPr algn="ctr"/>
            <a:r>
              <a:rPr lang="ru-RU" sz="1500" b="1" dirty="0">
                <a:solidFill>
                  <a:srgbClr val="000099"/>
                </a:solidFill>
              </a:rPr>
              <a:t>это выплачиваемые из бюджета денежные средства (социальные выплаты населению, содержание государственных учреждений (образование, ЖКХ, культура и другие) капитальное строительство и другие</a:t>
            </a:r>
            <a:r>
              <a:rPr lang="ru-RU" sz="15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7181" name="Line 13"/>
          <p:cNvSpPr>
            <a:spLocks noChangeShapeType="1"/>
          </p:cNvSpPr>
          <p:nvPr/>
        </p:nvSpPr>
        <p:spPr bwMode="auto">
          <a:xfrm flipH="1">
            <a:off x="2700705" y="4941888"/>
            <a:ext cx="502626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>
            <a:off x="5795597" y="4941888"/>
            <a:ext cx="505557" cy="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7185" name="Rectangle 17"/>
          <p:cNvSpPr>
            <a:spLocks noChangeArrowheads="1"/>
          </p:cNvSpPr>
          <p:nvPr/>
        </p:nvSpPr>
        <p:spPr bwMode="auto">
          <a:xfrm>
            <a:off x="250581" y="4244986"/>
            <a:ext cx="2305050" cy="1508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превышение доходов над расходами образует положительный остаток бюджета</a:t>
            </a:r>
            <a:r>
              <a:rPr lang="ru-RU" sz="1600" b="1" dirty="0">
                <a:solidFill>
                  <a:srgbClr val="000099"/>
                </a:solidFill>
              </a:rPr>
              <a:t> 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ПРОФИЦИТ</a:t>
            </a: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6227885" y="4365625"/>
            <a:ext cx="2376854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если расходная часть бюджета превышает доходную, то бюджет формируется с</a:t>
            </a:r>
          </a:p>
          <a:p>
            <a:pPr algn="ctr"/>
            <a:r>
              <a:rPr lang="ru-RU" sz="1600" b="1" dirty="0">
                <a:solidFill>
                  <a:srgbClr val="FF0000"/>
                </a:solidFill>
              </a:rPr>
              <a:t>ДЕФИЦИТОМ</a:t>
            </a:r>
          </a:p>
        </p:txBody>
      </p:sp>
      <p:sp>
        <p:nvSpPr>
          <p:cNvPr id="7187" name="Rectangle 19"/>
          <p:cNvSpPr>
            <a:spLocks noChangeArrowheads="1"/>
          </p:cNvSpPr>
          <p:nvPr/>
        </p:nvSpPr>
        <p:spPr bwMode="auto">
          <a:xfrm>
            <a:off x="591576" y="6052448"/>
            <a:ext cx="8114463" cy="553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algn="ctr"/>
            <a:r>
              <a:rPr lang="ru-RU" sz="1500" b="1" dirty="0">
                <a:solidFill>
                  <a:srgbClr val="000099"/>
                </a:solidFill>
              </a:rPr>
              <a:t>Сбалансированность бюджета по доходам и расходам – основополагающее требование, предъявляемое к органам, составляющим и утверждающим бюджет</a:t>
            </a:r>
          </a:p>
        </p:txBody>
      </p:sp>
      <p:pic>
        <p:nvPicPr>
          <p:cNvPr id="7189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435" y="1052513"/>
            <a:ext cx="3574073" cy="239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190" name="Line 22"/>
          <p:cNvSpPr>
            <a:spLocks noChangeShapeType="1"/>
          </p:cNvSpPr>
          <p:nvPr/>
        </p:nvSpPr>
        <p:spPr bwMode="auto">
          <a:xfrm>
            <a:off x="325316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9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b="1" dirty="0" smtClean="0">
                <a:solidFill>
                  <a:srgbClr val="000099"/>
                </a:solidFill>
                <a:latin typeface="Bookman Old Style" pitchFamily="18" charset="0"/>
              </a:rPr>
              <a:t>Какие бывают бюджеты?</a:t>
            </a:r>
          </a:p>
        </p:txBody>
      </p:sp>
      <p:sp>
        <p:nvSpPr>
          <p:cNvPr id="37893" name="Rectangle 5"/>
          <p:cNvSpPr>
            <a:spLocks noChangeArrowheads="1"/>
          </p:cNvSpPr>
          <p:nvPr/>
        </p:nvSpPr>
        <p:spPr bwMode="auto">
          <a:xfrm>
            <a:off x="611066" y="908051"/>
            <a:ext cx="1510811" cy="358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семьи</a:t>
            </a:r>
          </a:p>
        </p:txBody>
      </p:sp>
      <p:sp>
        <p:nvSpPr>
          <p:cNvPr id="37894" name="Line 6"/>
          <p:cNvSpPr>
            <a:spLocks noChangeShapeType="1"/>
          </p:cNvSpPr>
          <p:nvPr/>
        </p:nvSpPr>
        <p:spPr bwMode="auto">
          <a:xfrm flipH="1">
            <a:off x="2499946" y="868363"/>
            <a:ext cx="710712" cy="3175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5" name="Line 7"/>
          <p:cNvSpPr>
            <a:spLocks noChangeShapeType="1"/>
          </p:cNvSpPr>
          <p:nvPr/>
        </p:nvSpPr>
        <p:spPr bwMode="auto">
          <a:xfrm flipH="1">
            <a:off x="4572000" y="765176"/>
            <a:ext cx="0" cy="936625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6" name="Line 8"/>
          <p:cNvSpPr>
            <a:spLocks noChangeShapeType="1"/>
          </p:cNvSpPr>
          <p:nvPr/>
        </p:nvSpPr>
        <p:spPr bwMode="auto">
          <a:xfrm>
            <a:off x="5867400" y="836613"/>
            <a:ext cx="722435" cy="368300"/>
          </a:xfrm>
          <a:prstGeom prst="line">
            <a:avLst/>
          </a:prstGeom>
          <a:noFill/>
          <a:ln w="50800" cmpd="tri">
            <a:solidFill>
              <a:schemeClr val="accent2"/>
            </a:solidFill>
            <a:round/>
            <a:headEnd/>
            <a:tailEnd type="stealth" w="lg" len="lg"/>
          </a:ln>
        </p:spPr>
        <p:txBody>
          <a:bodyPr/>
          <a:lstStyle/>
          <a:p>
            <a:endParaRPr lang="ru-RU"/>
          </a:p>
        </p:txBody>
      </p:sp>
      <p:sp>
        <p:nvSpPr>
          <p:cNvPr id="37897" name="Rectangle 9"/>
          <p:cNvSpPr>
            <a:spLocks noChangeArrowheads="1"/>
          </p:cNvSpPr>
          <p:nvPr/>
        </p:nvSpPr>
        <p:spPr bwMode="auto">
          <a:xfrm>
            <a:off x="3059723" y="1844675"/>
            <a:ext cx="295128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Бюджеты публично-правовых образований</a:t>
            </a:r>
          </a:p>
        </p:txBody>
      </p:sp>
      <p:sp>
        <p:nvSpPr>
          <p:cNvPr id="37898" name="Rectangle 10"/>
          <p:cNvSpPr>
            <a:spLocks noChangeArrowheads="1"/>
          </p:cNvSpPr>
          <p:nvPr/>
        </p:nvSpPr>
        <p:spPr bwMode="auto">
          <a:xfrm>
            <a:off x="6444208" y="764704"/>
            <a:ext cx="2448657" cy="43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Бюджет организаций</a:t>
            </a:r>
          </a:p>
        </p:txBody>
      </p:sp>
      <p:pic>
        <p:nvPicPr>
          <p:cNvPr id="37899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3184" y="1265238"/>
            <a:ext cx="2023697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0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654" y="3860801"/>
            <a:ext cx="236952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901" name="Picture 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56084" y="3870325"/>
            <a:ext cx="2557097" cy="1398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904" name="Line 16"/>
          <p:cNvSpPr>
            <a:spLocks noChangeShapeType="1"/>
          </p:cNvSpPr>
          <p:nvPr/>
        </p:nvSpPr>
        <p:spPr bwMode="auto">
          <a:xfrm>
            <a:off x="5552343" y="2781300"/>
            <a:ext cx="720969" cy="719138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5" name="Line 17"/>
          <p:cNvSpPr>
            <a:spLocks noChangeShapeType="1"/>
          </p:cNvSpPr>
          <p:nvPr/>
        </p:nvSpPr>
        <p:spPr bwMode="auto">
          <a:xfrm>
            <a:off x="4563208" y="2781300"/>
            <a:ext cx="0" cy="86360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6" name="Line 18"/>
          <p:cNvSpPr>
            <a:spLocks noChangeShapeType="1"/>
          </p:cNvSpPr>
          <p:nvPr/>
        </p:nvSpPr>
        <p:spPr bwMode="auto">
          <a:xfrm flipH="1">
            <a:off x="2842846" y="2781301"/>
            <a:ext cx="720969" cy="792163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 type="stealth" w="med" len="lg"/>
          </a:ln>
        </p:spPr>
        <p:txBody>
          <a:bodyPr/>
          <a:lstStyle/>
          <a:p>
            <a:endParaRPr lang="ru-RU"/>
          </a:p>
        </p:txBody>
      </p:sp>
      <p:sp>
        <p:nvSpPr>
          <p:cNvPr id="37907" name="Rectangle 19"/>
          <p:cNvSpPr>
            <a:spLocks noChangeArrowheads="1"/>
          </p:cNvSpPr>
          <p:nvPr/>
        </p:nvSpPr>
        <p:spPr bwMode="auto">
          <a:xfrm>
            <a:off x="178777" y="5158364"/>
            <a:ext cx="2664069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(федеральный бюджет, бюджеты государственных внебюджетных фондов РФ)</a:t>
            </a:r>
          </a:p>
        </p:txBody>
      </p:sp>
      <p:sp>
        <p:nvSpPr>
          <p:cNvPr id="37908" name="Rectangle 20"/>
          <p:cNvSpPr>
            <a:spLocks noChangeArrowheads="1"/>
          </p:cNvSpPr>
          <p:nvPr/>
        </p:nvSpPr>
        <p:spPr bwMode="auto">
          <a:xfrm>
            <a:off x="3305756" y="5217712"/>
            <a:ext cx="2946888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субъектов</a:t>
            </a:r>
          </a:p>
          <a:p>
            <a:pPr algn="ctr"/>
            <a:r>
              <a:rPr lang="ru-RU" b="1" dirty="0">
                <a:solidFill>
                  <a:srgbClr val="000099"/>
                </a:solidFill>
              </a:rPr>
              <a:t>Российской Федерации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(региональные бюджеты, бюджеты территориальных фондов ОМС)</a:t>
            </a:r>
          </a:p>
        </p:txBody>
      </p:sp>
      <p:sp>
        <p:nvSpPr>
          <p:cNvPr id="37909" name="Rectangle 21"/>
          <p:cNvSpPr>
            <a:spLocks noChangeArrowheads="1"/>
          </p:cNvSpPr>
          <p:nvPr/>
        </p:nvSpPr>
        <p:spPr bwMode="auto">
          <a:xfrm>
            <a:off x="6475533" y="5377657"/>
            <a:ext cx="251899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b="1" dirty="0">
                <a:solidFill>
                  <a:srgbClr val="000099"/>
                </a:solidFill>
              </a:rPr>
              <a:t>муниципальных образований</a:t>
            </a:r>
          </a:p>
          <a:p>
            <a:pPr algn="ctr"/>
            <a:r>
              <a:rPr lang="ru-RU" sz="1400" b="1" dirty="0">
                <a:solidFill>
                  <a:srgbClr val="000099"/>
                </a:solidFill>
              </a:rPr>
              <a:t>(местные бюджеты)</a:t>
            </a:r>
          </a:p>
        </p:txBody>
      </p:sp>
      <p:sp>
        <p:nvSpPr>
          <p:cNvPr id="37910" name="Line 22"/>
          <p:cNvSpPr>
            <a:spLocks noChangeShapeType="1"/>
          </p:cNvSpPr>
          <p:nvPr/>
        </p:nvSpPr>
        <p:spPr bwMode="auto">
          <a:xfrm>
            <a:off x="323851" y="692150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37911" name="Line 23"/>
          <p:cNvSpPr>
            <a:spLocks noChangeShapeType="1"/>
          </p:cNvSpPr>
          <p:nvPr/>
        </p:nvSpPr>
        <p:spPr bwMode="auto">
          <a:xfrm>
            <a:off x="3203331" y="2565400"/>
            <a:ext cx="2592266" cy="0"/>
          </a:xfrm>
          <a:prstGeom prst="line">
            <a:avLst/>
          </a:prstGeom>
          <a:noFill/>
          <a:ln w="44450" cmpd="dbl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654" y="1268413"/>
            <a:ext cx="2035420" cy="2230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post-1264-124612016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53460" y="3719740"/>
            <a:ext cx="1487157" cy="1539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30" name="Picture 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1" y="4462464"/>
            <a:ext cx="1800957" cy="182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solidFill>
                  <a:srgbClr val="000099"/>
                </a:solidFill>
                <a:latin typeface="Bookman Old Style" pitchFamily="18" charset="0"/>
              </a:rPr>
              <a:t>Основы составления проекта бюджета </a:t>
            </a:r>
            <a: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  <a:t>округа</a:t>
            </a:r>
            <a:br>
              <a:rPr lang="ru-RU" sz="2400" b="1" dirty="0" smtClean="0">
                <a:solidFill>
                  <a:srgbClr val="000099"/>
                </a:solidFill>
                <a:latin typeface="Bookman Old Style" pitchFamily="18" charset="0"/>
              </a:rPr>
            </a:br>
            <a:endParaRPr lang="ru-RU" sz="2400" b="1" dirty="0">
              <a:solidFill>
                <a:srgbClr val="000099"/>
              </a:solidFill>
              <a:latin typeface="Bookman Old Style" pitchFamily="18" charset="0"/>
            </a:endParaRPr>
          </a:p>
        </p:txBody>
      </p:sp>
      <p:sp>
        <p:nvSpPr>
          <p:cNvPr id="38922" name="Line 10"/>
          <p:cNvSpPr>
            <a:spLocks noChangeShapeType="1"/>
          </p:cNvSpPr>
          <p:nvPr/>
        </p:nvSpPr>
        <p:spPr bwMode="auto">
          <a:xfrm>
            <a:off x="323851" y="76517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8923" name="Rectangle 11"/>
          <p:cNvSpPr>
            <a:spLocks noChangeArrowheads="1"/>
          </p:cNvSpPr>
          <p:nvPr/>
        </p:nvSpPr>
        <p:spPr bwMode="auto">
          <a:xfrm>
            <a:off x="800100" y="3848101"/>
            <a:ext cx="7559920" cy="466725"/>
          </a:xfrm>
          <a:prstGeom prst="rect">
            <a:avLst/>
          </a:prstGeom>
          <a:solidFill>
            <a:srgbClr val="CCFFCC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400" b="1" dirty="0">
                <a:solidFill>
                  <a:srgbClr val="000099"/>
                </a:solidFill>
              </a:rPr>
              <a:t>Составление проекта бюджета </a:t>
            </a:r>
            <a:r>
              <a:rPr lang="ru-RU" sz="2400" b="1" dirty="0" smtClean="0">
                <a:solidFill>
                  <a:srgbClr val="000099"/>
                </a:solidFill>
              </a:rPr>
              <a:t>округа</a:t>
            </a:r>
            <a:endParaRPr lang="ru-RU" sz="2400" b="1" dirty="0">
              <a:solidFill>
                <a:srgbClr val="000099"/>
              </a:solidFill>
            </a:endParaRPr>
          </a:p>
        </p:txBody>
      </p:sp>
      <p:sp>
        <p:nvSpPr>
          <p:cNvPr id="38925" name="AutoShape 13"/>
          <p:cNvSpPr>
            <a:spLocks noChangeArrowheads="1"/>
          </p:cNvSpPr>
          <p:nvPr/>
        </p:nvSpPr>
        <p:spPr bwMode="auto">
          <a:xfrm>
            <a:off x="826477" y="1196976"/>
            <a:ext cx="1729154" cy="2519363"/>
          </a:xfrm>
          <a:prstGeom prst="downArrowCallout">
            <a:avLst>
              <a:gd name="adj1" fmla="val 25000"/>
              <a:gd name="adj2" fmla="val 25000"/>
              <a:gd name="adj3" fmla="val 22415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Бюджетное послание Президента Российской Федерации</a:t>
            </a:r>
          </a:p>
        </p:txBody>
      </p:sp>
      <p:sp>
        <p:nvSpPr>
          <p:cNvPr id="38926" name="AutoShape 14"/>
          <p:cNvSpPr>
            <a:spLocks noChangeArrowheads="1"/>
          </p:cNvSpPr>
          <p:nvPr/>
        </p:nvSpPr>
        <p:spPr bwMode="auto">
          <a:xfrm>
            <a:off x="2772508" y="1196976"/>
            <a:ext cx="1727689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Прогноз социально-экономического развития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7" name="AutoShape 15"/>
          <p:cNvSpPr>
            <a:spLocks noChangeArrowheads="1"/>
          </p:cNvSpPr>
          <p:nvPr/>
        </p:nvSpPr>
        <p:spPr bwMode="auto">
          <a:xfrm>
            <a:off x="66601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Муниципальные программы </a:t>
            </a:r>
            <a:r>
              <a:rPr lang="ru-RU" sz="1600" b="1" dirty="0" smtClean="0">
                <a:solidFill>
                  <a:srgbClr val="000099"/>
                </a:solidFill>
              </a:rPr>
              <a:t>округа</a:t>
            </a:r>
          </a:p>
          <a:p>
            <a:pPr algn="ctr"/>
            <a:endParaRPr lang="ru-RU" sz="1600" b="1" dirty="0">
              <a:solidFill>
                <a:srgbClr val="000099"/>
              </a:solidFill>
            </a:endParaRPr>
          </a:p>
        </p:txBody>
      </p:sp>
      <p:sp>
        <p:nvSpPr>
          <p:cNvPr id="38928" name="AutoShape 16"/>
          <p:cNvSpPr>
            <a:spLocks noChangeArrowheads="1"/>
          </p:cNvSpPr>
          <p:nvPr/>
        </p:nvSpPr>
        <p:spPr bwMode="auto">
          <a:xfrm>
            <a:off x="4717074" y="1196976"/>
            <a:ext cx="1727688" cy="2519363"/>
          </a:xfrm>
          <a:prstGeom prst="downArrowCallout">
            <a:avLst>
              <a:gd name="adj1" fmla="val 25000"/>
              <a:gd name="adj2" fmla="val 25000"/>
              <a:gd name="adj3" fmla="val 22434"/>
              <a:gd name="adj4" fmla="val 66667"/>
            </a:avLst>
          </a:prstGeom>
          <a:solidFill>
            <a:srgbClr val="FFFF99"/>
          </a:solidFill>
          <a:ln w="19050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lIns="0" tIns="0" rIns="0" bIns="0" anchor="ctr"/>
          <a:lstStyle/>
          <a:p>
            <a:pPr algn="ctr"/>
            <a:r>
              <a:rPr lang="ru-RU" sz="1600" b="1" dirty="0">
                <a:solidFill>
                  <a:srgbClr val="000099"/>
                </a:solidFill>
              </a:rPr>
              <a:t>Основные направления бюджетной и налоговой политики</a:t>
            </a:r>
          </a:p>
        </p:txBody>
      </p:sp>
      <p:pic>
        <p:nvPicPr>
          <p:cNvPr id="38929" name="Picture 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570" y="4438651"/>
            <a:ext cx="187422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1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65785" y="4451351"/>
            <a:ext cx="190500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32" name="Picture 2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77051" y="4438651"/>
            <a:ext cx="18727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1043608" y="1509728"/>
          <a:ext cx="6802315" cy="4133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210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550862"/>
          </a:xfrm>
        </p:spPr>
        <p:txBody>
          <a:bodyPr>
            <a:normAutofit fontScale="90000"/>
          </a:bodyPr>
          <a:lstStyle/>
          <a:p>
            <a:r>
              <a:rPr lang="ru-RU" sz="2000" b="1" i="1" dirty="0">
                <a:solidFill>
                  <a:srgbClr val="000099"/>
                </a:solidFill>
                <a:latin typeface="Bookman Old Style" pitchFamily="18" charset="0"/>
              </a:rPr>
              <a:t>               </a:t>
            </a:r>
            <a:r>
              <a:rPr lang="ru-RU" sz="2600" b="1" dirty="0">
                <a:solidFill>
                  <a:srgbClr val="000099"/>
                </a:solidFill>
                <a:latin typeface="Bookman Old Style" pitchFamily="18" charset="0"/>
              </a:rPr>
              <a:t>Этапы бюджетного процесса</a:t>
            </a:r>
            <a:r>
              <a:rPr lang="ru-RU" sz="4000" dirty="0">
                <a:solidFill>
                  <a:srgbClr val="000099"/>
                </a:solidFill>
              </a:rPr>
              <a:t> </a:t>
            </a:r>
          </a:p>
        </p:txBody>
      </p:sp>
      <p:sp>
        <p:nvSpPr>
          <p:cNvPr id="132154" name="Text Box 58"/>
          <p:cNvSpPr txBox="1">
            <a:spLocks noChangeArrowheads="1"/>
          </p:cNvSpPr>
          <p:nvPr/>
        </p:nvSpPr>
        <p:spPr bwMode="auto">
          <a:xfrm>
            <a:off x="4372225" y="1030837"/>
            <a:ext cx="3423886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6600FF"/>
                </a:solidFill>
              </a:rPr>
              <a:t>1. Составление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август-октябрь</a:t>
            </a:r>
            <a:endParaRPr lang="ru-RU" sz="1400" b="1" dirty="0"/>
          </a:p>
        </p:txBody>
      </p:sp>
      <p:sp>
        <p:nvSpPr>
          <p:cNvPr id="132155" name="Text Box 59"/>
          <p:cNvSpPr txBox="1">
            <a:spLocks noChangeArrowheads="1"/>
          </p:cNvSpPr>
          <p:nvPr/>
        </p:nvSpPr>
        <p:spPr bwMode="auto">
          <a:xfrm>
            <a:off x="5992666" y="2309683"/>
            <a:ext cx="295232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9900"/>
                </a:solidFill>
              </a:rPr>
              <a:t>2. Рассмотрение проекта бюджета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Депутатами </a:t>
            </a:r>
            <a:r>
              <a:rPr lang="ru-RU" sz="1400" i="1" dirty="0" smtClean="0"/>
              <a:t>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на публичных слушаниях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ноябрь-декабрь</a:t>
            </a:r>
            <a:endParaRPr lang="ru-RU" sz="1400" b="1" dirty="0"/>
          </a:p>
        </p:txBody>
      </p:sp>
      <p:sp>
        <p:nvSpPr>
          <p:cNvPr id="132156" name="Text Box 60"/>
          <p:cNvSpPr txBox="1">
            <a:spLocks noChangeArrowheads="1"/>
          </p:cNvSpPr>
          <p:nvPr/>
        </p:nvSpPr>
        <p:spPr bwMode="auto">
          <a:xfrm>
            <a:off x="6084168" y="4203260"/>
            <a:ext cx="276932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0000FF"/>
                </a:solidFill>
              </a:rPr>
              <a:t>3. Утверждение проекта бюджета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Депутатами  </a:t>
            </a:r>
            <a:r>
              <a:rPr lang="ru-RU" sz="1400" i="1" dirty="0" smtClean="0"/>
              <a:t>Совета 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7" name="Text Box 61"/>
          <p:cNvSpPr txBox="1">
            <a:spLocks noChangeArrowheads="1"/>
          </p:cNvSpPr>
          <p:nvPr/>
        </p:nvSpPr>
        <p:spPr bwMode="auto">
          <a:xfrm>
            <a:off x="3884653" y="5652959"/>
            <a:ext cx="404496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4. Исполнение бюджета и внесение </a:t>
            </a:r>
          </a:p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CC0066"/>
                </a:solidFill>
              </a:rPr>
              <a:t>изменений в Решение о бюджете</a:t>
            </a:r>
            <a:r>
              <a:rPr lang="ru-RU" sz="1400" b="1" dirty="0">
                <a:solidFill>
                  <a:srgbClr val="0000FF"/>
                </a:solidFill>
              </a:rPr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Полномочия Администрации МО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</a:t>
            </a:r>
            <a:r>
              <a:rPr lang="ru-RU" sz="1400" b="1" i="1" dirty="0"/>
              <a:t>я</a:t>
            </a:r>
            <a:r>
              <a:rPr lang="ru-RU" sz="1400" b="1" dirty="0" smtClean="0"/>
              <a:t>нварь</a:t>
            </a:r>
            <a:r>
              <a:rPr lang="ru-RU" sz="1400" i="1" dirty="0" smtClean="0"/>
              <a:t>- </a:t>
            </a:r>
            <a:r>
              <a:rPr lang="ru-RU" sz="1400" b="1" i="1" dirty="0"/>
              <a:t>д</a:t>
            </a:r>
            <a:r>
              <a:rPr lang="ru-RU" sz="1400" b="1" dirty="0" smtClean="0"/>
              <a:t>екабрь</a:t>
            </a:r>
            <a:endParaRPr lang="ru-RU" sz="1400" b="1" dirty="0"/>
          </a:p>
        </p:txBody>
      </p:sp>
      <p:sp>
        <p:nvSpPr>
          <p:cNvPr id="132158" name="Text Box 62"/>
          <p:cNvSpPr txBox="1">
            <a:spLocks noChangeArrowheads="1"/>
          </p:cNvSpPr>
          <p:nvPr/>
        </p:nvSpPr>
        <p:spPr bwMode="auto">
          <a:xfrm>
            <a:off x="107504" y="4058540"/>
            <a:ext cx="2664296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5. Подготовка и утверждение</a:t>
            </a:r>
            <a:r>
              <a:rPr lang="ru-RU" sz="1600" b="1" dirty="0">
                <a:solidFill>
                  <a:srgbClr val="006600"/>
                </a:solidFill>
              </a:rPr>
              <a:t> </a:t>
            </a:r>
            <a:r>
              <a:rPr lang="ru-RU" sz="1400" b="1" dirty="0"/>
              <a:t> 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006600"/>
                </a:solidFill>
              </a:rPr>
              <a:t>ежеквартальной отчетности об </a:t>
            </a:r>
            <a:r>
              <a:rPr lang="ru-RU" sz="1400" b="1" dirty="0" smtClean="0">
                <a:solidFill>
                  <a:srgbClr val="006600"/>
                </a:solidFill>
              </a:rPr>
              <a:t>исполнении</a:t>
            </a:r>
            <a:r>
              <a:rPr lang="ru-RU" sz="1400" i="1" dirty="0" smtClean="0"/>
              <a:t>  </a:t>
            </a:r>
            <a:r>
              <a:rPr lang="ru-RU" sz="1400" b="1" dirty="0">
                <a:solidFill>
                  <a:srgbClr val="006600"/>
                </a:solidFill>
              </a:rPr>
              <a:t>бюджета.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Направляется Администрацией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 в Контрольный орган и в </a:t>
            </a:r>
            <a:r>
              <a:rPr lang="ru-RU" sz="1400" i="1" dirty="0" smtClean="0"/>
              <a:t>Совет </a:t>
            </a:r>
            <a:r>
              <a:rPr lang="ru-RU" sz="1400" i="1" dirty="0"/>
              <a:t>МО </a:t>
            </a:r>
          </a:p>
          <a:p>
            <a:pPr algn="ctr">
              <a:spcBef>
                <a:spcPts val="0"/>
              </a:spcBef>
            </a:pPr>
            <a:r>
              <a:rPr lang="ru-RU" sz="1400" i="1" dirty="0"/>
              <a:t>для утверждения</a:t>
            </a:r>
          </a:p>
          <a:p>
            <a:pPr algn="ctr">
              <a:spcBef>
                <a:spcPts val="0"/>
              </a:spcBef>
            </a:pPr>
            <a:r>
              <a:rPr lang="ru-RU" sz="1400" b="1" dirty="0"/>
              <a:t>е</a:t>
            </a:r>
            <a:r>
              <a:rPr lang="ru-RU" sz="1400" b="1" dirty="0" smtClean="0"/>
              <a:t>жеквартально</a:t>
            </a:r>
            <a:endParaRPr lang="ru-RU" sz="1400" b="1" dirty="0"/>
          </a:p>
        </p:txBody>
      </p:sp>
      <p:sp>
        <p:nvSpPr>
          <p:cNvPr id="132159" name="Text Box 63"/>
          <p:cNvSpPr txBox="1">
            <a:spLocks noChangeArrowheads="1"/>
          </p:cNvSpPr>
          <p:nvPr/>
        </p:nvSpPr>
        <p:spPr bwMode="auto">
          <a:xfrm>
            <a:off x="107504" y="1432520"/>
            <a:ext cx="2664296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ctr">
              <a:spcBef>
                <a:spcPts val="0"/>
              </a:spcBef>
            </a:pPr>
            <a:r>
              <a:rPr lang="ru-RU" sz="1600" b="1" dirty="0">
                <a:solidFill>
                  <a:srgbClr val="FF0000"/>
                </a:solidFill>
              </a:rPr>
              <a:t>6. </a:t>
            </a:r>
            <a:r>
              <a:rPr lang="ru-RU" sz="1400" b="1" dirty="0">
                <a:solidFill>
                  <a:srgbClr val="FF0000"/>
                </a:solidFill>
              </a:rPr>
              <a:t>Подготовка и утверждение</a:t>
            </a:r>
          </a:p>
          <a:p>
            <a:pPr algn="ctr">
              <a:spcBef>
                <a:spcPts val="0"/>
              </a:spcBef>
            </a:pPr>
            <a:r>
              <a:rPr lang="ru-RU" sz="1400" b="1" dirty="0">
                <a:solidFill>
                  <a:srgbClr val="FF0000"/>
                </a:solidFill>
              </a:rPr>
              <a:t>годового отчета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pPr algn="ctr">
              <a:spcBef>
                <a:spcPts val="0"/>
              </a:spcBef>
            </a:pPr>
            <a:r>
              <a:rPr lang="ru-RU" sz="1400" b="1" dirty="0" smtClean="0">
                <a:solidFill>
                  <a:srgbClr val="FF0000"/>
                </a:solidFill>
              </a:rPr>
              <a:t>об исполнении бюджета </a:t>
            </a:r>
          </a:p>
          <a:p>
            <a:pPr algn="ctr">
              <a:spcBef>
                <a:spcPts val="0"/>
              </a:spcBef>
            </a:pPr>
            <a:r>
              <a:rPr lang="ru-RU" sz="1400" i="1" dirty="0" smtClean="0"/>
              <a:t>Рассматривается </a:t>
            </a:r>
            <a:r>
              <a:rPr lang="ru-RU" sz="1400" i="1" dirty="0"/>
              <a:t>на публичных </a:t>
            </a:r>
            <a:endParaRPr lang="ru-RU" sz="1400" i="1" dirty="0" smtClean="0"/>
          </a:p>
          <a:p>
            <a:pPr algn="ctr">
              <a:spcBef>
                <a:spcPts val="0"/>
              </a:spcBef>
            </a:pPr>
            <a:r>
              <a:rPr lang="ru-RU" sz="1400" i="1" dirty="0" smtClean="0"/>
              <a:t>слушаниях и утверждается </a:t>
            </a:r>
          </a:p>
          <a:p>
            <a:pPr algn="ctr">
              <a:spcBef>
                <a:spcPts val="0"/>
              </a:spcBef>
            </a:pPr>
            <a:r>
              <a:rPr lang="ru-RU" sz="1400" i="1" dirty="0" smtClean="0"/>
              <a:t>депутатами Совета </a:t>
            </a:r>
            <a:r>
              <a:rPr lang="ru-RU" sz="1400" i="1" dirty="0"/>
              <a:t>МО</a:t>
            </a:r>
          </a:p>
          <a:p>
            <a:pPr algn="ctr">
              <a:spcBef>
                <a:spcPts val="0"/>
              </a:spcBef>
            </a:pPr>
            <a:r>
              <a:rPr lang="ru-RU" sz="1400" b="1" dirty="0" smtClean="0"/>
              <a:t>апрель-июнь</a:t>
            </a:r>
            <a:endParaRPr lang="ru-RU" sz="1400" b="1" dirty="0"/>
          </a:p>
        </p:txBody>
      </p:sp>
      <p:sp>
        <p:nvSpPr>
          <p:cNvPr id="132160" name="Line 64"/>
          <p:cNvSpPr>
            <a:spLocks noChangeShapeType="1"/>
          </p:cNvSpPr>
          <p:nvPr/>
        </p:nvSpPr>
        <p:spPr bwMode="auto">
          <a:xfrm>
            <a:off x="565639" y="885825"/>
            <a:ext cx="8496300" cy="0"/>
          </a:xfrm>
          <a:prstGeom prst="line">
            <a:avLst/>
          </a:prstGeom>
          <a:noFill/>
          <a:ln w="47625" cmpd="dbl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Нормативная база формирования проекта бюджета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Акшинского муниципального округа на 2025 год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2026 и 2027 годов</a:t>
            </a:r>
            <a:endParaRPr lang="ru-RU" sz="20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184510035"/>
              </p:ext>
            </p:extLst>
          </p:nvPr>
        </p:nvGraphicFramePr>
        <p:xfrm>
          <a:off x="1115616" y="1052736"/>
          <a:ext cx="7920880" cy="5576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90166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59" name="AutoShape 51"/>
          <p:cNvSpPr>
            <a:spLocks noChangeArrowheads="1"/>
          </p:cNvSpPr>
          <p:nvPr/>
        </p:nvSpPr>
        <p:spPr bwMode="gray">
          <a:xfrm>
            <a:off x="487363" y="3243263"/>
            <a:ext cx="3886200" cy="833437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DFF96"/>
              </a:gs>
              <a:gs pos="100000">
                <a:schemeClr val="accent2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1475656" y="332656"/>
            <a:ext cx="6229574" cy="819943"/>
          </a:xfrm>
          <a:extLst/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Основные направления бюджетной политики </a:t>
            </a:r>
            <a:b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2025 год и плановый период 2026 – 2027 годов</a:t>
            </a:r>
            <a:endParaRPr lang="en-US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1268" name="AutoShape 3"/>
          <p:cNvSpPr>
            <a:spLocks noChangeArrowheads="1"/>
          </p:cNvSpPr>
          <p:nvPr/>
        </p:nvSpPr>
        <p:spPr bwMode="gray">
          <a:xfrm>
            <a:off x="4787900" y="4797425"/>
            <a:ext cx="3886200" cy="11049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9966FF"/>
              </a:gs>
              <a:gs pos="100000">
                <a:srgbClr val="DFCEFF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3" name="AutoShape 5"/>
          <p:cNvSpPr>
            <a:spLocks noChangeArrowheads="1"/>
          </p:cNvSpPr>
          <p:nvPr/>
        </p:nvSpPr>
        <p:spPr bwMode="gray">
          <a:xfrm>
            <a:off x="487363" y="4394200"/>
            <a:ext cx="3886200" cy="9064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19815" name="AutoShape 7"/>
          <p:cNvSpPr>
            <a:spLocks noChangeArrowheads="1"/>
          </p:cNvSpPr>
          <p:nvPr/>
        </p:nvSpPr>
        <p:spPr bwMode="gray">
          <a:xfrm>
            <a:off x="487363" y="1844675"/>
            <a:ext cx="3886200" cy="10795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5F87D7"/>
              </a:gs>
              <a:gs pos="100000">
                <a:schemeClr val="folHlink">
                  <a:gamma/>
                  <a:tint val="31765"/>
                  <a:invGamma/>
                </a:schemeClr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391" name="Text Box 8"/>
          <p:cNvSpPr txBox="1">
            <a:spLocks noChangeArrowheads="1"/>
          </p:cNvSpPr>
          <p:nvPr/>
        </p:nvSpPr>
        <p:spPr bwMode="gray">
          <a:xfrm>
            <a:off x="1088546" y="1924375"/>
            <a:ext cx="3200400" cy="95410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1400" dirty="0">
                <a:latin typeface="Tahoma" pitchFamily="34" charset="0"/>
                <a:cs typeface="Tahoma" pitchFamily="34" charset="0"/>
              </a:rPr>
              <a:t>   Создание условий для обеспечения сбалансированности и устойчивости бюджетной системы </a:t>
            </a:r>
            <a:r>
              <a:rPr lang="ru-RU" sz="1400" dirty="0" smtClean="0">
                <a:latin typeface="Tahoma" pitchFamily="34" charset="0"/>
                <a:cs typeface="Tahoma" pitchFamily="34" charset="0"/>
              </a:rPr>
              <a:t>МО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2" name="Text Box 9"/>
          <p:cNvSpPr txBox="1">
            <a:spLocks noChangeArrowheads="1"/>
          </p:cNvSpPr>
          <p:nvPr/>
        </p:nvSpPr>
        <p:spPr bwMode="gray">
          <a:xfrm>
            <a:off x="1165225" y="4446588"/>
            <a:ext cx="2971800" cy="7381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и совершенствование программно-целевых методов управления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3" name="Text Box 10"/>
          <p:cNvSpPr txBox="1">
            <a:spLocks noChangeArrowheads="1"/>
          </p:cNvSpPr>
          <p:nvPr/>
        </p:nvSpPr>
        <p:spPr bwMode="gray">
          <a:xfrm>
            <a:off x="5364163" y="4868863"/>
            <a:ext cx="3341687" cy="7386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Развитие межбюджетных отношений с органами местного самоуправления 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94" name="Text Box 12"/>
          <p:cNvSpPr txBox="1">
            <a:spLocks noChangeArrowheads="1"/>
          </p:cNvSpPr>
          <p:nvPr/>
        </p:nvSpPr>
        <p:spPr bwMode="gray">
          <a:xfrm>
            <a:off x="1143000" y="3278188"/>
            <a:ext cx="2971800" cy="8461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>
                <a:latin typeface="Tahoma" pitchFamily="34" charset="0"/>
                <a:cs typeface="Tahoma" pitchFamily="34" charset="0"/>
              </a:rPr>
              <a:t>   Оптимизация структуры бюджетных расходов</a:t>
            </a:r>
          </a:p>
          <a:p>
            <a:pPr>
              <a:spcBef>
                <a:spcPct val="50000"/>
              </a:spcBef>
            </a:pPr>
            <a:endParaRPr lang="en-US" sz="140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457200" y="2951163"/>
            <a:ext cx="482600" cy="473075"/>
            <a:chOff x="480" y="1200"/>
            <a:chExt cx="1042" cy="1019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30" name="Picture 2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29" name="Oval 2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2">
                      <a:alpha val="55000"/>
                    </a:schemeClr>
                  </a:gs>
                  <a:gs pos="50000">
                    <a:schemeClr val="accent2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2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2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9" name="Picture 2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23"/>
          <p:cNvGrpSpPr>
            <a:grpSpLocks/>
          </p:cNvGrpSpPr>
          <p:nvPr/>
        </p:nvGrpSpPr>
        <p:grpSpPr bwMode="auto">
          <a:xfrm>
            <a:off x="460375" y="4148138"/>
            <a:ext cx="482600" cy="473075"/>
            <a:chOff x="480" y="1200"/>
            <a:chExt cx="1042" cy="1019"/>
          </a:xfrm>
        </p:grpSpPr>
        <p:grpSp>
          <p:nvGrpSpPr>
            <p:cNvPr id="5" name="Group 2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6" name="Picture 2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4" name="Oval 2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accent1">
                      <a:alpha val="55000"/>
                    </a:schemeClr>
                  </a:gs>
                  <a:gs pos="50000">
                    <a:schemeClr val="accent1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accent1">
                      <a:alpha val="55000"/>
                    </a:scheme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chemeClr val="accent1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25" name="Picture 2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4859338" y="4581525"/>
            <a:ext cx="482600" cy="473075"/>
            <a:chOff x="480" y="1200"/>
            <a:chExt cx="1042" cy="1019"/>
          </a:xfrm>
        </p:grpSpPr>
        <p:grpSp>
          <p:nvGrpSpPr>
            <p:cNvPr id="7" name="Group 29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20" name="Picture 30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39" name="Oval 31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9966FF">
                      <a:alpha val="55000"/>
                    </a:srgbClr>
                  </a:gs>
                  <a:gs pos="50000">
                    <a:srgbClr val="9966FF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9966FF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9966FF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19" name="Picture 32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33"/>
          <p:cNvGrpSpPr>
            <a:grpSpLocks/>
          </p:cNvGrpSpPr>
          <p:nvPr/>
        </p:nvGrpSpPr>
        <p:grpSpPr bwMode="auto">
          <a:xfrm>
            <a:off x="457200" y="1752600"/>
            <a:ext cx="482600" cy="473075"/>
            <a:chOff x="480" y="1200"/>
            <a:chExt cx="1042" cy="1019"/>
          </a:xfrm>
        </p:grpSpPr>
        <p:grpSp>
          <p:nvGrpSpPr>
            <p:cNvPr id="9" name="Group 34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6" name="Picture 35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44" name="Oval 36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chemeClr val="folHlink">
                      <a:alpha val="55000"/>
                    </a:schemeClr>
                  </a:gs>
                  <a:gs pos="50000">
                    <a:schemeClr val="folHlink">
                      <a:gamma/>
                      <a:shade val="46275"/>
                      <a:invGamma/>
                      <a:alpha val="89999"/>
                    </a:schemeClr>
                  </a:gs>
                  <a:gs pos="100000">
                    <a:schemeClr val="folHlink">
                      <a:alpha val="55000"/>
                    </a:schemeClr>
                  </a:gs>
                </a:gsLst>
                <a:lin ang="5400000" scaled="1"/>
              </a:gradFill>
              <a:ln w="50800" algn="ctr">
                <a:round/>
                <a:headEnd/>
                <a:tailEnd/>
              </a:ln>
              <a:effectLst/>
              <a:scene3d>
                <a:camera prst="legacyPerspectiveBottom"/>
                <a:lightRig rig="legacyHarsh4" dir="t"/>
              </a:scene3d>
              <a:sp3d extrusionH="1801800" prstMaterial="legacyMetal">
                <a:bevelT w="13500" h="13500" prst="angle"/>
                <a:bevelB w="13500" h="13500" prst="angle"/>
                <a:extrusionClr>
                  <a:schemeClr val="folHlink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 dirty="0"/>
              </a:p>
            </p:txBody>
          </p:sp>
        </p:grpSp>
        <p:pic>
          <p:nvPicPr>
            <p:cNvPr id="16415" name="Picture 37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399" name="Text Box 38"/>
          <p:cNvSpPr txBox="1">
            <a:spLocks noChangeArrowheads="1"/>
          </p:cNvSpPr>
          <p:nvPr/>
        </p:nvSpPr>
        <p:spPr bwMode="gray">
          <a:xfrm>
            <a:off x="508000" y="1785938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400" name="Text Box 40"/>
          <p:cNvSpPr txBox="1">
            <a:spLocks noChangeArrowheads="1"/>
          </p:cNvSpPr>
          <p:nvPr/>
        </p:nvSpPr>
        <p:spPr bwMode="gray">
          <a:xfrm>
            <a:off x="492125" y="300196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16401" name="Text Box 41"/>
          <p:cNvSpPr txBox="1">
            <a:spLocks noChangeArrowheads="1"/>
          </p:cNvSpPr>
          <p:nvPr/>
        </p:nvSpPr>
        <p:spPr bwMode="gray">
          <a:xfrm>
            <a:off x="4859338" y="4581525"/>
            <a:ext cx="4540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5</a:t>
            </a:r>
          </a:p>
        </p:txBody>
      </p:sp>
      <p:sp>
        <p:nvSpPr>
          <p:cNvPr id="16402" name="Text Box 42"/>
          <p:cNvSpPr txBox="1">
            <a:spLocks noChangeArrowheads="1"/>
          </p:cNvSpPr>
          <p:nvPr/>
        </p:nvSpPr>
        <p:spPr bwMode="gray">
          <a:xfrm>
            <a:off x="506413" y="4202113"/>
            <a:ext cx="3810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11283" name="AutoShape 43"/>
          <p:cNvSpPr>
            <a:spLocks noChangeArrowheads="1"/>
          </p:cNvSpPr>
          <p:nvPr/>
        </p:nvSpPr>
        <p:spPr bwMode="gray">
          <a:xfrm>
            <a:off x="4787900" y="3284538"/>
            <a:ext cx="4032250" cy="11525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808000"/>
              </a:gs>
              <a:gs pos="100000">
                <a:srgbClr val="D7D7AE"/>
              </a:gs>
            </a:gsLst>
            <a:lin ang="0" scaled="1"/>
          </a:gradFill>
          <a:ln w="19050">
            <a:solidFill>
              <a:srgbClr val="FFFFFF"/>
            </a:solidFill>
            <a:round/>
            <a:headEnd/>
            <a:tailEnd/>
          </a:ln>
          <a:effectLst>
            <a:outerShdw dist="91581" dir="3378596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6404" name="Text Box 44"/>
          <p:cNvSpPr txBox="1">
            <a:spLocks noChangeArrowheads="1"/>
          </p:cNvSpPr>
          <p:nvPr/>
        </p:nvSpPr>
        <p:spPr bwMode="gray">
          <a:xfrm>
            <a:off x="5364163" y="3357563"/>
            <a:ext cx="3384550" cy="9540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400" dirty="0">
                <a:latin typeface="Tahoma" pitchFamily="34" charset="0"/>
                <a:cs typeface="Tahoma" pitchFamily="34" charset="0"/>
              </a:rPr>
              <a:t>   Повышение доступности и качества предоставления муниципальных услуг, оказываемых муниципальными учреждениями</a:t>
            </a:r>
            <a:endParaRPr lang="en-US" sz="1400" dirty="0">
              <a:latin typeface="Tahoma" pitchFamily="34" charset="0"/>
              <a:cs typeface="Tahoma" pitchFamily="34" charset="0"/>
            </a:endParaRPr>
          </a:p>
        </p:txBody>
      </p:sp>
      <p:grpSp>
        <p:nvGrpSpPr>
          <p:cNvPr id="10" name="Group 45"/>
          <p:cNvGrpSpPr>
            <a:grpSpLocks/>
          </p:cNvGrpSpPr>
          <p:nvPr/>
        </p:nvGrpSpPr>
        <p:grpSpPr bwMode="auto">
          <a:xfrm>
            <a:off x="4859338" y="3141663"/>
            <a:ext cx="482600" cy="473075"/>
            <a:chOff x="480" y="1200"/>
            <a:chExt cx="1042" cy="1019"/>
          </a:xfrm>
        </p:grpSpPr>
        <p:grpSp>
          <p:nvGrpSpPr>
            <p:cNvPr id="11" name="Group 46"/>
            <p:cNvGrpSpPr>
              <a:grpSpLocks/>
            </p:cNvGrpSpPr>
            <p:nvPr/>
          </p:nvGrpSpPr>
          <p:grpSpPr bwMode="auto">
            <a:xfrm>
              <a:off x="480" y="1200"/>
              <a:ext cx="1042" cy="1019"/>
              <a:chOff x="480" y="1200"/>
              <a:chExt cx="1042" cy="1019"/>
            </a:xfrm>
          </p:grpSpPr>
          <p:pic>
            <p:nvPicPr>
              <p:cNvPr id="16410" name="Picture 47" descr="circuler_1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gray">
              <a:xfrm>
                <a:off x="480" y="1200"/>
                <a:ext cx="1042" cy="1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9856" name="Oval 48"/>
              <p:cNvSpPr>
                <a:spLocks noChangeArrowheads="1"/>
              </p:cNvSpPr>
              <p:nvPr/>
            </p:nvSpPr>
            <p:spPr bwMode="gray">
              <a:xfrm>
                <a:off x="480" y="1200"/>
                <a:ext cx="1035" cy="1019"/>
              </a:xfrm>
              <a:prstGeom prst="ellipse">
                <a:avLst/>
              </a:prstGeom>
              <a:gradFill rotWithShape="1">
                <a:gsLst>
                  <a:gs pos="0">
                    <a:srgbClr val="B0A026">
                      <a:alpha val="55000"/>
                    </a:srgbClr>
                  </a:gs>
                  <a:gs pos="50000">
                    <a:srgbClr val="B0A026">
                      <a:gamma/>
                      <a:shade val="46275"/>
                      <a:invGamma/>
                      <a:alpha val="89999"/>
                    </a:srgbClr>
                  </a:gs>
                  <a:gs pos="100000">
                    <a:srgbClr val="B0A026">
                      <a:alpha val="55000"/>
                    </a:srgbClr>
                  </a:gs>
                </a:gsLst>
                <a:lin ang="5400000" scaled="1"/>
              </a:gradFill>
              <a:ln w="57150" algn="ctr">
                <a:round/>
                <a:headEnd/>
                <a:tailEnd/>
              </a:ln>
              <a:effectLst/>
              <a:scene3d>
                <a:camera prst="legacyPerspectiveBottom"/>
                <a:lightRig rig="legacyFlat3" dir="b"/>
              </a:scene3d>
              <a:sp3d extrusionH="1801800" prstMaterial="legacyMatte">
                <a:bevelT w="13500" h="13500" prst="angle"/>
                <a:bevelB w="13500" h="13500" prst="angle"/>
                <a:extrusionClr>
                  <a:srgbClr val="B0A026"/>
                </a:extrusionClr>
              </a:sp3d>
            </p:spPr>
            <p:txBody>
              <a:bodyPr wrap="none" anchor="ctr">
                <a:flatTx/>
              </a:bodyPr>
              <a:lstStyle/>
              <a:p>
                <a:pPr>
                  <a:defRPr/>
                </a:pPr>
                <a:endParaRPr lang="ru-RU"/>
              </a:p>
            </p:txBody>
          </p:sp>
        </p:grpSp>
        <p:pic>
          <p:nvPicPr>
            <p:cNvPr id="16409" name="Picture 49" descr="Picture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gray">
            <a:xfrm>
              <a:off x="584" y="1210"/>
              <a:ext cx="823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406" name="Text Box 50"/>
          <p:cNvSpPr txBox="1">
            <a:spLocks noChangeArrowheads="1"/>
          </p:cNvSpPr>
          <p:nvPr/>
        </p:nvSpPr>
        <p:spPr bwMode="gray">
          <a:xfrm>
            <a:off x="4859338" y="3141663"/>
            <a:ext cx="4333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FFFFFF"/>
                </a:solidFill>
              </a:rPr>
              <a:t>4</a:t>
            </a:r>
            <a:endParaRPr lang="en-US">
              <a:solidFill>
                <a:srgbClr val="FFFFFF"/>
              </a:solidFill>
            </a:endParaRPr>
          </a:p>
        </p:txBody>
      </p:sp>
      <p:pic>
        <p:nvPicPr>
          <p:cNvPr id="16407" name="Picture 2" descr="C:\Users\Татьяна\Pictures\Презентушки\Картинки для презентаций\Финансы\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1341438"/>
            <a:ext cx="3146425" cy="180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032892"/>
          </a:xfrm>
          <a:gradFill flip="none" rotWithShape="1">
            <a:gsLst>
              <a:gs pos="88000">
                <a:srgbClr val="C5D8CD"/>
              </a:gs>
              <a:gs pos="29000">
                <a:srgbClr val="005426"/>
              </a:gs>
              <a:gs pos="0">
                <a:srgbClr val="005426"/>
              </a:gs>
              <a:gs pos="100000">
                <a:schemeClr val="bg1"/>
              </a:gs>
            </a:gsLst>
            <a:lin ang="2700000" scaled="1"/>
            <a:tileRect/>
          </a:gradFill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anchor="ctr">
            <a:normAutofit fontScale="90000"/>
          </a:bodyPr>
          <a:lstStyle/>
          <a:p>
            <a:pPr algn="ctr">
              <a:defRPr/>
            </a:pP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            Основные характеристики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проекта бюджета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Акшинского муниципального округа на 2025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год</a:t>
            </a:r>
            <a:b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плановый период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2026 </a:t>
            </a:r>
            <a:r>
              <a:rPr lang="ru-RU" sz="2000" b="1" dirty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2027 годов </a:t>
            </a:r>
            <a:br>
              <a:rPr lang="ru-RU" sz="2000" b="1" dirty="0" smtClean="0">
                <a:solidFill>
                  <a:schemeClr val="bg1"/>
                </a:solidFill>
                <a:effectLst>
                  <a:reflection blurRad="6350" stA="20000" endPos="55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</a:br>
            <a:endParaRPr lang="ru-RU" sz="1800" b="1" dirty="0">
              <a:solidFill>
                <a:schemeClr val="bg1"/>
              </a:solidFill>
              <a:effectLst>
                <a:reflection blurRad="6350" stA="20000" endPos="55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8573992"/>
              </p:ext>
            </p:extLst>
          </p:nvPr>
        </p:nvGraphicFramePr>
        <p:xfrm>
          <a:off x="428596" y="1571612"/>
          <a:ext cx="8496945" cy="4884558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2699964"/>
                <a:gridCol w="2382321"/>
                <a:gridCol w="1588214"/>
                <a:gridCol w="1826446"/>
              </a:tblGrid>
              <a:tr h="600292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Показатели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Очередной финансовый год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4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Плановый период 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788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2025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2026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2027 </a:t>
                      </a:r>
                      <a:r>
                        <a:rPr lang="ru-RU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99431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Доходы бюджета, всего</a:t>
                      </a:r>
                      <a:b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том числе: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814720,71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594702,42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639783,29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-налоговые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 неналоговые доходы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167768,55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169753,92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181700,79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-безвозмездные </a:t>
                      </a:r>
                      <a:r>
                        <a:rPr lang="ru-RU" sz="1600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поступления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646952,16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424948,50</a:t>
                      </a:r>
                      <a:endParaRPr lang="ru-RU" sz="16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kern="1200" dirty="0" smtClean="0">
                          <a:solidFill>
                            <a:schemeClr val="dk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458082,50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864706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Расходы бюджета, 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всего</a:t>
                      </a:r>
                    </a:p>
                    <a:p>
                      <a:pPr algn="l" rtl="0" fontAlgn="ctr"/>
                      <a:endParaRPr lang="ru-RU" sz="1600" b="1" u="none" strike="noStrike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922356,30 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594702,42 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kumimoji="0" lang="ru-RU" sz="16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639783,29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478804">
                <a:tc>
                  <a:txBody>
                    <a:bodyPr/>
                    <a:lstStyle/>
                    <a:p>
                      <a:pPr algn="l" rtl="0" fontAlgn="ctr"/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6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</a:tr>
              <a:tr h="486715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Дефицит(-) </a:t>
                      </a:r>
                      <a:r>
                        <a:rPr lang="ru-RU" sz="1600" b="1" u="none" strike="noStrike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профицит</a:t>
                      </a:r>
                      <a:r>
                        <a:rPr lang="ru-RU" sz="1600" b="1" u="none" strike="noStrike" baseline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(+)</a:t>
                      </a:r>
                      <a:r>
                        <a:rPr lang="ru-RU" sz="1600" b="1" u="none" strike="noStrike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бюджета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736" marR="6736" marT="6736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-107635,59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600"/>
                        </a:spcBef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Times New Roman" panose="02020603050405020304" pitchFamily="18" charset="0"/>
                          <a:cs typeface="Times New Roman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Times New Roman" panose="02020603050405020304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D6D"/>
                    </a:solidFill>
                  </a:tcPr>
                </a:tc>
              </a:tr>
            </a:tbl>
          </a:graphicData>
        </a:graphic>
      </p:graphicFrame>
      <p:sp>
        <p:nvSpPr>
          <p:cNvPr id="9" name="Text Box 20"/>
          <p:cNvSpPr txBox="1">
            <a:spLocks noChangeArrowheads="1"/>
          </p:cNvSpPr>
          <p:nvPr/>
        </p:nvSpPr>
        <p:spPr bwMode="auto">
          <a:xfrm>
            <a:off x="6372200" y="1067739"/>
            <a:ext cx="2659355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диницы изменения: тыс. руб.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4643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5910</TotalTime>
  <Words>1160</Words>
  <Application>Microsoft Office PowerPoint</Application>
  <PresentationFormat>Экран (4:3)</PresentationFormat>
  <Paragraphs>253</Paragraphs>
  <Slides>21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Солнцестояние</vt:lpstr>
      <vt:lpstr>                  </vt:lpstr>
      <vt:lpstr>Презентация PowerPoint</vt:lpstr>
      <vt:lpstr>Что такое бюджет?</vt:lpstr>
      <vt:lpstr>Какие бывают бюджеты?</vt:lpstr>
      <vt:lpstr>Основы составления проекта бюджета округа </vt:lpstr>
      <vt:lpstr>               Этапы бюджетного процесса </vt:lpstr>
      <vt:lpstr>             Нормативная база формирования проекта бюджета  Акшинского муниципального округа на 2025 год и плановый период 2026 и 2027 годов</vt:lpstr>
      <vt:lpstr>Основные направления бюджетной политики  на 2025 год и плановый период 2026 – 2027 годов</vt:lpstr>
      <vt:lpstr>             Основные характеристики  проекта бюджета   Акшинского муниципального округа на 2025 год и плановый период 2026 и 2027 годов  </vt:lpstr>
      <vt:lpstr>Презентация PowerPoint</vt:lpstr>
      <vt:lpstr>Презентация PowerPoint</vt:lpstr>
      <vt:lpstr>Виды финансовой помощи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МУНИЦИПАЛЬНЫЙ ДОЛГ   – совокупность долговых обязательств муниципального образования 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параметры консолидированного бюджета Чугуевского муниципального района на 2016 год</dc:title>
  <dc:creator>User</dc:creator>
  <cp:lastModifiedBy>mezhved_sgd</cp:lastModifiedBy>
  <cp:revision>588</cp:revision>
  <cp:lastPrinted>2019-12-10T04:51:55Z</cp:lastPrinted>
  <dcterms:created xsi:type="dcterms:W3CDTF">2015-12-09T02:41:44Z</dcterms:created>
  <dcterms:modified xsi:type="dcterms:W3CDTF">2026-03-27T05:55:35Z</dcterms:modified>
</cp:coreProperties>
</file>