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  <p:sldMasterId id="2147483700" r:id="rId2"/>
    <p:sldMasterId id="2147483702" r:id="rId3"/>
  </p:sldMasterIdLst>
  <p:notesMasterIdLst>
    <p:notesMasterId r:id="rId25"/>
  </p:notesMasterIdLst>
  <p:sldIdLst>
    <p:sldId id="256" r:id="rId4"/>
    <p:sldId id="272" r:id="rId5"/>
    <p:sldId id="273" r:id="rId6"/>
    <p:sldId id="274" r:id="rId7"/>
    <p:sldId id="276" r:id="rId8"/>
    <p:sldId id="277" r:id="rId9"/>
    <p:sldId id="278" r:id="rId10"/>
    <p:sldId id="279" r:id="rId11"/>
    <p:sldId id="267" r:id="rId12"/>
    <p:sldId id="280" r:id="rId13"/>
    <p:sldId id="289" r:id="rId14"/>
    <p:sldId id="269" r:id="rId15"/>
    <p:sldId id="290" r:id="rId16"/>
    <p:sldId id="291" r:id="rId17"/>
    <p:sldId id="298" r:id="rId18"/>
    <p:sldId id="292" r:id="rId19"/>
    <p:sldId id="293" r:id="rId20"/>
    <p:sldId id="294" r:id="rId21"/>
    <p:sldId id="296" r:id="rId22"/>
    <p:sldId id="270" r:id="rId23"/>
    <p:sldId id="287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Helvetica Neue" panose="020B060402020202020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71">
          <p15:clr>
            <a:srgbClr val="A4A3A4"/>
          </p15:clr>
        </p15:guide>
        <p15:guide id="2" pos="1263">
          <p15:clr>
            <a:srgbClr val="A4A3A4"/>
          </p15:clr>
        </p15:guide>
        <p15:guide id="3" orient="horz" pos="158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993366"/>
    <a:srgbClr val="990033"/>
    <a:srgbClr val="891861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 autoAdjust="0"/>
    <p:restoredTop sz="95501" autoAdjust="0"/>
  </p:normalViewPr>
  <p:slideViewPr>
    <p:cSldViewPr snapToGrid="0">
      <p:cViewPr varScale="1">
        <p:scale>
          <a:sx n="116" d="100"/>
          <a:sy n="116" d="100"/>
        </p:scale>
        <p:origin x="780" y="102"/>
      </p:cViewPr>
      <p:guideLst>
        <p:guide orient="horz" pos="1671"/>
        <p:guide pos="1263"/>
        <p:guide orient="horz" pos="15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3697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cd4d51e2a_17_55:notes"/>
          <p:cNvSpPr txBox="1">
            <a:spLocks noGrp="1"/>
          </p:cNvSpPr>
          <p:nvPr>
            <p:ph type="body" idx="1"/>
          </p:nvPr>
        </p:nvSpPr>
        <p:spPr>
          <a:xfrm>
            <a:off x="522180" y="6831559"/>
            <a:ext cx="4177519" cy="647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1" name="Google Shape;281;gdcd4d51e2a_17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82813" y="1077913"/>
            <a:ext cx="9588501" cy="5394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5595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cf970cc0a_1_8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dcf970cc0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283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aa5d4041f_9_132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813" cy="3600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daa5d4041f_9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675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aa5d4041f_0_214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daa5d4041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017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dcf970cc0a_1_3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dcf970cc0a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0359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7f3e333d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63675" y="1663700"/>
            <a:ext cx="7981950" cy="4491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8" name="Google Shape;508;gd7f3e333d6_1_0:notes"/>
          <p:cNvSpPr txBox="1">
            <a:spLocks noGrp="1"/>
          </p:cNvSpPr>
          <p:nvPr>
            <p:ph type="body" idx="1"/>
          </p:nvPr>
        </p:nvSpPr>
        <p:spPr>
          <a:xfrm>
            <a:off x="483677" y="6210755"/>
            <a:ext cx="3869387" cy="508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25" tIns="46000" rIns="92025" bIns="46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d7f3e333d6_1_0:notes"/>
          <p:cNvSpPr txBox="1">
            <a:spLocks noGrp="1"/>
          </p:cNvSpPr>
          <p:nvPr>
            <p:ph type="sldNum" idx="12"/>
          </p:nvPr>
        </p:nvSpPr>
        <p:spPr>
          <a:xfrm>
            <a:off x="2739715" y="12257949"/>
            <a:ext cx="2096022" cy="64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25" tIns="46000" rIns="92025" bIns="460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200">
                <a:solidFill>
                  <a:srgbClr val="000000"/>
                </a:solidFill>
              </a:rPr>
              <a:t>5</a:t>
            </a:fld>
            <a:endParaRPr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33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7f3e333d6_6_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813" cy="3600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d7f3e333d6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3641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dcd4d51e2a_5_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dcd4d51e2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6889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dcd4d51e2a_5_56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dcd4d51e2a_5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60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cf970cc0a_1_8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dcf970cc0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98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>
                <a:solidFill>
                  <a:srgbClr val="231F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4" y="851"/>
            <a:ext cx="1135" cy="85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379004" y="73401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5230025" y="1025038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628650" y="4812132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3028952" y="4812132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442042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2"/>
          </p:nvPr>
        </p:nvSpPr>
        <p:spPr>
          <a:xfrm>
            <a:off x="5230026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1550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100" b="1">
                <a:solidFill>
                  <a:srgbClr val="7F7F7F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3"/>
          </p:nvPr>
        </p:nvSpPr>
        <p:spPr>
          <a:xfrm>
            <a:off x="386535" y="745203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4"/>
          </p:nvPr>
        </p:nvSpPr>
        <p:spPr>
          <a:xfrm>
            <a:off x="5236684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5"/>
          </p:nvPr>
        </p:nvSpPr>
        <p:spPr>
          <a:xfrm>
            <a:off x="7129907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cxnSp>
        <p:nvCxnSpPr>
          <p:cNvPr id="86" name="Google Shape;86;p18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7" name="Google Shape;87;p18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2662" y="86469"/>
            <a:ext cx="501412" cy="561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429" cy="398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3"/>
          </p:nvPr>
        </p:nvSpPr>
        <p:spPr>
          <a:xfrm>
            <a:off x="4674086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2"/>
          </p:nvPr>
        </p:nvSpPr>
        <p:spPr>
          <a:xfrm>
            <a:off x="457200" y="2761522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"/>
          </p:nvPr>
        </p:nvSpPr>
        <p:spPr>
          <a:xfrm>
            <a:off x="4674086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2"/>
          </p:nvPr>
        </p:nvSpPr>
        <p:spPr>
          <a:xfrm>
            <a:off x="3239485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3"/>
          </p:nvPr>
        </p:nvSpPr>
        <p:spPr>
          <a:xfrm>
            <a:off x="6022029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body" idx="4"/>
          </p:nvPr>
        </p:nvSpPr>
        <p:spPr>
          <a:xfrm>
            <a:off x="457200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5"/>
          </p:nvPr>
        </p:nvSpPr>
        <p:spPr>
          <a:xfrm>
            <a:off x="3239485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6"/>
          </p:nvPr>
        </p:nvSpPr>
        <p:spPr>
          <a:xfrm>
            <a:off x="6022029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628197" y="-130969"/>
            <a:ext cx="7883143" cy="99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50" tIns="37200" rIns="71550" bIns="372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ldNum" idx="12"/>
          </p:nvPr>
        </p:nvSpPr>
        <p:spPr>
          <a:xfrm>
            <a:off x="8442099" y="4843293"/>
            <a:ext cx="467143" cy="20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50" tIns="37200" rIns="71550" bIns="37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 1">
  <p:cSld name="3_Заголовок и объект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379002" y="73400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100"/>
              <a:buFont typeface="Helvetica Neue"/>
              <a:buNone/>
              <a:defRPr sz="1700" b="1">
                <a:solidFill>
                  <a:srgbClr val="5B5B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5230025" y="1025037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46464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dt" idx="10"/>
          </p:nvPr>
        </p:nvSpPr>
        <p:spPr>
          <a:xfrm>
            <a:off x="628650" y="4812131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ftr" idx="11"/>
          </p:nvPr>
        </p:nvSpPr>
        <p:spPr>
          <a:xfrm>
            <a:off x="3028951" y="4812131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sldNum" idx="12"/>
          </p:nvPr>
        </p:nvSpPr>
        <p:spPr>
          <a:xfrm>
            <a:off x="8442043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138" name="Google Shape;138;p29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5230025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950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1500"/>
              <a:buNone/>
              <a:defRPr sz="1200" b="1">
                <a:solidFill>
                  <a:srgbClr val="92929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3"/>
          </p:nvPr>
        </p:nvSpPr>
        <p:spPr>
          <a:xfrm>
            <a:off x="386533" y="745202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4"/>
          </p:nvPr>
        </p:nvSpPr>
        <p:spPr>
          <a:xfrm>
            <a:off x="5236683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5"/>
          </p:nvPr>
        </p:nvSpPr>
        <p:spPr>
          <a:xfrm>
            <a:off x="7129905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cxnSp>
        <p:nvCxnSpPr>
          <p:cNvPr id="143" name="Google Shape;143;p29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4" name="Google Shape;144;p29" descr="Картинка 1 из 96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768" y="-25113"/>
            <a:ext cx="729152" cy="70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 1">
  <p:cSld name="Title layout with centered title and subtitle placeholders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ctrTitle"/>
          </p:nvPr>
        </p:nvSpPr>
        <p:spPr>
          <a:xfrm>
            <a:off x="489857" y="1141299"/>
            <a:ext cx="5551714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ubTitle" idx="1"/>
          </p:nvPr>
        </p:nvSpPr>
        <p:spPr>
          <a:xfrm>
            <a:off x="979714" y="2081893"/>
            <a:ext cx="4572000" cy="9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>
  <p:cSld name="Title layout with centered title and subtitle placeholder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ctrTitle"/>
          </p:nvPr>
        </p:nvSpPr>
        <p:spPr>
          <a:xfrm>
            <a:off x="489857" y="1141299"/>
            <a:ext cx="5551714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1"/>
          </p:nvPr>
        </p:nvSpPr>
        <p:spPr>
          <a:xfrm>
            <a:off x="979714" y="2081893"/>
            <a:ext cx="4572000" cy="9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ctrTitle"/>
          </p:nvPr>
        </p:nvSpPr>
        <p:spPr>
          <a:xfrm>
            <a:off x="311709" y="744575"/>
            <a:ext cx="8520643" cy="2052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43" cy="79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 2">
  <p:cSld name="3_Заголовок и объект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379002" y="73400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100"/>
              <a:buFont typeface="Helvetica Neue"/>
              <a:buNone/>
              <a:defRPr sz="1700" b="1">
                <a:solidFill>
                  <a:srgbClr val="5B5B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5230025" y="1025037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46464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dt" idx="10"/>
          </p:nvPr>
        </p:nvSpPr>
        <p:spPr>
          <a:xfrm>
            <a:off x="628650" y="4812131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ftr" idx="11"/>
          </p:nvPr>
        </p:nvSpPr>
        <p:spPr>
          <a:xfrm>
            <a:off x="3028951" y="4812131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sldNum" idx="12"/>
          </p:nvPr>
        </p:nvSpPr>
        <p:spPr>
          <a:xfrm>
            <a:off x="8442043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167" name="Google Shape;167;p33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33"/>
          <p:cNvSpPr txBox="1">
            <a:spLocks noGrp="1"/>
          </p:cNvSpPr>
          <p:nvPr>
            <p:ph type="subTitle" idx="2"/>
          </p:nvPr>
        </p:nvSpPr>
        <p:spPr>
          <a:xfrm>
            <a:off x="5230025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950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1500"/>
              <a:buNone/>
              <a:defRPr sz="1200" b="1">
                <a:solidFill>
                  <a:srgbClr val="92929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9pPr>
          </a:lstStyle>
          <a:p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body" idx="3"/>
          </p:nvPr>
        </p:nvSpPr>
        <p:spPr>
          <a:xfrm>
            <a:off x="386533" y="745202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body" idx="4"/>
          </p:nvPr>
        </p:nvSpPr>
        <p:spPr>
          <a:xfrm>
            <a:off x="5236683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body" idx="5"/>
          </p:nvPr>
        </p:nvSpPr>
        <p:spPr>
          <a:xfrm>
            <a:off x="7129905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cxnSp>
        <p:nvCxnSpPr>
          <p:cNvPr id="172" name="Google Shape;172;p33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3" name="Google Shape;173;p33" descr="Картинка 1 из 96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768" y="-25113"/>
            <a:ext cx="729152" cy="70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43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43" cy="341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43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43" cy="341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 txBox="1">
            <a:spLocks noGrp="1"/>
          </p:cNvSpPr>
          <p:nvPr>
            <p:ph type="title"/>
          </p:nvPr>
        </p:nvSpPr>
        <p:spPr>
          <a:xfrm>
            <a:off x="379004" y="73401"/>
            <a:ext cx="7272214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16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body" idx="1"/>
          </p:nvPr>
        </p:nvSpPr>
        <p:spPr>
          <a:xfrm>
            <a:off x="379002" y="935765"/>
            <a:ext cx="8386285" cy="3876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30051"/>
              </a:buClr>
              <a:buSzPts val="1400"/>
              <a:buFont typeface="Helvetica Neue"/>
              <a:buChar char="●"/>
              <a:defRPr sz="1100">
                <a:solidFill>
                  <a:srgbClr val="262626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100">
                <a:solidFill>
                  <a:srgbClr val="262626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■"/>
              <a:defRPr sz="1100">
                <a:solidFill>
                  <a:srgbClr val="262626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●"/>
              <a:defRPr sz="1100">
                <a:solidFill>
                  <a:srgbClr val="262626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100">
                <a:solidFill>
                  <a:srgbClr val="262626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dt" idx="10"/>
          </p:nvPr>
        </p:nvSpPr>
        <p:spPr>
          <a:xfrm>
            <a:off x="628650" y="4812132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2" name="Google Shape;192;p37"/>
          <p:cNvSpPr txBox="1">
            <a:spLocks noGrp="1"/>
          </p:cNvSpPr>
          <p:nvPr>
            <p:ph type="ftr" idx="11"/>
          </p:nvPr>
        </p:nvSpPr>
        <p:spPr>
          <a:xfrm>
            <a:off x="3028952" y="4812132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3" name="Google Shape;193;p37"/>
          <p:cNvSpPr txBox="1">
            <a:spLocks noGrp="1"/>
          </p:cNvSpPr>
          <p:nvPr>
            <p:ph type="sldNum" idx="12"/>
          </p:nvPr>
        </p:nvSpPr>
        <p:spPr>
          <a:xfrm>
            <a:off x="8442042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194" name="Google Shape;194;p37"/>
          <p:cNvCxnSpPr/>
          <p:nvPr/>
        </p:nvCxnSpPr>
        <p:spPr>
          <a:xfrm rot="10800000">
            <a:off x="394135" y="692209"/>
            <a:ext cx="8519786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5" name="Google Shape;195;p37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32662" y="86469"/>
            <a:ext cx="501412" cy="561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157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4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4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8385686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6"/>
          <p:cNvSpPr txBox="1">
            <a:spLocks noGrp="1"/>
          </p:cNvSpPr>
          <p:nvPr>
            <p:ph type="subTitle" idx="1"/>
          </p:nvPr>
        </p:nvSpPr>
        <p:spPr>
          <a:xfrm>
            <a:off x="379029" y="935743"/>
            <a:ext cx="8385686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7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7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7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8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9"/>
          <p:cNvSpPr txBox="1">
            <a:spLocks noGrp="1"/>
          </p:cNvSpPr>
          <p:nvPr>
            <p:ph type="subTitle" idx="1"/>
          </p:nvPr>
        </p:nvSpPr>
        <p:spPr>
          <a:xfrm>
            <a:off x="379029" y="73478"/>
            <a:ext cx="7272000" cy="274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0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0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0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0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1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51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1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1"/>
          <p:cNvSpPr txBox="1">
            <a:spLocks noGrp="1"/>
          </p:cNvSpPr>
          <p:nvPr>
            <p:ph type="body" idx="3"/>
          </p:nvPr>
        </p:nvSpPr>
        <p:spPr>
          <a:xfrm>
            <a:off x="4676143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2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2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2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2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3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3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3"/>
          <p:cNvSpPr txBox="1">
            <a:spLocks noGrp="1"/>
          </p:cNvSpPr>
          <p:nvPr>
            <p:ph type="body" idx="2"/>
          </p:nvPr>
        </p:nvSpPr>
        <p:spPr>
          <a:xfrm>
            <a:off x="379029" y="2960550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4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4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4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4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4"/>
          <p:cNvSpPr txBox="1">
            <a:spLocks noGrp="1"/>
          </p:cNvSpPr>
          <p:nvPr>
            <p:ph type="body" idx="4"/>
          </p:nvPr>
        </p:nvSpPr>
        <p:spPr>
          <a:xfrm>
            <a:off x="4676143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5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5"/>
          <p:cNvSpPr txBox="1">
            <a:spLocks noGrp="1"/>
          </p:cNvSpPr>
          <p:nvPr>
            <p:ph type="body" idx="2"/>
          </p:nvPr>
        </p:nvSpPr>
        <p:spPr>
          <a:xfrm>
            <a:off x="3214286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5"/>
          <p:cNvSpPr txBox="1">
            <a:spLocks noGrp="1"/>
          </p:cNvSpPr>
          <p:nvPr>
            <p:ph type="body" idx="3"/>
          </p:nvPr>
        </p:nvSpPr>
        <p:spPr>
          <a:xfrm>
            <a:off x="6049544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5"/>
          <p:cNvSpPr txBox="1">
            <a:spLocks noGrp="1"/>
          </p:cNvSpPr>
          <p:nvPr>
            <p:ph type="body" idx="4"/>
          </p:nvPr>
        </p:nvSpPr>
        <p:spPr>
          <a:xfrm>
            <a:off x="379029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5"/>
          <p:cNvSpPr txBox="1">
            <a:spLocks noGrp="1"/>
          </p:cNvSpPr>
          <p:nvPr>
            <p:ph type="body" idx="5"/>
          </p:nvPr>
        </p:nvSpPr>
        <p:spPr>
          <a:xfrm>
            <a:off x="3214286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5"/>
          <p:cNvSpPr txBox="1">
            <a:spLocks noGrp="1"/>
          </p:cNvSpPr>
          <p:nvPr>
            <p:ph type="body" idx="6"/>
          </p:nvPr>
        </p:nvSpPr>
        <p:spPr>
          <a:xfrm>
            <a:off x="6049544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" y="771"/>
            <a:ext cx="514" cy="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" y="771"/>
            <a:ext cx="257" cy="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13"/>
          <p:cNvCxnSpPr/>
          <p:nvPr/>
        </p:nvCxnSpPr>
        <p:spPr>
          <a:xfrm flipH="1">
            <a:off x="394714" y="692357"/>
            <a:ext cx="8519143" cy="161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4" name="Google Shape;54;p1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332200" y="86786"/>
            <a:ext cx="500184" cy="55986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7229" y="4432050"/>
            <a:ext cx="938143" cy="6848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7350" tIns="57350" rIns="57350" bIns="573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70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3" descr="Picture 3"/>
          <p:cNvPicPr preferRelativeResize="0"/>
          <p:nvPr/>
        </p:nvPicPr>
        <p:blipFill rotWithShape="1">
          <a:blip r:embed="rId14">
            <a:alphaModFix/>
          </a:blip>
          <a:srcRect b="17935"/>
          <a:stretch/>
        </p:blipFill>
        <p:spPr>
          <a:xfrm>
            <a:off x="223458" y="1125900"/>
            <a:ext cx="8790686" cy="310692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3"/>
          <p:cNvSpPr/>
          <p:nvPr/>
        </p:nvSpPr>
        <p:spPr>
          <a:xfrm>
            <a:off x="307286" y="1125900"/>
            <a:ext cx="6026143" cy="2116222"/>
          </a:xfrm>
          <a:prstGeom prst="rect">
            <a:avLst/>
          </a:prstGeom>
          <a:gradFill>
            <a:gsLst>
              <a:gs pos="0">
                <a:srgbClr val="002060">
                  <a:alpha val="91372"/>
                </a:srgbClr>
              </a:gs>
              <a:gs pos="100000">
                <a:srgbClr val="8D0053">
                  <a:alpha val="91372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57350" tIns="57350" rIns="57350" bIns="573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43" descr="Picture 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62971" y="228728"/>
            <a:ext cx="1180800" cy="124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3"/>
          <p:cNvSpPr txBox="1">
            <a:spLocks noGrp="1"/>
          </p:cNvSpPr>
          <p:nvPr>
            <p:ph type="sldNum" idx="12"/>
          </p:nvPr>
        </p:nvSpPr>
        <p:spPr>
          <a:xfrm>
            <a:off x="4419515" y="4630307"/>
            <a:ext cx="2133257" cy="27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325" tIns="35775" rIns="36325" bIns="357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43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343" cy="2982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6"/>
          <p:cNvSpPr/>
          <p:nvPr/>
        </p:nvSpPr>
        <p:spPr>
          <a:xfrm>
            <a:off x="427919" y="1747189"/>
            <a:ext cx="5980696" cy="90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spcBef>
                <a:spcPts val="400"/>
              </a:spcBef>
            </a:pPr>
            <a:r>
              <a:rPr lang="ru-RU" sz="2500" b="1" dirty="0">
                <a:solidFill>
                  <a:srgbClr val="FFFFFF"/>
                </a:solidFill>
              </a:rPr>
              <a:t>Инвестиционный потенциал </a:t>
            </a:r>
          </a:p>
          <a:p>
            <a:pPr lvl="0">
              <a:spcBef>
                <a:spcPts val="400"/>
              </a:spcBef>
            </a:pPr>
            <a:r>
              <a:rPr lang="ru-RU" sz="2500" b="1" dirty="0">
                <a:solidFill>
                  <a:srgbClr val="FFFFFF"/>
                </a:solidFill>
              </a:rPr>
              <a:t>Акшинского муниципального округа Забайкальского края </a:t>
            </a:r>
            <a:r>
              <a:rPr lang="ru-RU" sz="2500" b="1" dirty="0" smtClean="0">
                <a:solidFill>
                  <a:srgbClr val="FFFFFF"/>
                </a:solidFill>
              </a:rPr>
              <a:t>2026 </a:t>
            </a:r>
            <a:r>
              <a:rPr lang="ru-RU" sz="2500" b="1" dirty="0" smtClean="0">
                <a:solidFill>
                  <a:srgbClr val="FFFFFF"/>
                </a:solidFill>
              </a:rPr>
              <a:t>год</a:t>
            </a:r>
            <a:endParaRPr lang="ru-RU" sz="25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rgbClr val="7F7F7F"/>
                </a:solidFill>
              </a:rPr>
              <a:t>Проекты, которым требуется поиск </a:t>
            </a:r>
            <a:r>
              <a:rPr lang="ru" sz="2500" b="1" dirty="0" smtClean="0">
                <a:solidFill>
                  <a:srgbClr val="7F7F7F"/>
                </a:solidFill>
              </a:rPr>
              <a:t>инвестора</a:t>
            </a:r>
            <a:endParaRPr sz="1100" dirty="0"/>
          </a:p>
        </p:txBody>
      </p:sp>
      <p:sp>
        <p:nvSpPr>
          <p:cNvPr id="578" name="Google Shape;578;p65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>
            <a:off x="406073" y="814233"/>
            <a:ext cx="3189004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b="1" dirty="0">
                <a:solidFill>
                  <a:schemeClr val="bg1"/>
                </a:solidFill>
              </a:rPr>
              <a:t>Модульный завод по переработке молока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580" name="Google Shape;580;p65"/>
          <p:cNvSpPr txBox="1"/>
          <p:nvPr/>
        </p:nvSpPr>
        <p:spPr>
          <a:xfrm>
            <a:off x="156308" y="1348808"/>
            <a:ext cx="3485662" cy="241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Инициатор проекта – МО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Объём инвестиций: 6-8 млн. руб.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Срок окупаемости: 3-5 лет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Спрос: около 15 млн. руб.  в год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Текущая ситуация: нет инвестора.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endParaRPr lang="ru-RU" dirty="0" smtClean="0">
              <a:solidFill>
                <a:srgbClr val="231F20"/>
              </a:solidFill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</a:pPr>
            <a:endParaRPr dirty="0">
              <a:solidFill>
                <a:srgbClr val="231F2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1F20"/>
              </a:solidFill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5791200" y="814233"/>
            <a:ext cx="3094892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b="1" dirty="0">
                <a:solidFill>
                  <a:srgbClr val="FFFFFF"/>
                </a:solidFill>
              </a:rPr>
              <a:t>Птицеводство</a:t>
            </a:r>
          </a:p>
        </p:txBody>
      </p:sp>
      <p:sp>
        <p:nvSpPr>
          <p:cNvPr id="583" name="Google Shape;583;p65"/>
          <p:cNvSpPr txBox="1"/>
          <p:nvPr/>
        </p:nvSpPr>
        <p:spPr>
          <a:xfrm>
            <a:off x="156308" y="3693708"/>
            <a:ext cx="3595077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Объём инвестиций:10-12 млн. руб.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Срок окупаемости: от 5 лет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Спрос: 45 млн. руб. в год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Текущая ситуация: нет инвестора.</a:t>
            </a:r>
          </a:p>
        </p:txBody>
      </p:sp>
      <p:sp>
        <p:nvSpPr>
          <p:cNvPr id="584" name="Google Shape;584;p65"/>
          <p:cNvSpPr/>
          <p:nvPr/>
        </p:nvSpPr>
        <p:spPr>
          <a:xfrm>
            <a:off x="406073" y="3082331"/>
            <a:ext cx="3189004" cy="530700"/>
          </a:xfrm>
          <a:prstGeom prst="roundRect">
            <a:avLst>
              <a:gd name="adj" fmla="val 16667"/>
            </a:avLst>
          </a:prstGeom>
          <a:solidFill>
            <a:srgbClr val="660033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Производство мясных изделий и мясных </a:t>
            </a:r>
            <a:r>
              <a:rPr lang="ru-RU" sz="1100" b="1" dirty="0" smtClean="0">
                <a:solidFill>
                  <a:srgbClr val="FFFFFF"/>
                </a:solidFill>
              </a:rPr>
              <a:t>полуфабрикатов</a:t>
            </a:r>
            <a:endParaRPr sz="1100" dirty="0"/>
          </a:p>
        </p:txBody>
      </p:sp>
      <p:sp>
        <p:nvSpPr>
          <p:cNvPr id="585" name="Google Shape;585;p65"/>
          <p:cNvSpPr txBox="1"/>
          <p:nvPr/>
        </p:nvSpPr>
        <p:spPr>
          <a:xfrm>
            <a:off x="5579859" y="1431958"/>
            <a:ext cx="3514474" cy="142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Инициатор проекта – МО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Объём инвестиций: 5-7 млн. руб.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Срок окупаемости: от 5 лет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Спрос: 12 млн. руб. в год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Текущая ситуация: нет инвестора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539" y="1446497"/>
            <a:ext cx="1928320" cy="113257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350" y="2942419"/>
            <a:ext cx="2995049" cy="198934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608" y="3532353"/>
            <a:ext cx="1887251" cy="1259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0023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rgbClr val="7F7F7F"/>
                </a:solidFill>
              </a:rPr>
              <a:t>Проекты, которым требуется поиск </a:t>
            </a:r>
            <a:r>
              <a:rPr lang="ru" sz="2500" b="1" dirty="0" smtClean="0">
                <a:solidFill>
                  <a:srgbClr val="7F7F7F"/>
                </a:solidFill>
              </a:rPr>
              <a:t>инвестора</a:t>
            </a:r>
            <a:endParaRPr sz="1100" dirty="0"/>
          </a:p>
        </p:txBody>
      </p:sp>
      <p:sp>
        <p:nvSpPr>
          <p:cNvPr id="578" name="Google Shape;578;p65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dirty="0">
                <a:solidFill>
                  <a:schemeClr val="bg1"/>
                </a:solidFill>
              </a:rPr>
              <a:t>Производство колбасных изделий</a:t>
            </a:r>
          </a:p>
        </p:txBody>
      </p:sp>
      <p:sp>
        <p:nvSpPr>
          <p:cNvPr id="580" name="Google Shape;580;p65"/>
          <p:cNvSpPr txBox="1"/>
          <p:nvPr/>
        </p:nvSpPr>
        <p:spPr>
          <a:xfrm>
            <a:off x="406073" y="1395388"/>
            <a:ext cx="3665741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Инициатор проекта – МО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Объём инвестиций: 10-12 млн. руб. 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Срок окупаемости: 2-3 года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Спрос: 30-40 млн. руб. в год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Текущая ситуация: нет инвестора</a:t>
            </a: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1F20"/>
              </a:solidFill>
            </a:endParaRPr>
          </a:p>
        </p:txBody>
      </p:sp>
      <p:sp>
        <p:nvSpPr>
          <p:cNvPr id="583" name="Google Shape;583;p65"/>
          <p:cNvSpPr txBox="1"/>
          <p:nvPr/>
        </p:nvSpPr>
        <p:spPr>
          <a:xfrm>
            <a:off x="406073" y="3393338"/>
            <a:ext cx="5064695" cy="142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 smtClean="0">
                <a:solidFill>
                  <a:srgbClr val="231F20"/>
                </a:solidFill>
              </a:rPr>
              <a:t>Инициатор </a:t>
            </a:r>
            <a:r>
              <a:rPr lang="ru-RU" dirty="0">
                <a:solidFill>
                  <a:srgbClr val="231F20"/>
                </a:solidFill>
              </a:rPr>
              <a:t>проекта – МО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Объём инвестиций: 15-20 млн. руб.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Срок окупаемости: 3-4 года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Спрос: 40-50 млн. руб. в год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Текущая ситуация – нет инвестора.</a:t>
            </a:r>
          </a:p>
        </p:txBody>
      </p:sp>
      <p:sp>
        <p:nvSpPr>
          <p:cNvPr id="584" name="Google Shape;584;p65"/>
          <p:cNvSpPr/>
          <p:nvPr/>
        </p:nvSpPr>
        <p:spPr>
          <a:xfrm>
            <a:off x="406073" y="2806313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660033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dirty="0">
                <a:solidFill>
                  <a:schemeClr val="bg1"/>
                </a:solidFill>
              </a:rPr>
              <a:t>Производство и переработка овса и пшеницы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967" y="2806313"/>
            <a:ext cx="3341498" cy="22267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651" y="813390"/>
            <a:ext cx="2726564" cy="204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54" y="236416"/>
            <a:ext cx="8229600" cy="25966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Информация о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свободных земельных участках, строениях, промышленных площадках с детальным описанием имеющейся инфраструктуры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03135"/>
              </p:ext>
            </p:extLst>
          </p:nvPr>
        </p:nvGraphicFramePr>
        <p:xfrm>
          <a:off x="304801" y="1297630"/>
          <a:ext cx="8453834" cy="1773936"/>
        </p:xfrm>
        <a:graphic>
          <a:graphicData uri="http://schemas.openxmlformats.org/drawingml/2006/table">
            <a:tbl>
              <a:tblPr firstRow="1" bandRow="1"/>
              <a:tblGrid>
                <a:gridCol w="336061"/>
                <a:gridCol w="1494726"/>
                <a:gridCol w="1485900"/>
                <a:gridCol w="908050"/>
                <a:gridCol w="1466850"/>
                <a:gridCol w="1226622"/>
                <a:gridCol w="1535625"/>
              </a:tblGrid>
              <a:tr h="157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Наименование объекта 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Кадастровый номер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Площадь 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Вид собственности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Наличие объектов инфраструктуры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Потребность </a:t>
                      </a:r>
                      <a:endParaRPr lang="ru-RU" sz="800" b="1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</a:rPr>
                        <a:t>в 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инфраструктуре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</a:tr>
              <a:tr h="13742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1.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75:01:000000:18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270 га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собственность Акшинского муниципального округа Забайкальского края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есть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742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</a:rPr>
                        <a:t>2.</a:t>
                      </a:r>
                      <a:endParaRPr lang="ru-RU" sz="9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Земли промышленности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75:01:170104:234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28 га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собственность Акшинского муниципального округа Забайкальского края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есть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3742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</a:rPr>
                        <a:t>3.</a:t>
                      </a:r>
                      <a:endParaRPr lang="ru-RU" sz="9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Земли промышленности</a:t>
                      </a:r>
                    </a:p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75:01:170104:235</a:t>
                      </a:r>
                    </a:p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396 га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собственность Акшинского муниципального округа Забайкальского края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есть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27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Меры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государственной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поддержки -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Модульный завод по переработке молока</a:t>
            </a: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058700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ru-RU" sz="1600" dirty="0">
                <a:cs typeface="Times New Roman" pitchFamily="18" charset="0"/>
              </a:rPr>
              <a:t>Постановление Правительства Забайкальского края от 11.06.2019 № 241 – субсидия на возмещение части затрат на строительство и (или) модернизацию объектов АПК, приобретению техники и оборудования. Размер от 30 до 100</a:t>
            </a:r>
            <a:r>
              <a:rPr lang="ru-RU" sz="1600" dirty="0" smtClean="0">
                <a:cs typeface="Times New Roman" pitchFamily="18" charset="0"/>
              </a:rPr>
              <a:t>%.</a:t>
            </a: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pPr marL="0" indent="0" algn="just"/>
            <a:r>
              <a:rPr lang="ru-RU" sz="1600" dirty="0">
                <a:cs typeface="Times New Roman" pitchFamily="18" charset="0"/>
              </a:rPr>
              <a:t>Для вновь создаваемых и действующих предприятия:</a:t>
            </a:r>
          </a:p>
          <a:p>
            <a:pPr marL="0" indent="0" algn="just"/>
            <a:r>
              <a:rPr lang="ru-RU" sz="1600" dirty="0">
                <a:cs typeface="Times New Roman" pitchFamily="18" charset="0"/>
              </a:rPr>
              <a:t>Получение земельного участка в аренду без торгов для реализации инвестиционного проекта для производства импортозамещающей продукции в соответствии с постановлением Правительства РФ от 09 апреля 2022 года № 629, распоряжением Правительства Забайкальского края от 04 июля 2022 года № 260-р. Участок предоставляется в аренду без торгов независимо от содержания документации по планировке территории</a:t>
            </a:r>
            <a:r>
              <a:rPr lang="ru-RU" sz="1600" dirty="0" smtClean="0">
                <a:cs typeface="Times New Roman" pitchFamily="18" charset="0"/>
              </a:rPr>
              <a:t>.</a:t>
            </a: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pPr marL="0" indent="0" algn="just"/>
            <a:r>
              <a:rPr lang="ru-RU" sz="1600" dirty="0">
                <a:cs typeface="Times New Roman" pitchFamily="18" charset="0"/>
              </a:rPr>
              <a:t>Постановление Правительства Забайкальского края от 29 октября 2021 г. N 423 - субсидия на возмещение части затрат на поддержку производства и реализации молока. Субсидия предоставляется по ставке на 1 килограмм произведенного, реализованного и (или) отгруженного сельскохозяйственными товаропроизводителями на собственную переработку молока.</a:t>
            </a: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127458" y="3718804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3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127458" y="2282356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2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2301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1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Меры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государственной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поддержки -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Производство мясных изделий и мясных полуфабрикатов</a:t>
            </a: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097777" cy="3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120000"/>
              </a:lnSpc>
            </a:pPr>
            <a:r>
              <a:rPr lang="ru-RU" sz="1900" dirty="0">
                <a:cs typeface="Times New Roman" pitchFamily="18" charset="0"/>
              </a:rPr>
              <a:t>Постановление Правительства Забайкальского края от 11.06.2019 № 241 – субсидия на возмещение части затрат на строительство и (или) модернизацию объектов АПК, приобретению техники и оборудования</a:t>
            </a:r>
            <a:r>
              <a:rPr lang="ru-RU" sz="1900" dirty="0" smtClean="0">
                <a:cs typeface="Times New Roman" pitchFamily="18" charset="0"/>
              </a:rPr>
              <a:t>. </a:t>
            </a:r>
            <a:r>
              <a:rPr lang="ru-RU" sz="1900" dirty="0">
                <a:cs typeface="Times New Roman" pitchFamily="18" charset="0"/>
              </a:rPr>
              <a:t>Размер от 30 до 100</a:t>
            </a:r>
            <a:r>
              <a:rPr lang="ru-RU" sz="1900" dirty="0" smtClean="0">
                <a:cs typeface="Times New Roman" pitchFamily="18" charset="0"/>
              </a:rPr>
              <a:t>%.</a:t>
            </a:r>
          </a:p>
          <a:p>
            <a:pPr marL="0" indent="0" algn="just">
              <a:lnSpc>
                <a:spcPct val="120000"/>
              </a:lnSpc>
            </a:pPr>
            <a:endParaRPr lang="ru-RU" sz="1900" dirty="0"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</a:pPr>
            <a:r>
              <a:rPr lang="ru-RU" sz="1900" dirty="0">
                <a:cs typeface="Times New Roman" pitchFamily="18" charset="0"/>
              </a:rPr>
              <a:t>Для вновь создаваемых и действующих предприятия:</a:t>
            </a:r>
          </a:p>
          <a:p>
            <a:pPr marL="0" indent="0" algn="just">
              <a:lnSpc>
                <a:spcPct val="120000"/>
              </a:lnSpc>
            </a:pPr>
            <a:r>
              <a:rPr lang="ru-RU" sz="1900" dirty="0">
                <a:cs typeface="Times New Roman" pitchFamily="18" charset="0"/>
              </a:rPr>
              <a:t>Получение земельного участка в аренду без торгов для реализации инвестиционного проекта для производства импортозамещающей </a:t>
            </a:r>
            <a:r>
              <a:rPr lang="ru-RU" sz="1900" dirty="0" smtClean="0">
                <a:cs typeface="Times New Roman" pitchFamily="18" charset="0"/>
              </a:rPr>
              <a:t>продукции в </a:t>
            </a:r>
            <a:r>
              <a:rPr lang="ru-RU" sz="1900" dirty="0">
                <a:cs typeface="Times New Roman" pitchFamily="18" charset="0"/>
              </a:rPr>
              <a:t>соответствии с постановлением Правительства РФ от 09 апреля 2022 года № 629, распоряжением Правительства Забайкальского края от 04 июля 2022 года № 260-р. Участок предоставляется в аренду без торгов независимо от содержания документации по планировке территории.</a:t>
            </a:r>
          </a:p>
          <a:p>
            <a:pPr marL="0" indent="0" algn="just"/>
            <a:endParaRPr lang="ru-RU" sz="1900" dirty="0" smtClean="0">
              <a:cs typeface="Times New Roman" pitchFamily="18" charset="0"/>
            </a:endParaRPr>
          </a:p>
          <a:p>
            <a:pPr marL="0" indent="0" algn="just"/>
            <a:endParaRPr lang="ru-RU" sz="1600" dirty="0" smtClean="0">
              <a:cs typeface="Times New Roman" pitchFamily="18" charset="0"/>
            </a:endParaRPr>
          </a:p>
          <a:p>
            <a:pPr marL="0" indent="0" algn="just"/>
            <a:endParaRPr lang="ru-RU" sz="1600" dirty="0" smtClean="0">
              <a:cs typeface="Times New Roman" pitchFamily="18" charset="0"/>
            </a:endParaRP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134946" y="2632009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2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2301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1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1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59107"/>
          </a:xfrm>
        </p:spPr>
        <p:txBody>
          <a:bodyPr/>
          <a:lstStyle/>
          <a:p>
            <a:r>
              <a:rPr lang="ru-RU" sz="1600" dirty="0">
                <a:latin typeface="+mn-lt"/>
              </a:rPr>
              <a:t>Меры государственной поддержки - Производство мясных изделий и мясных полуфабрикатов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5662" y="1109785"/>
            <a:ext cx="784256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Постановление Правительства Забайкальского края от 02.12.2020 № 522 - субсидия на возмещение части затрат на приобретение сельскохозяйственных </a:t>
            </a:r>
            <a:r>
              <a:rPr lang="ru-RU" dirty="0" smtClean="0"/>
              <a:t>животных. </a:t>
            </a:r>
            <a:r>
              <a:rPr lang="ru-RU" dirty="0"/>
              <a:t>Размер субсидии до 50% стоимости сельскохозяйственных животных, приобретенных не ранее 1 декабря предыдущего года (без учета НДС и транспортных расходов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dirty="0"/>
              <a:t>Постановление Правительства Забайкальского края от 17.04.2020 № 103 - субсидия на финансовое обеспечение части затрат на развитие мясного животноводства. Субсидия предоставляется по ставке на 1 голову сельскохозяйственного животного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Постановление Правительства Забайкальского края от 29 апреля 2020 года № 136 - гранты на развитие семейных ферм до 30 млн руб. до 70% затрат от стоимости проекта. Гранты предоставляются на конкурсной основе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Постановление Правительства Забайкальского края от 29 марта 2022 года № 107 - гранты «</a:t>
            </a:r>
            <a:r>
              <a:rPr lang="ru-RU" dirty="0" err="1"/>
              <a:t>Агропрогресс</a:t>
            </a:r>
            <a:r>
              <a:rPr lang="ru-RU" dirty="0"/>
              <a:t>». Размер до 30 млн руб. до 25% затрат от стоимости проекта. Не менее 70% от стоимости проекта за счет инвестиционного кредита. Гранты предоставляются на конкурсной основе.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90831"/>
            <a:ext cx="390178" cy="432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53723"/>
            <a:ext cx="390178" cy="432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17323"/>
            <a:ext cx="390178" cy="43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77" y="3980923"/>
            <a:ext cx="40200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3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Меры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государственной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поддержки -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Птицеводство</a:t>
            </a: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53476" y="1508908"/>
            <a:ext cx="7760677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ru-RU" sz="1600" dirty="0">
                <a:cs typeface="Times New Roman" pitchFamily="18" charset="0"/>
              </a:rPr>
              <a:t>Постановление Правительства Забайкальского края от 11.06.2019 № 241 – субсидия на возмещение части затрат на строительство и (или) модернизацию объектов АПК, приобретению техники и оборудования. Размер от 30 до 100</a:t>
            </a:r>
            <a:r>
              <a:rPr lang="ru-RU" sz="1600" dirty="0" smtClean="0">
                <a:cs typeface="Times New Roman" pitchFamily="18" charset="0"/>
              </a:rPr>
              <a:t>%.</a:t>
            </a: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pPr marL="0" indent="0" algn="just"/>
            <a:r>
              <a:rPr lang="ru-RU" sz="1600" dirty="0">
                <a:cs typeface="Times New Roman" pitchFamily="18" charset="0"/>
              </a:rPr>
              <a:t>Для вновь создаваемых и действующих предприятия:</a:t>
            </a:r>
          </a:p>
          <a:p>
            <a:pPr marL="0" indent="0" algn="just"/>
            <a:r>
              <a:rPr lang="ru-RU" sz="1600" dirty="0">
                <a:cs typeface="Times New Roman" pitchFamily="18" charset="0"/>
              </a:rPr>
              <a:t>Получение земельного участка в аренду без торгов для реализации инвестиционного проекта для производства импортозамещающей продукции в соответствии с постановлением Правительства РФ от 09 апреля 2022 года № 629, распоряжением Правительства Забайкальского края от 04 июля 2022 года № 260-р. Участок предоставляется в аренду без торгов независимо от содержания документации по планировке территории.</a:t>
            </a: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478661" y="2538849"/>
            <a:ext cx="323254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2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478661" y="1546831"/>
            <a:ext cx="323254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1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cs typeface="Times New Roman" pitchFamily="18" charset="0"/>
              </a:rPr>
              <a:t>Меры государственной поддержки </a:t>
            </a:r>
            <a:r>
              <a:rPr lang="ru-RU" sz="1600" dirty="0">
                <a:cs typeface="Times New Roman" pitchFamily="18" charset="0"/>
              </a:rPr>
              <a:t>- Птицеводство</a:t>
            </a:r>
            <a:endParaRPr lang="ru-RU" sz="2800" dirty="0">
              <a:solidFill>
                <a:schemeClr val="bg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53477" y="1508908"/>
            <a:ext cx="7760678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buSzTx/>
            </a:pPr>
            <a:r>
              <a:rPr lang="ru-RU" sz="1600" dirty="0"/>
              <a:t>Постановление Правительства Забайкальского края от 02.12.2020 № 522 - субсидия на возмещение части затрат на приобретение сельскохозяйственных животных. Размер субсидии до 50% стоимости сельскохозяйственных животных, приобретенных не ранее 1 декабря предыдущего года (без учета НДС и транспортных расходов</a:t>
            </a:r>
            <a:r>
              <a:rPr lang="ru-RU" sz="1600" dirty="0" smtClean="0"/>
              <a:t>).</a:t>
            </a:r>
          </a:p>
          <a:p>
            <a:pPr marL="0" lvl="0" indent="0">
              <a:buSzTx/>
            </a:pPr>
            <a:endParaRPr lang="ru-RU" sz="1600" dirty="0"/>
          </a:p>
          <a:p>
            <a:pPr marL="0" lvl="0" indent="0">
              <a:buSzTx/>
            </a:pPr>
            <a:r>
              <a:rPr lang="ru-RU" sz="1600" dirty="0"/>
              <a:t>Постановление Правительства Забайкальского края от 29 апреля 2020 года № 136 - гранты на развитие семейных ферм до 30 млн руб. до 70% затрат от стоимости проекта. Гранты предоставляются на конкурсной основе</a:t>
            </a:r>
            <a:r>
              <a:rPr lang="ru-RU" sz="1600" dirty="0" smtClean="0"/>
              <a:t>.</a:t>
            </a:r>
          </a:p>
          <a:p>
            <a:pPr marL="0" lvl="0" indent="0">
              <a:buSzTx/>
            </a:pPr>
            <a:endParaRPr lang="ru-RU" sz="1600" dirty="0"/>
          </a:p>
          <a:p>
            <a:pPr marL="0" lvl="0" indent="0">
              <a:buSzTx/>
            </a:pPr>
            <a:r>
              <a:rPr lang="ru-RU" sz="1600" dirty="0"/>
              <a:t>Постановление Правительства Забайкальского края от 29 марта 2022 года № 107 - гранты «</a:t>
            </a:r>
            <a:r>
              <a:rPr lang="ru-RU" sz="1600" dirty="0" err="1"/>
              <a:t>Агропрогресс</a:t>
            </a:r>
            <a:r>
              <a:rPr lang="ru-RU" sz="1600" dirty="0"/>
              <a:t>». Размер до 30 млн руб. до 25% затрат от стоимости проекта. Не менее 70% от стоимости проекта за счет инвестиционного кредита. Гранты предоставляются на конкурсной основе</a:t>
            </a:r>
            <a:r>
              <a:rPr lang="ru-RU" sz="1600" dirty="0" smtClean="0"/>
              <a:t>.</a:t>
            </a:r>
          </a:p>
          <a:p>
            <a:pPr marL="0" lvl="0" indent="0">
              <a:buSzTx/>
            </a:pPr>
            <a:endParaRPr lang="ru-RU" sz="1600" dirty="0"/>
          </a:p>
          <a:p>
            <a:pPr marL="0" lvl="0" indent="0">
              <a:buSzTx/>
            </a:pPr>
            <a:r>
              <a:rPr lang="ru-RU" sz="1600" dirty="0"/>
              <a:t>Постановление Правительства Забайкальского края от 1 июля 2022 года № 229 - гранты «</a:t>
            </a:r>
            <a:r>
              <a:rPr lang="ru-RU" sz="1600" dirty="0" err="1"/>
              <a:t>Агростартап</a:t>
            </a:r>
            <a:r>
              <a:rPr lang="ru-RU" sz="1600" dirty="0"/>
              <a:t>». До 5 млн. рублей. Разведение молочного и мясного КРС. До 3 млн. рублей на иные направления проектов. Гранты предоставляются на конкурсной основе.</a:t>
            </a:r>
          </a:p>
          <a:p>
            <a:pPr marL="0"/>
            <a:r>
              <a:rPr lang="ru-RU" sz="1600" dirty="0"/>
              <a:t> </a:t>
            </a:r>
          </a:p>
          <a:p>
            <a:pPr marL="0" lvl="0" indent="0">
              <a:buSzTx/>
            </a:pPr>
            <a:endParaRPr lang="ru-RU" sz="1600" dirty="0" smtClean="0"/>
          </a:p>
          <a:p>
            <a:pPr marL="0" lvl="0" indent="0">
              <a:buSzTx/>
            </a:pPr>
            <a:endParaRPr lang="ru-RU" sz="1600" dirty="0"/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427302" y="3069800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5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427302" y="2327153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4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486544"/>
            <a:ext cx="390178" cy="432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02" y="3887138"/>
            <a:ext cx="39150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Меры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государственной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поддержки -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Производство колбасных изделий</a:t>
            </a: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76922" y="1678185"/>
            <a:ext cx="7681303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>
              <a:buSzTx/>
            </a:pPr>
            <a:r>
              <a:rPr lang="ru-RU" sz="1500" dirty="0">
                <a:cs typeface="Times New Roman" pitchFamily="18" charset="0"/>
              </a:rPr>
              <a:t>Постановление Правительства Забайкальского края от 11.06.2019 № 241 – субсидия на возмещение части затрат на строительство и (или) модернизацию объектов АПК, приобретению техники и оборудования. Размер от 30 до 100</a:t>
            </a:r>
            <a:r>
              <a:rPr lang="ru-RU" sz="1500" dirty="0" smtClean="0">
                <a:cs typeface="Times New Roman" pitchFamily="18" charset="0"/>
              </a:rPr>
              <a:t>%.</a:t>
            </a:r>
          </a:p>
          <a:p>
            <a:pPr marL="0" lvl="0" indent="0" algn="just">
              <a:buSzTx/>
            </a:pPr>
            <a:endParaRPr lang="ru-RU" sz="1500" dirty="0">
              <a:cs typeface="Times New Roman" pitchFamily="18" charset="0"/>
            </a:endParaRPr>
          </a:p>
          <a:p>
            <a:pPr marL="0" lvl="0" indent="0" algn="just">
              <a:buSzTx/>
            </a:pPr>
            <a:r>
              <a:rPr lang="ru-RU" sz="1500" dirty="0">
                <a:cs typeface="Times New Roman" pitchFamily="18" charset="0"/>
              </a:rPr>
              <a:t>Для вновь создаваемых и действующих предприятия:</a:t>
            </a:r>
          </a:p>
          <a:p>
            <a:pPr marL="0" lvl="0" indent="0" algn="just">
              <a:buSzTx/>
            </a:pPr>
            <a:r>
              <a:rPr lang="ru-RU" sz="1500" dirty="0">
                <a:cs typeface="Times New Roman" pitchFamily="18" charset="0"/>
              </a:rPr>
              <a:t>Получение земельного участка в аренду без торгов для реализации инвестиционного проекта для производства импортозамещающей продукции в соответствии с постановлением Правительства РФ от 09 апреля 2022 года № 629, распоряжением Правительства Забайкальского края от 04 июля 2022 года № 260-р. Участок предоставляется в аренду без торгов независимо от содержания документации по планировке территории</a:t>
            </a:r>
            <a:r>
              <a:rPr lang="ru-RU" sz="1500" dirty="0" smtClean="0">
                <a:cs typeface="Times New Roman" pitchFamily="18" charset="0"/>
              </a:rPr>
              <a:t>.</a:t>
            </a:r>
          </a:p>
          <a:p>
            <a:pPr marL="0" lvl="0" indent="0" algn="just">
              <a:buSzTx/>
            </a:pPr>
            <a:endParaRPr lang="ru-RU" sz="1500" dirty="0">
              <a:cs typeface="Times New Roman" pitchFamily="18" charset="0"/>
            </a:endParaRPr>
          </a:p>
          <a:p>
            <a:pPr marL="0" lvl="0" indent="0" algn="just">
              <a:buSzTx/>
            </a:pPr>
            <a:r>
              <a:rPr lang="ru-RU" sz="1500" dirty="0">
                <a:cs typeface="Times New Roman" pitchFamily="18" charset="0"/>
              </a:rPr>
              <a:t>Постановление Правительства Забайкальского края от 02.12.2020 № 522 - субсидия на возмещение части затрат на приобретение сельскохозяйственных </a:t>
            </a:r>
            <a:r>
              <a:rPr lang="ru-RU" sz="1500" dirty="0" smtClean="0">
                <a:cs typeface="Times New Roman" pitchFamily="18" charset="0"/>
              </a:rPr>
              <a:t>животных. </a:t>
            </a:r>
            <a:r>
              <a:rPr lang="ru-RU" sz="1500" dirty="0">
                <a:cs typeface="Times New Roman" pitchFamily="18" charset="0"/>
              </a:rPr>
              <a:t>Размер субсидии до 50% стоимости сельскохозяйственных животных, приобретенных не ранее 1 декабря предыдущего года (без учета НДС и транспортных расходов).</a:t>
            </a:r>
          </a:p>
          <a:p>
            <a:pPr marL="0" lvl="0"/>
            <a:r>
              <a:rPr lang="ru-RU" sz="1600" dirty="0" smtClean="0"/>
              <a:t>транспортных </a:t>
            </a:r>
            <a:r>
              <a:rPr lang="ru-RU" sz="1600" dirty="0"/>
              <a:t>расходов).</a:t>
            </a:r>
          </a:p>
          <a:p>
            <a:pPr marL="0" lvl="0" indent="0" algn="just">
              <a:buSzTx/>
            </a:pPr>
            <a:endParaRPr lang="ru-RU" sz="1500" dirty="0">
              <a:cs typeface="Times New Roman" pitchFamily="18" charset="0"/>
            </a:endParaRP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406073" y="3742249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3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406072" y="2383055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2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406072" y="1678185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1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Меры государственной поддержки - Производство колбасных изделий</a:t>
            </a:r>
            <a:endParaRPr lang="ru-RU" sz="1600" dirty="0">
              <a:solidFill>
                <a:schemeClr val="bg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12800" y="1336431"/>
            <a:ext cx="7845425" cy="3485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algn="just"/>
            <a:r>
              <a:rPr lang="ru-RU" sz="1600" dirty="0"/>
              <a:t>Постановление Правительства Забайкальского края от 17.04.2020 № 103 - субсидия на финансовое обеспечение части затрат на развитие мясного животноводства. Субсидия предоставляется по ставке на 1 голову сельскохозяйственного животного</a:t>
            </a:r>
            <a:r>
              <a:rPr lang="ru-RU" sz="1600" dirty="0" smtClean="0"/>
              <a:t>.</a:t>
            </a:r>
          </a:p>
          <a:p>
            <a:pPr marL="0" algn="just"/>
            <a:endParaRPr lang="ru-RU" sz="1600" dirty="0"/>
          </a:p>
          <a:p>
            <a:pPr marL="0" algn="just"/>
            <a:r>
              <a:rPr lang="ru-RU" sz="1600" dirty="0"/>
              <a:t>Постановление Правительства Забайкальского края от 29 апреля 2020 года № 136 - гранты на развитие семейных ферм до 30 млн руб. до 70% затрат от стоимости проекта. Гранты предоставляются на конкурсной основе</a:t>
            </a:r>
            <a:r>
              <a:rPr lang="ru-RU" sz="1600" dirty="0" smtClean="0"/>
              <a:t>.</a:t>
            </a:r>
          </a:p>
          <a:p>
            <a:pPr marL="0" algn="just"/>
            <a:endParaRPr lang="ru-RU" sz="1600" dirty="0"/>
          </a:p>
          <a:p>
            <a:pPr marL="0" algn="just"/>
            <a:r>
              <a:rPr lang="ru-RU" sz="1600" dirty="0"/>
              <a:t>Постановление Правительства Забайкальского края от 29 марта 2022 года № 107 - гранты «</a:t>
            </a:r>
            <a:r>
              <a:rPr lang="ru-RU" sz="1600" dirty="0" err="1"/>
              <a:t>Агропрогресс</a:t>
            </a:r>
            <a:r>
              <a:rPr lang="ru-RU" sz="1600" dirty="0"/>
              <a:t>». Размер до 30 млн руб. до 25% затрат от стоимости проекта. Не менее 70% от стоимости проекта за счет инвестиционного кредита. Гранты предоставляются на конкурсной основе</a:t>
            </a:r>
            <a:r>
              <a:rPr lang="ru-RU" sz="1600" dirty="0" smtClean="0"/>
              <a:t>.</a:t>
            </a:r>
          </a:p>
          <a:p>
            <a:pPr marL="0" algn="just"/>
            <a:endParaRPr lang="ru-RU" sz="1600" dirty="0" smtClean="0"/>
          </a:p>
          <a:p>
            <a:pPr marL="0" algn="just"/>
            <a:r>
              <a:rPr lang="ru-RU" sz="1600" dirty="0" smtClean="0"/>
              <a:t>Постановление </a:t>
            </a:r>
            <a:r>
              <a:rPr lang="ru-RU" sz="1600" dirty="0"/>
              <a:t>Правительства Забайкальского края от 1 июля 2022 года № 229 - гранты «</a:t>
            </a:r>
            <a:r>
              <a:rPr lang="ru-RU" sz="1600" dirty="0" err="1"/>
              <a:t>Агростартап</a:t>
            </a:r>
            <a:r>
              <a:rPr lang="ru-RU" sz="1600" dirty="0"/>
              <a:t>». До 5 млн. рублей. Разведение молочного и мясного КРС. До 3 млн. рублей на иные направления проектов. Гранты предоставляются на конкурсной основе.</a:t>
            </a:r>
          </a:p>
          <a:p>
            <a:pPr marL="0" algn="just"/>
            <a:endParaRPr lang="ru-RU" sz="1600" dirty="0"/>
          </a:p>
          <a:p>
            <a:pPr marL="0" algn="just"/>
            <a:endParaRPr lang="ru-RU" sz="1600" dirty="0"/>
          </a:p>
          <a:p>
            <a:endParaRPr lang="ru-RU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329801" y="2077573"/>
            <a:ext cx="397030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5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329801" y="1336431"/>
            <a:ext cx="397029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4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24" y="2819888"/>
            <a:ext cx="395707" cy="432854"/>
          </a:xfrm>
          <a:prstGeom prst="rect">
            <a:avLst/>
          </a:prstGeom>
        </p:spPr>
      </p:pic>
      <p:sp>
        <p:nvSpPr>
          <p:cNvPr id="10" name="Shape 199"/>
          <p:cNvSpPr txBox="1">
            <a:spLocks noChangeArrowheads="1"/>
          </p:cNvSpPr>
          <p:nvPr/>
        </p:nvSpPr>
        <p:spPr bwMode="auto">
          <a:xfrm>
            <a:off x="336062" y="3742586"/>
            <a:ext cx="390768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7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7"/>
          <p:cNvSpPr txBox="1">
            <a:spLocks noGrp="1"/>
          </p:cNvSpPr>
          <p:nvPr>
            <p:ph type="title"/>
          </p:nvPr>
        </p:nvSpPr>
        <p:spPr>
          <a:xfrm>
            <a:off x="397326" y="246000"/>
            <a:ext cx="6521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>
                <a:solidFill>
                  <a:srgbClr val="6C6C72"/>
                </a:solidFill>
              </a:rPr>
              <a:t>Информация о р</a:t>
            </a:r>
            <a:r>
              <a:rPr lang="ru" sz="2900" b="1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>
                <a:solidFill>
                  <a:srgbClr val="6C6C72"/>
                </a:solidFill>
              </a:rPr>
              <a:t>е 1/3</a:t>
            </a:r>
            <a:endParaRPr sz="1100"/>
          </a:p>
        </p:txBody>
      </p:sp>
      <p:sp>
        <p:nvSpPr>
          <p:cNvPr id="290" name="Google Shape;290;p57"/>
          <p:cNvSpPr/>
          <p:nvPr/>
        </p:nvSpPr>
        <p:spPr>
          <a:xfrm>
            <a:off x="6816870" y="1393193"/>
            <a:ext cx="101548" cy="5258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7"/>
          <p:cNvSpPr txBox="1"/>
          <p:nvPr/>
        </p:nvSpPr>
        <p:spPr>
          <a:xfrm>
            <a:off x="172560" y="1412490"/>
            <a:ext cx="133513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noAutofit/>
          </a:bodyPr>
          <a:lstStyle/>
          <a:p>
            <a:pPr lvl="0" algn="ctr">
              <a:lnSpc>
                <a:spcPct val="103499"/>
              </a:lnSpc>
            </a:pPr>
            <a:r>
              <a:rPr lang="ru-RU" sz="800" dirty="0">
                <a:solidFill>
                  <a:schemeClr val="dk1"/>
                </a:solidFill>
              </a:rPr>
              <a:t>Граничит </a:t>
            </a:r>
            <a:r>
              <a:rPr lang="ru-RU" sz="800" dirty="0" smtClean="0">
                <a:solidFill>
                  <a:schemeClr val="dk1"/>
                </a:solidFill>
              </a:rPr>
              <a:t>с Кыринским</a:t>
            </a:r>
            <a:r>
              <a:rPr lang="ru-RU" sz="800" dirty="0">
                <a:solidFill>
                  <a:schemeClr val="dk1"/>
                </a:solidFill>
              </a:rPr>
              <a:t>, Ононским, Дульдургинским, </a:t>
            </a:r>
            <a:r>
              <a:rPr lang="ru-RU" sz="800" dirty="0" smtClean="0">
                <a:solidFill>
                  <a:schemeClr val="dk1"/>
                </a:solidFill>
              </a:rPr>
              <a:t>Улётовским </a:t>
            </a:r>
            <a:r>
              <a:rPr lang="ru-RU" sz="800" dirty="0">
                <a:solidFill>
                  <a:schemeClr val="dk1"/>
                </a:solidFill>
              </a:rPr>
              <a:t>районами и республикой </a:t>
            </a:r>
            <a:r>
              <a:rPr lang="ru-RU" sz="800" dirty="0" smtClean="0">
                <a:solidFill>
                  <a:schemeClr val="dk1"/>
                </a:solidFill>
              </a:rPr>
              <a:t>Монголия </a:t>
            </a:r>
            <a:endParaRPr lang="ru-RU" sz="800" dirty="0">
              <a:solidFill>
                <a:schemeClr val="dk1"/>
              </a:solidFill>
            </a:endParaRPr>
          </a:p>
        </p:txBody>
      </p:sp>
      <p:sp>
        <p:nvSpPr>
          <p:cNvPr id="304" name="Google Shape;304;p57"/>
          <p:cNvSpPr txBox="1"/>
          <p:nvPr/>
        </p:nvSpPr>
        <p:spPr>
          <a:xfrm>
            <a:off x="1500092" y="1361205"/>
            <a:ext cx="9939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noAutofit/>
          </a:bodyPr>
          <a:lstStyle/>
          <a:p>
            <a:pPr marL="12700" marR="0" lvl="0" indent="-1270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Авиасообщение </a:t>
            </a:r>
            <a:r>
              <a:rPr lang="ru" sz="800" dirty="0" smtClean="0">
                <a:solidFill>
                  <a:schemeClr val="dk1"/>
                </a:solidFill>
              </a:rPr>
              <a:t>отсутствует</a:t>
            </a:r>
            <a:endParaRPr sz="800" dirty="0">
              <a:solidFill>
                <a:schemeClr val="dk1"/>
              </a:solidFill>
            </a:endParaRPr>
          </a:p>
        </p:txBody>
      </p:sp>
      <p:sp>
        <p:nvSpPr>
          <p:cNvPr id="305" name="Google Shape;305;p57"/>
          <p:cNvSpPr txBox="1"/>
          <p:nvPr/>
        </p:nvSpPr>
        <p:spPr>
          <a:xfrm>
            <a:off x="2418348" y="1365927"/>
            <a:ext cx="1085700" cy="26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ЖД сообщение</a:t>
            </a:r>
            <a:endParaRPr sz="800" dirty="0">
              <a:solidFill>
                <a:schemeClr val="dk1"/>
              </a:solidFill>
            </a:endParaRPr>
          </a:p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 smtClean="0">
                <a:solidFill>
                  <a:schemeClr val="dk1"/>
                </a:solidFill>
              </a:rPr>
              <a:t>отсутствует</a:t>
            </a:r>
            <a:endParaRPr sz="800" dirty="0">
              <a:solidFill>
                <a:schemeClr val="dk1"/>
              </a:solidFill>
            </a:endParaRPr>
          </a:p>
        </p:txBody>
      </p:sp>
      <p:sp>
        <p:nvSpPr>
          <p:cNvPr id="306" name="Google Shape;306;p57"/>
          <p:cNvSpPr/>
          <p:nvPr/>
        </p:nvSpPr>
        <p:spPr>
          <a:xfrm>
            <a:off x="820091" y="984362"/>
            <a:ext cx="98100" cy="287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7"/>
          <p:cNvSpPr/>
          <p:nvPr/>
        </p:nvSpPr>
        <p:spPr>
          <a:xfrm>
            <a:off x="1766934" y="1027634"/>
            <a:ext cx="255510" cy="201651"/>
          </a:xfrm>
          <a:custGeom>
            <a:avLst/>
            <a:gdLst/>
            <a:ahLst/>
            <a:cxnLst/>
            <a:rect l="l" t="t" r="r" b="b"/>
            <a:pathLst>
              <a:path w="299719" h="296545" extrusionOk="0">
                <a:moveTo>
                  <a:pt x="21272" y="178092"/>
                </a:moveTo>
                <a:lnTo>
                  <a:pt x="14421" y="180413"/>
                </a:lnTo>
                <a:lnTo>
                  <a:pt x="9055" y="182524"/>
                </a:lnTo>
                <a:lnTo>
                  <a:pt x="0" y="185915"/>
                </a:lnTo>
                <a:lnTo>
                  <a:pt x="47473" y="212697"/>
                </a:lnTo>
                <a:lnTo>
                  <a:pt x="78384" y="237972"/>
                </a:lnTo>
                <a:lnTo>
                  <a:pt x="111645" y="296087"/>
                </a:lnTo>
                <a:lnTo>
                  <a:pt x="116179" y="296202"/>
                </a:lnTo>
                <a:lnTo>
                  <a:pt x="117944" y="289483"/>
                </a:lnTo>
                <a:lnTo>
                  <a:pt x="121310" y="282727"/>
                </a:lnTo>
                <a:lnTo>
                  <a:pt x="121132" y="276072"/>
                </a:lnTo>
                <a:lnTo>
                  <a:pt x="120600" y="265661"/>
                </a:lnTo>
                <a:lnTo>
                  <a:pt x="119641" y="255262"/>
                </a:lnTo>
                <a:lnTo>
                  <a:pt x="118351" y="244888"/>
                </a:lnTo>
                <a:lnTo>
                  <a:pt x="116827" y="234556"/>
                </a:lnTo>
                <a:lnTo>
                  <a:pt x="116497" y="227577"/>
                </a:lnTo>
                <a:lnTo>
                  <a:pt x="117833" y="221432"/>
                </a:lnTo>
                <a:lnTo>
                  <a:pt x="120813" y="215823"/>
                </a:lnTo>
                <a:lnTo>
                  <a:pt x="125412" y="210451"/>
                </a:lnTo>
                <a:lnTo>
                  <a:pt x="152730" y="183267"/>
                </a:lnTo>
                <a:lnTo>
                  <a:pt x="67259" y="183267"/>
                </a:lnTo>
                <a:lnTo>
                  <a:pt x="53373" y="182618"/>
                </a:lnTo>
                <a:lnTo>
                  <a:pt x="38718" y="180413"/>
                </a:lnTo>
                <a:lnTo>
                  <a:pt x="24295" y="178676"/>
                </a:lnTo>
                <a:lnTo>
                  <a:pt x="22859" y="178587"/>
                </a:lnTo>
                <a:lnTo>
                  <a:pt x="21272" y="178092"/>
                </a:lnTo>
                <a:close/>
              </a:path>
              <a:path w="299719" h="296545" extrusionOk="0">
                <a:moveTo>
                  <a:pt x="41039" y="48541"/>
                </a:moveTo>
                <a:lnTo>
                  <a:pt x="31792" y="50234"/>
                </a:lnTo>
                <a:lnTo>
                  <a:pt x="24258" y="56271"/>
                </a:lnTo>
                <a:lnTo>
                  <a:pt x="16001" y="67894"/>
                </a:lnTo>
                <a:lnTo>
                  <a:pt x="129044" y="131940"/>
                </a:lnTo>
                <a:lnTo>
                  <a:pt x="116647" y="145671"/>
                </a:lnTo>
                <a:lnTo>
                  <a:pt x="104857" y="159264"/>
                </a:lnTo>
                <a:lnTo>
                  <a:pt x="92743" y="171295"/>
                </a:lnTo>
                <a:lnTo>
                  <a:pt x="79374" y="180340"/>
                </a:lnTo>
                <a:lnTo>
                  <a:pt x="67259" y="183267"/>
                </a:lnTo>
                <a:lnTo>
                  <a:pt x="152730" y="183267"/>
                </a:lnTo>
                <a:lnTo>
                  <a:pt x="157434" y="178587"/>
                </a:lnTo>
                <a:lnTo>
                  <a:pt x="266348" y="69469"/>
                </a:lnTo>
                <a:lnTo>
                  <a:pt x="187070" y="69469"/>
                </a:lnTo>
                <a:lnTo>
                  <a:pt x="117735" y="59705"/>
                </a:lnTo>
                <a:lnTo>
                  <a:pt x="54432" y="49949"/>
                </a:lnTo>
                <a:lnTo>
                  <a:pt x="41039" y="48541"/>
                </a:lnTo>
                <a:close/>
              </a:path>
              <a:path w="299719" h="296545" extrusionOk="0">
                <a:moveTo>
                  <a:pt x="283667" y="0"/>
                </a:moveTo>
                <a:lnTo>
                  <a:pt x="263474" y="0"/>
                </a:lnTo>
                <a:lnTo>
                  <a:pt x="231848" y="31340"/>
                </a:lnTo>
                <a:lnTo>
                  <a:pt x="215928" y="46895"/>
                </a:lnTo>
                <a:lnTo>
                  <a:pt x="199783" y="62204"/>
                </a:lnTo>
                <a:lnTo>
                  <a:pt x="195300" y="66382"/>
                </a:lnTo>
                <a:lnTo>
                  <a:pt x="187070" y="69469"/>
                </a:lnTo>
                <a:lnTo>
                  <a:pt x="266348" y="69469"/>
                </a:lnTo>
                <a:lnTo>
                  <a:pt x="284403" y="51346"/>
                </a:lnTo>
                <a:lnTo>
                  <a:pt x="295568" y="37422"/>
                </a:lnTo>
                <a:lnTo>
                  <a:pt x="299170" y="24930"/>
                </a:lnTo>
                <a:lnTo>
                  <a:pt x="295205" y="12809"/>
                </a:lnTo>
                <a:lnTo>
                  <a:pt x="2836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7"/>
          <p:cNvSpPr/>
          <p:nvPr/>
        </p:nvSpPr>
        <p:spPr>
          <a:xfrm>
            <a:off x="1917375" y="1117766"/>
            <a:ext cx="63000" cy="112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7"/>
          <p:cNvSpPr/>
          <p:nvPr/>
        </p:nvSpPr>
        <p:spPr>
          <a:xfrm>
            <a:off x="410059" y="3643788"/>
            <a:ext cx="3764581" cy="124806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7"/>
          <p:cNvSpPr/>
          <p:nvPr/>
        </p:nvSpPr>
        <p:spPr>
          <a:xfrm>
            <a:off x="39900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7"/>
          <p:cNvSpPr/>
          <p:nvPr/>
        </p:nvSpPr>
        <p:spPr>
          <a:xfrm>
            <a:off x="49083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7"/>
          <p:cNvSpPr/>
          <p:nvPr/>
        </p:nvSpPr>
        <p:spPr>
          <a:xfrm>
            <a:off x="58265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7"/>
          <p:cNvSpPr/>
          <p:nvPr/>
        </p:nvSpPr>
        <p:spPr>
          <a:xfrm>
            <a:off x="67448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57"/>
          <p:cNvSpPr/>
          <p:nvPr/>
        </p:nvSpPr>
        <p:spPr>
          <a:xfrm>
            <a:off x="76630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7"/>
          <p:cNvSpPr/>
          <p:nvPr/>
        </p:nvSpPr>
        <p:spPr>
          <a:xfrm>
            <a:off x="85813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7"/>
          <p:cNvSpPr/>
          <p:nvPr/>
        </p:nvSpPr>
        <p:spPr>
          <a:xfrm>
            <a:off x="94995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7"/>
          <p:cNvSpPr/>
          <p:nvPr/>
        </p:nvSpPr>
        <p:spPr>
          <a:xfrm>
            <a:off x="104178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7"/>
          <p:cNvSpPr/>
          <p:nvPr/>
        </p:nvSpPr>
        <p:spPr>
          <a:xfrm>
            <a:off x="113360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7"/>
          <p:cNvSpPr/>
          <p:nvPr/>
        </p:nvSpPr>
        <p:spPr>
          <a:xfrm>
            <a:off x="122543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7"/>
          <p:cNvSpPr/>
          <p:nvPr/>
        </p:nvSpPr>
        <p:spPr>
          <a:xfrm>
            <a:off x="131726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7"/>
          <p:cNvSpPr/>
          <p:nvPr/>
        </p:nvSpPr>
        <p:spPr>
          <a:xfrm>
            <a:off x="1409085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7"/>
          <p:cNvSpPr/>
          <p:nvPr/>
        </p:nvSpPr>
        <p:spPr>
          <a:xfrm>
            <a:off x="150091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7"/>
          <p:cNvSpPr/>
          <p:nvPr/>
        </p:nvSpPr>
        <p:spPr>
          <a:xfrm>
            <a:off x="159273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7"/>
          <p:cNvSpPr/>
          <p:nvPr/>
        </p:nvSpPr>
        <p:spPr>
          <a:xfrm>
            <a:off x="168456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7"/>
          <p:cNvSpPr/>
          <p:nvPr/>
        </p:nvSpPr>
        <p:spPr>
          <a:xfrm>
            <a:off x="177638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7"/>
          <p:cNvSpPr/>
          <p:nvPr/>
        </p:nvSpPr>
        <p:spPr>
          <a:xfrm>
            <a:off x="186821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7"/>
          <p:cNvSpPr/>
          <p:nvPr/>
        </p:nvSpPr>
        <p:spPr>
          <a:xfrm>
            <a:off x="196003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7"/>
          <p:cNvSpPr/>
          <p:nvPr/>
        </p:nvSpPr>
        <p:spPr>
          <a:xfrm>
            <a:off x="205186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7"/>
          <p:cNvSpPr/>
          <p:nvPr/>
        </p:nvSpPr>
        <p:spPr>
          <a:xfrm>
            <a:off x="214368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57"/>
          <p:cNvSpPr/>
          <p:nvPr/>
        </p:nvSpPr>
        <p:spPr>
          <a:xfrm>
            <a:off x="223551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7"/>
          <p:cNvSpPr/>
          <p:nvPr/>
        </p:nvSpPr>
        <p:spPr>
          <a:xfrm>
            <a:off x="232733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7"/>
          <p:cNvSpPr/>
          <p:nvPr/>
        </p:nvSpPr>
        <p:spPr>
          <a:xfrm>
            <a:off x="241916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7"/>
          <p:cNvSpPr/>
          <p:nvPr/>
        </p:nvSpPr>
        <p:spPr>
          <a:xfrm>
            <a:off x="251099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7"/>
          <p:cNvSpPr/>
          <p:nvPr/>
        </p:nvSpPr>
        <p:spPr>
          <a:xfrm>
            <a:off x="2602815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7"/>
          <p:cNvSpPr/>
          <p:nvPr/>
        </p:nvSpPr>
        <p:spPr>
          <a:xfrm>
            <a:off x="2694641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7"/>
          <p:cNvSpPr/>
          <p:nvPr/>
        </p:nvSpPr>
        <p:spPr>
          <a:xfrm>
            <a:off x="278646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7"/>
          <p:cNvSpPr/>
          <p:nvPr/>
        </p:nvSpPr>
        <p:spPr>
          <a:xfrm>
            <a:off x="2878291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7"/>
          <p:cNvSpPr/>
          <p:nvPr/>
        </p:nvSpPr>
        <p:spPr>
          <a:xfrm>
            <a:off x="297011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7"/>
          <p:cNvSpPr/>
          <p:nvPr/>
        </p:nvSpPr>
        <p:spPr>
          <a:xfrm>
            <a:off x="306194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57"/>
          <p:cNvSpPr/>
          <p:nvPr/>
        </p:nvSpPr>
        <p:spPr>
          <a:xfrm>
            <a:off x="315376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7"/>
          <p:cNvSpPr/>
          <p:nvPr/>
        </p:nvSpPr>
        <p:spPr>
          <a:xfrm>
            <a:off x="324559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7"/>
          <p:cNvSpPr/>
          <p:nvPr/>
        </p:nvSpPr>
        <p:spPr>
          <a:xfrm>
            <a:off x="333741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7"/>
          <p:cNvSpPr/>
          <p:nvPr/>
        </p:nvSpPr>
        <p:spPr>
          <a:xfrm>
            <a:off x="3429243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7"/>
          <p:cNvSpPr/>
          <p:nvPr/>
        </p:nvSpPr>
        <p:spPr>
          <a:xfrm>
            <a:off x="352106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7"/>
          <p:cNvSpPr/>
          <p:nvPr/>
        </p:nvSpPr>
        <p:spPr>
          <a:xfrm>
            <a:off x="361289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7"/>
          <p:cNvSpPr/>
          <p:nvPr/>
        </p:nvSpPr>
        <p:spPr>
          <a:xfrm>
            <a:off x="370471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7"/>
          <p:cNvSpPr/>
          <p:nvPr/>
        </p:nvSpPr>
        <p:spPr>
          <a:xfrm>
            <a:off x="379654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7"/>
          <p:cNvSpPr txBox="1"/>
          <p:nvPr/>
        </p:nvSpPr>
        <p:spPr>
          <a:xfrm>
            <a:off x="1868200" y="2795100"/>
            <a:ext cx="724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-1270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П</a:t>
            </a:r>
            <a: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лощадь  территории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7"/>
          <p:cNvSpPr txBox="1"/>
          <p:nvPr/>
        </p:nvSpPr>
        <p:spPr>
          <a:xfrm>
            <a:off x="390023" y="2732356"/>
            <a:ext cx="843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Общая протяжённость границ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7"/>
          <p:cNvSpPr txBox="1"/>
          <p:nvPr/>
        </p:nvSpPr>
        <p:spPr>
          <a:xfrm>
            <a:off x="1721293" y="3089649"/>
            <a:ext cx="972529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lvl="0" algn="ctr">
              <a:lnSpc>
                <a:spcPct val="116000"/>
              </a:lnSpc>
            </a:pPr>
            <a:r>
              <a:rPr lang="ru" sz="2000" b="1" dirty="0">
                <a:solidFill>
                  <a:schemeClr val="dk1"/>
                </a:solidFill>
              </a:rPr>
              <a:t>7434,83</a:t>
            </a:r>
            <a:r>
              <a:rPr lang="ru" sz="1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тыс</a:t>
            </a:r>
            <a:r>
              <a:rPr lang="ru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км²</a:t>
            </a:r>
            <a:endParaRPr sz="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7"/>
          <p:cNvSpPr txBox="1"/>
          <p:nvPr/>
        </p:nvSpPr>
        <p:spPr>
          <a:xfrm>
            <a:off x="480597" y="3095793"/>
            <a:ext cx="6522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dk1"/>
                </a:solidFill>
              </a:rPr>
              <a:t>ХХХ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км.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7"/>
          <p:cNvSpPr txBox="1"/>
          <p:nvPr/>
        </p:nvSpPr>
        <p:spPr>
          <a:xfrm>
            <a:off x="3413000" y="2851450"/>
            <a:ext cx="5856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Население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7"/>
          <p:cNvSpPr txBox="1"/>
          <p:nvPr/>
        </p:nvSpPr>
        <p:spPr>
          <a:xfrm>
            <a:off x="3095289" y="3091300"/>
            <a:ext cx="1167000" cy="56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</a:rPr>
              <a:t>8 </a:t>
            </a:r>
            <a:r>
              <a:rPr lang="ru-RU" sz="2000" b="1" dirty="0" smtClean="0">
                <a:solidFill>
                  <a:schemeClr val="dk1"/>
                </a:solidFill>
              </a:rPr>
              <a:t>288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тыс. человек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7"/>
          <p:cNvSpPr/>
          <p:nvPr/>
        </p:nvSpPr>
        <p:spPr>
          <a:xfrm>
            <a:off x="4427526" y="3643788"/>
            <a:ext cx="547665" cy="81054"/>
          </a:xfrm>
          <a:custGeom>
            <a:avLst/>
            <a:gdLst/>
            <a:ahLst/>
            <a:cxnLst/>
            <a:rect l="l" t="t" r="r" b="b"/>
            <a:pathLst>
              <a:path w="641985" h="119379" extrusionOk="0">
                <a:moveTo>
                  <a:pt x="641578" y="118846"/>
                </a:moveTo>
                <a:lnTo>
                  <a:pt x="0" y="118846"/>
                </a:lnTo>
                <a:lnTo>
                  <a:pt x="0" y="0"/>
                </a:lnTo>
                <a:lnTo>
                  <a:pt x="641578" y="0"/>
                </a:lnTo>
                <a:lnTo>
                  <a:pt x="641578" y="1188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7"/>
          <p:cNvSpPr/>
          <p:nvPr/>
        </p:nvSpPr>
        <p:spPr>
          <a:xfrm>
            <a:off x="8408179" y="2387791"/>
            <a:ext cx="554707" cy="87521"/>
          </a:xfrm>
          <a:custGeom>
            <a:avLst/>
            <a:gdLst/>
            <a:ahLst/>
            <a:cxnLst/>
            <a:rect l="l" t="t" r="r" b="b"/>
            <a:pathLst>
              <a:path w="650240" h="128904" extrusionOk="0">
                <a:moveTo>
                  <a:pt x="650011" y="128663"/>
                </a:moveTo>
                <a:lnTo>
                  <a:pt x="0" y="128663"/>
                </a:lnTo>
                <a:lnTo>
                  <a:pt x="0" y="0"/>
                </a:lnTo>
                <a:lnTo>
                  <a:pt x="650011" y="0"/>
                </a:lnTo>
                <a:lnTo>
                  <a:pt x="650011" y="1286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7"/>
          <p:cNvSpPr txBox="1"/>
          <p:nvPr/>
        </p:nvSpPr>
        <p:spPr>
          <a:xfrm>
            <a:off x="365652" y="4255709"/>
            <a:ext cx="1272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383B3E"/>
                </a:solidFill>
              </a:rPr>
              <a:t>273</a:t>
            </a:r>
            <a:r>
              <a:rPr lang="ru" sz="1800" b="1" dirty="0" smtClean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800" b="1" dirty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км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расстояние до </a:t>
            </a:r>
            <a:r>
              <a:rPr lang="ru" sz="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" sz="800" dirty="0" smtClean="0">
                <a:solidFill>
                  <a:schemeClr val="dk1"/>
                </a:solidFill>
              </a:rPr>
              <a:t>.</a:t>
            </a:r>
            <a:r>
              <a:rPr lang="ru" sz="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Чита</a:t>
            </a:r>
            <a:r>
              <a:rPr lang="ru" sz="800" dirty="0" smtClean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7"/>
          <p:cNvSpPr txBox="1"/>
          <p:nvPr/>
        </p:nvSpPr>
        <p:spPr>
          <a:xfrm>
            <a:off x="1561039" y="4255709"/>
            <a:ext cx="9939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383B3E"/>
                </a:solidFill>
              </a:rPr>
              <a:t>с</a:t>
            </a:r>
            <a:r>
              <a:rPr lang="ru" sz="1800" b="1" dirty="0" smtClean="0">
                <a:solidFill>
                  <a:srgbClr val="383B3E"/>
                </a:solidFill>
              </a:rPr>
              <a:t>. Акша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Административный  центр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7"/>
          <p:cNvSpPr txBox="1"/>
          <p:nvPr/>
        </p:nvSpPr>
        <p:spPr>
          <a:xfrm>
            <a:off x="2630735" y="4255746"/>
            <a:ext cx="1409955" cy="41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383B3E"/>
                </a:solidFill>
              </a:rPr>
              <a:t>04.01.1926 г.</a:t>
            </a:r>
            <a:r>
              <a:rPr lang="ru" sz="1800" b="1" dirty="0" smtClean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635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rgbClr val="383B3E"/>
                </a:solidFill>
              </a:rPr>
              <a:t>  </a:t>
            </a:r>
            <a:r>
              <a:rPr lang="ru" sz="800" dirty="0">
                <a:solidFill>
                  <a:schemeClr val="dk1"/>
                </a:solidFill>
              </a:rPr>
              <a:t>Дата образования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7"/>
          <p:cNvSpPr txBox="1"/>
          <p:nvPr/>
        </p:nvSpPr>
        <p:spPr>
          <a:xfrm>
            <a:off x="3311173" y="1373539"/>
            <a:ext cx="10857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Автомобильное сообщение</a:t>
            </a:r>
            <a:endParaRPr sz="800" dirty="0">
              <a:solidFill>
                <a:schemeClr val="dk1"/>
              </a:solidFill>
            </a:endParaRPr>
          </a:p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</a:endParaRPr>
          </a:p>
        </p:txBody>
      </p:sp>
      <p:pic>
        <p:nvPicPr>
          <p:cNvPr id="367" name="Google Shape;36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0600" y="28003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16288" y="2285143"/>
            <a:ext cx="554700" cy="57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7973" y="2360698"/>
            <a:ext cx="422125" cy="4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2275" y="2292926"/>
            <a:ext cx="499500" cy="4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92557" y="804160"/>
            <a:ext cx="662500" cy="64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04278" y="878300"/>
            <a:ext cx="499499" cy="4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74291" y="950290"/>
            <a:ext cx="662499" cy="36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1097" y="943650"/>
            <a:ext cx="361449" cy="393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263106" y="1027634"/>
            <a:ext cx="4699779" cy="3641475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" name="Google Shape;368;p5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04454" y="2908495"/>
            <a:ext cx="103613" cy="136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7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Меры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государственной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поддержки -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Производство и переработка овса и пшеницы</a:t>
            </a: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06586" y="1523017"/>
            <a:ext cx="7751640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ru-RU" sz="1600" dirty="0">
                <a:latin typeface="+mn-lt"/>
                <a:cs typeface="Times New Roman" pitchFamily="18" charset="0"/>
              </a:rPr>
              <a:t>Постановление Правительства Забайкальского края от 11.06.2019 № 241 – субсидия на возмещение части затрат на строительство и (или) модернизацию объектов АПК, приобретению техники и оборудования. Размер от 30 до 100</a:t>
            </a:r>
            <a:r>
              <a:rPr lang="ru-RU" sz="1600" dirty="0" smtClean="0">
                <a:latin typeface="+mn-lt"/>
                <a:cs typeface="Times New Roman" pitchFamily="18" charset="0"/>
              </a:rPr>
              <a:t>%.</a:t>
            </a:r>
          </a:p>
          <a:p>
            <a:pPr marL="0" indent="0" algn="just"/>
            <a:endParaRPr lang="ru-RU" sz="1600" dirty="0">
              <a:latin typeface="+mn-lt"/>
              <a:cs typeface="Times New Roman" pitchFamily="18" charset="0"/>
            </a:endParaRPr>
          </a:p>
          <a:p>
            <a:pPr marL="0" indent="0" algn="just"/>
            <a:r>
              <a:rPr lang="ru-RU" sz="1600" dirty="0">
                <a:latin typeface="+mn-lt"/>
                <a:cs typeface="Times New Roman" pitchFamily="18" charset="0"/>
              </a:rPr>
              <a:t>Постановление Правительства Забайкальского края от 3 апреля 2020 г. N 84 - субсидии на финансовое обеспечение части затрат на проведение комплекса агротехнологических работ, повышение уровня экологической безопасности сельскохозяйственного производства, а также на повышение плодородия почв и качества почв. Субсидия предоставляется по ставке на 1 гектар посевной площади, планируемой к засеву зерновыми и зернобобовыми, кормовыми, масличными с/х культурами (за исключением рапса и сои), картофелем, овощами открытого грунта.</a:t>
            </a:r>
          </a:p>
          <a:p>
            <a:pPr marL="0" indent="0" algn="just"/>
            <a:endParaRPr lang="ru-RU" sz="1600" dirty="0">
              <a:latin typeface="+mn-lt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428623" y="2541510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</a:rPr>
              <a:t>2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428624" y="1555486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chemeClr val="bg1"/>
                </a:solidFill>
              </a:rPr>
              <a:t>1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Меры государственной поддержки - Производство и переработка овса и пшеницы</a:t>
            </a:r>
            <a:endParaRPr lang="ru-RU" sz="1600" dirty="0">
              <a:solidFill>
                <a:schemeClr val="bg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9109" y="1125416"/>
            <a:ext cx="7580922" cy="408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/>
            <a:r>
              <a:rPr lang="ru-RU" sz="2300" dirty="0"/>
              <a:t>Постановление Правительства Забайкальского края от 26.10.2021 № 420 - субсидия на возмещение части затрат на производство и реализацию зерновых культур. Размер: до 50</a:t>
            </a:r>
            <a:r>
              <a:rPr lang="ru-RU" sz="2300" dirty="0" smtClean="0"/>
              <a:t>%.</a:t>
            </a:r>
          </a:p>
          <a:p>
            <a:pPr marL="0" lvl="0"/>
            <a:endParaRPr lang="ru-RU" sz="2300" dirty="0"/>
          </a:p>
          <a:p>
            <a:pPr marL="0" lvl="0"/>
            <a:r>
              <a:rPr lang="ru-RU" sz="2300" dirty="0"/>
              <a:t>Постановление Правительства Забайкальского края от 28.04.2022 № 156 - Субсидия на возмещение затрат на осуществление мероприятий в области мелиорации земель сельскохозяйственного назначения, проведение гидромелиоративных, </a:t>
            </a:r>
            <a:r>
              <a:rPr lang="ru-RU" sz="2300" dirty="0" err="1"/>
              <a:t>культуртехнических</a:t>
            </a:r>
            <a:r>
              <a:rPr lang="ru-RU" sz="2300" dirty="0"/>
              <a:t>, </a:t>
            </a:r>
            <a:r>
              <a:rPr lang="ru-RU" sz="2300" dirty="0" err="1"/>
              <a:t>агролесомелиоративных</a:t>
            </a:r>
            <a:r>
              <a:rPr lang="ru-RU" sz="2300" dirty="0"/>
              <a:t> и фитомелиоративных мероприятий, а также мероприятий в области известкования кислых почв на пашне. Размер до 50</a:t>
            </a:r>
            <a:r>
              <a:rPr lang="ru-RU" sz="2300" dirty="0" smtClean="0"/>
              <a:t>%.</a:t>
            </a:r>
          </a:p>
          <a:p>
            <a:pPr marL="0" lvl="0"/>
            <a:endParaRPr lang="ru-RU" sz="2300" dirty="0"/>
          </a:p>
          <a:p>
            <a:pPr marL="0" lvl="0"/>
            <a:r>
              <a:rPr lang="ru-RU" sz="2300" dirty="0"/>
              <a:t>Постановление Правительства Забайкальского края от 29 марта 2022 года № 107 - гранты «</a:t>
            </a:r>
            <a:r>
              <a:rPr lang="ru-RU" sz="2300" dirty="0" err="1"/>
              <a:t>Агропрогресс</a:t>
            </a:r>
            <a:r>
              <a:rPr lang="ru-RU" sz="2300" dirty="0"/>
              <a:t>». Размер до 30 млн руб. до 25% затрат от стоимости проекта. Не менее 70% от стоимости проекта за счет инвестиционного кредита. Гранты предоставляются на конкурсной основе</a:t>
            </a:r>
            <a:r>
              <a:rPr lang="ru-RU" sz="2300" dirty="0" smtClean="0"/>
              <a:t>.</a:t>
            </a:r>
          </a:p>
          <a:p>
            <a:pPr marL="0" lvl="0"/>
            <a:endParaRPr lang="ru-RU" sz="2300" dirty="0"/>
          </a:p>
          <a:p>
            <a:pPr marL="0" lvl="0"/>
            <a:r>
              <a:rPr lang="ru-RU" sz="2300" dirty="0"/>
              <a:t>Постановление Правительства Забайкальского края от 1 июля 2022 года № 229 - гранты «</a:t>
            </a:r>
            <a:r>
              <a:rPr lang="ru-RU" sz="2300" dirty="0" err="1"/>
              <a:t>Агростартап</a:t>
            </a:r>
            <a:r>
              <a:rPr lang="ru-RU" sz="2300" dirty="0"/>
              <a:t>». До 5 млн. рублей Разведение молочного и мясного КРС. До 3 млн. рублей на иные направления проектов. Гранты предоставляются на конкурсной основе.</a:t>
            </a:r>
          </a:p>
          <a:p>
            <a:pPr marL="0" indent="0" algn="just"/>
            <a:endParaRPr lang="ru-RU" sz="1600" dirty="0">
              <a:latin typeface="+mn-lt"/>
              <a:cs typeface="Times New Roman" pitchFamily="18" charset="0"/>
            </a:endParaRPr>
          </a:p>
          <a:p>
            <a:endParaRPr lang="ru-RU" sz="1600" dirty="0"/>
          </a:p>
          <a:p>
            <a:r>
              <a:rPr lang="ru-RU" sz="1600" dirty="0"/>
              <a:t> </a:t>
            </a:r>
          </a:p>
          <a:p>
            <a:endParaRPr lang="ru-RU" dirty="0"/>
          </a:p>
        </p:txBody>
      </p:sp>
      <p:sp>
        <p:nvSpPr>
          <p:cNvPr id="10" name="Shape 199"/>
          <p:cNvSpPr txBox="1">
            <a:spLocks noChangeArrowheads="1"/>
          </p:cNvSpPr>
          <p:nvPr/>
        </p:nvSpPr>
        <p:spPr bwMode="auto">
          <a:xfrm>
            <a:off x="428625" y="1125416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</a:rPr>
              <a:t>3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  <p:sp>
        <p:nvSpPr>
          <p:cNvPr id="12" name="Shape 199"/>
          <p:cNvSpPr txBox="1">
            <a:spLocks noChangeArrowheads="1"/>
          </p:cNvSpPr>
          <p:nvPr/>
        </p:nvSpPr>
        <p:spPr bwMode="auto">
          <a:xfrm>
            <a:off x="428624" y="1838125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</a:rPr>
              <a:t>4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  <p:sp>
        <p:nvSpPr>
          <p:cNvPr id="14" name="Shape 199"/>
          <p:cNvSpPr txBox="1">
            <a:spLocks noChangeArrowheads="1"/>
          </p:cNvSpPr>
          <p:nvPr/>
        </p:nvSpPr>
        <p:spPr bwMode="auto">
          <a:xfrm>
            <a:off x="428624" y="281382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</a:rPr>
              <a:t>5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  <p:sp>
        <p:nvSpPr>
          <p:cNvPr id="15" name="Shape 199"/>
          <p:cNvSpPr txBox="1">
            <a:spLocks noChangeArrowheads="1"/>
          </p:cNvSpPr>
          <p:nvPr/>
        </p:nvSpPr>
        <p:spPr bwMode="auto">
          <a:xfrm>
            <a:off x="428624" y="3713818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</a:rPr>
              <a:t>6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8"/>
          <p:cNvSpPr txBox="1">
            <a:spLocks noGrp="1"/>
          </p:cNvSpPr>
          <p:nvPr>
            <p:ph type="title"/>
          </p:nvPr>
        </p:nvSpPr>
        <p:spPr>
          <a:xfrm>
            <a:off x="397324" y="130518"/>
            <a:ext cx="8160079" cy="47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 dirty="0">
                <a:solidFill>
                  <a:srgbClr val="6C6C72"/>
                </a:solidFill>
              </a:rPr>
              <a:t>Информация о р</a:t>
            </a:r>
            <a:r>
              <a:rPr lang="ru" sz="2900" b="1" dirty="0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 dirty="0">
                <a:solidFill>
                  <a:srgbClr val="6C6C72"/>
                </a:solidFill>
              </a:rPr>
              <a:t>е </a:t>
            </a:r>
            <a:r>
              <a:rPr lang="ru" sz="2900" b="1" dirty="0" smtClean="0">
                <a:solidFill>
                  <a:srgbClr val="6C6C72"/>
                </a:solidFill>
              </a:rPr>
              <a:t>2/3</a:t>
            </a:r>
            <a:endParaRPr sz="900" dirty="0"/>
          </a:p>
        </p:txBody>
      </p:sp>
      <p:sp>
        <p:nvSpPr>
          <p:cNvPr id="381" name="Google Shape;381;p58"/>
          <p:cNvSpPr txBox="1"/>
          <p:nvPr/>
        </p:nvSpPr>
        <p:spPr>
          <a:xfrm>
            <a:off x="356075" y="1365925"/>
            <a:ext cx="1050000" cy="389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  <a:highlight>
                  <a:schemeClr val="lt1"/>
                </a:highlight>
              </a:rPr>
              <a:t>Объём инвестиций в 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основной </a:t>
            </a:r>
            <a:r>
              <a:rPr lang="ru" sz="800" dirty="0">
                <a:solidFill>
                  <a:schemeClr val="dk1"/>
                </a:solidFill>
                <a:highlight>
                  <a:schemeClr val="lt1"/>
                </a:highlight>
              </a:rPr>
              <a:t>капитал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: </a:t>
            </a:r>
            <a:endParaRPr lang="ru" sz="800" dirty="0" smtClean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2,5 млн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.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82" name="Google Shape;382;p58"/>
          <p:cNvSpPr txBox="1"/>
          <p:nvPr/>
        </p:nvSpPr>
        <p:spPr>
          <a:xfrm>
            <a:off x="1779501" y="1369677"/>
            <a:ext cx="9939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800" dirty="0">
                <a:solidFill>
                  <a:schemeClr val="dk1"/>
                </a:solidFill>
                <a:highlight>
                  <a:schemeClr val="lt1"/>
                </a:highlight>
              </a:rPr>
              <a:t>МСП: 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13</a:t>
            </a:r>
            <a:r>
              <a:rPr lang="ru-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6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800" dirty="0">
                <a:solidFill>
                  <a:schemeClr val="dk1"/>
                </a:solidFill>
                <a:highlight>
                  <a:schemeClr val="lt1"/>
                </a:highlight>
              </a:rPr>
              <a:t>Численность рабочих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: 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120 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83" name="Google Shape;383;p58"/>
          <p:cNvSpPr/>
          <p:nvPr/>
        </p:nvSpPr>
        <p:spPr>
          <a:xfrm>
            <a:off x="353490" y="3859908"/>
            <a:ext cx="3762287" cy="124835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8"/>
          <p:cNvSpPr/>
          <p:nvPr/>
        </p:nvSpPr>
        <p:spPr>
          <a:xfrm>
            <a:off x="39900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8"/>
          <p:cNvSpPr/>
          <p:nvPr/>
        </p:nvSpPr>
        <p:spPr>
          <a:xfrm>
            <a:off x="49083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8"/>
          <p:cNvSpPr/>
          <p:nvPr/>
        </p:nvSpPr>
        <p:spPr>
          <a:xfrm>
            <a:off x="58265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8"/>
          <p:cNvSpPr/>
          <p:nvPr/>
        </p:nvSpPr>
        <p:spPr>
          <a:xfrm>
            <a:off x="67448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8"/>
          <p:cNvSpPr/>
          <p:nvPr/>
        </p:nvSpPr>
        <p:spPr>
          <a:xfrm>
            <a:off x="76630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8"/>
          <p:cNvSpPr/>
          <p:nvPr/>
        </p:nvSpPr>
        <p:spPr>
          <a:xfrm>
            <a:off x="85813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8"/>
          <p:cNvSpPr/>
          <p:nvPr/>
        </p:nvSpPr>
        <p:spPr>
          <a:xfrm>
            <a:off x="94995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8"/>
          <p:cNvSpPr/>
          <p:nvPr/>
        </p:nvSpPr>
        <p:spPr>
          <a:xfrm>
            <a:off x="104178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8"/>
          <p:cNvSpPr/>
          <p:nvPr/>
        </p:nvSpPr>
        <p:spPr>
          <a:xfrm>
            <a:off x="113360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58"/>
          <p:cNvSpPr/>
          <p:nvPr/>
        </p:nvSpPr>
        <p:spPr>
          <a:xfrm>
            <a:off x="122543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8"/>
          <p:cNvSpPr/>
          <p:nvPr/>
        </p:nvSpPr>
        <p:spPr>
          <a:xfrm>
            <a:off x="13172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8"/>
          <p:cNvSpPr/>
          <p:nvPr/>
        </p:nvSpPr>
        <p:spPr>
          <a:xfrm>
            <a:off x="140908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8"/>
          <p:cNvSpPr/>
          <p:nvPr/>
        </p:nvSpPr>
        <p:spPr>
          <a:xfrm>
            <a:off x="150091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8"/>
          <p:cNvSpPr/>
          <p:nvPr/>
        </p:nvSpPr>
        <p:spPr>
          <a:xfrm>
            <a:off x="159273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8"/>
          <p:cNvSpPr/>
          <p:nvPr/>
        </p:nvSpPr>
        <p:spPr>
          <a:xfrm>
            <a:off x="16845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8"/>
          <p:cNvSpPr/>
          <p:nvPr/>
        </p:nvSpPr>
        <p:spPr>
          <a:xfrm>
            <a:off x="177638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8"/>
          <p:cNvSpPr/>
          <p:nvPr/>
        </p:nvSpPr>
        <p:spPr>
          <a:xfrm>
            <a:off x="18682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8"/>
          <p:cNvSpPr/>
          <p:nvPr/>
        </p:nvSpPr>
        <p:spPr>
          <a:xfrm>
            <a:off x="196003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8"/>
          <p:cNvSpPr/>
          <p:nvPr/>
        </p:nvSpPr>
        <p:spPr>
          <a:xfrm>
            <a:off x="20518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8"/>
          <p:cNvSpPr/>
          <p:nvPr/>
        </p:nvSpPr>
        <p:spPr>
          <a:xfrm>
            <a:off x="214368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8"/>
          <p:cNvSpPr/>
          <p:nvPr/>
        </p:nvSpPr>
        <p:spPr>
          <a:xfrm>
            <a:off x="22355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8"/>
          <p:cNvSpPr/>
          <p:nvPr/>
        </p:nvSpPr>
        <p:spPr>
          <a:xfrm>
            <a:off x="232733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8"/>
          <p:cNvSpPr/>
          <p:nvPr/>
        </p:nvSpPr>
        <p:spPr>
          <a:xfrm>
            <a:off x="24191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8"/>
          <p:cNvSpPr/>
          <p:nvPr/>
        </p:nvSpPr>
        <p:spPr>
          <a:xfrm>
            <a:off x="251099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8"/>
          <p:cNvSpPr/>
          <p:nvPr/>
        </p:nvSpPr>
        <p:spPr>
          <a:xfrm>
            <a:off x="260281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8"/>
          <p:cNvSpPr/>
          <p:nvPr/>
        </p:nvSpPr>
        <p:spPr>
          <a:xfrm>
            <a:off x="269464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58"/>
          <p:cNvSpPr/>
          <p:nvPr/>
        </p:nvSpPr>
        <p:spPr>
          <a:xfrm>
            <a:off x="278646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8"/>
          <p:cNvSpPr/>
          <p:nvPr/>
        </p:nvSpPr>
        <p:spPr>
          <a:xfrm>
            <a:off x="287829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8"/>
          <p:cNvSpPr/>
          <p:nvPr/>
        </p:nvSpPr>
        <p:spPr>
          <a:xfrm>
            <a:off x="297011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8"/>
          <p:cNvSpPr/>
          <p:nvPr/>
        </p:nvSpPr>
        <p:spPr>
          <a:xfrm>
            <a:off x="306194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8"/>
          <p:cNvSpPr/>
          <p:nvPr/>
        </p:nvSpPr>
        <p:spPr>
          <a:xfrm>
            <a:off x="315376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58"/>
          <p:cNvSpPr/>
          <p:nvPr/>
        </p:nvSpPr>
        <p:spPr>
          <a:xfrm>
            <a:off x="324559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58"/>
          <p:cNvSpPr/>
          <p:nvPr/>
        </p:nvSpPr>
        <p:spPr>
          <a:xfrm>
            <a:off x="333741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58"/>
          <p:cNvSpPr/>
          <p:nvPr/>
        </p:nvSpPr>
        <p:spPr>
          <a:xfrm>
            <a:off x="3429243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8"/>
          <p:cNvSpPr/>
          <p:nvPr/>
        </p:nvSpPr>
        <p:spPr>
          <a:xfrm>
            <a:off x="352106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8"/>
          <p:cNvSpPr/>
          <p:nvPr/>
        </p:nvSpPr>
        <p:spPr>
          <a:xfrm>
            <a:off x="361289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8"/>
          <p:cNvSpPr/>
          <p:nvPr/>
        </p:nvSpPr>
        <p:spPr>
          <a:xfrm>
            <a:off x="370471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8"/>
          <p:cNvSpPr/>
          <p:nvPr/>
        </p:nvSpPr>
        <p:spPr>
          <a:xfrm>
            <a:off x="379654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8"/>
          <p:cNvSpPr txBox="1"/>
          <p:nvPr/>
        </p:nvSpPr>
        <p:spPr>
          <a:xfrm>
            <a:off x="1959150" y="2631275"/>
            <a:ext cx="652200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-1270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ЖД сообщение отсутствует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8"/>
          <p:cNvSpPr txBox="1"/>
          <p:nvPr/>
        </p:nvSpPr>
        <p:spPr>
          <a:xfrm>
            <a:off x="389986" y="2637631"/>
            <a:ext cx="843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Особенности района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8"/>
          <p:cNvSpPr txBox="1"/>
          <p:nvPr/>
        </p:nvSpPr>
        <p:spPr>
          <a:xfrm>
            <a:off x="186513" y="2988479"/>
            <a:ext cx="1294283" cy="83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ru-RU" sz="800" dirty="0" smtClean="0">
                <a:solidFill>
                  <a:schemeClr val="dk1"/>
                </a:solidFill>
              </a:rPr>
              <a:t>округ удалённый </a:t>
            </a:r>
            <a:r>
              <a:rPr lang="ru-RU" sz="800" dirty="0">
                <a:solidFill>
                  <a:schemeClr val="dk1"/>
                </a:solidFill>
              </a:rPr>
              <a:t>и приграничный, поток людей и транспорта не такой большой, что обеспечивает спокойствие и безопасность</a:t>
            </a:r>
            <a:endParaRPr sz="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26" name="Google Shape;426;p58"/>
          <p:cNvSpPr txBox="1"/>
          <p:nvPr/>
        </p:nvSpPr>
        <p:spPr>
          <a:xfrm>
            <a:off x="3262225" y="2647525"/>
            <a:ext cx="9102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Образовательные учреждения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8"/>
          <p:cNvSpPr txBox="1"/>
          <p:nvPr/>
        </p:nvSpPr>
        <p:spPr>
          <a:xfrm>
            <a:off x="3143943" y="3001854"/>
            <a:ext cx="985800" cy="56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</a:rPr>
              <a:t>шт.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8"/>
          <p:cNvSpPr txBox="1"/>
          <p:nvPr/>
        </p:nvSpPr>
        <p:spPr>
          <a:xfrm>
            <a:off x="369674" y="4165550"/>
            <a:ext cx="1864960" cy="29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383B3E"/>
                </a:solidFill>
              </a:rPr>
              <a:t>Городское население: </a:t>
            </a:r>
            <a:r>
              <a:rPr lang="ru" sz="900" b="1" dirty="0" smtClean="0">
                <a:solidFill>
                  <a:srgbClr val="383B3E"/>
                </a:solidFill>
              </a:rPr>
              <a:t>0 чел. </a:t>
            </a:r>
            <a:endParaRPr sz="900" b="1" dirty="0">
              <a:solidFill>
                <a:srgbClr val="383B3E"/>
              </a:solidFill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383B3E"/>
                </a:solidFill>
              </a:rPr>
              <a:t>Сельское население: </a:t>
            </a:r>
            <a:r>
              <a:rPr lang="ru" sz="900" b="1" dirty="0" smtClean="0">
                <a:solidFill>
                  <a:srgbClr val="383B3E"/>
                </a:solidFill>
              </a:rPr>
              <a:t>8288 </a:t>
            </a:r>
            <a:r>
              <a:rPr lang="ru" sz="900" b="1" dirty="0" smtClean="0">
                <a:solidFill>
                  <a:srgbClr val="383B3E"/>
                </a:solidFill>
              </a:rPr>
              <a:t>чел.</a:t>
            </a:r>
            <a:endParaRPr sz="900" b="1" dirty="0">
              <a:solidFill>
                <a:srgbClr val="383B3E"/>
              </a:solidFill>
            </a:endParaRPr>
          </a:p>
        </p:txBody>
      </p:sp>
      <p:sp>
        <p:nvSpPr>
          <p:cNvPr id="429" name="Google Shape;429;p58"/>
          <p:cNvSpPr txBox="1"/>
          <p:nvPr/>
        </p:nvSpPr>
        <p:spPr>
          <a:xfrm>
            <a:off x="2254413" y="4046298"/>
            <a:ext cx="971400" cy="8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4499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383B3E"/>
                </a:solidFill>
              </a:rPr>
              <a:t>2157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99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>
                <a:solidFill>
                  <a:srgbClr val="383B3E"/>
                </a:solidFill>
              </a:rPr>
              <a:t>чел. экономически активного населения</a:t>
            </a:r>
            <a:endParaRPr sz="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8"/>
          <p:cNvSpPr txBox="1"/>
          <p:nvPr/>
        </p:nvSpPr>
        <p:spPr>
          <a:xfrm>
            <a:off x="3059087" y="4027100"/>
            <a:ext cx="12315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44999" marR="63500" lvl="0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383B3E"/>
                </a:solidFill>
              </a:rPr>
              <a:t>34% </a:t>
            </a:r>
            <a:r>
              <a:rPr lang="ru" sz="900" dirty="0">
                <a:solidFill>
                  <a:srgbClr val="383B3E"/>
                </a:solidFill>
              </a:rPr>
              <a:t>трудоспособного населения</a:t>
            </a:r>
            <a:endParaRPr sz="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8"/>
          <p:cNvSpPr txBox="1"/>
          <p:nvPr/>
        </p:nvSpPr>
        <p:spPr>
          <a:xfrm>
            <a:off x="3115523" y="1365927"/>
            <a:ext cx="1085700" cy="51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  <a:highlight>
                  <a:schemeClr val="lt1"/>
                </a:highlight>
              </a:rPr>
              <a:t>Крупные предприятия района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: ООО УК «ИВА», ООО «КРАЙС»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50" y="917386"/>
            <a:ext cx="792300" cy="42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8284" y="861870"/>
            <a:ext cx="533100" cy="53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4248" y="861885"/>
            <a:ext cx="533100" cy="5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300" y="2097887"/>
            <a:ext cx="422125" cy="4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8"/>
          <p:cNvPicPr preferRelativeResize="0"/>
          <p:nvPr/>
        </p:nvPicPr>
        <p:blipFill rotWithShape="1">
          <a:blip r:embed="rId7">
            <a:alphaModFix/>
          </a:blip>
          <a:srcRect t="20210" b="-20209"/>
          <a:stretch/>
        </p:blipFill>
        <p:spPr>
          <a:xfrm>
            <a:off x="306277" y="2111198"/>
            <a:ext cx="1050000" cy="10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8"/>
          <p:cNvSpPr txBox="1"/>
          <p:nvPr/>
        </p:nvSpPr>
        <p:spPr>
          <a:xfrm>
            <a:off x="6005350" y="2652775"/>
            <a:ext cx="2031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6C6C72"/>
                </a:solidFill>
              </a:rPr>
              <a:t>карта района с системообразующими предприятиями</a:t>
            </a:r>
            <a:endParaRPr dirty="0"/>
          </a:p>
        </p:txBody>
      </p:sp>
      <p:pic>
        <p:nvPicPr>
          <p:cNvPr id="438" name="Google Shape;438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20758" y="1914552"/>
            <a:ext cx="806700" cy="78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27158" t="9801" r="19157" b="6269"/>
          <a:stretch/>
        </p:blipFill>
        <p:spPr>
          <a:xfrm>
            <a:off x="4201223" y="771073"/>
            <a:ext cx="4852860" cy="4267704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4384874" y="4165550"/>
            <a:ext cx="734604" cy="453973"/>
          </a:xfrm>
          <a:prstGeom prst="wedgeEllipseCallout">
            <a:avLst>
              <a:gd name="adj1" fmla="val 54655"/>
              <a:gd name="adj2" fmla="val -20326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ООО УК «ИВА»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Овальная выноска 61"/>
          <p:cNvSpPr/>
          <p:nvPr/>
        </p:nvSpPr>
        <p:spPr>
          <a:xfrm>
            <a:off x="6135076" y="4235939"/>
            <a:ext cx="849717" cy="383584"/>
          </a:xfrm>
          <a:prstGeom prst="wedgeEllipseCallout">
            <a:avLst>
              <a:gd name="adj1" fmla="val -50140"/>
              <a:gd name="adj2" fmla="val 37520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ООО «КРАЙС»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Овальная выноска 62"/>
          <p:cNvSpPr/>
          <p:nvPr/>
        </p:nvSpPr>
        <p:spPr>
          <a:xfrm>
            <a:off x="5496158" y="3570989"/>
            <a:ext cx="826428" cy="417092"/>
          </a:xfrm>
          <a:prstGeom prst="wedgeEllipseCallout">
            <a:avLst>
              <a:gd name="adj1" fmla="val -27633"/>
              <a:gd name="adj2" fmla="val 59911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МУП «ААТП»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2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9"/>
          <p:cNvSpPr txBox="1">
            <a:spLocks noGrp="1"/>
          </p:cNvSpPr>
          <p:nvPr>
            <p:ph type="title"/>
          </p:nvPr>
        </p:nvSpPr>
        <p:spPr>
          <a:xfrm>
            <a:off x="397325" y="61219"/>
            <a:ext cx="7931700" cy="47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 dirty="0">
                <a:solidFill>
                  <a:srgbClr val="6C6C72"/>
                </a:solidFill>
              </a:rPr>
              <a:t>Информация о р</a:t>
            </a:r>
            <a:r>
              <a:rPr lang="ru" sz="2900" b="1" dirty="0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 dirty="0">
                <a:solidFill>
                  <a:srgbClr val="6C6C72"/>
                </a:solidFill>
              </a:rPr>
              <a:t>е </a:t>
            </a:r>
            <a:r>
              <a:rPr lang="ru" sz="2900" b="1" dirty="0" smtClean="0">
                <a:solidFill>
                  <a:srgbClr val="6C6C72"/>
                </a:solidFill>
              </a:rPr>
              <a:t>3/3</a:t>
            </a:r>
            <a:endParaRPr sz="900" dirty="0"/>
          </a:p>
        </p:txBody>
      </p:sp>
      <p:sp>
        <p:nvSpPr>
          <p:cNvPr id="444" name="Google Shape;444;p59"/>
          <p:cNvSpPr txBox="1"/>
          <p:nvPr/>
        </p:nvSpPr>
        <p:spPr>
          <a:xfrm>
            <a:off x="356075" y="1365925"/>
            <a:ext cx="10500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rgbClr val="231F20"/>
                </a:solidFill>
              </a:rPr>
              <a:t>Количество культурно-досуговых заведений</a:t>
            </a:r>
            <a:endParaRPr sz="800" dirty="0">
              <a:solidFill>
                <a:srgbClr val="231F20"/>
              </a:solidFill>
            </a:endParaRPr>
          </a:p>
        </p:txBody>
      </p:sp>
      <p:sp>
        <p:nvSpPr>
          <p:cNvPr id="445" name="Google Shape;445;p59"/>
          <p:cNvSpPr txBox="1"/>
          <p:nvPr/>
        </p:nvSpPr>
        <p:spPr>
          <a:xfrm>
            <a:off x="1687700" y="1369675"/>
            <a:ext cx="11475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800" dirty="0">
                <a:solidFill>
                  <a:srgbClr val="231F20"/>
                </a:solidFill>
              </a:rPr>
              <a:t>Количество финансово - кредитных организаций</a:t>
            </a:r>
            <a:endParaRPr sz="800" dirty="0">
              <a:solidFill>
                <a:srgbClr val="231F20"/>
              </a:solidFill>
            </a:endParaRPr>
          </a:p>
        </p:txBody>
      </p:sp>
      <p:sp>
        <p:nvSpPr>
          <p:cNvPr id="446" name="Google Shape;446;p59"/>
          <p:cNvSpPr/>
          <p:nvPr/>
        </p:nvSpPr>
        <p:spPr>
          <a:xfrm>
            <a:off x="410059" y="3643788"/>
            <a:ext cx="3762287" cy="124835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9"/>
          <p:cNvSpPr/>
          <p:nvPr/>
        </p:nvSpPr>
        <p:spPr>
          <a:xfrm>
            <a:off x="39900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59"/>
          <p:cNvSpPr/>
          <p:nvPr/>
        </p:nvSpPr>
        <p:spPr>
          <a:xfrm>
            <a:off x="49083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59"/>
          <p:cNvSpPr/>
          <p:nvPr/>
        </p:nvSpPr>
        <p:spPr>
          <a:xfrm>
            <a:off x="58265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59"/>
          <p:cNvSpPr/>
          <p:nvPr/>
        </p:nvSpPr>
        <p:spPr>
          <a:xfrm>
            <a:off x="67448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9"/>
          <p:cNvSpPr/>
          <p:nvPr/>
        </p:nvSpPr>
        <p:spPr>
          <a:xfrm>
            <a:off x="76630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9"/>
          <p:cNvSpPr/>
          <p:nvPr/>
        </p:nvSpPr>
        <p:spPr>
          <a:xfrm>
            <a:off x="85813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9"/>
          <p:cNvSpPr/>
          <p:nvPr/>
        </p:nvSpPr>
        <p:spPr>
          <a:xfrm>
            <a:off x="94995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9"/>
          <p:cNvSpPr/>
          <p:nvPr/>
        </p:nvSpPr>
        <p:spPr>
          <a:xfrm>
            <a:off x="104178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9"/>
          <p:cNvSpPr/>
          <p:nvPr/>
        </p:nvSpPr>
        <p:spPr>
          <a:xfrm>
            <a:off x="113360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9"/>
          <p:cNvSpPr/>
          <p:nvPr/>
        </p:nvSpPr>
        <p:spPr>
          <a:xfrm>
            <a:off x="122543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9"/>
          <p:cNvSpPr/>
          <p:nvPr/>
        </p:nvSpPr>
        <p:spPr>
          <a:xfrm>
            <a:off x="13172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9"/>
          <p:cNvSpPr/>
          <p:nvPr/>
        </p:nvSpPr>
        <p:spPr>
          <a:xfrm>
            <a:off x="140908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9"/>
          <p:cNvSpPr/>
          <p:nvPr/>
        </p:nvSpPr>
        <p:spPr>
          <a:xfrm>
            <a:off x="150091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9"/>
          <p:cNvSpPr/>
          <p:nvPr/>
        </p:nvSpPr>
        <p:spPr>
          <a:xfrm>
            <a:off x="159273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59"/>
          <p:cNvSpPr/>
          <p:nvPr/>
        </p:nvSpPr>
        <p:spPr>
          <a:xfrm>
            <a:off x="16845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9"/>
          <p:cNvSpPr/>
          <p:nvPr/>
        </p:nvSpPr>
        <p:spPr>
          <a:xfrm>
            <a:off x="177638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9"/>
          <p:cNvSpPr/>
          <p:nvPr/>
        </p:nvSpPr>
        <p:spPr>
          <a:xfrm>
            <a:off x="18682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9"/>
          <p:cNvSpPr/>
          <p:nvPr/>
        </p:nvSpPr>
        <p:spPr>
          <a:xfrm>
            <a:off x="196003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9"/>
          <p:cNvSpPr/>
          <p:nvPr/>
        </p:nvSpPr>
        <p:spPr>
          <a:xfrm>
            <a:off x="20518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9"/>
          <p:cNvSpPr/>
          <p:nvPr/>
        </p:nvSpPr>
        <p:spPr>
          <a:xfrm>
            <a:off x="214368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9"/>
          <p:cNvSpPr/>
          <p:nvPr/>
        </p:nvSpPr>
        <p:spPr>
          <a:xfrm>
            <a:off x="22355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9"/>
          <p:cNvSpPr/>
          <p:nvPr/>
        </p:nvSpPr>
        <p:spPr>
          <a:xfrm>
            <a:off x="232733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9"/>
          <p:cNvSpPr/>
          <p:nvPr/>
        </p:nvSpPr>
        <p:spPr>
          <a:xfrm>
            <a:off x="24191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59"/>
          <p:cNvSpPr/>
          <p:nvPr/>
        </p:nvSpPr>
        <p:spPr>
          <a:xfrm>
            <a:off x="251099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59"/>
          <p:cNvSpPr/>
          <p:nvPr/>
        </p:nvSpPr>
        <p:spPr>
          <a:xfrm>
            <a:off x="260281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59"/>
          <p:cNvSpPr/>
          <p:nvPr/>
        </p:nvSpPr>
        <p:spPr>
          <a:xfrm>
            <a:off x="269464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9"/>
          <p:cNvSpPr/>
          <p:nvPr/>
        </p:nvSpPr>
        <p:spPr>
          <a:xfrm>
            <a:off x="278646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9"/>
          <p:cNvSpPr/>
          <p:nvPr/>
        </p:nvSpPr>
        <p:spPr>
          <a:xfrm>
            <a:off x="287829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9"/>
          <p:cNvSpPr/>
          <p:nvPr/>
        </p:nvSpPr>
        <p:spPr>
          <a:xfrm>
            <a:off x="297011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9"/>
          <p:cNvSpPr/>
          <p:nvPr/>
        </p:nvSpPr>
        <p:spPr>
          <a:xfrm>
            <a:off x="306194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9"/>
          <p:cNvSpPr/>
          <p:nvPr/>
        </p:nvSpPr>
        <p:spPr>
          <a:xfrm>
            <a:off x="315376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9"/>
          <p:cNvSpPr/>
          <p:nvPr/>
        </p:nvSpPr>
        <p:spPr>
          <a:xfrm>
            <a:off x="324559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9"/>
          <p:cNvSpPr/>
          <p:nvPr/>
        </p:nvSpPr>
        <p:spPr>
          <a:xfrm>
            <a:off x="333741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9"/>
          <p:cNvSpPr/>
          <p:nvPr/>
        </p:nvSpPr>
        <p:spPr>
          <a:xfrm>
            <a:off x="3429243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9"/>
          <p:cNvSpPr/>
          <p:nvPr/>
        </p:nvSpPr>
        <p:spPr>
          <a:xfrm>
            <a:off x="352106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9"/>
          <p:cNvSpPr/>
          <p:nvPr/>
        </p:nvSpPr>
        <p:spPr>
          <a:xfrm>
            <a:off x="361289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59"/>
          <p:cNvSpPr/>
          <p:nvPr/>
        </p:nvSpPr>
        <p:spPr>
          <a:xfrm>
            <a:off x="370471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59"/>
          <p:cNvSpPr/>
          <p:nvPr/>
        </p:nvSpPr>
        <p:spPr>
          <a:xfrm>
            <a:off x="379654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9"/>
          <p:cNvSpPr txBox="1"/>
          <p:nvPr/>
        </p:nvSpPr>
        <p:spPr>
          <a:xfrm>
            <a:off x="1949850" y="2606300"/>
            <a:ext cx="652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-1270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П</a:t>
            </a: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лощадь  </a:t>
            </a:r>
            <a:r>
              <a:rPr lang="ru" sz="800" dirty="0">
                <a:solidFill>
                  <a:schemeClr val="dk1"/>
                </a:solidFill>
              </a:rPr>
              <a:t>жилищного фонда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9"/>
          <p:cNvSpPr txBox="1"/>
          <p:nvPr/>
        </p:nvSpPr>
        <p:spPr>
          <a:xfrm>
            <a:off x="389999" y="2606300"/>
            <a:ext cx="926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dirty="0">
                <a:solidFill>
                  <a:schemeClr val="dk1"/>
                </a:solidFill>
              </a:rPr>
              <a:t> </a:t>
            </a:r>
            <a:r>
              <a:rPr lang="ru" sz="800" dirty="0">
                <a:solidFill>
                  <a:schemeClr val="dk1"/>
                </a:solidFill>
              </a:rPr>
              <a:t>Ежегодный объём жилого и нежилого строительства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9"/>
          <p:cNvSpPr txBox="1"/>
          <p:nvPr/>
        </p:nvSpPr>
        <p:spPr>
          <a:xfrm>
            <a:off x="148523" y="2003220"/>
            <a:ext cx="1341763" cy="65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lvl="0" algn="ctr">
              <a:lnSpc>
                <a:spcPct val="116000"/>
              </a:lnSpc>
            </a:pPr>
            <a:r>
              <a:rPr lang="ru-RU" sz="1800" b="1" dirty="0" smtClean="0"/>
              <a:t>300-1000 </a:t>
            </a:r>
            <a:r>
              <a:rPr lang="ru-RU" sz="1800" b="1" dirty="0" err="1"/>
              <a:t>кв.м</a:t>
            </a:r>
            <a:r>
              <a:rPr lang="ru-RU" sz="1800" b="1" dirty="0"/>
              <a:t>.</a:t>
            </a:r>
            <a:endParaRPr lang="ru-RU" sz="1800" dirty="0"/>
          </a:p>
        </p:txBody>
      </p:sp>
      <p:sp>
        <p:nvSpPr>
          <p:cNvPr id="489" name="Google Shape;489;p59"/>
          <p:cNvSpPr txBox="1"/>
          <p:nvPr/>
        </p:nvSpPr>
        <p:spPr>
          <a:xfrm>
            <a:off x="3262213" y="2671550"/>
            <a:ext cx="7923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Количество объектов общественного питания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9"/>
          <p:cNvSpPr txBox="1"/>
          <p:nvPr/>
        </p:nvSpPr>
        <p:spPr>
          <a:xfrm>
            <a:off x="3208418" y="2249504"/>
            <a:ext cx="985800" cy="328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91" name="Google Shape;491;p59"/>
          <p:cNvSpPr txBox="1"/>
          <p:nvPr/>
        </p:nvSpPr>
        <p:spPr>
          <a:xfrm>
            <a:off x="356075" y="3960750"/>
            <a:ext cx="3425988" cy="444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383B3E"/>
                </a:solidFill>
              </a:rPr>
              <a:t>Объекты розничной торговли</a:t>
            </a:r>
            <a:r>
              <a:rPr lang="ru" b="1" dirty="0" smtClean="0">
                <a:solidFill>
                  <a:srgbClr val="383B3E"/>
                </a:solidFill>
              </a:rPr>
              <a:t>:  </a:t>
            </a:r>
            <a:r>
              <a:rPr lang="ru" b="1" dirty="0" smtClean="0">
                <a:solidFill>
                  <a:srgbClr val="383B3E"/>
                </a:solidFill>
              </a:rPr>
              <a:t>89</a:t>
            </a:r>
            <a:endParaRPr b="1" dirty="0">
              <a:solidFill>
                <a:srgbClr val="383B3E"/>
              </a:solidFill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383B3E"/>
                </a:solidFill>
              </a:rPr>
              <a:t>Объекты бытового обслуживания: </a:t>
            </a:r>
            <a:r>
              <a:rPr lang="ru" b="1" dirty="0" smtClean="0">
                <a:solidFill>
                  <a:srgbClr val="383B3E"/>
                </a:solidFill>
              </a:rPr>
              <a:t>15</a:t>
            </a:r>
            <a:endParaRPr b="1" dirty="0">
              <a:solidFill>
                <a:srgbClr val="383B3E"/>
              </a:solidFill>
            </a:endParaRPr>
          </a:p>
        </p:txBody>
      </p:sp>
      <p:sp>
        <p:nvSpPr>
          <p:cNvPr id="492" name="Google Shape;492;p59"/>
          <p:cNvSpPr txBox="1"/>
          <p:nvPr/>
        </p:nvSpPr>
        <p:spPr>
          <a:xfrm>
            <a:off x="3115523" y="1365927"/>
            <a:ext cx="10857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231F20"/>
                </a:solidFill>
              </a:rPr>
              <a:t>Номерной фонд гостиниц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59"/>
          <p:cNvSpPr txBox="1"/>
          <p:nvPr/>
        </p:nvSpPr>
        <p:spPr>
          <a:xfrm>
            <a:off x="554975" y="1046721"/>
            <a:ext cx="652200" cy="35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14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9"/>
          <p:cNvSpPr txBox="1"/>
          <p:nvPr/>
        </p:nvSpPr>
        <p:spPr>
          <a:xfrm>
            <a:off x="1965100" y="1046721"/>
            <a:ext cx="652200" cy="32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dk1"/>
                </a:solidFill>
              </a:rPr>
              <a:t>4</a:t>
            </a: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96" name="Google Shape;496;p59"/>
          <p:cNvSpPr txBox="1"/>
          <p:nvPr/>
        </p:nvSpPr>
        <p:spPr>
          <a:xfrm>
            <a:off x="3375225" y="1046721"/>
            <a:ext cx="652200" cy="32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chemeClr val="dk1"/>
                </a:solidFill>
              </a:rPr>
              <a:t>20</a:t>
            </a:r>
            <a:endParaRPr sz="1800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103" t="15529" r="3809" b="23830"/>
          <a:stretch/>
        </p:blipFill>
        <p:spPr>
          <a:xfrm>
            <a:off x="4194218" y="2306973"/>
            <a:ext cx="4818682" cy="2798463"/>
          </a:xfrm>
          <a:prstGeom prst="rect">
            <a:avLst/>
          </a:prstGeom>
        </p:spPr>
      </p:pic>
      <p:sp>
        <p:nvSpPr>
          <p:cNvPr id="56" name="Овальная выноска 55"/>
          <p:cNvSpPr/>
          <p:nvPr/>
        </p:nvSpPr>
        <p:spPr>
          <a:xfrm>
            <a:off x="6007316" y="4333738"/>
            <a:ext cx="937483" cy="371124"/>
          </a:xfrm>
          <a:prstGeom prst="wedgeEllipseCallout">
            <a:avLst>
              <a:gd name="adj1" fmla="val -14633"/>
              <a:gd name="adj2" fmla="val -102699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Магазин «Амелия»</a:t>
            </a:r>
            <a:endParaRPr lang="ru-RU" sz="7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8" name="Овальная выноска 57"/>
          <p:cNvSpPr/>
          <p:nvPr/>
        </p:nvSpPr>
        <p:spPr>
          <a:xfrm>
            <a:off x="5571714" y="2624775"/>
            <a:ext cx="1068831" cy="370993"/>
          </a:xfrm>
          <a:prstGeom prst="wedgeEllipseCallout">
            <a:avLst>
              <a:gd name="adj1" fmla="val 74469"/>
              <a:gd name="adj2" fmla="val 8219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Магазин «Скороход»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7" name="Овальная выноска 56"/>
          <p:cNvSpPr/>
          <p:nvPr/>
        </p:nvSpPr>
        <p:spPr>
          <a:xfrm>
            <a:off x="4629936" y="3894748"/>
            <a:ext cx="1078395" cy="379698"/>
          </a:xfrm>
          <a:prstGeom prst="wedgeEllipseCallout">
            <a:avLst>
              <a:gd name="adj1" fmla="val 68788"/>
              <a:gd name="adj2" fmla="val 70088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Магазин «Строитель</a:t>
            </a:r>
            <a:r>
              <a:rPr lang="ru-RU" sz="7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endParaRPr lang="ru-RU" sz="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Овальная выноска 58"/>
          <p:cNvSpPr/>
          <p:nvPr/>
        </p:nvSpPr>
        <p:spPr>
          <a:xfrm>
            <a:off x="5573852" y="3313571"/>
            <a:ext cx="1066693" cy="263374"/>
          </a:xfrm>
          <a:prstGeom prst="wedgeEllipseCallout">
            <a:avLst>
              <a:gd name="adj1" fmla="val -18319"/>
              <a:gd name="adj2" fmla="val 168211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ТЦ «Мария»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Овальная выноска 59"/>
          <p:cNvSpPr/>
          <p:nvPr/>
        </p:nvSpPr>
        <p:spPr>
          <a:xfrm>
            <a:off x="6944799" y="3902785"/>
            <a:ext cx="998593" cy="262765"/>
          </a:xfrm>
          <a:prstGeom prst="wedgeEllipseCallout">
            <a:avLst>
              <a:gd name="adj1" fmla="val -33799"/>
              <a:gd name="adj2" fmla="val -127305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Магазин «Престиж»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217" y="722405"/>
            <a:ext cx="2357657" cy="154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546" y="731520"/>
            <a:ext cx="2314286" cy="153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34622" y="2229211"/>
            <a:ext cx="202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207,4 </a:t>
            </a:r>
            <a:r>
              <a:rPr lang="ru-RU" sz="1800" b="1" dirty="0" err="1" smtClean="0"/>
              <a:t>тыс.кв.м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820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4879" t="15419" r="3386" b="10036"/>
          <a:stretch/>
        </p:blipFill>
        <p:spPr>
          <a:xfrm>
            <a:off x="2846566" y="795131"/>
            <a:ext cx="6165645" cy="4139268"/>
          </a:xfrm>
          <a:prstGeom prst="rect">
            <a:avLst/>
          </a:prstGeom>
        </p:spPr>
      </p:pic>
      <p:sp>
        <p:nvSpPr>
          <p:cNvPr id="511" name="Google Shape;511;p61"/>
          <p:cNvSpPr txBox="1">
            <a:spLocks noGrp="1"/>
          </p:cNvSpPr>
          <p:nvPr>
            <p:ph type="title"/>
          </p:nvPr>
        </p:nvSpPr>
        <p:spPr>
          <a:xfrm>
            <a:off x="393652" y="35200"/>
            <a:ext cx="63144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900" dirty="0">
                <a:solidFill>
                  <a:srgbClr val="6C6C72"/>
                </a:solidFill>
              </a:rPr>
              <a:t>Полезные </a:t>
            </a:r>
            <a:r>
              <a:rPr lang="ru" sz="2900" dirty="0" smtClean="0">
                <a:solidFill>
                  <a:srgbClr val="6C6C72"/>
                </a:solidFill>
              </a:rPr>
              <a:t>ископаемые</a:t>
            </a:r>
            <a:endParaRPr sz="1200" dirty="0">
              <a:solidFill>
                <a:srgbClr val="7F7F7F"/>
              </a:solidFill>
            </a:endParaRPr>
          </a:p>
        </p:txBody>
      </p:sp>
      <p:sp>
        <p:nvSpPr>
          <p:cNvPr id="514" name="Google Shape;514;p61"/>
          <p:cNvSpPr txBox="1"/>
          <p:nvPr/>
        </p:nvSpPr>
        <p:spPr>
          <a:xfrm>
            <a:off x="298624" y="3065841"/>
            <a:ext cx="1456647" cy="18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2742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</a:t>
            </a:r>
            <a:endParaRPr sz="13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63227"/>
              </p:ext>
            </p:extLst>
          </p:nvPr>
        </p:nvGraphicFramePr>
        <p:xfrm>
          <a:off x="307975" y="712927"/>
          <a:ext cx="5014594" cy="1646000"/>
        </p:xfrm>
        <a:graphic>
          <a:graphicData uri="http://schemas.openxmlformats.org/drawingml/2006/table">
            <a:tbl>
              <a:tblPr/>
              <a:tblGrid>
                <a:gridCol w="1367072"/>
                <a:gridCol w="1084076"/>
                <a:gridCol w="1547154"/>
                <a:gridCol w="1016292"/>
              </a:tblGrid>
              <a:tr h="3509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Месторождение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Полезные ископаемые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Освоенность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Добыто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Кундулунское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Падь Бытэв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 золото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Ведется разработка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Разведка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2021г–78 кг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2022г–88 кг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Крутогорское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 уран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Законсервировано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Нарын-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Кундуйское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 сурьма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Ведется разработка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5" name="Google Shape;525;p61"/>
          <p:cNvSpPr/>
          <p:nvPr/>
        </p:nvSpPr>
        <p:spPr>
          <a:xfrm>
            <a:off x="1694371" y="1182159"/>
            <a:ext cx="121800" cy="116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61"/>
          <p:cNvSpPr/>
          <p:nvPr/>
        </p:nvSpPr>
        <p:spPr>
          <a:xfrm>
            <a:off x="1694371" y="1784918"/>
            <a:ext cx="121800" cy="116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1"/>
          <p:cNvSpPr/>
          <p:nvPr/>
        </p:nvSpPr>
        <p:spPr>
          <a:xfrm>
            <a:off x="1694371" y="2031521"/>
            <a:ext cx="121800" cy="1167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Picture 9" descr="https://avatars.mds.yandex.net/i?id=29ae210ab3530290859ae4a47126f9d1cf07fd40-7683610-images-thumbs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6355" y="3637600"/>
            <a:ext cx="645910" cy="464393"/>
          </a:xfrm>
          <a:prstGeom prst="rect">
            <a:avLst/>
          </a:prstGeom>
          <a:noFill/>
        </p:spPr>
      </p:pic>
      <p:sp>
        <p:nvSpPr>
          <p:cNvPr id="3" name="AutoShape 2" descr="https://cs5.pikabu.ru/post_img/2015/12/21/11/og_og_14507224972295643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914" y="1515216"/>
            <a:ext cx="645910" cy="464393"/>
          </a:xfrm>
          <a:prstGeom prst="rect">
            <a:avLst/>
          </a:prstGeom>
        </p:spPr>
      </p:pic>
      <p:pic>
        <p:nvPicPr>
          <p:cNvPr id="33" name="Picture 17" descr="https://avatars.dzeninfra.ru/get-zen_doc/2046228/pub_5eb19beea3f457144fc025c8_5eb19d7c765171260b173948/scale_120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96365" y="3551644"/>
            <a:ext cx="645910" cy="464393"/>
          </a:xfrm>
          <a:prstGeom prst="rect">
            <a:avLst/>
          </a:prstGeom>
          <a:noFill/>
        </p:spPr>
      </p:pic>
      <p:sp>
        <p:nvSpPr>
          <p:cNvPr id="35" name="Google Shape;521;p61"/>
          <p:cNvSpPr/>
          <p:nvPr/>
        </p:nvSpPr>
        <p:spPr>
          <a:xfrm>
            <a:off x="7107824" y="1212922"/>
            <a:ext cx="121800" cy="1167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525;p61"/>
          <p:cNvSpPr/>
          <p:nvPr/>
        </p:nvSpPr>
        <p:spPr>
          <a:xfrm>
            <a:off x="5624708" y="3944042"/>
            <a:ext cx="121800" cy="116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523;p61"/>
          <p:cNvSpPr/>
          <p:nvPr/>
        </p:nvSpPr>
        <p:spPr>
          <a:xfrm>
            <a:off x="3352188" y="3253818"/>
            <a:ext cx="121800" cy="116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525;p61"/>
          <p:cNvSpPr/>
          <p:nvPr/>
        </p:nvSpPr>
        <p:spPr>
          <a:xfrm>
            <a:off x="4843180" y="3417695"/>
            <a:ext cx="121800" cy="116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180" y="249543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000" dirty="0"/>
              <a:t> На территории </a:t>
            </a:r>
            <a:r>
              <a:rPr lang="ru-RU" altLang="ru-RU" sz="1000" dirty="0" smtClean="0"/>
              <a:t>округа </a:t>
            </a:r>
            <a:r>
              <a:rPr lang="ru-RU" altLang="ru-RU" sz="1000" dirty="0"/>
              <a:t>имеются месторождения и проявления плавикового шпата, олова, вольфрама и минеральной воды. 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000" dirty="0"/>
              <a:t>          Кроме указанных </a:t>
            </a:r>
            <a:r>
              <a:rPr lang="ru-RU" altLang="ru-RU" sz="1000" dirty="0" smtClean="0"/>
              <a:t>округ </a:t>
            </a:r>
            <a:r>
              <a:rPr lang="ru-RU" altLang="ru-RU" sz="1000" dirty="0"/>
              <a:t>имеет месторождения общераспространенных полезных ископаемых местного значения: глина, песок, гравий. </a:t>
            </a:r>
            <a:endParaRPr lang="ru-RU" sz="1000" dirty="0"/>
          </a:p>
        </p:txBody>
      </p:sp>
      <p:pic>
        <p:nvPicPr>
          <p:cNvPr id="1030" name="Picture 6" descr="https://nagualspb.ru/wp-content/uploads/2020/07/HTB1faKhXoLrK1Rjy0Fjq6zYXFXaY.jpg_q5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8" y="3219850"/>
            <a:ext cx="969583" cy="7635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https://psoriaz-med.ru/wp-content/uploads/2020/10/lechenie-psoriaza-glinoj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5384" y="3241415"/>
            <a:ext cx="1102173" cy="807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834" y="4035758"/>
            <a:ext cx="1071856" cy="762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5942" y="3447766"/>
            <a:ext cx="967718" cy="148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594" y="3248434"/>
            <a:ext cx="1043750" cy="772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1138" y="3983403"/>
            <a:ext cx="1175428" cy="814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74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072" y="997052"/>
            <a:ext cx="5866833" cy="3985629"/>
          </a:xfrm>
          <a:prstGeom prst="rect">
            <a:avLst/>
          </a:prstGeom>
        </p:spPr>
      </p:pic>
      <p:sp>
        <p:nvSpPr>
          <p:cNvPr id="536" name="Google Shape;536;p62"/>
          <p:cNvSpPr txBox="1"/>
          <p:nvPr/>
        </p:nvSpPr>
        <p:spPr>
          <a:xfrm>
            <a:off x="362989" y="152042"/>
            <a:ext cx="7205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Сельское </a:t>
            </a:r>
            <a:r>
              <a:rPr lang="ru" sz="2500" b="1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хозяйство</a:t>
            </a:r>
            <a:endParaRPr sz="1100" dirty="0"/>
          </a:p>
        </p:txBody>
      </p:sp>
      <p:sp>
        <p:nvSpPr>
          <p:cNvPr id="537" name="Google Shape;537;p62"/>
          <p:cNvSpPr/>
          <p:nvPr/>
        </p:nvSpPr>
        <p:spPr>
          <a:xfrm>
            <a:off x="362989" y="992121"/>
            <a:ext cx="2712083" cy="25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2"/>
          <p:cNvSpPr/>
          <p:nvPr/>
        </p:nvSpPr>
        <p:spPr>
          <a:xfrm>
            <a:off x="369822" y="783272"/>
            <a:ext cx="2661977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FFFFFF"/>
                </a:solidFill>
              </a:rPr>
              <a:t>Площадь свободных с/х земель:</a:t>
            </a:r>
            <a:endParaRPr sz="1100"/>
          </a:p>
        </p:txBody>
      </p:sp>
      <p:sp>
        <p:nvSpPr>
          <p:cNvPr id="546" name="Google Shape;546;p62"/>
          <p:cNvSpPr txBox="1"/>
          <p:nvPr/>
        </p:nvSpPr>
        <p:spPr>
          <a:xfrm>
            <a:off x="6584232" y="3285530"/>
            <a:ext cx="2400946" cy="1696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ctr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rgbClr val="891861"/>
                </a:solidFill>
              </a:rPr>
              <a:t>Используемые земли для сельского хозяйства </a:t>
            </a:r>
          </a:p>
          <a:p>
            <a:pPr marL="12700" lvl="0" indent="0" algn="ctr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rgbClr val="891861"/>
                </a:solidFill>
              </a:rPr>
              <a:t>составляют 107417 га:</a:t>
            </a: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 smtClean="0">
                <a:solidFill>
                  <a:srgbClr val="231F20"/>
                </a:solidFill>
              </a:rPr>
              <a:t>Пашни </a:t>
            </a:r>
            <a:r>
              <a:rPr lang="ru-RU" dirty="0">
                <a:solidFill>
                  <a:srgbClr val="231F20"/>
                </a:solidFill>
              </a:rPr>
              <a:t>– </a:t>
            </a:r>
            <a:r>
              <a:rPr lang="ru-RU" dirty="0" smtClean="0">
                <a:solidFill>
                  <a:srgbClr val="231F20"/>
                </a:solidFill>
              </a:rPr>
              <a:t>3147 га</a:t>
            </a:r>
            <a:endParaRPr lang="ru-RU" dirty="0">
              <a:solidFill>
                <a:srgbClr val="231F20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 smtClean="0">
                <a:solidFill>
                  <a:srgbClr val="231F20"/>
                </a:solidFill>
              </a:rPr>
              <a:t>Пастбища </a:t>
            </a:r>
            <a:r>
              <a:rPr lang="ru-RU" dirty="0">
                <a:solidFill>
                  <a:srgbClr val="231F20"/>
                </a:solidFill>
              </a:rPr>
              <a:t>– </a:t>
            </a:r>
            <a:r>
              <a:rPr lang="ru-RU" dirty="0" smtClean="0">
                <a:solidFill>
                  <a:srgbClr val="231F20"/>
                </a:solidFill>
              </a:rPr>
              <a:t>84973 га</a:t>
            </a:r>
            <a:endParaRPr lang="ru-RU" dirty="0">
              <a:solidFill>
                <a:srgbClr val="231F20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 smtClean="0">
                <a:solidFill>
                  <a:srgbClr val="231F20"/>
                </a:solidFill>
              </a:rPr>
              <a:t>Сенокосы </a:t>
            </a:r>
            <a:r>
              <a:rPr lang="ru-RU" dirty="0">
                <a:solidFill>
                  <a:srgbClr val="231F20"/>
                </a:solidFill>
              </a:rPr>
              <a:t>– </a:t>
            </a:r>
            <a:r>
              <a:rPr lang="ru-RU" dirty="0" smtClean="0">
                <a:solidFill>
                  <a:srgbClr val="231F20"/>
                </a:solidFill>
              </a:rPr>
              <a:t>19297 га</a:t>
            </a:r>
            <a:endParaRPr lang="ru-RU" dirty="0">
              <a:solidFill>
                <a:srgbClr val="231F20"/>
              </a:solidFill>
            </a:endParaRPr>
          </a:p>
        </p:txBody>
      </p:sp>
      <p:sp>
        <p:nvSpPr>
          <p:cNvPr id="548" name="Google Shape;548;p62"/>
          <p:cNvSpPr txBox="1"/>
          <p:nvPr/>
        </p:nvSpPr>
        <p:spPr>
          <a:xfrm>
            <a:off x="5248736" y="4662896"/>
            <a:ext cx="1519503" cy="22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6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7B2668"/>
                </a:solidFill>
              </a:rPr>
              <a:t>15</a:t>
            </a:r>
            <a:r>
              <a:rPr lang="ru" b="1" dirty="0" smtClean="0">
                <a:solidFill>
                  <a:srgbClr val="7B2668"/>
                </a:solidFill>
              </a:rPr>
              <a:t> </a:t>
            </a:r>
            <a:r>
              <a:rPr lang="ru" b="1" dirty="0" smtClean="0">
                <a:solidFill>
                  <a:srgbClr val="7B2668"/>
                </a:solidFill>
              </a:rPr>
              <a:t>млн.руб. </a:t>
            </a:r>
            <a:endParaRPr dirty="0">
              <a:solidFill>
                <a:srgbClr val="7B2668"/>
              </a:solidFill>
              <a:sym typeface="Arial"/>
            </a:endParaRPr>
          </a:p>
        </p:txBody>
      </p:sp>
      <p:sp>
        <p:nvSpPr>
          <p:cNvPr id="549" name="Google Shape;549;p62"/>
          <p:cNvSpPr txBox="1"/>
          <p:nvPr/>
        </p:nvSpPr>
        <p:spPr>
          <a:xfrm>
            <a:off x="3031799" y="4188950"/>
            <a:ext cx="1950936" cy="73004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Объём произведённой </a:t>
            </a:r>
            <a:r>
              <a:rPr lang="ru" dirty="0" smtClean="0">
                <a:solidFill>
                  <a:schemeClr val="dk1"/>
                </a:solidFill>
              </a:rPr>
              <a:t>продукции</a:t>
            </a:r>
          </a:p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chemeClr val="dk1"/>
                </a:solidFill>
                <a:sym typeface="Arial"/>
              </a:rPr>
              <a:t>Доходы КФХ</a:t>
            </a:r>
            <a:endParaRPr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50" name="Google Shape;550;p62"/>
          <p:cNvSpPr txBox="1"/>
          <p:nvPr/>
        </p:nvSpPr>
        <p:spPr>
          <a:xfrm>
            <a:off x="391592" y="1448954"/>
            <a:ext cx="2458699" cy="2883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dk1"/>
                </a:solidFill>
              </a:rPr>
              <a:t>Крупные предприятия</a:t>
            </a:r>
            <a:r>
              <a:rPr lang="ru" sz="1700" dirty="0" smtClean="0">
                <a:solidFill>
                  <a:schemeClr val="dk1"/>
                </a:solidFill>
              </a:rPr>
              <a:t>: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sym typeface="Arial"/>
              </a:rPr>
              <a:t>КФХ Васильев Е.Н. 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sym typeface="Arial"/>
              </a:rPr>
              <a:t>КФХ Баженов А.А.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sym typeface="Arial"/>
              </a:rPr>
              <a:t>КФХ </a:t>
            </a:r>
            <a:r>
              <a:rPr lang="ru-RU" dirty="0" smtClean="0">
                <a:solidFill>
                  <a:schemeClr val="dk1"/>
                </a:solidFill>
                <a:sym typeface="Arial"/>
              </a:rPr>
              <a:t>Жамбалдоржиев Т.Ц.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</a:rPr>
              <a:t>КФХ Милевская А.Н.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sym typeface="Arial"/>
              </a:rPr>
              <a:t>ИП Побелянская Н.С. 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</a:rPr>
              <a:t>КФХ Бондарович А.П.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</a:rPr>
              <a:t>КФХ </a:t>
            </a:r>
            <a:r>
              <a:rPr lang="ru-RU" dirty="0" err="1" smtClean="0">
                <a:solidFill>
                  <a:schemeClr val="dk1"/>
                </a:solidFill>
              </a:rPr>
              <a:t>Боржов</a:t>
            </a:r>
            <a:r>
              <a:rPr lang="ru-RU" dirty="0" smtClean="0">
                <a:solidFill>
                  <a:schemeClr val="dk1"/>
                </a:solidFill>
              </a:rPr>
              <a:t> В.И.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</a:rPr>
              <a:t>ИП Ефремов Е.В.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</a:rPr>
              <a:t>КФХ </a:t>
            </a:r>
            <a:r>
              <a:rPr lang="ru-RU" dirty="0" smtClean="0">
                <a:solidFill>
                  <a:schemeClr val="dk1"/>
                </a:solidFill>
              </a:rPr>
              <a:t>Кузиев Б.Н</a:t>
            </a:r>
            <a:r>
              <a:rPr lang="ru-RU" dirty="0" smtClean="0">
                <a:solidFill>
                  <a:schemeClr val="dk1"/>
                </a:solidFill>
              </a:rPr>
              <a:t>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</a:rPr>
              <a:t>ИП Ячменёва Т.М.</a:t>
            </a:r>
            <a:endParaRPr lang="ru-RU" dirty="0" smtClean="0">
              <a:solidFill>
                <a:schemeClr val="dk1"/>
              </a:solidFill>
            </a:endParaRPr>
          </a:p>
          <a:p>
            <a:pPr marR="0" lvl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</a:pPr>
            <a:endParaRPr lang="ru-RU" sz="17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952" y="3638666"/>
            <a:ext cx="125143" cy="83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092" y="3652410"/>
            <a:ext cx="128219" cy="69684"/>
          </a:xfrm>
          <a:prstGeom prst="rect">
            <a:avLst/>
          </a:prstGeom>
        </p:spPr>
      </p:pic>
      <p:sp>
        <p:nvSpPr>
          <p:cNvPr id="21" name="Google Shape;540;p62"/>
          <p:cNvSpPr/>
          <p:nvPr/>
        </p:nvSpPr>
        <p:spPr>
          <a:xfrm>
            <a:off x="4564231" y="3722094"/>
            <a:ext cx="110876" cy="73646"/>
          </a:xfrm>
          <a:custGeom>
            <a:avLst/>
            <a:gdLst/>
            <a:ahLst/>
            <a:cxnLst/>
            <a:rect l="l" t="t" r="r" b="b"/>
            <a:pathLst>
              <a:path w="1175" h="814" extrusionOk="0">
                <a:moveTo>
                  <a:pt x="2" y="479"/>
                </a:moveTo>
                <a:lnTo>
                  <a:pt x="6" y="457"/>
                </a:lnTo>
                <a:lnTo>
                  <a:pt x="14" y="428"/>
                </a:lnTo>
                <a:lnTo>
                  <a:pt x="25" y="393"/>
                </a:lnTo>
                <a:lnTo>
                  <a:pt x="37" y="355"/>
                </a:lnTo>
                <a:lnTo>
                  <a:pt x="49" y="316"/>
                </a:lnTo>
                <a:lnTo>
                  <a:pt x="56" y="277"/>
                </a:lnTo>
                <a:lnTo>
                  <a:pt x="60" y="263"/>
                </a:lnTo>
                <a:lnTo>
                  <a:pt x="62" y="246"/>
                </a:lnTo>
                <a:lnTo>
                  <a:pt x="68" y="223"/>
                </a:lnTo>
                <a:lnTo>
                  <a:pt x="76" y="199"/>
                </a:lnTo>
                <a:lnTo>
                  <a:pt x="85" y="176"/>
                </a:lnTo>
                <a:lnTo>
                  <a:pt x="99" y="157"/>
                </a:lnTo>
                <a:lnTo>
                  <a:pt x="118" y="141"/>
                </a:lnTo>
                <a:lnTo>
                  <a:pt x="157" y="124"/>
                </a:lnTo>
                <a:lnTo>
                  <a:pt x="196" y="116"/>
                </a:lnTo>
                <a:lnTo>
                  <a:pt x="233" y="116"/>
                </a:lnTo>
                <a:lnTo>
                  <a:pt x="270" y="120"/>
                </a:lnTo>
                <a:lnTo>
                  <a:pt x="302" y="128"/>
                </a:lnTo>
                <a:lnTo>
                  <a:pt x="332" y="134"/>
                </a:lnTo>
                <a:lnTo>
                  <a:pt x="359" y="135"/>
                </a:lnTo>
                <a:lnTo>
                  <a:pt x="390" y="135"/>
                </a:lnTo>
                <a:lnTo>
                  <a:pt x="425" y="132"/>
                </a:lnTo>
                <a:lnTo>
                  <a:pt x="458" y="128"/>
                </a:lnTo>
                <a:lnTo>
                  <a:pt x="489" y="124"/>
                </a:lnTo>
                <a:lnTo>
                  <a:pt x="516" y="124"/>
                </a:lnTo>
                <a:lnTo>
                  <a:pt x="574" y="124"/>
                </a:lnTo>
                <a:lnTo>
                  <a:pt x="624" y="126"/>
                </a:lnTo>
                <a:lnTo>
                  <a:pt x="667" y="128"/>
                </a:lnTo>
                <a:lnTo>
                  <a:pt x="700" y="130"/>
                </a:lnTo>
                <a:lnTo>
                  <a:pt x="727" y="132"/>
                </a:lnTo>
                <a:lnTo>
                  <a:pt x="742" y="132"/>
                </a:lnTo>
                <a:lnTo>
                  <a:pt x="766" y="130"/>
                </a:lnTo>
                <a:lnTo>
                  <a:pt x="791" y="124"/>
                </a:lnTo>
                <a:lnTo>
                  <a:pt x="820" y="116"/>
                </a:lnTo>
                <a:lnTo>
                  <a:pt x="847" y="108"/>
                </a:lnTo>
                <a:lnTo>
                  <a:pt x="872" y="102"/>
                </a:lnTo>
                <a:lnTo>
                  <a:pt x="890" y="97"/>
                </a:lnTo>
                <a:lnTo>
                  <a:pt x="899" y="93"/>
                </a:lnTo>
                <a:lnTo>
                  <a:pt x="907" y="87"/>
                </a:lnTo>
                <a:lnTo>
                  <a:pt x="915" y="79"/>
                </a:lnTo>
                <a:lnTo>
                  <a:pt x="905" y="66"/>
                </a:lnTo>
                <a:lnTo>
                  <a:pt x="897" y="54"/>
                </a:lnTo>
                <a:lnTo>
                  <a:pt x="896" y="46"/>
                </a:lnTo>
                <a:lnTo>
                  <a:pt x="899" y="40"/>
                </a:lnTo>
                <a:lnTo>
                  <a:pt x="911" y="33"/>
                </a:lnTo>
                <a:lnTo>
                  <a:pt x="927" y="27"/>
                </a:lnTo>
                <a:lnTo>
                  <a:pt x="946" y="23"/>
                </a:lnTo>
                <a:lnTo>
                  <a:pt x="952" y="25"/>
                </a:lnTo>
                <a:lnTo>
                  <a:pt x="959" y="27"/>
                </a:lnTo>
                <a:lnTo>
                  <a:pt x="973" y="15"/>
                </a:lnTo>
                <a:lnTo>
                  <a:pt x="992" y="6"/>
                </a:lnTo>
                <a:lnTo>
                  <a:pt x="1014" y="0"/>
                </a:lnTo>
                <a:lnTo>
                  <a:pt x="1039" y="4"/>
                </a:lnTo>
                <a:lnTo>
                  <a:pt x="1062" y="19"/>
                </a:lnTo>
                <a:lnTo>
                  <a:pt x="1084" y="42"/>
                </a:lnTo>
                <a:lnTo>
                  <a:pt x="1089" y="37"/>
                </a:lnTo>
                <a:lnTo>
                  <a:pt x="1099" y="33"/>
                </a:lnTo>
                <a:lnTo>
                  <a:pt x="1109" y="31"/>
                </a:lnTo>
                <a:lnTo>
                  <a:pt x="1126" y="29"/>
                </a:lnTo>
                <a:lnTo>
                  <a:pt x="1144" y="31"/>
                </a:lnTo>
                <a:lnTo>
                  <a:pt x="1155" y="35"/>
                </a:lnTo>
                <a:lnTo>
                  <a:pt x="1163" y="38"/>
                </a:lnTo>
                <a:lnTo>
                  <a:pt x="1161" y="46"/>
                </a:lnTo>
                <a:lnTo>
                  <a:pt x="1157" y="60"/>
                </a:lnTo>
                <a:lnTo>
                  <a:pt x="1148" y="75"/>
                </a:lnTo>
                <a:lnTo>
                  <a:pt x="1136" y="87"/>
                </a:lnTo>
                <a:lnTo>
                  <a:pt x="1128" y="91"/>
                </a:lnTo>
                <a:lnTo>
                  <a:pt x="1118" y="95"/>
                </a:lnTo>
                <a:lnTo>
                  <a:pt x="1109" y="97"/>
                </a:lnTo>
                <a:lnTo>
                  <a:pt x="1113" y="110"/>
                </a:lnTo>
                <a:lnTo>
                  <a:pt x="1113" y="122"/>
                </a:lnTo>
                <a:lnTo>
                  <a:pt x="1118" y="130"/>
                </a:lnTo>
                <a:lnTo>
                  <a:pt x="1128" y="143"/>
                </a:lnTo>
                <a:lnTo>
                  <a:pt x="1140" y="157"/>
                </a:lnTo>
                <a:lnTo>
                  <a:pt x="1153" y="174"/>
                </a:lnTo>
                <a:lnTo>
                  <a:pt x="1167" y="192"/>
                </a:lnTo>
                <a:lnTo>
                  <a:pt x="1173" y="209"/>
                </a:lnTo>
                <a:lnTo>
                  <a:pt x="1175" y="227"/>
                </a:lnTo>
                <a:lnTo>
                  <a:pt x="1165" y="242"/>
                </a:lnTo>
                <a:lnTo>
                  <a:pt x="1148" y="254"/>
                </a:lnTo>
                <a:lnTo>
                  <a:pt x="1128" y="258"/>
                </a:lnTo>
                <a:lnTo>
                  <a:pt x="1107" y="258"/>
                </a:lnTo>
                <a:lnTo>
                  <a:pt x="1084" y="254"/>
                </a:lnTo>
                <a:lnTo>
                  <a:pt x="1062" y="248"/>
                </a:lnTo>
                <a:lnTo>
                  <a:pt x="1043" y="240"/>
                </a:lnTo>
                <a:lnTo>
                  <a:pt x="1025" y="236"/>
                </a:lnTo>
                <a:lnTo>
                  <a:pt x="1012" y="234"/>
                </a:lnTo>
                <a:lnTo>
                  <a:pt x="1004" y="236"/>
                </a:lnTo>
                <a:lnTo>
                  <a:pt x="996" y="248"/>
                </a:lnTo>
                <a:lnTo>
                  <a:pt x="992" y="265"/>
                </a:lnTo>
                <a:lnTo>
                  <a:pt x="989" y="289"/>
                </a:lnTo>
                <a:lnTo>
                  <a:pt x="985" y="318"/>
                </a:lnTo>
                <a:lnTo>
                  <a:pt x="977" y="347"/>
                </a:lnTo>
                <a:lnTo>
                  <a:pt x="965" y="380"/>
                </a:lnTo>
                <a:lnTo>
                  <a:pt x="948" y="415"/>
                </a:lnTo>
                <a:lnTo>
                  <a:pt x="923" y="448"/>
                </a:lnTo>
                <a:lnTo>
                  <a:pt x="888" y="488"/>
                </a:lnTo>
                <a:lnTo>
                  <a:pt x="863" y="529"/>
                </a:lnTo>
                <a:lnTo>
                  <a:pt x="843" y="564"/>
                </a:lnTo>
                <a:lnTo>
                  <a:pt x="830" y="595"/>
                </a:lnTo>
                <a:lnTo>
                  <a:pt x="820" y="617"/>
                </a:lnTo>
                <a:lnTo>
                  <a:pt x="816" y="636"/>
                </a:lnTo>
                <a:lnTo>
                  <a:pt x="810" y="657"/>
                </a:lnTo>
                <a:lnTo>
                  <a:pt x="808" y="681"/>
                </a:lnTo>
                <a:lnTo>
                  <a:pt x="806" y="704"/>
                </a:lnTo>
                <a:lnTo>
                  <a:pt x="806" y="721"/>
                </a:lnTo>
                <a:lnTo>
                  <a:pt x="808" y="735"/>
                </a:lnTo>
                <a:lnTo>
                  <a:pt x="814" y="745"/>
                </a:lnTo>
                <a:lnTo>
                  <a:pt x="822" y="760"/>
                </a:lnTo>
                <a:lnTo>
                  <a:pt x="830" y="776"/>
                </a:lnTo>
                <a:lnTo>
                  <a:pt x="839" y="789"/>
                </a:lnTo>
                <a:lnTo>
                  <a:pt x="845" y="799"/>
                </a:lnTo>
                <a:lnTo>
                  <a:pt x="847" y="803"/>
                </a:lnTo>
                <a:lnTo>
                  <a:pt x="783" y="803"/>
                </a:lnTo>
                <a:lnTo>
                  <a:pt x="783" y="799"/>
                </a:lnTo>
                <a:lnTo>
                  <a:pt x="781" y="787"/>
                </a:lnTo>
                <a:lnTo>
                  <a:pt x="777" y="774"/>
                </a:lnTo>
                <a:lnTo>
                  <a:pt x="773" y="762"/>
                </a:lnTo>
                <a:lnTo>
                  <a:pt x="770" y="756"/>
                </a:lnTo>
                <a:lnTo>
                  <a:pt x="768" y="754"/>
                </a:lnTo>
                <a:lnTo>
                  <a:pt x="764" y="752"/>
                </a:lnTo>
                <a:lnTo>
                  <a:pt x="760" y="748"/>
                </a:lnTo>
                <a:lnTo>
                  <a:pt x="758" y="745"/>
                </a:lnTo>
                <a:lnTo>
                  <a:pt x="756" y="739"/>
                </a:lnTo>
                <a:lnTo>
                  <a:pt x="756" y="731"/>
                </a:lnTo>
                <a:lnTo>
                  <a:pt x="758" y="717"/>
                </a:lnTo>
                <a:lnTo>
                  <a:pt x="760" y="698"/>
                </a:lnTo>
                <a:lnTo>
                  <a:pt x="760" y="677"/>
                </a:lnTo>
                <a:lnTo>
                  <a:pt x="758" y="653"/>
                </a:lnTo>
                <a:lnTo>
                  <a:pt x="758" y="634"/>
                </a:lnTo>
                <a:lnTo>
                  <a:pt x="756" y="620"/>
                </a:lnTo>
                <a:lnTo>
                  <a:pt x="756" y="615"/>
                </a:lnTo>
                <a:lnTo>
                  <a:pt x="756" y="618"/>
                </a:lnTo>
                <a:lnTo>
                  <a:pt x="752" y="630"/>
                </a:lnTo>
                <a:lnTo>
                  <a:pt x="746" y="648"/>
                </a:lnTo>
                <a:lnTo>
                  <a:pt x="740" y="669"/>
                </a:lnTo>
                <a:lnTo>
                  <a:pt x="737" y="690"/>
                </a:lnTo>
                <a:lnTo>
                  <a:pt x="733" y="710"/>
                </a:lnTo>
                <a:lnTo>
                  <a:pt x="731" y="727"/>
                </a:lnTo>
                <a:lnTo>
                  <a:pt x="733" y="739"/>
                </a:lnTo>
                <a:lnTo>
                  <a:pt x="740" y="752"/>
                </a:lnTo>
                <a:lnTo>
                  <a:pt x="748" y="766"/>
                </a:lnTo>
                <a:lnTo>
                  <a:pt x="754" y="781"/>
                </a:lnTo>
                <a:lnTo>
                  <a:pt x="762" y="793"/>
                </a:lnTo>
                <a:lnTo>
                  <a:pt x="766" y="801"/>
                </a:lnTo>
                <a:lnTo>
                  <a:pt x="768" y="805"/>
                </a:lnTo>
                <a:lnTo>
                  <a:pt x="709" y="805"/>
                </a:lnTo>
                <a:lnTo>
                  <a:pt x="708" y="801"/>
                </a:lnTo>
                <a:lnTo>
                  <a:pt x="706" y="791"/>
                </a:lnTo>
                <a:lnTo>
                  <a:pt x="704" y="778"/>
                </a:lnTo>
                <a:lnTo>
                  <a:pt x="700" y="768"/>
                </a:lnTo>
                <a:lnTo>
                  <a:pt x="696" y="764"/>
                </a:lnTo>
                <a:lnTo>
                  <a:pt x="692" y="762"/>
                </a:lnTo>
                <a:lnTo>
                  <a:pt x="688" y="760"/>
                </a:lnTo>
                <a:lnTo>
                  <a:pt x="686" y="754"/>
                </a:lnTo>
                <a:lnTo>
                  <a:pt x="682" y="750"/>
                </a:lnTo>
                <a:lnTo>
                  <a:pt x="682" y="745"/>
                </a:lnTo>
                <a:lnTo>
                  <a:pt x="682" y="737"/>
                </a:lnTo>
                <a:lnTo>
                  <a:pt x="686" y="727"/>
                </a:lnTo>
                <a:lnTo>
                  <a:pt x="688" y="712"/>
                </a:lnTo>
                <a:lnTo>
                  <a:pt x="692" y="692"/>
                </a:lnTo>
                <a:lnTo>
                  <a:pt x="694" y="673"/>
                </a:lnTo>
                <a:lnTo>
                  <a:pt x="696" y="653"/>
                </a:lnTo>
                <a:lnTo>
                  <a:pt x="696" y="640"/>
                </a:lnTo>
                <a:lnTo>
                  <a:pt x="696" y="632"/>
                </a:lnTo>
                <a:lnTo>
                  <a:pt x="690" y="626"/>
                </a:lnTo>
                <a:lnTo>
                  <a:pt x="686" y="615"/>
                </a:lnTo>
                <a:lnTo>
                  <a:pt x="684" y="601"/>
                </a:lnTo>
                <a:lnTo>
                  <a:pt x="688" y="584"/>
                </a:lnTo>
                <a:lnTo>
                  <a:pt x="692" y="568"/>
                </a:lnTo>
                <a:lnTo>
                  <a:pt x="692" y="549"/>
                </a:lnTo>
                <a:lnTo>
                  <a:pt x="694" y="527"/>
                </a:lnTo>
                <a:lnTo>
                  <a:pt x="694" y="506"/>
                </a:lnTo>
                <a:lnTo>
                  <a:pt x="694" y="487"/>
                </a:lnTo>
                <a:lnTo>
                  <a:pt x="694" y="473"/>
                </a:lnTo>
                <a:lnTo>
                  <a:pt x="692" y="467"/>
                </a:lnTo>
                <a:lnTo>
                  <a:pt x="688" y="469"/>
                </a:lnTo>
                <a:lnTo>
                  <a:pt x="677" y="475"/>
                </a:lnTo>
                <a:lnTo>
                  <a:pt x="655" y="481"/>
                </a:lnTo>
                <a:lnTo>
                  <a:pt x="630" y="488"/>
                </a:lnTo>
                <a:lnTo>
                  <a:pt x="599" y="496"/>
                </a:lnTo>
                <a:lnTo>
                  <a:pt x="564" y="502"/>
                </a:lnTo>
                <a:lnTo>
                  <a:pt x="527" y="506"/>
                </a:lnTo>
                <a:lnTo>
                  <a:pt x="487" y="506"/>
                </a:lnTo>
                <a:lnTo>
                  <a:pt x="452" y="502"/>
                </a:lnTo>
                <a:lnTo>
                  <a:pt x="423" y="496"/>
                </a:lnTo>
                <a:lnTo>
                  <a:pt x="399" y="490"/>
                </a:lnTo>
                <a:lnTo>
                  <a:pt x="384" y="487"/>
                </a:lnTo>
                <a:lnTo>
                  <a:pt x="374" y="485"/>
                </a:lnTo>
                <a:lnTo>
                  <a:pt x="363" y="488"/>
                </a:lnTo>
                <a:lnTo>
                  <a:pt x="351" y="498"/>
                </a:lnTo>
                <a:lnTo>
                  <a:pt x="337" y="512"/>
                </a:lnTo>
                <a:lnTo>
                  <a:pt x="339" y="529"/>
                </a:lnTo>
                <a:lnTo>
                  <a:pt x="339" y="533"/>
                </a:lnTo>
                <a:lnTo>
                  <a:pt x="337" y="539"/>
                </a:lnTo>
                <a:lnTo>
                  <a:pt x="333" y="541"/>
                </a:lnTo>
                <a:lnTo>
                  <a:pt x="330" y="543"/>
                </a:lnTo>
                <a:lnTo>
                  <a:pt x="326" y="543"/>
                </a:lnTo>
                <a:lnTo>
                  <a:pt x="320" y="541"/>
                </a:lnTo>
                <a:lnTo>
                  <a:pt x="318" y="537"/>
                </a:lnTo>
                <a:lnTo>
                  <a:pt x="316" y="533"/>
                </a:lnTo>
                <a:lnTo>
                  <a:pt x="314" y="523"/>
                </a:lnTo>
                <a:lnTo>
                  <a:pt x="306" y="527"/>
                </a:lnTo>
                <a:lnTo>
                  <a:pt x="306" y="543"/>
                </a:lnTo>
                <a:lnTo>
                  <a:pt x="304" y="547"/>
                </a:lnTo>
                <a:lnTo>
                  <a:pt x="302" y="551"/>
                </a:lnTo>
                <a:lnTo>
                  <a:pt x="299" y="553"/>
                </a:lnTo>
                <a:lnTo>
                  <a:pt x="293" y="554"/>
                </a:lnTo>
                <a:lnTo>
                  <a:pt x="289" y="553"/>
                </a:lnTo>
                <a:lnTo>
                  <a:pt x="285" y="551"/>
                </a:lnTo>
                <a:lnTo>
                  <a:pt x="283" y="547"/>
                </a:lnTo>
                <a:lnTo>
                  <a:pt x="281" y="541"/>
                </a:lnTo>
                <a:lnTo>
                  <a:pt x="281" y="529"/>
                </a:lnTo>
                <a:lnTo>
                  <a:pt x="281" y="529"/>
                </a:lnTo>
                <a:lnTo>
                  <a:pt x="275" y="529"/>
                </a:lnTo>
                <a:lnTo>
                  <a:pt x="268" y="529"/>
                </a:lnTo>
                <a:lnTo>
                  <a:pt x="266" y="539"/>
                </a:lnTo>
                <a:lnTo>
                  <a:pt x="264" y="545"/>
                </a:lnTo>
                <a:lnTo>
                  <a:pt x="262" y="547"/>
                </a:lnTo>
                <a:lnTo>
                  <a:pt x="258" y="549"/>
                </a:lnTo>
                <a:lnTo>
                  <a:pt x="252" y="549"/>
                </a:lnTo>
                <a:lnTo>
                  <a:pt x="248" y="549"/>
                </a:lnTo>
                <a:lnTo>
                  <a:pt x="244" y="545"/>
                </a:lnTo>
                <a:lnTo>
                  <a:pt x="242" y="541"/>
                </a:lnTo>
                <a:lnTo>
                  <a:pt x="242" y="535"/>
                </a:lnTo>
                <a:lnTo>
                  <a:pt x="244" y="523"/>
                </a:lnTo>
                <a:lnTo>
                  <a:pt x="240" y="520"/>
                </a:lnTo>
                <a:lnTo>
                  <a:pt x="237" y="516"/>
                </a:lnTo>
                <a:lnTo>
                  <a:pt x="235" y="514"/>
                </a:lnTo>
                <a:lnTo>
                  <a:pt x="235" y="514"/>
                </a:lnTo>
                <a:lnTo>
                  <a:pt x="235" y="520"/>
                </a:lnTo>
                <a:lnTo>
                  <a:pt x="233" y="537"/>
                </a:lnTo>
                <a:lnTo>
                  <a:pt x="231" y="562"/>
                </a:lnTo>
                <a:lnTo>
                  <a:pt x="227" y="591"/>
                </a:lnTo>
                <a:lnTo>
                  <a:pt x="225" y="624"/>
                </a:lnTo>
                <a:lnTo>
                  <a:pt x="223" y="655"/>
                </a:lnTo>
                <a:lnTo>
                  <a:pt x="221" y="682"/>
                </a:lnTo>
                <a:lnTo>
                  <a:pt x="221" y="702"/>
                </a:lnTo>
                <a:lnTo>
                  <a:pt x="223" y="710"/>
                </a:lnTo>
                <a:lnTo>
                  <a:pt x="229" y="721"/>
                </a:lnTo>
                <a:lnTo>
                  <a:pt x="231" y="737"/>
                </a:lnTo>
                <a:lnTo>
                  <a:pt x="235" y="752"/>
                </a:lnTo>
                <a:lnTo>
                  <a:pt x="237" y="762"/>
                </a:lnTo>
                <a:lnTo>
                  <a:pt x="240" y="768"/>
                </a:lnTo>
                <a:lnTo>
                  <a:pt x="248" y="779"/>
                </a:lnTo>
                <a:lnTo>
                  <a:pt x="256" y="791"/>
                </a:lnTo>
                <a:lnTo>
                  <a:pt x="264" y="803"/>
                </a:lnTo>
                <a:lnTo>
                  <a:pt x="268" y="810"/>
                </a:lnTo>
                <a:lnTo>
                  <a:pt x="271" y="814"/>
                </a:lnTo>
                <a:lnTo>
                  <a:pt x="198" y="814"/>
                </a:lnTo>
                <a:lnTo>
                  <a:pt x="200" y="810"/>
                </a:lnTo>
                <a:lnTo>
                  <a:pt x="200" y="801"/>
                </a:lnTo>
                <a:lnTo>
                  <a:pt x="198" y="789"/>
                </a:lnTo>
                <a:lnTo>
                  <a:pt x="194" y="781"/>
                </a:lnTo>
                <a:lnTo>
                  <a:pt x="188" y="778"/>
                </a:lnTo>
                <a:lnTo>
                  <a:pt x="184" y="774"/>
                </a:lnTo>
                <a:lnTo>
                  <a:pt x="180" y="770"/>
                </a:lnTo>
                <a:lnTo>
                  <a:pt x="178" y="764"/>
                </a:lnTo>
                <a:lnTo>
                  <a:pt x="178" y="760"/>
                </a:lnTo>
                <a:lnTo>
                  <a:pt x="178" y="745"/>
                </a:lnTo>
                <a:lnTo>
                  <a:pt x="178" y="721"/>
                </a:lnTo>
                <a:lnTo>
                  <a:pt x="178" y="694"/>
                </a:lnTo>
                <a:lnTo>
                  <a:pt x="175" y="667"/>
                </a:lnTo>
                <a:lnTo>
                  <a:pt x="173" y="640"/>
                </a:lnTo>
                <a:lnTo>
                  <a:pt x="169" y="617"/>
                </a:lnTo>
                <a:lnTo>
                  <a:pt x="165" y="603"/>
                </a:lnTo>
                <a:lnTo>
                  <a:pt x="161" y="589"/>
                </a:lnTo>
                <a:lnTo>
                  <a:pt x="159" y="570"/>
                </a:lnTo>
                <a:lnTo>
                  <a:pt x="159" y="553"/>
                </a:lnTo>
                <a:lnTo>
                  <a:pt x="159" y="539"/>
                </a:lnTo>
                <a:lnTo>
                  <a:pt x="159" y="533"/>
                </a:lnTo>
                <a:lnTo>
                  <a:pt x="157" y="539"/>
                </a:lnTo>
                <a:lnTo>
                  <a:pt x="155" y="553"/>
                </a:lnTo>
                <a:lnTo>
                  <a:pt x="149" y="568"/>
                </a:lnTo>
                <a:lnTo>
                  <a:pt x="145" y="585"/>
                </a:lnTo>
                <a:lnTo>
                  <a:pt x="142" y="599"/>
                </a:lnTo>
                <a:lnTo>
                  <a:pt x="134" y="628"/>
                </a:lnTo>
                <a:lnTo>
                  <a:pt x="130" y="657"/>
                </a:lnTo>
                <a:lnTo>
                  <a:pt x="128" y="682"/>
                </a:lnTo>
                <a:lnTo>
                  <a:pt x="126" y="702"/>
                </a:lnTo>
                <a:lnTo>
                  <a:pt x="128" y="710"/>
                </a:lnTo>
                <a:lnTo>
                  <a:pt x="132" y="721"/>
                </a:lnTo>
                <a:lnTo>
                  <a:pt x="136" y="737"/>
                </a:lnTo>
                <a:lnTo>
                  <a:pt x="138" y="752"/>
                </a:lnTo>
                <a:lnTo>
                  <a:pt x="142" y="762"/>
                </a:lnTo>
                <a:lnTo>
                  <a:pt x="145" y="768"/>
                </a:lnTo>
                <a:lnTo>
                  <a:pt x="151" y="779"/>
                </a:lnTo>
                <a:lnTo>
                  <a:pt x="159" y="791"/>
                </a:lnTo>
                <a:lnTo>
                  <a:pt x="167" y="803"/>
                </a:lnTo>
                <a:lnTo>
                  <a:pt x="173" y="810"/>
                </a:lnTo>
                <a:lnTo>
                  <a:pt x="175" y="814"/>
                </a:lnTo>
                <a:lnTo>
                  <a:pt x="103" y="814"/>
                </a:lnTo>
                <a:lnTo>
                  <a:pt x="103" y="810"/>
                </a:lnTo>
                <a:lnTo>
                  <a:pt x="103" y="801"/>
                </a:lnTo>
                <a:lnTo>
                  <a:pt x="103" y="789"/>
                </a:lnTo>
                <a:lnTo>
                  <a:pt x="99" y="781"/>
                </a:lnTo>
                <a:lnTo>
                  <a:pt x="93" y="778"/>
                </a:lnTo>
                <a:lnTo>
                  <a:pt x="87" y="774"/>
                </a:lnTo>
                <a:lnTo>
                  <a:pt x="83" y="770"/>
                </a:lnTo>
                <a:lnTo>
                  <a:pt x="82" y="764"/>
                </a:lnTo>
                <a:lnTo>
                  <a:pt x="82" y="760"/>
                </a:lnTo>
                <a:lnTo>
                  <a:pt x="83" y="745"/>
                </a:lnTo>
                <a:lnTo>
                  <a:pt x="83" y="723"/>
                </a:lnTo>
                <a:lnTo>
                  <a:pt x="82" y="696"/>
                </a:lnTo>
                <a:lnTo>
                  <a:pt x="80" y="669"/>
                </a:lnTo>
                <a:lnTo>
                  <a:pt x="76" y="642"/>
                </a:lnTo>
                <a:lnTo>
                  <a:pt x="74" y="618"/>
                </a:lnTo>
                <a:lnTo>
                  <a:pt x="70" y="605"/>
                </a:lnTo>
                <a:lnTo>
                  <a:pt x="68" y="599"/>
                </a:lnTo>
                <a:lnTo>
                  <a:pt x="66" y="585"/>
                </a:lnTo>
                <a:lnTo>
                  <a:pt x="64" y="572"/>
                </a:lnTo>
                <a:lnTo>
                  <a:pt x="64" y="562"/>
                </a:lnTo>
                <a:lnTo>
                  <a:pt x="62" y="543"/>
                </a:lnTo>
                <a:lnTo>
                  <a:pt x="60" y="514"/>
                </a:lnTo>
                <a:lnTo>
                  <a:pt x="58" y="477"/>
                </a:lnTo>
                <a:lnTo>
                  <a:pt x="56" y="434"/>
                </a:lnTo>
                <a:lnTo>
                  <a:pt x="52" y="459"/>
                </a:lnTo>
                <a:lnTo>
                  <a:pt x="50" y="479"/>
                </a:lnTo>
                <a:lnTo>
                  <a:pt x="49" y="488"/>
                </a:lnTo>
                <a:lnTo>
                  <a:pt x="45" y="504"/>
                </a:lnTo>
                <a:lnTo>
                  <a:pt x="37" y="518"/>
                </a:lnTo>
                <a:lnTo>
                  <a:pt x="27" y="529"/>
                </a:lnTo>
                <a:lnTo>
                  <a:pt x="18" y="535"/>
                </a:lnTo>
                <a:lnTo>
                  <a:pt x="12" y="537"/>
                </a:lnTo>
                <a:lnTo>
                  <a:pt x="6" y="531"/>
                </a:lnTo>
                <a:lnTo>
                  <a:pt x="2" y="520"/>
                </a:lnTo>
                <a:lnTo>
                  <a:pt x="0" y="504"/>
                </a:lnTo>
                <a:lnTo>
                  <a:pt x="0" y="490"/>
                </a:lnTo>
                <a:lnTo>
                  <a:pt x="2" y="47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74125" tIns="37050" rIns="74125" bIns="37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729" y="2511317"/>
            <a:ext cx="109738" cy="73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922" y="1836696"/>
            <a:ext cx="109738" cy="73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649" y="1873275"/>
            <a:ext cx="134124" cy="731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052" y="2579145"/>
            <a:ext cx="128219" cy="696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342" y="3616015"/>
            <a:ext cx="128219" cy="69684"/>
          </a:xfrm>
          <a:prstGeom prst="rect">
            <a:avLst/>
          </a:prstGeom>
        </p:spPr>
      </p:pic>
      <p:sp>
        <p:nvSpPr>
          <p:cNvPr id="28" name="Google Shape;548;p62"/>
          <p:cNvSpPr txBox="1"/>
          <p:nvPr/>
        </p:nvSpPr>
        <p:spPr>
          <a:xfrm>
            <a:off x="5248736" y="4433694"/>
            <a:ext cx="603661" cy="22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6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7B2668"/>
                </a:solidFill>
                <a:latin typeface="Arial"/>
                <a:ea typeface="Arial"/>
                <a:cs typeface="Arial"/>
                <a:sym typeface="Arial"/>
              </a:rPr>
              <a:t>65 </a:t>
            </a:r>
            <a:r>
              <a:rPr lang="ru-RU" b="1" dirty="0" smtClean="0">
                <a:solidFill>
                  <a:srgbClr val="7B2668"/>
                </a:solidFill>
                <a:latin typeface="Arial"/>
                <a:ea typeface="Arial"/>
                <a:cs typeface="Arial"/>
                <a:sym typeface="Arial"/>
              </a:rPr>
              <a:t>т.</a:t>
            </a:r>
            <a:endParaRPr b="1" dirty="0">
              <a:solidFill>
                <a:srgbClr val="7B266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989" y="2920179"/>
            <a:ext cx="3791682" cy="236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5" name="Google Shape;555;p63"/>
          <p:cNvSpPr txBox="1"/>
          <p:nvPr/>
        </p:nvSpPr>
        <p:spPr>
          <a:xfrm>
            <a:off x="362989" y="152042"/>
            <a:ext cx="7205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rgbClr val="7F7F7F"/>
                </a:solidFill>
              </a:rPr>
              <a:t>Лесной</a:t>
            </a:r>
            <a:r>
              <a:rPr lang="ru" sz="2500" b="1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500" b="1" dirty="0" smtClean="0">
                <a:solidFill>
                  <a:srgbClr val="7F7F7F"/>
                </a:solidFill>
              </a:rPr>
              <a:t>фонд</a:t>
            </a:r>
            <a:endParaRPr sz="1100" dirty="0"/>
          </a:p>
        </p:txBody>
      </p:sp>
      <p:sp>
        <p:nvSpPr>
          <p:cNvPr id="556" name="Google Shape;556;p63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3"/>
          <p:cNvSpPr/>
          <p:nvPr/>
        </p:nvSpPr>
        <p:spPr>
          <a:xfrm>
            <a:off x="431629" y="777577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" sz="1100" b="1" dirty="0">
                <a:solidFill>
                  <a:srgbClr val="FFFFFF"/>
                </a:solidFill>
              </a:rPr>
              <a:t>Земли лесного фонда: </a:t>
            </a:r>
            <a:r>
              <a:rPr lang="ru-RU" sz="1100" b="1" dirty="0" smtClean="0">
                <a:solidFill>
                  <a:schemeClr val="bg1"/>
                </a:solidFill>
              </a:rPr>
              <a:t>472 096</a:t>
            </a:r>
            <a:r>
              <a:rPr lang="ru-RU" sz="1100" b="1" dirty="0" smtClean="0"/>
              <a:t> </a:t>
            </a:r>
            <a:r>
              <a:rPr lang="ru-RU" sz="1100" dirty="0" smtClean="0">
                <a:solidFill>
                  <a:schemeClr val="bg1"/>
                </a:solidFill>
              </a:rPr>
              <a:t>га </a:t>
            </a:r>
            <a:r>
              <a:rPr lang="ru-RU" sz="1100" dirty="0">
                <a:solidFill>
                  <a:schemeClr val="bg1"/>
                </a:solidFill>
              </a:rPr>
              <a:t>( </a:t>
            </a:r>
            <a:r>
              <a:rPr lang="ru-RU" sz="1100" dirty="0" smtClean="0">
                <a:solidFill>
                  <a:schemeClr val="bg1"/>
                </a:solidFill>
              </a:rPr>
              <a:t>63 </a:t>
            </a:r>
            <a:r>
              <a:rPr lang="ru-RU" sz="1100" dirty="0">
                <a:solidFill>
                  <a:schemeClr val="bg1"/>
                </a:solidFill>
              </a:rPr>
              <a:t>% от общей площади территории </a:t>
            </a:r>
            <a:r>
              <a:rPr lang="ru-RU" sz="1100" dirty="0" smtClean="0">
                <a:solidFill>
                  <a:schemeClr val="bg1"/>
                </a:solidFill>
              </a:rPr>
              <a:t>округа).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59" name="Google Shape;559;p63"/>
          <p:cNvSpPr/>
          <p:nvPr/>
        </p:nvSpPr>
        <p:spPr>
          <a:xfrm>
            <a:off x="1029760" y="4566900"/>
            <a:ext cx="2358137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" sz="1100" b="1" dirty="0">
                <a:solidFill>
                  <a:srgbClr val="FFFFFF"/>
                </a:solidFill>
              </a:rPr>
              <a:t>Расчетная лесосека</a:t>
            </a:r>
            <a:r>
              <a:rPr lang="ru" sz="1100" b="1" dirty="0" smtClean="0">
                <a:solidFill>
                  <a:srgbClr val="FFFFFF"/>
                </a:solidFill>
              </a:rPr>
              <a:t>:</a:t>
            </a:r>
            <a:r>
              <a:rPr lang="ru-RU" sz="1100" dirty="0" smtClean="0"/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2 537,5</a:t>
            </a:r>
            <a:r>
              <a:rPr lang="ru-RU" sz="1100" dirty="0" smtClean="0"/>
              <a:t> </a:t>
            </a:r>
            <a:r>
              <a:rPr lang="ru" sz="1100" b="1" dirty="0" smtClean="0">
                <a:solidFill>
                  <a:srgbClr val="FFFFFF"/>
                </a:solidFill>
              </a:rPr>
              <a:t>га</a:t>
            </a:r>
            <a:endParaRPr sz="1100" dirty="0"/>
          </a:p>
        </p:txBody>
      </p:sp>
      <p:sp>
        <p:nvSpPr>
          <p:cNvPr id="560" name="Google Shape;560;p63"/>
          <p:cNvSpPr txBox="1"/>
          <p:nvPr/>
        </p:nvSpPr>
        <p:spPr>
          <a:xfrm>
            <a:off x="6503075" y="2660175"/>
            <a:ext cx="145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6C6C72"/>
                </a:solidFill>
              </a:rPr>
              <a:t>карта района с расположением крупных предприятий отрасли</a:t>
            </a:r>
            <a:endParaRPr dirty="0"/>
          </a:p>
        </p:txBody>
      </p:sp>
      <p:sp>
        <p:nvSpPr>
          <p:cNvPr id="561" name="Google Shape;561;p63"/>
          <p:cNvSpPr txBox="1"/>
          <p:nvPr/>
        </p:nvSpPr>
        <p:spPr>
          <a:xfrm>
            <a:off x="377397" y="1246521"/>
            <a:ext cx="3662864" cy="13497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ctr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</a:rPr>
              <a:t>Крупные предприятия</a:t>
            </a:r>
            <a:r>
              <a:rPr lang="ru" sz="1600" dirty="0" smtClean="0">
                <a:solidFill>
                  <a:schemeClr val="dk1"/>
                </a:solidFill>
              </a:rPr>
              <a:t>: Акшинский филиал КГСАУ «Забайкаллесхоз», ГКУ «Управление лесничествами Забайкальского края» Акшинское лесничество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397" y="2592237"/>
            <a:ext cx="3607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Наиболее </a:t>
            </a:r>
            <a:r>
              <a:rPr lang="ru-RU" altLang="ru-RU" sz="1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распространёнными </a:t>
            </a:r>
            <a:r>
              <a:rPr lang="ru-RU" altLang="ru-RU" sz="1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породами </a:t>
            </a:r>
          </a:p>
          <a:p>
            <a:pPr algn="ctr"/>
            <a:r>
              <a:rPr lang="ru-RU" altLang="ru-RU" sz="1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являются </a:t>
            </a:r>
            <a:r>
              <a:rPr lang="ru-RU" altLang="ru-RU" sz="1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сосна, лиственница, берёза.</a:t>
            </a:r>
            <a:endParaRPr lang="ru-RU" sz="1200" b="1" u="sng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9607" t="16342" r="5815" b="7121"/>
          <a:stretch/>
        </p:blipFill>
        <p:spPr>
          <a:xfrm>
            <a:off x="4142155" y="765907"/>
            <a:ext cx="4806461" cy="3204307"/>
          </a:xfrm>
          <a:prstGeom prst="rect">
            <a:avLst/>
          </a:prstGeom>
        </p:spPr>
      </p:pic>
      <p:sp>
        <p:nvSpPr>
          <p:cNvPr id="11" name="Овальная выноска 10"/>
          <p:cNvSpPr/>
          <p:nvPr/>
        </p:nvSpPr>
        <p:spPr>
          <a:xfrm>
            <a:off x="6564922" y="3056677"/>
            <a:ext cx="2305540" cy="523219"/>
          </a:xfrm>
          <a:prstGeom prst="wedgeEllipseCallout">
            <a:avLst>
              <a:gd name="adj1" fmla="val -60137"/>
              <a:gd name="adj2" fmla="val -33882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lvl="0" algn="ctr">
              <a:lnSpc>
                <a:spcPct val="106046"/>
              </a:lnSpc>
            </a:pPr>
            <a:r>
              <a:rPr lang="ru-RU" sz="700" b="1" dirty="0">
                <a:solidFill>
                  <a:schemeClr val="bg1"/>
                </a:solidFill>
              </a:rPr>
              <a:t>ГКУ «Управление лесничествами Забайкальского края» Акшинское лесничество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5013568" y="1469739"/>
            <a:ext cx="1425277" cy="480199"/>
          </a:xfrm>
          <a:prstGeom prst="wedgeEllipseCallout">
            <a:avLst>
              <a:gd name="adj1" fmla="val 46357"/>
              <a:gd name="adj2" fmla="val -113941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700" b="1" dirty="0">
                <a:solidFill>
                  <a:schemeClr val="bg1"/>
                </a:solidFill>
              </a:rPr>
              <a:t>Акшинский филиал КГСАУ «Забайкаллесхоз</a:t>
            </a:r>
            <a:r>
              <a:rPr lang="ru" sz="700" b="1" dirty="0" smtClean="0">
                <a:solidFill>
                  <a:schemeClr val="bg1"/>
                </a:solidFill>
              </a:rPr>
              <a:t>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4134" y="3723480"/>
            <a:ext cx="2687116" cy="151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8940" y="3723480"/>
            <a:ext cx="2369906" cy="151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6393126" y="111932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264172" y="311152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4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082" t="15611" b="9457"/>
          <a:stretch/>
        </p:blipFill>
        <p:spPr>
          <a:xfrm>
            <a:off x="2855788" y="811451"/>
            <a:ext cx="6185663" cy="3575504"/>
          </a:xfrm>
          <a:prstGeom prst="rect">
            <a:avLst/>
          </a:prstGeom>
        </p:spPr>
      </p:pic>
      <p:sp>
        <p:nvSpPr>
          <p:cNvPr id="566" name="Google Shape;566;p64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7F7F7F"/>
                </a:solidFill>
              </a:rPr>
              <a:t>Промышленность</a:t>
            </a:r>
            <a:endParaRPr sz="1100" dirty="0"/>
          </a:p>
        </p:txBody>
      </p:sp>
      <p:sp>
        <p:nvSpPr>
          <p:cNvPr id="567" name="Google Shape;567;p64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64"/>
          <p:cNvSpPr/>
          <p:nvPr/>
        </p:nvSpPr>
        <p:spPr>
          <a:xfrm>
            <a:off x="406073" y="836838"/>
            <a:ext cx="2337127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>
                <a:solidFill>
                  <a:srgbClr val="FFFFFF"/>
                </a:solidFill>
              </a:rPr>
              <a:t>Количество промышленных предприятий района: </a:t>
            </a:r>
            <a:r>
              <a:rPr lang="ru" sz="1100" b="1" dirty="0" smtClean="0">
                <a:solidFill>
                  <a:srgbClr val="FFFFFF"/>
                </a:solidFill>
              </a:rPr>
              <a:t>14</a:t>
            </a:r>
            <a:endParaRPr sz="1100" dirty="0"/>
          </a:p>
        </p:txBody>
      </p:sp>
      <p:sp>
        <p:nvSpPr>
          <p:cNvPr id="569" name="Google Shape;569;p64"/>
          <p:cNvSpPr txBox="1"/>
          <p:nvPr/>
        </p:nvSpPr>
        <p:spPr>
          <a:xfrm>
            <a:off x="325576" y="1652426"/>
            <a:ext cx="2155230" cy="2802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lang="ru" sz="1100" b="1" dirty="0" smtClean="0">
              <a:solidFill>
                <a:srgbClr val="891861"/>
              </a:solidFill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" sz="1100" b="1" dirty="0" smtClean="0">
                <a:solidFill>
                  <a:srgbClr val="891861"/>
                </a:solidFill>
              </a:rPr>
              <a:t>Виды </a:t>
            </a:r>
            <a:r>
              <a:rPr lang="ru" sz="1100" b="1" dirty="0">
                <a:solidFill>
                  <a:srgbClr val="891861"/>
                </a:solidFill>
              </a:rPr>
              <a:t>предприятий </a:t>
            </a:r>
            <a:r>
              <a:rPr lang="ru" sz="1100" b="1" dirty="0" smtClean="0">
                <a:solidFill>
                  <a:srgbClr val="891861"/>
                </a:solidFill>
              </a:rPr>
              <a:t>округа</a:t>
            </a:r>
            <a:r>
              <a:rPr lang="ru" sz="1550" dirty="0" smtClean="0">
                <a:solidFill>
                  <a:srgbClr val="891861"/>
                </a:solidFill>
              </a:rPr>
              <a:t>:</a:t>
            </a:r>
            <a:endParaRPr sz="1550" dirty="0">
              <a:solidFill>
                <a:srgbClr val="891861"/>
              </a:solidFill>
            </a:endParaRPr>
          </a:p>
          <a:p>
            <a:pPr indent="180000">
              <a:lnSpc>
                <a:spcPct val="115000"/>
              </a:lnSpc>
              <a:buClr>
                <a:srgbClr val="231F20"/>
              </a:buClr>
              <a:buSzPts val="1400"/>
              <a:buFont typeface="Arial"/>
              <a:buChar char="●"/>
            </a:pPr>
            <a:r>
              <a:rPr lang="ru" sz="1200" dirty="0" smtClean="0">
                <a:solidFill>
                  <a:srgbClr val="231F20"/>
                </a:solidFill>
              </a:rPr>
              <a:t>Переработка </a:t>
            </a:r>
            <a:r>
              <a:rPr lang="ru-RU" sz="1200" dirty="0" smtClean="0">
                <a:solidFill>
                  <a:srgbClr val="231F20"/>
                </a:solidFill>
              </a:rPr>
              <a:t>(2, ИП Сапожников В.В., ИП Глушков В.Л.)</a:t>
            </a:r>
            <a:endParaRPr sz="1200" dirty="0" smtClean="0">
              <a:solidFill>
                <a:srgbClr val="231F20"/>
              </a:solidFill>
            </a:endParaRPr>
          </a:p>
          <a:p>
            <a:pPr indent="180000">
              <a:lnSpc>
                <a:spcPct val="115000"/>
              </a:lnSpc>
              <a:buClr>
                <a:srgbClr val="231F20"/>
              </a:buClr>
              <a:buSzPts val="1400"/>
              <a:buFont typeface="Arial"/>
              <a:buChar char="●"/>
            </a:pPr>
            <a:r>
              <a:rPr lang="ru" sz="1200" dirty="0" smtClean="0">
                <a:solidFill>
                  <a:srgbClr val="231F20"/>
                </a:solidFill>
              </a:rPr>
              <a:t>Производство </a:t>
            </a:r>
            <a:r>
              <a:rPr lang="ru-RU" sz="1200" dirty="0" smtClean="0">
                <a:solidFill>
                  <a:srgbClr val="231F20"/>
                </a:solidFill>
              </a:rPr>
              <a:t>(7, ООО УК «ИВА», МАО редакция газеты «Сельская новь», ИП Янцевич О.В., ИП Кузиев Б.Н, ИП Васильева В.Е., ИП Журавлёва С.Д., ИП Раздобреев Н.Н.)</a:t>
            </a:r>
            <a:endParaRPr sz="1200" dirty="0">
              <a:solidFill>
                <a:srgbClr val="231F20"/>
              </a:solidFill>
            </a:endParaRPr>
          </a:p>
        </p:txBody>
      </p:sp>
      <p:sp>
        <p:nvSpPr>
          <p:cNvPr id="570" name="Google Shape;570;p64"/>
          <p:cNvSpPr txBox="1"/>
          <p:nvPr/>
        </p:nvSpPr>
        <p:spPr>
          <a:xfrm>
            <a:off x="406076" y="1490475"/>
            <a:ext cx="2449712" cy="322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dk1"/>
                </a:solidFill>
              </a:rPr>
              <a:t>Крупные предприятия:</a:t>
            </a:r>
            <a:endParaRPr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64"/>
          <p:cNvSpPr/>
          <p:nvPr/>
        </p:nvSpPr>
        <p:spPr>
          <a:xfrm>
            <a:off x="3681663" y="4471425"/>
            <a:ext cx="4103404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>
                <a:solidFill>
                  <a:srgbClr val="FFFFFF"/>
                </a:solidFill>
              </a:rPr>
              <a:t>Объём промышленного производства</a:t>
            </a:r>
            <a:r>
              <a:rPr lang="ru" sz="1100" b="1" dirty="0" smtClean="0">
                <a:solidFill>
                  <a:srgbClr val="FFFFFF"/>
                </a:solidFill>
              </a:rPr>
              <a:t>: 250,40 млн.руб.</a:t>
            </a:r>
            <a:endParaRPr sz="1100" dirty="0"/>
          </a:p>
        </p:txBody>
      </p:sp>
      <p:pic>
        <p:nvPicPr>
          <p:cNvPr id="9" name="Google Shape;43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0584" y="2743782"/>
            <a:ext cx="328089" cy="35602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Овальная выноска 12"/>
          <p:cNvSpPr/>
          <p:nvPr/>
        </p:nvSpPr>
        <p:spPr>
          <a:xfrm flipH="1">
            <a:off x="2968373" y="1699889"/>
            <a:ext cx="1627071" cy="487680"/>
          </a:xfrm>
          <a:prstGeom prst="wedgeEllipseCallout">
            <a:avLst>
              <a:gd name="adj1" fmla="val -49799"/>
              <a:gd name="adj2" fmla="val -76891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lvl="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Сапожников В.В.  (лесозаготовка и лесопереработка)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>
            <a:off x="5547917" y="1989342"/>
            <a:ext cx="1441832" cy="456571"/>
          </a:xfrm>
          <a:prstGeom prst="wedgeEllipseCallout">
            <a:avLst>
              <a:gd name="adj1" fmla="val 66601"/>
              <a:gd name="adj2" fmla="val 112331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Глушков В.Л. </a:t>
            </a:r>
            <a:r>
              <a:rPr lang="ru-RU" sz="700" b="1" dirty="0">
                <a:solidFill>
                  <a:schemeClr val="bg1"/>
                </a:solidFill>
                <a:ea typeface="Arial"/>
                <a:cs typeface="Arial"/>
              </a:rPr>
              <a:t>(лесозаготовка и лесопереработка</a:t>
            </a: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21" name="Овальная выноска 20"/>
          <p:cNvSpPr/>
          <p:nvPr/>
        </p:nvSpPr>
        <p:spPr>
          <a:xfrm>
            <a:off x="6187226" y="2553109"/>
            <a:ext cx="781540" cy="310087"/>
          </a:xfrm>
          <a:prstGeom prst="wedgeEllipseCallout">
            <a:avLst>
              <a:gd name="adj1" fmla="val 83456"/>
              <a:gd name="adj2" fmla="val 62083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ООО УК «ИВА»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25" name="Овальная выноска 24"/>
          <p:cNvSpPr/>
          <p:nvPr/>
        </p:nvSpPr>
        <p:spPr>
          <a:xfrm>
            <a:off x="6389812" y="1119321"/>
            <a:ext cx="1648645" cy="494440"/>
          </a:xfrm>
          <a:prstGeom prst="wedgeEllipseCallout">
            <a:avLst>
              <a:gd name="adj1" fmla="val 41634"/>
              <a:gd name="adj2" fmla="val 142576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Янцевич О.В.</a:t>
            </a:r>
          </a:p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(производство хлеба и хлебобулочных изделий)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26" name="Овальная выноска 25"/>
          <p:cNvSpPr/>
          <p:nvPr/>
        </p:nvSpPr>
        <p:spPr>
          <a:xfrm>
            <a:off x="4801513" y="2668972"/>
            <a:ext cx="1553583" cy="682764"/>
          </a:xfrm>
          <a:prstGeom prst="wedgeEllipseCallout">
            <a:avLst>
              <a:gd name="adj1" fmla="val 101533"/>
              <a:gd name="adj2" fmla="val -5347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</a:t>
            </a:r>
            <a:r>
              <a:rPr lang="ru-RU" sz="700" b="1" dirty="0" err="1" smtClean="0">
                <a:solidFill>
                  <a:schemeClr val="bg1"/>
                </a:solidFill>
                <a:ea typeface="Arial"/>
                <a:cs typeface="Arial"/>
              </a:rPr>
              <a:t>Кузиев</a:t>
            </a: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 Б.Н.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  <a:p>
            <a:pPr marL="12700" algn="ctr">
              <a:lnSpc>
                <a:spcPct val="106046"/>
              </a:lnSpc>
            </a:pPr>
            <a:r>
              <a:rPr lang="ru-RU" sz="700" b="1" dirty="0">
                <a:solidFill>
                  <a:schemeClr val="bg1"/>
                </a:solidFill>
                <a:ea typeface="Arial"/>
                <a:cs typeface="Arial"/>
              </a:rPr>
              <a:t>(производство хлеба и хлебобулочных изделий)</a:t>
            </a:r>
          </a:p>
        </p:txBody>
      </p:sp>
      <p:pic>
        <p:nvPicPr>
          <p:cNvPr id="27" name="Google Shape;43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7223" y="2001929"/>
            <a:ext cx="175689" cy="18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3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0937" y="2921793"/>
            <a:ext cx="175689" cy="18564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Овальная выноска 29"/>
          <p:cNvSpPr/>
          <p:nvPr/>
        </p:nvSpPr>
        <p:spPr>
          <a:xfrm>
            <a:off x="7785067" y="2863196"/>
            <a:ext cx="1368972" cy="403636"/>
          </a:xfrm>
          <a:prstGeom prst="wedgeEllipseCallout">
            <a:avLst>
              <a:gd name="adj1" fmla="val -55939"/>
              <a:gd name="adj2" fmla="val -17446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МАО </a:t>
            </a:r>
            <a:r>
              <a:rPr lang="ru-RU" sz="700" b="1" dirty="0">
                <a:solidFill>
                  <a:schemeClr val="bg1"/>
                </a:solidFill>
                <a:ea typeface="Arial"/>
                <a:cs typeface="Arial"/>
              </a:rPr>
              <a:t>редакция газеты «Сельская новь</a:t>
            </a: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» 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Потребность района в видах экономической деятельности,</a:t>
            </a:r>
            <a:br>
              <a:rPr lang="ru-RU" sz="16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которые необходимо развивать на территории района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950489"/>
              </p:ext>
            </p:extLst>
          </p:nvPr>
        </p:nvGraphicFramePr>
        <p:xfrm>
          <a:off x="258319" y="638021"/>
          <a:ext cx="8736757" cy="4489365"/>
        </p:xfrm>
        <a:graphic>
          <a:graphicData uri="http://schemas.openxmlformats.org/drawingml/2006/table">
            <a:tbl>
              <a:tblPr firstRow="1" bandRow="1"/>
              <a:tblGrid>
                <a:gridCol w="218831"/>
                <a:gridCol w="2635018"/>
                <a:gridCol w="1243263"/>
                <a:gridCol w="737937"/>
                <a:gridCol w="3901708"/>
              </a:tblGrid>
              <a:tr h="114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Наименование ниши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Имеются предприятия </a:t>
                      </a:r>
                      <a:endParaRPr lang="ru-RU" sz="800" b="1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число предприятий)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Отсутствуют предприятия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Потребность </a:t>
                      </a:r>
                      <a:endParaRPr lang="ru-RU" sz="800" b="1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(имеется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 не имеется)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</a:tr>
              <a:tr h="134722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1.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Переработка сельскохозяйственного сырья 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 5 (производство молочной продукции; производство мясных изделий и мясных</a:t>
                      </a:r>
                      <a:r>
                        <a:rPr lang="ru-RU" sz="800" b="0" baseline="0" dirty="0" smtClean="0">
                          <a:latin typeface="+mn-lt"/>
                        </a:rPr>
                        <a:t> полуфабрикатов; птицеводство; производство колбасных изделий, производство и переработка овса, пшеницы</a:t>
                      </a:r>
                      <a:r>
                        <a:rPr lang="ru-RU" sz="800" b="0" dirty="0" smtClean="0">
                          <a:latin typeface="+mn-lt"/>
                        </a:rPr>
                        <a:t>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2.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Производство хлебобулочных, кондитерских изделий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3.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Производство безалкогольных </a:t>
                      </a:r>
                      <a:r>
                        <a:rPr lang="ru-RU" sz="800" dirty="0">
                          <a:effectLst/>
                          <a:latin typeface="+mn-lt"/>
                        </a:rPr>
                        <a:t>напитков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2456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4.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Бытовые услуги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 (ремонт обуви)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5.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Транспортные услуги ( пассажирские, </a:t>
                      </a:r>
                      <a:r>
                        <a:rPr lang="ru-RU" sz="800" dirty="0" err="1" smtClean="0">
                          <a:effectLst/>
                          <a:latin typeface="+mn-lt"/>
                        </a:rPr>
                        <a:t>грузо</a:t>
                      </a:r>
                      <a:r>
                        <a:rPr lang="ru-RU" sz="800" baseline="0" dirty="0">
                          <a:effectLst/>
                          <a:latin typeface="+mn-lt"/>
                        </a:rPr>
                        <a:t>-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перевозки</a:t>
                      </a:r>
                      <a:r>
                        <a:rPr lang="ru-RU" sz="800" dirty="0">
                          <a:effectLst/>
                          <a:latin typeface="+mn-lt"/>
                        </a:rPr>
                        <a:t>)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6.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Торговля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89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7.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Аптеки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8.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Ветеринария ( услуги, ветеринарная аптека)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9.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Услуги в 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сфере красоты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0769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10.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Туристические услуги (базы отдыха, туристические маршруты, объекты показа)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4214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11.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Объекты размещения (гостиницы, хостелы, визит-центры, гостевые дома)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12.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Детские сады, ясли, группы временного пребывания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  (группа временного</a:t>
                      </a:r>
                      <a:r>
                        <a:rPr lang="ru-RU" sz="800" b="0" baseline="0" dirty="0" smtClean="0">
                          <a:latin typeface="+mn-lt"/>
                        </a:rPr>
                        <a:t> пребывания</a:t>
                      </a:r>
                      <a:r>
                        <a:rPr lang="ru-RU" sz="800" b="0" dirty="0" smtClean="0">
                          <a:latin typeface="+mn-lt"/>
                        </a:rPr>
                        <a:t>)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на 8 человек в день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0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13.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Детские развивающие центры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14.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Спортивные залы, тренажерные центры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15.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Предприятия общественного питания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082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16.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Производство сувенирной продукции, народные промыслы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17.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АЗС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 (АЗС «Роснефть»)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</a:t>
                      </a:r>
                    </a:p>
                  </a:txBody>
                  <a:tcPr marL="31115" marR="3111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Изготовление ЖБИ строительного и общего назначения (железобетонных колец, лотков, крышек) </a:t>
                      </a:r>
                    </a:p>
                  </a:txBody>
                  <a:tcPr marL="31115" marR="3111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</a:t>
                      </a:r>
                    </a:p>
                  </a:txBody>
                  <a:tcPr marL="31115" marR="3111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кирпича и шлакоблока</a:t>
                      </a:r>
                    </a:p>
                  </a:txBody>
                  <a:tcPr marL="31115" marR="3111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9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7184</TotalTime>
  <Words>2477</Words>
  <Application>Microsoft Office PowerPoint</Application>
  <PresentationFormat>Экран (16:9)</PresentationFormat>
  <Paragraphs>376</Paragraphs>
  <Slides>21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Calibri</vt:lpstr>
      <vt:lpstr>Arial</vt:lpstr>
      <vt:lpstr>tahoma</vt:lpstr>
      <vt:lpstr>Times New Roman</vt:lpstr>
      <vt:lpstr>Helvetica Neue</vt:lpstr>
      <vt:lpstr>Arial Black</vt:lpstr>
      <vt:lpstr>Simple Light</vt:lpstr>
      <vt:lpstr>2_Office Theme</vt:lpstr>
      <vt:lpstr>1_Office Theme</vt:lpstr>
      <vt:lpstr>Презентация PowerPoint</vt:lpstr>
      <vt:lpstr>Информация о районе 1/3</vt:lpstr>
      <vt:lpstr>Информация о районе 2/3</vt:lpstr>
      <vt:lpstr>Информация о районе 3/3</vt:lpstr>
      <vt:lpstr>Полезные ископаемые</vt:lpstr>
      <vt:lpstr>Презентация PowerPoint</vt:lpstr>
      <vt:lpstr>Презентация PowerPoint</vt:lpstr>
      <vt:lpstr>Презентация PowerPoint</vt:lpstr>
      <vt:lpstr>Потребность района в видах экономической деятельности,  которые необходимо развивать на территории района </vt:lpstr>
      <vt:lpstr>Презентация PowerPoint</vt:lpstr>
      <vt:lpstr>Презентация PowerPoint</vt:lpstr>
      <vt:lpstr> Информация о свободных земельных участках, строениях, промышленных площадках с детальным описанием имеющейся инфраструктуры </vt:lpstr>
      <vt:lpstr>Меры государственной поддержки - Модульный завод по переработке молока</vt:lpstr>
      <vt:lpstr>Меры государственной поддержки - Производство мясных изделий и мясных полуфабрикатов</vt:lpstr>
      <vt:lpstr>Меры государственной поддержки - Производство мясных изделий и мясных полуфабрикатов</vt:lpstr>
      <vt:lpstr>Меры государственной поддержки - Птицеводство</vt:lpstr>
      <vt:lpstr>Меры государственной поддержки - Птицеводство</vt:lpstr>
      <vt:lpstr>Меры государственной поддержки - Производство колбасных изделий</vt:lpstr>
      <vt:lpstr>Меры государственной поддержки - Производство колбасных изделий</vt:lpstr>
      <vt:lpstr>Меры государственной поддержки - Производство и переработка овса и пшеницы</vt:lpstr>
      <vt:lpstr>Меры государственной поддержки - Производство и переработка овса и пшеницы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</cp:lastModifiedBy>
  <cp:revision>252</cp:revision>
  <dcterms:modified xsi:type="dcterms:W3CDTF">2026-03-27T06:27:29Z</dcterms:modified>
</cp:coreProperties>
</file>