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sldIdLst>
    <p:sldId id="397" r:id="rId2"/>
    <p:sldId id="452" r:id="rId3"/>
    <p:sldId id="431" r:id="rId4"/>
    <p:sldId id="453" r:id="rId5"/>
    <p:sldId id="434" r:id="rId6"/>
    <p:sldId id="438" r:id="rId7"/>
    <p:sldId id="442" r:id="rId8"/>
    <p:sldId id="441" r:id="rId9"/>
    <p:sldId id="440" r:id="rId10"/>
    <p:sldId id="439" r:id="rId11"/>
    <p:sldId id="444" r:id="rId12"/>
    <p:sldId id="446" r:id="rId13"/>
    <p:sldId id="447" r:id="rId14"/>
    <p:sldId id="451" r:id="rId15"/>
    <p:sldId id="450" r:id="rId16"/>
  </p:sldIdLst>
  <p:sldSz cx="10693400" cy="7561263"/>
  <p:notesSz cx="6797675" cy="9926638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2CB"/>
    <a:srgbClr val="08549A"/>
    <a:srgbClr val="FFFF66"/>
    <a:srgbClr val="F4F49A"/>
    <a:srgbClr val="0456A0"/>
    <a:srgbClr val="078729"/>
    <a:srgbClr val="09A732"/>
    <a:srgbClr val="003300"/>
    <a:srgbClr val="243E5E"/>
    <a:srgbClr val="69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6429" autoAdjust="0"/>
  </p:normalViewPr>
  <p:slideViewPr>
    <p:cSldViewPr>
      <p:cViewPr>
        <p:scale>
          <a:sx n="100" d="100"/>
          <a:sy n="100" d="100"/>
        </p:scale>
        <p:origin x="-1344" y="-7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873" cy="496653"/>
          </a:xfrm>
          <a:prstGeom prst="rect">
            <a:avLst/>
          </a:prstGeom>
        </p:spPr>
        <p:txBody>
          <a:bodyPr vert="horz" lIns="91968" tIns="45985" rIns="91968" bIns="45985" rtlCol="0"/>
          <a:lstStyle>
            <a:lvl1pPr algn="l" defTabSz="104870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99" y="0"/>
            <a:ext cx="2945873" cy="496653"/>
          </a:xfrm>
          <a:prstGeom prst="rect">
            <a:avLst/>
          </a:prstGeom>
        </p:spPr>
        <p:txBody>
          <a:bodyPr vert="horz" lIns="91968" tIns="45985" rIns="91968" bIns="45985" rtlCol="0"/>
          <a:lstStyle>
            <a:lvl1pPr algn="r" defTabSz="104870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72A9EF-3447-4FE4-948D-EA79ADFFD23A}" type="datetimeFigureOut">
              <a:rPr lang="ru-RU"/>
              <a:pPr>
                <a:defRPr/>
              </a:pPr>
              <a:t>24.01.2024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41363"/>
            <a:ext cx="52705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8" tIns="45985" rIns="91968" bIns="4598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9" y="4715794"/>
            <a:ext cx="5438783" cy="4466666"/>
          </a:xfrm>
          <a:prstGeom prst="rect">
            <a:avLst/>
          </a:prstGeom>
        </p:spPr>
        <p:txBody>
          <a:bodyPr vert="horz" lIns="91968" tIns="45985" rIns="91968" bIns="4598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391"/>
            <a:ext cx="2945873" cy="496653"/>
          </a:xfrm>
          <a:prstGeom prst="rect">
            <a:avLst/>
          </a:prstGeom>
        </p:spPr>
        <p:txBody>
          <a:bodyPr vert="horz" lIns="91968" tIns="45985" rIns="91968" bIns="45985" rtlCol="0" anchor="b"/>
          <a:lstStyle>
            <a:lvl1pPr algn="l" defTabSz="104870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99" y="9428391"/>
            <a:ext cx="2945873" cy="496653"/>
          </a:xfrm>
          <a:prstGeom prst="rect">
            <a:avLst/>
          </a:prstGeom>
        </p:spPr>
        <p:txBody>
          <a:bodyPr vert="horz" lIns="91968" tIns="45985" rIns="91968" bIns="45985" rtlCol="0" anchor="b"/>
          <a:lstStyle>
            <a:lvl1pPr algn="r" defTabSz="104870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833B139-4247-4B62-835B-8FAB20A266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71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50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48" indent="-287865" defTabSz="1050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58" indent="-230292" defTabSz="1050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2041" indent="-230292" defTabSz="1050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625" indent="-230292" defTabSz="1050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208" indent="-230292" defTabSz="1050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791" indent="-230292" defTabSz="1050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375" indent="-230292" defTabSz="1050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958" indent="-230292" defTabSz="1050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5B07E0-E04F-4CB7-89AF-6C9320CBB04E}" type="slidenum">
              <a:rPr lang="ru-RU" altLang="ru-RU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DE4C-75FE-4CFB-8318-09888615F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C9FB-284B-476E-BEC2-6199047C38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EDE2-2AC9-4699-BF94-9A099A2297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92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6931025" y="5653088"/>
            <a:ext cx="1079500" cy="415925"/>
          </a:xfrm>
          <a:prstGeom prst="rect">
            <a:avLst/>
          </a:prstGeom>
          <a:noFill/>
        </p:spPr>
        <p:txBody>
          <a:bodyPr lIns="91408" tIns="45704" rIns="91408" bIns="45704"/>
          <a:lstStyle/>
          <a:p>
            <a:pPr defTabSz="10426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161EB-B02B-4984-8317-04E6BAF273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BF21-60E0-48AA-A017-3925B3E13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1044-49EC-41B8-A8D6-D973B1ACB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7F0C-A0C1-4936-A110-C4E08F771B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D183-096C-4EA8-8E6D-DDE51C0E0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8E7C-D6C5-4324-976D-85813DC01F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13F4700-713C-42BC-9109-607208DF13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3EAC-F5E9-4424-94B4-C1621A0BCD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 defTabSz="1042688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 defTabSz="1042688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 defTabSz="104268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C159D74-AD40-4CF9-82D7-134B4AF79B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66" r:id="rId7"/>
    <p:sldLayoutId id="2147483667" r:id="rId8"/>
    <p:sldLayoutId id="2147483659" r:id="rId9"/>
    <p:sldLayoutId id="2147483658" r:id="rId10"/>
    <p:sldLayoutId id="2147483657" r:id="rId11"/>
    <p:sldLayoutId id="2147483656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algn="l" defTabSz="1041400" rtl="0" eaLnBrk="1" fontAlgn="base" hangingPunct="1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algn="l" defTabSz="10414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58775" algn="just" defTabSz="1041400" rtl="0" eaLnBrk="1" fontAlgn="base" hangingPunct="1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513" algn="l" defTabSz="1041400" rtl="0" eaLnBrk="1" fontAlgn="base" hangingPunct="1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392" y="5271881"/>
            <a:ext cx="568087" cy="214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2"/>
          <p:cNvSpPr txBox="1">
            <a:spLocks noChangeArrowheads="1"/>
          </p:cNvSpPr>
          <p:nvPr/>
        </p:nvSpPr>
        <p:spPr bwMode="auto">
          <a:xfrm>
            <a:off x="555888" y="6372919"/>
            <a:ext cx="9347443" cy="41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defTabSz="912813"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912813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2070622" y="5004767"/>
            <a:ext cx="6809886" cy="101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Отдел  учета налогоплательщиков УФНС 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России по Забайкальскому краю</a:t>
            </a:r>
            <a:b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Box 42"/>
          <p:cNvSpPr txBox="1">
            <a:spLocks noChangeArrowheads="1"/>
          </p:cNvSpPr>
          <p:nvPr/>
        </p:nvSpPr>
        <p:spPr bwMode="auto">
          <a:xfrm>
            <a:off x="829032" y="3520511"/>
            <a:ext cx="9310833" cy="9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chemeClr val="bg1"/>
                </a:solidFill>
                <a:cs typeface="Arial" pitchFamily="34" charset="0"/>
              </a:rPr>
              <a:t>Получение сведений о своих счетах  через личный кабинет налогоплательщика</a:t>
            </a:r>
            <a:endParaRPr lang="ru-RU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00314" y="2762569"/>
            <a:ext cx="9150502" cy="30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УФНС России по Забайкальскому краю</a:t>
            </a:r>
            <a:endParaRPr lang="ru-RU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00" y="3420591"/>
            <a:ext cx="5121265" cy="2448272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6180" y="426914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Результат в виде справки формата</a:t>
            </a:r>
            <a:r>
              <a:rPr lang="en-US" sz="1800" dirty="0" smtClean="0"/>
              <a:t> PDF</a:t>
            </a:r>
            <a:r>
              <a:rPr lang="ru-RU" sz="1800" dirty="0" smtClean="0"/>
              <a:t>, подписанной  электронно-цифровой подписью МИ ФНС России по ЦОД,  отражается на экране и доступен для скачивания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86" y="1260351"/>
            <a:ext cx="5832038" cy="2736304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  <p:sp>
        <p:nvSpPr>
          <p:cNvPr id="2" name="Стрелка вправо 1"/>
          <p:cNvSpPr/>
          <p:nvPr/>
        </p:nvSpPr>
        <p:spPr>
          <a:xfrm>
            <a:off x="954212" y="1073243"/>
            <a:ext cx="2952328" cy="74027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Можно скачать справку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164" y="5796854"/>
            <a:ext cx="920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ВАЖНО:  </a:t>
            </a:r>
            <a:r>
              <a:rPr lang="ru-RU" sz="1800" dirty="0" smtClean="0"/>
              <a:t>Справка, сформированная в формате </a:t>
            </a:r>
            <a:r>
              <a:rPr lang="en-US" sz="1800" dirty="0" smtClean="0"/>
              <a:t>PDF</a:t>
            </a:r>
            <a:r>
              <a:rPr lang="ru-RU" sz="1800" dirty="0" smtClean="0"/>
              <a:t> через личный кабинет  физического лица  и подписанная  </a:t>
            </a:r>
            <a:r>
              <a:rPr lang="ru-RU" sz="1800" dirty="0"/>
              <a:t>электронно-цифровой подписью </a:t>
            </a:r>
            <a:r>
              <a:rPr lang="ru-RU" sz="1800" dirty="0" smtClean="0"/>
              <a:t>МИ ФНС России по ЦОД  имеет такую же юридическую </a:t>
            </a:r>
            <a:r>
              <a:rPr lang="ru-RU" sz="1800" dirty="0"/>
              <a:t>силу, как и бумажная копия, подписанная должностным лицом налогового </a:t>
            </a:r>
            <a:r>
              <a:rPr lang="ru-RU" sz="1800" dirty="0" smtClean="0"/>
              <a:t>органа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019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0282" y="426915"/>
            <a:ext cx="8972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Результат </a:t>
            </a:r>
            <a:r>
              <a:rPr lang="ru-RU" sz="1800" dirty="0"/>
              <a:t>в виде </a:t>
            </a:r>
            <a:r>
              <a:rPr lang="ru-RU" sz="1800" dirty="0" smtClean="0"/>
              <a:t> электронного файла  формата </a:t>
            </a:r>
            <a:r>
              <a:rPr lang="en-US" sz="1800" dirty="0" smtClean="0"/>
              <a:t>XML</a:t>
            </a:r>
            <a:endParaRPr lang="ru-RU" sz="1800" dirty="0" smtClean="0"/>
          </a:p>
          <a:p>
            <a:pPr algn="ctr"/>
            <a:r>
              <a:rPr lang="ru-RU" sz="1800" dirty="0" smtClean="0"/>
              <a:t> отражается на экране                                  и  доступен  для скачивания </a:t>
            </a:r>
          </a:p>
          <a:p>
            <a:pPr algn="ctr"/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1910705"/>
            <a:ext cx="7277367" cy="3384376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  <p:sp>
        <p:nvSpPr>
          <p:cNvPr id="5" name="Прямоугольник 4"/>
          <p:cNvSpPr/>
          <p:nvPr/>
        </p:nvSpPr>
        <p:spPr>
          <a:xfrm>
            <a:off x="306141" y="5508823"/>
            <a:ext cx="95770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В имени файла отражается  ИНН  физического лиц   и дата формирования справки  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Образец имени файла :</a:t>
            </a:r>
          </a:p>
          <a:p>
            <a:pPr algn="ctr"/>
            <a:r>
              <a:rPr lang="en-US" sz="1600" dirty="0" smtClean="0"/>
              <a:t>UT_SVSCH9F_753400</a:t>
            </a:r>
            <a:r>
              <a:rPr lang="ru-RU" sz="1600" dirty="0" smtClean="0"/>
              <a:t>12345</a:t>
            </a:r>
            <a:r>
              <a:rPr lang="en-US" sz="1600" dirty="0" smtClean="0"/>
              <a:t>7_7500_10012023_F1E0C394-14E6-553D-E053-0B211DAC9BE4.XML"</a:t>
            </a:r>
            <a:endParaRPr lang="ru-RU" sz="1600" dirty="0" smtClean="0"/>
          </a:p>
          <a:p>
            <a:pPr algn="ctr"/>
            <a:endParaRPr lang="ru-RU" sz="18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6940882" y="1044327"/>
            <a:ext cx="477767" cy="86409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2250356" y="1044327"/>
            <a:ext cx="504056" cy="86409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3524" y="426915"/>
            <a:ext cx="10171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Получение сведений о своих счетах  через мобильную версию Личного кабинета налогоплательщика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2682" y="579315"/>
            <a:ext cx="8972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97800" y="3204567"/>
            <a:ext cx="1562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 smtClean="0">
                <a:solidFill>
                  <a:prstClr val="black"/>
                </a:solidFill>
              </a:rPr>
              <a:t>Далее выбираем пункт меню </a:t>
            </a: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80" y="1428750"/>
            <a:ext cx="2401826" cy="5544616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78148" y="6383138"/>
            <a:ext cx="2434904" cy="93610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4685" y="6656305"/>
            <a:ext cx="18748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1800" dirty="0">
                <a:solidFill>
                  <a:prstClr val="black"/>
                </a:solidFill>
              </a:rPr>
              <a:t>ИНФОРМАЦИЯ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67" y="1511448"/>
            <a:ext cx="2927107" cy="5569007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6697" y="3440756"/>
            <a:ext cx="1930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 smtClean="0">
                <a:solidFill>
                  <a:prstClr val="black"/>
                </a:solidFill>
              </a:rPr>
              <a:t>Входим в  мобильную версию Личного кабинета налогоплательщика и на главной странице экрана  выбираем  раздел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7722964" y="3825868"/>
            <a:ext cx="2736304" cy="1224136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</a:rPr>
              <a:t>Сведения </a:t>
            </a:r>
            <a:r>
              <a:rPr lang="ru-RU" sz="2000" dirty="0">
                <a:solidFill>
                  <a:prstClr val="black"/>
                </a:solidFill>
              </a:rPr>
              <a:t>о банковских </a:t>
            </a:r>
            <a:r>
              <a:rPr lang="ru-RU" sz="2000" dirty="0" smtClean="0">
                <a:solidFill>
                  <a:prstClr val="black"/>
                </a:solidFill>
              </a:rPr>
              <a:t>счетах</a:t>
            </a:r>
            <a:endParaRPr lang="ru-RU" sz="2000" dirty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02684" y="4127897"/>
            <a:ext cx="2520280" cy="660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8187" y="356102"/>
            <a:ext cx="9476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В появившемся  меню можно просмотреть следующую информацию о своих счетах  либо направить запрос для получения сведений о счетах в виде файла:  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72" y="1044326"/>
            <a:ext cx="2696716" cy="5615855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9950" y="4356695"/>
            <a:ext cx="19213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/>
              <a:t>Для получения информации о своих счетах  в виде файла  выбираем  раздел  </a:t>
            </a:r>
            <a:endParaRPr lang="ru-RU" sz="17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450156" y="5678973"/>
            <a:ext cx="2520280" cy="1224136"/>
          </a:xfrm>
          <a:prstGeom prst="rightArrow">
            <a:avLst>
              <a:gd name="adj1" fmla="val 50000"/>
              <a:gd name="adj2" fmla="val 6245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Запрос сведений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84" y="1086430"/>
            <a:ext cx="2952328" cy="5616624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83004" y="2682347"/>
            <a:ext cx="18002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/>
              <a:t>Далее  выбираем  вид справки о счетах:</a:t>
            </a:r>
          </a:p>
          <a:p>
            <a:pPr algn="ctr"/>
            <a:endParaRPr lang="ru-RU" sz="120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700" dirty="0" smtClean="0"/>
              <a:t> форма 9Ф - сведения об открытых счетах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sz="180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700" dirty="0" smtClean="0"/>
              <a:t>форма  67Ф – сведения обо всех банковских счетах</a:t>
            </a:r>
            <a:endParaRPr lang="ru-RU" sz="1700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7578948" y="4368568"/>
            <a:ext cx="792088" cy="1275678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156" y="4784483"/>
            <a:ext cx="180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Подтверждаем  отправку запроса на получение сведений о счетах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188" y="394649"/>
            <a:ext cx="972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Заявление формирует  запрос на получение сведений о счетах в формате</a:t>
            </a:r>
            <a:r>
              <a:rPr lang="en-US" sz="1800" dirty="0" smtClean="0"/>
              <a:t> PDF </a:t>
            </a:r>
            <a:r>
              <a:rPr lang="ru-RU" sz="1800" dirty="0" smtClean="0"/>
              <a:t>и </a:t>
            </a:r>
            <a:r>
              <a:rPr lang="en-US" sz="1800" dirty="0" smtClean="0"/>
              <a:t> XML</a:t>
            </a:r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56" y="948647"/>
            <a:ext cx="3187849" cy="6280254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70148" y="6372919"/>
            <a:ext cx="2284264" cy="8441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20" y="948647"/>
            <a:ext cx="3024336" cy="6216360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00665" y="3073111"/>
            <a:ext cx="1800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Запрос направляется в налоговый орган по месту жительства  физического лица </a:t>
            </a:r>
            <a:endParaRPr lang="ru-RU" sz="1800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7938988" y="4644726"/>
            <a:ext cx="1296144" cy="1016919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140" y="324247"/>
            <a:ext cx="10225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Поступление ответа из  налогового органа отслеживаем в разделе «Сообщения»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37" y="900286"/>
            <a:ext cx="3005871" cy="6062911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6" y="900286"/>
            <a:ext cx="2983260" cy="6062911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1285" y="1915150"/>
            <a:ext cx="1368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Выбираем  нужный   запрос на получение сведений о счетах</a:t>
            </a:r>
            <a:endParaRPr lang="ru-RU" sz="18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551285" y="3577936"/>
            <a:ext cx="1823616" cy="640978"/>
          </a:xfrm>
          <a:prstGeom prst="rightArrow">
            <a:avLst>
              <a:gd name="adj1" fmla="val 50000"/>
              <a:gd name="adj2" fmla="val 4622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27020" y="3492599"/>
            <a:ext cx="1835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Полученный ответ   (справку  о счетах)  можно скачать в формате  </a:t>
            </a:r>
            <a:r>
              <a:rPr lang="en-US" sz="1800" dirty="0" smtClean="0"/>
              <a:t>PDF </a:t>
            </a:r>
            <a:r>
              <a:rPr lang="ru-RU" sz="1800" dirty="0" smtClean="0"/>
              <a:t>или </a:t>
            </a:r>
            <a:r>
              <a:rPr lang="en-US" sz="1800" dirty="0" smtClean="0"/>
              <a:t>XML</a:t>
            </a:r>
            <a:endParaRPr lang="ru-RU" sz="1800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6858868" y="3932197"/>
            <a:ext cx="1584176" cy="5760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02292" y="837456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30676" y="2916535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46500" y="6372919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756295"/>
            <a:ext cx="886651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	</a:t>
            </a:r>
          </a:p>
          <a:p>
            <a:pPr algn="ctr" defTabSz="628650"/>
            <a:r>
              <a:rPr lang="ru-RU" sz="1800" dirty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ВАЖНО  УЧИТЫВАТЬ СЛЕДУЮЩЕЕ:</a:t>
            </a:r>
          </a:p>
          <a:p>
            <a:pPr defTabSz="628650"/>
            <a:endParaRPr lang="ru-RU" sz="1800" dirty="0" smtClean="0"/>
          </a:p>
          <a:p>
            <a:pPr algn="just" defTabSz="628650"/>
            <a:r>
              <a:rPr lang="ru-RU" sz="1800" dirty="0"/>
              <a:t>	</a:t>
            </a:r>
            <a:r>
              <a:rPr lang="ru-RU" sz="1800" dirty="0" smtClean="0"/>
              <a:t>Сведения </a:t>
            </a:r>
            <a:r>
              <a:rPr lang="ru-RU" sz="1800" dirty="0"/>
              <a:t>о счетах (вкладах) физических лиц представляются банками в налоговые органы в соответствии с пунктом 1.1 статьи 86 Налогового кодекса Российской Федерации </a:t>
            </a:r>
            <a:r>
              <a:rPr lang="ru-RU" sz="1800" dirty="0">
                <a:solidFill>
                  <a:srgbClr val="0B22CB"/>
                </a:solidFill>
              </a:rPr>
              <a:t>с 1 июля 2014 года </a:t>
            </a:r>
            <a:r>
              <a:rPr lang="ru-RU" sz="1800" dirty="0"/>
              <a:t>(Федеральный закон от 28.06.2013 № 134-ФЗ «О внесении изменений в отдельные законодательные акты Российской Федерации в части противодействия незаконным финансовым операциям»). </a:t>
            </a:r>
            <a:r>
              <a:rPr lang="ru-RU" sz="1800" dirty="0">
                <a:solidFill>
                  <a:srgbClr val="0B22CB"/>
                </a:solidFill>
              </a:rPr>
              <a:t>Информацией о ранее открытых физическими лицами счетах в банках (если такие счета не закрывались, либо по ним не было изменений) налоговые органы не располагают.</a:t>
            </a:r>
          </a:p>
          <a:p>
            <a:pPr algn="just" defTabSz="628650"/>
            <a:r>
              <a:rPr lang="ru-RU" sz="1800" dirty="0"/>
              <a:t>	Таким образом, налоговые органы не являются первоисточником информации о счетах налогоплательщиков, а, следовательно, не могут в полной мере отвечать за степень ее актуальности и достоверности при предоставлении третьим лицам</a:t>
            </a:r>
            <a:r>
              <a:rPr lang="ru-RU" sz="1800" dirty="0" smtClean="0"/>
              <a:t>.</a:t>
            </a:r>
          </a:p>
          <a:p>
            <a:pPr algn="just" defTabSz="628650"/>
            <a:r>
              <a:rPr lang="ru-RU" sz="1800" dirty="0" smtClean="0"/>
              <a:t>	При </a:t>
            </a:r>
            <a:r>
              <a:rPr lang="ru-RU" sz="1800" dirty="0"/>
              <a:t>возникновении вопросов, касающихся  корректности  формируемых налоговыми органами сведений о банковских счетах, рекомендуется обращаться непосредственно в банки, представившие такие сведения в налоговые </a:t>
            </a:r>
            <a:r>
              <a:rPr lang="ru-RU" sz="1800" dirty="0" smtClean="0"/>
              <a:t>органы.</a:t>
            </a:r>
            <a:endParaRPr lang="ru-RU" sz="1800" dirty="0"/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407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1" y="1856410"/>
            <a:ext cx="8604955" cy="1835095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  <p:sp>
        <p:nvSpPr>
          <p:cNvPr id="14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734550" y="6661150"/>
            <a:ext cx="725488" cy="696913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6180" y="468263"/>
            <a:ext cx="97930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Получение сведений через Интернет- версию Личного кабинета ФЛ</a:t>
            </a:r>
          </a:p>
          <a:p>
            <a:pPr algn="ctr"/>
            <a:r>
              <a:rPr lang="ru-RU" sz="1800" dirty="0" smtClean="0"/>
              <a:t> </a:t>
            </a:r>
          </a:p>
          <a:p>
            <a:pPr algn="ctr"/>
            <a:r>
              <a:rPr lang="ru-RU" sz="1800" dirty="0" smtClean="0"/>
              <a:t> Входим </a:t>
            </a:r>
            <a:r>
              <a:rPr lang="ru-RU" sz="1800" dirty="0"/>
              <a:t>в Личный кабинет налогоплательщика – физического лица </a:t>
            </a:r>
            <a:r>
              <a:rPr lang="ru-RU" sz="1800" dirty="0" smtClean="0"/>
              <a:t> на сайте ФНС России  </a:t>
            </a:r>
            <a:r>
              <a:rPr lang="ru-RU" sz="1800" u="sng" dirty="0">
                <a:solidFill>
                  <a:srgbClr val="0070C0"/>
                </a:solidFill>
              </a:rPr>
              <a:t>https://</a:t>
            </a:r>
            <a:r>
              <a:rPr lang="ru-RU" sz="1800" u="sng" dirty="0" smtClean="0">
                <a:solidFill>
                  <a:srgbClr val="0070C0"/>
                </a:solidFill>
              </a:rPr>
              <a:t>www.nalog.gov.ru</a:t>
            </a:r>
            <a:r>
              <a:rPr lang="ru-RU" sz="1800" dirty="0" smtClean="0">
                <a:solidFill>
                  <a:srgbClr val="0070C0"/>
                </a:solidFill>
              </a:rPr>
              <a:t>   </a:t>
            </a:r>
            <a:r>
              <a:rPr lang="ru-RU" sz="1800" dirty="0" smtClean="0"/>
              <a:t>с главной </a:t>
            </a:r>
            <a:r>
              <a:rPr lang="ru-RU" sz="1800" dirty="0"/>
              <a:t>страницы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6300" y="2626015"/>
            <a:ext cx="1656184" cy="750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8408" y="3734003"/>
            <a:ext cx="5040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Вводим логин ( свой ИНН) и пароль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26" y="4140671"/>
            <a:ext cx="8136904" cy="2972733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299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6239" y="324247"/>
            <a:ext cx="9409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/>
              <a:t>Как  сгенерировать  </a:t>
            </a:r>
            <a:r>
              <a:rPr lang="ru-RU" sz="1800" b="1" smtClean="0"/>
              <a:t>или проверить электронно-цифровую </a:t>
            </a:r>
            <a:r>
              <a:rPr lang="ru-RU" sz="1800" b="1" dirty="0" smtClean="0"/>
              <a:t>подпись. </a:t>
            </a:r>
          </a:p>
          <a:p>
            <a:pPr lvl="0" algn="ctr"/>
            <a:endParaRPr lang="ru-RU" sz="1200" dirty="0" smtClean="0"/>
          </a:p>
          <a:p>
            <a:pPr algn="ctr"/>
            <a:r>
              <a:rPr lang="ru-RU" sz="1700" dirty="0" smtClean="0"/>
              <a:t>В ходим </a:t>
            </a:r>
            <a:r>
              <a:rPr lang="ru-RU" sz="1700" dirty="0"/>
              <a:t>в свой профиль </a:t>
            </a:r>
            <a:r>
              <a:rPr lang="ru-RU" sz="1700" dirty="0" smtClean="0"/>
              <a:t>(значок в правом верхнем углу  </a:t>
            </a:r>
            <a:r>
              <a:rPr lang="ru-RU" sz="1700" dirty="0"/>
              <a:t>на стартовой странице возле  Вашей фамилии, имени , отчества и ИНН</a:t>
            </a:r>
            <a:r>
              <a:rPr lang="ru-RU" sz="1700" dirty="0" smtClean="0"/>
              <a:t>)   и выбираем  пункт  «Настройки профиля » </a:t>
            </a:r>
            <a:endParaRPr lang="ru-RU" sz="1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172" y="6516935"/>
            <a:ext cx="9116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/>
              <a:t>Электронно-цифровая   подпись  необходима  для </a:t>
            </a:r>
            <a:r>
              <a:rPr lang="ru-RU" sz="1800" b="1" dirty="0"/>
              <a:t>подписания  </a:t>
            </a:r>
            <a:r>
              <a:rPr lang="ru-RU" sz="1800" b="1" dirty="0" smtClean="0"/>
              <a:t>Заявлений </a:t>
            </a:r>
          </a:p>
          <a:p>
            <a:pPr lvl="0" algn="ctr"/>
            <a:r>
              <a:rPr lang="ru-RU" sz="1800" b="1" dirty="0" smtClean="0"/>
              <a:t> и </a:t>
            </a:r>
            <a:r>
              <a:rPr lang="ru-RU" sz="1800" b="1" dirty="0"/>
              <a:t>других </a:t>
            </a:r>
            <a:r>
              <a:rPr lang="ru-RU" sz="1800" b="1" dirty="0" smtClean="0"/>
              <a:t>документов, направляемых в налоговый орган. </a:t>
            </a:r>
            <a:endParaRPr lang="ru-RU" sz="1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52" y="1586516"/>
            <a:ext cx="6768752" cy="1587460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92" y="3407990"/>
            <a:ext cx="5753100" cy="2800350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  <p:sp>
        <p:nvSpPr>
          <p:cNvPr id="9" name="Прямоугольник 8"/>
          <p:cNvSpPr/>
          <p:nvPr/>
        </p:nvSpPr>
        <p:spPr>
          <a:xfrm>
            <a:off x="594172" y="3630810"/>
            <a:ext cx="2808312" cy="166199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700" dirty="0" smtClean="0">
                <a:solidFill>
                  <a:prstClr val="black"/>
                </a:solidFill>
              </a:rPr>
              <a:t>В разделе «Электронная подпись»  генерируем электронно-цифровую подпись  (ЭЦП)  и запоминаем пароль   от ключа </a:t>
            </a:r>
            <a:r>
              <a:rPr lang="ru-RU" sz="1700" dirty="0">
                <a:solidFill>
                  <a:prstClr val="black"/>
                </a:solidFill>
              </a:rPr>
              <a:t>Э</a:t>
            </a:r>
            <a:r>
              <a:rPr lang="ru-RU" sz="1700" dirty="0" smtClean="0">
                <a:solidFill>
                  <a:prstClr val="black"/>
                </a:solidFill>
              </a:rPr>
              <a:t>ЦП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054" y="5508823"/>
            <a:ext cx="3816424" cy="8771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700" dirty="0" smtClean="0">
                <a:solidFill>
                  <a:prstClr val="black"/>
                </a:solidFill>
              </a:rPr>
              <a:t>Информация о сертификате ранее сгенерированной ЭЦП  отражается  внизу экрана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46500" y="4860751"/>
            <a:ext cx="936104" cy="28803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482604" y="5724847"/>
            <a:ext cx="936104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515052" y="1401466"/>
            <a:ext cx="288032" cy="86699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659068" y="2380246"/>
            <a:ext cx="1052041" cy="176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6239" y="596192"/>
            <a:ext cx="9116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Как просмотреть  или запросить сведения о своих счетах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Входим </a:t>
            </a:r>
            <a:r>
              <a:rPr lang="ru-RU" sz="2000" dirty="0"/>
              <a:t>в свой профиль </a:t>
            </a:r>
            <a:r>
              <a:rPr lang="ru-RU" sz="2000" dirty="0" smtClean="0"/>
              <a:t>(значок в правом верхнем углу  </a:t>
            </a:r>
            <a:r>
              <a:rPr lang="ru-RU" sz="2000" dirty="0"/>
              <a:t>на стартовой странице возле  Вашей фамилии, имени , отчества и ИНН</a:t>
            </a:r>
            <a:r>
              <a:rPr lang="ru-RU" sz="2000" dirty="0" smtClean="0"/>
              <a:t>)  и выбираем пункт «Сведения»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8" y="2340471"/>
            <a:ext cx="8319355" cy="4248472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7794972" y="3492599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426915"/>
            <a:ext cx="928903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Далее выбираем пункт  «Счета»  и задаем условия выбора.  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Можно </a:t>
            </a:r>
            <a:r>
              <a:rPr lang="ru-RU" sz="1800" dirty="0"/>
              <a:t>задать разные условия поиска счетов: период открытия счетов</a:t>
            </a:r>
            <a:r>
              <a:rPr lang="ru-RU" sz="1800" dirty="0" smtClean="0"/>
              <a:t>,  </a:t>
            </a:r>
            <a:r>
              <a:rPr lang="ru-RU" sz="1800" dirty="0"/>
              <a:t>показать  только открытые или все </a:t>
            </a:r>
            <a:r>
              <a:rPr lang="ru-RU" sz="1800" dirty="0" smtClean="0"/>
              <a:t>счета, задать наименование банка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6" y="1764407"/>
            <a:ext cx="8547496" cy="3888432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  <p:sp>
        <p:nvSpPr>
          <p:cNvPr id="7" name="Прямоугольник 6"/>
          <p:cNvSpPr/>
          <p:nvPr/>
        </p:nvSpPr>
        <p:spPr>
          <a:xfrm>
            <a:off x="1239739" y="6222015"/>
            <a:ext cx="3327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Интересующие </a:t>
            </a:r>
            <a:r>
              <a:rPr lang="ru-RU" sz="1800" dirty="0"/>
              <a:t>сведения  можно  скачать в  файл в формате </a:t>
            </a:r>
            <a:r>
              <a:rPr lang="en-US" sz="1800" dirty="0" smtClean="0"/>
              <a:t>EXCEL</a:t>
            </a:r>
            <a:endParaRPr lang="ru-RU" sz="1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346700" y="6300911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Интересующие </a:t>
            </a:r>
            <a:r>
              <a:rPr lang="ru-RU" sz="1800" dirty="0"/>
              <a:t>сведения  </a:t>
            </a:r>
            <a:r>
              <a:rPr lang="ru-RU" sz="1800" dirty="0" smtClean="0"/>
              <a:t>можно  сформировать в виде справки с ЭЦП или  в виде файла   формата </a:t>
            </a:r>
            <a:r>
              <a:rPr lang="en-US" sz="1800" dirty="0" smtClean="0"/>
              <a:t>XML</a:t>
            </a:r>
            <a:endParaRPr lang="ru-RU" sz="1800" dirty="0" smtClean="0"/>
          </a:p>
        </p:txBody>
      </p:sp>
      <p:sp>
        <p:nvSpPr>
          <p:cNvPr id="3" name="Стрелка вверх 2"/>
          <p:cNvSpPr/>
          <p:nvPr/>
        </p:nvSpPr>
        <p:spPr>
          <a:xfrm>
            <a:off x="3906540" y="5364807"/>
            <a:ext cx="504056" cy="864096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7866980" y="5436815"/>
            <a:ext cx="504056" cy="864096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78348" y="2700511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06540" y="5148783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06940" y="5148783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7930" y="415680"/>
            <a:ext cx="9793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Для получения справки необходимо сформировать запрос, выбрав тип  интересующих сведений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1149011"/>
            <a:ext cx="7992888" cy="3263014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  <p:sp>
        <p:nvSpPr>
          <p:cNvPr id="5" name="Прямоугольник 4"/>
          <p:cNvSpPr/>
          <p:nvPr/>
        </p:nvSpPr>
        <p:spPr>
          <a:xfrm>
            <a:off x="839317" y="4951794"/>
            <a:ext cx="295232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800" dirty="0" smtClean="0"/>
              <a:t>подписать запрос   при помощи своей электронной подписи </a:t>
            </a:r>
            <a:endParaRPr lang="ru-RU" sz="18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639745" y="2980140"/>
            <a:ext cx="2076300" cy="89545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4172" y="3235344"/>
            <a:ext cx="2167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Выбор типа справки 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5508823"/>
            <a:ext cx="5544616" cy="1344166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  <p:sp>
        <p:nvSpPr>
          <p:cNvPr id="9" name="Прямоугольник 8"/>
          <p:cNvSpPr/>
          <p:nvPr/>
        </p:nvSpPr>
        <p:spPr>
          <a:xfrm>
            <a:off x="5121064" y="4916145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800" dirty="0" smtClean="0"/>
              <a:t>нажать кнопку «Далее»  </a:t>
            </a:r>
            <a:endParaRPr lang="ru-RU" sz="1800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8443044" y="4412025"/>
            <a:ext cx="504056" cy="808766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06340" y="5921288"/>
            <a:ext cx="1865517" cy="66765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426915"/>
            <a:ext cx="9361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Запрос  сформирован, подписан, ему присвоен номер , </a:t>
            </a:r>
          </a:p>
          <a:p>
            <a:pPr algn="ctr"/>
            <a:r>
              <a:rPr lang="ru-RU" sz="2000" dirty="0" smtClean="0"/>
              <a:t> и он  отправлен в  налоговый орган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36" y="1404367"/>
            <a:ext cx="7056784" cy="3528392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239" y="5940871"/>
            <a:ext cx="8669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Отслеживаем статус  обработки  запроса в разделе  «СООБЩЕНИЯ»: </a:t>
            </a:r>
          </a:p>
          <a:p>
            <a:pPr algn="ctr"/>
            <a:r>
              <a:rPr lang="ru-RU" sz="2000" dirty="0" smtClean="0"/>
              <a:t>(статус: создан, отправлен, получен ответ) </a:t>
            </a:r>
            <a:endParaRPr lang="ru-RU" dirty="0"/>
          </a:p>
        </p:txBody>
      </p:sp>
      <p:sp>
        <p:nvSpPr>
          <p:cNvPr id="2" name="Стрелка влево 1"/>
          <p:cNvSpPr/>
          <p:nvPr/>
        </p:nvSpPr>
        <p:spPr>
          <a:xfrm>
            <a:off x="7578948" y="2508473"/>
            <a:ext cx="2736304" cy="792088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Запрос отправлен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7362925" y="4870834"/>
            <a:ext cx="576064" cy="1008112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90916" y="4572719"/>
            <a:ext cx="792088" cy="298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0283" y="426915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Просмотр  результатов обработки запроса в разделе «СООБЩЕНИЯ»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2" y="972319"/>
            <a:ext cx="6401155" cy="2443684"/>
          </a:xfrm>
          <a:prstGeom prst="rect">
            <a:avLst/>
          </a:prstGeom>
          <a:noFill/>
          <a:ln>
            <a:solidFill>
              <a:srgbClr val="0B22CB"/>
            </a:solidFill>
          </a:ln>
          <a:effectLst/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5" y="4212679"/>
            <a:ext cx="5976664" cy="2880320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/>
        </p:spPr>
      </p:pic>
      <p:sp>
        <p:nvSpPr>
          <p:cNvPr id="2" name="Стрелка влево 1"/>
          <p:cNvSpPr/>
          <p:nvPr/>
        </p:nvSpPr>
        <p:spPr>
          <a:xfrm>
            <a:off x="5706740" y="2916535"/>
            <a:ext cx="3096344" cy="5760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Ответ получен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424" y="3566348"/>
            <a:ext cx="9187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В Истории обработки  запроса  можно скачать  полученный ответ (ответ поступает  в двух вариантах : </a:t>
            </a:r>
            <a:r>
              <a:rPr lang="ru-RU" sz="1800" dirty="0"/>
              <a:t>в виде справки формата</a:t>
            </a:r>
            <a:r>
              <a:rPr lang="en-US" sz="1800" dirty="0"/>
              <a:t> </a:t>
            </a:r>
            <a:r>
              <a:rPr lang="en-US" sz="1800" dirty="0" smtClean="0"/>
              <a:t>PDF</a:t>
            </a:r>
            <a:r>
              <a:rPr lang="ru-RU" sz="1800" dirty="0" smtClean="0"/>
              <a:t> и в виде файла формата</a:t>
            </a:r>
            <a:r>
              <a:rPr lang="en-US" sz="1800" dirty="0" smtClean="0"/>
              <a:t> XML)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6642844" y="6084887"/>
            <a:ext cx="3024336" cy="93610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Файлы для скачивания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4332" y="972319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112,8 Аналитиченский отдел_11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11112,8 Аналитиченский отдел_1111</Template>
  <TotalTime>2597</TotalTime>
  <Words>611</Words>
  <Application>Microsoft Office PowerPoint</Application>
  <PresentationFormat>Произвольный</PresentationFormat>
  <Paragraphs>86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11112,8 Аналитиченский отдел_1111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Максимова Надежда Валерьевна</dc:creator>
  <cp:lastModifiedBy>Дутова Елизавета Алексеевна</cp:lastModifiedBy>
  <cp:revision>188</cp:revision>
  <cp:lastPrinted>2023-01-11T00:41:23Z</cp:lastPrinted>
  <dcterms:created xsi:type="dcterms:W3CDTF">2020-09-10T07:46:08Z</dcterms:created>
  <dcterms:modified xsi:type="dcterms:W3CDTF">2024-01-24T05:27:39Z</dcterms:modified>
</cp:coreProperties>
</file>