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5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90" r:id="rId4"/>
    <p:sldId id="298" r:id="rId5"/>
    <p:sldId id="291" r:id="rId6"/>
    <p:sldId id="292" r:id="rId7"/>
    <p:sldId id="299" r:id="rId8"/>
    <p:sldId id="293" r:id="rId9"/>
    <p:sldId id="300" r:id="rId10"/>
    <p:sldId id="294" r:id="rId11"/>
    <p:sldId id="295" r:id="rId12"/>
    <p:sldId id="296" r:id="rId13"/>
    <p:sldId id="301" r:id="rId14"/>
    <p:sldId id="302" r:id="rId15"/>
    <p:sldId id="297" r:id="rId16"/>
    <p:sldId id="275" r:id="rId17"/>
  </p:sldIdLst>
  <p:sldSz cx="9144000" cy="5143500" type="screen16x9"/>
  <p:notesSz cx="6761163" cy="98821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/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>
              <a:solidFill>
                <a:schemeClr val="lt1"/>
              </a:solidFill>
              <a:prstDash val="solid"/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>
              <a:solidFill>
                <a:schemeClr val="lt1"/>
              </a:solidFill>
              <a:prstDash val="solid"/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>
              <a:solidFill>
                <a:schemeClr val="lt1"/>
              </a:solidFill>
              <a:prstDash val="solid"/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Светлый стиль 1 - акцент 1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>
              <a:solidFill>
                <a:schemeClr val="accent1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>
              <a:solidFill>
                <a:schemeClr val="accent1"/>
              </a:solidFill>
              <a:prstDash val="solid"/>
            </a:ln>
          </a:bottom>
        </a:tcBdr>
        <a:fill>
          <a:noFill/>
        </a:fill>
      </a:tcStyle>
    </a:firstRow>
  </a:tblStyle>
  <a:tblStyle styleId="{4266E8BC-FA46-485C-8142-0B3BEEDE7AD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>
              <a:solidFill>
                <a:srgbClr val="9E9E9E"/>
              </a:solidFill>
              <a:prstDash val="solid"/>
              <a:headEnd type="none" w="sm" len="sm"/>
              <a:tailEnd type="none" w="sm" len="sm"/>
            </a:ln>
          </a:left>
          <a:right>
            <a:ln w="9525">
              <a:solidFill>
                <a:srgbClr val="9E9E9E"/>
              </a:solidFill>
              <a:prstDash val="solid"/>
              <a:headEnd type="none" w="sm" len="sm"/>
              <a:tailEnd type="none" w="sm" len="sm"/>
            </a:ln>
          </a:right>
          <a:top>
            <a:ln w="9525">
              <a:solidFill>
                <a:srgbClr val="9E9E9E"/>
              </a:solidFill>
              <a:prstDash val="solid"/>
              <a:headEnd type="none" w="sm" len="sm"/>
              <a:tailEnd type="none" w="sm" len="sm"/>
            </a:ln>
          </a:top>
          <a:bottom>
            <a:ln w="9525">
              <a:solidFill>
                <a:srgbClr val="9E9E9E"/>
              </a:solidFill>
              <a:prstDash val="solid"/>
              <a:headEnd type="none" w="sm" len="sm"/>
              <a:tailEnd type="none" w="sm" len="sm"/>
            </a:ln>
          </a:bottom>
          <a:insideH>
            <a:ln w="9525">
              <a:solidFill>
                <a:srgbClr val="9E9E9E"/>
              </a:solidFill>
              <a:prstDash val="solid"/>
              <a:headEnd type="none" w="sm" len="sm"/>
              <a:tailEnd type="none" w="sm" len="sm"/>
            </a:ln>
          </a:insideH>
          <a:insideV>
            <a:ln w="9525">
              <a:solidFill>
                <a:srgbClr val="9E9E9E"/>
              </a:solidFill>
              <a:prstDash val="solid"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  <a:tblStyle styleId="{5A111915-BE36-4E01-A7E5-04B1672EAD32}" styleName="Светлый стиль 2 - акцент 5">
    <a:wholeTbl>
      <a:tcTxStyle>
        <a:fontRef idx="minor"/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5"/>
              </a:solidFill>
              <a:prstDash val="solid"/>
            </a:ln>
          </a:top>
        </a:tcBdr>
      </a:tcStyle>
    </a:lastRow>
    <a:firstRow>
      <a:tcTxStyle b="on">
        <a:fontRef idx="minor"/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Средний стиль 2 -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lt1"/>
              </a:solidFill>
              <a:prstDash val="solid"/>
            </a:ln>
          </a:left>
          <a:right>
            <a:ln w="12700">
              <a:solidFill>
                <a:schemeClr val="lt1"/>
              </a:solidFill>
              <a:prstDash val="solid"/>
            </a:ln>
          </a:right>
          <a:top>
            <a:ln w="12700">
              <a:solidFill>
                <a:schemeClr val="lt1"/>
              </a:solidFill>
              <a:prstDash val="solid"/>
            </a:ln>
          </a:top>
          <a:bottom>
            <a:ln w="12700">
              <a:solidFill>
                <a:schemeClr val="lt1"/>
              </a:solidFill>
              <a:prstDash val="solid"/>
            </a:ln>
          </a:bottom>
          <a:insideH>
            <a:ln w="12700">
              <a:solidFill>
                <a:schemeClr val="lt1"/>
              </a:solidFill>
              <a:prstDash val="solid"/>
            </a:ln>
          </a:insideH>
          <a:insideV>
            <a:ln w="12700">
              <a:solidFill>
                <a:schemeClr val="lt1"/>
              </a:solidFill>
              <a:prstDash val="solid"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/>
        <a:schemeClr val="lt1"/>
      </a:tcTxStyle>
      <a:tcStyle>
        <a:tcBdr>
          <a:top>
            <a:ln w="38100">
              <a:solidFill>
                <a:schemeClr val="lt1"/>
              </a:solidFill>
              <a:prstDash val="solid"/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/>
        <a:schemeClr val="lt1"/>
      </a:tcTxStyle>
      <a:tcStyle>
        <a:tcBdr>
          <a:bottom>
            <a:ln w="38100">
              <a:solidFill>
                <a:schemeClr val="lt1"/>
              </a:solidFill>
              <a:prstDash val="solid"/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/>
        <a:schemeClr val="dk1"/>
      </a:tcTxStyle>
      <a:tcStyle>
        <a:tcBdr>
          <a:left>
            <a:ln w="12700">
              <a:solidFill>
                <a:schemeClr val="accent1"/>
              </a:solidFill>
              <a:prstDash val="solid"/>
            </a:ln>
          </a:left>
          <a:right>
            <a:ln w="12700">
              <a:solidFill>
                <a:schemeClr val="accent1"/>
              </a:solidFill>
              <a:prstDash val="solid"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 w="12700">
              <a:solidFill>
                <a:schemeClr val="accent1"/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1"/>
              </a:solidFill>
              <a:prstDash val="solid"/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/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/>
        <a:schemeClr val="tx1"/>
      </a:tcTxStyle>
      <a:tcStyle>
        <a:tcBdr>
          <a:left>
            <a:ln w="12700">
              <a:solidFill>
                <a:schemeClr val="accent1"/>
              </a:solidFill>
              <a:prstDash val="solid"/>
            </a:ln>
          </a:left>
          <a:right>
            <a:ln w="12700">
              <a:solidFill>
                <a:schemeClr val="accent1"/>
              </a:solidFill>
              <a:prstDash val="solid"/>
            </a:ln>
          </a:right>
          <a:top>
            <a:ln w="12700">
              <a:solidFill>
                <a:schemeClr val="accent1"/>
              </a:solidFill>
              <a:prstDash val="solid"/>
            </a:ln>
          </a:top>
          <a:bottom>
            <a:ln w="12700">
              <a:solidFill>
                <a:schemeClr val="accent1"/>
              </a:solidFill>
              <a:prstDash val="solid"/>
            </a:ln>
          </a:bottom>
          <a:insideH>
            <a:ln w="12700">
              <a:solidFill>
                <a:schemeClr val="accent1"/>
              </a:solidFill>
              <a:prstDash val="solid"/>
            </a:ln>
          </a:insideH>
          <a:insideV>
            <a:ln w="12700">
              <a:solidFill>
                <a:schemeClr val="accent1"/>
              </a:solidFill>
              <a:prstDash val="solid"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>
              <a:solidFill>
                <a:schemeClr val="accent1"/>
              </a:solidFill>
              <a:prstDash val="solid"/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>
              <a:solidFill>
                <a:schemeClr val="accent1"/>
              </a:solidFill>
              <a:prstDash val="solid"/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/>
        <a:schemeClr val="dk1"/>
      </a:tcTxStyle>
      <a:tcStyle>
        <a:tcBdr>
          <a:left>
            <a:ln w="12700">
              <a:solidFill>
                <a:schemeClr val="dk1"/>
              </a:solidFill>
              <a:prstDash val="solid"/>
            </a:ln>
          </a:left>
          <a:right>
            <a:ln w="12700">
              <a:solidFill>
                <a:schemeClr val="dk1"/>
              </a:solidFill>
              <a:prstDash val="solid"/>
            </a:ln>
          </a:right>
          <a:top>
            <a:ln w="12700">
              <a:solidFill>
                <a:schemeClr val="dk1"/>
              </a:solidFill>
              <a:prstDash val="solid"/>
            </a:ln>
          </a:top>
          <a:bottom>
            <a:ln w="12700">
              <a:solidFill>
                <a:schemeClr val="dk1"/>
              </a:solidFill>
              <a:prstDash val="solid"/>
            </a:ln>
          </a:bottom>
          <a:insideH>
            <a:ln w="12700">
              <a:solidFill>
                <a:schemeClr val="dk1"/>
              </a:solidFill>
              <a:prstDash val="solid"/>
            </a:ln>
          </a:insideH>
          <a:insideV>
            <a:ln w="12700">
              <a:solidFill>
                <a:schemeClr val="dk1"/>
              </a:solidFill>
              <a:prstDash val="solid"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>
              <a:solidFill>
                <a:schemeClr val="dk1"/>
              </a:solidFill>
              <a:prstDash val="solid"/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3" autoAdjust="0"/>
    <p:restoredTop sz="86332" autoAdjust="0"/>
  </p:normalViewPr>
  <p:slideViewPr>
    <p:cSldViewPr>
      <p:cViewPr varScale="1">
        <p:scale>
          <a:sx n="109" d="100"/>
          <a:sy n="109" d="100"/>
        </p:scale>
        <p:origin x="710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ТОСов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67-473C-B13B-7EDC56A9765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415209168"/>
        <c:axId val="1415209648"/>
      </c:barChart>
      <c:catAx>
        <c:axId val="1415209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15209648"/>
        <c:crosses val="autoZero"/>
        <c:auto val="1"/>
        <c:lblAlgn val="ctr"/>
        <c:lblOffset val="100"/>
        <c:noMultiLvlLbl val="0"/>
      </c:catAx>
      <c:valAx>
        <c:axId val="1415209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520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Доходы</c:v>
                </c:pt>
                <c:pt idx="1">
                  <c:v>Собственные доходы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733.4</c:v>
                </c:pt>
                <c:pt idx="1">
                  <c:v>314.8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3C-4513-B373-C8A237E7BB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Лист1!$A$2:$A$3</c:f>
              <c:strCache>
                <c:ptCount val="2"/>
                <c:pt idx="0">
                  <c:v>Доходы</c:v>
                </c:pt>
                <c:pt idx="1">
                  <c:v>Собственные доходы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740.2</c:v>
                </c:pt>
                <c:pt idx="1">
                  <c:v>328.9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3C-4513-B373-C8A237E7BB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7397872"/>
        <c:axId val="2007395472"/>
      </c:barChart>
      <c:catAx>
        <c:axId val="200739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7395472"/>
        <c:crosses val="autoZero"/>
        <c:auto val="1"/>
        <c:lblAlgn val="ctr"/>
        <c:lblOffset val="100"/>
        <c:noMultiLvlLbl val="0"/>
      </c:catAx>
      <c:valAx>
        <c:axId val="2007395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739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744157745136417"/>
          <c:y val="0.91588488034653548"/>
          <c:w val="0.58339485501449573"/>
          <c:h val="8.4115119653464507E-2"/>
        </c:manualLayout>
      </c:layout>
      <c:overlay val="0"/>
      <c:spPr>
        <a:solidFill>
          <a:schemeClr val="lt1"/>
        </a:solidFill>
        <a:ln w="15875" cap="flat" cmpd="sng" algn="ctr">
          <a:solidFill>
            <a:schemeClr val="accent2"/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(млн руб.)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614-4674-902B-2AFA54A7237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614-4674-902B-2AFA54A7237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614-4674-902B-2AFA54A7237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614-4674-902B-2AFA54A7237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614-4674-902B-2AFA54A7237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614-4674-902B-2AFA54A7237A}"/>
              </c:ext>
            </c:extLst>
          </c:dPt>
          <c:cat>
            <c:strRef>
              <c:f>Лист1!$A$2:$A$7</c:f>
              <c:strCache>
                <c:ptCount val="6"/>
                <c:pt idx="0">
                  <c:v>Расходы на зарплату</c:v>
                </c:pt>
                <c:pt idx="1">
                  <c:v>Прочие расходы</c:v>
                </c:pt>
                <c:pt idx="2">
                  <c:v>Коммунальные услуги</c:v>
                </c:pt>
                <c:pt idx="3">
                  <c:v>Целевые программы</c:v>
                </c:pt>
                <c:pt idx="4">
                  <c:v>Отопление (КПТ)</c:v>
                </c:pt>
                <c:pt idx="5">
                  <c:v>Долг перед бюджетом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527.20000000000005</c:v>
                </c:pt>
                <c:pt idx="1">
                  <c:v>163.30000000000001</c:v>
                </c:pt>
                <c:pt idx="2">
                  <c:v>34.200000000000003</c:v>
                </c:pt>
                <c:pt idx="3">
                  <c:v>27.8</c:v>
                </c:pt>
                <c:pt idx="4">
                  <c:v>10.5</c:v>
                </c:pt>
                <c:pt idx="5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22-4D31-A2AF-CFC91D64E3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Доля, 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614-4674-902B-2AFA54A7237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614-4674-902B-2AFA54A7237A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614-4674-902B-2AFA54A7237A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614-4674-902B-2AFA54A7237A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E614-4674-902B-2AFA54A7237A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E614-4674-902B-2AFA54A7237A}"/>
              </c:ext>
            </c:extLst>
          </c:dPt>
          <c:cat>
            <c:strRef>
              <c:f>Лист1!$A$2:$A$7</c:f>
              <c:strCache>
                <c:ptCount val="6"/>
                <c:pt idx="0">
                  <c:v>Расходы на зарплату</c:v>
                </c:pt>
                <c:pt idx="1">
                  <c:v>Прочие расходы</c:v>
                </c:pt>
                <c:pt idx="2">
                  <c:v>Коммунальные услуги</c:v>
                </c:pt>
                <c:pt idx="3">
                  <c:v>Целевые программы</c:v>
                </c:pt>
                <c:pt idx="4">
                  <c:v>Отопление (КПТ)</c:v>
                </c:pt>
                <c:pt idx="5">
                  <c:v>Долг перед бюджетом</c:v>
                </c:pt>
              </c:strCache>
            </c:strRef>
          </c:cat>
          <c:val>
            <c:numRef>
              <c:f>Лист1!$C$2:$C$7</c:f>
              <c:numCache>
                <c:formatCode>0.00%</c:formatCode>
                <c:ptCount val="6"/>
                <c:pt idx="0">
                  <c:v>0.69</c:v>
                </c:pt>
                <c:pt idx="1">
                  <c:v>0.214</c:v>
                </c:pt>
                <c:pt idx="2">
                  <c:v>4.4999999999999998E-2</c:v>
                </c:pt>
                <c:pt idx="3">
                  <c:v>3.5999999999999997E-2</c:v>
                </c:pt>
                <c:pt idx="4">
                  <c:v>1.4E-2</c:v>
                </c:pt>
                <c:pt idx="5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22-4D31-A2AF-CFC91D64E3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accent1">
            <a:tint val="69000"/>
            <a:satMod val="105000"/>
            <a:lumMod val="110000"/>
          </a:schemeClr>
        </a:solidFill>
        <a:ln w="9525" cap="flat" cmpd="sng" algn="ctr">
          <a:solidFill>
            <a:schemeClr val="accent1">
              <a:shade val="60000"/>
            </a:schemeClr>
          </a:solidFill>
          <a:prstDash val="solid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 baseline="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160" b="1" i="0" u="none" strike="noStrike" cap="all" normalizeH="0" baseline="0" dirty="0">
                <a:effectLst/>
              </a:rPr>
              <a:t>Культурно-массовые мероприятия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ТОСов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4296</c:v>
                </c:pt>
                <c:pt idx="1">
                  <c:v>4445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D2-4B2C-B89B-EC95D7341BB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415209168"/>
        <c:axId val="1415209648"/>
      </c:barChart>
      <c:catAx>
        <c:axId val="1415209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15209648"/>
        <c:crosses val="autoZero"/>
        <c:auto val="1"/>
        <c:lblAlgn val="ctr"/>
        <c:lblOffset val="100"/>
        <c:noMultiLvlLbl val="0"/>
      </c:catAx>
      <c:valAx>
        <c:axId val="1415209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520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160" b="1" i="0" u="none" strike="noStrike" cap="all" normalizeH="0" baseline="0" dirty="0">
                <a:effectLst/>
              </a:rPr>
              <a:t>Средняя зарплата в культуре (руб.)</a:t>
            </a:r>
            <a:endParaRPr lang="ru-RU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Зарплата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53436</c:v>
                </c:pt>
                <c:pt idx="1">
                  <c:v>61650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15-4305-9468-242A1D947AC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415209168"/>
        <c:axId val="1415209648"/>
      </c:barChart>
      <c:catAx>
        <c:axId val="1415209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15209648"/>
        <c:crosses val="autoZero"/>
        <c:auto val="1"/>
        <c:lblAlgn val="ctr"/>
        <c:lblOffset val="100"/>
        <c:noMultiLvlLbl val="0"/>
      </c:catAx>
      <c:valAx>
        <c:axId val="1415209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1520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2160" b="1" i="0" u="none" strike="noStrike" cap="all" normalizeH="0" baseline="0" dirty="0">
                <a:effectLst/>
              </a:rPr>
              <a:t>Средняя зарплата в здравоохранении (руб.)</a:t>
            </a:r>
            <a:endParaRPr lang="ru-RU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cap="all" spc="120" normalizeH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Зарплата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59347</c:v>
                </c:pt>
                <c:pt idx="1">
                  <c:v>66675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E9-4A5C-8C36-41939713CAA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415209168"/>
        <c:axId val="1415209648"/>
      </c:barChart>
      <c:catAx>
        <c:axId val="1415209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15209648"/>
        <c:crosses val="autoZero"/>
        <c:auto val="1"/>
        <c:lblAlgn val="ctr"/>
        <c:lblOffset val="100"/>
        <c:noMultiLvlLbl val="0"/>
      </c:catAx>
      <c:valAx>
        <c:axId val="141520964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415209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F6D05-217E-4E0D-A907-33C89359C5DD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86888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386888"/>
            <a:ext cx="29305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F59A1-4DE3-4B11-8888-C1AC3A62CF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296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106509" tIns="53255" rIns="106509" bIns="53255" rtlCol="0"/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240" y="0"/>
            <a:ext cx="2929837" cy="495826"/>
          </a:xfrm>
          <a:prstGeom prst="rect">
            <a:avLst/>
          </a:prstGeom>
        </p:spPr>
        <p:txBody>
          <a:bodyPr vert="horz" lIns="106509" tIns="53255" rIns="106509" bIns="53255" rtlCol="0"/>
          <a:lstStyle>
            <a:lvl1pPr algn="r">
              <a:defRPr sz="1400"/>
            </a:lvl1pPr>
          </a:lstStyle>
          <a:p>
            <a:fld id="{8E5F72B5-46AB-4FC5-8B2F-AD3F1A07CBFD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509" tIns="53255" rIns="106509" bIns="5325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106509" tIns="53255" rIns="106509" bIns="5325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106509" tIns="53255" rIns="106509" bIns="53255" rtlCol="0" anchor="b"/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240" y="9386364"/>
            <a:ext cx="2929837" cy="495825"/>
          </a:xfrm>
          <a:prstGeom prst="rect">
            <a:avLst/>
          </a:prstGeom>
        </p:spPr>
        <p:txBody>
          <a:bodyPr vert="horz" lIns="106509" tIns="53255" rIns="106509" bIns="53255" rtlCol="0" anchor="b"/>
          <a:lstStyle>
            <a:lvl1pPr algn="r">
              <a:defRPr sz="1400"/>
            </a:lvl1pPr>
          </a:lstStyle>
          <a:p>
            <a:fld id="{A9C5680E-1933-45BF-BB2E-00AED0DB12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194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C5680E-1933-45BF-BB2E-00AED0DB12B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446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975589"/>
            <a:ext cx="6517482" cy="188191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2914651"/>
            <a:ext cx="6517482" cy="1028699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60799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3217030"/>
            <a:ext cx="7773324" cy="60870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523696"/>
            <a:ext cx="7366899" cy="2410602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831546"/>
            <a:ext cx="7773339" cy="511854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81910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7773339" cy="2570434"/>
          </a:xfrm>
        </p:spPr>
        <p:txBody>
          <a:bodyPr anchor="ctr"/>
          <a:lstStyle>
            <a:lvl1pPr algn="ctr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153616"/>
            <a:ext cx="7773339" cy="1189785"/>
          </a:xfrm>
        </p:spPr>
        <p:txBody>
          <a:bodyPr anchor="ctr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149562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457200"/>
            <a:ext cx="6977064" cy="2244678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707524"/>
            <a:ext cx="6564224" cy="446091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279597"/>
            <a:ext cx="7773339" cy="10657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1116" y="565625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8169" y="22451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5586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1604041"/>
            <a:ext cx="7773339" cy="1883876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3496751"/>
            <a:ext cx="7773339" cy="855483"/>
          </a:xfrm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326555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7773339" cy="120382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1775320"/>
            <a:ext cx="2474232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207517"/>
            <a:ext cx="2474232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1775320"/>
            <a:ext cx="246864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207517"/>
            <a:ext cx="2477513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1775320"/>
            <a:ext cx="2478696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207517"/>
            <a:ext cx="2478696" cy="2135884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250153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458079"/>
            <a:ext cx="7773339" cy="120294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3153615"/>
            <a:ext cx="2472307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1775320"/>
            <a:ext cx="2472307" cy="1143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3585811"/>
            <a:ext cx="2472307" cy="7575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3153615"/>
            <a:ext cx="247637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1775320"/>
            <a:ext cx="2477514" cy="1143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3585811"/>
            <a:ext cx="2477514" cy="757589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3153615"/>
            <a:ext cx="2475511" cy="432197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6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1775320"/>
            <a:ext cx="2478696" cy="1143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3585809"/>
            <a:ext cx="2478790" cy="757591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589813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1775320"/>
            <a:ext cx="7773339" cy="25680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950223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57201"/>
            <a:ext cx="1914995" cy="38861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457201"/>
            <a:ext cx="5744043" cy="38861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9377918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Group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79029" y="73479"/>
            <a:ext cx="7272000" cy="59271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r>
              <a:t>Образец заголовка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79029" y="935743"/>
            <a:ext cx="8385643" cy="38762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>
            <a:defPPr/>
            <a:lvl1pPr marL="291465" lvl="0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marL="582930" lvl="1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marL="874395" lvl="2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marL="1166495" lvl="3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marL="1457960" lvl="4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marL="1749425" lvl="5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marL="2040890" lvl="6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marL="2332355" lvl="7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marL="2623820" lvl="8" indent="-146050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pPr lvl="0"/>
            <a:r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66308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Group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70" cy="25714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>
            <a:defPPr/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214" cy="25714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>
            <a:defPPr/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729254" y="4868347"/>
            <a:ext cx="147428" cy="162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noAutofit/>
          </a:bodyPr>
          <a:lstStyle>
            <a:defPPr/>
            <a:lvl1pPr marL="2413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1pPr>
            <a:lvl2pPr marL="2413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2pPr>
            <a:lvl3pPr marL="2413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3pPr>
            <a:lvl4pPr marL="2413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4pPr>
            <a:lvl5pPr marL="2413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5pPr>
            <a:lvl6pPr marL="2413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6pPr>
            <a:lvl7pPr marL="2413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7pPr>
            <a:lvl8pPr marL="2413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8pPr>
            <a:lvl9pPr marL="2413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1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51448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775320"/>
            <a:ext cx="7772870" cy="25680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7471681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Group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 idx="4"/>
          </p:nvPr>
        </p:nvSpPr>
        <p:spPr>
          <a:xfrm>
            <a:off x="308152" y="1126746"/>
            <a:ext cx="6026257" cy="1411699"/>
          </a:xfrm>
          <a:prstGeom prst="rect">
            <a:avLst/>
          </a:prstGeom>
        </p:spPr>
        <p:txBody>
          <a:bodyPr bIns="148525" anchor="b">
            <a:normAutofit/>
          </a:bodyPr>
          <a:lstStyle>
            <a:defPPr/>
            <a:lvl1pPr marL="364490" lvl="0" indent="0" algn="l">
              <a:defRPr sz="1500" b="1" spc="0" baseline="0">
                <a:solidFill>
                  <a:schemeClr val="bg1"/>
                </a:solidFill>
              </a:defRPr>
            </a:lvl1pPr>
          </a:lstStyle>
          <a:p>
            <a:r>
              <a:t>Образец заголовка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subTitle" idx="5"/>
          </p:nvPr>
        </p:nvSpPr>
        <p:spPr>
          <a:xfrm>
            <a:off x="681043" y="1369219"/>
            <a:ext cx="8543925" cy="3263503"/>
          </a:xfrm>
          <a:prstGeom prst="rect">
            <a:avLst/>
          </a:prstGeom>
        </p:spPr>
        <p:txBody>
          <a:bodyPr vert="horz" lIns="58033" tIns="29016" rIns="58033" bIns="29016">
            <a:normAutofit/>
          </a:bodyPr>
          <a:lstStyle>
            <a:defPPr/>
            <a:lvl1pPr marL="203200" lvl="0" indent="-203200" algn="l">
              <a:lnSpc>
                <a:spcPct val="90000"/>
              </a:lnSpc>
              <a:spcBef>
                <a:spcPts val="895"/>
              </a:spcBef>
              <a:buFont typeface="Arial"/>
              <a:buChar char="•"/>
              <a:defRPr sz="1100" b="0" i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/>
                <a:cs typeface="Helvetica"/>
              </a:defRPr>
            </a:lvl1pPr>
            <a:lvl2pPr marL="609600" lvl="1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100" b="0" i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/>
                <a:cs typeface="Helvetica"/>
              </a:defRPr>
            </a:lvl2pPr>
            <a:lvl3pPr marL="1016000" lvl="2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100" b="0" i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/>
                <a:cs typeface="Helvetica"/>
              </a:defRPr>
            </a:lvl3pPr>
            <a:lvl4pPr marL="1421765" lvl="3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100" b="0" i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/>
                <a:cs typeface="Helvetica"/>
              </a:defRPr>
            </a:lvl4pPr>
            <a:lvl5pPr marL="1828165" lvl="4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100" b="0" i="0">
                <a:solidFill>
                  <a:schemeClr val="tx1">
                    <a:lumMod val="85000"/>
                    <a:lumOff val="15000"/>
                  </a:schemeClr>
                </a:solidFill>
                <a:latin typeface="Helvetica"/>
                <a:ea typeface="Helvetica"/>
                <a:cs typeface="Helvetica"/>
              </a:defRPr>
            </a:lvl5pPr>
            <a:lvl6pPr marL="2234565" lvl="5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40965" lvl="6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47365" lvl="7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53130" lvl="8" indent="-203200" algn="l">
              <a:lnSpc>
                <a:spcPct val="90000"/>
              </a:lnSpc>
              <a:spcBef>
                <a:spcPts val="444"/>
              </a:spcBef>
              <a:buFont typeface="Arial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1038" y="4767295"/>
            <a:ext cx="2228850" cy="273844"/>
          </a:xfrm>
          <a:prstGeom prst="rect">
            <a:avLst/>
          </a:prstGeom>
        </p:spPr>
        <p:txBody>
          <a:bodyPr vert="horz" lIns="58033" tIns="29016" rIns="58033" bIns="29016" anchor="ctr"/>
          <a:lstStyle>
            <a:defPPr/>
            <a:lvl1pPr marL="0" lvl="0" indent="0" algn="l">
              <a:defRPr sz="1100" b="0" i="0">
                <a:solidFill>
                  <a:schemeClr val="tx1">
                    <a:tint val="75000"/>
                  </a:schemeClr>
                </a:solidFill>
                <a:latin typeface="Helvetica"/>
                <a:ea typeface="Helvetica"/>
                <a:cs typeface="Helvetica"/>
              </a:defRPr>
            </a:lvl1pPr>
            <a:lvl2pPr marL="406400" lvl="1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lvl="2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565" lvl="3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4965" lvl="4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31365" lvl="5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7765" lvl="6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44165" lvl="7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9930" lvl="8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281402" y="4767295"/>
            <a:ext cx="3343275" cy="273844"/>
          </a:xfrm>
          <a:prstGeom prst="rect">
            <a:avLst/>
          </a:prstGeom>
        </p:spPr>
        <p:txBody>
          <a:bodyPr vert="horz" lIns="58033" tIns="29016" rIns="58033" bIns="29016" anchor="ctr"/>
          <a:lstStyle>
            <a:defPPr/>
            <a:lvl1pPr marL="0" lvl="0" indent="0" algn="ctr">
              <a:defRPr sz="1100" b="0" i="0">
                <a:solidFill>
                  <a:schemeClr val="tx1">
                    <a:tint val="75000"/>
                  </a:schemeClr>
                </a:solidFill>
                <a:latin typeface="Helvetica"/>
                <a:ea typeface="Helvetica"/>
                <a:cs typeface="Helvetica"/>
              </a:defRPr>
            </a:lvl1pPr>
            <a:lvl2pPr marL="406400" lvl="1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12800" lvl="2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8565" lvl="3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24965" lvl="4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31365" lvl="5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37765" lvl="6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44165" lvl="7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9930" lvl="8" indent="0" algn="l"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54997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21423"/>
            <a:ext cx="7763814" cy="2052614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743093"/>
            <a:ext cx="7763814" cy="1026137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79502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1775320"/>
            <a:ext cx="3829520" cy="25680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1775320"/>
            <a:ext cx="3829050" cy="25680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235380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1778263"/>
            <a:ext cx="3655106" cy="509996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2288260"/>
            <a:ext cx="3829520" cy="20551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1778263"/>
            <a:ext cx="3661353" cy="509996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195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2288260"/>
            <a:ext cx="3829051" cy="20551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63344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98184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05915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2951766" cy="1517439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457201"/>
            <a:ext cx="4650122" cy="38861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1974639"/>
            <a:ext cx="2951767" cy="2368761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01624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457200"/>
            <a:ext cx="4451227" cy="1517441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2" y="457201"/>
            <a:ext cx="2441519" cy="38862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1974639"/>
            <a:ext cx="4451212" cy="2368760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53116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463888"/>
            <a:ext cx="7773338" cy="1197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1775320"/>
            <a:ext cx="7773339" cy="2568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441245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4412457"/>
            <a:ext cx="500466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4412457"/>
            <a:ext cx="57316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ru-RU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63628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4" r:id="rId19"/>
    <p:sldLayoutId id="2147483685" r:id="rId20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Font typeface="Arial" panose="020B0604020202020204" pitchFamily="34" charset="0"/>
        <a:buChar char="•"/>
        <a:defRPr sz="15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3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2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Font typeface="Arial" panose="020B0604020202020204" pitchFamily="34" charset="0"/>
        <a:buChar char="•"/>
        <a:defRPr sz="105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8E5507D2-A467-1312-EB48-E127E86F220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14" y="-10269"/>
            <a:ext cx="9162256" cy="5153769"/>
          </a:xfrm>
          <a:prstGeom prst="rect">
            <a:avLst/>
          </a:prstGeom>
        </p:spPr>
      </p:pic>
      <p:pic>
        <p:nvPicPr>
          <p:cNvPr id="11" name="Рисунок 10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01207AC9-1337-867F-DB58-3511827086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93" name="Shape 93"/>
          <p:cNvSpPr/>
          <p:nvPr/>
        </p:nvSpPr>
        <p:spPr>
          <a:xfrm>
            <a:off x="386976" y="3019480"/>
            <a:ext cx="5724643" cy="164257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noAutofit/>
          </a:bodyPr>
          <a:lstStyle/>
          <a:p>
            <a:pPr marL="8255" marR="0" indent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</a:pPr>
            <a:r>
              <a:rPr lang="ru-RU" sz="2000" b="1" dirty="0">
                <a:latin typeface="+mj-lt"/>
                <a:ea typeface="+mj-ea"/>
                <a:cs typeface="+mj-cs"/>
              </a:rPr>
              <a:t>Солошко Сергей </a:t>
            </a:r>
            <a:r>
              <a:rPr lang="ru-RU" sz="2000" b="1" i="0" u="none" strike="noStrike" cap="none" dirty="0">
                <a:latin typeface="+mj-lt"/>
                <a:ea typeface="+mj-ea"/>
                <a:cs typeface="+mj-cs"/>
              </a:rPr>
              <a:t>Владимирович</a:t>
            </a:r>
          </a:p>
          <a:p>
            <a:pPr marL="8255" marR="0" indent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</a:pPr>
            <a:endParaRPr lang="ru-RU" sz="2000" b="1" dirty="0">
              <a:latin typeface="+mj-lt"/>
              <a:ea typeface="+mj-ea"/>
              <a:cs typeface="+mj-cs"/>
            </a:endParaRPr>
          </a:p>
          <a:p>
            <a:pPr marL="8255" marR="0" indent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</a:pPr>
            <a:endParaRPr lang="ru-RU" sz="2000" b="1" i="0" u="none" strike="noStrike" cap="none" dirty="0">
              <a:latin typeface="+mj-lt"/>
              <a:ea typeface="+mj-ea"/>
              <a:cs typeface="+mj-cs"/>
            </a:endParaRPr>
          </a:p>
          <a:p>
            <a:pPr marL="8255" marR="0" indent="0" algn="l">
              <a:lnSpc>
                <a:spcPct val="100000"/>
              </a:lnSpc>
              <a:spcBef>
                <a:spcPts val="60"/>
              </a:spcBef>
              <a:spcAft>
                <a:spcPts val="0"/>
              </a:spcAft>
            </a:pPr>
            <a:r>
              <a:rPr lang="ru-RU" sz="1400" b="1" dirty="0">
                <a:latin typeface="+mj-lt"/>
                <a:ea typeface="+mj-ea"/>
                <a:cs typeface="+mj-cs"/>
              </a:rPr>
              <a:t> </a:t>
            </a:r>
            <a:endParaRPr sz="1400" b="1" i="0" u="none" strike="noStrike" cap="none" dirty="0">
              <a:latin typeface="+mj-lt"/>
              <a:ea typeface="+mj-ea"/>
              <a:cs typeface="+mj-cs"/>
            </a:endParaRPr>
          </a:p>
        </p:txBody>
      </p:sp>
      <p:sp>
        <p:nvSpPr>
          <p:cNvPr id="94" name="Shape 94"/>
          <p:cNvSpPr txBox="1"/>
          <p:nvPr/>
        </p:nvSpPr>
        <p:spPr>
          <a:xfrm>
            <a:off x="386976" y="987574"/>
            <a:ext cx="8373816" cy="138499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/>
              <a:t>ОТЧЁТ ГЛАВЫ АЛЕКСАНДРОВО-ЗАВОДСКОГО </a:t>
            </a:r>
          </a:p>
          <a:p>
            <a:pPr algn="ctr"/>
            <a:r>
              <a:rPr lang="ru-RU" sz="2800" b="1" dirty="0"/>
              <a:t>МУНИЦИПАЛЬНОГО ОКРУГА</a:t>
            </a:r>
          </a:p>
          <a:p>
            <a:pPr algn="ctr"/>
            <a:r>
              <a:rPr lang="ru-RU" sz="2800" b="1" dirty="0"/>
              <a:t>ЗАБАЙКАЛЬСКОГО КРАЯ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D47696-36DE-EFC7-27F9-AFD2BD9AC75D}"/>
              </a:ext>
            </a:extLst>
          </p:cNvPr>
          <p:cNvSpPr txBox="1"/>
          <p:nvPr/>
        </p:nvSpPr>
        <p:spPr>
          <a:xfrm>
            <a:off x="251520" y="3786594"/>
            <a:ext cx="2057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i="0" u="none" strike="noStrike" cap="none" dirty="0">
                <a:latin typeface="+mj-lt"/>
                <a:ea typeface="+mj-ea"/>
                <a:cs typeface="+mj-cs"/>
              </a:rPr>
              <a:t>21 мая 2026 года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Здравоохранение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219140" y="555526"/>
            <a:ext cx="828242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Передвижной ФАП: 43 выезда, осмотрено 1010 человек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Число работников: 134 человека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Укомплектованность врачами: 24,1%, средним медперсоналом: 57,9%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Коечный фонд:</a:t>
            </a:r>
          </a:p>
          <a:p>
            <a:r>
              <a:rPr lang="ru-RU" sz="2400" dirty="0"/>
              <a:t>41 койка круглосуточно</a:t>
            </a:r>
          </a:p>
          <a:p>
            <a:r>
              <a:rPr lang="ru-RU" sz="2400" dirty="0"/>
              <a:t>13 коек при АПУ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38FC37B1-C8E7-37AE-861B-FD878DE52F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848145"/>
              </p:ext>
            </p:extLst>
          </p:nvPr>
        </p:nvGraphicFramePr>
        <p:xfrm>
          <a:off x="4172332" y="2095777"/>
          <a:ext cx="4752528" cy="2906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47350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Сельское хозяйство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323528" y="1022333"/>
            <a:ext cx="5759464" cy="15696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Посевные площади: 4446 га (-35%)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Валовый сбор зерна: 7154 тонн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Поголовье КРС в ЛПХ: 9225 голов (+2%)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Произведено мяса: 493,9 тонн (+3%)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53DBB7-9BED-A533-86F5-6F35B93FF483}"/>
              </a:ext>
            </a:extLst>
          </p:cNvPr>
          <p:cNvSpPr txBox="1"/>
          <p:nvPr/>
        </p:nvSpPr>
        <p:spPr>
          <a:xfrm>
            <a:off x="1259632" y="2986500"/>
            <a:ext cx="7717184" cy="193899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Урожайность зерновых: 17,8 ц/га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Картофель: 75 т (урожайность 75 ц/га)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Субсидии за ЧС: 977 тыс. руб. (СПК «</a:t>
            </a:r>
            <a:r>
              <a:rPr lang="ru-RU" sz="2400" dirty="0" err="1"/>
              <a:t>Манкечурский</a:t>
            </a:r>
            <a:r>
              <a:rPr lang="ru-RU" sz="2400" dirty="0"/>
              <a:t>»)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Поднято паров: 395 га (из них 345 га – СПК «</a:t>
            </a:r>
            <a:r>
              <a:rPr lang="ru-RU" sz="2400" dirty="0" err="1"/>
              <a:t>Манкечурский</a:t>
            </a:r>
            <a:r>
              <a:rPr lang="ru-RU" sz="2400" dirty="0"/>
              <a:t>»)</a:t>
            </a:r>
          </a:p>
        </p:txBody>
      </p:sp>
    </p:spTree>
    <p:extLst>
      <p:ext uri="{BB962C8B-B14F-4D97-AF65-F5344CB8AC3E}">
        <p14:creationId xmlns:p14="http://schemas.microsoft.com/office/powerpoint/2010/main" val="4119299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Пожары и безопасность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324704" y="1224256"/>
            <a:ext cx="82824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Лесных пожаров: 19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Степных и бытовых: 60 (+23 к 2024)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Причина 59 пожаров из 60 – поджог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/>
              <a:t>Все населённые пункты имеют </a:t>
            </a:r>
            <a:r>
              <a:rPr lang="ru-RU" sz="2400" b="1" dirty="0" err="1"/>
              <a:t>минполосы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892692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Иски к администрации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446830" y="758531"/>
            <a:ext cx="828242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Вынесено решений: 31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Удовлетворено: 31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Отказано: 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Исполнительных производств на конец года: 12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Исполнительский сбор: 50 000 руб.</a:t>
            </a:r>
          </a:p>
        </p:txBody>
      </p:sp>
    </p:spTree>
    <p:extLst>
      <p:ext uri="{BB962C8B-B14F-4D97-AF65-F5344CB8AC3E}">
        <p14:creationId xmlns:p14="http://schemas.microsoft.com/office/powerpoint/2010/main" val="2631109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Связь и цифровизация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9E9156A-9394-5756-9588-830FF58CCE4F}"/>
              </a:ext>
            </a:extLst>
          </p:cNvPr>
          <p:cNvSpPr txBox="1"/>
          <p:nvPr/>
        </p:nvSpPr>
        <p:spPr>
          <a:xfrm>
            <a:off x="329143" y="1480548"/>
            <a:ext cx="8496944" cy="23083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dirty="0"/>
              <a:t>Установлены вышки сотовой связи: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400" dirty="0" err="1"/>
              <a:t>Кутугай</a:t>
            </a:r>
            <a:endParaRPr lang="ru-RU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400" dirty="0" err="1"/>
              <a:t>Манкечур</a:t>
            </a:r>
            <a:endParaRPr lang="ru-RU" sz="2400" dirty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400" dirty="0" err="1"/>
              <a:t>Савво</a:t>
            </a:r>
            <a:r>
              <a:rPr lang="ru-RU" sz="2400" dirty="0"/>
              <a:t>-Борзя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sz="2400" dirty="0" err="1"/>
              <a:t>Шаранча</a:t>
            </a:r>
            <a:endParaRPr lang="ru-RU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808CA2-3343-D5C8-4914-46FF4030C24A}"/>
              </a:ext>
            </a:extLst>
          </p:cNvPr>
          <p:cNvSpPr txBox="1"/>
          <p:nvPr/>
        </p:nvSpPr>
        <p:spPr>
          <a:xfrm>
            <a:off x="266579" y="4497871"/>
            <a:ext cx="82477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Проведены замеры сигнала в с. </a:t>
            </a:r>
            <a:r>
              <a:rPr lang="ru-RU" sz="2400" b="0" i="0" dirty="0" err="1">
                <a:solidFill>
                  <a:srgbClr val="0F1115"/>
                </a:solidFill>
                <a:effectLst/>
                <a:latin typeface="quote-cjk-patch"/>
              </a:rPr>
              <a:t>Бохто</a:t>
            </a: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, Кузнецово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952134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Главные задачи на 2026 год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267318" y="506032"/>
            <a:ext cx="82824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Снизить количество пожаров через профилактику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Повысить качество образования (ЕГЭ/ОГЭ)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Продолжить ремонт дорог и благоустройство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Привлекать врачей и учителей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Снизить число второгодников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Продолжить отлов собак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205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64EA608A-6611-30A3-E2AC-85DC05AE4E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14" y="-10269"/>
            <a:ext cx="9162256" cy="5153769"/>
          </a:xfrm>
          <a:prstGeom prst="rect">
            <a:avLst/>
          </a:prstGeom>
        </p:spPr>
      </p:pic>
      <p:sp>
        <p:nvSpPr>
          <p:cNvPr id="261" name="Shape 261"/>
          <p:cNvSpPr txBox="1">
            <a:spLocks noGrp="1"/>
          </p:cNvSpPr>
          <p:nvPr>
            <p:ph type="title" idx="4"/>
          </p:nvPr>
        </p:nvSpPr>
        <p:spPr>
          <a:xfrm>
            <a:off x="-6213" y="1793054"/>
            <a:ext cx="9162255" cy="661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/>
            <a:lvl1pPr lvl="0"/>
          </a:lstStyle>
          <a:p>
            <a:pPr marL="0" indent="0" algn="ctr">
              <a:lnSpc>
                <a:spcPct val="150000"/>
              </a:lnSpc>
            </a:pPr>
            <a:r>
              <a:rPr lang="ru-RU" sz="3200" dirty="0">
                <a:solidFill>
                  <a:schemeClr val="tx1"/>
                </a:solidFill>
              </a:rPr>
              <a:t>СПАСИБО ЗА ВНИМАНИЕ!</a:t>
            </a:r>
            <a:endParaRPr sz="3200" dirty="0">
              <a:solidFill>
                <a:schemeClr val="tx1"/>
              </a:solidFill>
            </a:endParaRPr>
          </a:p>
        </p:txBody>
      </p:sp>
      <p:sp>
        <p:nvSpPr>
          <p:cNvPr id="262" name="Shape 262"/>
          <p:cNvSpPr txBox="1">
            <a:spLocks noGrp="1"/>
          </p:cNvSpPr>
          <p:nvPr>
            <p:ph type="sldNum" idx="12"/>
          </p:nvPr>
        </p:nvSpPr>
        <p:spPr>
          <a:xfrm>
            <a:off x="8748464" y="4919817"/>
            <a:ext cx="344242" cy="223683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 lang="ru-RU" dirty="0">
                <a:solidFill>
                  <a:srgbClr val="000000">
                    <a:tint val="75000"/>
                  </a:srgbClr>
                </a:solidFill>
              </a:rPr>
              <a:t>12</a:t>
            </a:r>
            <a:endParaRPr dirty="0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3" name="Рисунок 2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53C2D63F-3E1A-F4EE-E628-8D37B72A4DE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Главные вызовы 2025 года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323528" y="1131590"/>
            <a:ext cx="410445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СВО: поддержка семей и сбор гуманитарной помощи</a:t>
            </a:r>
          </a:p>
          <a:p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4 ТОСа – победители губернаторского конкурса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Объём грантов: более 3 млн рублей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12F2860E-A90A-A5C8-3820-B58CEC8079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4296459"/>
              </p:ext>
            </p:extLst>
          </p:nvPr>
        </p:nvGraphicFramePr>
        <p:xfrm>
          <a:off x="4309692" y="1318004"/>
          <a:ext cx="4752528" cy="2906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Бюджет и экономика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107504" y="1032586"/>
            <a:ext cx="406794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Доходы: 740,2 млн руб. (100,9% плана)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Собственные доходы: 328,9 млн руб. (+6,8 млн)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Расходы: 762,9 млн руб.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Инвестиции: 3,5 млрд руб. (рост в 2,2 раза)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Безработица: 1,07% (на уровне края)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BBF757AD-A6C7-2843-54D5-71F6A84F2E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5152134"/>
              </p:ext>
            </p:extLst>
          </p:nvPr>
        </p:nvGraphicFramePr>
        <p:xfrm>
          <a:off x="3995936" y="1275606"/>
          <a:ext cx="5328592" cy="3517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6978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Бюджет и экономика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107504" y="1032586"/>
            <a:ext cx="302433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По состоянию на 01.01.2026 года просроченная кредиторская задолженность в бюджете муниципального округа отсутствует.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5BAE4FF7-85B7-BA41-03B5-4228946A29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338609"/>
              </p:ext>
            </p:extLst>
          </p:nvPr>
        </p:nvGraphicFramePr>
        <p:xfrm>
          <a:off x="1763688" y="622910"/>
          <a:ext cx="7632848" cy="4483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46109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ЖКХ и дороги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324704" y="1224256"/>
            <a:ext cx="828242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Отремонтированы дороги в 6 сёлах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Смонтировано освещение по 6 улицам райцентра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Победа в конкурсе – Аллея Александра 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Бурение скважины в с. Журавлево (решение суда)</a:t>
            </a:r>
          </a:p>
        </p:txBody>
      </p:sp>
    </p:spTree>
    <p:extLst>
      <p:ext uri="{BB962C8B-B14F-4D97-AF65-F5344CB8AC3E}">
        <p14:creationId xmlns:p14="http://schemas.microsoft.com/office/powerpoint/2010/main" val="290043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Образование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267318" y="449391"/>
            <a:ext cx="887668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Учащихся: 717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Выпускников 11 класса: 12, аттестат – у 11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9 класс: аттестат получили 52, не прошли ГИА – 24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Горячим питанием обеспечено 99,6%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Дефицит водителей автобусов: 3 человека</a:t>
            </a:r>
          </a:p>
          <a:p>
            <a:r>
              <a:rPr lang="ru-RU" sz="2400" dirty="0"/>
              <a:t>Количество педагогов: 130 (116 учителей)</a:t>
            </a:r>
          </a:p>
          <a:p>
            <a:r>
              <a:rPr lang="ru-RU" sz="2400" dirty="0"/>
              <a:t>Кадровый дефицит: переподготовка + внешние совместители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398376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Образование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123979" y="362579"/>
            <a:ext cx="866894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Оставлены на повторный год: 18 человек (5 – нач. школа, 13 – основная)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Подвоз детей: 373 человека (ежедневно 369)</a:t>
            </a:r>
          </a:p>
          <a:p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98ED7D-6035-288F-0138-3338503A6816}"/>
              </a:ext>
            </a:extLst>
          </p:cNvPr>
          <p:cNvSpPr txBox="1"/>
          <p:nvPr/>
        </p:nvSpPr>
        <p:spPr>
          <a:xfrm>
            <a:off x="4341336" y="2125174"/>
            <a:ext cx="4253618" cy="15696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Дошкольное образование:</a:t>
            </a:r>
          </a:p>
          <a:p>
            <a:r>
              <a:rPr lang="ru-RU" sz="2400" dirty="0"/>
              <a:t>156 детей</a:t>
            </a:r>
          </a:p>
          <a:p>
            <a:r>
              <a:rPr lang="ru-RU" sz="2400" dirty="0"/>
              <a:t>13 групп</a:t>
            </a:r>
          </a:p>
          <a:p>
            <a:r>
              <a:rPr lang="ru-RU" sz="2400" b="1" dirty="0"/>
              <a:t>Очереди нет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BCB20-FAAC-0A15-6614-CD1231CD3FC9}"/>
              </a:ext>
            </a:extLst>
          </p:cNvPr>
          <p:cNvSpPr txBox="1"/>
          <p:nvPr/>
        </p:nvSpPr>
        <p:spPr>
          <a:xfrm>
            <a:off x="554548" y="2110152"/>
            <a:ext cx="3081347" cy="15696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Юнармия:</a:t>
            </a:r>
          </a:p>
          <a:p>
            <a:r>
              <a:rPr lang="ru-RU" sz="2400" dirty="0"/>
              <a:t>4 отряда → 97 человек</a:t>
            </a:r>
          </a:p>
          <a:p>
            <a:r>
              <a:rPr lang="ru-RU" sz="2400" dirty="0"/>
              <a:t>4 место в крае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E2F0D7-BA38-1D55-50EA-010BD0573810}"/>
              </a:ext>
            </a:extLst>
          </p:cNvPr>
          <p:cNvSpPr txBox="1"/>
          <p:nvPr/>
        </p:nvSpPr>
        <p:spPr>
          <a:xfrm>
            <a:off x="392124" y="4145895"/>
            <a:ext cx="83371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/>
              <a:t>Охват допобразованием: 68,46% (снижение с 72,9%)</a:t>
            </a:r>
          </a:p>
        </p:txBody>
      </p:sp>
    </p:spTree>
    <p:extLst>
      <p:ext uri="{BB962C8B-B14F-4D97-AF65-F5344CB8AC3E}">
        <p14:creationId xmlns:p14="http://schemas.microsoft.com/office/powerpoint/2010/main" val="3786969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Культура и социальная защита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4549508" y="1048256"/>
            <a:ext cx="439131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52 учреждения культуры</a:t>
            </a:r>
          </a:p>
          <a:p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163 многодетные семьи (539 детей)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Заключено </a:t>
            </a:r>
            <a:r>
              <a:rPr lang="ru-RU" sz="2400" b="1" dirty="0"/>
              <a:t>43 </a:t>
            </a:r>
            <a:r>
              <a:rPr lang="ru-RU" sz="2400" b="1" dirty="0" err="1"/>
              <a:t>соцконтракта</a:t>
            </a:r>
            <a:r>
              <a:rPr lang="ru-RU" sz="2400" b="1" dirty="0"/>
              <a:t> </a:t>
            </a:r>
            <a:r>
              <a:rPr lang="ru-RU" sz="2400" dirty="0"/>
              <a:t>на 6,9 млн руб.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3D81CE53-2AD8-6EE2-E34E-F5F08DE7CD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2940958"/>
              </p:ext>
            </p:extLst>
          </p:nvPr>
        </p:nvGraphicFramePr>
        <p:xfrm>
          <a:off x="0" y="1048256"/>
          <a:ext cx="4752528" cy="2906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25317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Group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Изображение выглядит как снимок экрана, синий, Графика, Цвет электрик&#10;&#10;Автоматически созданное описание">
            <a:extLst>
              <a:ext uri="{FF2B5EF4-FFF2-40B4-BE49-F238E27FC236}">
                <a16:creationId xmlns:a16="http://schemas.microsoft.com/office/drawing/2014/main" id="{2D8FF474-A46C-D7FA-6375-8E2935BEDF4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56" y="0"/>
            <a:ext cx="9162256" cy="5153769"/>
          </a:xfrm>
          <a:prstGeom prst="rect">
            <a:avLst/>
          </a:prstGeom>
        </p:spPr>
      </p:pic>
      <p:sp>
        <p:nvSpPr>
          <p:cNvPr id="96" name="Shape 96"/>
          <p:cNvSpPr txBox="1"/>
          <p:nvPr/>
        </p:nvSpPr>
        <p:spPr>
          <a:xfrm>
            <a:off x="323528" y="183964"/>
            <a:ext cx="7982049" cy="5271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Autofit/>
          </a:bodyPr>
          <a:lstStyle>
            <a:defPPr/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Культура и социальная защита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rPr>
                <a:solidFill>
                  <a:srgbClr val="000000">
                    <a:tint val="75000"/>
                  </a:srgbClr>
                </a:solidFill>
              </a:rPr>
              <a:t>2</a:t>
            </a:r>
          </a:p>
        </p:txBody>
      </p:sp>
      <p:pic>
        <p:nvPicPr>
          <p:cNvPr id="4" name="Рисунок 3" descr="Изображение выглядит как графическая вставка, мультфильм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BE3F3176-65BF-7073-177D-9F3B85BD726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564" y="123478"/>
            <a:ext cx="518457" cy="648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CD43237-2F1C-97FF-B553-68D3CA074026}"/>
              </a:ext>
            </a:extLst>
          </p:cNvPr>
          <p:cNvSpPr txBox="1"/>
          <p:nvPr/>
        </p:nvSpPr>
        <p:spPr>
          <a:xfrm>
            <a:off x="302776" y="1073028"/>
            <a:ext cx="439248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Библиотеки: </a:t>
            </a:r>
            <a:r>
              <a:rPr lang="ru-RU" sz="2400" b="1" i="0" dirty="0">
                <a:solidFill>
                  <a:srgbClr val="0F1115"/>
                </a:solidFill>
                <a:effectLst/>
                <a:latin typeface="quote-cjk-patch"/>
              </a:rPr>
              <a:t>24</a:t>
            </a: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, пользователей </a:t>
            </a:r>
            <a:r>
              <a:rPr lang="ru-RU" sz="2400" b="1" i="0" dirty="0">
                <a:solidFill>
                  <a:srgbClr val="0F1115"/>
                </a:solidFill>
                <a:effectLst/>
                <a:latin typeface="quote-cjk-patch"/>
              </a:rPr>
              <a:t>4243</a:t>
            </a: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 (80% населения)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u-RU" sz="24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Фонд библиотек: </a:t>
            </a:r>
            <a:r>
              <a:rPr lang="ru-RU" sz="2400" b="1" i="0" dirty="0">
                <a:solidFill>
                  <a:srgbClr val="0F1115"/>
                </a:solidFill>
                <a:effectLst/>
                <a:latin typeface="quote-cjk-patch"/>
              </a:rPr>
              <a:t>126 660 экз.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u-RU" sz="2400" b="1" dirty="0">
              <a:solidFill>
                <a:srgbClr val="0F1115"/>
              </a:solidFill>
              <a:latin typeface="quote-cjk-patch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0F1115"/>
                </a:solidFill>
                <a:effectLst/>
                <a:latin typeface="quote-cjk-patch"/>
              </a:rPr>
              <a:t>Расходы на культуру: </a:t>
            </a:r>
            <a:r>
              <a:rPr lang="ru-RU" sz="2400" b="1" i="0" dirty="0">
                <a:solidFill>
                  <a:srgbClr val="0F1115"/>
                </a:solidFill>
                <a:effectLst/>
                <a:latin typeface="quote-cjk-patch"/>
              </a:rPr>
              <a:t>65,7 млн руб.</a:t>
            </a:r>
            <a:endParaRPr lang="ru-RU" sz="24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u-RU" sz="2400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BA13274-AEAF-4D01-4D67-CA89EDB597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7644213"/>
              </p:ext>
            </p:extLst>
          </p:nvPr>
        </p:nvGraphicFramePr>
        <p:xfrm>
          <a:off x="4561886" y="1177322"/>
          <a:ext cx="4752528" cy="2906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8366762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2727</TotalTime>
  <Words>585</Words>
  <Application>Microsoft Office PowerPoint</Application>
  <DocSecurity>0</DocSecurity>
  <PresentationFormat>Экран (16:9)</PresentationFormat>
  <Paragraphs>150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quote-cjk-patch</vt:lpstr>
      <vt:lpstr>Arial</vt:lpstr>
      <vt:lpstr>Calibri</vt:lpstr>
      <vt:lpstr>Courier New</vt:lpstr>
      <vt:lpstr>Helvetica</vt:lpstr>
      <vt:lpstr>Times New Roman</vt:lpstr>
      <vt:lpstr>Tw Cen MT</vt:lpstr>
      <vt:lpstr>Wingdings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Роман Солошко</cp:lastModifiedBy>
  <cp:revision>187</cp:revision>
  <cp:lastPrinted>2023-03-03T05:55:19Z</cp:lastPrinted>
  <dcterms:modified xsi:type="dcterms:W3CDTF">2026-05-18T12:55:23Z</dcterms:modified>
</cp:coreProperties>
</file>