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66" r:id="rId4"/>
    <p:sldId id="258" r:id="rId5"/>
    <p:sldId id="267" r:id="rId6"/>
    <p:sldId id="259" r:id="rId7"/>
    <p:sldId id="270" r:id="rId8"/>
    <p:sldId id="262" r:id="rId9"/>
    <p:sldId id="263" r:id="rId10"/>
    <p:sldId id="264" r:id="rId11"/>
    <p:sldId id="281" r:id="rId12"/>
    <p:sldId id="283" r:id="rId13"/>
    <p:sldId id="285" r:id="rId14"/>
    <p:sldId id="284" r:id="rId15"/>
    <p:sldId id="278" r:id="rId16"/>
    <p:sldId id="279" r:id="rId17"/>
    <p:sldId id="286" r:id="rId18"/>
    <p:sldId id="287" r:id="rId19"/>
    <p:sldId id="288" r:id="rId20"/>
    <p:sldId id="280" r:id="rId21"/>
    <p:sldId id="276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95C6B-B6DB-4208-838F-F2D385BDA53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773B0-5D39-4F66-8679-32926F339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3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97671C-EBC1-4302-96F2-77E61CF8BCA5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2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_____Microsoft_Excel_97-2003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37444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О реализации требований технических регламентов Таможенного союза на предприятиях пищевой продукции, общественного питания и торговли пищевыми продуктами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Ведущий специалист-эксперт отдела надзора за питанием населения, условиями обучения и воспитания Управления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 Забайкальскому краю Кириллов А.Д.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044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476672"/>
            <a:ext cx="42963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Единый реестр свидетельств о государственной регистрации ЕЭК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http://www.eurasiancommission.org/ru/act/texnreg/depsanmer/sanmeri/Pages/NAZ_reestr.aspx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Реестр свидетельств о государственной регистрации продукции (РФ)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http://fp.crc.ru/evrazes/?type=max</a:t>
            </a:r>
          </a:p>
        </p:txBody>
      </p:sp>
    </p:spTree>
    <p:extLst>
      <p:ext uri="{BB962C8B-B14F-4D97-AF65-F5344CB8AC3E}">
        <p14:creationId xmlns:p14="http://schemas.microsoft.com/office/powerpoint/2010/main" val="27117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144" y="395376"/>
            <a:ext cx="5598594" cy="377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Применение пакетного</a:t>
            </a:r>
            <a:r>
              <a:rPr sz="2200" b="1" spc="18" dirty="0">
                <a:solidFill>
                  <a:srgbClr val="122E61"/>
                </a:solidFill>
                <a:latin typeface="CFAGDK+Verdana Bold"/>
                <a:cs typeface="CFAGDK+Verdana Bold"/>
              </a:rPr>
              <a:t> </a:t>
            </a:r>
            <a:r>
              <a:rPr sz="22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принципа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9917" y="2248450"/>
            <a:ext cx="8200505" cy="919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1800" spc="162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Технический</a:t>
            </a:r>
            <a:r>
              <a:rPr sz="1800" spc="2683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регламент</a:t>
            </a:r>
            <a:r>
              <a:rPr sz="1800" spc="2679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KGFEKG+Verdana"/>
                <a:cs typeface="KGFEKG+Verdana"/>
              </a:rPr>
              <a:t>022/2011</a:t>
            </a:r>
            <a:r>
              <a:rPr sz="1800" spc="2672" dirty="0">
                <a:solidFill>
                  <a:srgbClr val="000000"/>
                </a:solidFill>
                <a:latin typeface="KGFEKG+Verdana"/>
                <a:cs typeface="KGFEKG+Verdana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содержит</a:t>
            </a:r>
            <a:r>
              <a:rPr sz="1800" b="1" spc="2699" dirty="0">
                <a:solidFill>
                  <a:srgbClr val="000000"/>
                </a:solidFill>
                <a:latin typeface="CFAGDK+Verdana Bold"/>
                <a:cs typeface="CFAGDK+Verdana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общие</a:t>
            </a:r>
          </a:p>
          <a:p>
            <a:pPr marL="342899" marR="0">
              <a:lnSpc>
                <a:spcPts val="2190"/>
              </a:lnSpc>
              <a:spcBef>
                <a:spcPts val="185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принципы</a:t>
            </a:r>
            <a:r>
              <a:rPr sz="1800" b="1" spc="300" dirty="0">
                <a:solidFill>
                  <a:srgbClr val="000000"/>
                </a:solidFill>
                <a:latin typeface="CFAGDK+Verdana Bold"/>
                <a:cs typeface="CFAGDK+Verdana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и</a:t>
            </a:r>
            <a:r>
              <a:rPr sz="1800" b="1" spc="284" dirty="0">
                <a:solidFill>
                  <a:srgbClr val="000000"/>
                </a:solidFill>
                <a:latin typeface="CFAGDK+Verdana Bold"/>
                <a:cs typeface="CFAGDK+Verdana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требования</a:t>
            </a:r>
            <a:r>
              <a:rPr sz="1800" b="1" spc="280" dirty="0">
                <a:solidFill>
                  <a:srgbClr val="000000"/>
                </a:solidFill>
                <a:latin typeface="CFAGDK+Verdana Bold"/>
                <a:cs typeface="CFAGDK+Verdana Bold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к</a:t>
            </a:r>
            <a:r>
              <a:rPr sz="1800" spc="270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маркировке</a:t>
            </a:r>
            <a:r>
              <a:rPr sz="1800" spc="266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всех</a:t>
            </a:r>
            <a:r>
              <a:rPr sz="1800" spc="267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видов</a:t>
            </a:r>
            <a:r>
              <a:rPr sz="1800" spc="266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пищевой</a:t>
            </a:r>
          </a:p>
          <a:p>
            <a:pPr marL="342899" marR="0">
              <a:lnSpc>
                <a:spcPts val="2187"/>
              </a:lnSpc>
              <a:spcBef>
                <a:spcPts val="13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продукции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9917" y="3230287"/>
            <a:ext cx="8198725" cy="919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1800" spc="162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Дополнительные,</a:t>
            </a:r>
            <a:r>
              <a:rPr sz="1800" b="1" spc="1373" dirty="0">
                <a:solidFill>
                  <a:srgbClr val="000000"/>
                </a:solidFill>
                <a:latin typeface="CFAGDK+Verdana Bold"/>
                <a:cs typeface="CFAGDK+Verdana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не</a:t>
            </a:r>
            <a:r>
              <a:rPr sz="1800" b="1" spc="1384" dirty="0">
                <a:solidFill>
                  <a:srgbClr val="000000"/>
                </a:solidFill>
                <a:latin typeface="CFAGDK+Verdana Bold"/>
                <a:cs typeface="CFAGDK+Verdana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противоречащие</a:t>
            </a:r>
            <a:r>
              <a:rPr sz="1800" b="1" spc="1373" dirty="0">
                <a:solidFill>
                  <a:srgbClr val="000000"/>
                </a:solidFill>
                <a:latin typeface="CFAGDK+Verdana Bold"/>
                <a:cs typeface="CFAGDK+Verdana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требования</a:t>
            </a:r>
            <a:r>
              <a:rPr sz="1800" dirty="0">
                <a:solidFill>
                  <a:srgbClr val="000000"/>
                </a:solidFill>
                <a:latin typeface="KGFEKG+Verdana"/>
                <a:cs typeface="KGFEKG+Verdana"/>
              </a:rPr>
              <a:t>,</a:t>
            </a:r>
            <a:r>
              <a:rPr sz="1800" spc="1340" dirty="0">
                <a:solidFill>
                  <a:srgbClr val="000000"/>
                </a:solidFill>
                <a:latin typeface="KGFEKG+Verdana"/>
                <a:cs typeface="KGFEKG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к</a:t>
            </a:r>
          </a:p>
          <a:p>
            <a:pPr marL="342899" marR="0">
              <a:lnSpc>
                <a:spcPts val="2187"/>
              </a:lnSpc>
              <a:spcBef>
                <a:spcPts val="18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маркировке</a:t>
            </a:r>
            <a:r>
              <a:rPr sz="1800" spc="367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отдельных</a:t>
            </a:r>
            <a:r>
              <a:rPr sz="1800" spc="360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видов</a:t>
            </a:r>
            <a:r>
              <a:rPr sz="1800" spc="350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пищевой</a:t>
            </a:r>
            <a:r>
              <a:rPr sz="1800" spc="352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продукции</a:t>
            </a:r>
            <a:r>
              <a:rPr sz="1800" spc="354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содержатся</a:t>
            </a:r>
          </a:p>
          <a:p>
            <a:pPr marL="342899" marR="0">
              <a:lnSpc>
                <a:spcPts val="2190"/>
              </a:lnSpc>
              <a:spcBef>
                <a:spcPts val="137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в</a:t>
            </a:r>
            <a:r>
              <a:rPr sz="1800" b="1" spc="-10" dirty="0">
                <a:solidFill>
                  <a:srgbClr val="000000"/>
                </a:solidFill>
                <a:latin typeface="CFAGDK+Verdana Bold"/>
                <a:cs typeface="CFAGDK+Verdana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регламентах на отдельные</a:t>
            </a:r>
            <a:r>
              <a:rPr sz="1800" b="1" spc="20" dirty="0">
                <a:solidFill>
                  <a:srgbClr val="000000"/>
                </a:solidFill>
                <a:latin typeface="CFAGDK+Verdana Bold"/>
                <a:cs typeface="CFAGDK+Verdana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FAGDK+Verdana Bold"/>
                <a:cs typeface="CFAGDK+Verdana Bold"/>
              </a:rPr>
              <a:t>виды</a:t>
            </a:r>
            <a:r>
              <a:rPr sz="1800" b="1" spc="42" dirty="0">
                <a:solidFill>
                  <a:srgbClr val="000000"/>
                </a:solidFill>
                <a:latin typeface="CFAGDK+Verdana Bold"/>
                <a:cs typeface="CFAGDK+Verdana Bold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пищевой</a:t>
            </a:r>
            <a:r>
              <a:rPr sz="1800" spc="19" dirty="0">
                <a:solidFill>
                  <a:srgbClr val="000000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RORFON+Verdana"/>
                <a:cs typeface="RORFON+Verdana"/>
              </a:rPr>
              <a:t>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5224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35698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144" y="222783"/>
            <a:ext cx="5519180" cy="1048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Статьи 4.1</a:t>
            </a:r>
            <a:r>
              <a:rPr sz="2200" b="1" dirty="0">
                <a:solidFill>
                  <a:srgbClr val="122E61"/>
                </a:solidFill>
                <a:latin typeface="CBGNHS+Verdana Bold"/>
                <a:cs typeface="CBGNHS+Verdana Bold"/>
              </a:rPr>
              <a:t>-4.2</a:t>
            </a:r>
          </a:p>
          <a:p>
            <a:pPr marL="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Обязательные элементы</a:t>
            </a:r>
          </a:p>
          <a:p>
            <a:pPr marL="0" marR="0">
              <a:lnSpc>
                <a:spcPts val="2643"/>
              </a:lnSpc>
              <a:spcBef>
                <a:spcPts val="50"/>
              </a:spcBef>
              <a:spcAft>
                <a:spcPts val="0"/>
              </a:spcAft>
            </a:pPr>
            <a:r>
              <a:rPr sz="22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маркировки пищевой</a:t>
            </a:r>
            <a:r>
              <a:rPr sz="2200" b="1" spc="19" dirty="0">
                <a:solidFill>
                  <a:srgbClr val="122E61"/>
                </a:solidFill>
                <a:latin typeface="CFAGDK+Verdana Bold"/>
                <a:cs typeface="CFAGDK+Verdana Bold"/>
              </a:rPr>
              <a:t> </a:t>
            </a:r>
            <a:r>
              <a:rPr sz="22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продукции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4770" y="1527737"/>
            <a:ext cx="3354115" cy="955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Потребительская</a:t>
            </a:r>
            <a:r>
              <a:rPr sz="1600" b="1" spc="43" dirty="0">
                <a:solidFill>
                  <a:srgbClr val="122E61"/>
                </a:solidFill>
                <a:latin typeface="CFAGDK+Verdana Bold"/>
                <a:cs typeface="CFAGDK+Verdana Bold"/>
              </a:rPr>
              <a:t> </a:t>
            </a:r>
            <a:r>
              <a:rPr sz="16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упаковка</a:t>
            </a:r>
          </a:p>
          <a:p>
            <a:pPr marL="0" marR="0">
              <a:lnSpc>
                <a:spcPts val="1939"/>
              </a:lnSpc>
              <a:spcBef>
                <a:spcPts val="753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1.</a:t>
            </a:r>
            <a:r>
              <a:rPr sz="1600" spc="532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наименование</a:t>
            </a:r>
          </a:p>
          <a:p>
            <a:pPr marL="0" marR="0">
              <a:lnSpc>
                <a:spcPts val="1939"/>
              </a:lnSpc>
              <a:spcBef>
                <a:spcPts val="70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2.</a:t>
            </a:r>
            <a:r>
              <a:rPr sz="1600" spc="532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состав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80102" y="1527737"/>
            <a:ext cx="2961298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Транспортная</a:t>
            </a:r>
            <a:r>
              <a:rPr sz="1600" b="1" spc="30" dirty="0">
                <a:solidFill>
                  <a:srgbClr val="122E61"/>
                </a:solidFill>
                <a:latin typeface="CFAGDK+Verdana Bold"/>
                <a:cs typeface="CFAGDK+Verdana Bold"/>
              </a:rPr>
              <a:t> </a:t>
            </a:r>
            <a:r>
              <a:rPr sz="16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упаковка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0102" y="1863398"/>
            <a:ext cx="2013403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1.</a:t>
            </a:r>
            <a:r>
              <a:rPr sz="1600" spc="533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наименование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4770" y="2533958"/>
            <a:ext cx="1691144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3.</a:t>
            </a:r>
            <a:r>
              <a:rPr sz="1600" spc="532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количество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80102" y="2533958"/>
            <a:ext cx="1691170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2.</a:t>
            </a:r>
            <a:r>
              <a:rPr sz="1600" spc="533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количество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4770" y="2869492"/>
            <a:ext cx="2464348" cy="955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4.</a:t>
            </a:r>
            <a:r>
              <a:rPr sz="1600" spc="532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дата изготовления</a:t>
            </a:r>
          </a:p>
          <a:p>
            <a:pPr marL="0" marR="0">
              <a:lnSpc>
                <a:spcPts val="1939"/>
              </a:lnSpc>
              <a:spcBef>
                <a:spcPts val="75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5.</a:t>
            </a:r>
            <a:r>
              <a:rPr sz="1600" spc="532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срок годности</a:t>
            </a:r>
          </a:p>
          <a:p>
            <a:pPr marL="0" marR="0">
              <a:lnSpc>
                <a:spcPts val="1939"/>
              </a:lnSpc>
              <a:spcBef>
                <a:spcPts val="703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6.</a:t>
            </a:r>
            <a:r>
              <a:rPr sz="1600" spc="532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условия хранения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80102" y="2869492"/>
            <a:ext cx="2464373" cy="1290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3.</a:t>
            </a:r>
            <a:r>
              <a:rPr sz="1600" spc="533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дата изготовления</a:t>
            </a:r>
          </a:p>
          <a:p>
            <a:pPr marL="0" marR="0">
              <a:lnSpc>
                <a:spcPts val="1939"/>
              </a:lnSpc>
              <a:spcBef>
                <a:spcPts val="75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4.</a:t>
            </a:r>
            <a:r>
              <a:rPr sz="1600" spc="533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срок годности</a:t>
            </a:r>
          </a:p>
          <a:p>
            <a:pPr marL="0" marR="0">
              <a:lnSpc>
                <a:spcPts val="1939"/>
              </a:lnSpc>
              <a:spcBef>
                <a:spcPts val="703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5.</a:t>
            </a:r>
            <a:r>
              <a:rPr sz="1600" spc="533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условия хранения</a:t>
            </a:r>
          </a:p>
          <a:p>
            <a:pPr marL="0" marR="0">
              <a:lnSpc>
                <a:spcPts val="1939"/>
              </a:lnSpc>
              <a:spcBef>
                <a:spcPts val="75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6.</a:t>
            </a:r>
            <a:r>
              <a:rPr sz="1600" spc="533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изготовитель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4770" y="3875713"/>
            <a:ext cx="3287783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7.</a:t>
            </a:r>
            <a:r>
              <a:rPr sz="1600" spc="532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изготовитель / импортер</a:t>
            </a:r>
            <a:r>
              <a:rPr sz="1600" spc="22" dirty="0">
                <a:solidFill>
                  <a:srgbClr val="122E61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/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77645" y="4119553"/>
            <a:ext cx="2498546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уполномоченное лицо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4770" y="4455087"/>
            <a:ext cx="3028238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8.</a:t>
            </a:r>
            <a:r>
              <a:rPr sz="1600" spc="532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правила использования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80102" y="4455087"/>
            <a:ext cx="2971615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7.</a:t>
            </a:r>
            <a:r>
              <a:rPr sz="1600" spc="533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идентификация</a:t>
            </a:r>
            <a:r>
              <a:rPr sz="1600" spc="52" dirty="0">
                <a:solidFill>
                  <a:srgbClr val="122E61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партии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77645" y="4698927"/>
            <a:ext cx="2701272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(способ приготовления)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23002" y="4698927"/>
            <a:ext cx="1786320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(номер партии)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4770" y="5034461"/>
            <a:ext cx="2449590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22E61"/>
                </a:solidFill>
                <a:latin typeface="KGFEKG+Verdana"/>
                <a:cs typeface="KGFEKG+Verdana"/>
              </a:rPr>
              <a:t>9.</a:t>
            </a:r>
            <a:r>
              <a:rPr sz="1600" spc="532" dirty="0">
                <a:solidFill>
                  <a:srgbClr val="122E61"/>
                </a:solidFill>
                <a:latin typeface="KGFEKG+Verdana"/>
                <a:cs typeface="KGFEKG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пищевая</a:t>
            </a:r>
            <a:r>
              <a:rPr sz="1600" spc="11" dirty="0">
                <a:solidFill>
                  <a:srgbClr val="122E61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ценность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34770" y="5369741"/>
            <a:ext cx="3147724" cy="619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spc="28" dirty="0">
                <a:solidFill>
                  <a:srgbClr val="122E61"/>
                </a:solidFill>
                <a:latin typeface="KGFEKG+Verdana"/>
                <a:cs typeface="KGFEKG+Verdana"/>
              </a:rPr>
              <a:t>10.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сведения</a:t>
            </a:r>
            <a:r>
              <a:rPr sz="1600" spc="18" dirty="0">
                <a:solidFill>
                  <a:srgbClr val="122E61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о наличии ГМО</a:t>
            </a:r>
          </a:p>
          <a:p>
            <a:pPr marL="0" marR="0">
              <a:lnSpc>
                <a:spcPts val="1939"/>
              </a:lnSpc>
              <a:spcBef>
                <a:spcPts val="750"/>
              </a:spcBef>
              <a:spcAft>
                <a:spcPts val="0"/>
              </a:spcAft>
            </a:pPr>
            <a:r>
              <a:rPr sz="1600" spc="28" dirty="0">
                <a:solidFill>
                  <a:srgbClr val="122E61"/>
                </a:solidFill>
                <a:latin typeface="KGFEKG+Verdana"/>
                <a:cs typeface="KGFEKG+Verdana"/>
              </a:rPr>
              <a:t>11.</a:t>
            </a:r>
            <a:r>
              <a:rPr sz="1600" dirty="0">
                <a:solidFill>
                  <a:srgbClr val="122E61"/>
                </a:solidFill>
                <a:latin typeface="RORFON+Verdana"/>
                <a:cs typeface="RORFON+Verdana"/>
              </a:rPr>
              <a:t>единый знак обращения</a:t>
            </a:r>
          </a:p>
        </p:txBody>
      </p:sp>
    </p:spTree>
    <p:extLst>
      <p:ext uri="{BB962C8B-B14F-4D97-AF65-F5344CB8AC3E}">
        <p14:creationId xmlns:p14="http://schemas.microsoft.com/office/powerpoint/2010/main" val="15924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144" y="390424"/>
            <a:ext cx="1801749" cy="712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Статья 4.4</a:t>
            </a:r>
          </a:p>
          <a:p>
            <a:pPr marL="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Состав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1819" y="1295003"/>
            <a:ext cx="58165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1900" spc="156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Указание</a:t>
            </a:r>
            <a:r>
              <a:rPr sz="1600" spc="10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компонентов</a:t>
            </a:r>
            <a:r>
              <a:rPr sz="1600" spc="37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– от большего к меньшему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1819" y="1691242"/>
            <a:ext cx="7512506" cy="78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1900" spc="156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Составные компоненты</a:t>
            </a:r>
            <a:r>
              <a:rPr sz="1600" spc="27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можно</a:t>
            </a:r>
            <a:r>
              <a:rPr sz="1600" spc="14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приводить</a:t>
            </a:r>
            <a:r>
              <a:rPr sz="1600" spc="39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под</a:t>
            </a:r>
            <a:r>
              <a:rPr sz="1600" spc="14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своим</a:t>
            </a:r>
          </a:p>
          <a:p>
            <a:pPr marL="34295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наименованием</a:t>
            </a:r>
            <a:r>
              <a:rPr sz="1600" spc="23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(с указанием</a:t>
            </a:r>
            <a:r>
              <a:rPr sz="1600" spc="15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состав</a:t>
            </a:r>
            <a:r>
              <a:rPr sz="1600" spc="14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в скобках),</a:t>
            </a:r>
            <a:r>
              <a:rPr sz="1600" spc="18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или расписывать</a:t>
            </a:r>
          </a:p>
          <a:p>
            <a:pPr marL="34295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его компоненты</a:t>
            </a:r>
            <a:r>
              <a:rPr sz="1600" spc="27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в общем</a:t>
            </a:r>
            <a:r>
              <a:rPr sz="1600" spc="10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составе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1819" y="2575268"/>
            <a:ext cx="7503701" cy="78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1900" spc="156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Если</a:t>
            </a:r>
            <a:r>
              <a:rPr sz="1600" spc="-14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составной</a:t>
            </a:r>
            <a:r>
              <a:rPr sz="1600" spc="25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компонент</a:t>
            </a:r>
            <a:r>
              <a:rPr sz="1600" spc="20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составляет</a:t>
            </a:r>
            <a:r>
              <a:rPr sz="1600" spc="12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менее 2%, его</a:t>
            </a:r>
            <a:r>
              <a:rPr sz="1600" spc="-10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компоненты</a:t>
            </a:r>
          </a:p>
          <a:p>
            <a:pPr marL="34295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можно не указывать</a:t>
            </a:r>
            <a:r>
              <a:rPr sz="1600" spc="26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(за исключением пищевых</a:t>
            </a:r>
            <a:r>
              <a:rPr sz="1600" spc="29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добавок,</a:t>
            </a:r>
          </a:p>
          <a:p>
            <a:pPr marL="34295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ароматизаторов,</a:t>
            </a:r>
            <a:r>
              <a:rPr sz="1600" spc="30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БАД,</a:t>
            </a:r>
            <a:r>
              <a:rPr sz="1600" spc="2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ГМО,</a:t>
            </a:r>
            <a:r>
              <a:rPr sz="1600" spc="32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аллергенов)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1819" y="3459464"/>
            <a:ext cx="7529208" cy="789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1900" spc="156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Пищевые</a:t>
            </a:r>
            <a:r>
              <a:rPr sz="1600" spc="16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добавки,</a:t>
            </a:r>
            <a:r>
              <a:rPr sz="1600" spc="18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ароматизаторы</a:t>
            </a:r>
            <a:r>
              <a:rPr sz="1600" spc="49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и </a:t>
            </a:r>
            <a:r>
              <a:rPr sz="1600" spc="-27" dirty="0">
                <a:solidFill>
                  <a:srgbClr val="25476A"/>
                </a:solidFill>
                <a:latin typeface="RORFON+Verdana"/>
                <a:cs typeface="RORFON+Verdana"/>
              </a:rPr>
              <a:t>т.п.,</a:t>
            </a:r>
            <a:r>
              <a:rPr sz="1600" spc="57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входящие</a:t>
            </a:r>
            <a:r>
              <a:rPr sz="1600" spc="32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в состав</a:t>
            </a:r>
          </a:p>
          <a:p>
            <a:pPr marL="342950" marR="0">
              <a:lnSpc>
                <a:spcPts val="1922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составных</a:t>
            </a:r>
            <a:r>
              <a:rPr sz="1600" spc="24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компонентов</a:t>
            </a:r>
            <a:r>
              <a:rPr sz="1600" spc="19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можно</a:t>
            </a:r>
            <a:r>
              <a:rPr sz="1600" spc="1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не</a:t>
            </a:r>
            <a:r>
              <a:rPr sz="1600" spc="1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указывать,</a:t>
            </a:r>
            <a:r>
              <a:rPr sz="1600" spc="16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если они не меняют</a:t>
            </a:r>
          </a:p>
          <a:p>
            <a:pPr marL="34295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свойств конечной</a:t>
            </a:r>
            <a:r>
              <a:rPr sz="1600" spc="2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продукции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1819" y="4343638"/>
            <a:ext cx="7575529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1900" spc="156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Указывать</a:t>
            </a:r>
            <a:r>
              <a:rPr sz="1600" spc="1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природу</a:t>
            </a:r>
            <a:r>
              <a:rPr sz="1600" spc="26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и придуманное</a:t>
            </a:r>
            <a:r>
              <a:rPr sz="1600" spc="35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наименование</a:t>
            </a:r>
            <a:r>
              <a:rPr sz="1600" spc="3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ароматизаторов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34770" y="4604439"/>
            <a:ext cx="1786692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не обязательно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1819" y="4983696"/>
            <a:ext cx="7128839" cy="31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1900" spc="156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Аллергенные компоненты</a:t>
            </a:r>
            <a:r>
              <a:rPr sz="1600" spc="26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(15) указываются</a:t>
            </a:r>
            <a:r>
              <a:rPr sz="1600" spc="15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независимо</a:t>
            </a:r>
            <a:r>
              <a:rPr sz="1600" spc="14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от</a:t>
            </a:r>
            <a:r>
              <a:rPr sz="1600" spc="13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их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34770" y="5244773"/>
            <a:ext cx="1346982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количества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1819" y="5624103"/>
            <a:ext cx="7657009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1900" spc="156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После</a:t>
            </a:r>
            <a:r>
              <a:rPr sz="1600" spc="-28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состава</a:t>
            </a:r>
            <a:r>
              <a:rPr sz="1600" spc="16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указываются</a:t>
            </a:r>
            <a:r>
              <a:rPr sz="1600" spc="16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аллергенные</a:t>
            </a:r>
            <a:r>
              <a:rPr sz="1600" spc="13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компоненты</a:t>
            </a:r>
            <a:r>
              <a:rPr sz="1600" spc="58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–примеси</a:t>
            </a:r>
          </a:p>
          <a:p>
            <a:pPr marL="0" marR="0">
              <a:lnSpc>
                <a:spcPts val="2145"/>
              </a:lnSpc>
              <a:spcBef>
                <a:spcPts val="1025"/>
              </a:spcBef>
              <a:spcAft>
                <a:spcPts val="0"/>
              </a:spcAft>
            </a:pPr>
            <a:r>
              <a:rPr sz="190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1900" spc="156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При наличии</a:t>
            </a:r>
            <a:r>
              <a:rPr sz="1600" spc="13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азокрасителей</a:t>
            </a:r>
            <a:r>
              <a:rPr sz="1600" spc="26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наносится</a:t>
            </a:r>
            <a:r>
              <a:rPr sz="1600" spc="28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предупреждающая</a:t>
            </a:r>
            <a:r>
              <a:rPr sz="1600" spc="37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600" dirty="0">
                <a:solidFill>
                  <a:srgbClr val="25476A"/>
                </a:solidFill>
                <a:latin typeface="RORFON+Verdana"/>
                <a:cs typeface="RORFON+Verdana"/>
              </a:rPr>
              <a:t>надпись</a:t>
            </a:r>
          </a:p>
        </p:txBody>
      </p:sp>
    </p:spTree>
    <p:extLst>
      <p:ext uri="{BB962C8B-B14F-4D97-AF65-F5344CB8AC3E}">
        <p14:creationId xmlns:p14="http://schemas.microsoft.com/office/powerpoint/2010/main" val="40410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144" y="390424"/>
            <a:ext cx="2030604" cy="712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Статья 4.5</a:t>
            </a:r>
          </a:p>
          <a:p>
            <a:pPr marL="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122E61"/>
                </a:solidFill>
                <a:latin typeface="CFAGDK+Verdana Bold"/>
                <a:cs typeface="CFAGDK+Verdana Bold"/>
              </a:rPr>
              <a:t>Количество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1819" y="1798143"/>
            <a:ext cx="6504056" cy="344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3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2150" spc="141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Указывается в</a:t>
            </a:r>
            <a:r>
              <a:rPr sz="1800" spc="10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единицах системы</a:t>
            </a:r>
            <a:r>
              <a:rPr sz="1800" spc="14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СИ (кг,</a:t>
            </a:r>
            <a:r>
              <a:rPr sz="1800" spc="-17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л или</a:t>
            </a:r>
            <a:r>
              <a:rPr sz="1800" spc="-10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их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4770" y="2090917"/>
            <a:ext cx="3497796" cy="316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производные) или в штуках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1819" y="2499437"/>
            <a:ext cx="7524208" cy="608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3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2150" spc="141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Для</a:t>
            </a:r>
            <a:r>
              <a:rPr sz="1800" spc="-2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продукции, помещенной в</a:t>
            </a:r>
            <a:r>
              <a:rPr sz="1800" spc="12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жидкую среду</a:t>
            </a:r>
            <a:r>
              <a:rPr sz="1800" spc="32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(возможно</a:t>
            </a:r>
            <a:r>
              <a:rPr sz="1800" spc="25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–</a:t>
            </a:r>
          </a:p>
          <a:p>
            <a:pPr marL="3429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с</a:t>
            </a:r>
            <a:r>
              <a:rPr sz="1800" spc="-10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последующим замораживанием) дополнительно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4770" y="3066584"/>
            <a:ext cx="7213953" cy="31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указывают</a:t>
            </a:r>
            <a:r>
              <a:rPr sz="1800" spc="-25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количество</a:t>
            </a:r>
            <a:r>
              <a:rPr sz="1800" spc="-1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продукции без</a:t>
            </a:r>
            <a:r>
              <a:rPr sz="1800" spc="2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учета жидкой среды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1819" y="3474775"/>
            <a:ext cx="7514877" cy="344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5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BFAE73"/>
                </a:solidFill>
                <a:latin typeface="SFPIET+Arial"/>
                <a:cs typeface="SFPIET+Arial"/>
              </a:rPr>
              <a:t>•</a:t>
            </a:r>
            <a:r>
              <a:rPr sz="2150" spc="1410" dirty="0">
                <a:solidFill>
                  <a:srgbClr val="BFAE7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Нельзя</a:t>
            </a:r>
            <a:r>
              <a:rPr sz="1800" spc="-2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указывать</a:t>
            </a:r>
            <a:r>
              <a:rPr sz="1800" spc="-16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неопределенное</a:t>
            </a:r>
            <a:r>
              <a:rPr sz="1800" spc="3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количество и указание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34770" y="3767878"/>
            <a:ext cx="2701541" cy="31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диапазона</a:t>
            </a:r>
            <a:r>
              <a:rPr sz="1800" spc="-23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значений: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49070" y="4176091"/>
            <a:ext cx="2418955" cy="1198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3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8C0B0F"/>
                </a:solidFill>
                <a:latin typeface="SFPIET+Arial"/>
                <a:cs typeface="SFPIET+Arial"/>
              </a:rPr>
              <a:t>•</a:t>
            </a:r>
            <a:r>
              <a:rPr sz="2150" spc="966" dirty="0">
                <a:solidFill>
                  <a:srgbClr val="8C0B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Не менее</a:t>
            </a:r>
            <a:r>
              <a:rPr sz="1800" spc="19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200</a:t>
            </a:r>
            <a:r>
              <a:rPr sz="1800" spc="43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г</a:t>
            </a:r>
          </a:p>
          <a:p>
            <a:pPr marL="0" marR="0">
              <a:lnSpc>
                <a:spcPts val="2415"/>
              </a:lnSpc>
              <a:spcBef>
                <a:spcPts val="997"/>
              </a:spcBef>
              <a:spcAft>
                <a:spcPts val="0"/>
              </a:spcAft>
            </a:pPr>
            <a:r>
              <a:rPr sz="2150" dirty="0">
                <a:solidFill>
                  <a:srgbClr val="8C0B0F"/>
                </a:solidFill>
                <a:latin typeface="SFPIET+Arial"/>
                <a:cs typeface="SFPIET+Arial"/>
              </a:rPr>
              <a:t>•</a:t>
            </a:r>
            <a:r>
              <a:rPr sz="2150" spc="966" dirty="0">
                <a:solidFill>
                  <a:srgbClr val="8C0B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Не более 500</a:t>
            </a:r>
            <a:r>
              <a:rPr sz="1800" spc="3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мл</a:t>
            </a:r>
          </a:p>
          <a:p>
            <a:pPr marL="0" marR="0">
              <a:lnSpc>
                <a:spcPts val="2413"/>
              </a:lnSpc>
              <a:spcBef>
                <a:spcPts val="946"/>
              </a:spcBef>
              <a:spcAft>
                <a:spcPts val="0"/>
              </a:spcAft>
            </a:pPr>
            <a:r>
              <a:rPr sz="2150" dirty="0">
                <a:solidFill>
                  <a:srgbClr val="8C0B0F"/>
                </a:solidFill>
                <a:latin typeface="SFPIET+Arial"/>
                <a:cs typeface="SFPIET+Arial"/>
              </a:rPr>
              <a:t>•</a:t>
            </a:r>
            <a:r>
              <a:rPr sz="2150" spc="966" dirty="0">
                <a:solidFill>
                  <a:srgbClr val="8C0B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476A"/>
                </a:solidFill>
                <a:latin typeface="KGFEKG+Verdana"/>
                <a:cs typeface="KGFEKG+Verdana"/>
              </a:rPr>
              <a:t>200</a:t>
            </a:r>
            <a:r>
              <a:rPr sz="1800" spc="27" dirty="0">
                <a:solidFill>
                  <a:srgbClr val="25476A"/>
                </a:solidFill>
                <a:latin typeface="KGFEKG+Verdana"/>
                <a:cs typeface="KGFEKG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–</a:t>
            </a:r>
            <a:r>
              <a:rPr sz="1800" spc="11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250</a:t>
            </a:r>
            <a:r>
              <a:rPr sz="1800" spc="25" dirty="0">
                <a:solidFill>
                  <a:srgbClr val="25476A"/>
                </a:solidFill>
                <a:latin typeface="RORFON+Verdana"/>
                <a:cs typeface="RORFON+Verdana"/>
              </a:rPr>
              <a:t> </a:t>
            </a:r>
            <a:r>
              <a:rPr sz="1800" dirty="0">
                <a:solidFill>
                  <a:srgbClr val="25476A"/>
                </a:solidFill>
                <a:latin typeface="RORFON+Verdana"/>
                <a:cs typeface="RORFON+Verdana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19765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23" y="254381"/>
            <a:ext cx="7840980" cy="10778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47283"/>
            <a:ext cx="8229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4875" marR="5080" indent="-55054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ОБЯЗАННОСТИ</a:t>
            </a:r>
            <a:r>
              <a:rPr sz="3200" spc="-60" dirty="0"/>
              <a:t> </a:t>
            </a:r>
            <a:r>
              <a:rPr sz="3200" spc="-10" dirty="0"/>
              <a:t>ПРОИЗВОДИТЕЛЯ, </a:t>
            </a:r>
            <a:r>
              <a:rPr sz="3200" spc="-710" dirty="0"/>
              <a:t> </a:t>
            </a:r>
            <a:r>
              <a:rPr sz="3200" spc="-10" dirty="0"/>
              <a:t>ИСПОЛНИТЕЛЯ, ПРОДАВЦА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3088" y="1318260"/>
            <a:ext cx="8496300" cy="3881120"/>
            <a:chOff x="323088" y="1318260"/>
            <a:chExt cx="8496300" cy="38811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12" y="1360926"/>
              <a:ext cx="8494776" cy="2375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088" y="1318260"/>
              <a:ext cx="8371332" cy="25542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5541" y="1412748"/>
              <a:ext cx="8353425" cy="2232660"/>
            </a:xfrm>
            <a:custGeom>
              <a:avLst/>
              <a:gdLst/>
              <a:ahLst/>
              <a:cxnLst/>
              <a:rect l="l" t="t" r="r" b="b"/>
              <a:pathLst>
                <a:path w="8353425" h="2232660">
                  <a:moveTo>
                    <a:pt x="8143811" y="0"/>
                  </a:moveTo>
                  <a:lnTo>
                    <a:pt x="209130" y="0"/>
                  </a:lnTo>
                  <a:lnTo>
                    <a:pt x="161176" y="5521"/>
                  </a:lnTo>
                  <a:lnTo>
                    <a:pt x="117157" y="21251"/>
                  </a:lnTo>
                  <a:lnTo>
                    <a:pt x="78327" y="45936"/>
                  </a:lnTo>
                  <a:lnTo>
                    <a:pt x="45941" y="78323"/>
                  </a:lnTo>
                  <a:lnTo>
                    <a:pt x="21255" y="117160"/>
                  </a:lnTo>
                  <a:lnTo>
                    <a:pt x="5522" y="161192"/>
                  </a:lnTo>
                  <a:lnTo>
                    <a:pt x="0" y="209168"/>
                  </a:lnTo>
                  <a:lnTo>
                    <a:pt x="0" y="2023110"/>
                  </a:lnTo>
                  <a:lnTo>
                    <a:pt x="5522" y="2071086"/>
                  </a:lnTo>
                  <a:lnTo>
                    <a:pt x="21255" y="2115118"/>
                  </a:lnTo>
                  <a:lnTo>
                    <a:pt x="45941" y="2153955"/>
                  </a:lnTo>
                  <a:lnTo>
                    <a:pt x="78327" y="2186342"/>
                  </a:lnTo>
                  <a:lnTo>
                    <a:pt x="117157" y="2211027"/>
                  </a:lnTo>
                  <a:lnTo>
                    <a:pt x="161176" y="2226757"/>
                  </a:lnTo>
                  <a:lnTo>
                    <a:pt x="209130" y="2232279"/>
                  </a:lnTo>
                  <a:lnTo>
                    <a:pt x="8143811" y="2232279"/>
                  </a:lnTo>
                  <a:lnTo>
                    <a:pt x="8191747" y="2226757"/>
                  </a:lnTo>
                  <a:lnTo>
                    <a:pt x="8235764" y="2211027"/>
                  </a:lnTo>
                  <a:lnTo>
                    <a:pt x="8274603" y="2186342"/>
                  </a:lnTo>
                  <a:lnTo>
                    <a:pt x="8307003" y="2153955"/>
                  </a:lnTo>
                  <a:lnTo>
                    <a:pt x="8331706" y="2115118"/>
                  </a:lnTo>
                  <a:lnTo>
                    <a:pt x="8347452" y="2071086"/>
                  </a:lnTo>
                  <a:lnTo>
                    <a:pt x="8352980" y="2023110"/>
                  </a:lnTo>
                  <a:lnTo>
                    <a:pt x="8352980" y="209168"/>
                  </a:lnTo>
                  <a:lnTo>
                    <a:pt x="8347452" y="161192"/>
                  </a:lnTo>
                  <a:lnTo>
                    <a:pt x="8331706" y="117160"/>
                  </a:lnTo>
                  <a:lnTo>
                    <a:pt x="8307003" y="78323"/>
                  </a:lnTo>
                  <a:lnTo>
                    <a:pt x="8274603" y="45936"/>
                  </a:lnTo>
                  <a:lnTo>
                    <a:pt x="8235764" y="21251"/>
                  </a:lnTo>
                  <a:lnTo>
                    <a:pt x="8191747" y="5521"/>
                  </a:lnTo>
                  <a:lnTo>
                    <a:pt x="8143811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541" y="1412748"/>
              <a:ext cx="8353425" cy="2232660"/>
            </a:xfrm>
            <a:custGeom>
              <a:avLst/>
              <a:gdLst/>
              <a:ahLst/>
              <a:cxnLst/>
              <a:rect l="l" t="t" r="r" b="b"/>
              <a:pathLst>
                <a:path w="8353425" h="2232660">
                  <a:moveTo>
                    <a:pt x="0" y="209168"/>
                  </a:moveTo>
                  <a:lnTo>
                    <a:pt x="5522" y="161192"/>
                  </a:lnTo>
                  <a:lnTo>
                    <a:pt x="21255" y="117160"/>
                  </a:lnTo>
                  <a:lnTo>
                    <a:pt x="45941" y="78323"/>
                  </a:lnTo>
                  <a:lnTo>
                    <a:pt x="78327" y="45936"/>
                  </a:lnTo>
                  <a:lnTo>
                    <a:pt x="117157" y="21251"/>
                  </a:lnTo>
                  <a:lnTo>
                    <a:pt x="161176" y="5521"/>
                  </a:lnTo>
                  <a:lnTo>
                    <a:pt x="209130" y="0"/>
                  </a:lnTo>
                  <a:lnTo>
                    <a:pt x="8143811" y="0"/>
                  </a:lnTo>
                  <a:lnTo>
                    <a:pt x="8191747" y="5521"/>
                  </a:lnTo>
                  <a:lnTo>
                    <a:pt x="8235764" y="21251"/>
                  </a:lnTo>
                  <a:lnTo>
                    <a:pt x="8274603" y="45936"/>
                  </a:lnTo>
                  <a:lnTo>
                    <a:pt x="8307003" y="78323"/>
                  </a:lnTo>
                  <a:lnTo>
                    <a:pt x="8331706" y="117160"/>
                  </a:lnTo>
                  <a:lnTo>
                    <a:pt x="8347452" y="161192"/>
                  </a:lnTo>
                  <a:lnTo>
                    <a:pt x="8352980" y="209168"/>
                  </a:lnTo>
                  <a:lnTo>
                    <a:pt x="8352980" y="2023110"/>
                  </a:lnTo>
                  <a:lnTo>
                    <a:pt x="8347452" y="2071086"/>
                  </a:lnTo>
                  <a:lnTo>
                    <a:pt x="8331706" y="2115118"/>
                  </a:lnTo>
                  <a:lnTo>
                    <a:pt x="8307003" y="2153955"/>
                  </a:lnTo>
                  <a:lnTo>
                    <a:pt x="8274603" y="2186342"/>
                  </a:lnTo>
                  <a:lnTo>
                    <a:pt x="8235764" y="2211027"/>
                  </a:lnTo>
                  <a:lnTo>
                    <a:pt x="8191747" y="2226757"/>
                  </a:lnTo>
                  <a:lnTo>
                    <a:pt x="8143811" y="2232279"/>
                  </a:lnTo>
                  <a:lnTo>
                    <a:pt x="209130" y="2232279"/>
                  </a:lnTo>
                  <a:lnTo>
                    <a:pt x="161176" y="2226757"/>
                  </a:lnTo>
                  <a:lnTo>
                    <a:pt x="117157" y="2211027"/>
                  </a:lnTo>
                  <a:lnTo>
                    <a:pt x="78327" y="2186342"/>
                  </a:lnTo>
                  <a:lnTo>
                    <a:pt x="45941" y="2153955"/>
                  </a:lnTo>
                  <a:lnTo>
                    <a:pt x="21255" y="2115118"/>
                  </a:lnTo>
                  <a:lnTo>
                    <a:pt x="5522" y="2071086"/>
                  </a:lnTo>
                  <a:lnTo>
                    <a:pt x="0" y="2023110"/>
                  </a:lnTo>
                  <a:lnTo>
                    <a:pt x="0" y="209168"/>
                  </a:lnTo>
                  <a:close/>
                </a:path>
              </a:pathLst>
            </a:custGeom>
            <a:ln w="762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0151" y="3861054"/>
              <a:ext cx="8352155" cy="1325880"/>
            </a:xfrm>
            <a:custGeom>
              <a:avLst/>
              <a:gdLst/>
              <a:ahLst/>
              <a:cxnLst/>
              <a:rect l="l" t="t" r="r" b="b"/>
              <a:pathLst>
                <a:path w="8352155" h="1325879">
                  <a:moveTo>
                    <a:pt x="8273313" y="0"/>
                  </a:moveTo>
                  <a:lnTo>
                    <a:pt x="78333" y="0"/>
                  </a:lnTo>
                  <a:lnTo>
                    <a:pt x="47845" y="6153"/>
                  </a:lnTo>
                  <a:lnTo>
                    <a:pt x="22945" y="22939"/>
                  </a:lnTo>
                  <a:lnTo>
                    <a:pt x="6156" y="47845"/>
                  </a:lnTo>
                  <a:lnTo>
                    <a:pt x="0" y="78359"/>
                  </a:lnTo>
                  <a:lnTo>
                    <a:pt x="0" y="1247140"/>
                  </a:lnTo>
                  <a:lnTo>
                    <a:pt x="6156" y="1277580"/>
                  </a:lnTo>
                  <a:lnTo>
                    <a:pt x="22945" y="1302448"/>
                  </a:lnTo>
                  <a:lnTo>
                    <a:pt x="47845" y="1319220"/>
                  </a:lnTo>
                  <a:lnTo>
                    <a:pt x="78333" y="1325372"/>
                  </a:lnTo>
                  <a:lnTo>
                    <a:pt x="8273313" y="1325372"/>
                  </a:lnTo>
                  <a:lnTo>
                    <a:pt x="8303827" y="1319220"/>
                  </a:lnTo>
                  <a:lnTo>
                    <a:pt x="8328733" y="1302448"/>
                  </a:lnTo>
                  <a:lnTo>
                    <a:pt x="8345518" y="1277580"/>
                  </a:lnTo>
                  <a:lnTo>
                    <a:pt x="8351672" y="1247140"/>
                  </a:lnTo>
                  <a:lnTo>
                    <a:pt x="8351672" y="78359"/>
                  </a:lnTo>
                  <a:lnTo>
                    <a:pt x="8345518" y="47845"/>
                  </a:lnTo>
                  <a:lnTo>
                    <a:pt x="8328733" y="22939"/>
                  </a:lnTo>
                  <a:lnTo>
                    <a:pt x="8303827" y="6153"/>
                  </a:lnTo>
                  <a:lnTo>
                    <a:pt x="827331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0151" y="3861054"/>
              <a:ext cx="8352155" cy="1325880"/>
            </a:xfrm>
            <a:custGeom>
              <a:avLst/>
              <a:gdLst/>
              <a:ahLst/>
              <a:cxnLst/>
              <a:rect l="l" t="t" r="r" b="b"/>
              <a:pathLst>
                <a:path w="8352155" h="1325879">
                  <a:moveTo>
                    <a:pt x="0" y="78359"/>
                  </a:moveTo>
                  <a:lnTo>
                    <a:pt x="6156" y="47845"/>
                  </a:lnTo>
                  <a:lnTo>
                    <a:pt x="22945" y="22939"/>
                  </a:lnTo>
                  <a:lnTo>
                    <a:pt x="47845" y="6153"/>
                  </a:lnTo>
                  <a:lnTo>
                    <a:pt x="78333" y="0"/>
                  </a:lnTo>
                  <a:lnTo>
                    <a:pt x="8273313" y="0"/>
                  </a:lnTo>
                  <a:lnTo>
                    <a:pt x="8303827" y="6153"/>
                  </a:lnTo>
                  <a:lnTo>
                    <a:pt x="8328733" y="22939"/>
                  </a:lnTo>
                  <a:lnTo>
                    <a:pt x="8345518" y="47845"/>
                  </a:lnTo>
                  <a:lnTo>
                    <a:pt x="8351672" y="78359"/>
                  </a:lnTo>
                  <a:lnTo>
                    <a:pt x="8351672" y="1247140"/>
                  </a:lnTo>
                  <a:lnTo>
                    <a:pt x="8345518" y="1277580"/>
                  </a:lnTo>
                  <a:lnTo>
                    <a:pt x="8328733" y="1302448"/>
                  </a:lnTo>
                  <a:lnTo>
                    <a:pt x="8303827" y="1319220"/>
                  </a:lnTo>
                  <a:lnTo>
                    <a:pt x="8273313" y="1325372"/>
                  </a:lnTo>
                  <a:lnTo>
                    <a:pt x="78333" y="1325372"/>
                  </a:lnTo>
                  <a:lnTo>
                    <a:pt x="47845" y="1319220"/>
                  </a:lnTo>
                  <a:lnTo>
                    <a:pt x="22945" y="1302448"/>
                  </a:lnTo>
                  <a:lnTo>
                    <a:pt x="6156" y="1277580"/>
                  </a:lnTo>
                  <a:lnTo>
                    <a:pt x="0" y="1247140"/>
                  </a:lnTo>
                  <a:lnTo>
                    <a:pt x="0" y="78359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87451" y="5326126"/>
            <a:ext cx="8377555" cy="1351280"/>
            <a:chOff x="387451" y="5326126"/>
            <a:chExt cx="8377555" cy="1351280"/>
          </a:xfrm>
        </p:grpSpPr>
        <p:sp>
          <p:nvSpPr>
            <p:cNvPr id="12" name="object 12"/>
            <p:cNvSpPr/>
            <p:nvPr/>
          </p:nvSpPr>
          <p:spPr>
            <a:xfrm>
              <a:off x="400151" y="5338826"/>
              <a:ext cx="8352155" cy="1325880"/>
            </a:xfrm>
            <a:custGeom>
              <a:avLst/>
              <a:gdLst/>
              <a:ahLst/>
              <a:cxnLst/>
              <a:rect l="l" t="t" r="r" b="b"/>
              <a:pathLst>
                <a:path w="8352155" h="1325879">
                  <a:moveTo>
                    <a:pt x="8273313" y="0"/>
                  </a:moveTo>
                  <a:lnTo>
                    <a:pt x="78333" y="0"/>
                  </a:lnTo>
                  <a:lnTo>
                    <a:pt x="47845" y="6153"/>
                  </a:lnTo>
                  <a:lnTo>
                    <a:pt x="22945" y="22939"/>
                  </a:lnTo>
                  <a:lnTo>
                    <a:pt x="6156" y="47845"/>
                  </a:lnTo>
                  <a:lnTo>
                    <a:pt x="0" y="78359"/>
                  </a:lnTo>
                  <a:lnTo>
                    <a:pt x="0" y="1247127"/>
                  </a:lnTo>
                  <a:lnTo>
                    <a:pt x="6156" y="1277615"/>
                  </a:lnTo>
                  <a:lnTo>
                    <a:pt x="22945" y="1302515"/>
                  </a:lnTo>
                  <a:lnTo>
                    <a:pt x="47845" y="1319304"/>
                  </a:lnTo>
                  <a:lnTo>
                    <a:pt x="78333" y="1325460"/>
                  </a:lnTo>
                  <a:lnTo>
                    <a:pt x="8273313" y="1325460"/>
                  </a:lnTo>
                  <a:lnTo>
                    <a:pt x="8303827" y="1319304"/>
                  </a:lnTo>
                  <a:lnTo>
                    <a:pt x="8328733" y="1302515"/>
                  </a:lnTo>
                  <a:lnTo>
                    <a:pt x="8345518" y="1277615"/>
                  </a:lnTo>
                  <a:lnTo>
                    <a:pt x="8351672" y="1247127"/>
                  </a:lnTo>
                  <a:lnTo>
                    <a:pt x="8351672" y="78359"/>
                  </a:lnTo>
                  <a:lnTo>
                    <a:pt x="8345518" y="47845"/>
                  </a:lnTo>
                  <a:lnTo>
                    <a:pt x="8328733" y="22939"/>
                  </a:lnTo>
                  <a:lnTo>
                    <a:pt x="8303827" y="6153"/>
                  </a:lnTo>
                  <a:lnTo>
                    <a:pt x="827331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0151" y="5338826"/>
              <a:ext cx="8352155" cy="1325880"/>
            </a:xfrm>
            <a:custGeom>
              <a:avLst/>
              <a:gdLst/>
              <a:ahLst/>
              <a:cxnLst/>
              <a:rect l="l" t="t" r="r" b="b"/>
              <a:pathLst>
                <a:path w="8352155" h="1325879">
                  <a:moveTo>
                    <a:pt x="0" y="78359"/>
                  </a:moveTo>
                  <a:lnTo>
                    <a:pt x="6156" y="47845"/>
                  </a:lnTo>
                  <a:lnTo>
                    <a:pt x="22945" y="22939"/>
                  </a:lnTo>
                  <a:lnTo>
                    <a:pt x="47845" y="6153"/>
                  </a:lnTo>
                  <a:lnTo>
                    <a:pt x="78333" y="0"/>
                  </a:lnTo>
                  <a:lnTo>
                    <a:pt x="8273313" y="0"/>
                  </a:lnTo>
                  <a:lnTo>
                    <a:pt x="8303827" y="6153"/>
                  </a:lnTo>
                  <a:lnTo>
                    <a:pt x="8328733" y="22939"/>
                  </a:lnTo>
                  <a:lnTo>
                    <a:pt x="8345518" y="47845"/>
                  </a:lnTo>
                  <a:lnTo>
                    <a:pt x="8351672" y="78359"/>
                  </a:lnTo>
                  <a:lnTo>
                    <a:pt x="8351672" y="1247127"/>
                  </a:lnTo>
                  <a:lnTo>
                    <a:pt x="8345518" y="1277615"/>
                  </a:lnTo>
                  <a:lnTo>
                    <a:pt x="8328733" y="1302515"/>
                  </a:lnTo>
                  <a:lnTo>
                    <a:pt x="8303827" y="1319304"/>
                  </a:lnTo>
                  <a:lnTo>
                    <a:pt x="8273313" y="1325460"/>
                  </a:lnTo>
                  <a:lnTo>
                    <a:pt x="78333" y="1325460"/>
                  </a:lnTo>
                  <a:lnTo>
                    <a:pt x="47845" y="1319304"/>
                  </a:lnTo>
                  <a:lnTo>
                    <a:pt x="22945" y="1302515"/>
                  </a:lnTo>
                  <a:lnTo>
                    <a:pt x="6156" y="1277615"/>
                  </a:lnTo>
                  <a:lnTo>
                    <a:pt x="0" y="1247127"/>
                  </a:lnTo>
                  <a:lnTo>
                    <a:pt x="0" y="78359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1802" y="1399413"/>
            <a:ext cx="7908290" cy="5145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Пищевая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продукция,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не соответствующая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требованиям 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технических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регламентов,</a:t>
            </a:r>
            <a:r>
              <a:rPr sz="2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том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числе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пищевая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продукция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истекшими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сроками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годности,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подлежит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изъятию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endParaRPr sz="2400" dirty="0">
              <a:latin typeface="Calibri"/>
              <a:cs typeface="Calibri"/>
            </a:endParaRPr>
          </a:p>
          <a:p>
            <a:pPr marL="46355" marR="80645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обращения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ее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владельцем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самостоятельно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либо по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предписанию</a:t>
            </a:r>
            <a:r>
              <a:rPr sz="24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уполномоченных органов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государственного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контроля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(надзора)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ч.4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ст.5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ТР 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ТС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021/2011</a:t>
            </a:r>
            <a:r>
              <a:rPr sz="2400" spc="-5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Calibri"/>
              <a:cs typeface="Calibri"/>
            </a:endParaRPr>
          </a:p>
          <a:p>
            <a:pPr marL="12700" marR="409575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Изготовитель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(исполнитель,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продавец)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течение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десяти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дней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информирует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орган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государственного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контроля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(надзора)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(ч.1</a:t>
            </a:r>
            <a:r>
              <a:rPr sz="2400" spc="-25" dirty="0">
                <a:latin typeface="Calibri"/>
                <a:cs typeface="Calibri"/>
              </a:rPr>
              <a:t> ст.37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Федерального закона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№ </a:t>
            </a:r>
            <a:r>
              <a:rPr sz="2400" spc="-5" dirty="0">
                <a:latin typeface="Calibri"/>
                <a:cs typeface="Calibri"/>
              </a:rPr>
              <a:t>184-ФЗ).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Calibri"/>
              <a:cs typeface="Calibri"/>
            </a:endParaRPr>
          </a:p>
          <a:p>
            <a:pPr marL="12700" marR="1449705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Продавец одновременно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течение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десяти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дней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информирует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производителя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(ч.1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ст.37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Федерального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закона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№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184-ФЗ).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84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27" y="254381"/>
            <a:ext cx="7850124" cy="10778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327" y="363776"/>
            <a:ext cx="76009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ПРОГРАММА</a:t>
            </a:r>
            <a:r>
              <a:rPr sz="2400" spc="-40" dirty="0"/>
              <a:t> </a:t>
            </a:r>
            <a:r>
              <a:rPr sz="2400" spc="-5" dirty="0"/>
              <a:t>МЕРОПРИЯТИЙ</a:t>
            </a:r>
            <a:r>
              <a:rPr sz="2400" spc="-20" dirty="0"/>
              <a:t> </a:t>
            </a:r>
            <a:r>
              <a:rPr sz="2400" dirty="0"/>
              <a:t>ПО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25" dirty="0"/>
              <a:t>ПРЕДОТВРАЩЕНИЮ</a:t>
            </a:r>
            <a:r>
              <a:rPr sz="2400" spc="-50" dirty="0"/>
              <a:t> </a:t>
            </a:r>
            <a:r>
              <a:rPr sz="2400" dirty="0"/>
              <a:t>ПРИЧИНЕНИЯ</a:t>
            </a:r>
            <a:r>
              <a:rPr sz="2400" spc="-10" dirty="0"/>
              <a:t> </a:t>
            </a:r>
            <a:r>
              <a:rPr sz="2400" spc="-5" dirty="0"/>
              <a:t>ВРЕДА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2351" y="1376552"/>
            <a:ext cx="8377555" cy="1351280"/>
            <a:chOff x="422351" y="1376552"/>
            <a:chExt cx="8377555" cy="1351280"/>
          </a:xfrm>
        </p:grpSpPr>
        <p:sp>
          <p:nvSpPr>
            <p:cNvPr id="5" name="object 5"/>
            <p:cNvSpPr/>
            <p:nvPr/>
          </p:nvSpPr>
          <p:spPr>
            <a:xfrm>
              <a:off x="435051" y="1389252"/>
              <a:ext cx="8352155" cy="1325880"/>
            </a:xfrm>
            <a:custGeom>
              <a:avLst/>
              <a:gdLst/>
              <a:ahLst/>
              <a:cxnLst/>
              <a:rect l="l" t="t" r="r" b="b"/>
              <a:pathLst>
                <a:path w="8352155" h="1325880">
                  <a:moveTo>
                    <a:pt x="8273338" y="0"/>
                  </a:moveTo>
                  <a:lnTo>
                    <a:pt x="78333" y="0"/>
                  </a:lnTo>
                  <a:lnTo>
                    <a:pt x="47845" y="6153"/>
                  </a:lnTo>
                  <a:lnTo>
                    <a:pt x="22945" y="22939"/>
                  </a:lnTo>
                  <a:lnTo>
                    <a:pt x="6156" y="47845"/>
                  </a:lnTo>
                  <a:lnTo>
                    <a:pt x="0" y="78359"/>
                  </a:lnTo>
                  <a:lnTo>
                    <a:pt x="0" y="1247139"/>
                  </a:lnTo>
                  <a:lnTo>
                    <a:pt x="6156" y="1277580"/>
                  </a:lnTo>
                  <a:lnTo>
                    <a:pt x="22945" y="1302448"/>
                  </a:lnTo>
                  <a:lnTo>
                    <a:pt x="47845" y="1319220"/>
                  </a:lnTo>
                  <a:lnTo>
                    <a:pt x="78333" y="1325372"/>
                  </a:lnTo>
                  <a:lnTo>
                    <a:pt x="8273338" y="1325372"/>
                  </a:lnTo>
                  <a:lnTo>
                    <a:pt x="8303852" y="1319220"/>
                  </a:lnTo>
                  <a:lnTo>
                    <a:pt x="8328758" y="1302448"/>
                  </a:lnTo>
                  <a:lnTo>
                    <a:pt x="8345544" y="1277580"/>
                  </a:lnTo>
                  <a:lnTo>
                    <a:pt x="8351697" y="1247139"/>
                  </a:lnTo>
                  <a:lnTo>
                    <a:pt x="8351697" y="78359"/>
                  </a:lnTo>
                  <a:lnTo>
                    <a:pt x="8345544" y="47845"/>
                  </a:lnTo>
                  <a:lnTo>
                    <a:pt x="8328758" y="22939"/>
                  </a:lnTo>
                  <a:lnTo>
                    <a:pt x="8303852" y="6153"/>
                  </a:lnTo>
                  <a:lnTo>
                    <a:pt x="827333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5051" y="1389252"/>
              <a:ext cx="8352155" cy="1325880"/>
            </a:xfrm>
            <a:custGeom>
              <a:avLst/>
              <a:gdLst/>
              <a:ahLst/>
              <a:cxnLst/>
              <a:rect l="l" t="t" r="r" b="b"/>
              <a:pathLst>
                <a:path w="8352155" h="1325880">
                  <a:moveTo>
                    <a:pt x="0" y="78359"/>
                  </a:moveTo>
                  <a:lnTo>
                    <a:pt x="6156" y="47845"/>
                  </a:lnTo>
                  <a:lnTo>
                    <a:pt x="22945" y="22939"/>
                  </a:lnTo>
                  <a:lnTo>
                    <a:pt x="47845" y="6153"/>
                  </a:lnTo>
                  <a:lnTo>
                    <a:pt x="78333" y="0"/>
                  </a:lnTo>
                  <a:lnTo>
                    <a:pt x="8273338" y="0"/>
                  </a:lnTo>
                  <a:lnTo>
                    <a:pt x="8303852" y="6153"/>
                  </a:lnTo>
                  <a:lnTo>
                    <a:pt x="8328758" y="22939"/>
                  </a:lnTo>
                  <a:lnTo>
                    <a:pt x="8345544" y="47845"/>
                  </a:lnTo>
                  <a:lnTo>
                    <a:pt x="8351697" y="78359"/>
                  </a:lnTo>
                  <a:lnTo>
                    <a:pt x="8351697" y="1247139"/>
                  </a:lnTo>
                  <a:lnTo>
                    <a:pt x="8345544" y="1277580"/>
                  </a:lnTo>
                  <a:lnTo>
                    <a:pt x="8328758" y="1302448"/>
                  </a:lnTo>
                  <a:lnTo>
                    <a:pt x="8303852" y="1319220"/>
                  </a:lnTo>
                  <a:lnTo>
                    <a:pt x="8273338" y="1325372"/>
                  </a:lnTo>
                  <a:lnTo>
                    <a:pt x="78333" y="1325372"/>
                  </a:lnTo>
                  <a:lnTo>
                    <a:pt x="47845" y="1319220"/>
                  </a:lnTo>
                  <a:lnTo>
                    <a:pt x="22945" y="1302448"/>
                  </a:lnTo>
                  <a:lnTo>
                    <a:pt x="6156" y="1277580"/>
                  </a:lnTo>
                  <a:lnTo>
                    <a:pt x="0" y="1247139"/>
                  </a:lnTo>
                  <a:lnTo>
                    <a:pt x="0" y="78359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12420" y="2801095"/>
            <a:ext cx="8580120" cy="3803015"/>
            <a:chOff x="312420" y="2801095"/>
            <a:chExt cx="8580120" cy="38030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1" y="3736853"/>
              <a:ext cx="8496296" cy="27218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60" y="3683507"/>
              <a:ext cx="8478012" cy="29199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7537" y="3789044"/>
              <a:ext cx="8353425" cy="2578100"/>
            </a:xfrm>
            <a:custGeom>
              <a:avLst/>
              <a:gdLst/>
              <a:ahLst/>
              <a:cxnLst/>
              <a:rect l="l" t="t" r="r" b="b"/>
              <a:pathLst>
                <a:path w="8353425" h="2578100">
                  <a:moveTo>
                    <a:pt x="8111439" y="0"/>
                  </a:moveTo>
                  <a:lnTo>
                    <a:pt x="241503" y="0"/>
                  </a:lnTo>
                  <a:lnTo>
                    <a:pt x="192832" y="4904"/>
                  </a:lnTo>
                  <a:lnTo>
                    <a:pt x="147500" y="18972"/>
                  </a:lnTo>
                  <a:lnTo>
                    <a:pt x="106477" y="41235"/>
                  </a:lnTo>
                  <a:lnTo>
                    <a:pt x="70735" y="70723"/>
                  </a:lnTo>
                  <a:lnTo>
                    <a:pt x="41245" y="106467"/>
                  </a:lnTo>
                  <a:lnTo>
                    <a:pt x="18978" y="147500"/>
                  </a:lnTo>
                  <a:lnTo>
                    <a:pt x="4906" y="192852"/>
                  </a:lnTo>
                  <a:lnTo>
                    <a:pt x="0" y="241553"/>
                  </a:lnTo>
                  <a:lnTo>
                    <a:pt x="0" y="2336139"/>
                  </a:lnTo>
                  <a:lnTo>
                    <a:pt x="4906" y="2384810"/>
                  </a:lnTo>
                  <a:lnTo>
                    <a:pt x="18978" y="2430142"/>
                  </a:lnTo>
                  <a:lnTo>
                    <a:pt x="41245" y="2471164"/>
                  </a:lnTo>
                  <a:lnTo>
                    <a:pt x="70735" y="2506906"/>
                  </a:lnTo>
                  <a:lnTo>
                    <a:pt x="106477" y="2536397"/>
                  </a:lnTo>
                  <a:lnTo>
                    <a:pt x="147500" y="2558663"/>
                  </a:lnTo>
                  <a:lnTo>
                    <a:pt x="192832" y="2572736"/>
                  </a:lnTo>
                  <a:lnTo>
                    <a:pt x="241503" y="2577642"/>
                  </a:lnTo>
                  <a:lnTo>
                    <a:pt x="8111439" y="2577642"/>
                  </a:lnTo>
                  <a:lnTo>
                    <a:pt x="8160104" y="2572736"/>
                  </a:lnTo>
                  <a:lnTo>
                    <a:pt x="8205439" y="2558663"/>
                  </a:lnTo>
                  <a:lnTo>
                    <a:pt x="8246469" y="2536397"/>
                  </a:lnTo>
                  <a:lnTo>
                    <a:pt x="8282222" y="2506906"/>
                  </a:lnTo>
                  <a:lnTo>
                    <a:pt x="8311724" y="2471164"/>
                  </a:lnTo>
                  <a:lnTo>
                    <a:pt x="8334002" y="2430142"/>
                  </a:lnTo>
                  <a:lnTo>
                    <a:pt x="8348083" y="2384810"/>
                  </a:lnTo>
                  <a:lnTo>
                    <a:pt x="8352993" y="2336139"/>
                  </a:lnTo>
                  <a:lnTo>
                    <a:pt x="8352993" y="241553"/>
                  </a:lnTo>
                  <a:lnTo>
                    <a:pt x="8348083" y="192852"/>
                  </a:lnTo>
                  <a:lnTo>
                    <a:pt x="8334002" y="147500"/>
                  </a:lnTo>
                  <a:lnTo>
                    <a:pt x="8311724" y="106467"/>
                  </a:lnTo>
                  <a:lnTo>
                    <a:pt x="8282222" y="70723"/>
                  </a:lnTo>
                  <a:lnTo>
                    <a:pt x="8246469" y="41235"/>
                  </a:lnTo>
                  <a:lnTo>
                    <a:pt x="8205439" y="18972"/>
                  </a:lnTo>
                  <a:lnTo>
                    <a:pt x="8160104" y="4904"/>
                  </a:lnTo>
                  <a:lnTo>
                    <a:pt x="8111439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537" y="3789044"/>
              <a:ext cx="8353425" cy="2578100"/>
            </a:xfrm>
            <a:custGeom>
              <a:avLst/>
              <a:gdLst/>
              <a:ahLst/>
              <a:cxnLst/>
              <a:rect l="l" t="t" r="r" b="b"/>
              <a:pathLst>
                <a:path w="8353425" h="2578100">
                  <a:moveTo>
                    <a:pt x="0" y="241553"/>
                  </a:moveTo>
                  <a:lnTo>
                    <a:pt x="4906" y="192852"/>
                  </a:lnTo>
                  <a:lnTo>
                    <a:pt x="18978" y="147500"/>
                  </a:lnTo>
                  <a:lnTo>
                    <a:pt x="41245" y="106467"/>
                  </a:lnTo>
                  <a:lnTo>
                    <a:pt x="70735" y="70723"/>
                  </a:lnTo>
                  <a:lnTo>
                    <a:pt x="106477" y="41235"/>
                  </a:lnTo>
                  <a:lnTo>
                    <a:pt x="147500" y="18972"/>
                  </a:lnTo>
                  <a:lnTo>
                    <a:pt x="192832" y="4904"/>
                  </a:lnTo>
                  <a:lnTo>
                    <a:pt x="241503" y="0"/>
                  </a:lnTo>
                  <a:lnTo>
                    <a:pt x="8111439" y="0"/>
                  </a:lnTo>
                  <a:lnTo>
                    <a:pt x="8160104" y="4904"/>
                  </a:lnTo>
                  <a:lnTo>
                    <a:pt x="8205439" y="18972"/>
                  </a:lnTo>
                  <a:lnTo>
                    <a:pt x="8246469" y="41235"/>
                  </a:lnTo>
                  <a:lnTo>
                    <a:pt x="8282222" y="70723"/>
                  </a:lnTo>
                  <a:lnTo>
                    <a:pt x="8311724" y="106467"/>
                  </a:lnTo>
                  <a:lnTo>
                    <a:pt x="8334002" y="147500"/>
                  </a:lnTo>
                  <a:lnTo>
                    <a:pt x="8348083" y="192852"/>
                  </a:lnTo>
                  <a:lnTo>
                    <a:pt x="8352993" y="241553"/>
                  </a:lnTo>
                  <a:lnTo>
                    <a:pt x="8352993" y="2336139"/>
                  </a:lnTo>
                  <a:lnTo>
                    <a:pt x="8348083" y="2384810"/>
                  </a:lnTo>
                  <a:lnTo>
                    <a:pt x="8334002" y="2430142"/>
                  </a:lnTo>
                  <a:lnTo>
                    <a:pt x="8311724" y="2471164"/>
                  </a:lnTo>
                  <a:lnTo>
                    <a:pt x="8282222" y="2506906"/>
                  </a:lnTo>
                  <a:lnTo>
                    <a:pt x="8246469" y="2536397"/>
                  </a:lnTo>
                  <a:lnTo>
                    <a:pt x="8205439" y="2558663"/>
                  </a:lnTo>
                  <a:lnTo>
                    <a:pt x="8160104" y="2572736"/>
                  </a:lnTo>
                  <a:lnTo>
                    <a:pt x="8111439" y="2577642"/>
                  </a:lnTo>
                  <a:lnTo>
                    <a:pt x="241503" y="2577642"/>
                  </a:lnTo>
                  <a:lnTo>
                    <a:pt x="192832" y="2572736"/>
                  </a:lnTo>
                  <a:lnTo>
                    <a:pt x="147500" y="2558663"/>
                  </a:lnTo>
                  <a:lnTo>
                    <a:pt x="106477" y="2536397"/>
                  </a:lnTo>
                  <a:lnTo>
                    <a:pt x="70735" y="2506906"/>
                  </a:lnTo>
                  <a:lnTo>
                    <a:pt x="41245" y="2471164"/>
                  </a:lnTo>
                  <a:lnTo>
                    <a:pt x="18978" y="2430142"/>
                  </a:lnTo>
                  <a:lnTo>
                    <a:pt x="4906" y="2384810"/>
                  </a:lnTo>
                  <a:lnTo>
                    <a:pt x="0" y="2336139"/>
                  </a:lnTo>
                  <a:lnTo>
                    <a:pt x="0" y="241553"/>
                  </a:lnTo>
                  <a:close/>
                </a:path>
              </a:pathLst>
            </a:custGeom>
            <a:ln w="762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713" y="2801095"/>
              <a:ext cx="8496296" cy="848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" y="2909315"/>
              <a:ext cx="5660136" cy="7254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051" y="2852927"/>
              <a:ext cx="8351697" cy="70548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5051" y="2852927"/>
              <a:ext cx="8352155" cy="705485"/>
            </a:xfrm>
            <a:custGeom>
              <a:avLst/>
              <a:gdLst/>
              <a:ahLst/>
              <a:cxnLst/>
              <a:rect l="l" t="t" r="r" b="b"/>
              <a:pathLst>
                <a:path w="8352155" h="705485">
                  <a:moveTo>
                    <a:pt x="0" y="41656"/>
                  </a:moveTo>
                  <a:lnTo>
                    <a:pt x="3276" y="25449"/>
                  </a:lnTo>
                  <a:lnTo>
                    <a:pt x="12212" y="12207"/>
                  </a:lnTo>
                  <a:lnTo>
                    <a:pt x="25465" y="3276"/>
                  </a:lnTo>
                  <a:lnTo>
                    <a:pt x="41694" y="0"/>
                  </a:lnTo>
                  <a:lnTo>
                    <a:pt x="8310041" y="0"/>
                  </a:lnTo>
                  <a:lnTo>
                    <a:pt x="8326248" y="3276"/>
                  </a:lnTo>
                  <a:lnTo>
                    <a:pt x="8339489" y="12207"/>
                  </a:lnTo>
                  <a:lnTo>
                    <a:pt x="8348421" y="25449"/>
                  </a:lnTo>
                  <a:lnTo>
                    <a:pt x="8351697" y="41656"/>
                  </a:lnTo>
                  <a:lnTo>
                    <a:pt x="8351697" y="663701"/>
                  </a:lnTo>
                  <a:lnTo>
                    <a:pt x="8348421" y="679981"/>
                  </a:lnTo>
                  <a:lnTo>
                    <a:pt x="8339489" y="693261"/>
                  </a:lnTo>
                  <a:lnTo>
                    <a:pt x="8326248" y="702206"/>
                  </a:lnTo>
                  <a:lnTo>
                    <a:pt x="8310041" y="705485"/>
                  </a:lnTo>
                  <a:lnTo>
                    <a:pt x="41694" y="705485"/>
                  </a:lnTo>
                  <a:lnTo>
                    <a:pt x="25465" y="702206"/>
                  </a:lnTo>
                  <a:lnTo>
                    <a:pt x="12212" y="693261"/>
                  </a:lnTo>
                  <a:lnTo>
                    <a:pt x="3276" y="679981"/>
                  </a:lnTo>
                  <a:lnTo>
                    <a:pt x="0" y="663701"/>
                  </a:lnTo>
                  <a:lnTo>
                    <a:pt x="0" y="41656"/>
                  </a:lnTo>
                  <a:close/>
                </a:path>
              </a:pathLst>
            </a:custGeom>
            <a:ln w="76200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6186" y="1471116"/>
            <a:ext cx="8075930" cy="488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692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Мероприятия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оповещению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приобретателей,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том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числе </a:t>
            </a:r>
            <a:r>
              <a:rPr sz="2400" b="1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потребителей,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наличии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угрозы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причинения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вреда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способах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предотвращения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Сроки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таких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мероприятий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 dirty="0">
              <a:latin typeface="Calibri"/>
              <a:cs typeface="Calibri"/>
            </a:endParaRPr>
          </a:p>
          <a:p>
            <a:pPr marL="103505" marR="432434">
              <a:lnSpc>
                <a:spcPct val="100000"/>
              </a:lnSpc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Если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угроза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причинения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вреда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не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может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быть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устранена </a:t>
            </a:r>
            <a:r>
              <a:rPr sz="2400" b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путем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24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мероприятий,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предусмотренных</a:t>
            </a:r>
            <a:endParaRPr sz="2400" dirty="0">
              <a:latin typeface="Calibri"/>
              <a:cs typeface="Calibri"/>
            </a:endParaRPr>
          </a:p>
          <a:p>
            <a:pPr marL="103505" marR="508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программой,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изготовитель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(исполнитель,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продавец)</a:t>
            </a:r>
            <a:r>
              <a:rPr sz="24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обязан </a:t>
            </a:r>
            <a:r>
              <a:rPr sz="2400" b="1" spc="-5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приостановить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производство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реализацию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отозвать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продукцию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возместить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потребителям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убытки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возникшие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связи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отзывом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продукции</a:t>
            </a:r>
            <a:endParaRPr sz="240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ч.2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ст.38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Федерального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закона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№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184-ФЗ).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4294967295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48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 программы мероприятий по предотвращению причинения вреда, связанного с обращением продукции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мероприятий по предотвращению причинения вреда, связанного с обращением продукции (далее - программа мероприятий), рекомендуется оформлять по форме согласно приложению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N 3 к методическим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рекомендациям и составлять из двух разделов: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Общая информация; 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График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032448" cy="51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cs typeface="Angsana New" pitchFamily="18" charset="-34"/>
              </a:rPr>
              <a:t>В раздел </a:t>
            </a:r>
            <a:r>
              <a:rPr lang="ru-RU" sz="2400" b="1" dirty="0" smtClean="0">
                <a:solidFill>
                  <a:srgbClr val="FF0000"/>
                </a:solidFill>
                <a:cs typeface="Angsana New" pitchFamily="18" charset="-34"/>
              </a:rPr>
              <a:t>«График мероприятий» </a:t>
            </a:r>
            <a:r>
              <a:rPr lang="ru-RU" sz="2400" b="1" dirty="0">
                <a:solidFill>
                  <a:srgbClr val="FF0000"/>
                </a:solidFill>
                <a:cs typeface="Angsana New" pitchFamily="18" charset="-34"/>
              </a:rPr>
              <a:t>программы мероприятий рекомендуется включить следующие </a:t>
            </a:r>
            <a:r>
              <a:rPr lang="ru-RU" sz="2400" b="1" dirty="0" smtClean="0">
                <a:solidFill>
                  <a:srgbClr val="FF0000"/>
                </a:solidFill>
                <a:cs typeface="Angsana New" pitchFamily="18" charset="-34"/>
              </a:rPr>
              <a:t>действия:</a:t>
            </a:r>
            <a:r>
              <a:rPr lang="ru-RU" sz="2400" b="1" dirty="0">
                <a:solidFill>
                  <a:srgbClr val="FF0000"/>
                </a:solidFill>
                <a:cs typeface="Angsana New" pitchFamily="18" charset="-34"/>
              </a:rPr>
              <a:t/>
            </a:r>
            <a:br>
              <a:rPr lang="ru-RU" sz="2400" b="1" dirty="0">
                <a:solidFill>
                  <a:srgbClr val="FF0000"/>
                </a:solidFill>
                <a:cs typeface="Angsana New" pitchFamily="18" charset="-34"/>
              </a:rPr>
            </a:br>
            <a:endParaRPr lang="ru-RU" sz="2400" b="1" dirty="0">
              <a:solidFill>
                <a:srgbClr val="FF0000"/>
              </a:solidFill>
              <a:cs typeface="Angsana New" pitchFamily="18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уведомление конечных потребителей продукции о возможном несоответствии техническим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регламентам;</a:t>
            </a:r>
          </a:p>
          <a:p>
            <a:pPr marL="0" indent="0"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подготовка и направление в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или его территориальный орган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информационного письма, уведомляющего конечных потребителей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продукции;</a:t>
            </a:r>
          </a:p>
          <a:p>
            <a:pPr marL="0" indent="0"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подготовка и направление информационных писем конечному потребителю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продукции;</a:t>
            </a:r>
          </a:p>
          <a:p>
            <a:pPr marL="0" indent="0"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размещение информации о проводимой программе мероприятий на официальном сайте изготовителя (представителя изготовителя) и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его территориального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органа;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направление в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его территориальный орган заключительной отчетной информации о реализации программы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4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Статья 38. Обязанности изготовителя (продавца, лица, выполняющего функции иностранного изготовителя) в случае получения информации о несоответствии продукции 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требованиям технических регламентов</a:t>
            </a:r>
            <a:endParaRPr lang="ru-RU" sz="2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течение десяти дней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 момента получения информации о несоответствии продукции требованиям технических регламентов, если необходимость установления более длительного срока не следует из существа проводимых мероприятий, изготовитель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провести проверку достоверности полученной информации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подтверждении достоверности информации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 несоответствии продукции требованиям технических регламентов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изготовитель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десяти дней с момента подтверждения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достоверности такой информации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 разработать программу мероприятий по предотвращению причинения вреда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и согласовать ее с органом государственного контроля (надзора) в соответствии с его компетенцией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Устранение недостатков, а также доставка продукции к месту устранения недостатков и возврат ее приобретателям, в том числе потребителям,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осуществляются изготовителем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(продавцом, лицом, выполняющим функции иностранного изготовителя)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и за его счет.</a:t>
            </a:r>
          </a:p>
        </p:txBody>
      </p:sp>
    </p:spTree>
    <p:extLst>
      <p:ext uri="{BB962C8B-B14F-4D97-AF65-F5344CB8AC3E}">
        <p14:creationId xmlns:p14="http://schemas.microsoft.com/office/powerpoint/2010/main" val="14296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Перечень технических регламентов Таможенного союза, принятых в отношении </a:t>
            </a:r>
            <a:r>
              <a:rPr lang="ru-RU" sz="2400" dirty="0" err="1" smtClean="0"/>
              <a:t>пщевой</a:t>
            </a:r>
            <a:r>
              <a:rPr lang="ru-RU" sz="2400" dirty="0" smtClean="0"/>
              <a:t> продукции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ТР </a:t>
            </a:r>
            <a:r>
              <a:rPr lang="ru-RU" sz="1800" b="1" dirty="0"/>
              <a:t>ТС </a:t>
            </a:r>
            <a:r>
              <a:rPr lang="ru-RU" sz="1800" b="1" dirty="0" smtClean="0"/>
              <a:t>021/2011 «О </a:t>
            </a:r>
            <a:r>
              <a:rPr lang="ru-RU" sz="1800" b="1" dirty="0"/>
              <a:t>безопасности пищевой </a:t>
            </a:r>
            <a:r>
              <a:rPr lang="ru-RU" sz="1800" b="1" dirty="0" smtClean="0"/>
              <a:t>продукции»</a:t>
            </a:r>
          </a:p>
          <a:p>
            <a:r>
              <a:rPr lang="ru-RU" sz="1800" b="1" dirty="0" smtClean="0"/>
              <a:t>ТР ТС 022/2022 «Пищевая продукция в част ее маркировки» </a:t>
            </a:r>
          </a:p>
          <a:p>
            <a:r>
              <a:rPr lang="ru-RU" sz="1800" b="1" dirty="0" smtClean="0"/>
              <a:t>ТР ТС 015/2011 «О безопасности зерна»</a:t>
            </a:r>
          </a:p>
          <a:p>
            <a:r>
              <a:rPr lang="ru-RU" sz="1800" b="1" dirty="0"/>
              <a:t>ТР ТС 023/201 </a:t>
            </a:r>
            <a:r>
              <a:rPr lang="ru-RU" sz="1800" b="1" dirty="0" smtClean="0"/>
              <a:t>«Технический </a:t>
            </a:r>
            <a:r>
              <a:rPr lang="ru-RU" sz="1800" b="1" dirty="0"/>
              <a:t>регламент на соковую продукцию из фруктов и </a:t>
            </a:r>
            <a:r>
              <a:rPr lang="ru-RU" sz="1800" b="1" dirty="0" smtClean="0"/>
              <a:t>овощей»</a:t>
            </a:r>
          </a:p>
          <a:p>
            <a:r>
              <a:rPr lang="ru-RU" sz="1800" b="1" dirty="0" smtClean="0"/>
              <a:t>ТР ТС </a:t>
            </a:r>
            <a:r>
              <a:rPr lang="ru-RU" sz="1800" b="1" dirty="0"/>
              <a:t>024/2011 </a:t>
            </a:r>
            <a:r>
              <a:rPr lang="ru-RU" sz="1800" b="1" dirty="0" smtClean="0"/>
              <a:t>«Технический </a:t>
            </a:r>
            <a:r>
              <a:rPr lang="ru-RU" sz="1800" b="1" dirty="0"/>
              <a:t>регламент на </a:t>
            </a:r>
            <a:r>
              <a:rPr lang="ru-RU" sz="1800" b="1" dirty="0" smtClean="0"/>
              <a:t>масложировую продукцию»</a:t>
            </a:r>
          </a:p>
          <a:p>
            <a:r>
              <a:rPr lang="ru-RU" sz="1800" b="1" dirty="0" smtClean="0"/>
              <a:t>ТР ТС 033/2013 «О безопасности молока и молочной продукции»</a:t>
            </a:r>
          </a:p>
          <a:p>
            <a:r>
              <a:rPr lang="ru-RU" sz="1800" b="1" dirty="0" smtClean="0"/>
              <a:t>ТР ТС </a:t>
            </a:r>
            <a:r>
              <a:rPr lang="ru-RU" sz="1800" b="1" dirty="0"/>
              <a:t>034/2013 «О безопасности </a:t>
            </a:r>
            <a:r>
              <a:rPr lang="ru-RU" sz="1800" b="1" dirty="0" smtClean="0"/>
              <a:t>мяса </a:t>
            </a:r>
            <a:r>
              <a:rPr lang="ru-RU" sz="1800" b="1" dirty="0"/>
              <a:t>и </a:t>
            </a:r>
            <a:r>
              <a:rPr lang="ru-RU" sz="1800" b="1" dirty="0" smtClean="0"/>
              <a:t>мясной продукции»</a:t>
            </a:r>
          </a:p>
          <a:p>
            <a:r>
              <a:rPr lang="ru-RU" sz="1800" b="1" dirty="0"/>
              <a:t>ТР С 029/2012 </a:t>
            </a:r>
            <a:r>
              <a:rPr lang="ru-RU" sz="1800" b="1" dirty="0" smtClean="0"/>
              <a:t>«Технический </a:t>
            </a:r>
            <a:r>
              <a:rPr lang="ru-RU" sz="1800" b="1" dirty="0"/>
              <a:t>регламент Таможенного союза. Требования безопасности пищевых добавок, </a:t>
            </a:r>
            <a:r>
              <a:rPr lang="ru-RU" sz="1800" b="1" dirty="0" err="1"/>
              <a:t>ароматизаторов</a:t>
            </a:r>
            <a:r>
              <a:rPr lang="ru-RU" sz="1800" b="1" dirty="0"/>
              <a:t> и технологических вспомогательных </a:t>
            </a:r>
            <a:r>
              <a:rPr lang="ru-RU" sz="1800" b="1" dirty="0" smtClean="0"/>
              <a:t>средств»</a:t>
            </a:r>
          </a:p>
          <a:p>
            <a:r>
              <a:rPr lang="ru-RU" sz="1800" b="1" dirty="0"/>
              <a:t>ТР ТС 027/2012  </a:t>
            </a:r>
            <a:r>
              <a:rPr lang="ru-RU" sz="1800" b="1" dirty="0" smtClean="0"/>
              <a:t>«О </a:t>
            </a:r>
            <a:r>
              <a:rPr lang="ru-RU" sz="1800" b="1" dirty="0"/>
              <a:t>безопасности отдельных видов специализированной пищевой продукции, в том числе диетического лечебного и диетического профилактического </a:t>
            </a:r>
            <a:r>
              <a:rPr lang="ru-RU" sz="1800" b="1" dirty="0" smtClean="0"/>
              <a:t>питания»</a:t>
            </a:r>
          </a:p>
          <a:p>
            <a:r>
              <a:rPr lang="ru-RU" sz="1800" b="1" dirty="0"/>
              <a:t>ТР ЕАЭС </a:t>
            </a:r>
            <a:r>
              <a:rPr lang="ru-RU" sz="1800" b="1" dirty="0" smtClean="0"/>
              <a:t>040/2016  «О </a:t>
            </a:r>
            <a:r>
              <a:rPr lang="ru-RU" sz="1800" b="1" dirty="0"/>
              <a:t>безопасности рыбы и рыбной </a:t>
            </a:r>
            <a:r>
              <a:rPr lang="ru-RU" sz="1800" b="1" dirty="0" smtClean="0"/>
              <a:t>продукции»</a:t>
            </a:r>
          </a:p>
          <a:p>
            <a:r>
              <a:rPr lang="ru-RU" sz="1800" b="1" dirty="0"/>
              <a:t>ТР ЕАЭС 044/2017 «О безопасности упакованной питьевой воды, включая природную минеральную </a:t>
            </a:r>
            <a:r>
              <a:rPr lang="ru-RU" sz="1800" b="1" dirty="0" smtClean="0"/>
              <a:t>воду»</a:t>
            </a:r>
          </a:p>
          <a:p>
            <a:r>
              <a:rPr lang="ru-RU" sz="1800" b="1" dirty="0"/>
              <a:t>ТР ЕАЭС 051/2021 «О безопасности мяса птицы и продукции его переработки</a:t>
            </a:r>
            <a:r>
              <a:rPr lang="ru-RU" sz="1800" b="1" dirty="0" smtClean="0"/>
              <a:t>»</a:t>
            </a:r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166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23" y="252964"/>
            <a:ext cx="7840980" cy="10774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0617" y="482295"/>
            <a:ext cx="7126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ПРИНУДИТЕЛЬНЫЙ</a:t>
            </a:r>
            <a:r>
              <a:rPr spc="-25" dirty="0"/>
              <a:t> </a:t>
            </a:r>
            <a:r>
              <a:rPr spc="-15" dirty="0"/>
              <a:t>ОТЗЫВ</a:t>
            </a:r>
            <a:r>
              <a:rPr spc="-35" dirty="0"/>
              <a:t> </a:t>
            </a:r>
            <a:r>
              <a:rPr spc="-20" dirty="0"/>
              <a:t>ПРОДУКЦИИ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2351" y="1472057"/>
            <a:ext cx="8377555" cy="4562475"/>
            <a:chOff x="422351" y="1472057"/>
            <a:chExt cx="8377555" cy="4562475"/>
          </a:xfrm>
        </p:grpSpPr>
        <p:sp>
          <p:nvSpPr>
            <p:cNvPr id="5" name="object 5"/>
            <p:cNvSpPr/>
            <p:nvPr/>
          </p:nvSpPr>
          <p:spPr>
            <a:xfrm>
              <a:off x="435051" y="1484757"/>
              <a:ext cx="8352155" cy="4537075"/>
            </a:xfrm>
            <a:custGeom>
              <a:avLst/>
              <a:gdLst/>
              <a:ahLst/>
              <a:cxnLst/>
              <a:rect l="l" t="t" r="r" b="b"/>
              <a:pathLst>
                <a:path w="8352155" h="4537075">
                  <a:moveTo>
                    <a:pt x="8083600" y="0"/>
                  </a:moveTo>
                  <a:lnTo>
                    <a:pt x="268109" y="0"/>
                  </a:lnTo>
                  <a:lnTo>
                    <a:pt x="219917" y="4318"/>
                  </a:lnTo>
                  <a:lnTo>
                    <a:pt x="174558" y="16770"/>
                  </a:lnTo>
                  <a:lnTo>
                    <a:pt x="132791" y="36599"/>
                  </a:lnTo>
                  <a:lnTo>
                    <a:pt x="95371" y="63047"/>
                  </a:lnTo>
                  <a:lnTo>
                    <a:pt x="63057" y="95358"/>
                  </a:lnTo>
                  <a:lnTo>
                    <a:pt x="36605" y="132776"/>
                  </a:lnTo>
                  <a:lnTo>
                    <a:pt x="16774" y="174542"/>
                  </a:lnTo>
                  <a:lnTo>
                    <a:pt x="4319" y="219901"/>
                  </a:lnTo>
                  <a:lnTo>
                    <a:pt x="0" y="268096"/>
                  </a:lnTo>
                  <a:lnTo>
                    <a:pt x="0" y="4268419"/>
                  </a:lnTo>
                  <a:lnTo>
                    <a:pt x="4319" y="4316614"/>
                  </a:lnTo>
                  <a:lnTo>
                    <a:pt x="16774" y="4361975"/>
                  </a:lnTo>
                  <a:lnTo>
                    <a:pt x="36605" y="4403743"/>
                  </a:lnTo>
                  <a:lnTo>
                    <a:pt x="63057" y="4441162"/>
                  </a:lnTo>
                  <a:lnTo>
                    <a:pt x="95371" y="4473475"/>
                  </a:lnTo>
                  <a:lnTo>
                    <a:pt x="132791" y="4499926"/>
                  </a:lnTo>
                  <a:lnTo>
                    <a:pt x="174558" y="4519756"/>
                  </a:lnTo>
                  <a:lnTo>
                    <a:pt x="219917" y="4532209"/>
                  </a:lnTo>
                  <a:lnTo>
                    <a:pt x="268109" y="4536528"/>
                  </a:lnTo>
                  <a:lnTo>
                    <a:pt x="8083600" y="4536528"/>
                  </a:lnTo>
                  <a:lnTo>
                    <a:pt x="8131795" y="4532209"/>
                  </a:lnTo>
                  <a:lnTo>
                    <a:pt x="8177155" y="4519756"/>
                  </a:lnTo>
                  <a:lnTo>
                    <a:pt x="8218921" y="4499926"/>
                  </a:lnTo>
                  <a:lnTo>
                    <a:pt x="8256338" y="4473475"/>
                  </a:lnTo>
                  <a:lnTo>
                    <a:pt x="8288650" y="4441162"/>
                  </a:lnTo>
                  <a:lnTo>
                    <a:pt x="8315098" y="4403743"/>
                  </a:lnTo>
                  <a:lnTo>
                    <a:pt x="8334926" y="4361975"/>
                  </a:lnTo>
                  <a:lnTo>
                    <a:pt x="8347378" y="4316614"/>
                  </a:lnTo>
                  <a:lnTo>
                    <a:pt x="8351697" y="4268419"/>
                  </a:lnTo>
                  <a:lnTo>
                    <a:pt x="8351697" y="268096"/>
                  </a:lnTo>
                  <a:lnTo>
                    <a:pt x="8347378" y="219901"/>
                  </a:lnTo>
                  <a:lnTo>
                    <a:pt x="8334926" y="174542"/>
                  </a:lnTo>
                  <a:lnTo>
                    <a:pt x="8315098" y="132776"/>
                  </a:lnTo>
                  <a:lnTo>
                    <a:pt x="8288650" y="95358"/>
                  </a:lnTo>
                  <a:lnTo>
                    <a:pt x="8256338" y="63047"/>
                  </a:lnTo>
                  <a:lnTo>
                    <a:pt x="8218921" y="36599"/>
                  </a:lnTo>
                  <a:lnTo>
                    <a:pt x="8177155" y="16770"/>
                  </a:lnTo>
                  <a:lnTo>
                    <a:pt x="8131795" y="4318"/>
                  </a:lnTo>
                  <a:lnTo>
                    <a:pt x="808360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5051" y="1484757"/>
              <a:ext cx="8352155" cy="4537075"/>
            </a:xfrm>
            <a:custGeom>
              <a:avLst/>
              <a:gdLst/>
              <a:ahLst/>
              <a:cxnLst/>
              <a:rect l="l" t="t" r="r" b="b"/>
              <a:pathLst>
                <a:path w="8352155" h="4537075">
                  <a:moveTo>
                    <a:pt x="0" y="268096"/>
                  </a:moveTo>
                  <a:lnTo>
                    <a:pt x="4319" y="219901"/>
                  </a:lnTo>
                  <a:lnTo>
                    <a:pt x="16774" y="174542"/>
                  </a:lnTo>
                  <a:lnTo>
                    <a:pt x="36605" y="132776"/>
                  </a:lnTo>
                  <a:lnTo>
                    <a:pt x="63057" y="95358"/>
                  </a:lnTo>
                  <a:lnTo>
                    <a:pt x="95371" y="63047"/>
                  </a:lnTo>
                  <a:lnTo>
                    <a:pt x="132791" y="36599"/>
                  </a:lnTo>
                  <a:lnTo>
                    <a:pt x="174558" y="16770"/>
                  </a:lnTo>
                  <a:lnTo>
                    <a:pt x="219917" y="4318"/>
                  </a:lnTo>
                  <a:lnTo>
                    <a:pt x="268109" y="0"/>
                  </a:lnTo>
                  <a:lnTo>
                    <a:pt x="8083600" y="0"/>
                  </a:lnTo>
                  <a:lnTo>
                    <a:pt x="8131795" y="4318"/>
                  </a:lnTo>
                  <a:lnTo>
                    <a:pt x="8177155" y="16770"/>
                  </a:lnTo>
                  <a:lnTo>
                    <a:pt x="8218921" y="36599"/>
                  </a:lnTo>
                  <a:lnTo>
                    <a:pt x="8256338" y="63047"/>
                  </a:lnTo>
                  <a:lnTo>
                    <a:pt x="8288650" y="95358"/>
                  </a:lnTo>
                  <a:lnTo>
                    <a:pt x="8315098" y="132776"/>
                  </a:lnTo>
                  <a:lnTo>
                    <a:pt x="8334926" y="174542"/>
                  </a:lnTo>
                  <a:lnTo>
                    <a:pt x="8347378" y="219901"/>
                  </a:lnTo>
                  <a:lnTo>
                    <a:pt x="8351697" y="268096"/>
                  </a:lnTo>
                  <a:lnTo>
                    <a:pt x="8351697" y="4268419"/>
                  </a:lnTo>
                  <a:lnTo>
                    <a:pt x="8347378" y="4316614"/>
                  </a:lnTo>
                  <a:lnTo>
                    <a:pt x="8334926" y="4361975"/>
                  </a:lnTo>
                  <a:lnTo>
                    <a:pt x="8315098" y="4403743"/>
                  </a:lnTo>
                  <a:lnTo>
                    <a:pt x="8288650" y="4441162"/>
                  </a:lnTo>
                  <a:lnTo>
                    <a:pt x="8256338" y="4473475"/>
                  </a:lnTo>
                  <a:lnTo>
                    <a:pt x="8218921" y="4499926"/>
                  </a:lnTo>
                  <a:lnTo>
                    <a:pt x="8177155" y="4519756"/>
                  </a:lnTo>
                  <a:lnTo>
                    <a:pt x="8131795" y="4532209"/>
                  </a:lnTo>
                  <a:lnTo>
                    <a:pt x="8083600" y="4536528"/>
                  </a:lnTo>
                  <a:lnTo>
                    <a:pt x="268109" y="4536528"/>
                  </a:lnTo>
                  <a:lnTo>
                    <a:pt x="219917" y="4532209"/>
                  </a:lnTo>
                  <a:lnTo>
                    <a:pt x="174558" y="4519756"/>
                  </a:lnTo>
                  <a:lnTo>
                    <a:pt x="132791" y="4499926"/>
                  </a:lnTo>
                  <a:lnTo>
                    <a:pt x="95371" y="4473475"/>
                  </a:lnTo>
                  <a:lnTo>
                    <a:pt x="63057" y="4441162"/>
                  </a:lnTo>
                  <a:lnTo>
                    <a:pt x="36605" y="4403743"/>
                  </a:lnTo>
                  <a:lnTo>
                    <a:pt x="16774" y="4361975"/>
                  </a:lnTo>
                  <a:lnTo>
                    <a:pt x="4319" y="4316614"/>
                  </a:lnTo>
                  <a:lnTo>
                    <a:pt x="0" y="4268419"/>
                  </a:lnTo>
                  <a:lnTo>
                    <a:pt x="0" y="268096"/>
                  </a:lnTo>
                  <a:close/>
                </a:path>
              </a:pathLst>
            </a:custGeom>
            <a:ln w="25399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2327" y="1864867"/>
            <a:ext cx="7875905" cy="3744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Орган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государственного</a:t>
            </a:r>
            <a:r>
              <a:rPr sz="22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контроля</a:t>
            </a:r>
            <a:r>
              <a:rPr sz="22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вправе: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выдать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предписание</a:t>
            </a:r>
            <a:r>
              <a:rPr sz="22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приостановке</a:t>
            </a:r>
            <a:r>
              <a:rPr sz="22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22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продукции</a:t>
            </a:r>
            <a:endParaRPr sz="2200" dirty="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spcBef>
                <a:spcPts val="960"/>
              </a:spcBef>
              <a:buChar char="-"/>
              <a:tabLst>
                <a:tab pos="162560" algn="l"/>
              </a:tabLst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информировать</a:t>
            </a:r>
            <a:r>
              <a:rPr sz="22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потребителей</a:t>
            </a:r>
            <a:r>
              <a:rPr sz="22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через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СМИ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(ч.3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ст.39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 Федерального</a:t>
            </a:r>
            <a:r>
              <a:rPr sz="22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закона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№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184-ФЗ)</a:t>
            </a:r>
            <a:endParaRPr sz="2200" dirty="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spcBef>
                <a:spcPts val="960"/>
              </a:spcBef>
              <a:buChar char="-"/>
              <a:tabLst>
                <a:tab pos="16256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обратиться</a:t>
            </a:r>
            <a:r>
              <a:rPr sz="22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суд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иском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принудительном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отзыве</a:t>
            </a:r>
            <a:r>
              <a:rPr sz="22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продукции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(ч.2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ст.39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 Федерального</a:t>
            </a:r>
            <a:r>
              <a:rPr sz="22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закона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 №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184-ФЗ)</a:t>
            </a:r>
            <a:endParaRPr sz="2200" dirty="0">
              <a:latin typeface="Calibri"/>
              <a:cs typeface="Calibri"/>
            </a:endParaRPr>
          </a:p>
          <a:p>
            <a:pPr marL="12700" marR="704850">
              <a:lnSpc>
                <a:spcPct val="100000"/>
              </a:lnSpc>
              <a:spcBef>
                <a:spcPts val="960"/>
              </a:spcBef>
              <a:buChar char="-"/>
              <a:tabLst>
                <a:tab pos="162560" algn="l"/>
              </a:tabLst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информировать</a:t>
            </a:r>
            <a:r>
              <a:rPr sz="22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потребителей</a:t>
            </a:r>
            <a:r>
              <a:rPr sz="22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принудительном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отзыве </a:t>
            </a:r>
            <a:r>
              <a:rPr sz="2200" b="1" spc="-48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продукции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через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СМИ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(ч.2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ст.40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 Федерального</a:t>
            </a:r>
            <a:r>
              <a:rPr sz="22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закона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№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184-ФЗ)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5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B9873-CF33-46A0-A016-D8FBABEF6D55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>
          <a:xfrm>
            <a:off x="1601391" y="857250"/>
            <a:ext cx="6172200" cy="51911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 pitchFamily="18" charset="0"/>
              </a:rPr>
              <a:t>Отзыв продукции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1143000" y="1322785"/>
            <a:ext cx="44624" cy="5357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 sz="1350"/>
          </a:p>
        </p:txBody>
      </p:sp>
      <p:sp useBgFill="1">
        <p:nvSpPr>
          <p:cNvPr id="2054" name="Rectangle 9"/>
          <p:cNvSpPr>
            <a:spLocks noChangeArrowheads="1"/>
          </p:cNvSpPr>
          <p:nvPr/>
        </p:nvSpPr>
        <p:spPr bwMode="auto">
          <a:xfrm>
            <a:off x="3779912" y="1484784"/>
            <a:ext cx="2016224" cy="360041"/>
          </a:xfrm>
          <a:prstGeom prst="rect">
            <a:avLst/>
          </a:prstGeo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333399"/>
                </a:solidFill>
              </a:rPr>
              <a:t>ИЗГОТОВИТЕЛЬ</a:t>
            </a:r>
          </a:p>
        </p:txBody>
      </p:sp>
      <p:graphicFrame>
        <p:nvGraphicFramePr>
          <p:cNvPr id="2050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478595"/>
              </p:ext>
            </p:extLst>
          </p:nvPr>
        </p:nvGraphicFramePr>
        <p:xfrm>
          <a:off x="1412875" y="2025650"/>
          <a:ext cx="6051550" cy="328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Лист" r:id="rId4" imgW="5229343" imgH="2838541" progId="Excel.Sheet.8">
                  <p:embed/>
                </p:oleObj>
              </mc:Choice>
              <mc:Fallback>
                <p:oleObj name="Лист" r:id="rId4" imgW="5229343" imgH="283854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025650"/>
                        <a:ext cx="6051550" cy="328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001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6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60647"/>
            <a:ext cx="7776864" cy="1008113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Объекты </a:t>
            </a:r>
          </a:p>
          <a:p>
            <a:pPr algn="ctr"/>
            <a:r>
              <a:rPr lang="ru-RU" sz="3200" b="1" cap="all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технического   регулирования</a:t>
            </a:r>
            <a:endParaRPr lang="ru-RU" sz="3200" b="1" cap="all" dirty="0">
              <a:solidFill>
                <a:schemeClr val="bg2">
                  <a:lumMod val="40000"/>
                  <a:lumOff val="6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556792"/>
            <a:ext cx="7932757" cy="25922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725488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cs typeface="Times New Roman" pitchFamily="18" charset="0"/>
              </a:rPr>
              <a:t>пищевая </a:t>
            </a:r>
            <a:r>
              <a:rPr lang="ru-RU" sz="2600" b="1" dirty="0">
                <a:solidFill>
                  <a:srgbClr val="002060"/>
                </a:solidFill>
                <a:cs typeface="Times New Roman" pitchFamily="18" charset="0"/>
              </a:rPr>
              <a:t>продукция промышленного </a:t>
            </a:r>
            <a:r>
              <a:rPr lang="ru-RU" sz="2600" b="1" dirty="0" smtClean="0">
                <a:solidFill>
                  <a:srgbClr val="002060"/>
                </a:solidFill>
                <a:cs typeface="Times New Roman" pitchFamily="18" charset="0"/>
              </a:rPr>
              <a:t>изготовления</a:t>
            </a:r>
          </a:p>
          <a:p>
            <a:pPr indent="725488">
              <a:buAutoNum type="arabicPeriod"/>
            </a:pPr>
            <a:endParaRPr lang="ru-RU" sz="1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725488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cs typeface="Times New Roman" pitchFamily="18" charset="0"/>
              </a:rPr>
              <a:t>связанные </a:t>
            </a:r>
            <a:r>
              <a:rPr lang="ru-RU" sz="2600" b="1" dirty="0">
                <a:solidFill>
                  <a:srgbClr val="002060"/>
                </a:solidFill>
                <a:cs typeface="Times New Roman" pitchFamily="18" charset="0"/>
              </a:rPr>
              <a:t>с ней процессы, а именно: производство/изготовление, хранение, перевозка/ транспортировка, реализация, утилизация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315511"/>
            <a:ext cx="7920880" cy="20882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Регламенты не распространяется </a:t>
            </a:r>
            <a:r>
              <a:rPr lang="ru-RU" sz="2400" b="1" dirty="0"/>
              <a:t>на пищевую продукцию, произведенную гражданами для личного потребления, и связанные с ней процессы, а также на выращивание </a:t>
            </a:r>
            <a:r>
              <a:rPr lang="ru-RU" sz="2400" b="1" dirty="0" err="1"/>
              <a:t>сельхозкультур</a:t>
            </a:r>
            <a:r>
              <a:rPr lang="ru-RU" sz="2400" b="1" dirty="0"/>
              <a:t> и животных в естественных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1335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Основные требования технических регламентов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472608"/>
          </a:xfrm>
        </p:spPr>
        <p:txBody>
          <a:bodyPr>
            <a:norm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п.2 </a:t>
            </a:r>
            <a:r>
              <a:rPr lang="ru-RU" sz="1800" b="1" dirty="0">
                <a:solidFill>
                  <a:srgbClr val="FFFF00"/>
                </a:solidFill>
              </a:rPr>
              <a:t>ст.5 ТР ТС </a:t>
            </a:r>
            <a:r>
              <a:rPr lang="ru-RU" sz="1800" b="1" dirty="0" smtClean="0">
                <a:solidFill>
                  <a:srgbClr val="FFFF00"/>
                </a:solidFill>
              </a:rPr>
              <a:t>021/2011 - </a:t>
            </a:r>
            <a:r>
              <a:rPr lang="ru-RU" sz="1800" dirty="0" smtClean="0"/>
              <a:t>пищевая </a:t>
            </a:r>
            <a:r>
              <a:rPr lang="ru-RU" sz="1800" dirty="0"/>
              <a:t>продукция, соответствующая требованиям настоящего технического регламента, иных технических регламентов Таможенного союза, действие которых на нее распространяется, и прошедшая оценку (подтверждение) соответствия, </a:t>
            </a:r>
            <a:r>
              <a:rPr lang="ru-RU" sz="1800" b="1" u="sng" dirty="0"/>
              <a:t>маркируется единым знаком обращения продукции </a:t>
            </a:r>
            <a:r>
              <a:rPr lang="ru-RU" sz="1800" dirty="0"/>
              <a:t>на рынке государств - членов Таможенного союза.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1800" dirty="0" smtClean="0"/>
              <a:t>.</a:t>
            </a:r>
          </a:p>
          <a:p>
            <a:pPr marL="137160" indent="0">
              <a:spcBef>
                <a:spcPts val="0"/>
              </a:spcBef>
              <a:buNone/>
            </a:pPr>
            <a:endParaRPr lang="ru-RU" sz="1050" dirty="0" smtClean="0"/>
          </a:p>
          <a:p>
            <a:pPr marL="137160" indent="0">
              <a:spcBef>
                <a:spcPts val="0"/>
              </a:spcBef>
              <a:buNone/>
            </a:pPr>
            <a:endParaRPr lang="ru-RU" sz="1900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9415" r="2660" b="20446"/>
          <a:stretch/>
        </p:blipFill>
        <p:spPr bwMode="auto">
          <a:xfrm>
            <a:off x="251520" y="2780928"/>
            <a:ext cx="4084320" cy="257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верх 3"/>
          <p:cNvSpPr/>
          <p:nvPr/>
        </p:nvSpPr>
        <p:spPr>
          <a:xfrm rot="18940277">
            <a:off x="4369622" y="3842176"/>
            <a:ext cx="244591" cy="219967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03204"/>
            <a:ext cx="3414142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8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275" y="107951"/>
            <a:ext cx="8042275" cy="410210"/>
          </a:xfrm>
        </p:spPr>
        <p:txBody>
          <a:bodyPr/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Какие документы должны быть на пищевые продукты?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275" y="741679"/>
            <a:ext cx="8042275" cy="589883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 </a:t>
            </a:r>
            <a:r>
              <a:rPr lang="ru-RU" sz="2400" b="1" dirty="0">
                <a:solidFill>
                  <a:schemeClr val="tx1"/>
                </a:solidFill>
              </a:rPr>
              <a:t>товаросопроводительным документам относятся:</a:t>
            </a: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товарно- сопроводительный документ с указанием сведений о декларации о соответствии;</a:t>
            </a:r>
            <a:endParaRPr lang="ru-RU" sz="24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ветеринарное свидетельство </a:t>
            </a:r>
            <a:r>
              <a:rPr lang="ru-RU" sz="2400" b="1" dirty="0">
                <a:solidFill>
                  <a:schemeClr val="tx1"/>
                </a:solidFill>
              </a:rPr>
              <a:t>(для </a:t>
            </a:r>
            <a:r>
              <a:rPr lang="ru-RU" sz="2400" b="1" dirty="0" err="1">
                <a:solidFill>
                  <a:schemeClr val="tx1"/>
                </a:solidFill>
              </a:rPr>
              <a:t>непереработанной</a:t>
            </a:r>
            <a:r>
              <a:rPr lang="ru-RU" sz="2400" b="1" dirty="0">
                <a:solidFill>
                  <a:schemeClr val="tx1"/>
                </a:solidFill>
              </a:rPr>
              <a:t> продукции);</a:t>
            </a: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свидетельство </a:t>
            </a:r>
            <a:r>
              <a:rPr lang="ru-RU" sz="2400" b="1" dirty="0">
                <a:solidFill>
                  <a:schemeClr val="tx1"/>
                </a:solidFill>
              </a:rPr>
              <a:t>о государственной регистрации (для продукции, полученной с применением ГМО, изготовленной по новым технологиям, специализированной продукции (лечебно-профилактическое, спортивное, детское питание, питание для беременных, биологически активные добавки к пище, минеральная природная, лечебно-столовая, лечебная минеральная вода).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E688F-63D8-4FF3-ACB2-3E93A23451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12968" cy="2592288"/>
          </a:xfrm>
        </p:spPr>
        <p:txBody>
          <a:bodyPr>
            <a:normAutofit fontScale="77500" lnSpcReduction="20000"/>
          </a:bodyPr>
          <a:lstStyle/>
          <a:p>
            <a:pPr marL="13716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dirty="0">
                <a:solidFill>
                  <a:srgbClr val="FFFF00"/>
                </a:solidFill>
              </a:rPr>
              <a:t>п.3 ст.5 ТР ТС 021/2011 </a:t>
            </a:r>
            <a:r>
              <a:rPr lang="ru-RU" sz="2300" dirty="0"/>
              <a:t>- пищевая продукция, находящаяся в обращении, в том числе продовольственное (пищевое) сырье, должна сопровождаться </a:t>
            </a:r>
            <a:r>
              <a:rPr lang="ru-RU" sz="2300" dirty="0" smtClean="0"/>
              <a:t> </a:t>
            </a:r>
            <a:r>
              <a:rPr lang="ru-RU" sz="2300" b="1" u="sng" dirty="0" smtClean="0"/>
              <a:t>товаросопроводительной </a:t>
            </a:r>
            <a:r>
              <a:rPr lang="ru-RU" sz="2300" b="1" u="sng" dirty="0"/>
              <a:t>документацией, обеспечивающей </a:t>
            </a:r>
            <a:r>
              <a:rPr lang="ru-RU" sz="2300" b="1" u="sng" dirty="0" err="1"/>
              <a:t>прослеживаемость</a:t>
            </a:r>
            <a:r>
              <a:rPr lang="ru-RU" sz="2300" b="1" u="sng" dirty="0"/>
              <a:t> </a:t>
            </a:r>
            <a:r>
              <a:rPr lang="ru-RU" sz="2300" dirty="0"/>
              <a:t>данной продукции</a:t>
            </a:r>
            <a:r>
              <a:rPr lang="ru-RU" sz="2300" dirty="0" smtClean="0"/>
              <a:t>.</a:t>
            </a:r>
          </a:p>
          <a:p>
            <a:pPr marL="13716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300" dirty="0" smtClean="0"/>
          </a:p>
          <a:p>
            <a:pPr marL="13716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dirty="0" err="1" smtClean="0">
                <a:solidFill>
                  <a:srgbClr val="FFFF00"/>
                </a:solidFill>
              </a:rPr>
              <a:t>Прослеживаемость</a:t>
            </a:r>
            <a:r>
              <a:rPr lang="ru-RU" sz="2300" dirty="0" smtClean="0"/>
              <a:t> (</a:t>
            </a:r>
            <a:r>
              <a:rPr lang="ru-RU" sz="2300" dirty="0"/>
              <a:t>возможность </a:t>
            </a:r>
            <a:r>
              <a:rPr lang="ru-RU" sz="2300" dirty="0" smtClean="0"/>
              <a:t>документировано </a:t>
            </a:r>
            <a:r>
              <a:rPr lang="ru-RU" sz="2300" dirty="0"/>
              <a:t>установить изготовителя и последующих собственников находящейся в обращении пищевой продукции, а также место происхождения (производства, изготовления) пищевой продукции и/или продовольственного (пищевого) сырья</a:t>
            </a:r>
            <a:r>
              <a:rPr lang="ru-RU" sz="2300" dirty="0" smtClean="0"/>
              <a:t>)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81642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16" y="2836330"/>
            <a:ext cx="2141243" cy="327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0"/>
          <a:stretch/>
        </p:blipFill>
        <p:spPr bwMode="auto">
          <a:xfrm>
            <a:off x="6556526" y="2780928"/>
            <a:ext cx="2096010" cy="326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>
            <a:stCxn id="3" idx="2"/>
          </p:cNvCxnSpPr>
          <p:nvPr/>
        </p:nvCxnSpPr>
        <p:spPr>
          <a:xfrm>
            <a:off x="4463988" y="2780928"/>
            <a:ext cx="4428492" cy="3334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307094" y="2719878"/>
            <a:ext cx="4320480" cy="34563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816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44624"/>
            <a:ext cx="4815840" cy="6813376"/>
          </a:xfrm>
        </p:spPr>
      </p:pic>
    </p:spTree>
    <p:extLst>
      <p:ext uri="{BB962C8B-B14F-4D97-AF65-F5344CB8AC3E}">
        <p14:creationId xmlns:p14="http://schemas.microsoft.com/office/powerpoint/2010/main" val="34729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7" y="116632"/>
            <a:ext cx="880656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1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6084" r="1039" b="6048"/>
          <a:stretch/>
        </p:blipFill>
        <p:spPr bwMode="auto">
          <a:xfrm>
            <a:off x="75622" y="476672"/>
            <a:ext cx="896087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8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494</TotalTime>
  <Words>1307</Words>
  <Application>Microsoft Office PowerPoint</Application>
  <PresentationFormat>Экран (4:3)</PresentationFormat>
  <Paragraphs>163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Angsana New</vt:lpstr>
      <vt:lpstr>Arial</vt:lpstr>
      <vt:lpstr>Book Antiqua</vt:lpstr>
      <vt:lpstr>Calibri</vt:lpstr>
      <vt:lpstr>CBGNHS+Verdana Bold</vt:lpstr>
      <vt:lpstr>CFAGDK+Verdana Bold</vt:lpstr>
      <vt:lpstr>KGFEKG+Verdana</vt:lpstr>
      <vt:lpstr>Lucida Sans</vt:lpstr>
      <vt:lpstr>RORFON+Verdana</vt:lpstr>
      <vt:lpstr>SFPIET+Arial</vt:lpstr>
      <vt:lpstr>Times New Roman</vt:lpstr>
      <vt:lpstr>Wingdings</vt:lpstr>
      <vt:lpstr>Wingdings 2</vt:lpstr>
      <vt:lpstr>Wingdings 3</vt:lpstr>
      <vt:lpstr>Апекс</vt:lpstr>
      <vt:lpstr>Лист</vt:lpstr>
      <vt:lpstr>  О реализации требований технических регламентов Таможенного союза на предприятиях пищевой продукции, общественного питания и торговли пищевыми продуктами</vt:lpstr>
      <vt:lpstr>Перечень технических регламентов Таможенного союза, принятых в отношении пщевой продукции</vt:lpstr>
      <vt:lpstr>Презентация PowerPoint</vt:lpstr>
      <vt:lpstr>Основные требования технических регламентов</vt:lpstr>
      <vt:lpstr>Какие документы должны быть на пищевые продукты?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ОБЯЗАННОСТИ ПРОИЗВОДИТЕЛЯ,  ИСПОЛНИТЕЛЯ, ПРОДАВЦА</vt:lpstr>
      <vt:lpstr>ПРОГРАММА МЕРОПРИЯТИЙ ПО ПРЕДОТВРАЩЕНИЮ ПРИЧИНЕНИЯ ВРЕДА</vt:lpstr>
      <vt:lpstr>Содержание программы мероприятий по предотвращению причинения вреда, связанного с обращением продукции</vt:lpstr>
      <vt:lpstr>В раздел «График мероприятий» программы мероприятий рекомендуется включить следующие действия: </vt:lpstr>
      <vt:lpstr>Статья 38. Обязанности изготовителя (продавца, лица, выполняющего функции иностранного изготовителя) в случае получения информации о несоответствии продукции требованиям технических регламентов</vt:lpstr>
      <vt:lpstr>ПРИНУДИТЕЛЬНЫЙ ОТЗЫВ ПРОДУКЦИИ</vt:lpstr>
      <vt:lpstr>Отзыв продукции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 реализации требований технических регламентов Таможенного союза на предприятиях пищевой продукции, общественного питания и торговли пищевыми продуктами</dc:title>
  <dc:creator>Наталья С. Соколова</dc:creator>
  <cp:lastModifiedBy>А Д. Кириллов</cp:lastModifiedBy>
  <cp:revision>49</cp:revision>
  <cp:lastPrinted>2023-05-30T03:23:27Z</cp:lastPrinted>
  <dcterms:created xsi:type="dcterms:W3CDTF">2023-05-29T02:46:35Z</dcterms:created>
  <dcterms:modified xsi:type="dcterms:W3CDTF">2023-05-30T03:23:34Z</dcterms:modified>
</cp:coreProperties>
</file>