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3" r:id="rId6"/>
    <p:sldId id="260" r:id="rId7"/>
    <p:sldId id="262" r:id="rId8"/>
    <p:sldId id="261" r:id="rId9"/>
    <p:sldId id="264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9999"/>
    <a:srgbClr val="00FFCC"/>
    <a:srgbClr val="00FFFF"/>
    <a:srgbClr val="FF6600"/>
    <a:srgbClr val="0099CC"/>
    <a:srgbClr val="FF99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53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ocuments\&#1055;&#1059;&#1041;&#1051;&#1048;&#1063;&#1053;&#1067;&#1045;%20&#1057;&#1051;&#1059;&#1064;&#1040;&#1053;&#1048;&#1071;%202021\&#1087;&#1088;&#1086;&#1077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ocuments\&#1055;&#1059;&#1041;&#1051;&#1048;&#1063;&#1053;&#1067;&#1045;%20&#1057;&#1051;&#1059;&#1064;&#1040;&#1053;&#1048;&#1071;%202021\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ocuments\&#1055;&#1059;&#1041;&#1051;&#1048;&#1063;&#1053;&#1067;&#1045;%20&#1057;&#1051;&#1059;&#1064;&#1040;&#1053;&#1048;&#1071;%202021\&#1087;&#1088;&#1086;&#1077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ocuments\&#1055;&#1059;&#1041;&#1051;&#1048;&#1063;&#1053;&#1067;&#1045;%20&#1057;&#1051;&#1059;&#1064;&#1040;&#1053;&#1048;&#1071;%202021\&#1087;&#1088;&#1086;&#1077;&#1082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ocuments\&#1055;&#1059;&#1041;&#1051;&#1048;&#1063;&#1053;&#1067;&#1045;%20&#1057;&#1051;&#1059;&#1064;&#1040;&#1053;&#1048;&#1071;%202021\&#1087;&#1088;&#1086;&#1077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ocuments\&#1055;&#1059;&#1041;&#1051;&#1048;&#1063;&#1053;&#1067;&#1045;%20&#1057;&#1051;&#1059;&#1064;&#1040;&#1053;&#1048;&#1071;%202021\&#1087;&#1088;&#1086;&#1077;&#1082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ocuments\&#1055;&#1059;&#1041;&#1051;&#1048;&#1063;&#1053;&#1067;&#1045;%20&#1057;&#1051;&#1059;&#1064;&#1040;&#1053;&#1048;&#1071;%202021\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Лист11!$B$10</c:f>
              <c:strCache>
                <c:ptCount val="1"/>
                <c:pt idx="0">
                  <c:v>налоговые, неналоговые доходы</c:v>
                </c:pt>
              </c:strCache>
            </c:strRef>
          </c:tx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rgbClr val="FD7875"/>
              </a:solidFill>
            </c:spPr>
          </c:dPt>
          <c:dLbls>
            <c:dLbl>
              <c:idx val="0"/>
              <c:layout>
                <c:manualLayout>
                  <c:x val="3.494752367901114E-2"/>
                  <c:y val="-5.0793295285022431E-2"/>
                </c:manualLayout>
              </c:layout>
              <c:showVal val="1"/>
            </c:dLbl>
            <c:dLbl>
              <c:idx val="1"/>
              <c:layout>
                <c:manualLayout>
                  <c:x val="3.4947523679011203E-2"/>
                  <c:y val="-5.3332960049273542E-2"/>
                </c:manualLayout>
              </c:layout>
              <c:showVal val="1"/>
            </c:dLbl>
            <c:dLbl>
              <c:idx val="2"/>
              <c:layout>
                <c:manualLayout>
                  <c:x val="4.406426898657928E-2"/>
                  <c:y val="-4.825363052077130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Лист11!$C$9:$E$9</c:f>
              <c:strCache>
                <c:ptCount val="3"/>
                <c:pt idx="0">
                  <c:v>2016г.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Лист11!$C$10:$E$10</c:f>
              <c:numCache>
                <c:formatCode>General</c:formatCode>
                <c:ptCount val="3"/>
                <c:pt idx="0">
                  <c:v>270.5</c:v>
                </c:pt>
                <c:pt idx="1">
                  <c:v>394.2</c:v>
                </c:pt>
                <c:pt idx="2">
                  <c:v>403.7</c:v>
                </c:pt>
              </c:numCache>
            </c:numRef>
          </c:val>
        </c:ser>
        <c:shape val="box"/>
        <c:axId val="97712384"/>
        <c:axId val="98136064"/>
        <c:axId val="0"/>
      </c:bar3DChart>
      <c:catAx>
        <c:axId val="97712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8136064"/>
        <c:crosses val="autoZero"/>
        <c:auto val="1"/>
        <c:lblAlgn val="ctr"/>
        <c:lblOffset val="100"/>
      </c:catAx>
      <c:valAx>
        <c:axId val="98136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77123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8000"/>
              </a:solidFill>
            </c:spPr>
          </c:dPt>
          <c:dPt>
            <c:idx val="2"/>
            <c:spPr>
              <a:solidFill>
                <a:srgbClr val="3333FF"/>
              </a:solidFill>
            </c:spPr>
          </c:dPt>
          <c:dLbls>
            <c:dLbl>
              <c:idx val="0"/>
              <c:layout>
                <c:manualLayout>
                  <c:x val="-3.6280925203587412E-3"/>
                  <c:y val="-0.2051267694202826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33093785466472281"/>
                </c:manualLayout>
              </c:layout>
              <c:showVal val="1"/>
            </c:dLbl>
            <c:dLbl>
              <c:idx val="2"/>
              <c:layout>
                <c:manualLayout>
                  <c:x val="1.8140462601793713E-3"/>
                  <c:y val="-0.38016827932559094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Лист14!$C$9:$E$9</c:f>
              <c:strCache>
                <c:ptCount val="3"/>
                <c:pt idx="0">
                  <c:v>2016 г.</c:v>
                </c:pt>
                <c:pt idx="1">
                  <c:v>2020г.</c:v>
                </c:pt>
                <c:pt idx="2">
                  <c:v>ожидаемое на 01.01.2021г.</c:v>
                </c:pt>
              </c:strCache>
            </c:strRef>
          </c:cat>
          <c:val>
            <c:numRef>
              <c:f>Лист14!$C$10:$E$10</c:f>
              <c:numCache>
                <c:formatCode>General</c:formatCode>
                <c:ptCount val="3"/>
                <c:pt idx="0">
                  <c:v>513.6</c:v>
                </c:pt>
                <c:pt idx="1">
                  <c:v>861.9</c:v>
                </c:pt>
                <c:pt idx="2">
                  <c:v>983.6</c:v>
                </c:pt>
              </c:numCache>
            </c:numRef>
          </c:val>
        </c:ser>
        <c:overlap val="100"/>
        <c:axId val="98911360"/>
        <c:axId val="98912896"/>
      </c:barChart>
      <c:catAx>
        <c:axId val="98911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8912896"/>
        <c:crosses val="autoZero"/>
        <c:auto val="1"/>
        <c:lblAlgn val="ctr"/>
        <c:lblOffset val="100"/>
      </c:catAx>
      <c:valAx>
        <c:axId val="989128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9113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2016</a:t>
            </a:r>
            <a:r>
              <a:rPr lang="ru-RU"/>
              <a:t> год</a:t>
            </a:r>
            <a:endParaRPr lang="en-US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5588451443569554"/>
          <c:y val="0.12731481481481483"/>
          <c:w val="0.58238517060367467"/>
          <c:h val="0.85185185185185219"/>
        </c:manualLayout>
      </c:layout>
      <c:pie3DChart>
        <c:varyColors val="1"/>
        <c:ser>
          <c:idx val="0"/>
          <c:order val="0"/>
          <c:spPr>
            <a:solidFill>
              <a:srgbClr val="0070C0"/>
            </a:solidFill>
          </c:spPr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6699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Лист12!$C$15:$C$18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Лист12!$D$15:$D$18</c:f>
              <c:numCache>
                <c:formatCode>General</c:formatCode>
                <c:ptCount val="4"/>
                <c:pt idx="0">
                  <c:v>100.1</c:v>
                </c:pt>
                <c:pt idx="1">
                  <c:v>59.3</c:v>
                </c:pt>
                <c:pt idx="2">
                  <c:v>353</c:v>
                </c:pt>
                <c:pt idx="3">
                  <c:v>1.2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2020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6699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showVal val="1"/>
            <c:showLeaderLines val="1"/>
          </c:dLbls>
          <c:cat>
            <c:strRef>
              <c:f>Лист12!$B$58:$B$61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Лист12!$C$58:$C$61</c:f>
              <c:numCache>
                <c:formatCode>General</c:formatCode>
                <c:ptCount val="4"/>
                <c:pt idx="0">
                  <c:v>203.3</c:v>
                </c:pt>
                <c:pt idx="1">
                  <c:v>168.3</c:v>
                </c:pt>
                <c:pt idx="2">
                  <c:v>433.1</c:v>
                </c:pt>
                <c:pt idx="3">
                  <c:v>57.9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2021 год</a:t>
            </a:r>
          </a:p>
        </c:rich>
      </c:tx>
      <c:layout>
        <c:manualLayout>
          <c:xMode val="edge"/>
          <c:yMode val="edge"/>
          <c:x val="0.41998887556274062"/>
          <c:y val="3.6474164133738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6699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showVal val="1"/>
            <c:showLeaderLines val="1"/>
          </c:dLbls>
          <c:cat>
            <c:strRef>
              <c:f>Лист12!$B$67:$B$70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Лист12!$C$67:$C$70</c:f>
              <c:numCache>
                <c:formatCode>General</c:formatCode>
                <c:ptCount val="4"/>
                <c:pt idx="0">
                  <c:v>214.5</c:v>
                </c:pt>
                <c:pt idx="1">
                  <c:v>273.39999999999992</c:v>
                </c:pt>
                <c:pt idx="2">
                  <c:v>410.2</c:v>
                </c:pt>
                <c:pt idx="3">
                  <c:v>85.5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0647129373728944E-2"/>
          <c:y val="0.90239954048297155"/>
          <c:w val="0.9698755453581549"/>
          <c:h val="7.7337034998284815E-2"/>
        </c:manualLayout>
      </c:layout>
      <c:txPr>
        <a:bodyPr/>
        <a:lstStyle/>
        <a:p>
          <a:pPr rtl="0">
            <a:defRPr sz="1200" b="1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Лист13!$B$42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rgbClr val="00B050"/>
            </a:solidFill>
          </c:spPr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1.6433124945154302E-2"/>
                  <c:y val="-3.2098540770396082E-2"/>
                </c:manualLayout>
              </c:layout>
              <c:showVal val="1"/>
            </c:dLbl>
            <c:dLbl>
              <c:idx val="1"/>
              <c:layout>
                <c:manualLayout>
                  <c:x val="1.4939204495594815E-2"/>
                  <c:y val="-4.197501485359488E-2"/>
                </c:manualLayout>
              </c:layout>
              <c:showVal val="1"/>
            </c:dLbl>
            <c:dLbl>
              <c:idx val="2"/>
              <c:layout>
                <c:manualLayout>
                  <c:x val="1.9420965844273264E-2"/>
                  <c:y val="-2.469118520799699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Лист13!$C$41:$E$41</c:f>
              <c:strCache>
                <c:ptCount val="3"/>
                <c:pt idx="0">
                  <c:v>2016 г.</c:v>
                </c:pt>
                <c:pt idx="1">
                  <c:v>2020г.</c:v>
                </c:pt>
                <c:pt idx="2">
                  <c:v>ожидаемое на 01.01.2021г.</c:v>
                </c:pt>
              </c:strCache>
            </c:strRef>
          </c:cat>
          <c:val>
            <c:numRef>
              <c:f>Лист13!$C$42:$E$42</c:f>
              <c:numCache>
                <c:formatCode>General</c:formatCode>
                <c:ptCount val="3"/>
                <c:pt idx="0">
                  <c:v>862.4</c:v>
                </c:pt>
                <c:pt idx="1">
                  <c:v>1390.2</c:v>
                </c:pt>
                <c:pt idx="2">
                  <c:v>1575.8</c:v>
                </c:pt>
              </c:numCache>
            </c:numRef>
          </c:val>
        </c:ser>
        <c:shape val="cylinder"/>
        <c:axId val="117869952"/>
        <c:axId val="117875840"/>
        <c:axId val="0"/>
      </c:bar3DChart>
      <c:catAx>
        <c:axId val="117869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7875840"/>
        <c:crosses val="autoZero"/>
        <c:auto val="1"/>
        <c:lblAlgn val="ctr"/>
        <c:lblOffset val="100"/>
      </c:catAx>
      <c:valAx>
        <c:axId val="117875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86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608900801564787"/>
          <c:y val="0.46230200391326132"/>
          <c:w val="0.18494746928699535"/>
          <c:h val="0.23335794675102889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Лист13!$B$12</c:f>
              <c:strCache>
                <c:ptCount val="1"/>
                <c:pt idx="0">
                  <c:v>Исполнение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FFFF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dLbls>
            <c:dLbl>
              <c:idx val="0"/>
              <c:layout>
                <c:manualLayout>
                  <c:x val="1.5065807923523586E-2"/>
                  <c:y val="-4.2193887224266841E-2"/>
                </c:manualLayout>
              </c:layout>
              <c:showVal val="1"/>
            </c:dLbl>
            <c:dLbl>
              <c:idx val="1"/>
              <c:layout>
                <c:manualLayout>
                  <c:x val="1.80789695082283E-2"/>
                  <c:y val="-3.9380961409315775E-2"/>
                </c:manualLayout>
              </c:layout>
              <c:showVal val="1"/>
            </c:dLbl>
            <c:dLbl>
              <c:idx val="2"/>
              <c:layout>
                <c:manualLayout>
                  <c:x val="1.3559227131171223E-2"/>
                  <c:y val="-5.34455904840713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Лист13!$C$11:$E$11</c:f>
              <c:strCache>
                <c:ptCount val="3"/>
                <c:pt idx="0">
                  <c:v>2016 г.</c:v>
                </c:pt>
                <c:pt idx="1">
                  <c:v>2020г.</c:v>
                </c:pt>
                <c:pt idx="2">
                  <c:v>ожидаемое на 01.01.2021г.</c:v>
                </c:pt>
              </c:strCache>
            </c:strRef>
          </c:cat>
          <c:val>
            <c:numRef>
              <c:f>Лист13!$C$12:$E$12</c:f>
              <c:numCache>
                <c:formatCode>General</c:formatCode>
                <c:ptCount val="3"/>
                <c:pt idx="0">
                  <c:v>31.7</c:v>
                </c:pt>
                <c:pt idx="1">
                  <c:v>16.899999999999999</c:v>
                </c:pt>
                <c:pt idx="2">
                  <c:v>14.6</c:v>
                </c:pt>
              </c:numCache>
            </c:numRef>
          </c:val>
        </c:ser>
        <c:shape val="cylinder"/>
        <c:axId val="98395648"/>
        <c:axId val="98397184"/>
        <c:axId val="0"/>
      </c:bar3DChart>
      <c:catAx>
        <c:axId val="9839564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397184"/>
        <c:crosses val="autoZero"/>
        <c:auto val="1"/>
        <c:lblAlgn val="ctr"/>
        <c:lblOffset val="100"/>
      </c:catAx>
      <c:valAx>
        <c:axId val="98397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395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611124687473468"/>
          <c:y val="0.93225655123777562"/>
          <c:w val="0.52532989374216166"/>
          <c:h val="6.7743448762224046E-2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9431-E3AB-4F52-84FB-110875FC223A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50057-3E07-425E-B930-693B3A6A7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43852" cy="229870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КРАТКИЙ ОБЗОР ПО ИТОГАМ ФИНАНСОВОЙ ДЕЯТЕЛЬНОСТИ МУНИЦИПАЛЬНОГО РАЙОНА «ЧЕРНЫШЕВСКИЙ РАЙОН» </a:t>
            </a:r>
            <a:br>
              <a:rPr lang="ru-RU" b="1" dirty="0" smtClean="0"/>
            </a:br>
            <a:r>
              <a:rPr lang="ru-RU" b="1" dirty="0" smtClean="0"/>
              <a:t>ЗА ПЕРИОД 2016-2021 ГОДЫ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8929718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НАЛОГОВЫЕ, НЕНАЛОГОВЫЕ ДОХОДЫ КОНСОЛИДИРОВАННОГО БЮДЖЕТА МР «ЧЕРНЫШЕВСКИЙ РАЙОН»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500174"/>
          <a:ext cx="835824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72396" y="114298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млн.руб.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ОБЪЕМ БЕЗВОЗМЕЗДНЫХ ПЕРЕЧИСЛЕНИЙ ОТ ВЫШЕСТОЯЩИХ БЮДЖЕТОВ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72396" y="10001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млн.руб.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214414" y="1785926"/>
          <a:ext cx="700092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СТРУКТУРА БЕЗВОЗМЕЗДНЫХ ПЕРЕЧИСЛЕНИЙ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72396" y="1000108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млн.руб.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14282" y="928670"/>
          <a:ext cx="4714908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500562" y="928670"/>
          <a:ext cx="450056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1643042" y="3571876"/>
          <a:ext cx="5753100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УЧАСТИЕ В ФЕДЕРАЛЬНЫХ, РЕГИОНАЛЬНЫХ ПРОГРАММАХ И НАЦИОНАЛЬНЫХ ПРОЕКТАХ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18" y="1643050"/>
          <a:ext cx="8644001" cy="4929222"/>
        </p:xfrm>
        <a:graphic>
          <a:graphicData uri="http://schemas.openxmlformats.org/drawingml/2006/table">
            <a:tbl>
              <a:tblPr/>
              <a:tblGrid>
                <a:gridCol w="2229821"/>
                <a:gridCol w="1059855"/>
                <a:gridCol w="1073617"/>
                <a:gridCol w="1073617"/>
                <a:gridCol w="977267"/>
                <a:gridCol w="1114912"/>
                <a:gridCol w="1114912"/>
              </a:tblGrid>
              <a:tr h="31648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Программы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 год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 год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 год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мероприятий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мероприятий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Количество мероприятий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4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Федеральные программы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1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Региональные программы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30,8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Национальные проекты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39,4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106,8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5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Мероприятия планов социального развития центров экономического роста</a:t>
                      </a:r>
                    </a:p>
                  </a:txBody>
                  <a:tcPr marL="7520" marR="7520" marT="75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10,6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69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ИТОГО: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87,7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173,9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643834" y="1285860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млн.руб.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CC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8461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ИСПОЛНЕНИЕ КОНСОЛИДИРОВАННОГО БЮДЖЕТА МР «ЧЕРНЫШЕВСКИЙ РАЙОН» ПО РАСХОДАМ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72396" y="114298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млн.руб.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500174"/>
          <a:ext cx="850112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CC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ПРОСРОЧЕННАЯ КРЕДИТОРСКАЯ ЗАДОЛЖЕННОСТЬ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1071546"/>
          <a:ext cx="5708040" cy="2025028"/>
        </p:xfrm>
        <a:graphic>
          <a:graphicData uri="http://schemas.openxmlformats.org/drawingml/2006/table">
            <a:tbl>
              <a:tblPr/>
              <a:tblGrid>
                <a:gridCol w="1902150"/>
                <a:gridCol w="1902945"/>
                <a:gridCol w="1902945"/>
              </a:tblGrid>
              <a:tr h="1012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2016г.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2020г.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2021г.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57158" y="32146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КОЛИЧЕСТВО ЗАБЛОКИРОВАННЫХ СЧЕТОВ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4357694"/>
          <a:ext cx="5708040" cy="2025028"/>
        </p:xfrm>
        <a:graphic>
          <a:graphicData uri="http://schemas.openxmlformats.org/drawingml/2006/table">
            <a:tbl>
              <a:tblPr/>
              <a:tblGrid>
                <a:gridCol w="1902150"/>
                <a:gridCol w="1902945"/>
                <a:gridCol w="1902945"/>
              </a:tblGrid>
              <a:tr h="1012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2016г.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2020г.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2021г.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11275" algn="l"/>
                          <a:tab pos="2969895" algn="ctr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72396" y="857232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млн.руб.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34" y="285728"/>
            <a:ext cx="83058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МУНИЦИПАЛЬНЫЙ 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ДОЛГ</a:t>
            </a: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357298"/>
          <a:ext cx="842968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72396" y="1142984"/>
            <a:ext cx="121444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млн.руб.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8605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174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КРАТКИЙ ОБЗОР ПО ИТОГАМ ФИНАНСОВОЙ ДЕЯТЕЛЬНОСТИ МУНИЦИПАЛЬНОГО РАЙОНА «ЧЕРНЫШЕВСКИЙ РАЙОН»  ЗА ПЕРИОД 2016-2021 ГОДЫ</vt:lpstr>
      <vt:lpstr>НАЛОГОВЫЕ, НЕНАЛОГОВЫЕ ДОХОДЫ КОНСОЛИДИРОВАННОГО БЮДЖЕТА МР «ЧЕРНЫШЕВСКИЙ РАЙОН»</vt:lpstr>
      <vt:lpstr>ОБЪЕМ БЕЗВОЗМЕЗДНЫХ ПЕРЕЧИСЛЕНИЙ ОТ ВЫШЕСТОЯЩИХ БЮДЖЕТОВ</vt:lpstr>
      <vt:lpstr>СТРУКТУРА БЕЗВОЗМЕЗДНЫХ ПЕРЕЧИСЛЕНИЙ</vt:lpstr>
      <vt:lpstr>УЧАСТИЕ В ФЕДЕРАЛЬНЫХ, РЕГИОНАЛЬНЫХ ПРОГРАММАХ И НАЦИОНАЛЬНЫХ ПРОЕКТАХ</vt:lpstr>
      <vt:lpstr>ИСПОЛНЕНИЕ КОНСОЛИДИРОВАННОГО БЮДЖЕТА МР «ЧЕРНЫШЕВСКИЙ РАЙОН» ПО РАСХОДАМ</vt:lpstr>
      <vt:lpstr>ПРОСРОЧЕННАЯ КРЕДИТОРСКАЯ ЗАДОЛЖЕННОСТЬ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НАЛОГОВЫЕ НЕНАЛОГОВЫЕ ДОХОДЫ</dc:title>
  <dc:creator>ИРИНА</dc:creator>
  <cp:lastModifiedBy>ИРИНА</cp:lastModifiedBy>
  <cp:revision>63</cp:revision>
  <dcterms:created xsi:type="dcterms:W3CDTF">2021-10-18T06:14:51Z</dcterms:created>
  <dcterms:modified xsi:type="dcterms:W3CDTF">2021-10-19T08:12:45Z</dcterms:modified>
</cp:coreProperties>
</file>