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6"/>
  </p:notesMasterIdLst>
  <p:sldIdLst>
    <p:sldId id="256" r:id="rId2"/>
    <p:sldId id="257" r:id="rId3"/>
    <p:sldId id="258" r:id="rId4"/>
    <p:sldId id="285" r:id="rId5"/>
    <p:sldId id="260" r:id="rId6"/>
    <p:sldId id="261" r:id="rId7"/>
    <p:sldId id="262" r:id="rId8"/>
    <p:sldId id="264" r:id="rId9"/>
    <p:sldId id="263" r:id="rId10"/>
    <p:sldId id="286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88" r:id="rId20"/>
    <p:sldId id="289" r:id="rId21"/>
    <p:sldId id="290" r:id="rId22"/>
    <p:sldId id="291" r:id="rId23"/>
    <p:sldId id="292" r:id="rId24"/>
    <p:sldId id="282" r:id="rId25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  <a:srgbClr val="00FF00"/>
    <a:srgbClr val="FFFFCC"/>
    <a:srgbClr val="FFCCFF"/>
    <a:srgbClr val="CCCCFF"/>
    <a:srgbClr val="FF9900"/>
    <a:srgbClr val="99FF99"/>
    <a:srgbClr val="FF99FF"/>
    <a:srgbClr val="66FF99"/>
    <a:srgbClr val="F9816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812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&#1048;&#1056;&#1048;&#1053;&#1040;\Desktop\&#1044;&#1080;&#1072;&#1075;&#1088;&#1072;&#1084;&#1084;&#1072;%20-%20&#1082;&#1086;&#1087;&#1080;&#1103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56;&#1048;&#1053;&#1040;\Desktop\&#1055;&#1059;&#1041;&#1051;&#1048;&#1063;&#1053;&#1067;&#1045;%20&#1057;&#1051;&#1059;&#1064;&#1040;&#1053;&#1048;&#1071;%202022\&#1087;&#1088;&#1086;&#1077;&#1082;&#1090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56;&#1048;&#1053;&#1040;\Desktop\&#1055;&#1059;&#1041;&#1051;&#1048;&#1063;&#1053;&#1067;&#1045;%20&#1057;&#1051;&#1059;&#1064;&#1040;&#1053;&#1048;&#1071;%202022\&#1087;&#1088;&#1086;&#1077;&#1082;&#1090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56;&#1048;&#1053;&#1040;\Desktop\&#1055;&#1059;&#1041;&#1051;&#1048;&#1063;&#1053;&#1067;&#1045;%20&#1057;&#1051;&#1059;&#1064;&#1040;&#1053;&#1048;&#1071;%202022\&#1087;&#1088;&#1086;&#1077;&#1082;&#1090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56;&#1048;&#1053;&#1040;\Desktop\&#1055;&#1059;&#1041;&#1051;&#1048;&#1063;&#1053;&#1067;&#1045;%20&#1057;&#1051;&#1059;&#1064;&#1040;&#1053;&#1048;&#1071;%202022\&#1087;&#1088;&#1086;&#1077;&#1082;&#1090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56;&#1048;&#1053;&#1040;\Desktop\&#1055;&#1059;&#1041;&#1051;&#1048;&#1063;&#1053;&#1067;&#1045;%20&#1057;&#1051;&#1059;&#1064;&#1040;&#1053;&#1048;&#1071;%202022\&#1087;&#1088;&#1086;&#1077;&#1082;&#1090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56;&#1048;&#1053;&#1040;\Desktop\&#1055;&#1059;&#1041;&#1051;&#1048;&#1063;&#1053;&#1067;&#1045;%20&#1057;&#1051;&#1059;&#1064;&#1040;&#1053;&#1048;&#1071;%202022\&#1087;&#1088;&#1086;&#1077;&#1082;&#1090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56;&#1048;&#1053;&#1040;\Desktop\&#1055;&#1059;&#1041;&#1051;&#1048;&#1063;&#1053;&#1067;&#1045;%20&#1057;&#1051;&#1059;&#1064;&#1040;&#1053;&#1048;&#1071;%202022\&#1087;&#1088;&#1086;&#1077;&#1082;&#1090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56;&#1048;&#1053;&#1040;\Desktop\&#1055;&#1059;&#1041;&#1051;&#1048;&#1063;&#1053;&#1067;&#1045;%20&#1057;&#1051;&#1059;&#1064;&#1040;&#1053;&#1048;&#1071;%202022\&#1087;&#1088;&#1086;&#1077;&#1082;&#1090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56;&#1048;&#1053;&#1040;\Desktop\&#1055;&#1059;&#1041;&#1051;&#1048;&#1063;&#1053;&#1067;&#1045;%20&#1057;&#1051;&#1059;&#1064;&#1040;&#1053;&#1048;&#1071;%202022\&#1087;&#1088;&#1086;&#1077;&#1082;&#1090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56;&#1048;&#1053;&#1040;\Desktop\&#1055;&#1059;&#1041;&#1051;&#1048;&#1063;&#1053;&#1067;&#1045;%20&#1057;&#1051;&#1059;&#1064;&#1040;&#1053;&#1048;&#1071;%202022\&#1087;&#1088;&#1086;&#1077;&#1082;&#109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Прогнозируемые</a:t>
            </a:r>
            <a:r>
              <a:rPr lang="ru-RU" baseline="0" dirty="0"/>
              <a:t> поступления налоговых доходов в бюджет муниципального района "Чернышевский район" на </a:t>
            </a:r>
            <a:r>
              <a:rPr lang="ru-RU" dirty="0"/>
              <a:t>2022 </a:t>
            </a:r>
            <a:r>
              <a:rPr lang="ru-RU" dirty="0" smtClean="0"/>
              <a:t>год</a:t>
            </a:r>
            <a:endParaRPr lang="ru-RU" dirty="0"/>
          </a:p>
        </c:rich>
      </c:tx>
      <c:layout/>
    </c:title>
    <c:view3D>
      <c:rotX val="30"/>
      <c:rotY val="190"/>
      <c:perspective val="60"/>
    </c:view3D>
    <c:plotArea>
      <c:layout>
        <c:manualLayout>
          <c:layoutTarget val="inner"/>
          <c:xMode val="edge"/>
          <c:yMode val="edge"/>
          <c:x val="1.3676457577634261E-2"/>
          <c:y val="0.15647745524346782"/>
          <c:w val="0.75260214348206478"/>
          <c:h val="0.84352253880040617"/>
        </c:manualLayout>
      </c:layout>
      <c:pie3DChart>
        <c:varyColors val="1"/>
        <c:ser>
          <c:idx val="0"/>
          <c:order val="0"/>
          <c:explosion val="25"/>
          <c:dPt>
            <c:idx val="0"/>
            <c:spPr>
              <a:solidFill>
                <a:srgbClr val="FFCC00"/>
              </a:solidFill>
            </c:spPr>
          </c:dPt>
          <c:dPt>
            <c:idx val="5"/>
            <c:spPr>
              <a:solidFill>
                <a:srgbClr val="FF0000"/>
              </a:solidFill>
            </c:spPr>
          </c:dPt>
          <c:dPt>
            <c:idx val="6"/>
            <c:spPr>
              <a:solidFill>
                <a:schemeClr val="tx1">
                  <a:lumMod val="50000"/>
                  <a:lumOff val="50000"/>
                </a:schemeClr>
              </a:solidFill>
            </c:spPr>
          </c:dPt>
          <c:dLbls>
            <c:dLbl>
              <c:idx val="0"/>
              <c:layout>
                <c:manualLayout>
                  <c:x val="-5.2695538057742776E-2"/>
                  <c:y val="7.1305927824029974E-2"/>
                </c:manualLayout>
              </c:layout>
              <c:showVal val="1"/>
            </c:dLbl>
            <c:dLbl>
              <c:idx val="1"/>
              <c:layout>
                <c:manualLayout>
                  <c:x val="7.8678079565896897E-2"/>
                  <c:y val="-3.3083178035581396E-3"/>
                </c:manualLayout>
              </c:layout>
              <c:showVal val="1"/>
            </c:dLbl>
            <c:dLbl>
              <c:idx val="2"/>
              <c:layout>
                <c:manualLayout>
                  <c:x val="8.32192043410305E-2"/>
                  <c:y val="0.10883691777333808"/>
                </c:manualLayout>
              </c:layout>
              <c:showVal val="1"/>
            </c:dLbl>
            <c:dLbl>
              <c:idx val="3"/>
              <c:layout>
                <c:manualLayout>
                  <c:x val="4.9100976142027228E-2"/>
                  <c:y val="0.12209055957557551"/>
                </c:manualLayout>
              </c:layout>
              <c:showVal val="1"/>
            </c:dLbl>
            <c:dLbl>
              <c:idx val="4"/>
              <c:layout>
                <c:manualLayout>
                  <c:x val="4.6450794774248747E-3"/>
                  <c:y val="7.7626938423741867E-2"/>
                </c:manualLayout>
              </c:layout>
              <c:showVal val="1"/>
            </c:dLbl>
            <c:dLbl>
              <c:idx val="5"/>
              <c:layout>
                <c:manualLayout>
                  <c:x val="-7.6700433513226626E-2"/>
                  <c:y val="8.5843672526008885E-2"/>
                </c:manualLayout>
              </c:layout>
              <c:showVal val="1"/>
            </c:dLbl>
            <c:dLbl>
              <c:idx val="6"/>
              <c:layout>
                <c:manualLayout>
                  <c:x val="-7.6876935326904386E-2"/>
                  <c:y val="-5.2690428621795437E-3"/>
                </c:manualLayout>
              </c:layout>
              <c:showVal val="1"/>
            </c:dLbl>
            <c:numFmt formatCode="0.0%" sourceLinked="0"/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Лист1!$A$4:$A$10</c:f>
              <c:strCache>
                <c:ptCount val="7"/>
                <c:pt idx="0">
                  <c:v>Налог на доходы физических лиц</c:v>
                </c:pt>
                <c:pt idx="1">
                  <c:v>Акцизы</c:v>
                </c:pt>
                <c:pt idx="2">
                  <c:v>Налог, взимаемый в связи с применением упрощенной системы налогообложения</c:v>
                </c:pt>
                <c:pt idx="3">
                  <c:v>Единый сельскохозяйственный налог</c:v>
                </c:pt>
                <c:pt idx="4">
                  <c:v>Налог, взимаемый в связи с применением патентной системы налогообложения</c:v>
                </c:pt>
                <c:pt idx="5">
                  <c:v>Налог на добычу полезных ископаемых</c:v>
                </c:pt>
                <c:pt idx="6">
                  <c:v>Государственная пошлина</c:v>
                </c:pt>
              </c:strCache>
            </c:strRef>
          </c:cat>
          <c:val>
            <c:numRef>
              <c:f>Лист1!$B$4:$B$10</c:f>
              <c:numCache>
                <c:formatCode>0.0%</c:formatCode>
                <c:ptCount val="7"/>
                <c:pt idx="0">
                  <c:v>0.88600000000000012</c:v>
                </c:pt>
                <c:pt idx="1">
                  <c:v>5.9000000000000004E-2</c:v>
                </c:pt>
                <c:pt idx="2">
                  <c:v>2.3000000000000003E-2</c:v>
                </c:pt>
                <c:pt idx="3">
                  <c:v>0</c:v>
                </c:pt>
                <c:pt idx="4">
                  <c:v>1.4000000000000002E-2</c:v>
                </c:pt>
                <c:pt idx="5">
                  <c:v>2.0000000000000005E-3</c:v>
                </c:pt>
                <c:pt idx="6">
                  <c:v>1.2999999999999998E-2</c:v>
                </c:pt>
              </c:numCache>
            </c:numRef>
          </c:val>
        </c:ser>
        <c:dLbls>
          <c:showVal val="1"/>
        </c:dLbls>
      </c:pie3DChart>
    </c:plotArea>
    <c:legend>
      <c:legendPos val="r"/>
      <c:layout>
        <c:manualLayout>
          <c:xMode val="edge"/>
          <c:yMode val="edge"/>
          <c:x val="0.74053127734033242"/>
          <c:y val="0.22986804462319757"/>
          <c:w val="0.25113538932633417"/>
          <c:h val="0.61635630136071762"/>
        </c:manualLayout>
      </c:layout>
      <c:txPr>
        <a:bodyPr/>
        <a:lstStyle/>
        <a:p>
          <a:pPr rtl="0">
            <a:defRPr sz="12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spPr>
    <a:ln>
      <a:noFill/>
    </a:ln>
  </c:sp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2800" dirty="0"/>
              <a:t>Всего расходы районного бюджета </a:t>
            </a:r>
          </a:p>
        </c:rich>
      </c:tx>
      <c:layout>
        <c:manualLayout>
          <c:xMode val="edge"/>
          <c:yMode val="edge"/>
          <c:x val="0.20390627734033245"/>
          <c:y val="5.6654060125601882E-2"/>
        </c:manualLayout>
      </c:layout>
    </c:title>
    <c:view3D>
      <c:rotX val="30"/>
      <c:rotY val="40"/>
      <c:perspective val="30"/>
    </c:view3D>
    <c:plotArea>
      <c:layout>
        <c:manualLayout>
          <c:layoutTarget val="inner"/>
          <c:xMode val="edge"/>
          <c:yMode val="edge"/>
          <c:x val="6.1784230096237971E-2"/>
          <c:y val="0.14267347479363496"/>
          <c:w val="0.58164752843394574"/>
          <c:h val="0.77907270086502423"/>
        </c:manualLayout>
      </c:layout>
      <c:pie3DChart>
        <c:varyColors val="1"/>
        <c:ser>
          <c:idx val="0"/>
          <c:order val="0"/>
          <c:spPr>
            <a:solidFill>
              <a:srgbClr val="00B0F0"/>
            </a:solidFill>
          </c:spPr>
          <c:dPt>
            <c:idx val="0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-0.16414545056867891"/>
                  <c:y val="-0.16682782488096187"/>
                </c:manualLayout>
              </c:layout>
              <c:tx>
                <c:rich>
                  <a:bodyPr/>
                  <a:lstStyle/>
                  <a:p>
                    <a:pPr>
                      <a:defRPr sz="1200" b="1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200" b="1" dirty="0" smtClean="0">
                        <a:latin typeface="Times New Roman" pitchFamily="18" charset="0"/>
                        <a:cs typeface="Times New Roman" pitchFamily="18" charset="0"/>
                      </a:rPr>
                      <a:t>540 731,9</a:t>
                    </a:r>
                    <a:endParaRPr lang="ru-RU" sz="1200" b="1" dirty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>
                      <a:defRPr sz="1200" b="1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200" b="1" dirty="0">
                        <a:latin typeface="Times New Roman" pitchFamily="18" charset="0"/>
                        <a:cs typeface="Times New Roman" pitchFamily="18" charset="0"/>
                      </a:rPr>
                      <a:t> тыс. руб.</a:t>
                    </a:r>
                    <a:endParaRPr lang="en-US" sz="12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/>
              <c:showVal val="1"/>
            </c:dLbl>
            <c:dLbl>
              <c:idx val="1"/>
              <c:layout>
                <c:manualLayout>
                  <c:x val="0.11493755468066491"/>
                  <c:y val="6.6752697579469319E-2"/>
                </c:manualLayout>
              </c:layout>
              <c:tx>
                <c:rich>
                  <a:bodyPr/>
                  <a:lstStyle/>
                  <a:p>
                    <a:pPr>
                      <a:defRPr sz="1200" b="1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200" b="1" dirty="0" smtClean="0">
                        <a:latin typeface="Times New Roman" pitchFamily="18" charset="0"/>
                        <a:cs typeface="Times New Roman" pitchFamily="18" charset="0"/>
                      </a:rPr>
                      <a:t>516 437,9 </a:t>
                    </a:r>
                  </a:p>
                  <a:p>
                    <a:pPr>
                      <a:defRPr sz="1200" b="1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200" b="1" dirty="0" smtClean="0">
                        <a:latin typeface="Times New Roman" pitchFamily="18" charset="0"/>
                        <a:cs typeface="Times New Roman" pitchFamily="18" charset="0"/>
                      </a:rPr>
                      <a:t>тыс.руб</a:t>
                    </a:r>
                    <a:r>
                      <a:rPr lang="ru-RU" sz="1200" b="1" dirty="0">
                        <a:latin typeface="Times New Roman" pitchFamily="18" charset="0"/>
                        <a:cs typeface="Times New Roman" pitchFamily="18" charset="0"/>
                      </a:rPr>
                      <a:t>.</a:t>
                    </a:r>
                    <a:endParaRPr lang="en-US" sz="12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/>
              <c:showVal val="1"/>
            </c:dLbl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Лист9!$A$5:$A$6</c:f>
              <c:strCache>
                <c:ptCount val="2"/>
                <c:pt idx="0">
                  <c:v>за счет районного бюджета и финансовой помощи из краевого бюджета</c:v>
                </c:pt>
                <c:pt idx="1">
                  <c:v>за счет средств краевого бюджета (субсидии, субвенции)</c:v>
                </c:pt>
              </c:strCache>
            </c:strRef>
          </c:cat>
          <c:val>
            <c:numRef>
              <c:f>Лист9!$B$5:$B$6</c:f>
              <c:numCache>
                <c:formatCode>General</c:formatCode>
                <c:ptCount val="2"/>
                <c:pt idx="0">
                  <c:v>540731.9</c:v>
                </c:pt>
                <c:pt idx="1">
                  <c:v>516437.9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Структура расходов бюджета</a:t>
            </a:r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0.12176662292213473"/>
          <c:y val="7.7921405657626133E-2"/>
          <c:w val="0.69822014435695534"/>
          <c:h val="0.61880271216097993"/>
        </c:manualLayout>
      </c:layout>
      <c:bar3DChart>
        <c:barDir val="col"/>
        <c:grouping val="clustered"/>
        <c:ser>
          <c:idx val="0"/>
          <c:order val="0"/>
          <c:tx>
            <c:strRef>
              <c:f>Лист10!$B$1:$B$2</c:f>
              <c:strCache>
                <c:ptCount val="1"/>
                <c:pt idx="0">
                  <c:v>Утверждено решением Совета МР  на 2021год (первоначально)</c:v>
                </c:pt>
              </c:strCache>
            </c:strRef>
          </c:tx>
          <c:spPr>
            <a:solidFill>
              <a:srgbClr val="0000FF"/>
            </a:solidFill>
          </c:spPr>
          <c:cat>
            <c:strRef>
              <c:f>Лист10!$A$3:$A$11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безопасность</c:v>
                </c:pt>
                <c:pt idx="2">
                  <c:v>Национальная экономика</c:v>
                </c:pt>
                <c:pt idx="3">
                  <c:v>Образование</c:v>
                </c:pt>
                <c:pt idx="4">
                  <c:v>Культура, кинематография</c:v>
                </c:pt>
                <c:pt idx="5">
                  <c:v>Социальная политика</c:v>
                </c:pt>
                <c:pt idx="6">
                  <c:v>Физическая культура и спорт</c:v>
                </c:pt>
                <c:pt idx="7">
                  <c:v>Государственный и муниципальный долг</c:v>
                </c:pt>
                <c:pt idx="8">
                  <c:v>Межбюджетные трансферты</c:v>
                </c:pt>
              </c:strCache>
            </c:strRef>
          </c:cat>
          <c:val>
            <c:numRef>
              <c:f>Лист10!$B$3:$B$11</c:f>
              <c:numCache>
                <c:formatCode>General</c:formatCode>
                <c:ptCount val="9"/>
                <c:pt idx="0">
                  <c:v>55413.2</c:v>
                </c:pt>
                <c:pt idx="1">
                  <c:v>3021.8</c:v>
                </c:pt>
                <c:pt idx="2">
                  <c:v>40883.199999999997</c:v>
                </c:pt>
                <c:pt idx="3" formatCode="#,##0.00">
                  <c:v>803520.6</c:v>
                </c:pt>
                <c:pt idx="4">
                  <c:v>46459.7</c:v>
                </c:pt>
                <c:pt idx="5">
                  <c:v>34604.9</c:v>
                </c:pt>
                <c:pt idx="6">
                  <c:v>10644</c:v>
                </c:pt>
                <c:pt idx="7">
                  <c:v>19.899999999999999</c:v>
                </c:pt>
                <c:pt idx="8">
                  <c:v>91079.6</c:v>
                </c:pt>
              </c:numCache>
            </c:numRef>
          </c:val>
        </c:ser>
        <c:ser>
          <c:idx val="1"/>
          <c:order val="1"/>
          <c:tx>
            <c:strRef>
              <c:f>Лист10!$C$1:$C$2</c:f>
              <c:strCache>
                <c:ptCount val="1"/>
                <c:pt idx="0">
                  <c:v>2022 год (проект)</c:v>
                </c:pt>
              </c:strCache>
            </c:strRef>
          </c:tx>
          <c:cat>
            <c:strRef>
              <c:f>Лист10!$A$3:$A$11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безопасность</c:v>
                </c:pt>
                <c:pt idx="2">
                  <c:v>Национальная экономика</c:v>
                </c:pt>
                <c:pt idx="3">
                  <c:v>Образование</c:v>
                </c:pt>
                <c:pt idx="4">
                  <c:v>Культура, кинематография</c:v>
                </c:pt>
                <c:pt idx="5">
                  <c:v>Социальная политика</c:v>
                </c:pt>
                <c:pt idx="6">
                  <c:v>Физическая культура и спорт</c:v>
                </c:pt>
                <c:pt idx="7">
                  <c:v>Государственный и муниципальный долг</c:v>
                </c:pt>
                <c:pt idx="8">
                  <c:v>Межбюджетные трансферты</c:v>
                </c:pt>
              </c:strCache>
            </c:strRef>
          </c:cat>
          <c:val>
            <c:numRef>
              <c:f>Лист10!$C$3:$C$11</c:f>
              <c:numCache>
                <c:formatCode>General</c:formatCode>
                <c:ptCount val="9"/>
                <c:pt idx="0">
                  <c:v>57571.1</c:v>
                </c:pt>
                <c:pt idx="1">
                  <c:v>3264.9</c:v>
                </c:pt>
                <c:pt idx="2">
                  <c:v>38575</c:v>
                </c:pt>
                <c:pt idx="3">
                  <c:v>774403.3</c:v>
                </c:pt>
                <c:pt idx="4">
                  <c:v>53333</c:v>
                </c:pt>
                <c:pt idx="5">
                  <c:v>33425.199999999997</c:v>
                </c:pt>
                <c:pt idx="6">
                  <c:v>10992.2</c:v>
                </c:pt>
                <c:pt idx="7">
                  <c:v>17.2</c:v>
                </c:pt>
                <c:pt idx="8">
                  <c:v>85587.9</c:v>
                </c:pt>
              </c:numCache>
            </c:numRef>
          </c:val>
        </c:ser>
        <c:ser>
          <c:idx val="2"/>
          <c:order val="2"/>
          <c:tx>
            <c:strRef>
              <c:f>Лист10!$D$1:$D$2</c:f>
              <c:strCache>
                <c:ptCount val="1"/>
                <c:pt idx="0">
                  <c:v>2023 год (проект)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Лист10!$A$3:$A$11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безопасность</c:v>
                </c:pt>
                <c:pt idx="2">
                  <c:v>Национальная экономика</c:v>
                </c:pt>
                <c:pt idx="3">
                  <c:v>Образование</c:v>
                </c:pt>
                <c:pt idx="4">
                  <c:v>Культура, кинематография</c:v>
                </c:pt>
                <c:pt idx="5">
                  <c:v>Социальная политика</c:v>
                </c:pt>
                <c:pt idx="6">
                  <c:v>Физическая культура и спорт</c:v>
                </c:pt>
                <c:pt idx="7">
                  <c:v>Государственный и муниципальный долг</c:v>
                </c:pt>
                <c:pt idx="8">
                  <c:v>Межбюджетные трансферты</c:v>
                </c:pt>
              </c:strCache>
            </c:strRef>
          </c:cat>
          <c:val>
            <c:numRef>
              <c:f>Лист10!$D$3:$D$11</c:f>
              <c:numCache>
                <c:formatCode>General</c:formatCode>
                <c:ptCount val="9"/>
                <c:pt idx="0" formatCode="#,##0.00">
                  <c:v>71307.3</c:v>
                </c:pt>
                <c:pt idx="1">
                  <c:v>2725.6</c:v>
                </c:pt>
                <c:pt idx="2">
                  <c:v>31715.5</c:v>
                </c:pt>
                <c:pt idx="3" formatCode="#,##0.00">
                  <c:v>613952.9</c:v>
                </c:pt>
                <c:pt idx="4">
                  <c:v>49999.6</c:v>
                </c:pt>
                <c:pt idx="5">
                  <c:v>26046.5</c:v>
                </c:pt>
                <c:pt idx="6">
                  <c:v>9480</c:v>
                </c:pt>
                <c:pt idx="7">
                  <c:v>11.7</c:v>
                </c:pt>
                <c:pt idx="8">
                  <c:v>57303.9</c:v>
                </c:pt>
              </c:numCache>
            </c:numRef>
          </c:val>
        </c:ser>
        <c:ser>
          <c:idx val="3"/>
          <c:order val="3"/>
          <c:tx>
            <c:strRef>
              <c:f>Лист10!$E$1:$E$2</c:f>
              <c:strCache>
                <c:ptCount val="1"/>
                <c:pt idx="0">
                  <c:v>2024 год (проект)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Лист10!$A$3:$A$11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безопасность</c:v>
                </c:pt>
                <c:pt idx="2">
                  <c:v>Национальная экономика</c:v>
                </c:pt>
                <c:pt idx="3">
                  <c:v>Образование</c:v>
                </c:pt>
                <c:pt idx="4">
                  <c:v>Культура, кинематография</c:v>
                </c:pt>
                <c:pt idx="5">
                  <c:v>Социальная политика</c:v>
                </c:pt>
                <c:pt idx="6">
                  <c:v>Физическая культура и спорт</c:v>
                </c:pt>
                <c:pt idx="7">
                  <c:v>Государственный и муниципальный долг</c:v>
                </c:pt>
                <c:pt idx="8">
                  <c:v>Межбюджетные трансферты</c:v>
                </c:pt>
              </c:strCache>
            </c:strRef>
          </c:cat>
          <c:val>
            <c:numRef>
              <c:f>Лист10!$E$3:$E$11</c:f>
              <c:numCache>
                <c:formatCode>General</c:formatCode>
                <c:ptCount val="9"/>
                <c:pt idx="0" formatCode="#,##0.00">
                  <c:v>70450.8</c:v>
                </c:pt>
                <c:pt idx="1">
                  <c:v>2687.9</c:v>
                </c:pt>
                <c:pt idx="2">
                  <c:v>16942.5</c:v>
                </c:pt>
                <c:pt idx="3">
                  <c:v>614239.19999999995</c:v>
                </c:pt>
                <c:pt idx="4">
                  <c:v>51276.1</c:v>
                </c:pt>
                <c:pt idx="5">
                  <c:v>25366.7</c:v>
                </c:pt>
                <c:pt idx="6">
                  <c:v>9348.2000000000007</c:v>
                </c:pt>
                <c:pt idx="7">
                  <c:v>10</c:v>
                </c:pt>
                <c:pt idx="8">
                  <c:v>57464.3</c:v>
                </c:pt>
              </c:numCache>
            </c:numRef>
          </c:val>
        </c:ser>
        <c:shape val="cylinder"/>
        <c:axId val="55139328"/>
        <c:axId val="55920128"/>
        <c:axId val="0"/>
      </c:bar3DChart>
      <c:catAx>
        <c:axId val="55139328"/>
        <c:scaling>
          <c:orientation val="minMax"/>
        </c:scaling>
        <c:axPos val="b"/>
        <c:tickLblPos val="nextTo"/>
        <c:crossAx val="55920128"/>
        <c:crosses val="autoZero"/>
        <c:auto val="1"/>
        <c:lblAlgn val="ctr"/>
        <c:lblOffset val="100"/>
      </c:catAx>
      <c:valAx>
        <c:axId val="55920128"/>
        <c:scaling>
          <c:orientation val="minMax"/>
        </c:scaling>
        <c:axPos val="l"/>
        <c:majorGridlines/>
        <c:numFmt formatCode="General" sourceLinked="1"/>
        <c:tickLblPos val="nextTo"/>
        <c:crossAx val="551393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497725284339452"/>
          <c:y val="0.17291052122805312"/>
          <c:w val="0.15578018372703412"/>
          <c:h val="0.60783377077865264"/>
        </c:manualLayout>
      </c:layout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Лист2!$B$1</c:f>
              <c:strCache>
                <c:ptCount val="1"/>
                <c:pt idx="0">
                  <c:v>2021</c:v>
                </c:pt>
              </c:strCache>
            </c:strRef>
          </c:tx>
          <c:dPt>
            <c:idx val="0"/>
            <c:spPr>
              <a:solidFill>
                <a:srgbClr val="0000FF"/>
              </a:solidFill>
              <a:ln>
                <a:noFill/>
              </a:ln>
            </c:spPr>
          </c:dPt>
          <c:cat>
            <c:strRef>
              <c:f>Лист2!$A$2:$A$9</c:f>
              <c:strCache>
                <c:ptCount val="8"/>
                <c:pt idx="0">
                  <c:v>НДФЛ</c:v>
                </c:pt>
                <c:pt idx="1">
                  <c:v>ЕНВД</c:v>
                </c:pt>
                <c:pt idx="2">
                  <c:v>ЕСХН</c:v>
                </c:pt>
                <c:pt idx="3">
                  <c:v>ПАТЕНТ</c:v>
                </c:pt>
                <c:pt idx="4">
                  <c:v>НДПИ</c:v>
                </c:pt>
                <c:pt idx="5">
                  <c:v>Государственная пошлина</c:v>
                </c:pt>
                <c:pt idx="6">
                  <c:v>Акцизы</c:v>
                </c:pt>
                <c:pt idx="7">
                  <c:v>Упрощенная система</c:v>
                </c:pt>
              </c:strCache>
            </c:strRef>
          </c:cat>
          <c:val>
            <c:numRef>
              <c:f>Лист2!$B$2:$B$9</c:f>
              <c:numCache>
                <c:formatCode>0.0</c:formatCode>
                <c:ptCount val="8"/>
                <c:pt idx="0">
                  <c:v>233702.6</c:v>
                </c:pt>
                <c:pt idx="1">
                  <c:v>2229.1999999999998</c:v>
                </c:pt>
                <c:pt idx="2">
                  <c:v>155.4</c:v>
                </c:pt>
                <c:pt idx="3">
                  <c:v>625</c:v>
                </c:pt>
                <c:pt idx="4">
                  <c:v>337</c:v>
                </c:pt>
                <c:pt idx="5">
                  <c:v>3344.4</c:v>
                </c:pt>
                <c:pt idx="6">
                  <c:v>13847.869999999999</c:v>
                </c:pt>
                <c:pt idx="7">
                  <c:v>3381.4</c:v>
                </c:pt>
              </c:numCache>
            </c:numRef>
          </c:val>
        </c:ser>
        <c:ser>
          <c:idx val="1"/>
          <c:order val="1"/>
          <c:tx>
            <c:strRef>
              <c:f>Лист2!$C$1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Лист2!$A$2:$A$9</c:f>
              <c:strCache>
                <c:ptCount val="8"/>
                <c:pt idx="0">
                  <c:v>НДФЛ</c:v>
                </c:pt>
                <c:pt idx="1">
                  <c:v>ЕНВД</c:v>
                </c:pt>
                <c:pt idx="2">
                  <c:v>ЕСХН</c:v>
                </c:pt>
                <c:pt idx="3">
                  <c:v>ПАТЕНТ</c:v>
                </c:pt>
                <c:pt idx="4">
                  <c:v>НДПИ</c:v>
                </c:pt>
                <c:pt idx="5">
                  <c:v>Государственная пошлина</c:v>
                </c:pt>
                <c:pt idx="6">
                  <c:v>Акцизы</c:v>
                </c:pt>
                <c:pt idx="7">
                  <c:v>Упрощенная система</c:v>
                </c:pt>
              </c:strCache>
            </c:strRef>
          </c:cat>
          <c:val>
            <c:numRef>
              <c:f>Лист2!$C$2:$C$9</c:f>
              <c:numCache>
                <c:formatCode>0.0</c:formatCode>
                <c:ptCount val="8"/>
                <c:pt idx="0">
                  <c:v>235009.6</c:v>
                </c:pt>
                <c:pt idx="1">
                  <c:v>0</c:v>
                </c:pt>
                <c:pt idx="2">
                  <c:v>121.8</c:v>
                </c:pt>
                <c:pt idx="3">
                  <c:v>3727</c:v>
                </c:pt>
                <c:pt idx="4">
                  <c:v>648</c:v>
                </c:pt>
                <c:pt idx="5">
                  <c:v>3537.4</c:v>
                </c:pt>
                <c:pt idx="6">
                  <c:v>15851.26</c:v>
                </c:pt>
                <c:pt idx="7">
                  <c:v>6341</c:v>
                </c:pt>
              </c:numCache>
            </c:numRef>
          </c:val>
        </c:ser>
        <c:ser>
          <c:idx val="2"/>
          <c:order val="2"/>
          <c:tx>
            <c:strRef>
              <c:f>Лист2!$D$1</c:f>
              <c:strCache>
                <c:ptCount val="1"/>
                <c:pt idx="0">
                  <c:v>2023</c:v>
                </c:pt>
              </c:strCache>
            </c:strRef>
          </c:tx>
          <c:cat>
            <c:strRef>
              <c:f>Лист2!$A$2:$A$9</c:f>
              <c:strCache>
                <c:ptCount val="8"/>
                <c:pt idx="0">
                  <c:v>НДФЛ</c:v>
                </c:pt>
                <c:pt idx="1">
                  <c:v>ЕНВД</c:v>
                </c:pt>
                <c:pt idx="2">
                  <c:v>ЕСХН</c:v>
                </c:pt>
                <c:pt idx="3">
                  <c:v>ПАТЕНТ</c:v>
                </c:pt>
                <c:pt idx="4">
                  <c:v>НДПИ</c:v>
                </c:pt>
                <c:pt idx="5">
                  <c:v>Государственная пошлина</c:v>
                </c:pt>
                <c:pt idx="6">
                  <c:v>Акцизы</c:v>
                </c:pt>
                <c:pt idx="7">
                  <c:v>Упрощенная система</c:v>
                </c:pt>
              </c:strCache>
            </c:strRef>
          </c:cat>
          <c:val>
            <c:numRef>
              <c:f>Лист2!$D$2:$D$9</c:f>
              <c:numCache>
                <c:formatCode>0.0</c:formatCode>
                <c:ptCount val="8"/>
                <c:pt idx="0">
                  <c:v>252400.3</c:v>
                </c:pt>
                <c:pt idx="1">
                  <c:v>0</c:v>
                </c:pt>
                <c:pt idx="2">
                  <c:v>122.3</c:v>
                </c:pt>
                <c:pt idx="3">
                  <c:v>3950</c:v>
                </c:pt>
                <c:pt idx="4">
                  <c:v>648</c:v>
                </c:pt>
                <c:pt idx="5">
                  <c:v>3804.8</c:v>
                </c:pt>
                <c:pt idx="6">
                  <c:v>16084.02</c:v>
                </c:pt>
                <c:pt idx="7">
                  <c:v>6594.7</c:v>
                </c:pt>
              </c:numCache>
            </c:numRef>
          </c:val>
        </c:ser>
        <c:ser>
          <c:idx val="3"/>
          <c:order val="3"/>
          <c:tx>
            <c:strRef>
              <c:f>Лист2!$E$1</c:f>
              <c:strCache>
                <c:ptCount val="1"/>
                <c:pt idx="0">
                  <c:v>2024</c:v>
                </c:pt>
              </c:strCache>
            </c:strRef>
          </c:tx>
          <c:cat>
            <c:strRef>
              <c:f>Лист2!$A$2:$A$9</c:f>
              <c:strCache>
                <c:ptCount val="8"/>
                <c:pt idx="0">
                  <c:v>НДФЛ</c:v>
                </c:pt>
                <c:pt idx="1">
                  <c:v>ЕНВД</c:v>
                </c:pt>
                <c:pt idx="2">
                  <c:v>ЕСХН</c:v>
                </c:pt>
                <c:pt idx="3">
                  <c:v>ПАТЕНТ</c:v>
                </c:pt>
                <c:pt idx="4">
                  <c:v>НДПИ</c:v>
                </c:pt>
                <c:pt idx="5">
                  <c:v>Государственная пошлина</c:v>
                </c:pt>
                <c:pt idx="6">
                  <c:v>Акцизы</c:v>
                </c:pt>
                <c:pt idx="7">
                  <c:v>Упрощенная система</c:v>
                </c:pt>
              </c:strCache>
            </c:strRef>
          </c:cat>
          <c:val>
            <c:numRef>
              <c:f>Лист2!$E$2:$E$9</c:f>
              <c:numCache>
                <c:formatCode>0.0</c:formatCode>
                <c:ptCount val="8"/>
                <c:pt idx="0">
                  <c:v>269815.90000000002</c:v>
                </c:pt>
                <c:pt idx="1">
                  <c:v>0</c:v>
                </c:pt>
                <c:pt idx="2">
                  <c:v>124.4</c:v>
                </c:pt>
                <c:pt idx="3">
                  <c:v>4196</c:v>
                </c:pt>
                <c:pt idx="4">
                  <c:v>648</c:v>
                </c:pt>
                <c:pt idx="5">
                  <c:v>3957</c:v>
                </c:pt>
                <c:pt idx="6">
                  <c:v>16196.51</c:v>
                </c:pt>
                <c:pt idx="7">
                  <c:v>6858.5</c:v>
                </c:pt>
              </c:numCache>
            </c:numRef>
          </c:val>
        </c:ser>
        <c:shape val="cylinder"/>
        <c:axId val="114372992"/>
        <c:axId val="114374528"/>
        <c:axId val="0"/>
      </c:bar3DChart>
      <c:catAx>
        <c:axId val="114372992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4374528"/>
        <c:crosses val="autoZero"/>
        <c:auto val="1"/>
        <c:lblAlgn val="ctr"/>
        <c:lblOffset val="100"/>
      </c:catAx>
      <c:valAx>
        <c:axId val="11437452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млн.буб</a:t>
                </a:r>
              </a:p>
            </c:rich>
          </c:tx>
          <c:layout/>
        </c:title>
        <c:numFmt formatCode="0.0" sourceLinked="1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437299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b="1"/>
          </a:pPr>
          <a:endParaRPr lang="ru-RU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Лист2!$A$25</c:f>
              <c:strCache>
                <c:ptCount val="1"/>
                <c:pt idx="0">
                  <c:v>Доходы от использования имущества, находящегося в государственной и муниципальной собственности</c:v>
                </c:pt>
              </c:strCache>
            </c:strRef>
          </c:tx>
          <c:spPr>
            <a:solidFill>
              <a:srgbClr val="0000FF"/>
            </a:solidFill>
          </c:spPr>
          <c:cat>
            <c:strRef>
              <c:f>Лист2!$B$24:$E$24</c:f>
              <c:strCache>
                <c:ptCount val="4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  <c:pt idx="3">
                  <c:v>2024 год</c:v>
                </c:pt>
              </c:strCache>
            </c:strRef>
          </c:cat>
          <c:val>
            <c:numRef>
              <c:f>Лист2!$B$25:$E$25</c:f>
              <c:numCache>
                <c:formatCode>General</c:formatCode>
                <c:ptCount val="4"/>
                <c:pt idx="0">
                  <c:v>6499.7</c:v>
                </c:pt>
                <c:pt idx="1">
                  <c:v>7629.9</c:v>
                </c:pt>
                <c:pt idx="2">
                  <c:v>7859.4</c:v>
                </c:pt>
                <c:pt idx="3">
                  <c:v>8046.5</c:v>
                </c:pt>
              </c:numCache>
            </c:numRef>
          </c:val>
        </c:ser>
        <c:ser>
          <c:idx val="1"/>
          <c:order val="1"/>
          <c:tx>
            <c:strRef>
              <c:f>Лист2!$A$26</c:f>
              <c:strCache>
                <c:ptCount val="1"/>
                <c:pt idx="0">
                  <c:v>платежи при пользовании природными ресурсами</c:v>
                </c:pt>
              </c:strCache>
            </c:strRef>
          </c:tx>
          <c:spPr>
            <a:solidFill>
              <a:srgbClr val="00CC00"/>
            </a:solidFill>
          </c:spPr>
          <c:cat>
            <c:strRef>
              <c:f>Лист2!$B$24:$E$24</c:f>
              <c:strCache>
                <c:ptCount val="4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  <c:pt idx="3">
                  <c:v>2024 год</c:v>
                </c:pt>
              </c:strCache>
            </c:strRef>
          </c:cat>
          <c:val>
            <c:numRef>
              <c:f>Лист2!$B$26:$E$26</c:f>
              <c:numCache>
                <c:formatCode>General</c:formatCode>
                <c:ptCount val="4"/>
                <c:pt idx="0">
                  <c:v>425.5</c:v>
                </c:pt>
                <c:pt idx="1">
                  <c:v>281</c:v>
                </c:pt>
                <c:pt idx="2">
                  <c:v>292</c:v>
                </c:pt>
                <c:pt idx="3">
                  <c:v>304</c:v>
                </c:pt>
              </c:numCache>
            </c:numRef>
          </c:val>
        </c:ser>
        <c:ser>
          <c:idx val="2"/>
          <c:order val="2"/>
          <c:tx>
            <c:strRef>
              <c:f>Лист2!$A$27</c:f>
              <c:strCache>
                <c:ptCount val="1"/>
                <c:pt idx="0">
                  <c:v>доходы от продажи материальных и нематериальных активов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Лист2!$B$24:$E$24</c:f>
              <c:strCache>
                <c:ptCount val="4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  <c:pt idx="3">
                  <c:v>2024 год</c:v>
                </c:pt>
              </c:strCache>
            </c:strRef>
          </c:cat>
          <c:val>
            <c:numRef>
              <c:f>Лист2!$B$27:$E$27</c:f>
              <c:numCache>
                <c:formatCode>0.0</c:formatCode>
                <c:ptCount val="4"/>
                <c:pt idx="0">
                  <c:v>814.5</c:v>
                </c:pt>
                <c:pt idx="1">
                  <c:v>1144.5</c:v>
                </c:pt>
                <c:pt idx="2">
                  <c:v>973</c:v>
                </c:pt>
                <c:pt idx="3">
                  <c:v>1052</c:v>
                </c:pt>
              </c:numCache>
            </c:numRef>
          </c:val>
        </c:ser>
        <c:ser>
          <c:idx val="3"/>
          <c:order val="3"/>
          <c:tx>
            <c:strRef>
              <c:f>Лист2!$A$28</c:f>
              <c:strCache>
                <c:ptCount val="1"/>
                <c:pt idx="0">
                  <c:v>штрафы, санкции, возмещение ущерба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Лист2!$B$24:$E$24</c:f>
              <c:strCache>
                <c:ptCount val="4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  <c:pt idx="3">
                  <c:v>2024 год</c:v>
                </c:pt>
              </c:strCache>
            </c:strRef>
          </c:cat>
          <c:val>
            <c:numRef>
              <c:f>Лист2!$B$28:$E$28</c:f>
              <c:numCache>
                <c:formatCode>General</c:formatCode>
                <c:ptCount val="4"/>
                <c:pt idx="0">
                  <c:v>2098.5</c:v>
                </c:pt>
                <c:pt idx="1">
                  <c:v>2646.6</c:v>
                </c:pt>
                <c:pt idx="2">
                  <c:v>2752.5</c:v>
                </c:pt>
                <c:pt idx="3">
                  <c:v>2862.6</c:v>
                </c:pt>
              </c:numCache>
            </c:numRef>
          </c:val>
        </c:ser>
        <c:ser>
          <c:idx val="4"/>
          <c:order val="4"/>
          <c:tx>
            <c:strRef>
              <c:f>Лист2!$A$29</c:f>
              <c:strCache>
                <c:ptCount val="1"/>
                <c:pt idx="0">
                  <c:v>Прочие неналоговые доходы</c:v>
                </c:pt>
              </c:strCache>
            </c:strRef>
          </c:tx>
          <c:cat>
            <c:strRef>
              <c:f>Лист2!$B$24:$E$24</c:f>
              <c:strCache>
                <c:ptCount val="4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  <c:pt idx="3">
                  <c:v>2024 год</c:v>
                </c:pt>
              </c:strCache>
            </c:strRef>
          </c:cat>
          <c:val>
            <c:numRef>
              <c:f>Лист2!$B$29:$E$29</c:f>
              <c:numCache>
                <c:formatCode>General</c:formatCode>
                <c:ptCount val="4"/>
                <c:pt idx="0">
                  <c:v>800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hape val="cylinder"/>
        <c:axId val="114411392"/>
        <c:axId val="114412928"/>
        <c:axId val="0"/>
      </c:bar3DChart>
      <c:catAx>
        <c:axId val="114411392"/>
        <c:scaling>
          <c:orientation val="minMax"/>
        </c:scaling>
        <c:axPos val="b"/>
        <c:numFmt formatCode="General" sourceLinked="1"/>
        <c:tickLblPos val="nextTo"/>
        <c:crossAx val="114412928"/>
        <c:crosses val="autoZero"/>
        <c:auto val="1"/>
        <c:lblAlgn val="ctr"/>
        <c:lblOffset val="100"/>
      </c:catAx>
      <c:valAx>
        <c:axId val="114412928"/>
        <c:scaling>
          <c:orientation val="minMax"/>
        </c:scaling>
        <c:axPos val="l"/>
        <c:majorGridlines/>
        <c:numFmt formatCode="General" sourceLinked="1"/>
        <c:tickLblPos val="nextTo"/>
        <c:crossAx val="11441139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/>
          </a:pPr>
          <a:endParaRPr lang="ru-RU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spPr>
            <a:solidFill>
              <a:schemeClr val="accent5">
                <a:lumMod val="75000"/>
              </a:schemeClr>
            </a:solidFill>
          </c:spPr>
          <c:dLbls>
            <c:dLbl>
              <c:idx val="0"/>
              <c:layout>
                <c:manualLayout>
                  <c:x val="1.9129278213964286E-3"/>
                  <c:y val="-1.3692623569766531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779 212,3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6.4204475828862732E-3"/>
                  <c:y val="-1.275434861557619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564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662,6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7.467784744217042E-3"/>
                  <c:y val="-2.3481518605603951E-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534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558,9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Лист16!$C$9:$E$9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Лист16!$C$10:$E$10</c:f>
              <c:numCache>
                <c:formatCode>General</c:formatCode>
                <c:ptCount val="3"/>
                <c:pt idx="0">
                  <c:v>778212.3</c:v>
                </c:pt>
                <c:pt idx="1">
                  <c:v>564662.6</c:v>
                </c:pt>
                <c:pt idx="2">
                  <c:v>534558.9</c:v>
                </c:pt>
              </c:numCache>
            </c:numRef>
          </c:val>
        </c:ser>
        <c:axId val="114483200"/>
        <c:axId val="114484736"/>
      </c:barChart>
      <c:catAx>
        <c:axId val="114483200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4484736"/>
        <c:crosses val="autoZero"/>
        <c:auto val="1"/>
        <c:lblAlgn val="ctr"/>
        <c:lblOffset val="100"/>
      </c:catAx>
      <c:valAx>
        <c:axId val="11448473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4483200"/>
        <c:crosses val="autoZero"/>
        <c:crossBetween val="between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Общий объем дотаций</a:t>
            </a:r>
          </a:p>
        </c:rich>
      </c:tx>
      <c:layout>
        <c:manualLayout>
          <c:xMode val="edge"/>
          <c:yMode val="edge"/>
          <c:x val="0.24838888888888891"/>
          <c:y val="3.7037037037037049E-2"/>
        </c:manualLayout>
      </c:layout>
    </c:title>
    <c:view3D>
      <c:rotX val="10"/>
      <c:rotY val="40"/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2.7777777777777776E-2"/>
                  <c:y val="-3.240740740740740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201576</a:t>
                    </a:r>
                    <a:r>
                      <a:rPr lang="ru-RU" dirty="0" smtClean="0"/>
                      <a:t>,0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2.2222222222222223E-2"/>
                  <c:y val="-3.240740740740740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151486</a:t>
                    </a:r>
                    <a:r>
                      <a:rPr lang="ru-RU" dirty="0" smtClean="0"/>
                      <a:t>,0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2.2222222222222223E-2"/>
                  <c:y val="-4.6296296296296294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126660</a:t>
                    </a:r>
                    <a:r>
                      <a:rPr lang="ru-RU" dirty="0" smtClean="0"/>
                      <a:t>,0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1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Лист7!$A$28:$C$28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Лист7!$A$29:$C$29</c:f>
              <c:numCache>
                <c:formatCode>General</c:formatCode>
                <c:ptCount val="3"/>
                <c:pt idx="0">
                  <c:v>201576</c:v>
                </c:pt>
                <c:pt idx="1">
                  <c:v>151486</c:v>
                </c:pt>
                <c:pt idx="2">
                  <c:v>126660</c:v>
                </c:pt>
              </c:numCache>
            </c:numRef>
          </c:val>
        </c:ser>
        <c:shape val="cylinder"/>
        <c:axId val="54625792"/>
        <c:axId val="56231040"/>
        <c:axId val="0"/>
      </c:bar3DChart>
      <c:catAx>
        <c:axId val="54625792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6231040"/>
        <c:crosses val="autoZero"/>
        <c:auto val="1"/>
        <c:lblAlgn val="ctr"/>
        <c:lblOffset val="100"/>
      </c:catAx>
      <c:valAx>
        <c:axId val="5623104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1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4625792"/>
        <c:crosses val="autoZero"/>
        <c:crossBetween val="between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Общий объем субсидий</a:t>
            </a:r>
          </a:p>
        </c:rich>
      </c:tx>
      <c:layout>
        <c:manualLayout>
          <c:xMode val="edge"/>
          <c:yMode val="edge"/>
          <c:x val="0.21818044619422583"/>
          <c:y val="3.7037037037037049E-2"/>
        </c:manualLayout>
      </c:layout>
    </c:title>
    <c:view3D>
      <c:rotX val="20"/>
      <c:rotY val="30"/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8000"/>
            </a:solidFill>
          </c:spPr>
          <c:dLbls>
            <c:dLbl>
              <c:idx val="0"/>
              <c:layout>
                <c:manualLayout>
                  <c:x val="2.5000000000000001E-2"/>
                  <c:y val="-5.5555555555555552E-2"/>
                </c:manualLayout>
              </c:layout>
              <c:showVal val="1"/>
            </c:dLbl>
            <c:dLbl>
              <c:idx val="1"/>
              <c:layout>
                <c:manualLayout>
                  <c:x val="3.6111111111111108E-2"/>
                  <c:y val="-4.1666666666666664E-2"/>
                </c:manualLayout>
              </c:layout>
              <c:showVal val="1"/>
            </c:dLbl>
            <c:dLbl>
              <c:idx val="2"/>
              <c:layout>
                <c:manualLayout>
                  <c:x val="2.777777777777788E-2"/>
                  <c:y val="-2.7777777777777776E-2"/>
                </c:manualLayout>
              </c:layout>
              <c:showVal val="1"/>
            </c:dLbl>
            <c:txPr>
              <a:bodyPr/>
              <a:lstStyle/>
              <a:p>
                <a:pPr>
                  <a:defRPr sz="11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Лист7!$A$44:$C$44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Лист7!$A$45:$C$45</c:f>
              <c:numCache>
                <c:formatCode>General</c:formatCode>
                <c:ptCount val="3"/>
                <c:pt idx="0">
                  <c:v>124120.8</c:v>
                </c:pt>
                <c:pt idx="1">
                  <c:v>56748.7</c:v>
                </c:pt>
                <c:pt idx="2">
                  <c:v>45211.8</c:v>
                </c:pt>
              </c:numCache>
            </c:numRef>
          </c:val>
        </c:ser>
        <c:shape val="cylinder"/>
        <c:axId val="59614720"/>
        <c:axId val="59659008"/>
        <c:axId val="0"/>
      </c:bar3DChart>
      <c:catAx>
        <c:axId val="59614720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9659008"/>
        <c:crosses val="autoZero"/>
        <c:auto val="1"/>
        <c:lblAlgn val="ctr"/>
        <c:lblOffset val="100"/>
      </c:catAx>
      <c:valAx>
        <c:axId val="5965900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1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9614720"/>
        <c:crosses val="autoZero"/>
        <c:crossBetween val="between"/>
      </c:valAx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Общий объем субвенций</a:t>
            </a:r>
          </a:p>
        </c:rich>
      </c:tx>
      <c:layout>
        <c:manualLayout>
          <c:xMode val="edge"/>
          <c:yMode val="edge"/>
          <c:x val="0.20725000000000013"/>
          <c:y val="2.7777777777777832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00FF"/>
            </a:solidFill>
          </c:spPr>
          <c:dLbls>
            <c:dLbl>
              <c:idx val="0"/>
              <c:layout>
                <c:manualLayout>
                  <c:x val="5.5555555555555558E-3"/>
                  <c:y val="-2.3148148148148147E-2"/>
                </c:manualLayout>
              </c:layout>
              <c:showVal val="1"/>
            </c:dLbl>
            <c:dLbl>
              <c:idx val="1"/>
              <c:layout>
                <c:manualLayout>
                  <c:x val="2.7777777777777848E-3"/>
                  <c:y val="-3.2407407407407447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2.3148148148148147E-2"/>
                </c:manualLayout>
              </c:layout>
              <c:showVal val="1"/>
            </c:dLbl>
            <c:txPr>
              <a:bodyPr/>
              <a:lstStyle/>
              <a:p>
                <a:pPr>
                  <a:defRPr sz="11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Лист7!$A$51:$C$51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Лист7!$A$52:$C$52</c:f>
              <c:numCache>
                <c:formatCode>General</c:formatCode>
                <c:ptCount val="3"/>
                <c:pt idx="0">
                  <c:v>411856.5</c:v>
                </c:pt>
                <c:pt idx="1">
                  <c:v>316262.5</c:v>
                </c:pt>
                <c:pt idx="2">
                  <c:v>322308.8</c:v>
                </c:pt>
              </c:numCache>
            </c:numRef>
          </c:val>
        </c:ser>
        <c:shape val="cylinder"/>
        <c:axId val="60335232"/>
        <c:axId val="60850176"/>
        <c:axId val="0"/>
      </c:bar3DChart>
      <c:catAx>
        <c:axId val="60335232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0850176"/>
        <c:crosses val="autoZero"/>
        <c:auto val="1"/>
        <c:lblAlgn val="ctr"/>
        <c:lblOffset val="100"/>
      </c:catAx>
      <c:valAx>
        <c:axId val="6085017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1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0335232"/>
        <c:crosses val="autoZero"/>
        <c:crossBetween val="between"/>
      </c:valAx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Общий объем иных межбюджетных трансфертов</a:t>
            </a:r>
          </a:p>
        </c:rich>
      </c:tx>
      <c:layout>
        <c:manualLayout>
          <c:xMode val="edge"/>
          <c:yMode val="edge"/>
          <c:x val="0.17045822397200364"/>
          <c:y val="2.7777777777777832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C000"/>
            </a:solidFill>
          </c:spPr>
          <c:dLbls>
            <c:dLbl>
              <c:idx val="0"/>
              <c:layout>
                <c:manualLayout>
                  <c:x val="2.7777777777777848E-3"/>
                  <c:y val="-1.85185185185185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41659</a:t>
                    </a:r>
                    <a:r>
                      <a:rPr lang="ru-RU" dirty="0" smtClean="0"/>
                      <a:t>,0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8.3333333333333367E-3"/>
                  <c:y val="-1.3888888888888907E-2"/>
                </c:manualLayout>
              </c:layout>
              <c:showVal val="1"/>
            </c:dLbl>
            <c:dLbl>
              <c:idx val="2"/>
              <c:layout>
                <c:manualLayout>
                  <c:x val="1.1111111111111124E-2"/>
                  <c:y val="-2.3148148148148147E-2"/>
                </c:manualLayout>
              </c:layout>
              <c:showVal val="1"/>
            </c:dLbl>
            <c:txPr>
              <a:bodyPr/>
              <a:lstStyle/>
              <a:p>
                <a:pPr>
                  <a:defRPr sz="11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Лист7!$A$67:$C$67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Лист7!$A$68:$C$68</c:f>
              <c:numCache>
                <c:formatCode>General</c:formatCode>
                <c:ptCount val="3"/>
                <c:pt idx="0">
                  <c:v>41659</c:v>
                </c:pt>
                <c:pt idx="1">
                  <c:v>40165.4</c:v>
                </c:pt>
                <c:pt idx="2">
                  <c:v>40378.300000000003</c:v>
                </c:pt>
              </c:numCache>
            </c:numRef>
          </c:val>
        </c:ser>
        <c:shape val="cylinder"/>
        <c:axId val="62695296"/>
        <c:axId val="62697856"/>
        <c:axId val="0"/>
      </c:bar3DChart>
      <c:catAx>
        <c:axId val="62695296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2697856"/>
        <c:crosses val="autoZero"/>
        <c:auto val="1"/>
        <c:lblAlgn val="ctr"/>
        <c:lblOffset val="100"/>
      </c:catAx>
      <c:valAx>
        <c:axId val="6269785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1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2695296"/>
        <c:crosses val="autoZero"/>
        <c:crossBetween val="between"/>
      </c:valAx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FF000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14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618,7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11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684,1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10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849,5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10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014,9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1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Лист8!$B$5:$E$5</c:f>
              <c:numCache>
                <c:formatCode>dd/mm/yyyy</c:formatCode>
                <c:ptCount val="4"/>
                <c:pt idx="0">
                  <c:v>44562</c:v>
                </c:pt>
                <c:pt idx="1">
                  <c:v>44927</c:v>
                </c:pt>
                <c:pt idx="2">
                  <c:v>45292</c:v>
                </c:pt>
                <c:pt idx="3">
                  <c:v>45658</c:v>
                </c:pt>
              </c:numCache>
            </c:numRef>
          </c:cat>
          <c:val>
            <c:numRef>
              <c:f>Лист8!$B$6:$E$6</c:f>
              <c:numCache>
                <c:formatCode>General</c:formatCode>
                <c:ptCount val="4"/>
                <c:pt idx="0">
                  <c:v>14618.7</c:v>
                </c:pt>
                <c:pt idx="1">
                  <c:v>11684.1</c:v>
                </c:pt>
                <c:pt idx="2">
                  <c:v>10849.5</c:v>
                </c:pt>
                <c:pt idx="3">
                  <c:v>10014.9</c:v>
                </c:pt>
              </c:numCache>
            </c:numRef>
          </c:val>
        </c:ser>
        <c:axId val="55974144"/>
        <c:axId val="56231424"/>
      </c:barChart>
      <c:dateAx>
        <c:axId val="55974144"/>
        <c:scaling>
          <c:orientation val="minMax"/>
        </c:scaling>
        <c:axPos val="b"/>
        <c:numFmt formatCode="dd/mm/yyyy" sourceLinked="1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6231424"/>
        <c:crosses val="autoZero"/>
        <c:auto val="1"/>
        <c:lblOffset val="100"/>
      </c:dateAx>
      <c:valAx>
        <c:axId val="5623142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5974144"/>
        <c:crosses val="autoZero"/>
        <c:crossBetween val="between"/>
      </c:valAx>
    </c:plotArea>
    <c:plotVisOnly val="1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0.8125</cdr:x>
      <cdr:y>0.12088</cdr:y>
    </cdr:from>
    <cdr:to>
      <cdr:x>0.94532</cdr:x>
      <cdr:y>0.15385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7429520" y="785818"/>
          <a:ext cx="1214446" cy="21431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Constantia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Constantia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Constantia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Constantia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Constantia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Constantia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Constantia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Constantia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Constantia"/>
            </a:defRPr>
          </a:lvl9pPr>
        </a:lstStyle>
        <a:p xmlns:a="http://schemas.openxmlformats.org/drawingml/2006/main">
          <a:pPr algn="ctr"/>
          <a:r>
            <a:rPr lang="ru-RU" sz="1400" dirty="0" smtClean="0">
              <a:solidFill>
                <a:sysClr val="windowText" lastClr="000000"/>
              </a:solidFill>
            </a:rPr>
            <a:t>тыс.руб.</a:t>
          </a:r>
          <a:endParaRPr lang="ru-RU" sz="1400" dirty="0">
            <a:solidFill>
              <a:sysClr val="windowText" lastClr="00000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0363E0-3088-46F1-8670-544CF1BE83A2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0F5CF6-E7D0-4EFB-A3BC-B31EB1D01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F5CF6-E7D0-4EFB-A3BC-B31EB1D01AEF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F960-00F1-46DC-8B0D-666DDC507A28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25AD-B082-4CB1-B51D-2391B89244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F960-00F1-46DC-8B0D-666DDC507A28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25AD-B082-4CB1-B51D-2391B89244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F960-00F1-46DC-8B0D-666DDC507A28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25AD-B082-4CB1-B51D-2391B89244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F960-00F1-46DC-8B0D-666DDC507A28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25AD-B082-4CB1-B51D-2391B89244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F960-00F1-46DC-8B0D-666DDC507A28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25AD-B082-4CB1-B51D-2391B89244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F960-00F1-46DC-8B0D-666DDC507A28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25AD-B082-4CB1-B51D-2391B89244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F960-00F1-46DC-8B0D-666DDC507A28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25AD-B082-4CB1-B51D-2391B89244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F960-00F1-46DC-8B0D-666DDC507A28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25AD-B082-4CB1-B51D-2391B89244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F960-00F1-46DC-8B0D-666DDC507A28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25AD-B082-4CB1-B51D-2391B89244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F960-00F1-46DC-8B0D-666DDC507A28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25AD-B082-4CB1-B51D-2391B89244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F960-00F1-46DC-8B0D-666DDC507A28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BC525AD-B082-4CB1-B51D-2391B89244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33EF960-00F1-46DC-8B0D-666DDC507A28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BC525AD-B082-4CB1-B51D-2391B892441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4416417"/>
            <a:ext cx="8172480" cy="244158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0000FF"/>
                </a:solidFill>
                <a:latin typeface="Century" pitchFamily="18" charset="0"/>
                <a:cs typeface="Angsana New" pitchFamily="18" charset="-34"/>
              </a:rPr>
              <a:t>Публичные слушания </a:t>
            </a:r>
            <a:br>
              <a:rPr lang="ru-RU" b="1" i="1" dirty="0" smtClean="0">
                <a:solidFill>
                  <a:srgbClr val="0000FF"/>
                </a:solidFill>
                <a:latin typeface="Century" pitchFamily="18" charset="0"/>
                <a:cs typeface="Angsana New" pitchFamily="18" charset="-34"/>
              </a:rPr>
            </a:br>
            <a:r>
              <a:rPr lang="ru-RU" b="1" i="1" dirty="0" smtClean="0">
                <a:solidFill>
                  <a:srgbClr val="0000FF"/>
                </a:solidFill>
                <a:latin typeface="Century" pitchFamily="18" charset="0"/>
                <a:cs typeface="Angsana New" pitchFamily="18" charset="-34"/>
              </a:rPr>
              <a:t>по проекту бюджета муниципального района «Чернышевский район» </a:t>
            </a:r>
            <a:br>
              <a:rPr lang="ru-RU" b="1" i="1" dirty="0" smtClean="0">
                <a:solidFill>
                  <a:srgbClr val="0000FF"/>
                </a:solidFill>
                <a:latin typeface="Century" pitchFamily="18" charset="0"/>
                <a:cs typeface="Angsana New" pitchFamily="18" charset="-34"/>
              </a:rPr>
            </a:br>
            <a:r>
              <a:rPr lang="ru-RU" b="1" i="1" dirty="0" smtClean="0">
                <a:solidFill>
                  <a:srgbClr val="0000FF"/>
                </a:solidFill>
                <a:latin typeface="Century" pitchFamily="18" charset="0"/>
                <a:cs typeface="Angsana New" pitchFamily="18" charset="-34"/>
              </a:rPr>
              <a:t>на 2022 год и на плановый период 2023 и 2024 годов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ru-RU" dirty="0"/>
          </a:p>
        </p:txBody>
      </p:sp>
      <p:pic>
        <p:nvPicPr>
          <p:cNvPr id="1026" name="Picture 2" descr="C:\Users\Ирина\Desktop\ef0eaa_3mi9j5_ld7_ap_d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28662" cy="11578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305800" cy="65321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/>
              <a:t>Неналоговые доходы бюджета муниципального района «Чернышевский район» на 2022 год </a:t>
            </a:r>
            <a:r>
              <a:rPr lang="ru-RU" sz="2000" b="1" dirty="0" smtClean="0"/>
              <a:t>и </a:t>
            </a:r>
            <a:r>
              <a:rPr lang="ru-RU" sz="2000" b="1" dirty="0" smtClean="0"/>
              <a:t>плановый период 2023-2024 годы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715272" y="1000108"/>
            <a:ext cx="121444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тыс.руб.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5" name="Picture 2" descr="C:\Users\Ирина\Desktop\ef0eaa_3mi9j5_ld7_ap_d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572972" cy="714355"/>
          </a:xfrm>
          <a:prstGeom prst="rect">
            <a:avLst/>
          </a:prstGeom>
          <a:noFill/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81" y="1428734"/>
          <a:ext cx="8572561" cy="5278410"/>
        </p:xfrm>
        <a:graphic>
          <a:graphicData uri="http://schemas.openxmlformats.org/drawingml/2006/table">
            <a:tbl>
              <a:tblPr/>
              <a:tblGrid>
                <a:gridCol w="1961518"/>
                <a:gridCol w="1961518"/>
                <a:gridCol w="1039550"/>
                <a:gridCol w="1337393"/>
                <a:gridCol w="1136739"/>
                <a:gridCol w="1135843"/>
              </a:tblGrid>
              <a:tr h="777518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Вид дохода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329" marR="26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Норматив отчислений, %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329" marR="26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Уточненный план </a:t>
                      </a:r>
                      <a:endParaRPr lang="ru-RU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на 2021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329" marR="26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Очередной финансовый </a:t>
                      </a:r>
                      <a:endParaRPr lang="ru-RU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329" marR="26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Плановый </a:t>
                      </a:r>
                      <a:endParaRPr lang="ru-RU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329" marR="26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Плановый </a:t>
                      </a:r>
                      <a:endParaRPr lang="ru-RU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2024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329" marR="26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95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329" marR="26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Аренда земли: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50% с городских поселений;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100% с сельских поселений;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Аренда имущества: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100% в бюджет района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329" marR="26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6 499,7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329" marR="26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7 629,9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329" marR="26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7 859,4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329" marR="26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8 046,5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329" marR="26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5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Платежи при пользовании природными ресурсами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329" marR="26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329" marR="26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425,5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329" marR="26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281,0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329" marR="26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292,0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329" marR="26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304,0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329" marR="26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05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Доходы от продажи материальных и нематериальных активов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329" marR="26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Продажа имущества: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100% в бюджет района;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Продажа земельных  участков: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50% с городских поселений;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100% с сельских поселений.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329" marR="26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814,5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329" marR="26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1 144,5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329" marR="26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973,0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329" marR="26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1 052,0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329" marR="26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5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Штрафы, санкции, возмещение ущерба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329" marR="26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Согласно Бюджетного кодекса РФ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329" marR="26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2 098,5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329" marR="26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2 646,6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329" marR="26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2 752,5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329" marR="26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2 862,6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329" marR="26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7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Прочие неналоговые доходы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329" marR="26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329" marR="26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800,0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329" marR="26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6329" marR="26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6329" marR="26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6329" marR="26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357166"/>
            <a:ext cx="7415210" cy="13624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Межбюджетные трансферты, получаемые </a:t>
            </a:r>
            <a:b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из других бюджетов бюджетной системы</a:t>
            </a:r>
            <a:endParaRPr lang="ru-RU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357158" y="2000240"/>
            <a:ext cx="8215370" cy="4357718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Объемы межбюджетных трансфертов, получаемых из краевого бюджета в 2022 году и плановом периоде 2023 и 2024 годов, предусмотрены на основании проекта закона Забайкальского края «О  бюджете Забайкальского края  на 2022 год и на плановый период 2023 и 2024 годов</a:t>
            </a:r>
            <a:r>
              <a:rPr lang="ru-RU" sz="2800" dirty="0" smtClean="0">
                <a:solidFill>
                  <a:srgbClr val="0070C0"/>
                </a:solidFill>
              </a:rPr>
              <a:t>»</a:t>
            </a:r>
          </a:p>
        </p:txBody>
      </p:sp>
      <p:pic>
        <p:nvPicPr>
          <p:cNvPr id="5" name="Picture 2" descr="C:\Users\Ирина\Desktop\ef0eaa_3mi9j5_ld7_ap_d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28662" cy="11578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500042"/>
            <a:ext cx="7805734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Общий объем межбюджетных трансфертов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429520" y="1643050"/>
            <a:ext cx="121444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тыс.руб.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5" name="Picture 2" descr="C:\Users\Ирина\Desktop\ef0eaa_3mi9j5_ld7_ap_d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28662" cy="1157812"/>
          </a:xfrm>
          <a:prstGeom prst="rect">
            <a:avLst/>
          </a:prstGeom>
          <a:noFill/>
        </p:spPr>
      </p:pic>
      <p:graphicFrame>
        <p:nvGraphicFramePr>
          <p:cNvPr id="6" name="Диаграмма 5"/>
          <p:cNvGraphicFramePr/>
          <p:nvPr/>
        </p:nvGraphicFramePr>
        <p:xfrm>
          <a:off x="285720" y="1785926"/>
          <a:ext cx="8715436" cy="5072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0"/>
            <a:ext cx="7734296" cy="92871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Безвозмездные поступления от других бюджетов бюджетной системы Российской Федерации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929554" y="714356"/>
            <a:ext cx="121444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тыс.руб.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5" name="Picture 2" descr="C:\Users\Ирина\Desktop\ef0eaa_3mi9j5_ld7_ap_d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28662" cy="1157812"/>
          </a:xfrm>
          <a:prstGeom prst="rect">
            <a:avLst/>
          </a:prstGeom>
          <a:noFill/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42844" y="928670"/>
          <a:ext cx="8858313" cy="5765295"/>
        </p:xfrm>
        <a:graphic>
          <a:graphicData uri="http://schemas.openxmlformats.org/drawingml/2006/table">
            <a:tbl>
              <a:tblPr/>
              <a:tblGrid>
                <a:gridCol w="2445320"/>
                <a:gridCol w="1173018"/>
                <a:gridCol w="1168008"/>
                <a:gridCol w="927982"/>
                <a:gridCol w="1047995"/>
                <a:gridCol w="1047995"/>
                <a:gridCol w="1047995"/>
              </a:tblGrid>
              <a:tr h="15900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решением Совета МР  на 2021год (первоначально)</a:t>
                      </a:r>
                      <a:endParaRPr lang="ru-RU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-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2021 год</a:t>
                      </a:r>
                      <a:endParaRPr lang="ru-RU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Решение Совета МР «Чернышевский район» от 21.12.2020г. № 251 (в ред. от 25.10.2021г №291)</a:t>
                      </a:r>
                      <a:endParaRPr lang="ru-RU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  <a:endParaRPr lang="ru-RU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2023 год проект</a:t>
                      </a:r>
                      <a:endParaRPr lang="ru-RU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2024 год проект</a:t>
                      </a:r>
                      <a:endParaRPr lang="ru-RU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26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проект</a:t>
                      </a:r>
                      <a:endParaRPr lang="ru-RU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отклонение от 2021 года (первоначального плана)</a:t>
                      </a:r>
                      <a:endParaRPr lang="ru-RU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77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Безвозмездные поступления от других бюджетов бюджетной системы Российской Федерации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785 346,8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983 631,5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779 212,3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-6 134,5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564 662,6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534558,9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0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Дотации бюджетам бюджетной системы Российской Федерации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195 149,0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214 533,5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201576,0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+6427,0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151 486,0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126 660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1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дотации 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 выравнивание бюджетной обеспеченности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195 149,0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195 149,0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201 576,0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6427,0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151 486,0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126 660,0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1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latin typeface="Times New Roman"/>
                          <a:ea typeface="Times New Roman"/>
                          <a:cs typeface="Times New Roman"/>
                        </a:rPr>
                        <a:t>дотации бюджетам на поддержку мер по обеспечению сбалансированности бюджетов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19 384,5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60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Субсидии бюджетам  бюджетной системы Российской Федерации (межбюджетные субсидии)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118 547,3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273 359,0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124 120,8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+5 573,5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56 748,7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45 211,8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5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Субвенции бюджетам бюджетной системы Российской Федерации субъектов Российской Федерации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408 938,0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410 247,5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411 856,5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+2 918,5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316 262,5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322 308,8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0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Иные межбюджетные трансферты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62 712,5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85  491,5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41 659,0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-21053,5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40 165,4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40 378,3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Ирина\Desktop\ef0eaa_3mi9j5_ld7_ap_d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28662" cy="1157812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3500430" y="4071942"/>
            <a:ext cx="121444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тыс.руб.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715272" y="285728"/>
            <a:ext cx="121444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тыс.руб.</a:t>
            </a:r>
            <a:endParaRPr lang="ru-RU" sz="1400" dirty="0">
              <a:solidFill>
                <a:schemeClr val="tx1"/>
              </a:solidFill>
            </a:endParaRPr>
          </a:p>
        </p:txBody>
      </p:sp>
      <p:graphicFrame>
        <p:nvGraphicFramePr>
          <p:cNvPr id="12" name="Диаграмма 11"/>
          <p:cNvGraphicFramePr/>
          <p:nvPr/>
        </p:nvGraphicFramePr>
        <p:xfrm>
          <a:off x="142844" y="128586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Диаграмма 12"/>
          <p:cNvGraphicFramePr/>
          <p:nvPr/>
        </p:nvGraphicFramePr>
        <p:xfrm>
          <a:off x="4357686" y="128586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9" name="Диаграмма 18"/>
          <p:cNvGraphicFramePr/>
          <p:nvPr/>
        </p:nvGraphicFramePr>
        <p:xfrm>
          <a:off x="0" y="4114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0" name="Диаграмма 19"/>
          <p:cNvGraphicFramePr/>
          <p:nvPr/>
        </p:nvGraphicFramePr>
        <p:xfrm>
          <a:off x="4572000" y="4114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>
            <a:alpha val="3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28662" y="1643050"/>
            <a:ext cx="7929618" cy="469190"/>
          </a:xfrm>
        </p:spPr>
        <p:txBody>
          <a:bodyPr/>
          <a:lstStyle/>
          <a:p>
            <a:pPr algn="ctr"/>
            <a:r>
              <a:rPr lang="ru-RU" sz="3200" b="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Финансовый результат  районного бюджета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0034" y="1500174"/>
            <a:ext cx="7772400" cy="150971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соответствии с Бюджетным Кодексом РФ и Положением о  бюджетном устройстве и бюджетном процессе в Чернышевском  районе размер прогнозируемого дефицита бюджета не превысит в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2022году 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плановом периоде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2023-2024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годов установленный предел в 5 % от утвержденного годового объема доходов районного бюджета без учета утвержденного  объема безвозмездных поступлений и (или) поступлений налоговых доходов по дополнительным нормативам отчислений.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Ирина\Desktop\ef0eaa_3mi9j5_ld7_ap_d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28662" cy="11578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2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357298"/>
            <a:ext cx="8020048" cy="65321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Расчет прогнозируемого финансового результата  районного бюджета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715272" y="1428736"/>
            <a:ext cx="121444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тыс.руб.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5" name="Picture 2" descr="C:\Users\Ирина\Desktop\ef0eaa_3mi9j5_ld7_ap_d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28662" cy="1157812"/>
          </a:xfrm>
          <a:prstGeom prst="rect">
            <a:avLst/>
          </a:prstGeom>
          <a:noFill/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57158" y="1785926"/>
          <a:ext cx="8643998" cy="4786346"/>
        </p:xfrm>
        <a:graphic>
          <a:graphicData uri="http://schemas.openxmlformats.org/drawingml/2006/table">
            <a:tbl>
              <a:tblPr/>
              <a:tblGrid>
                <a:gridCol w="4724972"/>
                <a:gridCol w="1314313"/>
                <a:gridCol w="1398450"/>
                <a:gridCol w="1206263"/>
              </a:tblGrid>
              <a:tr h="6016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SimSun"/>
                          <a:cs typeface="Times New Roman"/>
                        </a:rPr>
                        <a:t>Показатель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SimSun"/>
                          <a:cs typeface="Times New Roman"/>
                        </a:rPr>
                        <a:t>2022 год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SimSun"/>
                          <a:cs typeface="Times New Roman"/>
                        </a:rPr>
                        <a:t>2023 год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SimSun"/>
                          <a:cs typeface="Times New Roman"/>
                        </a:rPr>
                        <a:t>2024 год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178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 Доходы, всего: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в  том числе: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1 056 870,4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860 143,6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847 785,7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16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 Налоговые, неналоговые доходы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276 938,1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295 481,0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314 061,4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76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 в т.ч.  поступления налоговых доходов по дополнительным нормативам отчислений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145538,9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157034,9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168887,3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16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779 932,3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564662,6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534558,9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178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Верхний предел муниципального внутреннего долга на 01 января года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65 699,6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69 223,1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72 587,1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Муниципальный долг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28596" y="1785926"/>
            <a:ext cx="8305800" cy="1643074"/>
          </a:xfrm>
          <a:prstGeom prst="rect">
            <a:avLst/>
          </a:prstGeom>
        </p:spPr>
        <p:txBody>
          <a:bodyPr vert="horz" lIns="0" tIns="45720" rIns="0" bIns="0" anchor="b">
            <a:normAutofit fontScale="250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lvl="0" algn="ctr">
              <a:spcBef>
                <a:spcPct val="0"/>
              </a:spcBef>
            </a:pPr>
            <a:r>
              <a:rPr lang="ru-RU" sz="9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Предельный объем муниципального долга  установлен  в соответствии  Положением о бюджетном процессе в  Чернышевском  районе   в размере 50% от общего годового объема доходов местного бюджета без учета утвержденного объема безвозмездных поступлений и (или) поступлений налоговых доходов по дополнительным нормативам отчислений.</a:t>
            </a:r>
            <a:r>
              <a:rPr kumimoji="0" lang="ru-RU" sz="5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50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2" descr="C:\Users\Ирина\Desktop\ef0eaa_3mi9j5_ld7_ap_d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28662" cy="1157812"/>
          </a:xfrm>
          <a:prstGeom prst="rect">
            <a:avLst/>
          </a:prstGeom>
          <a:noFill/>
        </p:spPr>
      </p:pic>
      <p:graphicFrame>
        <p:nvGraphicFramePr>
          <p:cNvPr id="9" name="Диаграмма 8"/>
          <p:cNvGraphicFramePr/>
          <p:nvPr/>
        </p:nvGraphicFramePr>
        <p:xfrm>
          <a:off x="0" y="3214686"/>
          <a:ext cx="9144000" cy="3500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1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Ирина\Desktop\ef0eaa_3mi9j5_ld7_ap_d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28662" cy="1157812"/>
          </a:xfrm>
          <a:prstGeom prst="rect">
            <a:avLst/>
          </a:prstGeom>
          <a:noFill/>
        </p:spPr>
      </p:pic>
      <p:graphicFrame>
        <p:nvGraphicFramePr>
          <p:cNvPr id="6" name="Диаграмма 5"/>
          <p:cNvGraphicFramePr/>
          <p:nvPr/>
        </p:nvGraphicFramePr>
        <p:xfrm>
          <a:off x="0" y="214290"/>
          <a:ext cx="9144000" cy="65008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85720" y="928670"/>
            <a:ext cx="8572560" cy="571504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500702"/>
            <a:ext cx="83058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Проект Решения Совета муниципального района «Чернышевский район» "О районном бюджете на 2022 год и плановый период 2023 и 2024 годов" подготовлен с учетом основных направлений бюджетной, налоговой политики муниципального района «Чернышевский район» на 2022 год и плановый период 2023 и 2024годов.</a:t>
            </a:r>
            <a:br>
              <a:rPr lang="ru-RU" sz="3600" dirty="0" smtClean="0"/>
            </a:br>
            <a:endParaRPr lang="ru-RU" sz="3600" dirty="0"/>
          </a:p>
        </p:txBody>
      </p:sp>
      <p:pic>
        <p:nvPicPr>
          <p:cNvPr id="5" name="Picture 2" descr="C:\Users\Ирина\Desktop\ef0eaa_3mi9j5_ld7_ap_d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28662" cy="11578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2"/>
          <a:ext cx="9143999" cy="6858005"/>
        </p:xfrm>
        <a:graphic>
          <a:graphicData uri="http://schemas.openxmlformats.org/drawingml/2006/table">
            <a:tbl>
              <a:tblPr/>
              <a:tblGrid>
                <a:gridCol w="3534833"/>
                <a:gridCol w="1504673"/>
                <a:gridCol w="1495472"/>
                <a:gridCol w="1434731"/>
                <a:gridCol w="1174290"/>
              </a:tblGrid>
              <a:tr h="6077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расходов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Потребность на 2022год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Разработанный проект на 2022г.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Недостаток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% от потребности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latin typeface="Times New Roman"/>
                          <a:ea typeface="Times New Roman"/>
                          <a:cs typeface="Times New Roman"/>
                        </a:rPr>
                        <a:t>Первоочередные расходы: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    419 163,90   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  377 833,45   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      41 330,45   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                 90,14   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36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1. Расходы на оплату труда с начислениями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290 017,00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254 703,03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35 313,97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з/плата  на 10,5мес.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2. Расходы на оплату коммунальных услуг (223)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109 929,10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105 348,72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4 580,38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на 11,5 мес.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0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4.Расходы на услуги связи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2 603,30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2 271,40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331,90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87,25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0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5. Расходы на ГСМ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4 464,30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4 464,30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0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6. расходы на питание в интернатах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369,80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369,80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0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7. Питание детей ОВЗ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4 662,00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4 662,00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0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9. Подвоз воды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831,20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27,00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804,20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3,25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0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10. Представительские расходы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800,00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500,00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300,00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62,50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11. Резервный фонд Администрации района(290)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200,00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200,00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13. Доплата к пенсиям муниципальных служащих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5 143,20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5 143,20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14. Обслуживание муниципального долга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17,20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17,20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15. Услуги ЦСУ, нотариуса, почтовые расходы, оргвзносы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126,80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126,80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0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latin typeface="Times New Roman"/>
                          <a:ea typeface="Times New Roman"/>
                          <a:cs typeface="Times New Roman"/>
                        </a:rPr>
                        <a:t>Налоги: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10 797,80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10 797,80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1820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16. налог на имущество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7 176,30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7 176,30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0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18.земельный налог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3 549,70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3 549,70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0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18. Транспортный налог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71,80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71,80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0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Текущие расходы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81 501,50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36 788,90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44 712,60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45,14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2257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19. Программное обеспечение (226)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826,10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413,10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413,00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50,01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0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20. Командировочные расходы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4 842,20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500,00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4 342,20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10,33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21. Подписка на периодическую печать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569,80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469,80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17,55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22. Вывоз ТБО, содержание в чистоте помещений, уборка туалетов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1 393,20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1 393,20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0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23. Канцелярские товары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1 271,60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500,00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771,60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39,32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0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24.зап. части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890,00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500,00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390,00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56,18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6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25. услуги СЭС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432,40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432,40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73" marR="2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-7"/>
          <a:ext cx="9143999" cy="6759197"/>
        </p:xfrm>
        <a:graphic>
          <a:graphicData uri="http://schemas.openxmlformats.org/drawingml/2006/table">
            <a:tbl>
              <a:tblPr/>
              <a:tblGrid>
                <a:gridCol w="3534833"/>
                <a:gridCol w="1504672"/>
                <a:gridCol w="1495472"/>
                <a:gridCol w="1434732"/>
                <a:gridCol w="1174290"/>
              </a:tblGrid>
              <a:tr h="4840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расходов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  <a:cs typeface="Times New Roman"/>
                        </a:rPr>
                        <a:t>Потребность на 2022год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  <a:cs typeface="Times New Roman"/>
                        </a:rPr>
                        <a:t>Разработанный проект на 2022г.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  <a:cs typeface="Times New Roman"/>
                        </a:rPr>
                        <a:t>Недостаток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  <a:cs typeface="Times New Roman"/>
                        </a:rPr>
                        <a:t>% от потребности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0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26. оценка качества (прочие в образ)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96,00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96,00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1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27. Текущий ремонт, техническое обслуживание оборудования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19 851,20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2 000,00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17 851,20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10,07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28, Текущий ремонт дорог за счет акцизов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19 085,30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19 085,30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3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29. вневедомственная охрана, сигнальная кнопка, спецсвязь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1 549,10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1 549,10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2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30. Мед. осмотры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5 702,60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5 702,60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3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31. Автострахование, диагностика, тех. осмотр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118,30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118,30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2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32.Проведение мероприятий районного значения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2 171,00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925,90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1 245,10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42,65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1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34. ФК и спорт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557,10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300,00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257,10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53,85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3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35.приобретение комплектующих к компьютерам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1 983,40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595,00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1 388,40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30,00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1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36. хозяйственные расходы,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4 614,60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1 500,00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3 114,60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32,51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1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37.материалы для ремонта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12 737,00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12 737,00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1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39. проведение ЕГЭ, ГИА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971,30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485,70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485,60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50,01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1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40. изготовление аттестатов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192,30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192,30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1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41. Публикация в газете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600,00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400,00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200,00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66,67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3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42.Обучение санминимум, охрана труда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1 047,00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1 047,00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1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>
                          <a:latin typeface="Times New Roman"/>
                          <a:ea typeface="Times New Roman"/>
                          <a:cs typeface="Times New Roman"/>
                        </a:rPr>
                        <a:t>межбюджетные трансферты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  <a:cs typeface="Times New Roman"/>
                        </a:rPr>
                        <a:t>70 551,00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  <a:cs typeface="Times New Roman"/>
                        </a:rPr>
                        <a:t>70 551,00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2883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36. Межбюджетные трансферты из районного бюджета (251)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1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Дотация на выравнивание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64 396,20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64 396,20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1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Дотация на сбалансированность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3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Субвенция на передаваемые полномочия сельским поселениям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6 154,80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6 154,80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1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>
                          <a:latin typeface="Times New Roman"/>
                          <a:ea typeface="Times New Roman"/>
                          <a:cs typeface="Times New Roman"/>
                        </a:rPr>
                        <a:t>Противопожарные мероприятия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  <a:cs typeface="Times New Roman"/>
                        </a:rPr>
                        <a:t>5 216,20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  <a:cs typeface="Times New Roman"/>
                        </a:rPr>
                        <a:t>5 119,00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97,20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98,14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4324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37. противопожарные мероприятия- пропитка кровли, обслуживание пожарной сигнализации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3 676,70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3 676,70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0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32. Замеры сопротивления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1 282,10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1 184,90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97,20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92,42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1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39. приобретение огнетушителей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257,40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257,40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3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>
                          <a:latin typeface="Times New Roman"/>
                          <a:ea typeface="Times New Roman"/>
                          <a:cs typeface="Times New Roman"/>
                        </a:rPr>
                        <a:t>Приобретение основных средств, материальных запасов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  <a:cs typeface="Times New Roman"/>
                        </a:rPr>
                        <a:t>34 788,70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  <a:cs typeface="Times New Roman"/>
                        </a:rPr>
                        <a:t>1 592,25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  <a:cs typeface="Times New Roman"/>
                        </a:rPr>
                        <a:t>33 196,45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4,58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1441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42. оргтехника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616,50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308,25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308,25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50,00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3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43.приобретение котлов, насосов, двигателей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350,00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350,00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1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44. Оснащение учреждений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30 758,10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30 758,10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1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49.приобретение СИЗ, дез,средств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2 490,10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1 200,00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1 290,10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48,19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1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50. расходы по ГО и ЧС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504,00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54,00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450,00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10,71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1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51.Оснащение ЕДДС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70,00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30,00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40,00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42,86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64" marR="3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0"/>
          <a:ext cx="9144000" cy="6722139"/>
        </p:xfrm>
        <a:graphic>
          <a:graphicData uri="http://schemas.openxmlformats.org/drawingml/2006/table">
            <a:tbl>
              <a:tblPr/>
              <a:tblGrid>
                <a:gridCol w="3534833"/>
                <a:gridCol w="1504673"/>
                <a:gridCol w="1495470"/>
                <a:gridCol w="1434733"/>
                <a:gridCol w="1174291"/>
              </a:tblGrid>
              <a:tr h="3241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расходов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40" marR="2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  <a:cs typeface="Times New Roman"/>
                        </a:rPr>
                        <a:t>Потребность на 2022год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40" marR="2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  <a:cs typeface="Times New Roman"/>
                        </a:rPr>
                        <a:t>Разработанный проект на 2022г.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40" marR="2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  <a:cs typeface="Times New Roman"/>
                        </a:rPr>
                        <a:t>Недостаток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40" marR="2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  <a:cs typeface="Times New Roman"/>
                        </a:rPr>
                        <a:t>% от потребности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40" marR="2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8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Муниципальные целевые программы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40" marR="2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>
                          <a:latin typeface="Times New Roman"/>
                          <a:ea typeface="Times New Roman"/>
                          <a:cs typeface="Times New Roman"/>
                        </a:rPr>
                        <a:t>42 830,70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40" marR="2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>
                          <a:latin typeface="Times New Roman"/>
                          <a:ea typeface="Times New Roman"/>
                          <a:cs typeface="Times New Roman"/>
                        </a:rPr>
                        <a:t>38 049,50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40" marR="2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>
                          <a:latin typeface="Times New Roman"/>
                          <a:ea typeface="Times New Roman"/>
                          <a:cs typeface="Times New Roman"/>
                        </a:rPr>
                        <a:t>5 916,20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40" marR="2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88,84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40" marR="2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2028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МЦП "Управление земельно-имущественным комплексом"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40" marR="2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2 410,00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40" marR="2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2 410,00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40" marR="2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40" marR="2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40" marR="2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8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том числе ремонт системы отопления здания общежития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40" marR="2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2 000,00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40" marR="2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2 000,00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40" marR="2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40" marR="2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40" marR="2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8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МЦП "Улучшение условий охраны труда"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40" marR="2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370,00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40" marR="2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370,00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40" marR="2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40" marR="2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40" marR="2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8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МЦП "Комплексное развитие сельских территорий"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40" marR="2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2 301,00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40" marR="2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2 043,50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40" marR="2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257,50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40" marR="2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88,81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40" marR="2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3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Программа «Территориальное планирование и обеспечение градостроительной деятельности»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40" marR="2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i="1" dirty="0">
                          <a:latin typeface="Times New Roman"/>
                          <a:ea typeface="Times New Roman"/>
                          <a:cs typeface="Times New Roman"/>
                        </a:rPr>
                        <a:t>1 762,00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40" marR="2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i="1">
                          <a:latin typeface="Times New Roman"/>
                          <a:ea typeface="Times New Roman"/>
                          <a:cs typeface="Times New Roman"/>
                        </a:rPr>
                        <a:t>1 550,00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40" marR="2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i="1">
                          <a:latin typeface="Times New Roman"/>
                          <a:ea typeface="Times New Roman"/>
                          <a:cs typeface="Times New Roman"/>
                        </a:rPr>
                        <a:t>212,00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40" marR="2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87,97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40" marR="2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3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Программа «Энергосбережения и повышения энергетической эффективности»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40" marR="2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i="1" dirty="0">
                          <a:latin typeface="Times New Roman"/>
                          <a:ea typeface="Times New Roman"/>
                          <a:cs typeface="Times New Roman"/>
                        </a:rPr>
                        <a:t>1 408,00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40" marR="2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i="1">
                          <a:latin typeface="Times New Roman"/>
                          <a:ea typeface="Times New Roman"/>
                          <a:cs typeface="Times New Roman"/>
                        </a:rPr>
                        <a:t>927,00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40" marR="2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i="1">
                          <a:latin typeface="Times New Roman"/>
                          <a:ea typeface="Times New Roman"/>
                          <a:cs typeface="Times New Roman"/>
                        </a:rPr>
                        <a:t>481,00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40" marR="2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65,84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40" marR="2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3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Программа «Обеспечение жильём молодых семей Чернышевского района»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40" marR="2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i="1" dirty="0">
                          <a:latin typeface="Times New Roman"/>
                          <a:ea typeface="Times New Roman"/>
                          <a:cs typeface="Times New Roman"/>
                        </a:rPr>
                        <a:t>260,80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40" marR="2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i="1">
                          <a:latin typeface="Times New Roman"/>
                          <a:ea typeface="Times New Roman"/>
                          <a:cs typeface="Times New Roman"/>
                        </a:rPr>
                        <a:t>260,80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40" marR="2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i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40" marR="2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40" marR="2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3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Программа «Обеспечение экологической безопасности в  Чернышевского района»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40" marR="2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i="1" dirty="0">
                          <a:latin typeface="Times New Roman"/>
                          <a:ea typeface="Times New Roman"/>
                          <a:cs typeface="Times New Roman"/>
                        </a:rPr>
                        <a:t>1 120,00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40" marR="2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i="1" dirty="0">
                          <a:latin typeface="Times New Roman"/>
                          <a:ea typeface="Times New Roman"/>
                          <a:cs typeface="Times New Roman"/>
                        </a:rPr>
                        <a:t>1 120,00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40" marR="2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i="1">
                          <a:latin typeface="Times New Roman"/>
                          <a:ea typeface="Times New Roman"/>
                          <a:cs typeface="Times New Roman"/>
                        </a:rPr>
                        <a:t>1 120,00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40" marR="2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40" marR="2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8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Программа «Доступная среда в Чернышевском районе»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40" marR="2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1 600,00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40" marR="2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1 600,00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40" marR="2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40" marR="2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40" marR="2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86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Программа «Содействие занятости населения Чернышевского района» (организация временного трудоустройства несовершеннолетних граждан в возрасте от 14 до 18 лет)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40" marR="2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200,00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40" marR="2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200,00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40" marR="2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40" marR="2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40" marR="2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3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«Развитие малого и среднего предпринимательства на территории Чернышевского района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40" marR="2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500,00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40" marR="2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500,00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40" marR="2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40" marR="2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40" marR="2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2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Подпрограмма "Муниципальная поддержка социально-ориентированных некоммерческих организаций в Чернышевском районе на 2018-2020 гг"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40" marR="2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150,00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40" marR="2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150,00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40" marR="2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40" marR="2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40" marR="2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7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"Укрепление общественного здоровья в муниципальном районе"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40" marR="2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10,00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40" marR="2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10,00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40" marR="2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40" marR="2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40" marR="2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01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"Гармонизация межнациональных и межконфессиональных отношений на территории муниципального района "Чернышевский район" на 2020-2025годы.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40" marR="2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15,00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40" marR="2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15,00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40" marR="2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15,00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40" marR="2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40" marR="2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2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Программа муниципального района «Чернышевский район» «Профилактика терроризма и экстремизма в Чернышевском районе в 2018-2020 годах»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40" marR="2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26,00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40" marR="2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899,00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40" marR="2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-      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40" marR="2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3 457,69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40" marR="2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86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Программа муниципального района «Чернышевский район» «Профилактика и предупреждение употребления наркотических средств, алкоголизма, пьянства, табакокурения»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40" marR="2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214,00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40" marR="2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26,00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40" marR="2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188,00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40" marR="2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12,15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40" marR="2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3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Программа муниципального района «Чернышевский район» «Профилактика правонарушений»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40" marR="2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35,00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40" marR="2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35,00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40" marR="2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40" marR="2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40" marR="2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0"/>
          <a:ext cx="9143999" cy="6756184"/>
        </p:xfrm>
        <a:graphic>
          <a:graphicData uri="http://schemas.openxmlformats.org/drawingml/2006/table">
            <a:tbl>
              <a:tblPr/>
              <a:tblGrid>
                <a:gridCol w="3534832"/>
                <a:gridCol w="1504674"/>
                <a:gridCol w="1495471"/>
                <a:gridCol w="1434731"/>
                <a:gridCol w="1174291"/>
              </a:tblGrid>
              <a:tr h="3724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расходов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  <a:cs typeface="Times New Roman"/>
                        </a:rPr>
                        <a:t>Потребность на 2022год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  <a:cs typeface="Times New Roman"/>
                        </a:rPr>
                        <a:t>Разработанный проект на 2022г.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  <a:cs typeface="Times New Roman"/>
                        </a:rPr>
                        <a:t>Недостаток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  <a:cs typeface="Times New Roman"/>
                        </a:rPr>
                        <a:t>% от потребности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"Развитие образования в Чернышевском районе"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  <a:cs typeface="Times New Roman"/>
                        </a:rPr>
                        <a:t>25 807,10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  <a:cs typeface="Times New Roman"/>
                        </a:rPr>
                        <a:t>23 261,50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  <a:cs typeface="Times New Roman"/>
                        </a:rPr>
                        <a:t>2 545,60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  <a:cs typeface="Times New Roman"/>
                        </a:rPr>
                        <a:t>90,14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Капитальный ремонт МДОУ 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/с "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Черемушки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" 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с.Мильгидун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3 867,80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3 867,80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3 867,80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1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Открытие дополнительной группы в МДОУ 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/с "Колобок"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2 465,60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6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Проведение конкурса профессионального мастерства для воспитателей ДОУ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30,00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30,00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30,00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Повышение квалификации учителей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30,00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Внедрение модели цифровой образовательной среды в общеобразовательных организациях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2 100,00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2 100,00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2 100,00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0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Ремонт фасада МОУ СОШ 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п.Жирекен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200,00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200,00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200,00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Установка и демонтаж АПС 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/с Теремок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2 365,00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2 365,00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2 365,00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7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Установка и демонтаж АПС школы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5 797,70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5 797,70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5 797,70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1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Проведение мероприятий интеллектуальной, исследовательской и творческой направленности для одаренных детей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50,00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50,00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Организация и проведение летней оздоровительной кампании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150,00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150,00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150,00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Обновление материально-технической базы учреждений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1 000,00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1 000,00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1 000,00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0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Ремонт кровли и фасада 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/с 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Аленушка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5 200,00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5 200,00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5 200,00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Капитальный ремонт МОУ СОШ № 63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239,00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239,00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239,00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Капитальный ремонт МОУ СОШ с.Комсомольское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206,00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206,00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206,00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0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Разработка ПСД, 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госэкспертиза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2 106,00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2 106,00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2 106,00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"Развитие культуры и спорта в Чернышевском районе"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  <a:cs typeface="Times New Roman"/>
                        </a:rPr>
                        <a:t>4 641,80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  <a:cs typeface="Times New Roman"/>
                        </a:rPr>
                        <a:t>2 671,70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  <a:cs typeface="Times New Roman"/>
                        </a:rPr>
                        <a:t>1 970,10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57,56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0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Проведение капитального ремонта МУК МЦБ(ремонт отопление)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1 820,00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399,90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1 420,10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21,97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Комплектование книжных фондов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300,00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200,00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66,67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2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Создание новых записей(техническое сопровождение программы "ИРБИС")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46,00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46,00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Текущий ремонт клуба 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с.Ульякан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30,00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30,00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Приобретение одежды сцены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2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Участие в фестивалях детского творчества всех жанров (по ДШИ)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30,00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30,00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3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Укрепление материально-технической базы учреждений(приобретение 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мультимедийного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оборудования;звукоусилитеного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оборудования)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2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Изготовление ПСД на строительство 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культурно-досугового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центра в 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пгт.Чернышевск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1 000,00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1 000,00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Приобретение театральных кресел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300,00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300,00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Увеличение количества выставочных проектов(приобретение выставочного оборудования компьютерной и оргтехники, цифровая техника.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Проведение текущего ремонта здания музея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117,00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117,00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Приобретение столов, стеллажей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98,80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98,80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Выпуск материалов спортивной деятельности направленности (буклеты, листовки), приобретение просветительской литературы о спорте.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500,00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50,00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10,00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Повышение квалификации специалистов в сфере физической культуры и спорта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  <a:cs typeface="Times New Roman"/>
                        </a:rPr>
                        <a:t>ИТОГО РАСХОДОВ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  <a:cs typeface="Times New Roman"/>
                        </a:rPr>
                        <a:t>664 849,80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  <a:cs typeface="Times New Roman"/>
                        </a:rPr>
                        <a:t>540 731,90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  <a:cs typeface="Times New Roman"/>
                        </a:rPr>
                        <a:t>104 117,9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81,3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65" marR="24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000372"/>
            <a:ext cx="8305800" cy="1143000"/>
          </a:xfrm>
        </p:spPr>
        <p:txBody>
          <a:bodyPr/>
          <a:lstStyle/>
          <a:p>
            <a:pPr algn="ctr"/>
            <a:r>
              <a:rPr lang="ru-RU" b="1" dirty="0" smtClean="0"/>
              <a:t>Спасибо за внимание!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643050"/>
            <a:ext cx="830580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При формировании бюджетных проектировок использовались</a:t>
            </a:r>
            <a:r>
              <a:rPr lang="ru-RU" sz="3100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00034" y="1857364"/>
            <a:ext cx="4071966" cy="4572032"/>
          </a:xfrm>
          <a:prstGeom prst="roundRect">
            <a:avLst/>
          </a:prstGeom>
          <a:solidFill>
            <a:srgbClr val="66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bg1"/>
                </a:solidFill>
              </a:rPr>
              <a:t>основные показатели социально-экономического развития муниципального района «Чернышевский район» на </a:t>
            </a:r>
            <a:r>
              <a:rPr lang="ru-RU" sz="2000" dirty="0" smtClean="0">
                <a:solidFill>
                  <a:schemeClr val="bg1"/>
                </a:solidFill>
              </a:rPr>
              <a:t>2022 год </a:t>
            </a:r>
            <a:r>
              <a:rPr lang="ru-RU" sz="2000" dirty="0">
                <a:solidFill>
                  <a:schemeClr val="bg1"/>
                </a:solidFill>
              </a:rPr>
              <a:t>и плановый период </a:t>
            </a:r>
            <a:r>
              <a:rPr lang="ru-RU" sz="2000" dirty="0" smtClean="0">
                <a:solidFill>
                  <a:schemeClr val="bg1"/>
                </a:solidFill>
              </a:rPr>
              <a:t>2023 </a:t>
            </a:r>
            <a:r>
              <a:rPr lang="ru-RU" sz="2000" dirty="0">
                <a:solidFill>
                  <a:schemeClr val="bg1"/>
                </a:solidFill>
              </a:rPr>
              <a:t>и </a:t>
            </a:r>
            <a:r>
              <a:rPr lang="ru-RU" sz="2000" dirty="0" smtClean="0">
                <a:solidFill>
                  <a:schemeClr val="bg1"/>
                </a:solidFill>
              </a:rPr>
              <a:t>2024 годов</a:t>
            </a:r>
            <a:r>
              <a:rPr lang="ru-RU" sz="2000" dirty="0">
                <a:solidFill>
                  <a:schemeClr val="bg1"/>
                </a:solidFill>
              </a:rPr>
              <a:t>, согласованные с Министерством экономического развития в </a:t>
            </a:r>
            <a:r>
              <a:rPr lang="ru-RU" sz="2000" dirty="0" smtClean="0">
                <a:solidFill>
                  <a:schemeClr val="bg1"/>
                </a:solidFill>
              </a:rPr>
              <a:t>2021 году.</a:t>
            </a:r>
          </a:p>
          <a:p>
            <a:pPr algn="ctr"/>
            <a:endParaRPr lang="ru-RU" sz="2000" dirty="0">
              <a:solidFill>
                <a:schemeClr val="bg1"/>
              </a:solidFill>
            </a:endParaRPr>
          </a:p>
          <a:p>
            <a:pPr algn="ctr"/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714876" y="1785926"/>
            <a:ext cx="4071966" cy="464347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2000" dirty="0" smtClean="0"/>
          </a:p>
          <a:p>
            <a:pPr algn="ctr"/>
            <a:r>
              <a:rPr lang="ru-RU" sz="2000" dirty="0" smtClean="0"/>
              <a:t>объемы </a:t>
            </a:r>
            <a:r>
              <a:rPr lang="ru-RU" sz="2000" dirty="0"/>
              <a:t>межбюджетных трансфертов, определенные </a:t>
            </a:r>
            <a:r>
              <a:rPr lang="ru-RU" sz="2000" dirty="0" smtClean="0"/>
              <a:t>законом Забайкальского края «О  бюджете Забайкальского края  на 20</a:t>
            </a:r>
            <a:r>
              <a:rPr lang="en-US" sz="2000" dirty="0" smtClean="0"/>
              <a:t>2</a:t>
            </a:r>
            <a:r>
              <a:rPr lang="ru-RU" sz="2000" dirty="0" smtClean="0"/>
              <a:t>2 год и на плановый период 2023 и 20</a:t>
            </a:r>
            <a:r>
              <a:rPr lang="en-US" sz="2000" dirty="0" smtClean="0"/>
              <a:t>2</a:t>
            </a:r>
            <a:r>
              <a:rPr lang="ru-RU" sz="2000" dirty="0" smtClean="0"/>
              <a:t>4</a:t>
            </a:r>
            <a:r>
              <a:rPr lang="en-US" sz="2000" dirty="0" smtClean="0"/>
              <a:t> </a:t>
            </a:r>
            <a:r>
              <a:rPr lang="ru-RU" sz="2000" dirty="0" smtClean="0"/>
              <a:t>годов» </a:t>
            </a:r>
            <a:endParaRPr lang="ru-RU" sz="2000" dirty="0"/>
          </a:p>
        </p:txBody>
      </p:sp>
      <p:pic>
        <p:nvPicPr>
          <p:cNvPr id="5" name="Picture 2" descr="C:\Users\Ирина\Desktop\ef0eaa_3mi9j5_ld7_ap_d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"/>
            <a:ext cx="928662" cy="11578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Ирина\Desktop\ef0eaa_3mi9j5_ld7_ap_d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28662" cy="1157812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/>
              <a:t>Основные характеристики проекта  решения Совета муниципального района  " О бюджете муниципального района «Чернышевский район» на </a:t>
            </a:r>
            <a:r>
              <a:rPr lang="ru-RU" sz="2400" b="1" dirty="0" smtClean="0"/>
              <a:t>2022 </a:t>
            </a:r>
            <a:r>
              <a:rPr lang="ru-RU" sz="2400" b="1" dirty="0" smtClean="0"/>
              <a:t>год и плановый период </a:t>
            </a:r>
            <a:r>
              <a:rPr lang="ru-RU" sz="2400" b="1" dirty="0" smtClean="0"/>
              <a:t>2023 </a:t>
            </a:r>
            <a:r>
              <a:rPr lang="ru-RU" sz="2400" b="1" dirty="0" smtClean="0"/>
              <a:t>и </a:t>
            </a:r>
            <a:r>
              <a:rPr lang="ru-RU" sz="2400" b="1" dirty="0" smtClean="0"/>
              <a:t>2024 </a:t>
            </a:r>
            <a:r>
              <a:rPr lang="ru-RU" sz="2400" b="1" dirty="0" smtClean="0"/>
              <a:t>годов»</a:t>
            </a:r>
            <a:endParaRPr lang="ru-RU" sz="24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20" y="2357430"/>
          <a:ext cx="8572560" cy="4295470"/>
        </p:xfrm>
        <a:graphic>
          <a:graphicData uri="http://schemas.openxmlformats.org/drawingml/2006/table">
            <a:tbl>
              <a:tblPr/>
              <a:tblGrid>
                <a:gridCol w="2000264"/>
                <a:gridCol w="1571636"/>
                <a:gridCol w="1785950"/>
                <a:gridCol w="1008682"/>
                <a:gridCol w="1103014"/>
                <a:gridCol w="1103014"/>
              </a:tblGrid>
              <a:tr h="45180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решением Совета МР  на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2021год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(первоначально)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Уточненные плановые показатели на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Решение Совета МР «Чернышевский район» от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21.12.2020г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. №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251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(в ред. от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25.10.2021г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. №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291)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2024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55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проект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проект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проект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1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Общий объем доходов бюджета,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млн.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рублей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1080,5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1251,9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1056,9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860,1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848,6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1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Общий объем расходов                                               бюджета,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млн.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рублей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1086,6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1262,6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1057,2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862,5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847,8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1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Дефицит  (</a:t>
                      </a: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профицит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) бюджета,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млн.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рублей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-6,1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-10,7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-0,3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-2,4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+0,8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8072462" y="1785926"/>
            <a:ext cx="8082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b="1" dirty="0" smtClean="0"/>
              <a:t>млн.руб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14356"/>
            <a:ext cx="8305800" cy="11430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Объемы налоговых и неналоговых доходов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бюджета муниципального района «Чернышевский район»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 20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715272" y="1714488"/>
            <a:ext cx="121444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тыс.руб.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6" name="Picture 2" descr="C:\Users\Ирина\Desktop\ef0eaa_3mi9j5_ld7_ap_d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"/>
            <a:ext cx="859469" cy="1071545"/>
          </a:xfrm>
          <a:prstGeom prst="rect">
            <a:avLst/>
          </a:prstGeom>
          <a:noFill/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82" y="1955292"/>
          <a:ext cx="8715436" cy="4402665"/>
        </p:xfrm>
        <a:graphic>
          <a:graphicData uri="http://schemas.openxmlformats.org/drawingml/2006/table">
            <a:tbl>
              <a:tblPr/>
              <a:tblGrid>
                <a:gridCol w="1571636"/>
                <a:gridCol w="1485740"/>
                <a:gridCol w="1164381"/>
                <a:gridCol w="944752"/>
                <a:gridCol w="1054568"/>
                <a:gridCol w="1054568"/>
                <a:gridCol w="789619"/>
                <a:gridCol w="650172"/>
              </a:tblGrid>
              <a:tr h="341245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Показатели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2021 год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2022 год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1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Первоначально утвержденный план на 2021 год Решение Совета МР «Чернышевский район» от 21.12.2020г. №251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Уточненный план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(в ред. от 25.03.2021г. №253) 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Проект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 2021 году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304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Отклонение к первоначальному утвержденному плану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Отклонение к уточненному плану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 к первоначальному утвержденному плану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 к уточненному плану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5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73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Налоговые и неналоговые доходы, всего 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295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 168,00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268 261,07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276 938,06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18 229,94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+8 676,99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93,8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103,2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6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Налоговые доходы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285 439,40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257 622,87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265 236,10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-20 203,30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+7 613,23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92,9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102,9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3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Неналоговые доходы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 728,60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 638,20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 702,00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1 973,40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+1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 063,80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120,2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109,9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Ирина\Desktop\ef0eaa_3mi9j5_ld7_ap_d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28662" cy="1157812"/>
          </a:xfrm>
          <a:prstGeom prst="rect">
            <a:avLst/>
          </a:prstGeom>
          <a:noFill/>
        </p:spPr>
      </p:pic>
      <p:graphicFrame>
        <p:nvGraphicFramePr>
          <p:cNvPr id="5" name="Диаграмма 4"/>
          <p:cNvGraphicFramePr/>
          <p:nvPr/>
        </p:nvGraphicFramePr>
        <p:xfrm>
          <a:off x="0" y="357166"/>
          <a:ext cx="9144000" cy="6500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10334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/>
              <a:t>Налоговые доходы</a:t>
            </a:r>
            <a:endParaRPr lang="ru-RU" sz="4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72396" y="928670"/>
            <a:ext cx="121444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млн.руб.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5" name="Picture 2" descr="C:\Users\Ирина\Desktop\ef0eaa_3mi9j5_ld7_ap_d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28662" cy="1157812"/>
          </a:xfrm>
          <a:prstGeom prst="rect">
            <a:avLst/>
          </a:prstGeom>
          <a:noFill/>
        </p:spPr>
      </p:pic>
      <p:graphicFrame>
        <p:nvGraphicFramePr>
          <p:cNvPr id="8" name="Диаграмма 7"/>
          <p:cNvGraphicFramePr/>
          <p:nvPr/>
        </p:nvGraphicFramePr>
        <p:xfrm>
          <a:off x="0" y="1077515"/>
          <a:ext cx="9143999" cy="59233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305800" cy="65321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/>
              <a:t>Налоговые доходы бюджета муниципального района «Чернышевский район» на 2022 год </a:t>
            </a:r>
            <a:r>
              <a:rPr lang="ru-RU" sz="2000" b="1" dirty="0" smtClean="0"/>
              <a:t>и </a:t>
            </a:r>
            <a:r>
              <a:rPr lang="ru-RU" sz="2000" b="1" dirty="0" smtClean="0"/>
              <a:t>плановый период 2023-2024 годы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715272" y="571480"/>
            <a:ext cx="121444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тыс.руб.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5" name="Picture 2" descr="C:\Users\Ирина\Desktop\ef0eaa_3mi9j5_ld7_ap_d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572972" cy="714355"/>
          </a:xfrm>
          <a:prstGeom prst="rect">
            <a:avLst/>
          </a:prstGeom>
          <a:noFill/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20" y="1071546"/>
          <a:ext cx="8644000" cy="5659709"/>
        </p:xfrm>
        <a:graphic>
          <a:graphicData uri="http://schemas.openxmlformats.org/drawingml/2006/table">
            <a:tbl>
              <a:tblPr/>
              <a:tblGrid>
                <a:gridCol w="2500331"/>
                <a:gridCol w="1428760"/>
                <a:gridCol w="1074854"/>
                <a:gridCol w="1348536"/>
                <a:gridCol w="1146211"/>
                <a:gridCol w="1145308"/>
              </a:tblGrid>
              <a:tr h="595810"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Вид дохода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Норматив отчислений, %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Уточненный план </a:t>
                      </a:r>
                      <a:endParaRPr lang="ru-RU" sz="11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на 2021год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Очередной финансовый </a:t>
                      </a:r>
                      <a:endParaRPr lang="ru-RU" sz="11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Плановый </a:t>
                      </a:r>
                      <a:endParaRPr lang="ru-RU" sz="11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2023год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Плановый </a:t>
                      </a:r>
                      <a:endParaRPr lang="ru-RU" sz="11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2024 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2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Всего доходы,  налоговые и неналоговые, в т.ч.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268 261,07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276 938,06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295 481,02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314 061,41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7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Налог на доходы физических лиц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2022г.-24,4%;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2023г.-24,7%;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2024г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.-25,1%.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233 702,6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235 009,6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252 400,3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269 815,9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06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100" b="1" kern="1600" dirty="0">
                          <a:latin typeface="Times New Roman"/>
                          <a:ea typeface="Times New Roman"/>
                          <a:cs typeface="Times New Roman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дифференцированные ставки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13 847,87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15 851,26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16 084,02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16 196,51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3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Единый налог на вмененный доход для отдельный видов деятельности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2 229,2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3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Единый сельскохозяйственный налог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70% с сельских поселений;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50% с городских поселений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155,4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121,8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122,3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124,4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31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Налог, взимаемый в связи с применением патентной системы налогообложения</a:t>
                      </a:r>
                      <a:endParaRPr lang="ru-RU" sz="11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дифференцированный</a:t>
                      </a:r>
                      <a:r>
                        <a:rPr lang="ru-RU" sz="1100" b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норматив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3 381,4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29" marR="462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6 341,0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29" marR="462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6 594,7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29" marR="462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6 858,5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29" marR="462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3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Налог, взимаемый в связи с применением </a:t>
                      </a: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упрощенной 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системы налогообложения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   100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625,0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3 727,0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3 950,0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4196,0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3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100" b="1" kern="1600" dirty="0">
                          <a:latin typeface="Times New Roman"/>
                          <a:ea typeface="Times New Roman"/>
                          <a:cs typeface="Times New Roman"/>
                        </a:rPr>
                        <a:t>Налоги, сборы и регулярные платежи за пользование </a:t>
                      </a:r>
                      <a:br>
                        <a:rPr lang="ru-RU" sz="1100" b="1" kern="16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b="1" kern="1600" dirty="0">
                          <a:latin typeface="Times New Roman"/>
                          <a:ea typeface="Times New Roman"/>
                          <a:cs typeface="Times New Roman"/>
                        </a:rPr>
                        <a:t>природными ресурсами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337,0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648,0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648,0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648,0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1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100" b="1" kern="1600" dirty="0">
                          <a:latin typeface="Times New Roman"/>
                          <a:ea typeface="Times New Roman"/>
                          <a:cs typeface="Times New Roman"/>
                        </a:rPr>
                        <a:t>Государственная пошлина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3 344,4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3537,4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3804,8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3957,0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29" marR="46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305800" cy="1143000"/>
          </a:xfrm>
        </p:spPr>
        <p:txBody>
          <a:bodyPr/>
          <a:lstStyle/>
          <a:p>
            <a:pPr algn="ctr"/>
            <a:r>
              <a:rPr lang="ru-RU" sz="5400" b="1" dirty="0" smtClean="0"/>
              <a:t>Неналоговые доходы</a:t>
            </a:r>
            <a:endParaRPr lang="ru-RU" dirty="0"/>
          </a:p>
        </p:txBody>
      </p:sp>
      <p:pic>
        <p:nvPicPr>
          <p:cNvPr id="5" name="Picture 2" descr="C:\Users\Ирина\Desktop\ef0eaa_3mi9j5_ld7_ap_d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28662" cy="1157812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7286644" y="1500174"/>
            <a:ext cx="121444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млн.руб.</a:t>
            </a:r>
            <a:endParaRPr lang="ru-RU" sz="1400" dirty="0">
              <a:solidFill>
                <a:schemeClr val="tx1"/>
              </a:solidFill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214282" y="1285860"/>
          <a:ext cx="8929718" cy="5572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2670</TotalTime>
  <Words>2474</Words>
  <Application>Microsoft Office PowerPoint</Application>
  <PresentationFormat>Экран (4:3)</PresentationFormat>
  <Paragraphs>894</Paragraphs>
  <Slides>24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Поток</vt:lpstr>
      <vt:lpstr>Публичные слушания  по проекту бюджета муниципального района «Чернышевский район»  на 2022 год и на плановый период 2023 и 2024 годов </vt:lpstr>
      <vt:lpstr>Проект Решения Совета муниципального района «Чернышевский район» "О районном бюджете на 2022 год и плановый период 2023 и 2024 годов" подготовлен с учетом основных направлений бюджетной, налоговой политики муниципального района «Чернышевский район» на 2022 год и плановый период 2023 и 2024годов. </vt:lpstr>
      <vt:lpstr>При формировании бюджетных проектировок использовались: </vt:lpstr>
      <vt:lpstr>Основные характеристики проекта  решения Совета муниципального района  " О бюджете муниципального района «Чернышевский район» на 2022 год и плановый период 2023 и 2024 годов»</vt:lpstr>
      <vt:lpstr>Объемы налоговых и неналоговых доходов бюджета муниципального района «Чернышевский район» на 2022 год</vt:lpstr>
      <vt:lpstr>Слайд 6</vt:lpstr>
      <vt:lpstr>Налоговые доходы</vt:lpstr>
      <vt:lpstr>Налоговые доходы бюджета муниципального района «Чернышевский район» на 2022 год и плановый период 2023-2024 годы</vt:lpstr>
      <vt:lpstr>Неналоговые доходы</vt:lpstr>
      <vt:lpstr>Неналоговые доходы бюджета муниципального района «Чернышевский район» на 2022 год и плановый период 2023-2024 годы</vt:lpstr>
      <vt:lpstr>Межбюджетные трансферты, получаемые  из других бюджетов бюджетной системы</vt:lpstr>
      <vt:lpstr>Общий объем межбюджетных трансфертов</vt:lpstr>
      <vt:lpstr>Безвозмездные поступления от других бюджетов бюджетной системы Российской Федерации</vt:lpstr>
      <vt:lpstr>Слайд 14</vt:lpstr>
      <vt:lpstr>Финансовый результат  районного бюджета </vt:lpstr>
      <vt:lpstr>Расчет прогнозируемого финансового результата  районного бюджета </vt:lpstr>
      <vt:lpstr>Муниципальный долг </vt:lpstr>
      <vt:lpstr>Слайд 18</vt:lpstr>
      <vt:lpstr>Слайд 19</vt:lpstr>
      <vt:lpstr>Слайд 20</vt:lpstr>
      <vt:lpstr>Слайд 21</vt:lpstr>
      <vt:lpstr>Слайд 22</vt:lpstr>
      <vt:lpstr>Слайд 23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Публичные слушания по проекту бюджета муниципального района «Чернышевский район»  на 2019 год и на плановый период 2020 и 2021 годов</dc:title>
  <dc:creator>Ирина</dc:creator>
  <cp:lastModifiedBy>ИРИНА</cp:lastModifiedBy>
  <cp:revision>202</cp:revision>
  <dcterms:created xsi:type="dcterms:W3CDTF">2018-11-22T01:05:41Z</dcterms:created>
  <dcterms:modified xsi:type="dcterms:W3CDTF">2021-12-02T08:25:18Z</dcterms:modified>
</cp:coreProperties>
</file>