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56" r:id="rId2"/>
    <p:sldId id="257" r:id="rId3"/>
    <p:sldId id="258" r:id="rId4"/>
    <p:sldId id="285" r:id="rId5"/>
    <p:sldId id="293" r:id="rId6"/>
    <p:sldId id="260" r:id="rId7"/>
    <p:sldId id="261" r:id="rId8"/>
    <p:sldId id="262" r:id="rId9"/>
    <p:sldId id="263" r:id="rId10"/>
    <p:sldId id="264" r:id="rId11"/>
    <p:sldId id="286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8" r:id="rId21"/>
    <p:sldId id="294" r:id="rId22"/>
    <p:sldId id="295" r:id="rId23"/>
    <p:sldId id="296" r:id="rId24"/>
    <p:sldId id="297" r:id="rId25"/>
    <p:sldId id="282" r:id="rId2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660033"/>
    <a:srgbClr val="FFCCFF"/>
    <a:srgbClr val="00FF00"/>
    <a:srgbClr val="6600CC"/>
    <a:srgbClr val="996633"/>
    <a:srgbClr val="FF9900"/>
    <a:srgbClr val="FFFF66"/>
    <a:srgbClr val="99FF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57" autoAdjust="0"/>
  </p:normalViewPr>
  <p:slideViewPr>
    <p:cSldViewPr>
      <p:cViewPr>
        <p:scale>
          <a:sx n="110" d="100"/>
          <a:sy n="110" d="100"/>
        </p:scale>
        <p:origin x="-15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3\&#1087;&#1088;&#1086;&#1077;&#1082;&#109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2\&#1087;&#1088;&#1086;&#1077;&#1082;&#109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3\&#1087;&#1088;&#1086;&#1077;&#1082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3\&#1087;&#1088;&#1086;&#1077;&#1082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3\&#1087;&#1088;&#1086;&#1077;&#1082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3\&#1087;&#1088;&#1086;&#1077;&#1082;&#109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3\&#1087;&#1088;&#1086;&#1077;&#1082;&#109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3\&#1087;&#1088;&#1086;&#1077;&#1082;&#109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3\&#1087;&#1088;&#1086;&#1077;&#1082;&#109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3\&#1087;&#1088;&#1086;&#1077;&#1082;&#109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55;&#1059;&#1041;&#1051;&#1048;&#1063;&#1053;&#1067;&#1045;%20&#1057;&#1051;&#1059;&#1064;&#1040;&#1053;&#1048;&#1071;%202023\&#1087;&#1088;&#1086;&#1077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Прогнозируемые поступления налоговых доходов в бюджет муниципального района «Чернышевский район» на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725820994547821"/>
          <c:y val="0.10628105292690507"/>
        </c:manualLayout>
      </c:layout>
    </c:title>
    <c:view3D>
      <c:rotX val="20"/>
      <c:rotY val="200"/>
      <c:perspective val="0"/>
    </c:view3D>
    <c:plotArea>
      <c:layout>
        <c:manualLayout>
          <c:layoutTarget val="inner"/>
          <c:xMode val="edge"/>
          <c:yMode val="edge"/>
          <c:x val="8.7892044088559371E-3"/>
          <c:y val="6.1175271192831504E-2"/>
          <c:w val="0.64484487707876037"/>
          <c:h val="0.93882480177013661"/>
        </c:manualLayout>
      </c:layout>
      <c:pie3DChart>
        <c:varyColors val="1"/>
        <c:ser>
          <c:idx val="0"/>
          <c:order val="0"/>
          <c:explosion val="23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FF00"/>
              </a:solidFill>
            </c:spPr>
          </c:dPt>
          <c:dPt>
            <c:idx val="4"/>
            <c:spPr>
              <a:solidFill>
                <a:srgbClr val="0000FF"/>
              </a:solidFill>
            </c:spPr>
          </c:dPt>
          <c:dPt>
            <c:idx val="5"/>
            <c:spPr>
              <a:solidFill>
                <a:srgbClr val="FF00FF"/>
              </a:solidFill>
            </c:spPr>
          </c:dPt>
          <c:dPt>
            <c:idx val="6"/>
            <c:spPr>
              <a:solidFill>
                <a:srgbClr val="996633"/>
              </a:solidFill>
            </c:spPr>
          </c:dPt>
          <c:dPt>
            <c:idx val="7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6.6410478111067997E-2"/>
                  <c:y val="9.2260380972734563E-2"/>
                </c:manualLayout>
              </c:layout>
              <c:tx>
                <c:rich>
                  <a:bodyPr/>
                  <a:lstStyle/>
                  <a:p>
                    <a:r>
                      <a:rPr lang="ru-RU" sz="900" b="1" dirty="0">
                        <a:latin typeface="Times New Roman" pitchFamily="18" charset="0"/>
                        <a:cs typeface="Times New Roman" pitchFamily="18" charset="0"/>
                      </a:rPr>
                      <a:t>НДФЛ</a:t>
                    </a:r>
                    <a:r>
                      <a:rPr lang="ru-RU" sz="900" b="1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ru-RU" sz="900" b="1" dirty="0" smtClean="0">
                        <a:latin typeface="Times New Roman" pitchFamily="18" charset="0"/>
                        <a:cs typeface="Times New Roman" pitchFamily="18" charset="0"/>
                      </a:rPr>
                      <a:t>82,1%</a:t>
                    </a:r>
                    <a:endParaRPr lang="ru-RU" sz="9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11487891110875093"/>
                  <c:y val="4.3486011030583464E-2"/>
                </c:manualLayout>
              </c:layout>
              <c:tx>
                <c:rich>
                  <a:bodyPr/>
                  <a:lstStyle/>
                  <a:p>
                    <a:r>
                      <a:rPr lang="ru-RU" sz="900" b="1">
                        <a:latin typeface="Times New Roman" pitchFamily="18" charset="0"/>
                        <a:cs typeface="Times New Roman" pitchFamily="18" charset="0"/>
                      </a:rPr>
                      <a:t>ЕСХН  </a:t>
                    </a:r>
                    <a:r>
                      <a:rPr lang="ru-RU" sz="900" b="1" baseline="0">
                        <a:latin typeface="Times New Roman" pitchFamily="18" charset="0"/>
                        <a:cs typeface="Times New Roman" pitchFamily="18" charset="0"/>
                      </a:rPr>
                      <a:t>0,1%</a:t>
                    </a:r>
                    <a:endParaRPr lang="ru-RU" sz="9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9.7834100419990508E-2"/>
                  <c:y val="0.1696460003562098"/>
                </c:manualLayout>
              </c:layout>
              <c:tx>
                <c:rich>
                  <a:bodyPr/>
                  <a:lstStyle/>
                  <a:p>
                    <a:r>
                      <a:rPr lang="ru-RU" sz="900" b="1" i="0" baseline="0" dirty="0" smtClean="0"/>
                      <a:t>Налог, взимаемый в связи с применением упрощенной системы налогообложения; 4,9%</a:t>
                    </a:r>
                    <a:endParaRPr lang="ru-RU" sz="900" b="1" i="0" baseline="0" dirty="0"/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4.0071519702580397E-2"/>
                  <c:y val="0.13545851856131841"/>
                </c:manualLayout>
              </c:layout>
              <c:tx>
                <c:rich>
                  <a:bodyPr/>
                  <a:lstStyle/>
                  <a:p>
                    <a:r>
                      <a:rPr lang="ru-RU" sz="900" b="1" dirty="0">
                        <a:latin typeface="Times New Roman" pitchFamily="18" charset="0"/>
                        <a:cs typeface="Times New Roman" pitchFamily="18" charset="0"/>
                      </a:rPr>
                      <a:t>НДПИ</a:t>
                    </a:r>
                  </a:p>
                  <a:p>
                    <a:r>
                      <a:rPr lang="ru-RU" sz="900" b="1" dirty="0" smtClean="0">
                        <a:latin typeface="Times New Roman" pitchFamily="18" charset="0"/>
                        <a:cs typeface="Times New Roman" pitchFamily="18" charset="0"/>
                      </a:rPr>
                      <a:t>0,2</a:t>
                    </a:r>
                    <a:r>
                      <a:rPr lang="ru-RU" sz="9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sz="9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5"/>
              <c:layout>
                <c:manualLayout>
                  <c:x val="-0.25544996664872821"/>
                  <c:y val="0.20990899977185926"/>
                </c:manualLayout>
              </c:layout>
              <c:tx>
                <c:rich>
                  <a:bodyPr/>
                  <a:lstStyle/>
                  <a:p>
                    <a:r>
                      <a:rPr lang="ru-RU" sz="900" b="1" dirty="0">
                        <a:latin typeface="Times New Roman" pitchFamily="18" charset="0"/>
                        <a:cs typeface="Times New Roman" pitchFamily="18" charset="0"/>
                      </a:rPr>
                      <a:t>Государственная пошлина</a:t>
                    </a:r>
                    <a:r>
                      <a:rPr lang="ru-RU" sz="900" b="1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900" b="1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900" b="1" dirty="0" smtClean="0">
                        <a:latin typeface="Times New Roman" pitchFamily="18" charset="0"/>
                        <a:cs typeface="Times New Roman" pitchFamily="18" charset="0"/>
                      </a:rPr>
                      <a:t>1,3%</a:t>
                    </a:r>
                    <a:endParaRPr lang="ru-RU" sz="9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6"/>
              <c:layout>
                <c:manualLayout>
                  <c:x val="-7.8546244504594784E-2"/>
                  <c:y val="0.12319132802434139"/>
                </c:manualLayout>
              </c:layout>
              <c:tx>
                <c:rich>
                  <a:bodyPr/>
                  <a:lstStyle/>
                  <a:p>
                    <a:r>
                      <a:rPr lang="ru-RU" sz="900" b="1" dirty="0">
                        <a:latin typeface="Times New Roman" pitchFamily="18" charset="0"/>
                        <a:cs typeface="Times New Roman" pitchFamily="18" charset="0"/>
                      </a:rPr>
                      <a:t>Акцизы</a:t>
                    </a:r>
                  </a:p>
                  <a:p>
                    <a:r>
                      <a:rPr lang="ru-RU" sz="900" b="1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9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5,5%</a:t>
                    </a:r>
                    <a:endParaRPr lang="ru-RU" sz="9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7"/>
              <c:layout>
                <c:manualLayout>
                  <c:x val="-4.8720853188190485E-2"/>
                  <c:y val="3.5360352444949871E-3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/>
                      <a:t>Налог, взимаемый в связи с применением </a:t>
                    </a:r>
                    <a:r>
                      <a:rPr lang="ru-RU" sz="900" dirty="0" smtClean="0"/>
                      <a:t>патентной </a:t>
                    </a:r>
                    <a:r>
                      <a:rPr lang="ru-RU" sz="900" dirty="0"/>
                      <a:t>системы </a:t>
                    </a:r>
                    <a:r>
                      <a:rPr lang="ru-RU" sz="900" dirty="0" smtClean="0"/>
                      <a:t>налогообложения;1,4%</a:t>
                    </a:r>
                    <a:endParaRPr lang="ru-RU" sz="900" dirty="0"/>
                  </a:p>
                </c:rich>
              </c:tx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CatName val="1"/>
            <c:showLeaderLines val="1"/>
          </c:dLbls>
          <c:cat>
            <c:strRef>
              <c:f>Лист1!$A$28:$A$35</c:f>
              <c:strCache>
                <c:ptCount val="8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упрощенной системы налогообложения</c:v>
                </c:pt>
                <c:pt idx="4">
                  <c:v>Налог на добычу полезных ископаемых</c:v>
                </c:pt>
                <c:pt idx="5">
                  <c:v>Государственная пошлина</c:v>
                </c:pt>
                <c:pt idx="6">
                  <c:v>Акцизы</c:v>
                </c:pt>
                <c:pt idx="7">
                  <c:v>Налог, взимаемый в связи с применением патентной системы налогообложения</c:v>
                </c:pt>
              </c:strCache>
            </c:strRef>
          </c:cat>
          <c:val>
            <c:numRef>
              <c:f>Лист1!$B$28:$B$35</c:f>
              <c:numCache>
                <c:formatCode>General</c:formatCode>
                <c:ptCount val="8"/>
                <c:pt idx="0">
                  <c:v>82.1</c:v>
                </c:pt>
                <c:pt idx="1">
                  <c:v>0</c:v>
                </c:pt>
                <c:pt idx="2">
                  <c:v>0.1</c:v>
                </c:pt>
                <c:pt idx="3">
                  <c:v>4.9000000000000004</c:v>
                </c:pt>
                <c:pt idx="4">
                  <c:v>0.2</c:v>
                </c:pt>
                <c:pt idx="5">
                  <c:v>1.3</c:v>
                </c:pt>
                <c:pt idx="6">
                  <c:v>5.5</c:v>
                </c:pt>
                <c:pt idx="7">
                  <c:v>1.4</c:v>
                </c:pt>
              </c:numCache>
            </c:numRef>
          </c:val>
        </c:ser>
      </c:pie3DChart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6060585995843288"/>
          <c:y val="0.21409266728834789"/>
          <c:w val="0.23939414004156812"/>
          <c:h val="0.69006610129813972"/>
        </c:manualLayout>
      </c:layout>
      <c:txPr>
        <a:bodyPr/>
        <a:lstStyle/>
        <a:p>
          <a:pPr>
            <a:defRPr sz="1200" b="1" kern="1100" baseline="0">
              <a:latin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 prstMaterial="dkEdge">
      <a:bevelB prst="relaxedInset"/>
    </a:sp3d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Всего расходы районного </a:t>
            </a:r>
            <a:r>
              <a:rPr lang="ru-RU" sz="2800" dirty="0" smtClean="0"/>
              <a:t>бюджета на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2023 год </a:t>
            </a:r>
            <a:endParaRPr lang="ru-RU" sz="2800" dirty="0">
              <a:latin typeface="Calibri" pitchFamily="34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5668405511811023"/>
          <c:y val="6.4468413246374562E-2"/>
        </c:manualLayout>
      </c:layout>
    </c:title>
    <c:view3D>
      <c:rotX val="30"/>
      <c:rotY val="40"/>
      <c:perspective val="30"/>
    </c:view3D>
    <c:plotArea>
      <c:layout>
        <c:manualLayout>
          <c:layoutTarget val="inner"/>
          <c:xMode val="edge"/>
          <c:yMode val="edge"/>
          <c:x val="6.1784230096238041E-2"/>
          <c:y val="0.14267347479363487"/>
          <c:w val="0.58164752843394552"/>
          <c:h val="0.77907270086502423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</c:spPr>
          <c:explosion val="7"/>
          <c:dPt>
            <c:idx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6414545056867891"/>
                  <c:y val="-0.166827824880961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524 559,9</a:t>
                    </a:r>
                    <a:endParaRPr lang="ru-RU" sz="12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dirty="0">
                        <a:latin typeface="Times New Roman" pitchFamily="18" charset="0"/>
                        <a:cs typeface="Times New Roman" pitchFamily="18" charset="0"/>
                      </a:rPr>
                      <a:t> тыс. руб.</a:t>
                    </a:r>
                    <a:endParaRPr lang="en-US" sz="12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0.11493755468066491"/>
                  <c:y val="6.6752697579469333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527</a:t>
                    </a:r>
                    <a:r>
                      <a:rPr lang="ru-RU" sz="12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654,4</a:t>
                    </a:r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2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latin typeface="Times New Roman" pitchFamily="18" charset="0"/>
                        <a:cs typeface="Times New Roman" pitchFamily="18" charset="0"/>
                      </a:rPr>
                      <a:t>тыс.руб</a:t>
                    </a:r>
                    <a:r>
                      <a:rPr lang="ru-RU" sz="1200" b="1" dirty="0"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endParaRPr lang="en-US" sz="12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Лист9!$A$5:$A$6</c:f>
              <c:strCache>
                <c:ptCount val="2"/>
                <c:pt idx="0">
                  <c:v>за счет районного бюджета и финансовой помощи из краевого бюджета</c:v>
                </c:pt>
                <c:pt idx="1">
                  <c:v>за счет средств краевого бюджета (субсидии, субвенции)</c:v>
                </c:pt>
              </c:strCache>
            </c:strRef>
          </c:cat>
          <c:val>
            <c:numRef>
              <c:f>Лист9!$B$5:$B$6</c:f>
              <c:numCache>
                <c:formatCode>General</c:formatCode>
                <c:ptCount val="2"/>
                <c:pt idx="0">
                  <c:v>540731.9</c:v>
                </c:pt>
                <c:pt idx="1">
                  <c:v>516437.9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Структура расходов бюджета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1692738407699041"/>
          <c:y val="8.5328813065033565E-2"/>
          <c:w val="0.73493438320209981"/>
          <c:h val="0.61880271216098015"/>
        </c:manualLayout>
      </c:layout>
      <c:bar3DChart>
        <c:barDir val="col"/>
        <c:grouping val="clustered"/>
        <c:ser>
          <c:idx val="0"/>
          <c:order val="0"/>
          <c:tx>
            <c:strRef>
              <c:f>Лист10!$B$1:$B$2</c:f>
              <c:strCache>
                <c:ptCount val="1"/>
                <c:pt idx="0">
                  <c:v>Утверждено решением Совета МР  на 2022год (первоначально)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Лист10!$A$3:$A$12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  <c:pt idx="9">
                  <c:v>СМИ</c:v>
                </c:pt>
              </c:strCache>
            </c:strRef>
          </c:cat>
          <c:val>
            <c:numRef>
              <c:f>Лист10!$B$3:$B$12</c:f>
              <c:numCache>
                <c:formatCode>General</c:formatCode>
                <c:ptCount val="10"/>
                <c:pt idx="0">
                  <c:v>57571.1</c:v>
                </c:pt>
                <c:pt idx="1">
                  <c:v>3264.9</c:v>
                </c:pt>
                <c:pt idx="2">
                  <c:v>38575</c:v>
                </c:pt>
                <c:pt idx="3" formatCode="#,##0.00">
                  <c:v>774403.3</c:v>
                </c:pt>
                <c:pt idx="4">
                  <c:v>53333</c:v>
                </c:pt>
                <c:pt idx="5">
                  <c:v>33425.199999999997</c:v>
                </c:pt>
                <c:pt idx="6">
                  <c:v>10992.2</c:v>
                </c:pt>
                <c:pt idx="7">
                  <c:v>17.2</c:v>
                </c:pt>
                <c:pt idx="8">
                  <c:v>85587.9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Лист10!$C$1:$C$2</c:f>
              <c:strCache>
                <c:ptCount val="1"/>
                <c:pt idx="0">
                  <c:v>2023 год (проект)</c:v>
                </c:pt>
              </c:strCache>
            </c:strRef>
          </c:tx>
          <c:cat>
            <c:strRef>
              <c:f>Лист10!$A$3:$A$12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  <c:pt idx="9">
                  <c:v>СМИ</c:v>
                </c:pt>
              </c:strCache>
            </c:strRef>
          </c:cat>
          <c:val>
            <c:numRef>
              <c:f>Лист10!$C$3:$C$12</c:f>
              <c:numCache>
                <c:formatCode>General</c:formatCode>
                <c:ptCount val="10"/>
                <c:pt idx="0">
                  <c:v>55937.9</c:v>
                </c:pt>
                <c:pt idx="1">
                  <c:v>3108.9</c:v>
                </c:pt>
                <c:pt idx="2">
                  <c:v>34236</c:v>
                </c:pt>
                <c:pt idx="3">
                  <c:v>779751.7</c:v>
                </c:pt>
                <c:pt idx="4">
                  <c:v>44053.1</c:v>
                </c:pt>
                <c:pt idx="5">
                  <c:v>33241.5</c:v>
                </c:pt>
                <c:pt idx="6">
                  <c:v>10583.2</c:v>
                </c:pt>
                <c:pt idx="7">
                  <c:v>13.4</c:v>
                </c:pt>
                <c:pt idx="8">
                  <c:v>90688.6</c:v>
                </c:pt>
                <c:pt idx="9">
                  <c:v>600</c:v>
                </c:pt>
              </c:numCache>
            </c:numRef>
          </c:val>
        </c:ser>
        <c:ser>
          <c:idx val="2"/>
          <c:order val="2"/>
          <c:tx>
            <c:strRef>
              <c:f>Лист10!$D$1:$D$2</c:f>
              <c:strCache>
                <c:ptCount val="1"/>
                <c:pt idx="0">
                  <c:v>2024 год (проект)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Лист10!$A$3:$A$12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  <c:pt idx="9">
                  <c:v>СМИ</c:v>
                </c:pt>
              </c:strCache>
            </c:strRef>
          </c:cat>
          <c:val>
            <c:numRef>
              <c:f>Лист10!$D$3:$D$12</c:f>
              <c:numCache>
                <c:formatCode>General</c:formatCode>
                <c:ptCount val="10"/>
                <c:pt idx="0" formatCode="#,##0.00">
                  <c:v>77333.7</c:v>
                </c:pt>
                <c:pt idx="1">
                  <c:v>2897.5</c:v>
                </c:pt>
                <c:pt idx="2">
                  <c:v>18644.599999999991</c:v>
                </c:pt>
                <c:pt idx="3" formatCode="#,##0.00">
                  <c:v>632422.6</c:v>
                </c:pt>
                <c:pt idx="4">
                  <c:v>38783.9</c:v>
                </c:pt>
                <c:pt idx="5">
                  <c:v>27040.1</c:v>
                </c:pt>
                <c:pt idx="6">
                  <c:v>9257.7000000000007</c:v>
                </c:pt>
                <c:pt idx="7">
                  <c:v>12.5</c:v>
                </c:pt>
                <c:pt idx="8">
                  <c:v>83661.100000000006</c:v>
                </c:pt>
                <c:pt idx="9">
                  <c:v>559.20000000000005</c:v>
                </c:pt>
              </c:numCache>
            </c:numRef>
          </c:val>
        </c:ser>
        <c:ser>
          <c:idx val="3"/>
          <c:order val="3"/>
          <c:tx>
            <c:strRef>
              <c:f>Лист10!$E$1:$E$2</c:f>
              <c:strCache>
                <c:ptCount val="1"/>
                <c:pt idx="0">
                  <c:v>2025 год (проект)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Лист10!$A$3:$A$12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Государственный и муниципальный долг</c:v>
                </c:pt>
                <c:pt idx="8">
                  <c:v>Межбюджетные трансферты</c:v>
                </c:pt>
                <c:pt idx="9">
                  <c:v>СМИ</c:v>
                </c:pt>
              </c:strCache>
            </c:strRef>
          </c:cat>
          <c:val>
            <c:numRef>
              <c:f>Лист10!$E$3:$E$12</c:f>
              <c:numCache>
                <c:formatCode>General</c:formatCode>
                <c:ptCount val="10"/>
                <c:pt idx="0" formatCode="#,##0.00">
                  <c:v>80734.7</c:v>
                </c:pt>
                <c:pt idx="1">
                  <c:v>3024.9</c:v>
                </c:pt>
                <c:pt idx="2">
                  <c:v>20506</c:v>
                </c:pt>
                <c:pt idx="3">
                  <c:v>728587.8</c:v>
                </c:pt>
                <c:pt idx="4">
                  <c:v>40490.400000000001</c:v>
                </c:pt>
                <c:pt idx="5">
                  <c:v>30867.599999999991</c:v>
                </c:pt>
                <c:pt idx="6">
                  <c:v>9665.1</c:v>
                </c:pt>
                <c:pt idx="7">
                  <c:v>11.7</c:v>
                </c:pt>
                <c:pt idx="8">
                  <c:v>89022.6</c:v>
                </c:pt>
                <c:pt idx="9">
                  <c:v>583.79999999999995</c:v>
                </c:pt>
              </c:numCache>
            </c:numRef>
          </c:val>
        </c:ser>
        <c:shape val="cylinder"/>
        <c:axId val="146631296"/>
        <c:axId val="146645376"/>
        <c:axId val="0"/>
      </c:bar3DChart>
      <c:catAx>
        <c:axId val="146631296"/>
        <c:scaling>
          <c:orientation val="minMax"/>
        </c:scaling>
        <c:axPos val="b"/>
        <c:tickLblPos val="nextTo"/>
        <c:crossAx val="146645376"/>
        <c:crosses val="autoZero"/>
        <c:auto val="1"/>
        <c:lblAlgn val="ctr"/>
        <c:lblOffset val="100"/>
      </c:catAx>
      <c:valAx>
        <c:axId val="1466453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631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31058617672761"/>
          <c:y val="0.17291052122805312"/>
          <c:w val="0.14744685039370084"/>
          <c:h val="0.54116706492517852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spPr>
              <a:solidFill>
                <a:srgbClr val="0000FF"/>
              </a:solidFill>
              <a:ln>
                <a:noFill/>
              </a:ln>
            </c:spPr>
          </c:dPt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ЕСХН</c:v>
                </c:pt>
                <c:pt idx="2">
                  <c:v>ПАТЕНТ</c:v>
                </c:pt>
                <c:pt idx="3">
                  <c:v>НДПИ</c:v>
                </c:pt>
                <c:pt idx="4">
                  <c:v>Государственная пошлина</c:v>
                </c:pt>
                <c:pt idx="5">
                  <c:v>Акцизы</c:v>
                </c:pt>
                <c:pt idx="6">
                  <c:v>Упрощенная система</c:v>
                </c:pt>
              </c:strCache>
            </c:strRef>
          </c:cat>
          <c:val>
            <c:numRef>
              <c:f>Лист2!$B$2:$B$8</c:f>
              <c:numCache>
                <c:formatCode>0.0</c:formatCode>
                <c:ptCount val="7"/>
                <c:pt idx="0">
                  <c:v>238143.1</c:v>
                </c:pt>
                <c:pt idx="1">
                  <c:v>292.3</c:v>
                </c:pt>
                <c:pt idx="2">
                  <c:v>3727</c:v>
                </c:pt>
                <c:pt idx="3">
                  <c:v>1923</c:v>
                </c:pt>
                <c:pt idx="4">
                  <c:v>4900.8</c:v>
                </c:pt>
                <c:pt idx="5">
                  <c:v>17720</c:v>
                </c:pt>
                <c:pt idx="6">
                  <c:v>6341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ЕСХН</c:v>
                </c:pt>
                <c:pt idx="2">
                  <c:v>ПАТЕНТ</c:v>
                </c:pt>
                <c:pt idx="3">
                  <c:v>НДПИ</c:v>
                </c:pt>
                <c:pt idx="4">
                  <c:v>Государственная пошлина</c:v>
                </c:pt>
                <c:pt idx="5">
                  <c:v>Акцизы</c:v>
                </c:pt>
                <c:pt idx="6">
                  <c:v>Упрощенная система</c:v>
                </c:pt>
              </c:strCache>
            </c:strRef>
          </c:cat>
          <c:val>
            <c:numRef>
              <c:f>Лист2!$C$2:$C$8</c:f>
              <c:numCache>
                <c:formatCode>0.0</c:formatCode>
                <c:ptCount val="7"/>
                <c:pt idx="0">
                  <c:v>248270.3</c:v>
                </c:pt>
                <c:pt idx="1">
                  <c:v>246</c:v>
                </c:pt>
                <c:pt idx="2">
                  <c:v>4066.2</c:v>
                </c:pt>
                <c:pt idx="3">
                  <c:v>648</c:v>
                </c:pt>
                <c:pt idx="4">
                  <c:v>3979.8</c:v>
                </c:pt>
                <c:pt idx="5">
                  <c:v>16509.3</c:v>
                </c:pt>
                <c:pt idx="6">
                  <c:v>14822.1</c:v>
                </c:pt>
              </c:numCache>
            </c:numRef>
          </c:val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2024</c:v>
                </c:pt>
              </c:strCache>
            </c:strRef>
          </c:tx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ЕСХН</c:v>
                </c:pt>
                <c:pt idx="2">
                  <c:v>ПАТЕНТ</c:v>
                </c:pt>
                <c:pt idx="3">
                  <c:v>НДПИ</c:v>
                </c:pt>
                <c:pt idx="4">
                  <c:v>Государственная пошлина</c:v>
                </c:pt>
                <c:pt idx="5">
                  <c:v>Акцизы</c:v>
                </c:pt>
                <c:pt idx="6">
                  <c:v>Упрощенная система</c:v>
                </c:pt>
              </c:strCache>
            </c:strRef>
          </c:cat>
          <c:val>
            <c:numRef>
              <c:f>Лист2!$D$2:$D$8</c:f>
              <c:numCache>
                <c:formatCode>0.0</c:formatCode>
                <c:ptCount val="7"/>
                <c:pt idx="0">
                  <c:v>270269.3</c:v>
                </c:pt>
                <c:pt idx="1">
                  <c:v>257.60000000000002</c:v>
                </c:pt>
                <c:pt idx="2">
                  <c:v>4168.8</c:v>
                </c:pt>
                <c:pt idx="3">
                  <c:v>648</c:v>
                </c:pt>
                <c:pt idx="4">
                  <c:v>4168.8</c:v>
                </c:pt>
                <c:pt idx="5">
                  <c:v>17118.3</c:v>
                </c:pt>
                <c:pt idx="6">
                  <c:v>16993.8</c:v>
                </c:pt>
              </c:numCache>
            </c:numRef>
          </c:val>
        </c:ser>
        <c:ser>
          <c:idx val="3"/>
          <c:order val="3"/>
          <c:tx>
            <c:strRef>
              <c:f>Лист2!$E$1</c:f>
              <c:strCache>
                <c:ptCount val="1"/>
                <c:pt idx="0">
                  <c:v>2025</c:v>
                </c:pt>
              </c:strCache>
            </c:strRef>
          </c:tx>
          <c:cat>
            <c:strRef>
              <c:f>Лист2!$A$2:$A$8</c:f>
              <c:strCache>
                <c:ptCount val="7"/>
                <c:pt idx="0">
                  <c:v>НДФЛ</c:v>
                </c:pt>
                <c:pt idx="1">
                  <c:v>ЕСХН</c:v>
                </c:pt>
                <c:pt idx="2">
                  <c:v>ПАТЕНТ</c:v>
                </c:pt>
                <c:pt idx="3">
                  <c:v>НДПИ</c:v>
                </c:pt>
                <c:pt idx="4">
                  <c:v>Государственная пошлина</c:v>
                </c:pt>
                <c:pt idx="5">
                  <c:v>Акцизы</c:v>
                </c:pt>
                <c:pt idx="6">
                  <c:v>Упрощенная система</c:v>
                </c:pt>
              </c:strCache>
            </c:strRef>
          </c:cat>
          <c:val>
            <c:numRef>
              <c:f>Лист2!$E$2:$E$8</c:f>
              <c:numCache>
                <c:formatCode>0.0</c:formatCode>
                <c:ptCount val="7"/>
                <c:pt idx="0">
                  <c:v>290763.40000000002</c:v>
                </c:pt>
                <c:pt idx="1">
                  <c:v>267.89999999999975</c:v>
                </c:pt>
                <c:pt idx="2">
                  <c:v>4427.6000000000004</c:v>
                </c:pt>
                <c:pt idx="3">
                  <c:v>648</c:v>
                </c:pt>
                <c:pt idx="4">
                  <c:v>4337.3</c:v>
                </c:pt>
                <c:pt idx="5">
                  <c:v>18598.400000000001</c:v>
                </c:pt>
                <c:pt idx="6">
                  <c:v>19374.7</c:v>
                </c:pt>
              </c:numCache>
            </c:numRef>
          </c:val>
        </c:ser>
        <c:shape val="cylinder"/>
        <c:axId val="145357056"/>
        <c:axId val="146407424"/>
        <c:axId val="0"/>
      </c:bar3DChart>
      <c:catAx>
        <c:axId val="14535705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407424"/>
        <c:crosses val="autoZero"/>
        <c:auto val="1"/>
        <c:lblAlgn val="ctr"/>
        <c:lblOffset val="100"/>
      </c:catAx>
      <c:valAx>
        <c:axId val="1464074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млн.буб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53570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2424759405074366E-2"/>
          <c:y val="2.4984398261961072E-2"/>
          <c:w val="0.67262795275590603"/>
          <c:h val="0.90192274366619063"/>
        </c:manualLayout>
      </c:layout>
      <c:bar3DChart>
        <c:barDir val="col"/>
        <c:grouping val="clustered"/>
        <c:ser>
          <c:idx val="0"/>
          <c:order val="0"/>
          <c:tx>
            <c:strRef>
              <c:f>Лист2!$A$24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Лист2!$B$23:$E$23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Лист2!$B$24:$E$24</c:f>
              <c:numCache>
                <c:formatCode>General</c:formatCode>
                <c:ptCount val="4"/>
                <c:pt idx="0">
                  <c:v>7214.4</c:v>
                </c:pt>
                <c:pt idx="1">
                  <c:v>9060.1</c:v>
                </c:pt>
                <c:pt idx="2">
                  <c:v>8776.5</c:v>
                </c:pt>
                <c:pt idx="3">
                  <c:v>8027.5</c:v>
                </c:pt>
              </c:numCache>
            </c:numRef>
          </c:val>
        </c:ser>
        <c:ser>
          <c:idx val="1"/>
          <c:order val="1"/>
          <c:tx>
            <c:strRef>
              <c:f>Лист2!$A$25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Лист2!$B$23:$E$23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Лист2!$B$25:$E$25</c:f>
              <c:numCache>
                <c:formatCode>General</c:formatCode>
                <c:ptCount val="4"/>
                <c:pt idx="0">
                  <c:v>350</c:v>
                </c:pt>
                <c:pt idx="1">
                  <c:v>328.4</c:v>
                </c:pt>
                <c:pt idx="2">
                  <c:v>343.8</c:v>
                </c:pt>
                <c:pt idx="3">
                  <c:v>357.6</c:v>
                </c:pt>
              </c:numCache>
            </c:numRef>
          </c:val>
        </c:ser>
        <c:ser>
          <c:idx val="2"/>
          <c:order val="2"/>
          <c:tx>
            <c:strRef>
              <c:f>Лист2!$A$26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Лист2!$B$23:$E$23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Лист2!$B$26:$E$26</c:f>
              <c:numCache>
                <c:formatCode>0.0</c:formatCode>
                <c:ptCount val="4"/>
                <c:pt idx="0">
                  <c:v>1254.2</c:v>
                </c:pt>
                <c:pt idx="1">
                  <c:v>1474</c:v>
                </c:pt>
                <c:pt idx="2">
                  <c:v>1444.6</c:v>
                </c:pt>
                <c:pt idx="3">
                  <c:v>1546.5</c:v>
                </c:pt>
              </c:numCache>
            </c:numRef>
          </c:val>
        </c:ser>
        <c:ser>
          <c:idx val="3"/>
          <c:order val="3"/>
          <c:tx>
            <c:strRef>
              <c:f>Лист2!$A$27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Лист2!$B$23:$E$23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Лист2!$B$27:$E$27</c:f>
              <c:numCache>
                <c:formatCode>General</c:formatCode>
                <c:ptCount val="4"/>
                <c:pt idx="0">
                  <c:v>2588.8000000000002</c:v>
                </c:pt>
                <c:pt idx="1">
                  <c:v>2887.4</c:v>
                </c:pt>
                <c:pt idx="2">
                  <c:v>0</c:v>
                </c:pt>
                <c:pt idx="3">
                  <c:v>3144</c:v>
                </c:pt>
              </c:numCache>
            </c:numRef>
          </c:val>
        </c:ser>
        <c:ser>
          <c:idx val="4"/>
          <c:order val="4"/>
          <c:tx>
            <c:strRef>
              <c:f>Лист2!$A$28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cat>
            <c:strRef>
              <c:f>Лист2!$B$23:$E$23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Лист2!$B$28:$E$28</c:f>
              <c:numCache>
                <c:formatCode>General</c:formatCode>
                <c:ptCount val="4"/>
                <c:pt idx="0">
                  <c:v>725.5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cylinder"/>
        <c:axId val="146456576"/>
        <c:axId val="146458112"/>
        <c:axId val="0"/>
      </c:bar3DChart>
      <c:catAx>
        <c:axId val="146456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458112"/>
        <c:crosses val="autoZero"/>
        <c:auto val="1"/>
        <c:lblAlgn val="ctr"/>
        <c:lblOffset val="100"/>
      </c:catAx>
      <c:valAx>
        <c:axId val="146458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456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73944721963472"/>
          <c:y val="0.13995582962795747"/>
          <c:w val="0.22720232118967634"/>
          <c:h val="0.82135310037809184"/>
        </c:manualLayout>
      </c:layout>
      <c:txPr>
        <a:bodyPr/>
        <a:lstStyle/>
        <a:p>
          <a:pPr>
            <a:defRPr sz="1100"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CC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747</a:t>
                    </a:r>
                    <a:r>
                      <a:rPr lang="ru-RU" sz="1400" smtClean="0"/>
                      <a:t> </a:t>
                    </a:r>
                    <a:r>
                      <a:rPr lang="en-US" sz="1400" smtClean="0"/>
                      <a:t>550,3</a:t>
                    </a:r>
                    <a:endParaRPr lang="en-US" sz="140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4.8047929890882024E-3"/>
                </c:manualLayout>
              </c:layout>
              <c:tx>
                <c:rich>
                  <a:bodyPr/>
                  <a:lstStyle/>
                  <a:p>
                    <a:r>
                      <a:rPr lang="en-US" sz="1400" smtClean="0"/>
                      <a:t>564</a:t>
                    </a:r>
                    <a:r>
                      <a:rPr lang="ru-RU" sz="1400" smtClean="0"/>
                      <a:t> </a:t>
                    </a:r>
                    <a:r>
                      <a:rPr lang="en-US" sz="1400" smtClean="0"/>
                      <a:t>191,4</a:t>
                    </a:r>
                    <a:endParaRPr lang="en-US" sz="140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654</a:t>
                    </a:r>
                    <a:r>
                      <a:rPr lang="ru-RU" sz="1400" smtClean="0"/>
                      <a:t> </a:t>
                    </a:r>
                    <a:r>
                      <a:rPr lang="en-US" sz="1400" smtClean="0"/>
                      <a:t>166,9</a:t>
                    </a:r>
                    <a:endParaRPr lang="en-US" sz="14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Лист7!$A$4:$C$4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Лист7!$A$5:$C$5</c:f>
              <c:numCache>
                <c:formatCode>General</c:formatCode>
                <c:ptCount val="3"/>
                <c:pt idx="0">
                  <c:v>747550.3</c:v>
                </c:pt>
                <c:pt idx="1">
                  <c:v>564191.4</c:v>
                </c:pt>
                <c:pt idx="2">
                  <c:v>654166.9</c:v>
                </c:pt>
              </c:numCache>
            </c:numRef>
          </c:val>
        </c:ser>
        <c:axId val="146470784"/>
        <c:axId val="146472320"/>
      </c:barChart>
      <c:catAx>
        <c:axId val="14647078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472320"/>
        <c:crosses val="autoZero"/>
        <c:auto val="1"/>
        <c:lblAlgn val="ctr"/>
        <c:lblOffset val="100"/>
      </c:catAx>
      <c:valAx>
        <c:axId val="1464723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47078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дотаций</a:t>
            </a:r>
          </a:p>
        </c:rich>
      </c:tx>
      <c:layout>
        <c:manualLayout>
          <c:xMode val="edge"/>
          <c:yMode val="edge"/>
          <c:x val="0.24838888888888891"/>
          <c:y val="3.7037037037037056E-2"/>
        </c:manualLayout>
      </c:layout>
    </c:title>
    <c:view3D>
      <c:rotX val="10"/>
      <c:rotY val="4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4.7222222222222249E-2"/>
                  <c:y val="-2.7777777777777811E-2"/>
                </c:manualLayout>
              </c:layout>
              <c:showVal val="1"/>
            </c:dLbl>
            <c:dLbl>
              <c:idx val="1"/>
              <c:layout>
                <c:manualLayout>
                  <c:x val="4.1666666666666664E-2"/>
                  <c:y val="-2.7777777777777776E-2"/>
                </c:manualLayout>
              </c:layout>
              <c:showVal val="1"/>
            </c:dLbl>
            <c:dLbl>
              <c:idx val="2"/>
              <c:layout>
                <c:manualLayout>
                  <c:x val="3.6111111111111212E-2"/>
                  <c:y val="-3.24074074074074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Лист7!$A$28:$C$28</c:f>
              <c:strCache>
                <c:ptCount val="3"/>
                <c:pt idx="0">
                  <c:v>2023 год</c:v>
                </c:pt>
                <c:pt idx="1">
                  <c:v>2024год</c:v>
                </c:pt>
                <c:pt idx="2">
                  <c:v>2025 год</c:v>
                </c:pt>
              </c:strCache>
            </c:strRef>
          </c:cat>
          <c:val>
            <c:numRef>
              <c:f>Лист7!$A$29:$C$29</c:f>
              <c:numCache>
                <c:formatCode>General</c:formatCode>
                <c:ptCount val="3"/>
                <c:pt idx="0">
                  <c:v>214586</c:v>
                </c:pt>
                <c:pt idx="1">
                  <c:v>154306</c:v>
                </c:pt>
                <c:pt idx="2">
                  <c:v>151593</c:v>
                </c:pt>
              </c:numCache>
            </c:numRef>
          </c:val>
        </c:ser>
        <c:shape val="cylinder"/>
        <c:axId val="146522112"/>
        <c:axId val="146523648"/>
        <c:axId val="0"/>
      </c:bar3DChart>
      <c:catAx>
        <c:axId val="14652211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523648"/>
        <c:crosses val="autoZero"/>
        <c:auto val="1"/>
        <c:lblAlgn val="ctr"/>
        <c:lblOffset val="100"/>
      </c:catAx>
      <c:valAx>
        <c:axId val="146523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52211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субсидий</a:t>
            </a:r>
          </a:p>
        </c:rich>
      </c:tx>
      <c:layout>
        <c:manualLayout>
          <c:xMode val="edge"/>
          <c:yMode val="edge"/>
          <c:x val="0.21818044619422608"/>
          <c:y val="3.7037037037037056E-2"/>
        </c:manualLayout>
      </c:layout>
    </c:title>
    <c:view3D>
      <c:rotX val="20"/>
      <c:rotY val="3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8000"/>
            </a:solidFill>
          </c:spPr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Лист7!$A$44:$C$44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Лист7!$A$45:$C$45</c:f>
              <c:numCache>
                <c:formatCode>General</c:formatCode>
                <c:ptCount val="3"/>
                <c:pt idx="0">
                  <c:v>33814.9</c:v>
                </c:pt>
                <c:pt idx="1">
                  <c:v>16815.8</c:v>
                </c:pt>
                <c:pt idx="2">
                  <c:v>20780</c:v>
                </c:pt>
              </c:numCache>
            </c:numRef>
          </c:val>
        </c:ser>
        <c:shape val="cylinder"/>
        <c:axId val="146691584"/>
        <c:axId val="146693120"/>
        <c:axId val="0"/>
      </c:bar3DChart>
      <c:catAx>
        <c:axId val="14669158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693120"/>
        <c:crosses val="autoZero"/>
        <c:auto val="1"/>
        <c:lblAlgn val="ctr"/>
        <c:lblOffset val="100"/>
      </c:catAx>
      <c:valAx>
        <c:axId val="146693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691584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субвенций</a:t>
            </a:r>
          </a:p>
        </c:rich>
      </c:tx>
      <c:layout>
        <c:manualLayout>
          <c:xMode val="edge"/>
          <c:yMode val="edge"/>
          <c:x val="0.20725000000000021"/>
          <c:y val="2.777777777777789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5.5555555555555558E-3"/>
                  <c:y val="-2.3148148148148147E-2"/>
                </c:manualLayout>
              </c:layout>
              <c:showVal val="1"/>
            </c:dLbl>
            <c:dLbl>
              <c:idx val="1"/>
              <c:layout>
                <c:manualLayout>
                  <c:x val="2.7777777777777913E-3"/>
                  <c:y val="-3.2407407407407489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3148148148148147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Лист7!$A$51:$C$51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Лист7!$A$52:$C$52</c:f>
              <c:numCache>
                <c:formatCode>General</c:formatCode>
                <c:ptCount val="3"/>
                <c:pt idx="0">
                  <c:v>456741.7</c:v>
                </c:pt>
                <c:pt idx="1">
                  <c:v>352011.8</c:v>
                </c:pt>
                <c:pt idx="2">
                  <c:v>439535.2</c:v>
                </c:pt>
              </c:numCache>
            </c:numRef>
          </c:val>
        </c:ser>
        <c:shape val="cylinder"/>
        <c:axId val="146717696"/>
        <c:axId val="146723584"/>
        <c:axId val="0"/>
      </c:bar3DChart>
      <c:catAx>
        <c:axId val="14671769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723584"/>
        <c:crosses val="autoZero"/>
        <c:auto val="1"/>
        <c:lblAlgn val="ctr"/>
        <c:lblOffset val="100"/>
      </c:catAx>
      <c:valAx>
        <c:axId val="1467235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717696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Общий объем иных межбюджетных трансфертов</a:t>
            </a:r>
          </a:p>
        </c:rich>
      </c:tx>
      <c:layout>
        <c:manualLayout>
          <c:xMode val="edge"/>
          <c:yMode val="edge"/>
          <c:x val="0.17045822397200378"/>
          <c:y val="2.777777777777789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7777777777777913E-3"/>
                  <c:y val="-1.8518518518518583E-2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-1.3888888888888926E-2"/>
                </c:manualLayout>
              </c:layout>
              <c:showVal val="1"/>
            </c:dLbl>
            <c:dLbl>
              <c:idx val="2"/>
              <c:layout>
                <c:manualLayout>
                  <c:x val="1.1111111111111125E-2"/>
                  <c:y val="-2.3148148148148147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Лист7!$A$67:$C$67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Лист7!$A$68:$C$68</c:f>
              <c:numCache>
                <c:formatCode>General</c:formatCode>
                <c:ptCount val="3"/>
                <c:pt idx="0">
                  <c:v>42407.7</c:v>
                </c:pt>
                <c:pt idx="1">
                  <c:v>41057.800000000003</c:v>
                </c:pt>
                <c:pt idx="2">
                  <c:v>42258.7</c:v>
                </c:pt>
              </c:numCache>
            </c:numRef>
          </c:val>
        </c:ser>
        <c:shape val="cylinder"/>
        <c:axId val="146572032"/>
        <c:axId val="146573568"/>
        <c:axId val="0"/>
      </c:bar3DChart>
      <c:catAx>
        <c:axId val="14657203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573568"/>
        <c:crosses val="autoZero"/>
        <c:auto val="1"/>
        <c:lblAlgn val="ctr"/>
        <c:lblOffset val="100"/>
      </c:catAx>
      <c:valAx>
        <c:axId val="146573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572032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Лист8!$B$5:$E$5</c:f>
              <c:numCache>
                <c:formatCode>dd/mm/yyyy</c:formatCode>
                <c:ptCount val="4"/>
                <c:pt idx="0">
                  <c:v>44927</c:v>
                </c:pt>
                <c:pt idx="1">
                  <c:v>45292</c:v>
                </c:pt>
                <c:pt idx="2">
                  <c:v>45658</c:v>
                </c:pt>
                <c:pt idx="3">
                  <c:v>46023</c:v>
                </c:pt>
              </c:numCache>
            </c:numRef>
          </c:cat>
          <c:val>
            <c:numRef>
              <c:f>Лист8!$B$6:$E$6</c:f>
              <c:numCache>
                <c:formatCode>General</c:formatCode>
                <c:ptCount val="4"/>
                <c:pt idx="0">
                  <c:v>13418.7</c:v>
                </c:pt>
                <c:pt idx="1">
                  <c:v>12539.1</c:v>
                </c:pt>
                <c:pt idx="2">
                  <c:v>11659.5</c:v>
                </c:pt>
                <c:pt idx="3">
                  <c:v>9494.4</c:v>
                </c:pt>
              </c:numCache>
            </c:numRef>
          </c:val>
        </c:ser>
        <c:axId val="151392640"/>
        <c:axId val="151394176"/>
      </c:barChart>
      <c:dateAx>
        <c:axId val="151392640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394176"/>
        <c:crosses val="autoZero"/>
        <c:auto val="1"/>
        <c:lblOffset val="100"/>
      </c:dateAx>
      <c:valAx>
        <c:axId val="1513941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39264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363E0-3088-46F1-8670-544CF1BE83A2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F5CF6-E7D0-4EFB-A3BC-B31EB1D01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F5CF6-E7D0-4EFB-A3BC-B31EB1D01AE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EF960-00F1-46DC-8B0D-666DDC507A28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3EF960-00F1-46DC-8B0D-666DDC507A28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C525AD-B082-4CB1-B51D-2391B89244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416417"/>
            <a:ext cx="8172480" cy="244158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Публичные слушания </a:t>
            </a:r>
            <a:b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</a:br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по проекту бюджета муниципального района «Чернышевский район» </a:t>
            </a:r>
            <a:b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</a:br>
            <a:r>
              <a:rPr lang="ru-RU" b="1" i="1" dirty="0" smtClean="0">
                <a:solidFill>
                  <a:srgbClr val="0000FF"/>
                </a:solidFill>
                <a:latin typeface="Century" pitchFamily="18" charset="0"/>
                <a:cs typeface="Angsana New" pitchFamily="18" charset="-34"/>
              </a:rPr>
              <a:t>на 2023 год и на плановый период 2024 и 2025 годов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102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Налоговые доходы бюджета муниципального района «Чернышевский район» на 2023 год и плановый период 2024-2025 годы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86710" y="71435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72972" cy="714355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7" y="1000110"/>
          <a:ext cx="8858309" cy="5819103"/>
        </p:xfrm>
        <a:graphic>
          <a:graphicData uri="http://schemas.openxmlformats.org/drawingml/2006/table">
            <a:tbl>
              <a:tblPr/>
              <a:tblGrid>
                <a:gridCol w="2214575"/>
                <a:gridCol w="2000264"/>
                <a:gridCol w="1214446"/>
                <a:gridCol w="1285884"/>
                <a:gridCol w="1143008"/>
                <a:gridCol w="1000132"/>
              </a:tblGrid>
              <a:tr h="650786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Вид дохода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 отчислений, %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Ожидаемая оценка 2022 год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Очередной финансовый 2023 год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2024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Плановый 2025 год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Всего доходы,  налоговые и неналоговые, в т.ч.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285 180,1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302 291,6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327 301,1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351 492,9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2023г.-22,4%;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2024г.-22,4%;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2025г.-23,4%.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238 143,1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248 270,3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270 269,3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290 763,4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kern="160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дифференцированные ставки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17 720,0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16 509,3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17 118,3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18 598,4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дифференцированный норматив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6 341,0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14 822,1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16 993,8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19 374,7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70% с сельских поселений;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50% с городских поселений.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292,3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246,0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257,6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267,9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3 727,0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4066,2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4 168,8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4 427,6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kern="1600">
                          <a:latin typeface="Times New Roman"/>
                          <a:ea typeface="Times New Roman"/>
                          <a:cs typeface="Times New Roman"/>
                        </a:rPr>
                        <a:t>Налоги, сборы и регулярные платежи за пользование </a:t>
                      </a:r>
                      <a:br>
                        <a:rPr lang="ru-RU" sz="1200" kern="1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kern="1600">
                          <a:latin typeface="Times New Roman"/>
                          <a:ea typeface="Times New Roman"/>
                          <a:cs typeface="Times New Roman"/>
                        </a:rPr>
                        <a:t>природными ресурсами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1 923,0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648,0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648,0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648,0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kern="160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900,8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979,8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168,8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337,3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058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Неналоговые доходы бюджета муниципального района «Чернышевский район» на 2023 год и плановый период 2024-2025 годы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15272" y="100010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72972" cy="714355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214422"/>
          <a:ext cx="8643997" cy="5533565"/>
        </p:xfrm>
        <a:graphic>
          <a:graphicData uri="http://schemas.openxmlformats.org/drawingml/2006/table">
            <a:tbl>
              <a:tblPr/>
              <a:tblGrid>
                <a:gridCol w="2143140"/>
                <a:gridCol w="2000264"/>
                <a:gridCol w="1214446"/>
                <a:gridCol w="1214446"/>
                <a:gridCol w="1044149"/>
                <a:gridCol w="1027552"/>
              </a:tblGrid>
              <a:tr h="792962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дохода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Норматив отчислений, %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Ожидаемая оценка 2022 год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Очередной финансовый 2023 год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Плановый 2024 год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Плановый 2025 год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Аренда земли: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50% с городских поселений;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 с сельских поселений;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Аренда имущества: 100% в бюджет района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7 214,4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9 060,1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8 776,5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8 027,5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350,0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328,4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343,8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357,6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оказания платных  услуг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725,5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Продажа имущества: 100% в бюджет района;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Продажа земельных  участков: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50% с городских поселений;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 с сельских поселений.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1 254,2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1 474,0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1 444,6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1 546,5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Бюджетного кодекса РФ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2 588,8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2 887,4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3 023,1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3 144,0</a:t>
                      </a:r>
                    </a:p>
                  </a:txBody>
                  <a:tcPr marL="48044" marR="48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41521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получаемые </a:t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из других бюджетов бюджетной системы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2000240"/>
            <a:ext cx="8215370" cy="435771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Объемы межбюджетных трансфертов, получаемых из краевого бюджета в 2023 году и плановом периоде 2024 и 2025 годов, предусмотрены на основании проекта закона Забайкальского края «О  бюджете Забайкальского края  на 2023 год и на плановый период 2024 и 2025 годов</a:t>
            </a:r>
            <a:r>
              <a:rPr lang="ru-RU" sz="2800" dirty="0" smtClean="0">
                <a:solidFill>
                  <a:srgbClr val="0070C0"/>
                </a:solidFill>
              </a:rPr>
              <a:t>»</a:t>
            </a: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80573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Общий объем межбюджетных трансфертов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29520" y="164305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0" y="1571612"/>
          <a:ext cx="914400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734296" cy="92871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29554" y="71435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928670"/>
          <a:ext cx="8858313" cy="5816220"/>
        </p:xfrm>
        <a:graphic>
          <a:graphicData uri="http://schemas.openxmlformats.org/drawingml/2006/table">
            <a:tbl>
              <a:tblPr/>
              <a:tblGrid>
                <a:gridCol w="2445320"/>
                <a:gridCol w="1173018"/>
                <a:gridCol w="1168008"/>
                <a:gridCol w="927982"/>
                <a:gridCol w="1047995"/>
                <a:gridCol w="1047995"/>
                <a:gridCol w="1047995"/>
              </a:tblGrid>
              <a:tr h="1590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2022год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(первоначально)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Решение Совета МР «Чернышевский район» от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27.12.2021г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. №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(в ред. от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30.09.2022г №47)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год проект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год проект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2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 от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 (первоначального плана)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779 212,3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1 159 785,1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747 550,3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-31 662,0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564 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191,4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654 166,9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бюджетной системы Российской Федерации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201 576,0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246 683,1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214 586,0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+13 010,0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154 306,0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151 593,0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выравнивание бюджетной обеспеченности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201 576,0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201 576,0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214 586,0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+13 010,0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306,0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151 593,0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на поддержку мер по обеспечению сбалансированности бюджетов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38222,7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 бюджетной системы Российской Федерации (межбюджетные субсидии)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124 120,8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241 608,2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33 814,9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-90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305,9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16 815,8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780,0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бюджетной системы Российской Федерации субъектов Российской Федерации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411 856,5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430 420,6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456 741,7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+44 885,2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352 011,8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439 535,2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41 659,0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241 073,2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42 407,7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+748,7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41 057,8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42 258,7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65" marR="51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929554" y="4786322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тыс.руб.</a:t>
            </a:r>
            <a:endParaRPr lang="ru-RU" sz="10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14282" y="14287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714744" y="4429132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тыс.руб.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86710" y="178592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тыс.руб.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14744" y="178592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тыс.руб.</a:t>
            </a:r>
            <a:endParaRPr lang="ru-RU" sz="10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4357686" y="14287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142844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Диаграмма 20"/>
          <p:cNvGraphicFramePr/>
          <p:nvPr/>
        </p:nvGraphicFramePr>
        <p:xfrm>
          <a:off x="4500562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1643050"/>
            <a:ext cx="7929618" cy="469190"/>
          </a:xfrm>
        </p:spPr>
        <p:txBody>
          <a:bodyPr/>
          <a:lstStyle/>
          <a:p>
            <a:pPr algn="ctr"/>
            <a:r>
              <a:rPr lang="ru-RU" sz="32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Финансовый результат  районного бюджета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Бюджетным Кодексом РФ и Положением о  бюджетном устройстве и бюджетном процессе в Чернышевском  районе размер прогнозируемого дефицита бюджета не превысит в 2023 году  и плановом периоде 2024-2025 годов установленный предел в 5 % от утвержденного годового объема доходов районного бюджета без учета утвержденного  объема безвозмездных поступлений и (или) поступлений налоговых доходов по дополнительным нормативам отчислений.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357298"/>
            <a:ext cx="8020048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Расчет прогнозируемого финансового результата  районного бюджета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15272" y="142873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390134"/>
          <a:ext cx="8643998" cy="5412780"/>
        </p:xfrm>
        <a:graphic>
          <a:graphicData uri="http://schemas.openxmlformats.org/drawingml/2006/table">
            <a:tbl>
              <a:tblPr/>
              <a:tblGrid>
                <a:gridCol w="4643470"/>
                <a:gridCol w="1285884"/>
                <a:gridCol w="1285884"/>
                <a:gridCol w="1428760"/>
              </a:tblGrid>
              <a:tr h="601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SimSun"/>
                          <a:cs typeface="Times New Roman"/>
                        </a:rPr>
                        <a:t>Показатель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SimSun"/>
                          <a:cs typeface="Times New Roman"/>
                        </a:rPr>
                        <a:t>2023 </a:t>
                      </a:r>
                      <a:r>
                        <a:rPr lang="ru-RU" sz="1600" b="1" dirty="0">
                          <a:latin typeface="Times New Roman"/>
                          <a:ea typeface="SimSun"/>
                          <a:cs typeface="Times New Roman"/>
                        </a:rPr>
                        <a:t>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SimSun"/>
                          <a:cs typeface="Times New Roman"/>
                        </a:rPr>
                        <a:t>2024 </a:t>
                      </a:r>
                      <a:r>
                        <a:rPr lang="ru-RU" sz="1600" b="1" dirty="0">
                          <a:latin typeface="Times New Roman"/>
                          <a:ea typeface="SimSun"/>
                          <a:cs typeface="Times New Roman"/>
                        </a:rPr>
                        <a:t>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SimSun"/>
                          <a:cs typeface="Times New Roman"/>
                        </a:rPr>
                        <a:t>2025 </a:t>
                      </a:r>
                      <a:r>
                        <a:rPr lang="ru-RU" sz="1600" b="1" dirty="0">
                          <a:latin typeface="Times New Roman"/>
                          <a:ea typeface="SimSun"/>
                          <a:cs typeface="Times New Roman"/>
                        </a:rPr>
                        <a:t>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Доходы, всего: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в  том числе: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1 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049 841,9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891 492,5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1 005 659,8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Налоговые, неналоговые доходы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302 291,6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327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301,1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351 492,9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в т.ч.  поступления налоговых доходов по дополнительным нормативам отчислений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148 696,7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161 872,5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177 183,9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747 </a:t>
                      </a: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550,3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564 191,4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654 166,9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Расходы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1 052 214,3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890 612,9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1 003 494,7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Финансовый результат (+ </a:t>
                      </a:r>
                      <a:r>
                        <a:rPr lang="ru-RU" sz="18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-дефицит)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-2 372,4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+879,6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+2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165,1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Установленный предел в 5%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 утвержденного годового объема доходов районного бюджета без учета утвержденного объема безвозмездных поступлений и (или) поступлений налоговых доходов по дополнительным нормативам отчислений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-7 679,7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-8 271,4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-8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715,45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56" marR="67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785926"/>
            <a:ext cx="8305800" cy="1643074"/>
          </a:xfrm>
          <a:prstGeom prst="rect">
            <a:avLst/>
          </a:prstGeom>
        </p:spPr>
        <p:txBody>
          <a:bodyPr vert="horz" lIns="0" tIns="45720" rIns="0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Предельный объем муниципального долга  установлен  в соответствии  Положением о бюджетном процессе в  Чернышевском  районе   в размере 50% от общего годового объема доходов местного бюджета без учета утвержденного объема безвозмездных поступлений и (или) поступлений налоговых доходов по дополнительным нормативам отчислений.</a:t>
            </a: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214282" y="3286124"/>
          <a:ext cx="8715436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500958" y="321468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0" y="214290"/>
          <a:ext cx="9144000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928670"/>
            <a:ext cx="8572560" cy="5715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Проект Решения Совета муниципального района «Чернышевский район» "О районном бюджете на 2023 год и плановый период 2024 и 2025 годов" подготовлен с учетом основных направлений бюджетной, налоговой политики муниципального района «Чернышевский район» на 2023 год и плановый период 2024 и 2025годов.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06" y="5"/>
          <a:ext cx="9072593" cy="6645982"/>
        </p:xfrm>
        <a:graphic>
          <a:graphicData uri="http://schemas.openxmlformats.org/drawingml/2006/table">
            <a:tbl>
              <a:tblPr/>
              <a:tblGrid>
                <a:gridCol w="3321155"/>
                <a:gridCol w="1126056"/>
                <a:gridCol w="1126056"/>
                <a:gridCol w="1058349"/>
                <a:gridCol w="1143873"/>
                <a:gridCol w="1297104"/>
              </a:tblGrid>
              <a:tr h="453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Times New Roman"/>
                        </a:rPr>
                        <a:t>Потребность на 2023 год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Times New Roman"/>
                        </a:rPr>
                        <a:t>согласовано  на  комиссии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Times New Roman"/>
                        </a:rPr>
                        <a:t>Разработанный проект на 2023г.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Times New Roman"/>
                        </a:rPr>
                        <a:t>Недостаток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Times New Roman"/>
                        </a:rPr>
                        <a:t>% от потребности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1" u="none" strike="noStrike">
                          <a:latin typeface="Times New Roman"/>
                        </a:rPr>
                        <a:t>Первоочередные расходы: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latin typeface="Times New Roman"/>
                        </a:rPr>
                        <a:t>    502 327,80   </a:t>
                      </a:r>
                    </a:p>
                  </a:txBody>
                  <a:tcPr marL="3877" marR="3877" marT="3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latin typeface="Times New Roman"/>
                        </a:rPr>
                        <a:t>    326 085,80   </a:t>
                      </a:r>
                    </a:p>
                  </a:txBody>
                  <a:tcPr marL="3877" marR="3877" marT="3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latin typeface="Times New Roman"/>
                        </a:rPr>
                        <a:t>  326 085,80   </a:t>
                      </a:r>
                    </a:p>
                  </a:txBody>
                  <a:tcPr marL="3877" marR="3877" marT="3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latin typeface="Times New Roman"/>
                        </a:rPr>
                        <a:t>    176 242,00   </a:t>
                      </a:r>
                    </a:p>
                  </a:txBody>
                  <a:tcPr marL="3877" marR="3877" marT="3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latin typeface="Times New Roman"/>
                        </a:rPr>
                        <a:t>                 64,91   </a:t>
                      </a:r>
                    </a:p>
                  </a:txBody>
                  <a:tcPr marL="3877" marR="3877" marT="3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31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1. Расходы на оплату труда с начислениями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341 727,60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205 715,30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205 715,30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136 012,30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з/плата  на 7,5 мес.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2. Расходы на оплату коммунальных услуг (223)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144 471,90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106 539,50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106 539,50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37 932,40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на 9 мес.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4.Расходы на услуги связи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3 307,50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2 600,00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2 600,00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707,50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78,61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5. Расходы на ГСМ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4 589,80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3 000,00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3 000,00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1 589,80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65,36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6. расходы на питание в интернатах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509,30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509,30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509,30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7. Питание детей ОВЗ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#ДЕЛ/0!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9. Подвоз воды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777,50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777,50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777,50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10. Представительские расходы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800,00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800,00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800,00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11. Резервный фонд Администрации района(290)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200,00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13. Доплата к пенсиям муниципальных служащих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5 664,00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5 664,00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5 664,00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14. Обслуживание муниципального долга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13,40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13,40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13,40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15. Услуги ЦСУ, нотариуса, почтовые расходы, оргвзносы, типографские услуги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266,80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266,80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266,80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Налоги: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13 156,10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13 156,10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13 156,10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16. налог на имущество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7 275,60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7 275,60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7 275,60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18.земельный налог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5 784,70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5 784,70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5 784,70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18. Транспортный налог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95,80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95,80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95,80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Текущие расходы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149 924,00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56 243,30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56 243,30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94 710,70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68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19. Программное обеспечение (226)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1 461,20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1 461,20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1 461,20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20. Командировочные расходы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4 099,30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600,00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600,00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3 499,30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14,64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21. Подписка на периодическую печать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1 238,00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1 238,00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22. Вывоз ТБО, содержание в чистоте помещенией,уборка туалетов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1 450,40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1 450,40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1 450,40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23. Канцелярские товары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3 904,60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1 000,00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1 000,00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2 904,60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25,61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24.зап. части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955,90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800,00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800,00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155,90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83,69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25. услуги СЭС, исследование песка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692,30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692,30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692,30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26. оценка качества (прочие в образ)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96,00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96,00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96,00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27. Текущий ремонт, техническое обслуживание оборудования, содержание имущества</a:t>
                      </a:r>
                    </a:p>
                  </a:txBody>
                  <a:tcPr marL="3877" marR="3877" marT="3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9 881,00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3 100,00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3 100,00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6 781,00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31,37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28, Текущий ремонт дорог за счет акцизов</a:t>
                      </a:r>
                    </a:p>
                  </a:txBody>
                  <a:tcPr marL="3877" marR="3877" marT="3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16 509,30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19 761,30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19 761,30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-         3 252,00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119,70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29. вневедомственная охрана, сигнальная кнопка, спецсвязь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2 262,10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2 262,10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2 262,10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30. Мед. осмотры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7 023,90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7 023,90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7 023,90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31. Автострахование, диагностика, тех. осмотр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240,80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240,80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240,80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32.Проведение мероприятий районного значения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3 146,50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1 258,60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1 258,60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1 887,90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40,00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34. Фк и спорт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557,10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300,00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300,00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257,10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53,85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35.приобретение комплектующих к компьютерам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1 090,30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654,20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654,20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436,10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60,00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36. хозяйственные расходы,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5 675,70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1 135,00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1 135,00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4 540,70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20,00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37.материалы для ремонта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15 181,50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1 870,00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1 870,00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13 311,50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12,32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38.мягкий инвентарь, посуда, оборудование для кабинетов, методический материал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9 265,40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9 265,40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39. проведение ЕГЭ, ГИА</a:t>
                      </a:r>
                    </a:p>
                  </a:txBody>
                  <a:tcPr marL="3877" marR="3877" marT="3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586,20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586,20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586,20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40. изготовление аттестатов</a:t>
                      </a:r>
                    </a:p>
                  </a:txBody>
                  <a:tcPr marL="3877" marR="3877" marT="38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286,30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286,30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286,30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877" marR="3877" marT="3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06" y="-7394"/>
          <a:ext cx="8929749" cy="6860291"/>
        </p:xfrm>
        <a:graphic>
          <a:graphicData uri="http://schemas.openxmlformats.org/drawingml/2006/table">
            <a:tbl>
              <a:tblPr/>
              <a:tblGrid>
                <a:gridCol w="3357586"/>
                <a:gridCol w="1019606"/>
                <a:gridCol w="1108327"/>
                <a:gridCol w="1041686"/>
                <a:gridCol w="1188099"/>
                <a:gridCol w="1214445"/>
              </a:tblGrid>
              <a:tr h="357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Потребность на 2023 год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согласовано  на  комиссии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Разработанный проект на 2023г.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Недостаток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% от потребности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41. Публикация в газете</a:t>
                      </a:r>
                    </a:p>
                  </a:txBody>
                  <a:tcPr marL="3069" marR="3069" marT="3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800,00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600,00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600,00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200,00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75,00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latin typeface="Times New Roman"/>
                        </a:rPr>
                        <a:t>42.Обучение </a:t>
                      </a:r>
                      <a:r>
                        <a:rPr lang="ru-RU" sz="900" b="0" i="0" u="none" strike="noStrike" dirty="0" err="1">
                          <a:latin typeface="Times New Roman"/>
                        </a:rPr>
                        <a:t>санминимум</a:t>
                      </a:r>
                      <a:r>
                        <a:rPr lang="ru-RU" sz="900" b="0" i="0" u="none" strike="noStrike" dirty="0">
                          <a:latin typeface="Times New Roman"/>
                        </a:rPr>
                        <a:t>, охрана труда</a:t>
                      </a:r>
                    </a:p>
                  </a:txBody>
                  <a:tcPr marL="3069" marR="3069" marT="3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1 289,80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1 289,80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8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43.Ремонт отопительных систем, крыш, полов, замена окон, дверей, спортивных  площадок, электромонтажные работы (ремонт </a:t>
                      </a:r>
                      <a:r>
                        <a:rPr lang="ru-RU" sz="900" b="0" i="0" u="none" strike="noStrike" dirty="0" err="1">
                          <a:latin typeface="Times New Roman"/>
                        </a:rPr>
                        <a:t>шк.Утан</a:t>
                      </a:r>
                      <a:r>
                        <a:rPr lang="ru-RU" sz="900" b="0" i="0" u="none" strike="noStrike" dirty="0">
                          <a:latin typeface="Times New Roman"/>
                        </a:rPr>
                        <a:t> - 8035,0т.р., ДДТ </a:t>
                      </a:r>
                      <a:r>
                        <a:rPr lang="ru-RU" sz="900" b="0" i="0" u="none" strike="noStrike" dirty="0" err="1">
                          <a:latin typeface="Times New Roman"/>
                        </a:rPr>
                        <a:t>кредиторка</a:t>
                      </a:r>
                      <a:r>
                        <a:rPr lang="ru-RU" sz="900" b="0" i="0" u="none" strike="noStrike" dirty="0">
                          <a:latin typeface="Times New Roman"/>
                        </a:rPr>
                        <a:t> - 2000,0 т.р.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51 131,00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10 035,00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10 035,00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41 096,00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19,63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44.Ремонт освещения, канализации (МОУ СОШ 78 по предписаниям)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6 000,00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6 000,00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45.Переход на приемоконтрольные приборы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2 118,00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2 118,00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47.Аттестация рабочих мест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120,00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120,00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49.Стройконтроль по 101 д/с (музей)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520,10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520,10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50.Обслуживание теплового узла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730,00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730,00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730,00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730,00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51.Изготовление стендов, вывесок, энергопаспортов, планов эвакуации, приобретение флага России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937,30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300,00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300,00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937,30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32,01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52.Установка теплосчетчиков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350,00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350,00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53.Найм жилья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210,00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210,00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54.Аренда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114,00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114,00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109 393,30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72 761,30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72 761,30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36 632,00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66,51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3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Межбюджетные трансферты из районного бюджета (251)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109 393,30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72 761,30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72 761,30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36 632,00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66,51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Дотация на выравнивание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19 000,00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19 000,00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19 000,00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Дотация на сбалансированность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82 476,30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47 002,60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47 002,60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35 473,70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Субвенция на передаваемые полномочия сельским поселениям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7 917,00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6 758,70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6 758,70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1 158,30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1" u="none" strike="noStrike">
                          <a:latin typeface="Times New Roman"/>
                        </a:rPr>
                        <a:t>Противопожарные мероприятия</a:t>
                      </a:r>
                    </a:p>
                  </a:txBody>
                  <a:tcPr marL="3069" marR="3069" marT="3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14 771,10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7 831,20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7 831,20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6 939,90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53,02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5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37. противопожарные мероприятия- пропитка кровли, обслуживание пожарной сигнализации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6 281,20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4 568,70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4 568,70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1 712,50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72,74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38.Установка пожарной сигнализации, изготовление планов эвакуации, пожарных щитов, установка арочных детекторов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7 378,70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2 151,30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2 151,30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5 227,40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29,16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32. Замеры сопротивления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830,70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830,70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830,70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 39. приобретение огнетушителей</a:t>
                      </a:r>
                    </a:p>
                  </a:txBody>
                  <a:tcPr marL="3069" marR="3069" marT="3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280,50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280,50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280,50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Приобретение основных средств, материальных запасов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29 870,80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2 982,00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2 982,00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26 888,80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 9,98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42. оргтехника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3 743,30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500,00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500,00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3 243,30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13,36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43.приобретение котлов, насосов, двигателей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350,00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350,00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44. Оснащение ФОК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17 165,00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1 000,00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1 000,00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16 165,00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5,83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latin typeface="Times New Roman"/>
                        </a:rPr>
                        <a:t>49.приобретение СИЗ, </a:t>
                      </a:r>
                      <a:r>
                        <a:rPr lang="ru-RU" sz="900" b="0" i="0" u="none" strike="noStrike" dirty="0" err="1" smtClean="0">
                          <a:latin typeface="Times New Roman"/>
                        </a:rPr>
                        <a:t>дез</a:t>
                      </a:r>
                      <a:r>
                        <a:rPr lang="ru-RU" sz="900" b="0" i="0" u="none" strike="noStrike" dirty="0" smtClean="0">
                          <a:latin typeface="Times New Roman"/>
                        </a:rPr>
                        <a:t>. средств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3069" marR="3069" marT="3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8 080,50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1 000,00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1 000,00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7 080,50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12,38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50. расходы по ГО и ЧС</a:t>
                      </a:r>
                    </a:p>
                  </a:txBody>
                  <a:tcPr marL="3069" marR="3069" marT="3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482,00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482,00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482,00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51.Оснащение ЕДДС</a:t>
                      </a:r>
                    </a:p>
                  </a:txBody>
                  <a:tcPr marL="3069" marR="3069" marT="3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50,00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50,00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Муниципальные целевые программы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     59 095,40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     45 500,20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latin typeface="Times New Roman"/>
                        </a:rPr>
                        <a:t>    45 500,20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latin typeface="Times New Roman"/>
                        </a:rPr>
                        <a:t>      13 595,20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latin typeface="Times New Roman"/>
                        </a:rPr>
                        <a:t>           1 629,87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80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МЦП "Управление земельно-имущественным комплексом"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9 002,00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9 002,00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9 002,00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МЦП "Улучшение условий охраны труда"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370,00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370,00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370,00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МЦП "Комплексное развитие сельских территорий"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327,60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327,60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327,60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«Территориальное планирование и обеспечение градостроительной деятельности»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latin typeface="Times New Roman"/>
                        </a:rPr>
                        <a:t>       1 910,00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latin typeface="Times New Roman"/>
                        </a:rPr>
                        <a:t>       1 910,00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>
                          <a:latin typeface="Times New Roman"/>
                        </a:rPr>
                        <a:t>      1 910,00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5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«Энергосбережения и повышения энергетической эффективности»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1 601,00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>
                          <a:latin typeface="Times New Roman"/>
                        </a:rPr>
                        <a:t>       1 601,00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1 601,00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«Обеспечение жильём молодых семей Чернышевского района»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   544,30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   544,30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  544,30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2"/>
          <a:ext cx="9072591" cy="6766568"/>
        </p:xfrm>
        <a:graphic>
          <a:graphicData uri="http://schemas.openxmlformats.org/drawingml/2006/table">
            <a:tbl>
              <a:tblPr/>
              <a:tblGrid>
                <a:gridCol w="3816250"/>
                <a:gridCol w="936061"/>
                <a:gridCol w="936061"/>
                <a:gridCol w="1152075"/>
                <a:gridCol w="1152075"/>
                <a:gridCol w="1080069"/>
              </a:tblGrid>
              <a:tr h="331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Потребность на 2023 год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согласовано  на  комиссии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Разработанный проект на 2023г.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Недостаток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% от потребности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«Обеспечение экологической безопасности в  Чернышевского района»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>
                          <a:latin typeface="Times New Roman"/>
                        </a:rPr>
                        <a:t>          700,00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   700,00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latin typeface="Times New Roman"/>
                        </a:rPr>
                        <a:t>         700,00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«Доступная среда в Чернышевском районе»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65,10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65,10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«Развитие малого и среднего предпринимательства на территории Чернышевского района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600,00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500,00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500,00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100,00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83,33   </a:t>
                      </a:r>
                    </a:p>
                  </a:txBody>
                  <a:tcPr marL="3069" marR="3069" marT="3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"Муниципальная поддержка социально-ориентированных некоммерческих организаций в Чернышевском районе на 2018-2020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гг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180,00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180,00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180,00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"Укрепление общественного здоровья в муниципальном районе"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35,00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35,00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35,00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2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"Гармонизация межнациональных и межконфессиональных отношений на территории муниципального района "Чернышевский район" на 2020-2025годы.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38,00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38,00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38,00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муниципального района «Чернышевский район» «Профилактика терроризма и экстремизма в Чернышевском районе в 2018-2020 годах»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34,00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34,00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34,00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муниципального района «Чернышевский район» «Профилактика и предупреждение употребления наркотических средств, алкоголизма, пьянства, табакокурения»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282,70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282,70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282,70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муниципального района «Чернышевский район» «Профилактика правонарушений»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40,00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40,00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40,00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Мероприятия по внедрению и развитию программы социальной поддержки молодежи в возрвсте от 14 до 22 лет "Пушкинская карта"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121,00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121,00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121,00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latin typeface="Times New Roman"/>
                        </a:rPr>
                        <a:t>Муниципальная программа "Развитие образования в Чернышевском районе"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39 426,30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26 816,20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26 816,20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12 610,10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latin typeface="Times New Roman"/>
                        </a:rPr>
                        <a:t>                 68,02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Обновление МТБ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288,00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288,00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288,00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Обновление предметно-развивающей среды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1 400,00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1 400,00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1 400,00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6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конкурса профессионального мастерства для воспитателей ДОУ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30,00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30,00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30,00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Повышение квалификации 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/с Теремок (замена окон)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4 000,00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4 000,00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и демонтаж АПС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/с 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4 800,00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4 800,00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4 800,00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и демонтаж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АПСшколы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6 800,00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6 800,00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6 800,00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0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Обновление материально-технической базы учреждений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500,00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500,00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500,00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3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Внедрение модели цифровой образовательной среды в общеобразовательных организациях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700,00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700,00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700,00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МОУ СОШ с.Комсомольское 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191,00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191,00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191,00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конкурса "Учитель года"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20,00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20,00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Создание в ОО центров цифрового и гуманитарного профилей "Точка роста"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1 725,00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1 725,00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1 725,00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Питание ОВЗ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4 932,20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4 932,20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4 932,20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Ремонт автомобилей,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приоретение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запчастей</a:t>
                      </a: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150,00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150,00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150,00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МОУ СОШ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п.Жирекен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1 607,10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1 607,10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реомнт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МОУ СОШ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с.Новоильинск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95" marR="3695" marT="36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47,00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-  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47,00   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95" marR="3695" marT="3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-100966"/>
          <a:ext cx="9144001" cy="6816114"/>
        </p:xfrm>
        <a:graphic>
          <a:graphicData uri="http://schemas.openxmlformats.org/drawingml/2006/table">
            <a:tbl>
              <a:tblPr/>
              <a:tblGrid>
                <a:gridCol w="3347292"/>
                <a:gridCol w="1134920"/>
                <a:gridCol w="1134920"/>
                <a:gridCol w="1066680"/>
                <a:gridCol w="1152877"/>
                <a:gridCol w="1307312"/>
              </a:tblGrid>
              <a:tr h="349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Потребность на 2023 год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согласовано  на  комиссии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Разработанный проект на 2023г.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Недостаток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% от потребности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мероприятий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50,00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50,00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50,00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Разработка ПСД,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госэкспертиза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8 749,00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2 500,00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2 500,00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6 249,00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28,57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Обновление МТБ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600,00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600,00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600,00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на ФОК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повышение  квалификации педагогов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50,00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50,00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50,00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Организация опорного центра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1 500,00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1 500,00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1 500,00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Проведение мероприятий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30,00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30,00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30,00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летняя оздоровительная компания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150,00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150,00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150,00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Подпрограмма «Содействие занятости населения Чернышевского района» (организация временного трудоустройства несовершеннолетних граждан в возрасте от 14 до 18 лет)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1 007,00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300,00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300,00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707,00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8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Муниципальная программа "Развитие культуры и спорта в Чернышевском районе"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3 818,40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  2 998,40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     2 998,40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           820,00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78,53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4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Комплектование книжных фондов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320,00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200,00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120,00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62,50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9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Создание новых записей(техническое сопровождение программы "ИРБИС")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47,00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47,00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47,00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Подключение к информационно-коммуникационной сети"Интернет" публичных общедоспных библиотек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130,00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130,00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130,00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9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Участие в фестивалях детского творчества всех жанров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30,00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30,00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30,00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2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Укрепление материально-технической базы учреждений(приобретение мультимедийного оборудования;звукоусилитеного оборудования)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500,00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500,00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500,00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0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подключение учреждений  к информационно-коммуникационной сети"Интернет" 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приобретение сценических костюмов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текущий ремонт здания  ДК с.Новоильинск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30,00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30,00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30,00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8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текущий ремонт здания  ДК с.Гаур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29,40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29,40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29,40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Приобретение одежды сцены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200,00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6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Приобретение театральных кресел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500,00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500,00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500,00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6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количества выставочных проектов(приобретение выставочного оборудования компьютерной и оргтехники,цифровая техника.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104,00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104,00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104,00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приобретение экспозиционного оборудования ( Витрины пристенные, витрины полного виденияи т.д.)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135,00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135,00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135,00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капитальный ремонт здания МУК Районный краеведческий музей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243,00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243,00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243,00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6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Выпуск материалов спортивной деятельности направленности (буклеты,листовки), приобретение просветительской литературы о спорте для ФОК новый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700,00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700,00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1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Материально-техническое обеспечение спартакиад и спортивных мероприятий среди детей, учащихся.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50,00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50,00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50,00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Выезды сборных команд района на краевые, межрайонные, региональные соревнования.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200,00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8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(пгт. Чернышевск, ул. Первомайская),объем финансового обеспечения мероприятия - всего</a:t>
                      </a:r>
                    </a:p>
                  </a:txBody>
                  <a:tcPr marL="3632" marR="3632" marT="36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400,00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400,00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400,00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                   -  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                100,00   </a:t>
                      </a:r>
                    </a:p>
                  </a:txBody>
                  <a:tcPr marL="3632" marR="3632" marT="3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latin typeface="Times New Roman"/>
                        </a:rPr>
                        <a:t> ИТОГО РАСХОДОВ</a:t>
                      </a:r>
                    </a:p>
                  </a:txBody>
                  <a:tcPr marL="3632" marR="3632" marT="36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    878 538,50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    524 559,90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  524 559,90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    352 074,00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latin typeface="Times New Roman"/>
                        </a:rPr>
                        <a:t>                  58,00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305800" cy="114300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3058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формировании бюджетных проектировок использовались</a:t>
            </a:r>
            <a:r>
              <a:rPr lang="ru-RU" sz="31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857364"/>
            <a:ext cx="4071966" cy="4572032"/>
          </a:xfrm>
          <a:prstGeom prst="roundRect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основные показатели социально-экономического развития муниципального района «Чернышевский район» на </a:t>
            </a:r>
            <a:r>
              <a:rPr lang="ru-RU" sz="2000" dirty="0" smtClean="0">
                <a:solidFill>
                  <a:schemeClr val="bg1"/>
                </a:solidFill>
              </a:rPr>
              <a:t>2023 год </a:t>
            </a:r>
            <a:r>
              <a:rPr lang="ru-RU" sz="2000" dirty="0">
                <a:solidFill>
                  <a:schemeClr val="bg1"/>
                </a:solidFill>
              </a:rPr>
              <a:t>и плановый период </a:t>
            </a:r>
            <a:r>
              <a:rPr lang="ru-RU" sz="2000" dirty="0" smtClean="0">
                <a:solidFill>
                  <a:schemeClr val="bg1"/>
                </a:solidFill>
              </a:rPr>
              <a:t>2024 </a:t>
            </a:r>
            <a:r>
              <a:rPr lang="ru-RU" sz="2000" dirty="0">
                <a:solidFill>
                  <a:schemeClr val="bg1"/>
                </a:solidFill>
              </a:rPr>
              <a:t>и </a:t>
            </a:r>
            <a:r>
              <a:rPr lang="ru-RU" sz="2000" dirty="0" smtClean="0">
                <a:solidFill>
                  <a:schemeClr val="bg1"/>
                </a:solidFill>
              </a:rPr>
              <a:t>2025 годов</a:t>
            </a:r>
            <a:r>
              <a:rPr lang="ru-RU" sz="2000" dirty="0">
                <a:solidFill>
                  <a:schemeClr val="bg1"/>
                </a:solidFill>
              </a:rPr>
              <a:t>, согласованные с Министерством экономического развития в </a:t>
            </a:r>
            <a:r>
              <a:rPr lang="ru-RU" sz="2000" dirty="0" smtClean="0">
                <a:solidFill>
                  <a:schemeClr val="bg1"/>
                </a:solidFill>
              </a:rPr>
              <a:t>2022 году.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pPr algn="ctr"/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14876" y="1785926"/>
            <a:ext cx="4071966" cy="464347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000" dirty="0" smtClean="0"/>
          </a:p>
          <a:p>
            <a:pPr algn="ctr"/>
            <a:r>
              <a:rPr lang="ru-RU" sz="2000" dirty="0" smtClean="0"/>
              <a:t>объемы </a:t>
            </a:r>
            <a:r>
              <a:rPr lang="ru-RU" sz="2000" dirty="0"/>
              <a:t>межбюджетных трансфертов, определенные </a:t>
            </a:r>
            <a:r>
              <a:rPr lang="ru-RU" sz="2000" dirty="0" smtClean="0"/>
              <a:t>законом Забайкальского края «О  бюджете Забайкальского края  на 20</a:t>
            </a:r>
            <a:r>
              <a:rPr lang="en-US" sz="2000" dirty="0" smtClean="0"/>
              <a:t>2</a:t>
            </a:r>
            <a:r>
              <a:rPr lang="ru-RU" sz="2000" dirty="0" smtClean="0"/>
              <a:t>3 год и на плановый период 2024и 20</a:t>
            </a:r>
            <a:r>
              <a:rPr lang="en-US" sz="2000" dirty="0" smtClean="0"/>
              <a:t>2</a:t>
            </a:r>
            <a:r>
              <a:rPr lang="ru-RU" sz="2000" dirty="0" smtClean="0"/>
              <a:t>5</a:t>
            </a:r>
            <a:r>
              <a:rPr lang="en-US" sz="2000" dirty="0" smtClean="0"/>
              <a:t> </a:t>
            </a:r>
            <a:r>
              <a:rPr lang="ru-RU" sz="2000" dirty="0" smtClean="0"/>
              <a:t>годов» </a:t>
            </a:r>
            <a:endParaRPr lang="ru-RU" sz="2000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Основные характеристики проекта  решения Совета муниципального района  " О бюджете муниципального района «Чернышевский район» на 2023 год и плановый период 2024 и 2025 годов»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357430"/>
          <a:ext cx="8572560" cy="4311027"/>
        </p:xfrm>
        <a:graphic>
          <a:graphicData uri="http://schemas.openxmlformats.org/drawingml/2006/table">
            <a:tbl>
              <a:tblPr/>
              <a:tblGrid>
                <a:gridCol w="2000264"/>
                <a:gridCol w="1571636"/>
                <a:gridCol w="1785950"/>
                <a:gridCol w="1008682"/>
                <a:gridCol w="1103014"/>
                <a:gridCol w="1103014"/>
              </a:tblGrid>
              <a:tr h="4518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решением Совета МР 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2022год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(первоначально)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Уточненные плановые показатели на 2022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Решение Совета МР «Чернышевский район» от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27.12.2021г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(в ред. от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30.09.2022г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Общий объем доходов бюджета,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1056,9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1455,0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1049,8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891,5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1005,7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Общий объем расходов                                               бюджета,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1057,2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1482,7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1052,2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890,6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1003,5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Дефицит  (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профицит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) бюджета,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млн.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-27,7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+0,9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+2,2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072462" y="1785926"/>
            <a:ext cx="808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млн.руб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858280" cy="9898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Оценка влияния изменений законодательства Российской Федерации и Забайкальского края на доходную базу бюджета муниципального района «Чернышевский район» в 2023 году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714486"/>
          <a:ext cx="8715435" cy="4749419"/>
        </p:xfrm>
        <a:graphic>
          <a:graphicData uri="http://schemas.openxmlformats.org/drawingml/2006/table">
            <a:tbl>
              <a:tblPr/>
              <a:tblGrid>
                <a:gridCol w="649872"/>
                <a:gridCol w="5986526"/>
                <a:gridCol w="2079037"/>
              </a:tblGrid>
              <a:tr h="688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Дополнительные доходы (+)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Выпадающие доходы (-)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законодательства Забайкальского края о налогах и сборах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Уменьшение дополнительного норматива от налога на доходы физических лиц в консолидированный бюджет муниципального района «Чернышевский район», установленного Законом Забайкальского края «О бюджете Забайкальского края на 2023 год и плановый период 2024-2025 годов» с 24,4% до 22,4% 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-17 586,5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дифференцированного норматива отчислений в бюджет муниципального района от налога, взимаемого в связи с применением упрощенной системы налогообложения, установленного Законом Забайкальского края «О бюджете Забайкальского края на 2023 год и плановый период 2024-2025 годов» с 0,2103 до 0,4108.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+8 481,1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Внесение изменений в Налоговый кодекс Российской Федерации  о принятии закона о едином налоговом платеже с 1 июля 2022 года по 31 декабря 2022 года в добровольном порядке, а с1 января 2023 года обязательный для всех юридических лиц и индивидуальных предпринимателей (срок уплаты всех налогов и взносов установят на один день-25 число следующего месяца).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-9 105,4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786710" y="1428736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Объемы налоговых и неналоговых доходов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 муниципального района «Чернышевский район»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15272" y="171448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859469" cy="1071545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2071678"/>
          <a:ext cx="8786873" cy="4466703"/>
        </p:xfrm>
        <a:graphic>
          <a:graphicData uri="http://schemas.openxmlformats.org/drawingml/2006/table">
            <a:tbl>
              <a:tblPr/>
              <a:tblGrid>
                <a:gridCol w="1862817"/>
                <a:gridCol w="1066141"/>
                <a:gridCol w="1143008"/>
                <a:gridCol w="1000132"/>
                <a:gridCol w="928694"/>
                <a:gridCol w="928694"/>
                <a:gridCol w="928694"/>
                <a:gridCol w="928693"/>
              </a:tblGrid>
              <a:tr h="31135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Первоначально утвержденный план на 2021 год Решение Совета МР «Чернышевский район» от 27.12.2021г. №12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 (в ред. от 28.02.2022г. №25)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 2022 году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0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Отклонение к первоначальному утвержденному плану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 к уточненному плану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% к первоначальному утвержденному плану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% к уточненному плану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5=4-2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6=4-3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7=4/2*100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8=4/3*100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доходы, всего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276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 938,1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295 911,7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302 291,6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25 353,5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+6 379,9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109,2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102,2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265 236,1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282 922,1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288 541,7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23 305,6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+5 619,6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108,8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11 702,0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12 989,6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13 749,9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+2 047,9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+760,3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117,5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105,9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142844" y="0"/>
          <a:ext cx="9001156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033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Налоговые доходы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72396" y="92867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5800" cy="1143000"/>
          </a:xfrm>
        </p:spPr>
        <p:txBody>
          <a:bodyPr/>
          <a:lstStyle/>
          <a:p>
            <a:pPr algn="ctr"/>
            <a:r>
              <a:rPr lang="ru-RU" sz="5400" b="1" dirty="0" smtClean="0"/>
              <a:t>Неналоговые доходы</a:t>
            </a:r>
            <a:endParaRPr lang="ru-RU" dirty="0"/>
          </a:p>
        </p:txBody>
      </p:sp>
      <p:pic>
        <p:nvPicPr>
          <p:cNvPr id="5" name="Picture 2" descr="C:\Users\Ирина\Desktop\ef0eaa_3mi9j5_ld7_ap_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662" cy="11578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786710" y="1142984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млн.руб.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214398"/>
          <a:ext cx="914400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3908</TotalTime>
  <Words>3818</Words>
  <Application>Microsoft Office PowerPoint</Application>
  <PresentationFormat>Экран (4:3)</PresentationFormat>
  <Paragraphs>1210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Публичные слушания  по проекту бюджета муниципального района «Чернышевский район»  на 2023 год и на плановый период 2024 и 2025 годов </vt:lpstr>
      <vt:lpstr>Проект Решения Совета муниципального района «Чернышевский район» "О районном бюджете на 2023 год и плановый период 2024 и 2025 годов" подготовлен с учетом основных направлений бюджетной, налоговой политики муниципального района «Чернышевский район» на 2023 год и плановый период 2024 и 2025годов. </vt:lpstr>
      <vt:lpstr>При формировании бюджетных проектировок использовались: </vt:lpstr>
      <vt:lpstr>Основные характеристики проекта  решения Совета муниципального района  " О бюджете муниципального района «Чернышевский район» на 2023 год и плановый период 2024 и 2025 годов»</vt:lpstr>
      <vt:lpstr>Оценка влияния изменений законодательства Российской Федерации и Забайкальского края на доходную базу бюджета муниципального района «Чернышевский район» в 2023 году</vt:lpstr>
      <vt:lpstr>Объемы налоговых и неналоговых доходов бюджета муниципального района «Чернышевский район» на 2023 год</vt:lpstr>
      <vt:lpstr>Слайд 7</vt:lpstr>
      <vt:lpstr>Налоговые доходы</vt:lpstr>
      <vt:lpstr>Неналоговые доходы</vt:lpstr>
      <vt:lpstr>Налоговые доходы бюджета муниципального района «Чернышевский район» на 2023 год и плановый период 2024-2025 годы</vt:lpstr>
      <vt:lpstr>Неналоговые доходы бюджета муниципального района «Чернышевский район» на 2023 год и плановый период 2024-2025 годы</vt:lpstr>
      <vt:lpstr>Межбюджетные трансферты, получаемые  из других бюджетов бюджетной системы</vt:lpstr>
      <vt:lpstr>Общий объем межбюджетных трансфертов</vt:lpstr>
      <vt:lpstr>Безвозмездные поступления от других бюджетов бюджетной системы Российской Федерации</vt:lpstr>
      <vt:lpstr>Слайд 15</vt:lpstr>
      <vt:lpstr>Финансовый результат  районного бюджета </vt:lpstr>
      <vt:lpstr>Расчет прогнозируемого финансового результата  районного бюджета </vt:lpstr>
      <vt:lpstr>Муниципальный долг </vt:lpstr>
      <vt:lpstr>Слайд 19</vt:lpstr>
      <vt:lpstr>Слайд 20</vt:lpstr>
      <vt:lpstr>Слайд 21</vt:lpstr>
      <vt:lpstr>Слайд 22</vt:lpstr>
      <vt:lpstr>Слайд 23</vt:lpstr>
      <vt:lpstr>Слайд 24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Публичные слушания по проекту бюджета муниципального района «Чернышевский район»  на 2019 год и на плановый период 2020 и 2021 годов</dc:title>
  <dc:creator>Ирина</dc:creator>
  <cp:lastModifiedBy>ИРИНА</cp:lastModifiedBy>
  <cp:revision>298</cp:revision>
  <dcterms:created xsi:type="dcterms:W3CDTF">2018-11-22T01:05:41Z</dcterms:created>
  <dcterms:modified xsi:type="dcterms:W3CDTF">2022-11-21T00:59:22Z</dcterms:modified>
</cp:coreProperties>
</file>