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6" r:id="rId2"/>
    <p:sldId id="272" r:id="rId3"/>
    <p:sldId id="257" r:id="rId4"/>
    <p:sldId id="279" r:id="rId5"/>
    <p:sldId id="259" r:id="rId6"/>
    <p:sldId id="262" r:id="rId7"/>
    <p:sldId id="260" r:id="rId8"/>
    <p:sldId id="263" r:id="rId9"/>
    <p:sldId id="264" r:id="rId10"/>
    <p:sldId id="266" r:id="rId11"/>
    <p:sldId id="268" r:id="rId12"/>
    <p:sldId id="265" r:id="rId13"/>
    <p:sldId id="273" r:id="rId14"/>
    <p:sldId id="280" r:id="rId15"/>
    <p:sldId id="267" r:id="rId16"/>
    <p:sldId id="269" r:id="rId17"/>
    <p:sldId id="270" r:id="rId18"/>
    <p:sldId id="276" r:id="rId19"/>
    <p:sldId id="275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FFCC"/>
    <a:srgbClr val="0099FF"/>
    <a:srgbClr val="99FF99"/>
    <a:srgbClr val="FFFFFF"/>
    <a:srgbClr val="99FFCC"/>
    <a:srgbClr val="00CC99"/>
    <a:srgbClr val="99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994" autoAdjust="0"/>
    <p:restoredTop sz="98566" autoAdjust="0"/>
  </p:normalViewPr>
  <p:slideViewPr>
    <p:cSldViewPr>
      <p:cViewPr>
        <p:scale>
          <a:sx n="80" d="100"/>
          <a:sy n="80" d="100"/>
        </p:scale>
        <p:origin x="-2736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8;&#1056;&#1048;&#1053;&#1040;\Desktop\&#1048;&#1058;&#1054;&#1043;&#1048;%202023\&#1087;&#1088;&#1086;&#1077;&#1082;&#1090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8;&#1056;&#1048;&#1053;&#1040;\Desktop\&#1048;&#1058;&#1054;&#1043;&#1048;%202022\&#1087;&#1088;&#1086;&#1077;&#1082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8;&#1058;&#1054;&#1043;&#1048;%202023\&#1087;&#1088;&#1086;&#1077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8;&#1058;&#1054;&#1043;&#1048;%202023\&#1087;&#1088;&#1086;&#1077;&#1082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8;&#1058;&#1054;&#1043;&#1048;%202023\&#1087;&#1088;&#1086;&#1077;&#1082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8;&#1058;&#1054;&#1043;&#1048;%202023\&#1087;&#1088;&#1086;&#1077;&#1082;&#109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8;&#1058;&#1054;&#1043;&#1048;%202023\&#1087;&#1088;&#1086;&#1077;&#1082;&#109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8;&#1058;&#1054;&#1043;&#1048;%202023\&#1087;&#1088;&#1086;&#1077;&#1082;&#109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8;&#1058;&#1054;&#1043;&#1048;%202023\&#1087;&#1088;&#1086;&#1077;&#1082;&#109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6;&#1048;&#1053;&#1040;\Desktop\&#1048;&#1058;&#1054;&#1043;&#1048;%202023\&#1087;&#1088;&#1086;&#1077;&#1082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19778210129943344"/>
          <c:y val="0.1916693777080424"/>
          <c:w val="0.63641221361246603"/>
          <c:h val="0.6301426400484893"/>
        </c:manualLayout>
      </c:layout>
      <c:bar3DChart>
        <c:barDir val="col"/>
        <c:grouping val="stacked"/>
        <c:ser>
          <c:idx val="0"/>
          <c:order val="0"/>
          <c:tx>
            <c:strRef>
              <c:f>Лист4!$A$26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301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Лист4!$B$25:$D$25</c:f>
              <c:strCache>
                <c:ptCount val="3"/>
                <c:pt idx="0">
                  <c:v>Факт 2021года</c:v>
                </c:pt>
                <c:pt idx="1">
                  <c:v>Уточненные годовые 2022г.</c:v>
                </c:pt>
                <c:pt idx="2">
                  <c:v>Факт 2022 года</c:v>
                </c:pt>
              </c:strCache>
            </c:strRef>
          </c:cat>
          <c:val>
            <c:numRef>
              <c:f>Лист4!$B$26:$D$26</c:f>
              <c:numCache>
                <c:formatCode>General</c:formatCode>
                <c:ptCount val="3"/>
                <c:pt idx="0">
                  <c:v>276.5</c:v>
                </c:pt>
                <c:pt idx="1">
                  <c:v>297.8</c:v>
                </c:pt>
                <c:pt idx="2">
                  <c:v>301</c:v>
                </c:pt>
              </c:numCache>
            </c:numRef>
          </c:val>
        </c:ser>
        <c:ser>
          <c:idx val="1"/>
          <c:order val="1"/>
          <c:tx>
            <c:strRef>
              <c:f>Лист4!$A$27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-2.3074289626840149E-4"/>
                  <c:y val="2.05570830154457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047,9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2367779248832834E-3"/>
                  <c:y val="5.23289381375467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175,8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5661303206664394E-3"/>
                  <c:y val="4.95837471869947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161,4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Лист4!$B$25:$D$25</c:f>
              <c:strCache>
                <c:ptCount val="3"/>
                <c:pt idx="0">
                  <c:v>Факт 2021года</c:v>
                </c:pt>
                <c:pt idx="1">
                  <c:v>Уточненные годовые 2022г.</c:v>
                </c:pt>
                <c:pt idx="2">
                  <c:v>Факт 2022 года</c:v>
                </c:pt>
              </c:strCache>
            </c:strRef>
          </c:cat>
          <c:val>
            <c:numRef>
              <c:f>Лист4!$B$27:$D$27</c:f>
              <c:numCache>
                <c:formatCode>General</c:formatCode>
                <c:ptCount val="3"/>
                <c:pt idx="0">
                  <c:v>1047.9000000000001</c:v>
                </c:pt>
                <c:pt idx="1">
                  <c:v>1175.8</c:v>
                </c:pt>
                <c:pt idx="2">
                  <c:v>1161.4000000000001</c:v>
                </c:pt>
              </c:numCache>
            </c:numRef>
          </c:val>
        </c:ser>
        <c:shape val="box"/>
        <c:axId val="137601024"/>
        <c:axId val="137602560"/>
        <c:axId val="0"/>
      </c:bar3DChart>
      <c:catAx>
        <c:axId val="13760102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7602560"/>
        <c:crosses val="autoZero"/>
        <c:auto val="1"/>
        <c:lblAlgn val="ctr"/>
        <c:lblOffset val="100"/>
      </c:catAx>
      <c:valAx>
        <c:axId val="1376025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руб.</a:t>
                </a:r>
              </a:p>
            </c:rich>
          </c:tx>
          <c:layout/>
        </c:title>
        <c:numFmt formatCode="General" sourceLinked="1"/>
        <c:tickLblPos val="nextTo"/>
        <c:crossAx val="137601024"/>
        <c:crosses val="autoZero"/>
        <c:crossBetween val="between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noFill/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3.8709406487375954E-2"/>
                  <c:y val="-2.63373734587711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14,6 </a:t>
                    </a:r>
                    <a:r>
                      <a:rPr lang="ru-RU" dirty="0" smtClean="0"/>
                      <a:t>млн.руб.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5842043043866602E-2"/>
                  <c:y val="-6.58434336469278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13,4 </a:t>
                    </a:r>
                    <a:r>
                      <a:rPr lang="ru-RU" dirty="0" smtClean="0"/>
                      <a:t>млн.руб.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Лист14!$B$27:$B$28</c:f>
              <c:strCache>
                <c:ptCount val="2"/>
                <c:pt idx="0">
                  <c:v>на 01.01.2021</c:v>
                </c:pt>
                <c:pt idx="1">
                  <c:v>на 01.01.2022</c:v>
                </c:pt>
              </c:strCache>
            </c:strRef>
          </c:cat>
          <c:val>
            <c:numRef>
              <c:f>Лист14!$C$27:$C$28</c:f>
              <c:numCache>
                <c:formatCode>General</c:formatCode>
                <c:ptCount val="2"/>
                <c:pt idx="0">
                  <c:v>16.899999999999999</c:v>
                </c:pt>
                <c:pt idx="1">
                  <c:v>14.6</c:v>
                </c:pt>
              </c:numCache>
            </c:numRef>
          </c:val>
        </c:ser>
        <c:shape val="cylinder"/>
        <c:axId val="154014848"/>
        <c:axId val="153981696"/>
        <c:axId val="0"/>
      </c:bar3DChart>
      <c:catAx>
        <c:axId val="154014848"/>
        <c:scaling>
          <c:orientation val="minMax"/>
        </c:scaling>
        <c:delete val="1"/>
        <c:axPos val="b"/>
        <c:tickLblPos val="nextTo"/>
        <c:crossAx val="153981696"/>
        <c:crosses val="autoZero"/>
        <c:auto val="1"/>
        <c:lblAlgn val="ctr"/>
        <c:lblOffset val="100"/>
      </c:catAx>
      <c:valAx>
        <c:axId val="153981696"/>
        <c:scaling>
          <c:orientation val="minMax"/>
        </c:scaling>
        <c:delete val="1"/>
        <c:axPos val="l"/>
        <c:numFmt formatCode="General" sourceLinked="1"/>
        <c:tickLblPos val="nextTo"/>
        <c:crossAx val="154014848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4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40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</c:rich>
      </c:tx>
      <c:layout/>
    </c:title>
    <c:view3D>
      <c:rotX val="30"/>
      <c:rotY val="220"/>
      <c:perspective val="30"/>
    </c:view3D>
    <c:plotArea>
      <c:layout>
        <c:manualLayout>
          <c:layoutTarget val="inner"/>
          <c:xMode val="edge"/>
          <c:yMode val="edge"/>
          <c:x val="1.3501749781277344E-3"/>
          <c:y val="8.1902594323567127E-2"/>
          <c:w val="0.72232436570428671"/>
          <c:h val="0.9180974056764329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44450" h="127000"/>
            </a:sp3d>
          </c:spPr>
          <c:explosion val="26"/>
          <c:dPt>
            <c:idx val="0"/>
            <c:spPr>
              <a:solidFill>
                <a:srgbClr val="0000FF"/>
              </a:solidFill>
              <a:scene3d>
                <a:camera prst="orthographicFront"/>
                <a:lightRig rig="threePt" dir="t"/>
              </a:scene3d>
              <a:sp3d>
                <a:bevelT w="44450" h="127000"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44450" h="127000"/>
              </a:sp3d>
            </c:spPr>
          </c:dPt>
          <c:dPt>
            <c:idx val="2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44450" h="127000"/>
              </a:sp3d>
            </c:spPr>
          </c:dPt>
          <c:dPt>
            <c:idx val="3"/>
            <c:spPr>
              <a:solidFill>
                <a:srgbClr val="00CC00"/>
              </a:solidFill>
              <a:scene3d>
                <a:camera prst="orthographicFront"/>
                <a:lightRig rig="threePt" dir="t"/>
              </a:scene3d>
              <a:sp3d>
                <a:bevelT w="44450" h="127000"/>
              </a:sp3d>
            </c:spPr>
          </c:dPt>
          <c:dPt>
            <c:idx val="4"/>
            <c:spPr>
              <a:solidFill>
                <a:srgbClr val="FF00FF"/>
              </a:solidFill>
              <a:scene3d>
                <a:camera prst="orthographicFront"/>
                <a:lightRig rig="threePt" dir="t"/>
              </a:scene3d>
              <a:sp3d>
                <a:bevelT w="44450" h="127000"/>
              </a:sp3d>
            </c:spPr>
          </c:dPt>
          <c:dPt>
            <c:idx val="6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 w="44450" h="127000"/>
              </a:sp3d>
            </c:spPr>
          </c:dPt>
          <c:dLbls>
            <c:dLbl>
              <c:idx val="0"/>
              <c:layout>
                <c:manualLayout>
                  <c:x val="4.3621391076115477E-2"/>
                  <c:y val="-8.53514565349942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82,9%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0,7%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smtClean="0"/>
                      <a:t>1,4%</a:t>
                    </a:r>
                    <a:endParaRPr lang="en-US" dirty="0"/>
                  </a:p>
                </c:rich>
              </c:tx>
              <c:spPr>
                <a:solidFill>
                  <a:srgbClr val="F79646">
                    <a:lumMod val="20000"/>
                    <a:lumOff val="80000"/>
                  </a:srgbClr>
                </a:solidFill>
              </c:spPr>
              <c:showVal val="1"/>
            </c:dLbl>
            <c:dLbl>
              <c:idx val="3"/>
              <c:layout>
                <c:manualLayout>
                  <c:x val="3.8656496062992132E-3"/>
                  <c:y val="7.803216521532330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1,7%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9086450131233598E-2"/>
                  <c:y val="2.693209811236460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0,1%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-4.2451170166229214E-2"/>
                  <c:y val="7.40939553407265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6,1%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2,2%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Лист3!$A$4:$A$10</c:f>
              <c:strCache>
                <c:ptCount val="7"/>
                <c:pt idx="0">
                  <c:v>НДФЛ</c:v>
                </c:pt>
                <c:pt idx="1">
                  <c:v>НДПИ</c:v>
                </c:pt>
                <c:pt idx="2">
                  <c:v>ПАТЕНТ</c:v>
                </c:pt>
                <c:pt idx="3">
                  <c:v>Государственная пошлина</c:v>
                </c:pt>
                <c:pt idx="4">
                  <c:v>Единый сельскохозяйственный налог</c:v>
                </c:pt>
                <c:pt idx="5">
                  <c:v>Акцизы</c:v>
                </c:pt>
                <c:pt idx="6">
                  <c:v>УСН</c:v>
                </c:pt>
              </c:strCache>
            </c:strRef>
          </c:cat>
          <c:val>
            <c:numRef>
              <c:f>Лист3!$B$4:$B$10</c:f>
              <c:numCache>
                <c:formatCode>0.00%</c:formatCode>
                <c:ptCount val="7"/>
                <c:pt idx="0">
                  <c:v>0.82900000000000007</c:v>
                </c:pt>
                <c:pt idx="1">
                  <c:v>7.000000000000001E-3</c:v>
                </c:pt>
                <c:pt idx="2">
                  <c:v>1.4E-2</c:v>
                </c:pt>
                <c:pt idx="3">
                  <c:v>1.7000000000000001E-2</c:v>
                </c:pt>
                <c:pt idx="4">
                  <c:v>1.0000000000000002E-3</c:v>
                </c:pt>
                <c:pt idx="5">
                  <c:v>6.1000000000000006E-2</c:v>
                </c:pt>
                <c:pt idx="6">
                  <c:v>2.1999999999999999E-2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856310148731381"/>
          <c:y val="0.16770273006191921"/>
          <c:w val="0.294886264216973"/>
          <c:h val="0.69787194916560402"/>
        </c:manualLayout>
      </c:layout>
      <c:txPr>
        <a:bodyPr/>
        <a:lstStyle/>
        <a:p>
          <a:pPr rtl="0">
            <a:defRPr sz="12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</c:rich>
      </c:tx>
      <c:layout/>
    </c:title>
    <c:view3D>
      <c:rotX val="30"/>
      <c:rotY val="110"/>
      <c:perspective val="30"/>
    </c:view3D>
    <c:plotArea>
      <c:layout>
        <c:manualLayout>
          <c:layoutTarget val="inner"/>
          <c:xMode val="edge"/>
          <c:yMode val="edge"/>
          <c:x val="1.5277777777777779E-2"/>
          <c:y val="9.4780497882145737E-2"/>
          <c:w val="0.74184033245844294"/>
          <c:h val="0.90521950211785429"/>
        </c:manualLayout>
      </c:layout>
      <c:pie3DChart>
        <c:varyColors val="1"/>
        <c:ser>
          <c:idx val="0"/>
          <c:order val="0"/>
          <c:spPr>
            <a:solidFill>
              <a:srgbClr val="FF0000"/>
            </a:solidFill>
          </c:spPr>
          <c:explosion val="25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FF99FF"/>
              </a:solidFill>
            </c:spPr>
          </c:dPt>
          <c:dPt>
            <c:idx val="2"/>
            <c:spPr>
              <a:solidFill>
                <a:srgbClr val="FF00FF"/>
              </a:solidFill>
            </c:spPr>
          </c:dPt>
          <c:dPt>
            <c:idx val="3"/>
            <c:spPr>
              <a:solidFill>
                <a:srgbClr val="99CCFF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4.6850174978127733E-2"/>
                  <c:y val="0.100655911529007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2,8%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1166885389326376E-3"/>
                  <c:y val="-3.88943719272105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0,2%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3054625984251984E-2"/>
                  <c:y val="-2.94556055135822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0,2%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6.1504975940507439E-2"/>
                  <c:y val="-4.948143293255254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0,5%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8.6352252843394581E-2"/>
                  <c:y val="-8.43715824127182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1,2%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[проект.xlsx]Лист3!$A$44:$A$49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 </c:v>
                </c:pt>
                <c:pt idx="1">
                  <c:v>Платежи за пользование природными ресурсами</c:v>
                </c:pt>
                <c:pt idx="2">
                  <c:v>Доходы от оказания платных услуг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</c:strCache>
            </c:strRef>
          </c:cat>
          <c:val>
            <c:numRef>
              <c:f>[проект.xlsx]Лист3!$B$44:$B$49</c:f>
              <c:numCache>
                <c:formatCode>0.00%</c:formatCode>
                <c:ptCount val="6"/>
                <c:pt idx="0">
                  <c:v>2.8000000000000001E-2</c:v>
                </c:pt>
                <c:pt idx="1">
                  <c:v>2.0000000000000009E-3</c:v>
                </c:pt>
                <c:pt idx="2">
                  <c:v>2.0000000000000009E-3</c:v>
                </c:pt>
                <c:pt idx="3">
                  <c:v>5.0000000000000018E-3</c:v>
                </c:pt>
                <c:pt idx="4">
                  <c:v>1.2E-2</c:v>
                </c:pt>
              </c:numCache>
            </c:numRef>
          </c:val>
        </c:ser>
      </c:pie3DChart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76527777777777772"/>
          <c:y val="0.16847425200240596"/>
          <c:w val="0.22638888888888889"/>
          <c:h val="0.74801026613381172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 dirty="0"/>
              <a:t>БЕЗВОЗМЕЗДНЫЕ</a:t>
            </a:r>
            <a:r>
              <a:rPr lang="ru-RU" sz="2800" baseline="0" dirty="0"/>
              <a:t> ПОСТУПЛЕНИЯ ИЗ БЮДЖЕТА ЗАБАЙКАЛЬСКОГО КРАЯ</a:t>
            </a:r>
            <a:endParaRPr lang="ru-RU" sz="28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Лист4!$B$3</c:f>
              <c:strCache>
                <c:ptCount val="1"/>
                <c:pt idx="0">
                  <c:v>2021 год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Лист4!$A$4:$A$7</c:f>
              <c:strCache>
                <c:ptCount val="4"/>
                <c:pt idx="0">
                  <c:v>Дотация</c:v>
                </c:pt>
                <c:pt idx="1">
                  <c:v>Субсидии от других уровней бюджетной системы РФ</c:v>
                </c:pt>
                <c:pt idx="2">
                  <c:v>Субвенции от других бюджетов бюджетной системы РФ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Лист4!$B$4:$B$7</c:f>
              <c:numCache>
                <c:formatCode>General</c:formatCode>
                <c:ptCount val="4"/>
                <c:pt idx="0">
                  <c:v>231.6</c:v>
                </c:pt>
                <c:pt idx="1">
                  <c:v>230.6</c:v>
                </c:pt>
                <c:pt idx="2">
                  <c:v>413</c:v>
                </c:pt>
                <c:pt idx="3">
                  <c:v>165.3</c:v>
                </c:pt>
              </c:numCache>
            </c:numRef>
          </c:val>
        </c:ser>
        <c:ser>
          <c:idx val="1"/>
          <c:order val="1"/>
          <c:tx>
            <c:strRef>
              <c:f>Лист4!$C$3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Лист4!$A$4:$A$7</c:f>
              <c:strCache>
                <c:ptCount val="4"/>
                <c:pt idx="0">
                  <c:v>Дотация</c:v>
                </c:pt>
                <c:pt idx="1">
                  <c:v>Субсидии от других уровней бюджетной системы РФ</c:v>
                </c:pt>
                <c:pt idx="2">
                  <c:v>Субвенции от других бюджетов бюджетной системы РФ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Лист4!$C$4:$C$7</c:f>
              <c:numCache>
                <c:formatCode>General</c:formatCode>
                <c:ptCount val="4"/>
                <c:pt idx="0">
                  <c:v>258.89999999999992</c:v>
                </c:pt>
                <c:pt idx="1">
                  <c:v>235.2</c:v>
                </c:pt>
                <c:pt idx="2">
                  <c:v>431.1</c:v>
                </c:pt>
                <c:pt idx="3">
                  <c:v>236.8</c:v>
                </c:pt>
              </c:numCache>
            </c:numRef>
          </c:val>
        </c:ser>
        <c:axId val="137664768"/>
        <c:axId val="137678848"/>
      </c:barChart>
      <c:catAx>
        <c:axId val="13766476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7678848"/>
        <c:crosses val="autoZero"/>
        <c:auto val="1"/>
        <c:lblAlgn val="ctr"/>
        <c:lblOffset val="100"/>
      </c:catAx>
      <c:valAx>
        <c:axId val="137678848"/>
        <c:scaling>
          <c:orientation val="minMax"/>
        </c:scaling>
        <c:axPos val="l"/>
        <c:majorGridlines/>
        <c:numFmt formatCode="General" sourceLinked="1"/>
        <c:tickLblPos val="nextTo"/>
        <c:crossAx val="137664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00FF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1503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Лист5!$B$14:$D$14</c:f>
              <c:strCache>
                <c:ptCount val="3"/>
                <c:pt idx="0">
                  <c:v>Факт 2021 года</c:v>
                </c:pt>
                <c:pt idx="1">
                  <c:v>Уточненные годовые бюджетные ассигнования 2022г.</c:v>
                </c:pt>
                <c:pt idx="2">
                  <c:v>Факт 2022  года</c:v>
                </c:pt>
              </c:strCache>
            </c:strRef>
          </c:cat>
          <c:val>
            <c:numRef>
              <c:f>Лист5!$B$15:$D$15</c:f>
              <c:numCache>
                <c:formatCode>General</c:formatCode>
                <c:ptCount val="3"/>
                <c:pt idx="0">
                  <c:v>1308.4000000000001</c:v>
                </c:pt>
                <c:pt idx="1">
                  <c:v>1503</c:v>
                </c:pt>
                <c:pt idx="2">
                  <c:v>1478.1</c:v>
                </c:pt>
              </c:numCache>
            </c:numRef>
          </c:val>
        </c:ser>
        <c:axId val="153774336"/>
        <c:axId val="153788416"/>
      </c:barChart>
      <c:catAx>
        <c:axId val="153774336"/>
        <c:scaling>
          <c:orientation val="minMax"/>
        </c:scaling>
        <c:axPos val="b"/>
        <c:tickLblPos val="nextTo"/>
        <c:crossAx val="153788416"/>
        <c:crosses val="autoZero"/>
        <c:auto val="1"/>
        <c:lblAlgn val="ctr"/>
        <c:lblOffset val="100"/>
      </c:catAx>
      <c:valAx>
        <c:axId val="153788416"/>
        <c:scaling>
          <c:orientation val="minMax"/>
        </c:scaling>
        <c:delete val="1"/>
        <c:axPos val="l"/>
        <c:numFmt formatCode="General" sourceLinked="1"/>
        <c:tickLblPos val="nextTo"/>
        <c:crossAx val="15377433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359"/>
      <c:perspective val="90"/>
    </c:view3D>
    <c:plotArea>
      <c:layout>
        <c:manualLayout>
          <c:layoutTarget val="inner"/>
          <c:xMode val="edge"/>
          <c:yMode val="edge"/>
          <c:x val="1.7722222222222223E-2"/>
          <c:y val="9.0277777777777693E-2"/>
          <c:w val="0.93639059515466339"/>
          <c:h val="0.90972233733941299"/>
        </c:manualLayout>
      </c:layout>
      <c:pie3DChart>
        <c:varyColors val="1"/>
        <c:ser>
          <c:idx val="0"/>
          <c:order val="0"/>
          <c:spPr>
            <a:solidFill>
              <a:srgbClr val="0000FF"/>
            </a:solidFill>
          </c:spPr>
          <c:explosion val="27"/>
          <c:dPt>
            <c:idx val="1"/>
            <c:spPr>
              <a:solidFill>
                <a:srgbClr val="FF00FF"/>
              </a:solidFill>
            </c:spPr>
          </c:dPt>
          <c:dPt>
            <c:idx val="2"/>
            <c:explosion val="34"/>
            <c:spPr>
              <a:solidFill>
                <a:srgbClr val="008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3888888888888938E-2"/>
                  <c:y val="-8.333333333333339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Заработная плата </a:t>
                    </a:r>
                    <a:r>
                      <a:rPr lang="en-US"/>
                      <a:t>61,00%</a:t>
                    </a:r>
                  </a:p>
                </c:rich>
              </c:tx>
              <c:dLblPos val="outEnd"/>
              <c:showVal val="1"/>
            </c:dLbl>
            <c:dLbl>
              <c:idx val="1"/>
              <c:layout>
                <c:manualLayout>
                  <c:x val="4.722222222222233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Соц.</a:t>
                    </a:r>
                    <a:r>
                      <a:rPr lang="ru-RU" baseline="0"/>
                      <a:t> выплаты </a:t>
                    </a:r>
                    <a:r>
                      <a:rPr lang="en-US"/>
                      <a:t>2,10%</a:t>
                    </a:r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-8.8888888888889225E-2"/>
                  <c:y val="1.851851851851848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Инвестиции 4,9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3.6111111111111198E-2"/>
                  <c:y val="-0.3194444444444454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Прочие расходы 42,4</a:t>
                    </a:r>
                    <a:r>
                      <a:rPr lang="en-US"/>
                      <a:t>%</a:t>
                    </a:r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Лист5!$A$33:$D$33</c:f>
              <c:strCache>
                <c:ptCount val="4"/>
                <c:pt idx="0">
                  <c:v>Заработная плата</c:v>
                </c:pt>
                <c:pt idx="1">
                  <c:v>Соц. выплаты</c:v>
                </c:pt>
                <c:pt idx="2">
                  <c:v>Инвестиции</c:v>
                </c:pt>
                <c:pt idx="3">
                  <c:v>Прочие расходы</c:v>
                </c:pt>
              </c:strCache>
            </c:strRef>
          </c:cat>
          <c:val>
            <c:numRef>
              <c:f>Лист5!$A$34:$D$34</c:f>
              <c:numCache>
                <c:formatCode>0.00%</c:formatCode>
                <c:ptCount val="4"/>
                <c:pt idx="0">
                  <c:v>0.50900000000000001</c:v>
                </c:pt>
                <c:pt idx="1">
                  <c:v>1.7999999999999999E-2</c:v>
                </c:pt>
                <c:pt idx="2">
                  <c:v>4.9000000000000002E-2</c:v>
                </c:pt>
                <c:pt idx="3">
                  <c:v>0.42399999999999999</c:v>
                </c:pt>
              </c:numCache>
            </c:numRef>
          </c:val>
        </c:ser>
      </c:pie3DChart>
      <c:spPr>
        <a:scene3d>
          <a:camera prst="orthographicFront"/>
          <a:lightRig rig="threePt" dir="t"/>
        </a:scene3d>
        <a:sp3d>
          <a:bevelT/>
        </a:sp3d>
      </c:spPr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>
                <a:solidFill>
                  <a:srgbClr val="002060"/>
                </a:solidFill>
              </a:rPr>
              <a:t>Изменение МРОТ в 2022 году</a:t>
            </a:r>
          </a:p>
        </c:rich>
      </c:tx>
      <c:layout>
        <c:manualLayout>
          <c:xMode val="edge"/>
          <c:yMode val="edge"/>
          <c:x val="0.33259883508296056"/>
          <c:y val="3.9914826260646713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5688589332303537E-2"/>
                  <c:y val="-4.50575541892343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002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4255280099578322E-2"/>
                  <c:y val="-4.937061882867267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27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502,2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2866840659133122E-2"/>
                  <c:y val="-4.9370618828672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29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235,6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6.5681444991789817E-3"/>
                  <c:y val="-2.109704641350220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Лист6!$B$43:$D$43</c:f>
              <c:strCache>
                <c:ptCount val="3"/>
                <c:pt idx="0">
                  <c:v>до 01.01.2022г.</c:v>
                </c:pt>
                <c:pt idx="1">
                  <c:v>с 01.06.2022г.</c:v>
                </c:pt>
                <c:pt idx="2">
                  <c:v>с 01.01.2023г. с учетом РК</c:v>
                </c:pt>
              </c:strCache>
            </c:strRef>
          </c:cat>
          <c:val>
            <c:numRef>
              <c:f>Лист6!$B$44:$D$44</c:f>
              <c:numCache>
                <c:formatCode>General</c:formatCode>
                <c:ptCount val="3"/>
                <c:pt idx="0">
                  <c:v>25002</c:v>
                </c:pt>
                <c:pt idx="1">
                  <c:v>27502.2</c:v>
                </c:pt>
                <c:pt idx="2">
                  <c:v>29235.599999999995</c:v>
                </c:pt>
              </c:numCache>
            </c:numRef>
          </c:val>
        </c:ser>
        <c:shape val="box"/>
        <c:axId val="153873024"/>
        <c:axId val="153878912"/>
        <c:axId val="0"/>
      </c:bar3DChart>
      <c:catAx>
        <c:axId val="15387302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3878912"/>
        <c:crosses val="autoZero"/>
        <c:auto val="1"/>
        <c:lblAlgn val="ctr"/>
        <c:lblOffset val="100"/>
      </c:catAx>
      <c:valAx>
        <c:axId val="153878912"/>
        <c:scaling>
          <c:orientation val="minMax"/>
        </c:scaling>
        <c:axPos val="l"/>
        <c:majorGridlines/>
        <c:numFmt formatCode="General" sourceLinked="1"/>
        <c:tickLblPos val="nextTo"/>
        <c:crossAx val="153873024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908331068040955"/>
          <c:y val="2.5071049595812338E-2"/>
          <c:w val="0.89091668931959045"/>
          <c:h val="0.571699971501198"/>
        </c:manualLayout>
      </c:layout>
      <c:bar3DChart>
        <c:barDir val="col"/>
        <c:grouping val="clustered"/>
        <c:ser>
          <c:idx val="0"/>
          <c:order val="0"/>
          <c:tx>
            <c:strRef>
              <c:f>Лист6!$B$7</c:f>
              <c:strCache>
                <c:ptCount val="1"/>
                <c:pt idx="0">
                  <c:v>Кассовые расходы за 2021 год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Лист6!$C$6:$M$6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Средства массовой информации</c:v>
                </c:pt>
                <c:pt idx="8">
                  <c:v>Физическая культура и спорт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Лист6!$C$7:$M$7</c:f>
              <c:numCache>
                <c:formatCode>General</c:formatCode>
                <c:ptCount val="11"/>
                <c:pt idx="0">
                  <c:v>4.8</c:v>
                </c:pt>
                <c:pt idx="1">
                  <c:v>0.30000000000000004</c:v>
                </c:pt>
                <c:pt idx="2">
                  <c:v>2.9</c:v>
                </c:pt>
                <c:pt idx="3">
                  <c:v>0.30000000000000004</c:v>
                </c:pt>
                <c:pt idx="4">
                  <c:v>66.8</c:v>
                </c:pt>
                <c:pt idx="5">
                  <c:v>4.9000000000000004</c:v>
                </c:pt>
                <c:pt idx="6">
                  <c:v>2</c:v>
                </c:pt>
                <c:pt idx="7">
                  <c:v>0</c:v>
                </c:pt>
                <c:pt idx="8">
                  <c:v>0.9</c:v>
                </c:pt>
                <c:pt idx="9">
                  <c:v>0</c:v>
                </c:pt>
                <c:pt idx="10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Лист6!$B$8</c:f>
              <c:strCache>
                <c:ptCount val="1"/>
                <c:pt idx="0">
                  <c:v>Кассовые расходы за 2022 год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Лист6!$C$6:$M$6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Средства массовой информации</c:v>
                </c:pt>
                <c:pt idx="8">
                  <c:v>Физическая культура и спорт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Лист6!$C$8:$M$8</c:f>
              <c:numCache>
                <c:formatCode>General</c:formatCode>
                <c:ptCount val="11"/>
                <c:pt idx="0">
                  <c:v>4.4000000000000004</c:v>
                </c:pt>
                <c:pt idx="1">
                  <c:v>0.5</c:v>
                </c:pt>
                <c:pt idx="2">
                  <c:v>9.9</c:v>
                </c:pt>
                <c:pt idx="3">
                  <c:v>0.1</c:v>
                </c:pt>
                <c:pt idx="4">
                  <c:v>63.8</c:v>
                </c:pt>
                <c:pt idx="5">
                  <c:v>4.5</c:v>
                </c:pt>
                <c:pt idx="6">
                  <c:v>2.1</c:v>
                </c:pt>
                <c:pt idx="7">
                  <c:v>0.1</c:v>
                </c:pt>
                <c:pt idx="8">
                  <c:v>0.8</c:v>
                </c:pt>
                <c:pt idx="9">
                  <c:v>0</c:v>
                </c:pt>
                <c:pt idx="10">
                  <c:v>13.8</c:v>
                </c:pt>
              </c:numCache>
            </c:numRef>
          </c:val>
        </c:ser>
        <c:shape val="box"/>
        <c:axId val="153927680"/>
        <c:axId val="153929216"/>
        <c:axId val="0"/>
      </c:bar3DChart>
      <c:catAx>
        <c:axId val="153927680"/>
        <c:scaling>
          <c:orientation val="minMax"/>
        </c:scaling>
        <c:axPos val="b"/>
        <c:tickLblPos val="nextTo"/>
        <c:crossAx val="153929216"/>
        <c:crosses val="autoZero"/>
        <c:auto val="1"/>
        <c:lblAlgn val="ctr"/>
        <c:lblOffset val="100"/>
      </c:catAx>
      <c:valAx>
        <c:axId val="153929216"/>
        <c:scaling>
          <c:orientation val="minMax"/>
        </c:scaling>
        <c:axPos val="l"/>
        <c:majorGridlines/>
        <c:numFmt formatCode="General" sourceLinked="1"/>
        <c:tickLblPos val="nextTo"/>
        <c:crossAx val="153927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168211279982009"/>
          <c:y val="0.94848321047262774"/>
          <c:w val="0.6861687644327723"/>
          <c:h val="5.117509104182863E-2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3.7201338276611803E-2"/>
          <c:y val="2.8341324491326991E-2"/>
          <c:w val="0.78462355474885781"/>
          <c:h val="0.89077006036276074"/>
        </c:manualLayout>
      </c:layout>
      <c:bar3DChart>
        <c:barDir val="col"/>
        <c:grouping val="clustered"/>
        <c:ser>
          <c:idx val="0"/>
          <c:order val="0"/>
          <c:tx>
            <c:strRef>
              <c:f>Лист4!$Q$25</c:f>
              <c:strCache>
                <c:ptCount val="1"/>
                <c:pt idx="0">
                  <c:v>Кредиторская задолженность (всего)</c:v>
                </c:pt>
              </c:strCache>
            </c:strRef>
          </c:tx>
          <c:spPr>
            <a:solidFill>
              <a:srgbClr val="008000"/>
            </a:solidFill>
          </c:spPr>
          <c:dPt>
            <c:idx val="0"/>
            <c:spPr>
              <a:solidFill>
                <a:srgbClr val="00CC99"/>
              </a:solidFill>
            </c:spPr>
          </c:dPt>
          <c:dPt>
            <c:idx val="1"/>
            <c:spPr>
              <a:solidFill>
                <a:srgbClr val="00CC99"/>
              </a:solidFill>
            </c:spPr>
          </c:dPt>
          <c:dLbls>
            <c:dLbl>
              <c:idx val="0"/>
              <c:layout>
                <c:manualLayout>
                  <c:x val="-1.8093833999763102E-2"/>
                  <c:y val="-1.6362499538464428E-2"/>
                </c:manualLayout>
              </c:layout>
              <c:showVal val="1"/>
            </c:dLbl>
            <c:dLbl>
              <c:idx val="1"/>
              <c:layout>
                <c:manualLayout>
                  <c:x val="3.2978896869958051E-2"/>
                  <c:y val="-3.7743665399523417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Лист4!$R$24:$S$24</c:f>
              <c:strCache>
                <c:ptCount val="2"/>
                <c:pt idx="0">
                  <c:v>на 01.01.2022</c:v>
                </c:pt>
                <c:pt idx="1">
                  <c:v>на 01.01.2023</c:v>
                </c:pt>
              </c:strCache>
            </c:strRef>
          </c:cat>
          <c:val>
            <c:numRef>
              <c:f>Лист4!$R$25:$S$25</c:f>
              <c:numCache>
                <c:formatCode>General</c:formatCode>
                <c:ptCount val="2"/>
                <c:pt idx="0">
                  <c:v>24.3</c:v>
                </c:pt>
                <c:pt idx="1">
                  <c:v>46.7</c:v>
                </c:pt>
              </c:numCache>
            </c:numRef>
          </c:val>
        </c:ser>
        <c:ser>
          <c:idx val="1"/>
          <c:order val="1"/>
          <c:tx>
            <c:strRef>
              <c:f>Лист4!$Q$26</c:f>
              <c:strCache>
                <c:ptCount val="1"/>
                <c:pt idx="0">
                  <c:v>Кредиторская задолженность (за счет бюджета края)</c:v>
                </c:pt>
              </c:strCache>
            </c:strRef>
          </c:tx>
          <c:spPr>
            <a:solidFill>
              <a:srgbClr val="0099FF"/>
            </a:solidFill>
          </c:spPr>
          <c:dLbls>
            <c:dLbl>
              <c:idx val="0"/>
              <c:layout>
                <c:manualLayout>
                  <c:x val="2.6599631080449597E-2"/>
                  <c:y val="-2.4894313435978838E-2"/>
                </c:manualLayout>
              </c:layout>
              <c:showVal val="1"/>
            </c:dLbl>
            <c:dLbl>
              <c:idx val="1"/>
              <c:layout>
                <c:manualLayout>
                  <c:x val="3.8199260520479068E-2"/>
                  <c:y val="-4.5339221512302817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Лист4!$R$24:$S$24</c:f>
              <c:strCache>
                <c:ptCount val="2"/>
                <c:pt idx="0">
                  <c:v>на 01.01.2022</c:v>
                </c:pt>
                <c:pt idx="1">
                  <c:v>на 01.01.2023</c:v>
                </c:pt>
              </c:strCache>
            </c:strRef>
          </c:cat>
          <c:val>
            <c:numRef>
              <c:f>Лист4!$R$26:$S$26</c:f>
              <c:numCache>
                <c:formatCode>General</c:formatCode>
                <c:ptCount val="2"/>
                <c:pt idx="0">
                  <c:v>14.6</c:v>
                </c:pt>
                <c:pt idx="1">
                  <c:v>14.1</c:v>
                </c:pt>
              </c:numCache>
            </c:numRef>
          </c:val>
        </c:ser>
        <c:shape val="box"/>
        <c:axId val="153957120"/>
        <c:axId val="153958656"/>
        <c:axId val="0"/>
      </c:bar3DChart>
      <c:catAx>
        <c:axId val="15395712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3958656"/>
        <c:crosses val="autoZero"/>
        <c:auto val="1"/>
        <c:lblAlgn val="ctr"/>
        <c:lblOffset val="100"/>
      </c:catAx>
      <c:valAx>
        <c:axId val="153958656"/>
        <c:scaling>
          <c:orientation val="minMax"/>
        </c:scaling>
        <c:axPos val="l"/>
        <c:majorGridlines/>
        <c:numFmt formatCode="General" sourceLinked="1"/>
        <c:tickLblPos val="nextTo"/>
        <c:crossAx val="153957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61656109104998"/>
          <c:y val="0.20253659926016365"/>
          <c:w val="0.15705010466427219"/>
          <c:h val="0.49186743969302921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0FCF78-28EB-476A-BE67-C3F5E3E9A840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A50CCB-D4C6-4327-998B-36D1B19E529D}">
      <dgm:prSet phldrT="[Текст]"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Доходы – 1 462,4 млн. руб.</a:t>
          </a:r>
          <a:endParaRPr lang="ru-RU" sz="1800" b="1" dirty="0">
            <a:latin typeface="+mn-lt"/>
            <a:cs typeface="Arial" pitchFamily="34" charset="0"/>
          </a:endParaRPr>
        </a:p>
      </dgm:t>
    </dgm:pt>
    <dgm:pt modelId="{5349BA6C-0867-49AE-88B2-8FA3193C10D1}" type="parTrans" cxnId="{F207BC11-8A93-4A58-A871-E33B683B8138}">
      <dgm:prSet/>
      <dgm:spPr/>
      <dgm:t>
        <a:bodyPr/>
        <a:lstStyle/>
        <a:p>
          <a:endParaRPr lang="ru-RU"/>
        </a:p>
      </dgm:t>
    </dgm:pt>
    <dgm:pt modelId="{93926382-C70A-464F-BD8A-D61B7D74C1FD}" type="sibTrans" cxnId="{F207BC11-8A93-4A58-A871-E33B683B8138}">
      <dgm:prSet/>
      <dgm:spPr/>
      <dgm:t>
        <a:bodyPr/>
        <a:lstStyle/>
        <a:p>
          <a:endParaRPr lang="ru-RU"/>
        </a:p>
      </dgm:t>
    </dgm:pt>
    <dgm:pt modelId="{C5BA2C8A-8F65-4419-8B24-260BC4E24E98}">
      <dgm:prSet phldrT="[Текст]"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Расходы – 1 478,1 млн. руб.</a:t>
          </a:r>
          <a:endParaRPr lang="ru-RU" sz="1800" b="1" dirty="0">
            <a:latin typeface="+mn-lt"/>
            <a:cs typeface="Arial" pitchFamily="34" charset="0"/>
          </a:endParaRPr>
        </a:p>
      </dgm:t>
    </dgm:pt>
    <dgm:pt modelId="{75ECCD84-6732-4394-829D-086F54BFB2B7}" type="parTrans" cxnId="{CC971E1C-ED32-4FEA-9DDA-FB011E5C0C4B}">
      <dgm:prSet/>
      <dgm:spPr/>
      <dgm:t>
        <a:bodyPr/>
        <a:lstStyle/>
        <a:p>
          <a:endParaRPr lang="ru-RU"/>
        </a:p>
      </dgm:t>
    </dgm:pt>
    <dgm:pt modelId="{5BA12081-6963-4B70-9D28-F54FB1428332}" type="sibTrans" cxnId="{CC971E1C-ED32-4FEA-9DDA-FB011E5C0C4B}">
      <dgm:prSet/>
      <dgm:spPr/>
      <dgm:t>
        <a:bodyPr/>
        <a:lstStyle/>
        <a:p>
          <a:endParaRPr lang="ru-RU"/>
        </a:p>
      </dgm:t>
    </dgm:pt>
    <dgm:pt modelId="{F4EB30A9-40A4-464C-B6AA-4FFB8FCE32BB}">
      <dgm:prSet phldrT="[Текст]"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Дефицит – 15,7 млн. руб.</a:t>
          </a:r>
          <a:endParaRPr lang="ru-RU" sz="1800" b="1" dirty="0">
            <a:latin typeface="+mn-lt"/>
            <a:cs typeface="Arial" pitchFamily="34" charset="0"/>
          </a:endParaRPr>
        </a:p>
      </dgm:t>
    </dgm:pt>
    <dgm:pt modelId="{0779A5E8-C868-456E-AC70-B43C4EB83CBA}" type="parTrans" cxnId="{C1992F0E-326D-428F-BF6F-D0ADFECE057C}">
      <dgm:prSet/>
      <dgm:spPr/>
      <dgm:t>
        <a:bodyPr/>
        <a:lstStyle/>
        <a:p>
          <a:endParaRPr lang="ru-RU"/>
        </a:p>
      </dgm:t>
    </dgm:pt>
    <dgm:pt modelId="{6E46602D-68DA-40EB-842D-5D427D242736}" type="sibTrans" cxnId="{C1992F0E-326D-428F-BF6F-D0ADFECE057C}">
      <dgm:prSet/>
      <dgm:spPr/>
      <dgm:t>
        <a:bodyPr/>
        <a:lstStyle/>
        <a:p>
          <a:endParaRPr lang="ru-RU"/>
        </a:p>
      </dgm:t>
    </dgm:pt>
    <dgm:pt modelId="{F02A753A-C7A2-4599-95A3-FCEB8D9335ED}">
      <dgm:prSet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Объем муниципального долга на 01.01.2023 – </a:t>
          </a:r>
        </a:p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13,4 млн. руб. </a:t>
          </a:r>
          <a:endParaRPr lang="ru-RU" sz="1800" b="1" dirty="0">
            <a:latin typeface="+mn-lt"/>
            <a:cs typeface="Arial" pitchFamily="34" charset="0"/>
          </a:endParaRPr>
        </a:p>
      </dgm:t>
    </dgm:pt>
    <dgm:pt modelId="{CEE77C97-A250-4837-A1C7-A49B4C0F2424}" type="parTrans" cxnId="{72FDD9DF-7961-4D4F-83FF-B166BC3072B9}">
      <dgm:prSet/>
      <dgm:spPr/>
      <dgm:t>
        <a:bodyPr/>
        <a:lstStyle/>
        <a:p>
          <a:endParaRPr lang="ru-RU"/>
        </a:p>
      </dgm:t>
    </dgm:pt>
    <dgm:pt modelId="{64BA8D37-161D-4FD1-A366-39267F23B87E}" type="sibTrans" cxnId="{72FDD9DF-7961-4D4F-83FF-B166BC3072B9}">
      <dgm:prSet/>
      <dgm:spPr/>
      <dgm:t>
        <a:bodyPr/>
        <a:lstStyle/>
        <a:p>
          <a:endParaRPr lang="ru-RU"/>
        </a:p>
      </dgm:t>
    </dgm:pt>
    <dgm:pt modelId="{1B6E524C-587C-4019-A336-70B359EFBD90}">
      <dgm:prSet custT="1"/>
      <dgm:spPr>
        <a:solidFill>
          <a:schemeClr val="accent1"/>
        </a:solidFill>
      </dgm:spPr>
      <dgm:t>
        <a:bodyPr/>
        <a:lstStyle/>
        <a:p>
          <a:pPr algn="ctr"/>
          <a:r>
            <a:rPr lang="ru-RU" sz="1800" b="1" dirty="0" smtClean="0">
              <a:latin typeface="+mn-lt"/>
              <a:cs typeface="Arial" pitchFamily="34" charset="0"/>
            </a:rPr>
            <a:t>Объем кредиторской задолженности– 46,7 млн. руб.</a:t>
          </a:r>
          <a:endParaRPr lang="ru-RU" sz="1800" b="1" dirty="0">
            <a:latin typeface="+mn-lt"/>
            <a:cs typeface="Arial" pitchFamily="34" charset="0"/>
          </a:endParaRPr>
        </a:p>
      </dgm:t>
    </dgm:pt>
    <dgm:pt modelId="{C13A8C8E-9B05-4342-B9DF-425FF30B7C54}" type="parTrans" cxnId="{0FB446E4-1558-4D2F-95D9-04A1BA4CDD56}">
      <dgm:prSet/>
      <dgm:spPr/>
      <dgm:t>
        <a:bodyPr/>
        <a:lstStyle/>
        <a:p>
          <a:endParaRPr lang="ru-RU"/>
        </a:p>
      </dgm:t>
    </dgm:pt>
    <dgm:pt modelId="{1190BA31-CC0B-433A-97BB-781F20E9DC10}" type="sibTrans" cxnId="{0FB446E4-1558-4D2F-95D9-04A1BA4CDD56}">
      <dgm:prSet/>
      <dgm:spPr/>
      <dgm:t>
        <a:bodyPr/>
        <a:lstStyle/>
        <a:p>
          <a:endParaRPr lang="ru-RU"/>
        </a:p>
      </dgm:t>
    </dgm:pt>
    <dgm:pt modelId="{13EC22DB-36FF-4165-AE9E-E4CB8F999319}" type="pres">
      <dgm:prSet presAssocID="{450FCF78-28EB-476A-BE67-C3F5E3E9A8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27E3DE-3599-4DF9-ABF9-232874124770}" type="pres">
      <dgm:prSet presAssocID="{68A50CCB-D4C6-4327-998B-36D1B19E529D}" presName="parentLin" presStyleCnt="0"/>
      <dgm:spPr/>
      <dgm:t>
        <a:bodyPr/>
        <a:lstStyle/>
        <a:p>
          <a:endParaRPr lang="ru-RU"/>
        </a:p>
      </dgm:t>
    </dgm:pt>
    <dgm:pt modelId="{77271435-47C8-4D57-8314-CB04D9352A80}" type="pres">
      <dgm:prSet presAssocID="{68A50CCB-D4C6-4327-998B-36D1B19E529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D75C729-F952-4E05-8FE5-B2853FE9FCD1}" type="pres">
      <dgm:prSet presAssocID="{68A50CCB-D4C6-4327-998B-36D1B19E529D}" presName="parentText" presStyleLbl="node1" presStyleIdx="0" presStyleCnt="5" custLinFactX="5419" custLinFactNeighborX="100000" custLinFactNeighborY="-1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E98E5E-5752-4B9F-AE5C-AE46F8F29178}" type="pres">
      <dgm:prSet presAssocID="{68A50CCB-D4C6-4327-998B-36D1B19E529D}" presName="negativeSpace" presStyleCnt="0"/>
      <dgm:spPr/>
      <dgm:t>
        <a:bodyPr/>
        <a:lstStyle/>
        <a:p>
          <a:endParaRPr lang="ru-RU"/>
        </a:p>
      </dgm:t>
    </dgm:pt>
    <dgm:pt modelId="{4D3AC3AA-9C21-4655-8CB3-C44D7C053F4F}" type="pres">
      <dgm:prSet presAssocID="{68A50CCB-D4C6-4327-998B-36D1B19E529D}" presName="childText" presStyleLbl="conFgAcc1" presStyleIdx="0" presStyleCnt="5" custLinFactNeighborX="388" custLinFactNeighborY="-9674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BA87BF0F-6758-4296-95F9-7ED3DBC9C4E2}" type="pres">
      <dgm:prSet presAssocID="{93926382-C70A-464F-BD8A-D61B7D74C1FD}" presName="spaceBetweenRectangles" presStyleCnt="0"/>
      <dgm:spPr/>
      <dgm:t>
        <a:bodyPr/>
        <a:lstStyle/>
        <a:p>
          <a:endParaRPr lang="ru-RU"/>
        </a:p>
      </dgm:t>
    </dgm:pt>
    <dgm:pt modelId="{5DAF5482-7507-4132-B144-6CC13684983A}" type="pres">
      <dgm:prSet presAssocID="{C5BA2C8A-8F65-4419-8B24-260BC4E24E98}" presName="parentLin" presStyleCnt="0"/>
      <dgm:spPr/>
      <dgm:t>
        <a:bodyPr/>
        <a:lstStyle/>
        <a:p>
          <a:endParaRPr lang="ru-RU"/>
        </a:p>
      </dgm:t>
    </dgm:pt>
    <dgm:pt modelId="{9FCABB0E-D403-4DF2-91D6-1E7326010BA5}" type="pres">
      <dgm:prSet presAssocID="{C5BA2C8A-8F65-4419-8B24-260BC4E24E9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B8ECC8B-0CEF-4CB8-A55B-6459FAF93D50}" type="pres">
      <dgm:prSet presAssocID="{C5BA2C8A-8F65-4419-8B24-260BC4E24E98}" presName="parentText" presStyleLbl="node1" presStyleIdx="1" presStyleCnt="5" custLinFactX="5419" custLinFactNeighborX="100000" custLinFactNeighborY="121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71A1F-DB95-41FD-A121-85EF69CDFAEB}" type="pres">
      <dgm:prSet presAssocID="{C5BA2C8A-8F65-4419-8B24-260BC4E24E98}" presName="negativeSpace" presStyleCnt="0"/>
      <dgm:spPr/>
      <dgm:t>
        <a:bodyPr/>
        <a:lstStyle/>
        <a:p>
          <a:endParaRPr lang="ru-RU"/>
        </a:p>
      </dgm:t>
    </dgm:pt>
    <dgm:pt modelId="{1554AA28-CA21-45D1-8E34-97C4D4B9224B}" type="pres">
      <dgm:prSet presAssocID="{C5BA2C8A-8F65-4419-8B24-260BC4E24E98}" presName="childText" presStyleLbl="conFgAcc1" presStyleIdx="1" presStyleCnt="5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46C69128-98F2-461D-AF51-BC70DA95C0A2}" type="pres">
      <dgm:prSet presAssocID="{5BA12081-6963-4B70-9D28-F54FB1428332}" presName="spaceBetweenRectangles" presStyleCnt="0"/>
      <dgm:spPr/>
      <dgm:t>
        <a:bodyPr/>
        <a:lstStyle/>
        <a:p>
          <a:endParaRPr lang="ru-RU"/>
        </a:p>
      </dgm:t>
    </dgm:pt>
    <dgm:pt modelId="{29D70EC5-44FC-460E-8A4B-FAA169B92C10}" type="pres">
      <dgm:prSet presAssocID="{F4EB30A9-40A4-464C-B6AA-4FFB8FCE32BB}" presName="parentLin" presStyleCnt="0"/>
      <dgm:spPr/>
      <dgm:t>
        <a:bodyPr/>
        <a:lstStyle/>
        <a:p>
          <a:endParaRPr lang="ru-RU"/>
        </a:p>
      </dgm:t>
    </dgm:pt>
    <dgm:pt modelId="{3342C049-BA1E-474D-BE0E-3AA95DD1EF5D}" type="pres">
      <dgm:prSet presAssocID="{F4EB30A9-40A4-464C-B6AA-4FFB8FCE32B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387EF5E-EB30-4E82-857F-AB5D3B973D41}" type="pres">
      <dgm:prSet presAssocID="{F4EB30A9-40A4-464C-B6AA-4FFB8FCE32BB}" presName="parentText" presStyleLbl="node1" presStyleIdx="2" presStyleCnt="5" custLinFactX="5419" custLinFactNeighborX="100000" custLinFactNeighborY="163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C07C3-BFDB-4EFA-A6DD-715051D60CD4}" type="pres">
      <dgm:prSet presAssocID="{F4EB30A9-40A4-464C-B6AA-4FFB8FCE32BB}" presName="negativeSpace" presStyleCnt="0"/>
      <dgm:spPr/>
      <dgm:t>
        <a:bodyPr/>
        <a:lstStyle/>
        <a:p>
          <a:endParaRPr lang="ru-RU"/>
        </a:p>
      </dgm:t>
    </dgm:pt>
    <dgm:pt modelId="{1E032C26-1B26-49A9-9C22-F48D929927F0}" type="pres">
      <dgm:prSet presAssocID="{F4EB30A9-40A4-464C-B6AA-4FFB8FCE32BB}" presName="childText" presStyleLbl="conFgAcc1" presStyleIdx="2" presStyleCnt="5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308E4B1E-DB0C-4EE9-9660-44A1E2C25AE9}" type="pres">
      <dgm:prSet presAssocID="{6E46602D-68DA-40EB-842D-5D427D242736}" presName="spaceBetweenRectangles" presStyleCnt="0"/>
      <dgm:spPr/>
      <dgm:t>
        <a:bodyPr/>
        <a:lstStyle/>
        <a:p>
          <a:endParaRPr lang="ru-RU"/>
        </a:p>
      </dgm:t>
    </dgm:pt>
    <dgm:pt modelId="{18C58DE7-6F3A-47FF-85E2-1D3C97C1C811}" type="pres">
      <dgm:prSet presAssocID="{F02A753A-C7A2-4599-95A3-FCEB8D9335ED}" presName="parentLin" presStyleCnt="0"/>
      <dgm:spPr/>
      <dgm:t>
        <a:bodyPr/>
        <a:lstStyle/>
        <a:p>
          <a:endParaRPr lang="ru-RU"/>
        </a:p>
      </dgm:t>
    </dgm:pt>
    <dgm:pt modelId="{53D729FF-F76D-4384-AEA2-9F41DCC4D5E4}" type="pres">
      <dgm:prSet presAssocID="{F02A753A-C7A2-4599-95A3-FCEB8D9335E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E1EE5008-6860-4FBA-8F31-9EFB6EC1DBB4}" type="pres">
      <dgm:prSet presAssocID="{F02A753A-C7A2-4599-95A3-FCEB8D9335ED}" presName="parentText" presStyleLbl="node1" presStyleIdx="3" presStyleCnt="5" custScaleX="99162" custScaleY="124679" custLinFactX="5419" custLinFactNeighborX="100000" custLinFactNeighborY="123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C70B8-E9AF-4C39-95B4-AF5811445DD9}" type="pres">
      <dgm:prSet presAssocID="{F02A753A-C7A2-4599-95A3-FCEB8D9335ED}" presName="negativeSpace" presStyleCnt="0"/>
      <dgm:spPr/>
      <dgm:t>
        <a:bodyPr/>
        <a:lstStyle/>
        <a:p>
          <a:endParaRPr lang="ru-RU"/>
        </a:p>
      </dgm:t>
    </dgm:pt>
    <dgm:pt modelId="{5EBD327A-D323-4AA1-8D77-EE0C711F5CB5}" type="pres">
      <dgm:prSet presAssocID="{F02A753A-C7A2-4599-95A3-FCEB8D9335ED}" presName="childText" presStyleLbl="conFgAcc1" presStyleIdx="3" presStyleCnt="5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/>
        </a:p>
      </dgm:t>
    </dgm:pt>
    <dgm:pt modelId="{BCD9DCCC-B7EF-477D-B931-B99C5B187012}" type="pres">
      <dgm:prSet presAssocID="{64BA8D37-161D-4FD1-A366-39267F23B87E}" presName="spaceBetweenRectangles" presStyleCnt="0"/>
      <dgm:spPr/>
      <dgm:t>
        <a:bodyPr/>
        <a:lstStyle/>
        <a:p>
          <a:endParaRPr lang="ru-RU"/>
        </a:p>
      </dgm:t>
    </dgm:pt>
    <dgm:pt modelId="{BA0483A7-8355-47E4-B01D-152B5FC63E0C}" type="pres">
      <dgm:prSet presAssocID="{1B6E524C-587C-4019-A336-70B359EFBD90}" presName="parentLin" presStyleCnt="0"/>
      <dgm:spPr/>
      <dgm:t>
        <a:bodyPr/>
        <a:lstStyle/>
        <a:p>
          <a:endParaRPr lang="ru-RU"/>
        </a:p>
      </dgm:t>
    </dgm:pt>
    <dgm:pt modelId="{F818329B-55EF-4CEA-80F6-0FA20B037782}" type="pres">
      <dgm:prSet presAssocID="{1B6E524C-587C-4019-A336-70B359EFBD9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84DBFF2-B86C-4611-8931-A64007714A76}" type="pres">
      <dgm:prSet presAssocID="{1B6E524C-587C-4019-A336-70B359EFBD90}" presName="parentText" presStyleLbl="node1" presStyleIdx="4" presStyleCnt="5" custScaleY="139077" custLinFactX="5419" custLinFactNeighborX="100000" custLinFactNeighborY="165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184AE-8C6C-4EE5-893B-DABB442D1FB2}" type="pres">
      <dgm:prSet presAssocID="{1B6E524C-587C-4019-A336-70B359EFBD90}" presName="negativeSpace" presStyleCnt="0"/>
      <dgm:spPr/>
      <dgm:t>
        <a:bodyPr/>
        <a:lstStyle/>
        <a:p>
          <a:endParaRPr lang="ru-RU"/>
        </a:p>
      </dgm:t>
    </dgm:pt>
    <dgm:pt modelId="{3F6EFA3D-1435-4A67-B446-BBB0F821000C}" type="pres">
      <dgm:prSet presAssocID="{1B6E524C-587C-4019-A336-70B359EFBD90}" presName="childText" presStyleLbl="conFgAcc1" presStyleIdx="4" presStyleCnt="5">
        <dgm:presLayoutVars>
          <dgm:bulletEnabled val="1"/>
        </dgm:presLayoutVars>
      </dgm:prSet>
      <dgm:spPr>
        <a:solidFill>
          <a:schemeClr val="bg2">
            <a:alpha val="9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25E2AAF2-C22A-4965-BBE9-B4A2A4966F88}" type="presOf" srcId="{F4EB30A9-40A4-464C-B6AA-4FFB8FCE32BB}" destId="{6387EF5E-EB30-4E82-857F-AB5D3B973D41}" srcOrd="1" destOrd="0" presId="urn:microsoft.com/office/officeart/2005/8/layout/list1"/>
    <dgm:cxn modelId="{FD3117AD-CE95-4014-8220-FFF6C515B940}" type="presOf" srcId="{F02A753A-C7A2-4599-95A3-FCEB8D9335ED}" destId="{53D729FF-F76D-4384-AEA2-9F41DCC4D5E4}" srcOrd="0" destOrd="0" presId="urn:microsoft.com/office/officeart/2005/8/layout/list1"/>
    <dgm:cxn modelId="{ADF2F193-CB02-4355-A639-F398991841D9}" type="presOf" srcId="{1B6E524C-587C-4019-A336-70B359EFBD90}" destId="{F818329B-55EF-4CEA-80F6-0FA20B037782}" srcOrd="0" destOrd="0" presId="urn:microsoft.com/office/officeart/2005/8/layout/list1"/>
    <dgm:cxn modelId="{098BEAE7-DA14-4C16-A874-6E933AAD8D2D}" type="presOf" srcId="{C5BA2C8A-8F65-4419-8B24-260BC4E24E98}" destId="{7B8ECC8B-0CEF-4CB8-A55B-6459FAF93D50}" srcOrd="1" destOrd="0" presId="urn:microsoft.com/office/officeart/2005/8/layout/list1"/>
    <dgm:cxn modelId="{C1992F0E-326D-428F-BF6F-D0ADFECE057C}" srcId="{450FCF78-28EB-476A-BE67-C3F5E3E9A840}" destId="{F4EB30A9-40A4-464C-B6AA-4FFB8FCE32BB}" srcOrd="2" destOrd="0" parTransId="{0779A5E8-C868-456E-AC70-B43C4EB83CBA}" sibTransId="{6E46602D-68DA-40EB-842D-5D427D242736}"/>
    <dgm:cxn modelId="{AA0675C4-6AB7-4874-8030-1D8A55AA8F20}" type="presOf" srcId="{68A50CCB-D4C6-4327-998B-36D1B19E529D}" destId="{77271435-47C8-4D57-8314-CB04D9352A80}" srcOrd="0" destOrd="0" presId="urn:microsoft.com/office/officeart/2005/8/layout/list1"/>
    <dgm:cxn modelId="{35EA3670-FC3D-4423-B4F1-3CB63E340797}" type="presOf" srcId="{F02A753A-C7A2-4599-95A3-FCEB8D9335ED}" destId="{E1EE5008-6860-4FBA-8F31-9EFB6EC1DBB4}" srcOrd="1" destOrd="0" presId="urn:microsoft.com/office/officeart/2005/8/layout/list1"/>
    <dgm:cxn modelId="{95C3037C-3D51-456B-B003-80C51A162DE5}" type="presOf" srcId="{1B6E524C-587C-4019-A336-70B359EFBD90}" destId="{484DBFF2-B86C-4611-8931-A64007714A76}" srcOrd="1" destOrd="0" presId="urn:microsoft.com/office/officeart/2005/8/layout/list1"/>
    <dgm:cxn modelId="{0FB446E4-1558-4D2F-95D9-04A1BA4CDD56}" srcId="{450FCF78-28EB-476A-BE67-C3F5E3E9A840}" destId="{1B6E524C-587C-4019-A336-70B359EFBD90}" srcOrd="4" destOrd="0" parTransId="{C13A8C8E-9B05-4342-B9DF-425FF30B7C54}" sibTransId="{1190BA31-CC0B-433A-97BB-781F20E9DC10}"/>
    <dgm:cxn modelId="{97EA9755-6089-42C1-BC08-FCD025AAD59C}" type="presOf" srcId="{F4EB30A9-40A4-464C-B6AA-4FFB8FCE32BB}" destId="{3342C049-BA1E-474D-BE0E-3AA95DD1EF5D}" srcOrd="0" destOrd="0" presId="urn:microsoft.com/office/officeart/2005/8/layout/list1"/>
    <dgm:cxn modelId="{2B257D85-A7E6-4AEE-B714-C05E6452A676}" type="presOf" srcId="{68A50CCB-D4C6-4327-998B-36D1B19E529D}" destId="{6D75C729-F952-4E05-8FE5-B2853FE9FCD1}" srcOrd="1" destOrd="0" presId="urn:microsoft.com/office/officeart/2005/8/layout/list1"/>
    <dgm:cxn modelId="{3FB2E71C-0A99-4FD6-93F4-8CD9BF820E88}" type="presOf" srcId="{450FCF78-28EB-476A-BE67-C3F5E3E9A840}" destId="{13EC22DB-36FF-4165-AE9E-E4CB8F999319}" srcOrd="0" destOrd="0" presId="urn:microsoft.com/office/officeart/2005/8/layout/list1"/>
    <dgm:cxn modelId="{F207BC11-8A93-4A58-A871-E33B683B8138}" srcId="{450FCF78-28EB-476A-BE67-C3F5E3E9A840}" destId="{68A50CCB-D4C6-4327-998B-36D1B19E529D}" srcOrd="0" destOrd="0" parTransId="{5349BA6C-0867-49AE-88B2-8FA3193C10D1}" sibTransId="{93926382-C70A-464F-BD8A-D61B7D74C1FD}"/>
    <dgm:cxn modelId="{1C31C722-5D57-4E71-AB30-23F95F2A57F3}" type="presOf" srcId="{C5BA2C8A-8F65-4419-8B24-260BC4E24E98}" destId="{9FCABB0E-D403-4DF2-91D6-1E7326010BA5}" srcOrd="0" destOrd="0" presId="urn:microsoft.com/office/officeart/2005/8/layout/list1"/>
    <dgm:cxn modelId="{CC971E1C-ED32-4FEA-9DDA-FB011E5C0C4B}" srcId="{450FCF78-28EB-476A-BE67-C3F5E3E9A840}" destId="{C5BA2C8A-8F65-4419-8B24-260BC4E24E98}" srcOrd="1" destOrd="0" parTransId="{75ECCD84-6732-4394-829D-086F54BFB2B7}" sibTransId="{5BA12081-6963-4B70-9D28-F54FB1428332}"/>
    <dgm:cxn modelId="{72FDD9DF-7961-4D4F-83FF-B166BC3072B9}" srcId="{450FCF78-28EB-476A-BE67-C3F5E3E9A840}" destId="{F02A753A-C7A2-4599-95A3-FCEB8D9335ED}" srcOrd="3" destOrd="0" parTransId="{CEE77C97-A250-4837-A1C7-A49B4C0F2424}" sibTransId="{64BA8D37-161D-4FD1-A366-39267F23B87E}"/>
    <dgm:cxn modelId="{E67643B6-708D-44F7-B38B-0CE84CA52BD4}" type="presParOf" srcId="{13EC22DB-36FF-4165-AE9E-E4CB8F999319}" destId="{C027E3DE-3599-4DF9-ABF9-232874124770}" srcOrd="0" destOrd="0" presId="urn:microsoft.com/office/officeart/2005/8/layout/list1"/>
    <dgm:cxn modelId="{A1DAB53A-20EE-4BF9-9F2E-47A1AE8CCD54}" type="presParOf" srcId="{C027E3DE-3599-4DF9-ABF9-232874124770}" destId="{77271435-47C8-4D57-8314-CB04D9352A80}" srcOrd="0" destOrd="0" presId="urn:microsoft.com/office/officeart/2005/8/layout/list1"/>
    <dgm:cxn modelId="{5C89378B-2152-44C7-A636-D3900AAC4293}" type="presParOf" srcId="{C027E3DE-3599-4DF9-ABF9-232874124770}" destId="{6D75C729-F952-4E05-8FE5-B2853FE9FCD1}" srcOrd="1" destOrd="0" presId="urn:microsoft.com/office/officeart/2005/8/layout/list1"/>
    <dgm:cxn modelId="{6F5D9553-5CEB-4AFB-B002-B5EFA323EC97}" type="presParOf" srcId="{13EC22DB-36FF-4165-AE9E-E4CB8F999319}" destId="{28E98E5E-5752-4B9F-AE5C-AE46F8F29178}" srcOrd="1" destOrd="0" presId="urn:microsoft.com/office/officeart/2005/8/layout/list1"/>
    <dgm:cxn modelId="{BFB748E3-17F8-4D3B-BEB1-AF9F6188B531}" type="presParOf" srcId="{13EC22DB-36FF-4165-AE9E-E4CB8F999319}" destId="{4D3AC3AA-9C21-4655-8CB3-C44D7C053F4F}" srcOrd="2" destOrd="0" presId="urn:microsoft.com/office/officeart/2005/8/layout/list1"/>
    <dgm:cxn modelId="{68E2A29F-0AE8-4900-998A-C465DDA90A26}" type="presParOf" srcId="{13EC22DB-36FF-4165-AE9E-E4CB8F999319}" destId="{BA87BF0F-6758-4296-95F9-7ED3DBC9C4E2}" srcOrd="3" destOrd="0" presId="urn:microsoft.com/office/officeart/2005/8/layout/list1"/>
    <dgm:cxn modelId="{E180C7FC-6B33-486A-A564-2AAF641D18C0}" type="presParOf" srcId="{13EC22DB-36FF-4165-AE9E-E4CB8F999319}" destId="{5DAF5482-7507-4132-B144-6CC13684983A}" srcOrd="4" destOrd="0" presId="urn:microsoft.com/office/officeart/2005/8/layout/list1"/>
    <dgm:cxn modelId="{916FE770-2056-4346-86E1-87F27BABAD58}" type="presParOf" srcId="{5DAF5482-7507-4132-B144-6CC13684983A}" destId="{9FCABB0E-D403-4DF2-91D6-1E7326010BA5}" srcOrd="0" destOrd="0" presId="urn:microsoft.com/office/officeart/2005/8/layout/list1"/>
    <dgm:cxn modelId="{A7A9D6F5-0B90-4831-A908-3E2C9E00A9A4}" type="presParOf" srcId="{5DAF5482-7507-4132-B144-6CC13684983A}" destId="{7B8ECC8B-0CEF-4CB8-A55B-6459FAF93D50}" srcOrd="1" destOrd="0" presId="urn:microsoft.com/office/officeart/2005/8/layout/list1"/>
    <dgm:cxn modelId="{1C4EA2CA-5564-4022-A325-969BAA5C0316}" type="presParOf" srcId="{13EC22DB-36FF-4165-AE9E-E4CB8F999319}" destId="{3E671A1F-DB95-41FD-A121-85EF69CDFAEB}" srcOrd="5" destOrd="0" presId="urn:microsoft.com/office/officeart/2005/8/layout/list1"/>
    <dgm:cxn modelId="{DA9135E5-E965-4BF4-8FD2-0EC7A7783DFE}" type="presParOf" srcId="{13EC22DB-36FF-4165-AE9E-E4CB8F999319}" destId="{1554AA28-CA21-45D1-8E34-97C4D4B9224B}" srcOrd="6" destOrd="0" presId="urn:microsoft.com/office/officeart/2005/8/layout/list1"/>
    <dgm:cxn modelId="{D4878FC9-F01F-4A94-BD8E-A4C92EF4C5B6}" type="presParOf" srcId="{13EC22DB-36FF-4165-AE9E-E4CB8F999319}" destId="{46C69128-98F2-461D-AF51-BC70DA95C0A2}" srcOrd="7" destOrd="0" presId="urn:microsoft.com/office/officeart/2005/8/layout/list1"/>
    <dgm:cxn modelId="{795BBC1C-50CA-48CE-B4C2-8BF6035941E8}" type="presParOf" srcId="{13EC22DB-36FF-4165-AE9E-E4CB8F999319}" destId="{29D70EC5-44FC-460E-8A4B-FAA169B92C10}" srcOrd="8" destOrd="0" presId="urn:microsoft.com/office/officeart/2005/8/layout/list1"/>
    <dgm:cxn modelId="{02547833-82D0-4F77-959F-E75F7E5F10C1}" type="presParOf" srcId="{29D70EC5-44FC-460E-8A4B-FAA169B92C10}" destId="{3342C049-BA1E-474D-BE0E-3AA95DD1EF5D}" srcOrd="0" destOrd="0" presId="urn:microsoft.com/office/officeart/2005/8/layout/list1"/>
    <dgm:cxn modelId="{32FB209E-FEC4-4541-8F48-0E0BACF06C1D}" type="presParOf" srcId="{29D70EC5-44FC-460E-8A4B-FAA169B92C10}" destId="{6387EF5E-EB30-4E82-857F-AB5D3B973D41}" srcOrd="1" destOrd="0" presId="urn:microsoft.com/office/officeart/2005/8/layout/list1"/>
    <dgm:cxn modelId="{1F40F92D-BE7B-4F3C-A77D-D80705587CD6}" type="presParOf" srcId="{13EC22DB-36FF-4165-AE9E-E4CB8F999319}" destId="{093C07C3-BFDB-4EFA-A6DD-715051D60CD4}" srcOrd="9" destOrd="0" presId="urn:microsoft.com/office/officeart/2005/8/layout/list1"/>
    <dgm:cxn modelId="{A6984929-906C-4E4B-8C4F-2EE81FB3E25A}" type="presParOf" srcId="{13EC22DB-36FF-4165-AE9E-E4CB8F999319}" destId="{1E032C26-1B26-49A9-9C22-F48D929927F0}" srcOrd="10" destOrd="0" presId="urn:microsoft.com/office/officeart/2005/8/layout/list1"/>
    <dgm:cxn modelId="{886074E2-CAB6-4DA2-8BA1-53D95450E9ED}" type="presParOf" srcId="{13EC22DB-36FF-4165-AE9E-E4CB8F999319}" destId="{308E4B1E-DB0C-4EE9-9660-44A1E2C25AE9}" srcOrd="11" destOrd="0" presId="urn:microsoft.com/office/officeart/2005/8/layout/list1"/>
    <dgm:cxn modelId="{168611E7-5ABD-4346-A827-1AE0B7FF7397}" type="presParOf" srcId="{13EC22DB-36FF-4165-AE9E-E4CB8F999319}" destId="{18C58DE7-6F3A-47FF-85E2-1D3C97C1C811}" srcOrd="12" destOrd="0" presId="urn:microsoft.com/office/officeart/2005/8/layout/list1"/>
    <dgm:cxn modelId="{8D9D345C-2F4B-4AEC-B92F-A4BB733F5E4E}" type="presParOf" srcId="{18C58DE7-6F3A-47FF-85E2-1D3C97C1C811}" destId="{53D729FF-F76D-4384-AEA2-9F41DCC4D5E4}" srcOrd="0" destOrd="0" presId="urn:microsoft.com/office/officeart/2005/8/layout/list1"/>
    <dgm:cxn modelId="{E315C442-D39C-4FE5-94AF-9CFF6838C053}" type="presParOf" srcId="{18C58DE7-6F3A-47FF-85E2-1D3C97C1C811}" destId="{E1EE5008-6860-4FBA-8F31-9EFB6EC1DBB4}" srcOrd="1" destOrd="0" presId="urn:microsoft.com/office/officeart/2005/8/layout/list1"/>
    <dgm:cxn modelId="{22F65891-94D3-4F6E-984E-F72925CBC4A7}" type="presParOf" srcId="{13EC22DB-36FF-4165-AE9E-E4CB8F999319}" destId="{784C70B8-E9AF-4C39-95B4-AF5811445DD9}" srcOrd="13" destOrd="0" presId="urn:microsoft.com/office/officeart/2005/8/layout/list1"/>
    <dgm:cxn modelId="{A5ADDE2F-0238-4B2D-A410-E59A431107B4}" type="presParOf" srcId="{13EC22DB-36FF-4165-AE9E-E4CB8F999319}" destId="{5EBD327A-D323-4AA1-8D77-EE0C711F5CB5}" srcOrd="14" destOrd="0" presId="urn:microsoft.com/office/officeart/2005/8/layout/list1"/>
    <dgm:cxn modelId="{A9BB4563-A9E8-4E8A-873B-D217381606CC}" type="presParOf" srcId="{13EC22DB-36FF-4165-AE9E-E4CB8F999319}" destId="{BCD9DCCC-B7EF-477D-B931-B99C5B187012}" srcOrd="15" destOrd="0" presId="urn:microsoft.com/office/officeart/2005/8/layout/list1"/>
    <dgm:cxn modelId="{2810A2AD-CAF6-43CF-BC70-8617461FFF60}" type="presParOf" srcId="{13EC22DB-36FF-4165-AE9E-E4CB8F999319}" destId="{BA0483A7-8355-47E4-B01D-152B5FC63E0C}" srcOrd="16" destOrd="0" presId="urn:microsoft.com/office/officeart/2005/8/layout/list1"/>
    <dgm:cxn modelId="{243D8610-4705-4ACB-ABAE-8A6148847A5A}" type="presParOf" srcId="{BA0483A7-8355-47E4-B01D-152B5FC63E0C}" destId="{F818329B-55EF-4CEA-80F6-0FA20B037782}" srcOrd="0" destOrd="0" presId="urn:microsoft.com/office/officeart/2005/8/layout/list1"/>
    <dgm:cxn modelId="{892618C2-FA26-4715-BD2C-4568AC160492}" type="presParOf" srcId="{BA0483A7-8355-47E4-B01D-152B5FC63E0C}" destId="{484DBFF2-B86C-4611-8931-A64007714A76}" srcOrd="1" destOrd="0" presId="urn:microsoft.com/office/officeart/2005/8/layout/list1"/>
    <dgm:cxn modelId="{E34B6785-EA07-4670-BC97-C76632F2699C}" type="presParOf" srcId="{13EC22DB-36FF-4165-AE9E-E4CB8F999319}" destId="{33F184AE-8C6C-4EE5-893B-DABB442D1FB2}" srcOrd="17" destOrd="0" presId="urn:microsoft.com/office/officeart/2005/8/layout/list1"/>
    <dgm:cxn modelId="{336CF619-FD27-41EB-9B4A-8C002EA46DBA}" type="presParOf" srcId="{13EC22DB-36FF-4165-AE9E-E4CB8F999319}" destId="{3F6EFA3D-1435-4A67-B446-BBB0F821000C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0.27345</cdr:x>
      <cdr:y>0.26978</cdr:y>
    </cdr:from>
    <cdr:to>
      <cdr:x>0.33982</cdr:x>
      <cdr:y>0.29831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43224" y="1981201"/>
          <a:ext cx="7143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1 324,4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0.49115</cdr:x>
      <cdr:y>0.21271</cdr:y>
    </cdr:from>
    <cdr:to>
      <cdr:x>0.56195</cdr:x>
      <cdr:y>0.24643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86375" y="1562101"/>
          <a:ext cx="76200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1 473,6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0.69646</cdr:x>
      <cdr:y>0.21271</cdr:y>
    </cdr:from>
    <cdr:to>
      <cdr:x>0.76814</cdr:x>
      <cdr:y>0.24514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496175" y="1562101"/>
          <a:ext cx="77152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1 462,4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0.62903</cdr:x>
      <cdr:y>0.93828</cdr:y>
    </cdr:from>
    <cdr:to>
      <cdr:x>0.74194</cdr:x>
      <cdr:y>0.97817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5572164" y="5429288"/>
          <a:ext cx="1000132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Franklin Gothic Book"/>
            </a:defRPr>
          </a:lvl9pPr>
        </a:lstStyle>
        <a:p xmlns:a="http://schemas.openxmlformats.org/drawingml/2006/main"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01.01.2023г</a:t>
          </a:r>
          <a:r>
            <a:rPr lang="ru-RU" sz="9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9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573912E0-8534-4781-84DB-8110EE04B802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92" tIns="45496" rIns="90992" bIns="454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366221BF-1403-41B6-9B7B-AD46713CB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221BF-1403-41B6-9B7B-AD46713CB44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AAEEA4-D4C2-4235-B931-96D26952FFA4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43DCC0-7E1C-47A0-A550-B16E77FAAD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4200" dirty="0" smtClean="0"/>
              <a:t>«</a:t>
            </a:r>
            <a:r>
              <a:rPr lang="ru-RU" sz="4200" b="1" dirty="0" smtClean="0">
                <a:latin typeface="Arial" pitchFamily="34" charset="0"/>
                <a:cs typeface="Arial" pitchFamily="34" charset="0"/>
              </a:rPr>
              <a:t>ОБ ИТОГАХ ИСПОЛНЕНИЯ районного БЮДЖЕТА муниципального района «Чернышевский район» за 2022 ГОД И ЗАДАЧАХ ФИНАНСОВЫХ ОРГАНОВ </a:t>
            </a:r>
            <a:br>
              <a:rPr lang="ru-RU" sz="4200" b="1" dirty="0" smtClean="0">
                <a:latin typeface="Arial" pitchFamily="34" charset="0"/>
                <a:cs typeface="Arial" pitchFamily="34" charset="0"/>
              </a:rPr>
            </a:br>
            <a:r>
              <a:rPr lang="ru-RU" sz="4200" b="1" dirty="0" smtClean="0">
                <a:latin typeface="Arial" pitchFamily="34" charset="0"/>
                <a:cs typeface="Arial" pitchFamily="34" charset="0"/>
              </a:rPr>
              <a:t>НА 2023 ГОД»</a:t>
            </a:r>
            <a:endParaRPr lang="ru-RU" sz="4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ДОКЛАД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ПОВЫШЕНИЕ ЗАРАБОТНОЙ ПЛАТЫ В БЮДЖЕТНОЙ СФЕРЕ В СООТВЕТСТВИИ И ИЗМЕНЕНИЕМ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мрот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в 2022 году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43900" y="1214422"/>
            <a:ext cx="785818" cy="142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руб.</a:t>
            </a:r>
            <a:endParaRPr lang="ru-RU" sz="1100" dirty="0">
              <a:solidFill>
                <a:schemeClr val="tx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44" y="1285860"/>
          <a:ext cx="900115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Объем финансовой помощи бюджетам поселений из бюджета муниципального района "Чернышевский район" за счет средств федерального, краевого бюджетов и средств бюджета района за 2022 год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857232"/>
          <a:ext cx="8929750" cy="5786475"/>
        </p:xfrm>
        <a:graphic>
          <a:graphicData uri="http://schemas.openxmlformats.org/drawingml/2006/table">
            <a:tbl>
              <a:tblPr/>
              <a:tblGrid>
                <a:gridCol w="8072494"/>
                <a:gridCol w="857256"/>
              </a:tblGrid>
              <a:tr h="192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ВСЕГО: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204 126,3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уровня бюджетной обеспеченности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22 713,0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Прочая дотация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8 545,0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 межбюджетные  трансферты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172 868,3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   -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расходы на реализацию мероприятий на проведение кадастровых работ по образованию земельных участков, занятых скотомогильниками (биотермическими ямами) и изготовление технических планов на бесхозяйные скотомогильники (биотермические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ямы)</a:t>
                      </a: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-расходы на обеспечение комплексного развития сельских территорий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2 288,3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     -расходы на обеспечение развития и укрепления материально-технической базы домов культуры в населенных пунктах с числом жителей до 50 тысяч человек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2 700,3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-расходы 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восстановление автомобильных дорог регионального или межмуниципального и местного значения при ликвидации последствий чрезвычайных ситуаций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3 940,6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-расходы </a:t>
                      </a: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на реализацию мероприятий по модернизации объектов теплоэнергетики и капитального ремонта объектов коммунальной инфраструктуры, находящихся в муниципальной собственности в сумме 9 309,7 тыс. рублей, за счет средств краевого бюджета 9 141,3 тыс. рублей, за счет местного бюджета 168,4 тыс. рублей.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9 309,7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- расходы на реализацию программ формирования современной городской среды в сумме 10 588,5 тыс. рублей, за счет федерального бюджета 10 190,0 тыс. рублей, за счет краевого бюджета 208,0 тыс. рублей, за счет местного бюджета 190,5 тыс. рублей;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10 588,5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     -расходы на восстановление автомобильных дорог общего пользования местного значения при ликвидации последствий чрезвычайных ситуаций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11 598,6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   -расходы на строительство, реконструкцию, капитальный ремонт и ремонт автомобильных дорог общего пользования местного значения и искусственных сооружений на них (включая разработку проектной документации, проведение необходимых экспертиз)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562,3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  -расходы на ликвидацию последствий ЧС за счет средств резервных фондов исполнительных органов государственной власти субъекта РФ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16 703,3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   -расходы реализацию мероприятий Плана социального развития центров экономического роста Забайкальского края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20 953,8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  -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на реализацию мероприятий по восстановлению объектов культуры, поврежденных в результате чрезвычайной ситуации, вызванной прохождением комплекса неблагоприятных метеорологических явлений, связанных  с выпадением обильных осадков на территории Забайкальского края в июне-августе 2021 году, за счет средств резервного фонда Правительства РФ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28 712,0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Структура  исполнения расходов районного бюджета муниципального района «Чернышевский район»  за 2021, 2022 г.г.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928670"/>
          <a:ext cx="900115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71546"/>
          <a:ext cx="8643998" cy="5711908"/>
        </p:xfrm>
        <a:graphic>
          <a:graphicData uri="http://schemas.openxmlformats.org/drawingml/2006/table">
            <a:tbl>
              <a:tblPr/>
              <a:tblGrid>
                <a:gridCol w="8643998"/>
              </a:tblGrid>
              <a:tr h="928694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Национальный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проект «Демография» 37,3 млн. руб.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- Строительство пристройки к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/с "Зёрнышко» -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23,4 млн.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-Строительство пристройки к 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/с "</a:t>
                      </a:r>
                      <a:r>
                        <a:rPr kumimoji="0"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Алёнушка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" – 13,8 млн. руб.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13645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Национальный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проект «Патриотическое воспитание» 0,4 млн.руб.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Мероприятие по обеспечению деятельности советников директора по воспитанию и взаимодействию с детскими общественными объединениями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образовательных организациях за счет средств резервного фонда Правительства Российской Федерации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97530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Национальный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проект «Развитие культуры в Забайкальском крае» -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0,7 млн.руб. 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-Проведены мероприятия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укреплению материально-технической базы музея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219661"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Национальный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проект «Формирование комфортной городской среды» 10,4 млн. руб.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направлены средства федерального и краевого бюджета  на благоустройство городских поселений</a:t>
                      </a:r>
                    </a:p>
                    <a:p>
                      <a:pPr marL="0" marR="0" indent="357188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городское поселение «Чернышевское» 7,4 млн. </a:t>
                      </a:r>
                      <a:r>
                        <a:rPr kumimoji="0" lang="ru-RU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r>
                        <a:rPr kumimoji="0"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57188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городское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поселение  «</a:t>
                      </a:r>
                      <a:r>
                        <a:rPr kumimoji="0" lang="ru-RU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Жирекенское</a:t>
                      </a:r>
                      <a:r>
                        <a:rPr kumimoji="0"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 3,0 млн. руб.</a:t>
                      </a:r>
                    </a:p>
                    <a:p>
                      <a:pPr marL="0" marR="0" indent="357188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t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62" marR="7362" marT="73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41248"/>
          </a:xfrm>
        </p:spPr>
        <p:txBody>
          <a:bodyPr>
            <a:noAutofit/>
          </a:bodyPr>
          <a:lstStyle/>
          <a:p>
            <a:pPr algn="ctr" fontAlgn="ctr"/>
            <a:r>
              <a:rPr lang="ru-RU" sz="1600" b="1" dirty="0" smtClean="0">
                <a:solidFill>
                  <a:srgbClr val="000000"/>
                </a:solidFill>
                <a:latin typeface="Times New Roman"/>
              </a:rPr>
              <a:t>Реализация мероприятий национальных проектов на территории муниципального района "Чернышевский район" в 2022 году</a:t>
            </a:r>
            <a:endParaRPr lang="ru-RU" sz="1600" b="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-7"/>
          <a:ext cx="9143999" cy="6934883"/>
        </p:xfrm>
        <a:graphic>
          <a:graphicData uri="http://schemas.openxmlformats.org/drawingml/2006/table">
            <a:tbl>
              <a:tblPr/>
              <a:tblGrid>
                <a:gridCol w="7858148"/>
                <a:gridCol w="1285851"/>
              </a:tblGrid>
              <a:tr h="221835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по муниципальной подпрограмме "Улучшение условий и охраны труда в муниципальном районе "Чернышевский район"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по муниципальной программе "Управление земельно-имущественным комплексом   муниципального района "Чернышевский район"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2 324,30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по муниципальной программе "Гармонизация межнациональных и межконфессиональных отношений на территории муниципального района "Чернышевский район"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6314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'Реализация мероприятий по муниципальной подпрограмме "Профилактика и предупреждение употребления наркотических средств, алкоголизма, пьянства, табакакурения  в муниципальном районе "Чернышевский район"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'Реализация мероприятий по муниципальной подпрограмме "Профилактика терроризма и экстремизма на территории муниципального района "Чернышевский район" на 2021-2025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'Реализация мероприятий по муниципальной подпрограмме "Профилактика правонарушений на территории муниципального района "Чернышевский район" на 2021-2025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35,00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6314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'Реализация мероприятий по муниципальной подпрограмме "Территориальное планирование и обеспечение градостроительной деятельности на территории муниципального района "Чернышевский район" на 2021-2025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450,00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'Реализация мероприятий по муниципальной программе "Укрепление общественного здоровья на территории муниципального района "Чернышевский район" на 2021-2025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10,00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'Реализация мероприятий по муниципальной программе Комплексное развитие сельских территорий на территории муниципального района "Чернышевский район" на 2021-2025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8889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Субсидия на обеспечение комплексного развития сельских территорий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600,00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подпрограммы Забайкальского края "Модернизация объектов коммунальной инфраструктуры" (мероприятия по подготовке к осенне-зимнему периоду)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26,30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6314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муниципальной подпрограммы "Повышение качества и доступности дошкольного образования" муниципальной программы "Развитие образования в "Чернышевском районе" на 2021-2025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22 700,80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9578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мероприятия"Создание дополнительных мест для детей в возрасте от 1,5 до трех лет в образовательных организациях.реализующих программы дошкольного образования" государственной программы Забайкальского края "Развитие образования Забайкальского края  на 2014-2025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235,80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дополнительных мест для детей в возрасте до 3 лет в образовательных организациях, осуществляющих образовательную деятельность по образовательным программам дошкольного образования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137,10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по муниципальной программе "Энергосбережение и повышение энергетической эффективности в муниципальном районе "Чернышевский район" на 2021-2025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409,20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муниципальной подпрограммы "Повышение качества и доступности общего образования" муниципальной программы "Развитие образования в Чернышевском районе на 2021-2025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7 697,10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6314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по муниципальной подпрограмме Развитие дополнительного образования детей в сфере культуры" муниципальной программы "Развитие культуры  и спорта" в муниципальном районе "Чернышевский район" на 2021-2025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6314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муниципальной подпрограммы "Обеспечение сохранности историко-культурного наследия, традиционной народной культуры" муниципальной программы "Развитие культуры и спорта в "Чернышевском районе"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муниципальной подпрограммы "Сохранение и развитие библиотечных учреждений" муниципальной программы "Развитие культуры и спорта в "Чернышевском районе"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642,10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8320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по техническому оснащению музеев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7,20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муниципальной подпрограммы "Содействие занятости населения" муниципальной программы "Развитие образования в Чернышевскомрайоне на 2021-2025 годы"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200,00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5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подпрограммы "Обеспечение жильем молодых семей" государственной программы Забайкальского края "Развитие территорий и жилищная политика Забайкальского края"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523,40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8142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Реализация мероприятий муниципальной программы "Доступная среда" муниципального района "Чернышевский район" на 2021-2025 годы.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1 600,00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35" marR="12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200" b="1" dirty="0" smtClean="0">
                <a:latin typeface="Times New Roman"/>
              </a:rPr>
              <a:t>Исполнение расходной части бюджета муниципального района "Чернышевский район" за </a:t>
            </a:r>
            <a:r>
              <a:rPr lang="ru-RU" sz="1200" b="1" dirty="0" smtClean="0">
                <a:latin typeface="Times New Roman"/>
              </a:rPr>
              <a:t>2022 </a:t>
            </a:r>
            <a:r>
              <a:rPr lang="ru-RU" sz="1200" b="1" dirty="0" smtClean="0">
                <a:latin typeface="Times New Roman"/>
              </a:rPr>
              <a:t>год</a:t>
            </a:r>
            <a:endParaRPr lang="ru-RU" sz="1200" b="1" dirty="0">
              <a:latin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06" y="357162"/>
          <a:ext cx="9001188" cy="6369159"/>
        </p:xfrm>
        <a:graphic>
          <a:graphicData uri="http://schemas.openxmlformats.org/drawingml/2006/table">
            <a:tbl>
              <a:tblPr/>
              <a:tblGrid>
                <a:gridCol w="455754"/>
                <a:gridCol w="5473600"/>
                <a:gridCol w="1071570"/>
                <a:gridCol w="1071570"/>
                <a:gridCol w="928694"/>
              </a:tblGrid>
              <a:tr h="1631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Уточненные бюджетные назначения на 2022 год 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за 2022 год 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% исполнения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65,05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99,31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0102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7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0103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Функционирование законодательных (представительных) органов </a:t>
                      </a:r>
                      <a:r>
                        <a:rPr lang="ru-RU" sz="700" b="0" i="1" u="none" strike="noStrike" dirty="0" err="1">
                          <a:solidFill>
                            <a:schemeClr val="tx1"/>
                          </a:solidFill>
                          <a:latin typeface="Times New Roman"/>
                        </a:rPr>
                        <a:t>госудрственной</a:t>
                      </a:r>
                      <a:r>
                        <a:rPr lang="ru-RU" sz="7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власти и представительных органов муниципальных образований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7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0104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700" b="0" i="1" u="none" strike="noStrike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0105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Расходы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7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0106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7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10,4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1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0113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1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Другие общегосударственные вопросы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700" b="0" i="1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26,7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0300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0309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Защита населения и территории от последствий чрезвычайных ситуаций природного и техногенного характера, гражданская оборона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0310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0400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НАЦИОНАЛЬНАЯ ЭКОНОМИКА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156,2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146,7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93,92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0405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Сельское хозяйство и рыболовство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0409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84,8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89,03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5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0412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0500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0502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0700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ОБРАЗОВАНИЕ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944,94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943,89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0701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Дошкольное образование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293,7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292,8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0702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Общее образование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560,44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560,49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0703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Дополнительное образование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0707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Организация летнего отдыха в каникулярное время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0709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98,66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0801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0804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 вопросы в области культуры, кинематографии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99,17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4,9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Социальное обеспечение населения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семьи и детства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1006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социальной политики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11,8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95,16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12,1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95,04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Периодическая печать и издательства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216,4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94,27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1401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22,7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22,7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Иные дотации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8,5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1403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185,2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172,8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93,30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1 502,90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1 478,00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98,34</a:t>
                      </a:r>
                    </a:p>
                  </a:txBody>
                  <a:tcPr marL="1594" marR="1594" marT="1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кредиторской задолженности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 rot="21388547">
            <a:off x="1923571" y="1149932"/>
            <a:ext cx="4220045" cy="829665"/>
          </a:xfrm>
          <a:prstGeom prst="rightArrow">
            <a:avLst>
              <a:gd name="adj1" fmla="val 33927"/>
              <a:gd name="adj2" fmla="val 35299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Увеличение на 22,4 млн.руб.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785926"/>
          <a:ext cx="9143999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долговые обязательства, отраженные в муниципальной долговой книге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2844" y="1071546"/>
          <a:ext cx="8858312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43174" y="6500834"/>
            <a:ext cx="10001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на 01.01.2022г.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4714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Задачи в сфере финансов на </a:t>
            </a:r>
            <a:r>
              <a:rPr lang="ru-RU" sz="2400" b="1" dirty="0" smtClean="0"/>
              <a:t>2023 </a:t>
            </a:r>
            <a:r>
              <a:rPr lang="ru-RU" sz="2400" b="1" dirty="0" smtClean="0"/>
              <a:t>год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071546"/>
            <a:ext cx="8643998" cy="35719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</a:rPr>
              <a:t>-</a:t>
            </a:r>
            <a:r>
              <a:rPr lang="ru-RU" sz="1400" dirty="0" smtClean="0">
                <a:latin typeface="Times New Roman"/>
                <a:ea typeface="Calibri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</a:rPr>
              <a:t>обеспечить принятие мер по повышению устойчивости роста поступлений доходов местных 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</a:rPr>
              <a:t>бюджетов</a:t>
            </a:r>
            <a:r>
              <a:rPr lang="ru-RU" sz="1400" dirty="0" smtClean="0">
                <a:solidFill>
                  <a:srgbClr val="002060"/>
                </a:solidFill>
                <a:latin typeface="Times New Roman"/>
                <a:ea typeface="Calibri"/>
              </a:rPr>
              <a:t>;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2000240"/>
            <a:ext cx="8643998" cy="71438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в первоочередном порядке в полном объеме выплату заработной платы с начислениями на нее, оплату контрактов (договоров) по коммунальным услугам муниципальных учреждений и уплату налогов, погашение кредиторской задолженности по обязательствам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44" y="1500174"/>
            <a:ext cx="8643998" cy="428628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обеспечить лимитами бюджетных ассигнований в 2023 году кредиторскую задолженность местных бюджетов, сложившуюся на 1 января 2023 года в полном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2844" y="2786058"/>
            <a:ext cx="8643998" cy="428628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допускать принятия бюджетных обязательств сверх утвержденных бюджетных ассигнований и лимитов бюджетных обязательств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44" y="4000504"/>
            <a:ext cx="8643998" cy="64294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обеспечить направление использования остатков налоговых и неналоговых доходов бюджетов муниципальных образований, сложившихся в местном бюджете по состоянию на 1 января 2023 года, в приоритетном порядке на формирование резервных средств на обеспечение бюджетной устойчивости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2844" y="5572140"/>
            <a:ext cx="8643998" cy="35719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-принятие мер по исключению фактов изменения вида разрешенного использования земельного участка,  приводящих к выпадающим доходам местных бюджетов по земельному налогу;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44" y="3286124"/>
            <a:ext cx="8643998" cy="64294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принимать решения об увеличении фонда оплаты труда работников органов местного самоуправления и муниципальных учреждений на уровень, превышающий темпы и сроки повышения оплаты труда работников органов государственной власти и государственных учреждений</a:t>
            </a:r>
            <a:r>
              <a:rPr lang="ru-RU" sz="1400" dirty="0" smtClean="0">
                <a:solidFill>
                  <a:srgbClr val="002060"/>
                </a:solidFill>
              </a:rPr>
              <a:t>;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44" y="4714884"/>
            <a:ext cx="8643998" cy="785818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обеспечить отсутствие по состоянию на 1-е число каждого месяца просроченной кредиторской задолженности бюджета муниципального образования и бюджетных и автономных учреждений муниципального образования, источником финансового обеспечения деятельности которых являются средства бюджета муниципального образования по первоочередным расходным обязательствам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2844" y="6000768"/>
            <a:ext cx="8643998" cy="78579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неукоснительно соблюдать условия соглашения о мерах по социально-экономическому развитию и оздоровлению муниципальных финансов муниципального района «Чернышевский район», заключенного между Министерством финансов Забайкальского края и Администрацией муниципального района «Чернышевский район» на 2023 год</a:t>
            </a:r>
            <a:r>
              <a:rPr lang="ru-RU" sz="135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35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071810"/>
            <a:ext cx="8686800" cy="84124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Спасибо </a:t>
            </a:r>
            <a:br>
              <a:rPr lang="ru-RU" sz="5400" dirty="0" smtClean="0"/>
            </a:br>
            <a:r>
              <a:rPr lang="ru-RU" sz="5400" dirty="0" smtClean="0"/>
              <a:t>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2" y="142852"/>
            <a:ext cx="7659688" cy="790575"/>
          </a:xfrm>
        </p:spPr>
        <p:txBody>
          <a:bodyPr anchor="ctr">
            <a:noAutofit/>
          </a:bodyPr>
          <a:lstStyle/>
          <a:p>
            <a:pPr marL="180975" algn="ctr"/>
            <a:r>
              <a:rPr lang="ru-RU" altLang="zh-CN" sz="2200" b="1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Исполнение РАЙОННОГО бюджета муниципального района «Чернышевский район» в 2022 году</a:t>
            </a:r>
            <a:endParaRPr lang="ru-RU" sz="2200" b="1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4242274394"/>
              </p:ext>
            </p:extLst>
          </p:nvPr>
        </p:nvGraphicFramePr>
        <p:xfrm>
          <a:off x="456662" y="1073165"/>
          <a:ext cx="8377237" cy="537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714380"/>
          </a:xfrm>
        </p:spPr>
        <p:txBody>
          <a:bodyPr>
            <a:noAutofit/>
          </a:bodyPr>
          <a:lstStyle/>
          <a:p>
            <a:pPr algn="ctr"/>
            <a:r>
              <a:rPr lang="ru-RU" sz="2100" b="1" dirty="0" smtClean="0">
                <a:latin typeface="Arial" pitchFamily="34" charset="0"/>
                <a:cs typeface="Arial" pitchFamily="34" charset="0"/>
              </a:rPr>
              <a:t>Динамика поступлений доходов районного бюджета муниципального района «Чернышевский район»</a:t>
            </a:r>
            <a:br>
              <a:rPr lang="ru-RU" sz="2100" b="1" dirty="0" smtClean="0">
                <a:latin typeface="Arial" pitchFamily="34" charset="0"/>
                <a:cs typeface="Arial" pitchFamily="34" charset="0"/>
              </a:rPr>
            </a:br>
            <a:endParaRPr lang="ru-RU" sz="2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 l="47050" t="76190" r="25251" b="19286"/>
          <a:stretch>
            <a:fillRect/>
          </a:stretch>
        </p:blipFill>
        <p:spPr bwMode="auto">
          <a:xfrm>
            <a:off x="1571604" y="5929330"/>
            <a:ext cx="635798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-809625" y="-242888"/>
          <a:ext cx="10763250" cy="7343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71414"/>
          <a:ext cx="9144000" cy="6786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71414"/>
          <a:ext cx="9144000" cy="6786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1142984"/>
            <a:ext cx="278605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СОКРАЩЕНИЕ НЕДОИМКИ</a:t>
            </a:r>
            <a:endParaRPr lang="ru-RU" sz="1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0" y="1714488"/>
            <a:ext cx="278605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ИСПОЛЬЗОВАНИЕ СУЩЕСТВУЮЩЕГО ПОТЕНЦИАЛА ОТ НАЛОГООБЛОЖЕНИЯ ОБЪЕКТОВ НЕДВИЖИМОСТИ</a:t>
            </a:r>
            <a:endParaRPr lang="ru-RU" sz="11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2571744"/>
            <a:ext cx="278605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ЛЕГАЛИЗАЦИЯ</a:t>
            </a:r>
          </a:p>
          <a:p>
            <a:pPr algn="ctr"/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«ТЕНЕВОЙ» ЗАНЯТОСТИ И ЗАРАБОТНОЙ ПЛАТЫ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3714752"/>
            <a:ext cx="278605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СОКРАЩЕНИЕ НЕЭФФЕКТИВНЫ НАЛОГОВЫХ ЛЬГОТ</a:t>
            </a:r>
            <a:endParaRPr lang="ru-RU" sz="14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6143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Резервы пополнения доходной части местных бюджетов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488" y="1142984"/>
            <a:ext cx="6215106" cy="500066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Общая сумма недоимки по налогам в районе по состоянию на 01.01.2023 года составила 17,3 млн. руб. </a:t>
            </a:r>
            <a:endParaRPr lang="ru-RU" sz="12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488" y="1714488"/>
            <a:ext cx="6215106" cy="64294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3175">
              <a:lnSpc>
                <a:spcPts val="1825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2022 году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вовлечения в налоговый оборот объектов капитального строительства поставлено дополнительно на налоговый учет  96 земельных участка, 67  объектов недвижимого имущества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428868"/>
            <a:ext cx="6215106" cy="135732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2022 году проведено  3 заседания межведомственной комиссии по проблемам оплаты труда.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заработной платы ниже МРОТ не подтвердилась, в связи с тем, что работники заняты неполный рабочий день, либо норма часов, установленная к работе в месяц, отработана не полностью. При рейдовом обследовании выявлен 1 ИП без регистрации.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2023 году необходимо активизировать деятельность межведомственных комиссий по легализации теневой занятости и заработной платы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57488" y="3857628"/>
            <a:ext cx="6215106" cy="571504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Фактически в 2022 году неэффективные налоговые льготы в муниципальном районе «Чернышевский район» отсутствуют.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4786322"/>
            <a:ext cx="278605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ИНИЦИАТИВНОЕ БЮДЖЕТИРОВАНИЕ</a:t>
            </a:r>
            <a:endParaRPr lang="ru-RU" sz="1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5857892"/>
            <a:ext cx="278605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ВВЕДЕНИЕ САМООБЛАЖЕНИЯ ГРАЖДАН</a:t>
            </a:r>
            <a:endParaRPr lang="ru-RU" sz="1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488" y="4500570"/>
            <a:ext cx="6215106" cy="1285884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Сельские поселения Чернышевского района ежегодно участвуют в государственной программе Забайкальского края «Комплексное развитие сельских территорий», утвержденной постановлением Правительства Забайкальского края от 17 декабря 2019 года № 490. </a:t>
            </a: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программы «Современный облик сельских территорий» реализуется 5 мероприятий (строительство дома культуры на 150 мест, капитальный ремонт школы, строительство спортивной площадки, строительство сетей уличного освещения, приобретение автомобиля ГАЗЕЛЬ) общая сумма проекта 203 841 тыс. руб.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57488" y="5857868"/>
            <a:ext cx="6215106" cy="1000132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2022 году самообложение граждан в муниципальном районе «Чернышевский район» не практиковалось. Необходимо распространить этот опыт в городских и сельских поселениях, как механизм повышения гражданской активности населения и пополнения доходами местного бюджета для решения вопросов местного значения. Необходимо направить в органы местного самоуправления поселений методические рекомендации, а также модельные правовые акты о порядке введения самообложения граждан.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2844" y="2143116"/>
            <a:ext cx="4429156" cy="4357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РАСХОДЫ районного БЮДЖЕТА ЧЕРНЫШЕВСКОГО РАЙОНА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857224" y="3000372"/>
            <a:ext cx="3000396" cy="357190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РОСТ -169,7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357430"/>
            <a:ext cx="4071966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Динамика расходов районного бюджета Чернышевского района (млн. руб.</a:t>
            </a:r>
            <a:r>
              <a:rPr lang="ru-RU" sz="1600" dirty="0" smtClean="0">
                <a:solidFill>
                  <a:srgbClr val="000066"/>
                </a:solidFill>
              </a:rPr>
              <a:t>)</a:t>
            </a:r>
            <a:endParaRPr lang="ru-RU" sz="1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2143116"/>
            <a:ext cx="4286248" cy="4357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2357430"/>
            <a:ext cx="4071966" cy="5715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Чернышевского района</a:t>
            </a:r>
            <a:endParaRPr lang="ru-RU" sz="160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3500438"/>
          <a:ext cx="421484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786314" y="3286124"/>
          <a:ext cx="4214842" cy="3143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ЧИСЛЕННОСТЬ РАБОТНИКОВ, РАЗМЕР СРЕДНЕЙ ЗАРАБОТНОЙ ПЛАТЫ ПО ОТДЕЛЬНЫМ КАТЕГОРИЯМ РАБОТНИКОВ ПО УКАЗАМ Президента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рф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357298"/>
          <a:ext cx="8215370" cy="5189779"/>
        </p:xfrm>
        <a:graphic>
          <a:graphicData uri="http://schemas.openxmlformats.org/drawingml/2006/table">
            <a:tbl>
              <a:tblPr/>
              <a:tblGrid>
                <a:gridCol w="3786214"/>
                <a:gridCol w="1357322"/>
                <a:gridCol w="1357322"/>
                <a:gridCol w="1714512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Категории работников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списочная численность работников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Начисленная заработная плата за </a:t>
                      </a:r>
                      <a:r>
                        <a:rPr lang="ru-RU" sz="1400" b="1" dirty="0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</a:p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</a:t>
                      </a:r>
                      <a:r>
                        <a:rPr lang="ru-RU" sz="1400" b="1" dirty="0" err="1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400" b="1" dirty="0">
                        <a:solidFill>
                          <a:srgbClr val="0000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заработная плата работников списочного </a:t>
                      </a:r>
                      <a:r>
                        <a:rPr lang="ru-RU" sz="1400" b="1" dirty="0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</a:t>
                      </a:r>
                      <a:r>
                        <a:rPr lang="ru-RU" sz="1400" b="1" dirty="0" err="1" smtClean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endParaRPr lang="ru-RU" sz="1400" b="1" dirty="0" smtClean="0">
                        <a:solidFill>
                          <a:srgbClr val="0000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00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17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Педагогические работники дошкольных образовательных организаций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128,7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44 853,9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29,04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17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Педагогические работники  образовательных организаций общего образования 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350,0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169 520,7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40,36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17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Педагогические работники организаций дополнительного образования  в сфере образования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25,4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11 274,8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36,99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2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Работники учреждений культуры 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83,7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34 388,9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34,2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417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Педагогические работники организаций дополнительного образования  в сфере культуры</a:t>
                      </a: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11,5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5 718,0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41,43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4444</TotalTime>
  <Words>2199</Words>
  <Application>Microsoft Office PowerPoint</Application>
  <PresentationFormat>Экран (4:3)</PresentationFormat>
  <Paragraphs>423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«ОБ ИТОГАХ ИСПОЛНЕНИЯ районного БЮДЖЕТА муниципального района «Чернышевский район» за 2022 ГОД И ЗАДАЧАХ ФИНАНСОВЫХ ОРГАНОВ  НА 2023 ГОД»</vt:lpstr>
      <vt:lpstr>Исполнение РАЙОННОГО бюджета муниципального района «Чернышевский район» в 2022 году</vt:lpstr>
      <vt:lpstr>Динамика поступлений доходов районного бюджета муниципального района «Чернышевский район» </vt:lpstr>
      <vt:lpstr>Слайд 4</vt:lpstr>
      <vt:lpstr>Слайд 5</vt:lpstr>
      <vt:lpstr>Резервы пополнения доходной части местных бюджетов </vt:lpstr>
      <vt:lpstr>Слайд 7</vt:lpstr>
      <vt:lpstr>РАСХОДЫ районного БЮДЖЕТА ЧЕРНЫШЕВСКОГО РАЙОНА</vt:lpstr>
      <vt:lpstr>ЧИСЛЕННОСТЬ РАБОТНИКОВ, РАЗМЕР СРЕДНЕЙ ЗАРАБОТНОЙ ПЛАТЫ ПО ОТДЕЛЬНЫМ КАТЕГОРИЯМ РАБОТНИКОВ ПО УКАЗАМ Президента рф</vt:lpstr>
      <vt:lpstr>ПОВЫШЕНИЕ ЗАРАБОТНОЙ ПЛАТЫ В БЮДЖЕТНОЙ СФЕРЕ В СООТВЕТСТВИИ И ИЗМЕНЕНИЕМ мрот в 2022 году</vt:lpstr>
      <vt:lpstr>Объем финансовой помощи бюджетам поселений из бюджета муниципального района "Чернышевский район" за счет средств федерального, краевого бюджетов и средств бюджета района за 2022 год </vt:lpstr>
      <vt:lpstr>Структура  исполнения расходов районного бюджета муниципального района «Чернышевский район»  за 2021, 2022 г.г.</vt:lpstr>
      <vt:lpstr>Реализация мероприятий национальных проектов на территории муниципального района "Чернышевский район" в 2022 году</vt:lpstr>
      <vt:lpstr>Слайд 14</vt:lpstr>
      <vt:lpstr>Слайд 15</vt:lpstr>
      <vt:lpstr>Анализ кредиторской задолженности</vt:lpstr>
      <vt:lpstr>долговые обязательства, отраженные в муниципальной долговой книге </vt:lpstr>
      <vt:lpstr>Задачи в сфере финансов на 2023 год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289</cp:revision>
  <dcterms:created xsi:type="dcterms:W3CDTF">2019-05-23T04:21:50Z</dcterms:created>
  <dcterms:modified xsi:type="dcterms:W3CDTF">2023-05-23T00:44:00Z</dcterms:modified>
</cp:coreProperties>
</file>