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6" r:id="rId2"/>
    <p:sldId id="257" r:id="rId3"/>
    <p:sldId id="258" r:id="rId4"/>
    <p:sldId id="285" r:id="rId5"/>
    <p:sldId id="293" r:id="rId6"/>
    <p:sldId id="260" r:id="rId7"/>
    <p:sldId id="261" r:id="rId8"/>
    <p:sldId id="262" r:id="rId9"/>
    <p:sldId id="263" r:id="rId10"/>
    <p:sldId id="264" r:id="rId11"/>
    <p:sldId id="286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8" r:id="rId21"/>
    <p:sldId id="294" r:id="rId22"/>
    <p:sldId id="295" r:id="rId23"/>
    <p:sldId id="296" r:id="rId24"/>
    <p:sldId id="297" r:id="rId25"/>
    <p:sldId id="282" r:id="rId2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660033"/>
    <a:srgbClr val="FFCCFF"/>
    <a:srgbClr val="00FF00"/>
    <a:srgbClr val="6600CC"/>
    <a:srgbClr val="996633"/>
    <a:srgbClr val="FF9900"/>
    <a:srgbClr val="FFFF66"/>
    <a:srgbClr val="99FF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57" autoAdjust="0"/>
  </p:normalViewPr>
  <p:slideViewPr>
    <p:cSldViewPr>
      <p:cViewPr>
        <p:scale>
          <a:sx n="110" d="100"/>
          <a:sy n="110" d="100"/>
        </p:scale>
        <p:origin x="-146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4\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Прогнозируемые поступления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налоговых доходов в бюджет муниципального района «Чернышевский район» на 2024 год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487925105697071"/>
          <c:y val="5.2244604294889453E-2"/>
        </c:manualLayout>
      </c:layout>
    </c:title>
    <c:view3D>
      <c:rotX val="30"/>
      <c:rotY val="200"/>
      <c:rAngAx val="1"/>
    </c:view3D>
    <c:plotArea>
      <c:layout>
        <c:manualLayout>
          <c:layoutTarget val="inner"/>
          <c:xMode val="edge"/>
          <c:yMode val="edge"/>
          <c:x val="0"/>
          <c:y val="0.12763952671022666"/>
          <c:w val="0.78466666805491836"/>
          <c:h val="0.87236047328977373"/>
        </c:manualLayout>
      </c:layout>
      <c:pie3DChart>
        <c:varyColors val="1"/>
        <c:ser>
          <c:idx val="0"/>
          <c:order val="0"/>
          <c:tx>
            <c:strRef>
              <c:f>Лист1!$B$28</c:f>
              <c:strCache>
                <c:ptCount val="1"/>
                <c:pt idx="0">
                  <c:v>%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01600" prst="riblet"/>
            </a:sp3d>
          </c:spPr>
          <c:explosion val="48"/>
          <c:dPt>
            <c:idx val="0"/>
            <c:spPr>
              <a:solidFill>
                <a:srgbClr val="83F57D"/>
              </a:solidFill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</c:dPt>
          <c:dPt>
            <c:idx val="2"/>
            <c:spPr>
              <a:solidFill>
                <a:srgbClr val="FD7875"/>
              </a:solidFill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</c:dPt>
          <c:dPt>
            <c:idx val="4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</c:dPt>
          <c:dPt>
            <c:idx val="5"/>
            <c:spPr>
              <a:solidFill>
                <a:srgbClr val="3333FF"/>
              </a:solidFill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</c:dPt>
          <c:dPt>
            <c:idx val="6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</c:dPt>
          <c:dLbls>
            <c:dLbl>
              <c:idx val="0"/>
              <c:layout>
                <c:manualLayout>
                  <c:x val="8.2501472010419089E-2"/>
                  <c:y val="0.14341550127865305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86%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3459633407130438E-2"/>
                  <c:y val="1.166170708835877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0,1%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2439644266169491E-2"/>
                  <c:y val="6.5402613900968007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4%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9904821382475166E-2"/>
                  <c:y val="0.114166632800047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0,2%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5.8363477123381968E-2"/>
                  <c:y val="8.4059207882342848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1,1%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2.9881866617228602E-2"/>
                  <c:y val="5.1160119872781927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4,7%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6.6336141267148041E-2"/>
                  <c:y val="2.2175411027874504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0,5%</a:t>
                    </a:r>
                    <a:endParaRPr lang="en-US" sz="11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Лист1!$A$29:$A$35</c:f>
              <c:strCache>
                <c:ptCount val="7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Налог на добычу полезных ископаемых</c:v>
                </c:pt>
                <c:pt idx="4">
                  <c:v>Государственная пошлина</c:v>
                </c:pt>
                <c:pt idx="5">
                  <c:v>Акцизы</c:v>
                </c:pt>
                <c:pt idx="6">
                  <c:v>Налог, взимаемый в связи с применением патентной системы налогообложения</c:v>
                </c:pt>
              </c:strCache>
            </c:strRef>
          </c:cat>
          <c:val>
            <c:numRef>
              <c:f>Лист1!$B$29:$B$35</c:f>
              <c:numCache>
                <c:formatCode>General</c:formatCode>
                <c:ptCount val="7"/>
                <c:pt idx="0">
                  <c:v>86</c:v>
                </c:pt>
                <c:pt idx="1">
                  <c:v>0.1</c:v>
                </c:pt>
                <c:pt idx="2">
                  <c:v>4</c:v>
                </c:pt>
                <c:pt idx="3">
                  <c:v>0.2</c:v>
                </c:pt>
                <c:pt idx="4">
                  <c:v>1.1000000000000001</c:v>
                </c:pt>
                <c:pt idx="5">
                  <c:v>4.7</c:v>
                </c:pt>
                <c:pt idx="6">
                  <c:v>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473912624635935"/>
          <c:y val="0.22570988197859337"/>
          <c:w val="0.29176867623367292"/>
          <c:h val="0.64430250567830349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Всего расходы районного бюджета</a:t>
            </a:r>
          </a:p>
          <a:p>
            <a:pPr>
              <a:defRPr sz="3600"/>
            </a:pPr>
            <a:r>
              <a:rPr lang="ru-RU" sz="3600"/>
              <a:t>2024 год </a:t>
            </a:r>
          </a:p>
        </c:rich>
      </c:tx>
      <c:layout>
        <c:manualLayout>
          <c:xMode val="edge"/>
          <c:yMode val="edge"/>
          <c:x val="0.18629166666666674"/>
          <c:y val="8.1481481481481433E-2"/>
        </c:manualLayout>
      </c:layout>
    </c:title>
    <c:view3D>
      <c:rotX val="30"/>
      <c:rotY val="40"/>
      <c:perspective val="30"/>
    </c:view3D>
    <c:plotArea>
      <c:layout/>
      <c:pie3DChart>
        <c:varyColors val="1"/>
        <c:ser>
          <c:idx val="0"/>
          <c:order val="0"/>
          <c:spPr>
            <a:solidFill>
              <a:srgbClr val="00B0F0"/>
            </a:solidFill>
          </c:spPr>
          <c:explosion val="29"/>
          <c:dPt>
            <c:idx val="0"/>
            <c:explosion val="11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436649168853894"/>
                  <c:y val="-0.1332474482356373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630</a:t>
                    </a:r>
                    <a:r>
                      <a:rPr lang="ru-RU" sz="12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507,1</a:t>
                    </a:r>
                    <a:endParaRPr lang="ru-RU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 тыс. руб.</a:t>
                    </a:r>
                    <a:endParaRPr lang="en-US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.11493755468066491"/>
                  <c:y val="6.675269757946933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582 410,9</a:t>
                    </a:r>
                  </a:p>
                  <a:p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тыс. руб</a:t>
                    </a:r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en-US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Лист9!$A$5:$A$6</c:f>
              <c:strCache>
                <c:ptCount val="2"/>
                <c:pt idx="0">
                  <c:v>за счет районного бюджета и финансовой помощи из краевого бюджета</c:v>
                </c:pt>
                <c:pt idx="1">
                  <c:v>за счет средств краевого бюджета (субсидии, субвенции)</c:v>
                </c:pt>
              </c:strCache>
            </c:strRef>
          </c:cat>
          <c:val>
            <c:numRef>
              <c:f>Лист9!$B$5:$B$6</c:f>
              <c:numCache>
                <c:formatCode>General</c:formatCode>
                <c:ptCount val="2"/>
                <c:pt idx="0">
                  <c:v>630507.1</c:v>
                </c:pt>
                <c:pt idx="1">
                  <c:v>582410.9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166666666666672"/>
          <c:y val="0.53243817439486729"/>
          <c:w val="0.33750000000000036"/>
          <c:h val="0.10343832020997375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>
          <a:latin typeface="+mj-lt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Структура расходов бюджета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2171434995030109"/>
          <c:y val="7.7921405657626133E-2"/>
          <c:w val="0.73368296064283167"/>
          <c:h val="0.61880271216098015"/>
        </c:manualLayout>
      </c:layout>
      <c:bar3DChart>
        <c:barDir val="col"/>
        <c:grouping val="clustered"/>
        <c:ser>
          <c:idx val="0"/>
          <c:order val="0"/>
          <c:tx>
            <c:strRef>
              <c:f>Лист10!$B$1:$B$2</c:f>
              <c:strCache>
                <c:ptCount val="1"/>
                <c:pt idx="0">
                  <c:v>Утверждено решением Совета МР  на 2023 год (первоначально)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Лист10!$A$3:$A$12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  <c:pt idx="9">
                  <c:v>СМИ</c:v>
                </c:pt>
              </c:strCache>
            </c:strRef>
          </c:cat>
          <c:val>
            <c:numRef>
              <c:f>Лист10!$B$3:$B$12</c:f>
              <c:numCache>
                <c:formatCode>General</c:formatCode>
                <c:ptCount val="10"/>
                <c:pt idx="0">
                  <c:v>55937.9</c:v>
                </c:pt>
                <c:pt idx="1">
                  <c:v>3108.9</c:v>
                </c:pt>
                <c:pt idx="2">
                  <c:v>34236</c:v>
                </c:pt>
                <c:pt idx="3" formatCode="#,##0.00">
                  <c:v>779751.7</c:v>
                </c:pt>
                <c:pt idx="4">
                  <c:v>44053.1</c:v>
                </c:pt>
                <c:pt idx="5">
                  <c:v>33241.5</c:v>
                </c:pt>
                <c:pt idx="6">
                  <c:v>10583.2</c:v>
                </c:pt>
                <c:pt idx="7">
                  <c:v>13.4</c:v>
                </c:pt>
                <c:pt idx="8">
                  <c:v>90688.6</c:v>
                </c:pt>
                <c:pt idx="9">
                  <c:v>600</c:v>
                </c:pt>
              </c:numCache>
            </c:numRef>
          </c:val>
        </c:ser>
        <c:ser>
          <c:idx val="1"/>
          <c:order val="1"/>
          <c:tx>
            <c:strRef>
              <c:f>Лист10!$C$1:$C$2</c:f>
              <c:strCache>
                <c:ptCount val="1"/>
                <c:pt idx="0">
                  <c:v>2024 год (проект)</c:v>
                </c:pt>
              </c:strCache>
            </c:strRef>
          </c:tx>
          <c:cat>
            <c:strRef>
              <c:f>Лист10!$A$3:$A$12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  <c:pt idx="9">
                  <c:v>СМИ</c:v>
                </c:pt>
              </c:strCache>
            </c:strRef>
          </c:cat>
          <c:val>
            <c:numRef>
              <c:f>Лист10!$C$3:$C$12</c:f>
              <c:numCache>
                <c:formatCode>General</c:formatCode>
                <c:ptCount val="10"/>
                <c:pt idx="0">
                  <c:v>59296</c:v>
                </c:pt>
                <c:pt idx="1">
                  <c:v>4194.7</c:v>
                </c:pt>
                <c:pt idx="2">
                  <c:v>22913.5</c:v>
                </c:pt>
                <c:pt idx="3">
                  <c:v>923880.5</c:v>
                </c:pt>
                <c:pt idx="4">
                  <c:v>52758.9</c:v>
                </c:pt>
                <c:pt idx="5">
                  <c:v>40799.1</c:v>
                </c:pt>
                <c:pt idx="6">
                  <c:v>12448.4</c:v>
                </c:pt>
                <c:pt idx="7">
                  <c:v>11.7</c:v>
                </c:pt>
                <c:pt idx="8">
                  <c:v>95815.2</c:v>
                </c:pt>
                <c:pt idx="9">
                  <c:v>800</c:v>
                </c:pt>
              </c:numCache>
            </c:numRef>
          </c:val>
        </c:ser>
        <c:ser>
          <c:idx val="2"/>
          <c:order val="2"/>
          <c:tx>
            <c:strRef>
              <c:f>Лист10!$D$1:$D$2</c:f>
              <c:strCache>
                <c:ptCount val="1"/>
                <c:pt idx="0">
                  <c:v>2025 год (проект)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Лист10!$A$3:$A$12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  <c:pt idx="9">
                  <c:v>СМИ</c:v>
                </c:pt>
              </c:strCache>
            </c:strRef>
          </c:cat>
          <c:val>
            <c:numRef>
              <c:f>Лист10!$D$3:$D$12</c:f>
              <c:numCache>
                <c:formatCode>General</c:formatCode>
                <c:ptCount val="10"/>
                <c:pt idx="0" formatCode="#,##0.00">
                  <c:v>75960</c:v>
                </c:pt>
                <c:pt idx="1">
                  <c:v>3985</c:v>
                </c:pt>
                <c:pt idx="2">
                  <c:v>23239.7</c:v>
                </c:pt>
                <c:pt idx="3" formatCode="#,##0.00">
                  <c:v>832808</c:v>
                </c:pt>
                <c:pt idx="4">
                  <c:v>48848.800000000003</c:v>
                </c:pt>
                <c:pt idx="5">
                  <c:v>31135.4</c:v>
                </c:pt>
                <c:pt idx="6">
                  <c:v>11683.7</c:v>
                </c:pt>
                <c:pt idx="7">
                  <c:v>10.8</c:v>
                </c:pt>
                <c:pt idx="8">
                  <c:v>91864.9</c:v>
                </c:pt>
                <c:pt idx="9">
                  <c:v>760</c:v>
                </c:pt>
              </c:numCache>
            </c:numRef>
          </c:val>
        </c:ser>
        <c:ser>
          <c:idx val="3"/>
          <c:order val="3"/>
          <c:tx>
            <c:strRef>
              <c:f>Лист10!$E$1:$E$2</c:f>
              <c:strCache>
                <c:ptCount val="1"/>
                <c:pt idx="0">
                  <c:v>2026 год (проект)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Лист10!$A$3:$A$12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  <c:pt idx="9">
                  <c:v>СМИ</c:v>
                </c:pt>
              </c:strCache>
            </c:strRef>
          </c:cat>
          <c:val>
            <c:numRef>
              <c:f>Лист10!$E$3:$E$12</c:f>
              <c:numCache>
                <c:formatCode>General</c:formatCode>
                <c:ptCount val="10"/>
                <c:pt idx="0" formatCode="#,##0.00">
                  <c:v>78299</c:v>
                </c:pt>
                <c:pt idx="1">
                  <c:v>4112.4000000000005</c:v>
                </c:pt>
                <c:pt idx="2">
                  <c:v>22862.6</c:v>
                </c:pt>
                <c:pt idx="3">
                  <c:v>826345.5</c:v>
                </c:pt>
                <c:pt idx="4">
                  <c:v>50314.1</c:v>
                </c:pt>
                <c:pt idx="5">
                  <c:v>28779.9</c:v>
                </c:pt>
                <c:pt idx="6">
                  <c:v>12034.3</c:v>
                </c:pt>
                <c:pt idx="7">
                  <c:v>8.7000000000000011</c:v>
                </c:pt>
                <c:pt idx="8">
                  <c:v>94107.6</c:v>
                </c:pt>
                <c:pt idx="9">
                  <c:v>782.8</c:v>
                </c:pt>
              </c:numCache>
            </c:numRef>
          </c:val>
        </c:ser>
        <c:shape val="cylinder"/>
        <c:axId val="128124416"/>
        <c:axId val="128125952"/>
        <c:axId val="0"/>
      </c:bar3DChart>
      <c:catAx>
        <c:axId val="128124416"/>
        <c:scaling>
          <c:orientation val="minMax"/>
        </c:scaling>
        <c:axPos val="b"/>
        <c:tickLblPos val="nextTo"/>
        <c:crossAx val="128125952"/>
        <c:crosses val="autoZero"/>
        <c:auto val="1"/>
        <c:lblAlgn val="ctr"/>
        <c:lblOffset val="100"/>
      </c:catAx>
      <c:valAx>
        <c:axId val="128125952"/>
        <c:scaling>
          <c:orientation val="minMax"/>
        </c:scaling>
        <c:axPos val="l"/>
        <c:majorGridlines/>
        <c:numFmt formatCode="General" sourceLinked="1"/>
        <c:tickLblPos val="nextTo"/>
        <c:crossAx val="128124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56720429015987"/>
          <c:y val="0.17291052122805312"/>
          <c:w val="0.12919024366057844"/>
          <c:h val="0.5411670649251785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6770898596992505E-2"/>
          <c:y val="2.4455767272126356E-2"/>
          <c:w val="0.82692419367062509"/>
          <c:h val="0.7333804942760902"/>
        </c:manualLayout>
      </c:layout>
      <c:bar3D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  <a:ln>
                <a:noFill/>
              </a:ln>
            </c:spPr>
          </c:dPt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ПАТЕНТ</c:v>
                </c:pt>
                <c:pt idx="3">
                  <c:v>НДПИ</c:v>
                </c:pt>
                <c:pt idx="4">
                  <c:v>Государственная пошлина</c:v>
                </c:pt>
                <c:pt idx="5">
                  <c:v>Акцизы</c:v>
                </c:pt>
                <c:pt idx="6">
                  <c:v>Упрощенная система</c:v>
                </c:pt>
              </c:strCache>
            </c:strRef>
          </c:cat>
          <c:val>
            <c:numRef>
              <c:f>Лист2!$B$2:$B$8</c:f>
              <c:numCache>
                <c:formatCode>0.0</c:formatCode>
                <c:ptCount val="7"/>
                <c:pt idx="0">
                  <c:v>306713.90000000002</c:v>
                </c:pt>
                <c:pt idx="1">
                  <c:v>155</c:v>
                </c:pt>
                <c:pt idx="2">
                  <c:v>2066.1999999999998</c:v>
                </c:pt>
                <c:pt idx="3">
                  <c:v>2750</c:v>
                </c:pt>
                <c:pt idx="4">
                  <c:v>4979.8</c:v>
                </c:pt>
                <c:pt idx="5">
                  <c:v>18731.599999999991</c:v>
                </c:pt>
                <c:pt idx="6">
                  <c:v>14822.1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ПАТЕНТ</c:v>
                </c:pt>
                <c:pt idx="3">
                  <c:v>НДПИ</c:v>
                </c:pt>
                <c:pt idx="4">
                  <c:v>Государственная пошлина</c:v>
                </c:pt>
                <c:pt idx="5">
                  <c:v>Акцизы</c:v>
                </c:pt>
                <c:pt idx="6">
                  <c:v>Упрощенная система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>
                  <c:v>343253.1</c:v>
                </c:pt>
                <c:pt idx="1">
                  <c:v>163.69999999999999</c:v>
                </c:pt>
                <c:pt idx="2">
                  <c:v>2181.9</c:v>
                </c:pt>
                <c:pt idx="3">
                  <c:v>648</c:v>
                </c:pt>
                <c:pt idx="4">
                  <c:v>4360.5</c:v>
                </c:pt>
                <c:pt idx="5">
                  <c:v>18660</c:v>
                </c:pt>
                <c:pt idx="6">
                  <c:v>15859.1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2025</c:v>
                </c:pt>
              </c:strCache>
            </c:strRef>
          </c:tx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ПАТЕНТ</c:v>
                </c:pt>
                <c:pt idx="3">
                  <c:v>НДПИ</c:v>
                </c:pt>
                <c:pt idx="4">
                  <c:v>Государственная пошлина</c:v>
                </c:pt>
                <c:pt idx="5">
                  <c:v>Акцизы</c:v>
                </c:pt>
                <c:pt idx="6">
                  <c:v>Упрощенная система</c:v>
                </c:pt>
              </c:strCache>
            </c:strRef>
          </c:cat>
          <c:val>
            <c:numRef>
              <c:f>Лист2!$D$2:$D$8</c:f>
              <c:numCache>
                <c:formatCode>0.0</c:formatCode>
                <c:ptCount val="7"/>
                <c:pt idx="0">
                  <c:v>370370.1</c:v>
                </c:pt>
                <c:pt idx="1">
                  <c:v>170.7</c:v>
                </c:pt>
                <c:pt idx="2">
                  <c:v>2275.6999999999998</c:v>
                </c:pt>
                <c:pt idx="3">
                  <c:v>648</c:v>
                </c:pt>
                <c:pt idx="4">
                  <c:v>4548</c:v>
                </c:pt>
                <c:pt idx="5">
                  <c:v>19782.5</c:v>
                </c:pt>
                <c:pt idx="6">
                  <c:v>17821.8</c:v>
                </c:pt>
              </c:numCache>
            </c:numRef>
          </c:val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2026</c:v>
                </c:pt>
              </c:strCache>
            </c:strRef>
          </c:tx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ПАТЕНТ</c:v>
                </c:pt>
                <c:pt idx="3">
                  <c:v>НДПИ</c:v>
                </c:pt>
                <c:pt idx="4">
                  <c:v>Государственная пошлина</c:v>
                </c:pt>
                <c:pt idx="5">
                  <c:v>Акцизы</c:v>
                </c:pt>
                <c:pt idx="6">
                  <c:v>Упрощенная система</c:v>
                </c:pt>
              </c:strCache>
            </c:strRef>
          </c:cat>
          <c:val>
            <c:numRef>
              <c:f>Лист2!$E$2:$E$8</c:f>
              <c:numCache>
                <c:formatCode>0.0</c:formatCode>
                <c:ptCount val="7"/>
                <c:pt idx="0">
                  <c:v>398147.9</c:v>
                </c:pt>
                <c:pt idx="1">
                  <c:v>177.5</c:v>
                </c:pt>
                <c:pt idx="2">
                  <c:v>2366.6999999999998</c:v>
                </c:pt>
                <c:pt idx="3">
                  <c:v>648</c:v>
                </c:pt>
                <c:pt idx="4">
                  <c:v>4730</c:v>
                </c:pt>
                <c:pt idx="5">
                  <c:v>20931.5</c:v>
                </c:pt>
                <c:pt idx="6">
                  <c:v>18326.8</c:v>
                </c:pt>
              </c:numCache>
            </c:numRef>
          </c:val>
        </c:ser>
        <c:shape val="cylinder"/>
        <c:axId val="122856960"/>
        <c:axId val="122858496"/>
        <c:axId val="0"/>
      </c:bar3DChart>
      <c:catAx>
        <c:axId val="12285696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858496"/>
        <c:crosses val="autoZero"/>
        <c:auto val="1"/>
        <c:lblAlgn val="ctr"/>
        <c:lblOffset val="100"/>
      </c:catAx>
      <c:valAx>
        <c:axId val="122858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млн.буб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8569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Лист2!$A$24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Лист2!$B$23:$E$23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Лист2!$B$24:$E$24</c:f>
              <c:numCache>
                <c:formatCode>General</c:formatCode>
                <c:ptCount val="4"/>
                <c:pt idx="0">
                  <c:v>9066.2999999999956</c:v>
                </c:pt>
                <c:pt idx="1">
                  <c:v>9000.4</c:v>
                </c:pt>
                <c:pt idx="2">
                  <c:v>9139.6</c:v>
                </c:pt>
                <c:pt idx="3">
                  <c:v>9184.2000000000007</c:v>
                </c:pt>
              </c:numCache>
            </c:numRef>
          </c:val>
        </c:ser>
        <c:ser>
          <c:idx val="1"/>
          <c:order val="1"/>
          <c:tx>
            <c:strRef>
              <c:f>Лист2!$A$25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Лист2!$B$23:$E$23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Лист2!$B$25:$E$25</c:f>
              <c:numCache>
                <c:formatCode>General</c:formatCode>
                <c:ptCount val="4"/>
                <c:pt idx="0">
                  <c:v>328.4</c:v>
                </c:pt>
                <c:pt idx="1">
                  <c:v>346.8</c:v>
                </c:pt>
                <c:pt idx="2">
                  <c:v>361.7</c:v>
                </c:pt>
                <c:pt idx="3">
                  <c:v>376.2</c:v>
                </c:pt>
              </c:numCache>
            </c:numRef>
          </c:val>
        </c:ser>
        <c:ser>
          <c:idx val="2"/>
          <c:order val="2"/>
          <c:tx>
            <c:strRef>
              <c:f>Лист2!$A$26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Лист2!$B$23:$E$23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Лист2!$B$26:$E$26</c:f>
              <c:numCache>
                <c:formatCode>0.0</c:formatCode>
                <c:ptCount val="4"/>
                <c:pt idx="0">
                  <c:v>1941.9</c:v>
                </c:pt>
                <c:pt idx="1">
                  <c:v>1220.5999999999999</c:v>
                </c:pt>
                <c:pt idx="2">
                  <c:v>1285</c:v>
                </c:pt>
                <c:pt idx="3">
                  <c:v>1341.2</c:v>
                </c:pt>
              </c:numCache>
            </c:numRef>
          </c:val>
        </c:ser>
        <c:ser>
          <c:idx val="3"/>
          <c:order val="3"/>
          <c:tx>
            <c:strRef>
              <c:f>Лист2!$A$27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Лист2!$B$23:$E$23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Лист2!$B$27:$E$27</c:f>
              <c:numCache>
                <c:formatCode>General</c:formatCode>
                <c:ptCount val="4"/>
                <c:pt idx="0">
                  <c:v>2887.4</c:v>
                </c:pt>
                <c:pt idx="1">
                  <c:v>3049.1</c:v>
                </c:pt>
                <c:pt idx="2">
                  <c:v>3180.2</c:v>
                </c:pt>
                <c:pt idx="3">
                  <c:v>3307.4</c:v>
                </c:pt>
              </c:numCache>
            </c:numRef>
          </c:val>
        </c:ser>
        <c:ser>
          <c:idx val="4"/>
          <c:order val="4"/>
          <c:tx>
            <c:strRef>
              <c:f>Лист2!$A$28</c:f>
              <c:strCache>
                <c:ptCount val="1"/>
              </c:strCache>
            </c:strRef>
          </c:tx>
          <c:cat>
            <c:strRef>
              <c:f>Лист2!$B$23:$E$23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Лист2!$B$28:$E$28</c:f>
              <c:numCache>
                <c:formatCode>General</c:formatCode>
                <c:ptCount val="4"/>
              </c:numCache>
            </c:numRef>
          </c:val>
        </c:ser>
        <c:shape val="cylinder"/>
        <c:axId val="127613952"/>
        <c:axId val="127628032"/>
        <c:axId val="0"/>
      </c:bar3DChart>
      <c:catAx>
        <c:axId val="127613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628032"/>
        <c:crosses val="autoZero"/>
        <c:auto val="1"/>
        <c:lblAlgn val="ctr"/>
        <c:lblOffset val="100"/>
      </c:catAx>
      <c:valAx>
        <c:axId val="127628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613952"/>
        <c:crosses val="autoZero"/>
        <c:crossBetween val="between"/>
      </c:valAx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1867352566420883"/>
          <c:y val="0.20052058391450217"/>
          <c:w val="0.27299314009111314"/>
          <c:h val="0.7205954077219702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3847222222222222E-2"/>
          <c:y val="2.6426361439985124E-2"/>
          <c:w val="0.91531944444444469"/>
          <c:h val="0.89797022087671208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1666666666666423E-3"/>
                  <c:y val="-4.279292401541477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813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554,4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1666666666666683E-3"/>
                  <c:y val="-6.15637747361715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689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175,3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3888888888887894E-3"/>
                  <c:y val="3.45339766963757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983,6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Лист16!$C$9:$E$9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Лист16!$C$10:$E$10</c:f>
              <c:numCache>
                <c:formatCode>General</c:formatCode>
                <c:ptCount val="3"/>
                <c:pt idx="0">
                  <c:v>813554.4</c:v>
                </c:pt>
                <c:pt idx="1">
                  <c:v>689175.3</c:v>
                </c:pt>
                <c:pt idx="2">
                  <c:v>657983.6</c:v>
                </c:pt>
              </c:numCache>
            </c:numRef>
          </c:val>
        </c:ser>
        <c:axId val="127658624"/>
        <c:axId val="127660416"/>
      </c:barChart>
      <c:catAx>
        <c:axId val="12765862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660416"/>
        <c:crosses val="autoZero"/>
        <c:auto val="1"/>
        <c:lblAlgn val="ctr"/>
        <c:lblOffset val="100"/>
      </c:catAx>
      <c:valAx>
        <c:axId val="127660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65862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дотаций</a:t>
            </a:r>
          </a:p>
        </c:rich>
      </c:tx>
      <c:layout>
        <c:manualLayout>
          <c:xMode val="edge"/>
          <c:yMode val="edge"/>
          <c:x val="0.24838888888888891"/>
          <c:y val="3.7037037037037056E-2"/>
        </c:manualLayout>
      </c:layout>
    </c:title>
    <c:view3D>
      <c:rotX val="10"/>
      <c:rotY val="4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3.0555555555555572E-2"/>
                  <c:y val="-9.259259259259274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225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143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4444444444444488E-2"/>
                  <c:y val="-9.259259259259274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162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418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6111111111111212E-2"/>
                  <c:y val="-3.70370370370370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150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576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Лист7!$A$28:$C$28</c:f>
              <c:strCache>
                <c:ptCount val="3"/>
                <c:pt idx="0">
                  <c:v>2024 год</c:v>
                </c:pt>
                <c:pt idx="1">
                  <c:v>2025год</c:v>
                </c:pt>
                <c:pt idx="2">
                  <c:v>2026 год</c:v>
                </c:pt>
              </c:strCache>
            </c:strRef>
          </c:cat>
          <c:val>
            <c:numRef>
              <c:f>Лист7!$A$29:$C$29</c:f>
              <c:numCache>
                <c:formatCode>General</c:formatCode>
                <c:ptCount val="3"/>
                <c:pt idx="0">
                  <c:v>225143</c:v>
                </c:pt>
                <c:pt idx="1">
                  <c:v>162418</c:v>
                </c:pt>
                <c:pt idx="2">
                  <c:v>150576</c:v>
                </c:pt>
              </c:numCache>
            </c:numRef>
          </c:val>
        </c:ser>
        <c:shape val="cylinder"/>
        <c:axId val="127714048"/>
        <c:axId val="127715584"/>
        <c:axId val="0"/>
      </c:bar3DChart>
      <c:catAx>
        <c:axId val="12771404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715584"/>
        <c:crosses val="autoZero"/>
        <c:auto val="1"/>
        <c:lblAlgn val="ctr"/>
        <c:lblOffset val="100"/>
      </c:catAx>
      <c:valAx>
        <c:axId val="127715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71404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субсидий</a:t>
            </a:r>
          </a:p>
        </c:rich>
      </c:tx>
      <c:layout>
        <c:manualLayout>
          <c:xMode val="edge"/>
          <c:yMode val="edge"/>
          <c:x val="0.21818044619422594"/>
          <c:y val="5.0925925925925923E-2"/>
        </c:manualLayout>
      </c:layout>
    </c:title>
    <c:view3D>
      <c:rotX val="20"/>
      <c:rotY val="3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8000"/>
            </a:solidFill>
          </c:spPr>
          <c:dLbls>
            <c:dLbl>
              <c:idx val="0"/>
              <c:layout>
                <c:manualLayout>
                  <c:x val="2.7777777777777821E-2"/>
                  <c:y val="-2.77777777777778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327,1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222222222222244E-2"/>
                  <c:y val="-3.70370370370371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385,5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7777777777777922E-2"/>
                  <c:y val="-4.62962962962963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753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Лист7!$A$44:$C$44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Лист7!$A$45:$C$45</c:f>
              <c:numCache>
                <c:formatCode>General</c:formatCode>
                <c:ptCount val="3"/>
                <c:pt idx="0">
                  <c:v>11327.1</c:v>
                </c:pt>
                <c:pt idx="1">
                  <c:v>7385.5</c:v>
                </c:pt>
                <c:pt idx="2">
                  <c:v>4753</c:v>
                </c:pt>
              </c:numCache>
            </c:numRef>
          </c:val>
        </c:ser>
        <c:shape val="cylinder"/>
        <c:axId val="127998208"/>
        <c:axId val="128040960"/>
        <c:axId val="0"/>
      </c:bar3DChart>
      <c:catAx>
        <c:axId val="127998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040960"/>
        <c:crosses val="autoZero"/>
        <c:auto val="1"/>
        <c:lblAlgn val="ctr"/>
        <c:lblOffset val="100"/>
      </c:catAx>
      <c:valAx>
        <c:axId val="128040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99820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субвенций</a:t>
            </a:r>
          </a:p>
        </c:rich>
      </c:tx>
      <c:layout>
        <c:manualLayout>
          <c:xMode val="edge"/>
          <c:yMode val="edge"/>
          <c:x val="0.20725000000000021"/>
          <c:y val="2.777777777777792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1.3888888888888904E-2"/>
                  <c:y val="-2.77777777777778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190,3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222222222222244E-2"/>
                  <c:y val="-3.70370370370370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467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572,7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666666666666668E-2"/>
                  <c:y val="-1.38888888888889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454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675,7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Лист7!$A$51:$C$51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Лист7!$A$52:$C$52</c:f>
              <c:numCache>
                <c:formatCode>General</c:formatCode>
                <c:ptCount val="3"/>
                <c:pt idx="0">
                  <c:v>524190.3</c:v>
                </c:pt>
                <c:pt idx="1">
                  <c:v>467572.7</c:v>
                </c:pt>
                <c:pt idx="2">
                  <c:v>454675.7</c:v>
                </c:pt>
              </c:numCache>
            </c:numRef>
          </c:val>
        </c:ser>
        <c:shape val="cylinder"/>
        <c:axId val="127930368"/>
        <c:axId val="127931904"/>
        <c:axId val="0"/>
      </c:bar3DChart>
      <c:catAx>
        <c:axId val="127930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931904"/>
        <c:crosses val="autoZero"/>
        <c:auto val="1"/>
        <c:lblAlgn val="ctr"/>
        <c:lblOffset val="100"/>
      </c:catAx>
      <c:valAx>
        <c:axId val="127931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93036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иных межбюджетных трансфертов</a:t>
            </a:r>
          </a:p>
        </c:rich>
      </c:tx>
      <c:layout>
        <c:manualLayout>
          <c:xMode val="edge"/>
          <c:yMode val="edge"/>
          <c:x val="0.17045822397200386"/>
          <c:y val="2.777777777777792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3888888888888904E-2"/>
                  <c:y val="-1.85185185185185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894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888888888888904E-2"/>
                  <c:y val="-6.01851851851850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51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799,1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110892388451445E-2"/>
                  <c:y val="-5.09259259259259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978,9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Лист7!$A$67:$C$67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Лист7!$A$68:$C$68</c:f>
              <c:numCache>
                <c:formatCode>General</c:formatCode>
                <c:ptCount val="3"/>
                <c:pt idx="0">
                  <c:v>52894</c:v>
                </c:pt>
                <c:pt idx="1">
                  <c:v>51799.1</c:v>
                </c:pt>
                <c:pt idx="2">
                  <c:v>47978.9</c:v>
                </c:pt>
              </c:numCache>
            </c:numRef>
          </c:val>
        </c:ser>
        <c:shape val="cylinder"/>
        <c:axId val="127968768"/>
        <c:axId val="127970304"/>
        <c:axId val="0"/>
      </c:bar3DChart>
      <c:catAx>
        <c:axId val="12796876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970304"/>
        <c:crosses val="autoZero"/>
        <c:auto val="1"/>
        <c:lblAlgn val="ctr"/>
        <c:lblOffset val="100"/>
      </c:catAx>
      <c:valAx>
        <c:axId val="1279703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96876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4472899930912153E-2"/>
          <c:y val="4.0740455593195016E-2"/>
          <c:w val="0.91975654415981434"/>
          <c:h val="0.8427048046324557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539,8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660,2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336869008430544E-3"/>
                  <c:y val="-1.111103334359864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495,1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4.301173591261408E-3"/>
                  <c:y val="-1.851838890599774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7330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Лист8!$B$5:$E$5</c:f>
              <c:numCache>
                <c:formatCode>dd/mm/yyyy</c:formatCode>
                <c:ptCount val="4"/>
                <c:pt idx="0">
                  <c:v>45292</c:v>
                </c:pt>
                <c:pt idx="1">
                  <c:v>45658</c:v>
                </c:pt>
                <c:pt idx="2">
                  <c:v>46023</c:v>
                </c:pt>
                <c:pt idx="3">
                  <c:v>46388</c:v>
                </c:pt>
              </c:numCache>
            </c:numRef>
          </c:cat>
          <c:val>
            <c:numRef>
              <c:f>Лист8!$B$6:$E$6</c:f>
              <c:numCache>
                <c:formatCode>General</c:formatCode>
                <c:ptCount val="4"/>
                <c:pt idx="0">
                  <c:v>12539.8</c:v>
                </c:pt>
                <c:pt idx="1">
                  <c:v>11660.2</c:v>
                </c:pt>
                <c:pt idx="2">
                  <c:v>9495.1</c:v>
                </c:pt>
                <c:pt idx="3">
                  <c:v>7330</c:v>
                </c:pt>
              </c:numCache>
            </c:numRef>
          </c:val>
        </c:ser>
        <c:axId val="128095360"/>
        <c:axId val="128096896"/>
      </c:barChart>
      <c:dateAx>
        <c:axId val="128095360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096896"/>
        <c:crosses val="autoZero"/>
        <c:auto val="1"/>
        <c:lblOffset val="100"/>
      </c:dateAx>
      <c:valAx>
        <c:axId val="128096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09536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363E0-3088-46F1-8670-544CF1BE83A2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F5CF6-E7D0-4EFB-A3BC-B31EB1D0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F5CF6-E7D0-4EFB-A3BC-B31EB1D01A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EF960-00F1-46DC-8B0D-666DDC507A28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416417"/>
            <a:ext cx="8172480" cy="24415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Публичные слушания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по проекту бюджета муниципального района «Чернышевский район»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на 2024 год и на плановый период 2025 и 2026 годов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102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Налоговые доходы бюджета муниципального района «Чернышевский район» на 2024 год и плановый период 2025-2026 годы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86710" y="71435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67543"/>
          <a:ext cx="8572560" cy="5478954"/>
        </p:xfrm>
        <a:graphic>
          <a:graphicData uri="http://schemas.openxmlformats.org/drawingml/2006/table">
            <a:tbl>
              <a:tblPr/>
              <a:tblGrid>
                <a:gridCol w="2000264"/>
                <a:gridCol w="1500198"/>
                <a:gridCol w="1200870"/>
                <a:gridCol w="1419995"/>
                <a:gridCol w="1183051"/>
                <a:gridCol w="1268182"/>
              </a:tblGrid>
              <a:tr h="417564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дохода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 отчислений, %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Ожидаемая оценка 2023 год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Очередной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Плановый </a:t>
                      </a: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Плановый </a:t>
                      </a: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2026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доходы,  налоговые и неналоговые, в т.ч.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366 819,6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398 743,2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429 583,3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459 537,4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2024г.-22,7%;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2025г.-22,4%;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2026г.-21,3%.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306 713,9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343 253,1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370 370,1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398 147,9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дифференцированные ставки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18 731,6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18 660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19 782,5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20 931,5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дифференцированный норматив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14 822,1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15 859,1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17 821,8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18 326,8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70% с сельских поселений;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50% с городских поселений.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155,0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163,7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170,7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177,5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2 066,2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2 181,9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2 275,7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2 366,7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Налоги, сборы и регулярные платежи за пользование </a:t>
                      </a:r>
                      <a:br>
                        <a:rPr lang="ru-RU" sz="1100" b="1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100" b="1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природными ресурсами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2 750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648,0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648,0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648,0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242" marR="24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4 979,8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4 360,5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4 548,0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4 730,0</a:t>
                      </a:r>
                    </a:p>
                  </a:txBody>
                  <a:tcPr marL="24242" marR="24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Неналоговые доходы бюджета муниципального района «Чернышевский район» на 2024 год и плановый период 2025-2026 годы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10001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3" y="1214421"/>
          <a:ext cx="8286809" cy="5478682"/>
        </p:xfrm>
        <a:graphic>
          <a:graphicData uri="http://schemas.openxmlformats.org/drawingml/2006/table">
            <a:tbl>
              <a:tblPr/>
              <a:tblGrid>
                <a:gridCol w="2127695"/>
                <a:gridCol w="1980956"/>
                <a:gridCol w="1027163"/>
                <a:gridCol w="1100531"/>
                <a:gridCol w="1027163"/>
                <a:gridCol w="1023301"/>
              </a:tblGrid>
              <a:tr h="531355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дохода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 отчислений, %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Ожидаемая оценка 2023 год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Очередной финансовый 2024 год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Плановый 2025 год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Плановый 2026 год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Аренда земли: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50% с городских поселений;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 с сельских поселений;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Аренда имущества: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100% в бюджет района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9 066,3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9 000,4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9 139,6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9 184,2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328,4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346, 8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361,7 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376,2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оказания платных  услуг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Продажа имущества: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100% в бюджет района;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Продажа земельных  участков: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50% с городских поселений;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 с сельских поселений.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1 941,9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1 220,6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1 285,0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1 341,2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Бюджетного кодекса РФ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2 887,4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3 049,1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3 180,2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3 307,4</a:t>
                      </a:r>
                    </a:p>
                  </a:txBody>
                  <a:tcPr marL="24693" marR="24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41521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получаемые 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 других бюджетов бюджетной системы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8215370" cy="435771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Объемы межбюджетных трансфертов, получаемых из краевого бюджета в 2024 году и плановом периоде 2025 и 2026 годов, предусмотрены на основании проекта закона Забайкальского края «О  бюджете Забайкальского края  на 2024 год и на плановый период 2025 и 2026 годов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80573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Общий объем межбюджетных трансфертов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6710" y="135729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1571612"/>
          <a:ext cx="91440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734296" cy="92871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9554" y="71435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928670"/>
          <a:ext cx="8858313" cy="5816220"/>
        </p:xfrm>
        <a:graphic>
          <a:graphicData uri="http://schemas.openxmlformats.org/drawingml/2006/table">
            <a:tbl>
              <a:tblPr/>
              <a:tblGrid>
                <a:gridCol w="2445320"/>
                <a:gridCol w="1173018"/>
                <a:gridCol w="1168008"/>
                <a:gridCol w="927982"/>
                <a:gridCol w="1047995"/>
                <a:gridCol w="1047995"/>
                <a:gridCol w="1047995"/>
              </a:tblGrid>
              <a:tr h="1590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2023год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«Чернышевский район» от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30.12.2021г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(в ред. от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27.09.2023г №111)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2025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2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 от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 (первоначального плана)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747 550,3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910 612,5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813 554,4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+66 004,1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689 175,3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657 983,6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бюджетной системы Российской Федерации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214 586,0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255 473,2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225 143,0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+ 10 557,0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162 418,0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150 576,0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выравнивание бюджетной обеспеченности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214 586,0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214 586,0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225 143,0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+ 10 557,0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162 418,0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150 476,0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 бюджетной системы Российской Федерации (межбюджетные субсидии)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33 814,9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107 518,7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11 327,1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-22 487,8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7 385,5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4 753,0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бюджетной системы Российской Федерации субъектов Российской Федерации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456 741,7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427 816,3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524 190,3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+67 448,6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467 572,7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454 675,7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42 407,7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119 804,3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52 894,0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+10 486,3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51 799,1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47 978,9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929554" y="4786322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тыс.руб.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4429132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тыс.руб.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86710" y="178592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тыс.руб.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178592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тыс.руб.</a:t>
            </a:r>
            <a:endParaRPr lang="ru-RU" sz="10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14282" y="15001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429124" y="1428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1643050"/>
            <a:ext cx="7929618" cy="469190"/>
          </a:xfrm>
        </p:spPr>
        <p:txBody>
          <a:bodyPr/>
          <a:lstStyle/>
          <a:p>
            <a:pPr algn="ctr"/>
            <a:r>
              <a:rPr lang="ru-RU" sz="32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Финансовый результат  районного бюджета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Бюджетным Кодексом РФ и Положением о  бюджетном устройстве и бюджетном процессе в Чернышевском  районе размер прогнозируемого дефицита бюджета не превысит в 2024 году  и плановом периоде 2025-2026 годов установленный предел в 5 % от утвержденного годового объема доходов районного бюджета без учета утвержденного  объема безвозмездных поступлений и (или) поступлений налоговых доходов по дополнительным нормативам отчислений.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8020048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Расчет прогнозируемого финансового результата  районного бюджета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86710" y="107154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285860"/>
          <a:ext cx="8643998" cy="5463326"/>
        </p:xfrm>
        <a:graphic>
          <a:graphicData uri="http://schemas.openxmlformats.org/drawingml/2006/table">
            <a:tbl>
              <a:tblPr/>
              <a:tblGrid>
                <a:gridCol w="4643470"/>
                <a:gridCol w="1285884"/>
                <a:gridCol w="1285884"/>
                <a:gridCol w="1428760"/>
              </a:tblGrid>
              <a:tr h="60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b="1" dirty="0"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b="1">
                          <a:latin typeface="Times New Roman"/>
                          <a:ea typeface="Times New Roman"/>
                          <a:cs typeface="Times New Roman"/>
                        </a:rPr>
                        <a:t>2025 год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b="1" dirty="0"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Доходы, всего: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в  том числе: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 dirty="0">
                          <a:latin typeface="Times New Roman"/>
                          <a:ea typeface="SimSun"/>
                          <a:cs typeface="Times New Roman"/>
                        </a:rPr>
                        <a:t>1 212 297,6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 dirty="0">
                          <a:latin typeface="Times New Roman"/>
                          <a:ea typeface="SimSun"/>
                          <a:cs typeface="Times New Roman"/>
                        </a:rPr>
                        <a:t>1 120 961,4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b="1">
                          <a:latin typeface="Times New Roman"/>
                          <a:ea typeface="SimSun"/>
                          <a:cs typeface="Times New Roman"/>
                        </a:rPr>
                        <a:t>1 119 812,0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Налоговые, неналоговые доходы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latin typeface="Times New Roman"/>
                          <a:ea typeface="SimSun"/>
                          <a:cs typeface="Times New Roman"/>
                        </a:rPr>
                        <a:t>398 743,2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latin typeface="Times New Roman"/>
                          <a:ea typeface="SimSun"/>
                          <a:cs typeface="Times New Roman"/>
                        </a:rPr>
                        <a:t>431 786,1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latin typeface="Times New Roman"/>
                          <a:ea typeface="SimSun"/>
                          <a:cs typeface="Times New Roman"/>
                        </a:rPr>
                        <a:t>461 828,4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в т.ч.  поступления налоговых доходов по дополнительным нормативам отчислений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latin typeface="Times New Roman"/>
                          <a:ea typeface="SimSun"/>
                          <a:cs typeface="Times New Roman"/>
                        </a:rPr>
                        <a:t>206 680,2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latin typeface="Times New Roman"/>
                          <a:ea typeface="SimSun"/>
                          <a:cs typeface="Times New Roman"/>
                        </a:rPr>
                        <a:t>221 825,9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latin typeface="Times New Roman"/>
                          <a:ea typeface="SimSun"/>
                          <a:cs typeface="Times New Roman"/>
                        </a:rPr>
                        <a:t>233 623,9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latin typeface="Times New Roman"/>
                          <a:ea typeface="SimSun"/>
                          <a:cs typeface="Times New Roman"/>
                        </a:rPr>
                        <a:t>813 554,4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latin typeface="Times New Roman"/>
                          <a:ea typeface="SimSun"/>
                          <a:cs typeface="Times New Roman"/>
                        </a:rPr>
                        <a:t>689 175,3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latin typeface="Times New Roman"/>
                          <a:ea typeface="SimSun"/>
                          <a:cs typeface="Times New Roman"/>
                        </a:rPr>
                        <a:t>657 983,6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Расходы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b="1">
                          <a:latin typeface="Times New Roman"/>
                          <a:ea typeface="Times New Roman"/>
                          <a:cs typeface="Times New Roman"/>
                        </a:rPr>
                        <a:t>1 212 918,0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b="1">
                          <a:latin typeface="Times New Roman"/>
                          <a:ea typeface="Times New Roman"/>
                          <a:cs typeface="Times New Roman"/>
                        </a:rPr>
                        <a:t>1 120 296,3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b="1" dirty="0">
                          <a:latin typeface="Times New Roman"/>
                          <a:ea typeface="Times New Roman"/>
                          <a:cs typeface="Times New Roman"/>
                        </a:rPr>
                        <a:t>1 117 646,9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Финансовый результат (+ 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-дефицит)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>
                          <a:latin typeface="Times New Roman"/>
                          <a:ea typeface="Times New Roman"/>
                          <a:cs typeface="Times New Roman"/>
                        </a:rPr>
                        <a:t>-620,4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>
                          <a:latin typeface="Times New Roman"/>
                          <a:ea typeface="Times New Roman"/>
                          <a:cs typeface="Times New Roman"/>
                        </a:rPr>
                        <a:t>+665,1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dirty="0">
                          <a:latin typeface="Times New Roman"/>
                          <a:ea typeface="Times New Roman"/>
                          <a:cs typeface="Times New Roman"/>
                        </a:rPr>
                        <a:t>+2 165,1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Установленный предел в 5%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утвержденного годового объема доходов районного бюджета без учета утвержденного объема безвозмездных поступлений и (или) поступлений налоговых доходов по дополнительным нормативам отчислений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>
                          <a:latin typeface="Times New Roman"/>
                          <a:ea typeface="Times New Roman"/>
                          <a:cs typeface="Times New Roman"/>
                        </a:rPr>
                        <a:t>-9 603,1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dirty="0">
                          <a:latin typeface="Times New Roman"/>
                          <a:ea typeface="Times New Roman"/>
                          <a:cs typeface="Times New Roman"/>
                        </a:rPr>
                        <a:t>-10 498,0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dirty="0">
                          <a:latin typeface="Times New Roman"/>
                          <a:ea typeface="Times New Roman"/>
                          <a:cs typeface="Times New Roman"/>
                        </a:rPr>
                        <a:t>-11 410,2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785926"/>
            <a:ext cx="8305800" cy="1643074"/>
          </a:xfrm>
          <a:prstGeom prst="rect">
            <a:avLst/>
          </a:prstGeom>
        </p:spPr>
        <p:txBody>
          <a:bodyPr vert="horz" lIns="0" tIns="45720" rIns="0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Предельный объем муниципального долга  установлен  в соответствии  Положением о бюджетном процессе в  Чернышевском  районе   в размере 50% от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</a:t>
            </a: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00958" y="321468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4" y="3428976"/>
          <a:ext cx="885828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928670"/>
            <a:ext cx="8572560" cy="5715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Проект Решения Совета муниципального района «Чернышевский район» "О районном бюджете на 2024 год и плановый период 2025 и 2026 годов" подготовлен с учетом основных направлений бюджетной, налоговой политики муниципального района «Чернышевский район» на 2024 год и плановый период 2025 и 2026годов.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-214346" y="0"/>
          <a:ext cx="935834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05" y="-4"/>
          <a:ext cx="9072593" cy="6858028"/>
        </p:xfrm>
        <a:graphic>
          <a:graphicData uri="http://schemas.openxmlformats.org/drawingml/2006/table">
            <a:tbl>
              <a:tblPr/>
              <a:tblGrid>
                <a:gridCol w="3643339"/>
                <a:gridCol w="928694"/>
                <a:gridCol w="1071570"/>
                <a:gridCol w="1143008"/>
                <a:gridCol w="1000132"/>
                <a:gridCol w="1285850"/>
              </a:tblGrid>
              <a:tr h="10981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4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3359" marR="3359" marT="3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Потребность на 2024 год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Разработанный проект на 2024г.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latin typeface="Times New Roman"/>
                        </a:rPr>
                        <a:t>Первоочередные расходы: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      570 411,60  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    437 653,80  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    437 653,80  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    132 757,80  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latin typeface="Times New Roman"/>
                        </a:rPr>
                        <a:t>                      76,73  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1. Расходы на оплату труда с начислениями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409 246,80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282 445,00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282 445,00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126 801,80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на 8,2 мес.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2. Расходы на оплату коммунальных услуг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142 462,70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136 506,70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136 506,70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5 956,00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на 11,5 мес.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3. Котельно-печное топливо (340)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20,00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20,00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20,00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3.Расходы на услуги связи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3 853,00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3 853,00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3 853,00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4. Расходы на ГСМ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5 710,70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5 710,70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5 710,70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5. Подвоз воды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782,40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782,40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782,40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6. Представительские расходы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800,00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800,00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800,00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7.Проведение выборов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1 150,00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1 150,00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1 150,00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8. Резервный фонд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200,00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200,00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200,00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9. Доплата к пенсиям муниципальных служащих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5 603,70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5 603,70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5 603,70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10. Обслуживание муниципального долга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11,70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11,70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11,70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11. Услуги ЦСУ, нотариуса, почтовые расходы, 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оргвзносы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, типографские услуги, оценка 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профрисков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 по </a:t>
                      </a:r>
                      <a:r>
                        <a:rPr lang="ru-RU" sz="800" b="0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800" b="0" i="0" u="none" strike="noStrike" dirty="0">
                          <a:latin typeface="Times New Roman"/>
                        </a:rPr>
                        <a:t>/с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570,60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570,60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570,60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latin typeface="Times New Roman"/>
                        </a:rPr>
                        <a:t>Налоги: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  12 846,20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12 846,20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      12 846,20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12. налог на имущество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8 274,40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8 274,40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8 274,40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13.земельный налог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4 476,60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4 476,60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4 476,60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14. Транспортный налог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95,20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95,20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95,20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Текущие расходы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150 763,40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48 831,00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48 831,00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    101 932,40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32,39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42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15. Программное обеспечение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1 412,10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1 412,10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1 412,10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16. Командировочные расходы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5 938,70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700,00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700,00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5 238,70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11,79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17. Подписка на периодическую печать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877,50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200,00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200,00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677,50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22,79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18. Вывоз ТБО, содержание в чистоте помещенией,уборка туалетов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1 766,30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1 766,30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1 766,30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19. Канцелярские товары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4 269,00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1 000,00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1 000,00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3 269,00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23,42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20. Зап. части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1 262,30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800,00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800,00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462,30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63,38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21. услуги СЭС, исследование песка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810,00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810,00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810,00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22. оценка качества (прочие в образ)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141,00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141,00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141,00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5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23. Текущий ремонт, техническое обслуживание оборудования, содержание имущества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26 161,50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1 500,00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1 500,00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24 661,50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   5,73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24. Текущий ремонт дорог за счет акцизов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20 160,00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20 160,00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20 160,00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25. вневедомственная охрана, сигнальная кнопка, спецсвязь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1 613,90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1 613,90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1 613,90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26. Мед. осмотры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8 438,90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8 438,90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8 438,90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27. Автострахование, диагностика, тех. осмотр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347,50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347,50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347,50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28.Проведение мероприятий районного значения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3 989,70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1 300,00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1 300,00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2 689,70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32,58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29. Экспертиза меню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300,00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300,00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300,00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30. Фк и спорт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536,70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300,00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300,00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236,70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 55,90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31.приобретение комплектующих к компьютерам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1 461,30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750,00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750,00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711,30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 51,32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32. хозяйственные расходы,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5 341,30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900,00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900,00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4 441,30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 16,85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33.материалы для ремонта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15 011,60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2 000,00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2 000,00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13 011,60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 13,32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34.мягкий инвентарь, посуда, оборудование для кабинетов, методический материал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5 813,10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5 813,10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35. проведение ЕГЭ, ГИА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550,30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550,30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550,30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36. изготовление аттестатов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297,50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297,50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297,50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Times New Roman"/>
                        </a:rPr>
                        <a:t>37. Публикация в газете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800,00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800,00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800,00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38.Обучение санминимум, охрана труда, первая мед помощь, СОУТ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3 581,80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3 581,80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39.Ремонт отопительных систем, крыш, полов, замена окон, дверей, спортивных  площадок, электромонтажные работы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31 249,60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31 249,60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3359" marR="3359" marT="3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06" y="-7394"/>
          <a:ext cx="8929749" cy="6472912"/>
        </p:xfrm>
        <a:graphic>
          <a:graphicData uri="http://schemas.openxmlformats.org/drawingml/2006/table">
            <a:tbl>
              <a:tblPr/>
              <a:tblGrid>
                <a:gridCol w="3357586"/>
                <a:gridCol w="1019606"/>
                <a:gridCol w="1108327"/>
                <a:gridCol w="1041686"/>
                <a:gridCol w="1188099"/>
                <a:gridCol w="1214445"/>
              </a:tblGrid>
              <a:tr h="357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Потребность на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</a:t>
                      </a:r>
                      <a:r>
                        <a:rPr lang="en-US" sz="900" b="1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Разработанный проект на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</a:t>
                      </a:r>
                      <a:r>
                        <a:rPr lang="en-US" sz="900" b="1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г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.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41.Аттестация рабочих мест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821,50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821,50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821,50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42.Резервные источники энергоснабжения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1 698,20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1 698,20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43.Стройконтроль по 101 д/с (музей), кл.Букачача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1 496,90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1 496,90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44.Обслуживание теплового узла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720,00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720,00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720,00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45.Изготовление стендов, вывесок, энергопаспортов, планов эвакуации, приобретение флага России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2 893,20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2 693,20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  6,91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48.Аренда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1 002,00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1 002,00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1 002,00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115 944,40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91 448,20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91 448,20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24 496,20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78,87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49. Межбюджетные трансферты из районного бюджета (251)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115 944,40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91 448,20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91 448,20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24 496,20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78,87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Дотация на выравнивание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20 000,00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20 000,00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20 000,00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87 956,40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63 460,20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63 460,20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24 496,20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72,15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Иные м/т на передаваемые полномочия сельским поселениям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7 988,00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7 988,00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7 988,00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latin typeface="Times New Roman"/>
                        </a:rPr>
                        <a:t>Противопожарные мероприятия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13 139,20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9 976,10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9 976,10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3 163,10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75,93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50. противопожарные мероприятия- пропитка кровли, обслуживание пожарной сигнализации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6 923,70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6 923,70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6 923,70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3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51.Установка пожарной сигнализации, изготовление планов эвакуации, пожарных щитов, установка арочных детекторов, переход на приемоконтрольные приборы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4 817,90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1 654,80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1 654,80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3 163,10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34,35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52. Замеры сопротивления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1 063,00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1 063,00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1 063,00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53. приобретение огнетушителей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334,60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334,60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334,60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Приобретение основных средств, материальных запасов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56 302,40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2 800,00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2 800,00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53 502,40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  4,97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54. оргтехника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1 143,00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500,00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643,00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43,74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5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55.приобретение котлов, насосов, двигателей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56. Оснащение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39 049,90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39 049,90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57.приобретение СИЗ, дезсредств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14 703,50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13 703,50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  6,80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58. расходы по ГО и ЧС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550,00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550,00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4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59.Оснащение ЕДДС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60.Приобретние офисной мебели (стулья столы)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806,00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700,00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700,00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106,00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86,85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Муниципальные целевые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   56 070,10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 26 951,80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  26 951,80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  29 118,30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48,07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МЦП "Управление земельно-имущественным комплексом"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4 822,50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1 119,70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1 119,70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3 702,80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23,22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МЦП "Улучшение условий охраны труда"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370,00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370,00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370,00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МЦП "Комплексное развитие сельских территорий"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5 348,00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348,00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348,00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5 000,00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   6,51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«Территориальное планирование и обеспечение градостроительной деятельности»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latin typeface="Times New Roman"/>
                        </a:rPr>
                        <a:t>         1 310,00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latin typeface="Times New Roman"/>
                        </a:rPr>
                        <a:t>       1 310,00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latin typeface="Times New Roman"/>
                        </a:rPr>
                        <a:t>        1 310,00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«Энергосбережения и повышения энергетической эффективности»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  816,00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816,00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 816,00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8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«Обеспечение жильём молодых семей Чернышевского района»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  544,30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544,30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 544,30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2"/>
          <a:ext cx="9072591" cy="6869101"/>
        </p:xfrm>
        <a:graphic>
          <a:graphicData uri="http://schemas.openxmlformats.org/drawingml/2006/table">
            <a:tbl>
              <a:tblPr/>
              <a:tblGrid>
                <a:gridCol w="3816250"/>
                <a:gridCol w="936061"/>
                <a:gridCol w="936061"/>
                <a:gridCol w="1152075"/>
                <a:gridCol w="1152075"/>
                <a:gridCol w="1080069"/>
              </a:tblGrid>
              <a:tr h="331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Потребность на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202</a:t>
                      </a:r>
                      <a:r>
                        <a:rPr lang="en-US" sz="800" b="1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800" b="1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Разработанный проект на 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202</a:t>
                      </a:r>
                      <a:r>
                        <a:rPr lang="en-US" sz="800" b="1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800" b="1" i="0" u="none" strike="noStrike" dirty="0" smtClean="0">
                          <a:latin typeface="Times New Roman"/>
                        </a:rPr>
                        <a:t>г</a:t>
                      </a:r>
                      <a:r>
                        <a:rPr lang="ru-RU" sz="800" b="1" i="0" u="none" strike="noStrike" dirty="0">
                          <a:latin typeface="Times New Roman"/>
                        </a:rPr>
                        <a:t>.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«Обеспечение экологической безопасности в  Чернышевского района»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>
                          <a:latin typeface="Times New Roman"/>
                        </a:rPr>
                        <a:t>            500,00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>
                          <a:latin typeface="Times New Roman"/>
                        </a:rPr>
                        <a:t>          500,00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>
                          <a:latin typeface="Times New Roman"/>
                        </a:rPr>
                        <a:t>           500,00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«Развитие малого и среднего предпринимательства на территории Чернышевского района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700,00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320,00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320,00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380,00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45,71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"Муниципальная поддержка социально-ориентированных некоммерческих организаций в Чернышевском районе на 2018-2020 гг"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"Укрепление общественного здоровья в муниципальном районе"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"Гармонизация межнациональных и межконфессиональных отношений на территории муниципального района "Чернышевский район" на 2020-2025годы.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39,00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19,00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51,28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муниципального района «Чернышевский район» «Профилактика терроризма и экстремизма в Чернышевском районе в 2018-2020 годах»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38,00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38,00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38,00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муниципального района «Чернышевский район» «Профилактика и предупреждение употребления наркотических средств, алкоголизма, пьянства, табакокурения»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301,60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261,60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13,26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муниципального района «Чернышевский район» «Профилактика правонарушений»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98,00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98,00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98,00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Мероприятия по внедрению и развитию программы социальной поддержки молодежи в возрвсте от 14 до 22 лет "Пушкинская карта"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90,10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90,10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90,10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Муниципальная программа "Развитие образования в Чернышевском районе"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  38 036,60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19 445,70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19 445,70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18 590,90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                      51,12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МТБ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288,00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288,00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предметно-развивающей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1 400,00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1 400,00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1 400,00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конкурса профессионального мастерства для воспитателей ДОУ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Повышение квалификации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Разработка  и изготовление ПСД по детским садам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528,00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528,00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528,00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д/с Теремок (замена окон)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4 632,00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4 632,00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МДОУ д/с № 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         1 750,00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1 750,00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АПС (д/с Колобок)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            120,00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120,00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питанием льготной категории детей в д/с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            718,00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718,00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718,00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материально-технической базы учреждений общего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5 000,00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5 000,00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Внедрение модели цифровой образовательной среды в общеобразовательных организациях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2 000,00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2 000,00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2 000,00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МОУ СОШ № 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2 768,50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2 768,50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0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МОУ СОШ с.Комсомольское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811,20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811,20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811,20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7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конкурса "Учитель года"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Питание ОВЗ, интернаты, софин по питанию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6 927,60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6 927,60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6 927,60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реомнт МОУ СОШ с.Новоильинск ( по решению суда)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1 508,00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1 508,00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1 508,00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4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ремонт МОУ СОШ п.Жирекен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105,40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105,40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реомнт МОУ СОШ с.Бушулей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450,00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450,00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реомнт МОУ СОШ с.Икшица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1 900,00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1 900,00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мероприятийдля одаренных детей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Разработка ПСД по школам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945,00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945,00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945,00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3" y="-100966"/>
          <a:ext cx="8858313" cy="6801755"/>
        </p:xfrm>
        <a:graphic>
          <a:graphicData uri="http://schemas.openxmlformats.org/drawingml/2006/table">
            <a:tbl>
              <a:tblPr/>
              <a:tblGrid>
                <a:gridCol w="3295002"/>
                <a:gridCol w="1117191"/>
                <a:gridCol w="1117191"/>
                <a:gridCol w="1050017"/>
                <a:gridCol w="1134867"/>
                <a:gridCol w="1144045"/>
              </a:tblGrid>
              <a:tr h="34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Потребность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на</a:t>
                      </a:r>
                      <a:endParaRPr lang="en-US" sz="900" b="1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 202</a:t>
                      </a:r>
                      <a:r>
                        <a:rPr lang="en-US" sz="900" b="1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Разработанный проект на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</a:t>
                      </a:r>
                      <a:r>
                        <a:rPr lang="en-US" sz="900" b="1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г</a:t>
                      </a:r>
                      <a:r>
                        <a:rPr lang="ru-RU" sz="900" b="1" i="0" u="none" strike="noStrike" dirty="0">
                          <a:latin typeface="Times New Roman"/>
                        </a:rPr>
                        <a:t>.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МТБ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600,00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300,00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300,00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300,00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повышение  квалификации педагогов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АПС ДДТ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1 800,00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1 800,00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1 800,00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мероприятий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летняя оздоровительная компания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186,30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186,30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186,30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Интернета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Повышение квалификации специалистов в сфере физической культуры и спорта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стойки баскетбольной в ФОК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771,60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771,60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771,60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771,60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2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медицинского оборудования в ФОК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600,00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600,00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600,00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600,00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«Содействие занятости населения Чернышевского района» (организация временного трудоустройства несовершеннолетних граждан в возрасте от 14 до 18 лет)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1 697,00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300,00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300,00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1 397,00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17,68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4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latin typeface="Times New Roman"/>
                        </a:rPr>
                        <a:t>Муниципальная программа "Развитие культуры и спорта в Чернышевском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    2 816,00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  1 752,00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  1 752,00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        1 064,00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62,22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9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Комплектование книжных фондов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350,00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250,00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28,57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Создание новых записей(техническое сопровождение программы "ИРБИС")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67,00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67,00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67,00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9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Подключение к информационно-коммуникационной сети"Интернет" публичных общедоспных библиотек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140,00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в фестивалях детского творчества всех жанров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0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Укрепление материально-технической базы учреждений(приобретение мультимедийного оборудования;звукоусилитеного оборудования)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510,00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510,00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510,00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подключение учреждений  к информационно-коммуникационной сети"Интернет"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приобретение сценических костюмов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текущий ремонт здания  ДК с.Новоильинск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одежды сцены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театральных кресел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500,00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300,00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300,00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60,00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6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количества выставочных проектов(приобретение выставочного оборудования компьютерной и оргтехники,цифровая техника.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106,00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106,00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приобретение экспозиционного оборудования ( Витрины пристенные, витрины полного виденияи т.д.)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135,00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135,00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здания МУК Районный краеведческий музей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243,00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243,00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6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Выпуск материалов спортивной деятельности направленности (буклеты,листовки), приобретение просветительской литературы о спорте для ФОК новый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50,00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20,00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30,00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 40,00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1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Материально-техническое обеспечение спартакиад и спортивных мероприятий среди детей, учащихся.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55,00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55,00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55,00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Выезды сборных команд района на краевые, межрайонные, региональные соревнования.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200,00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                      100,00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 ИТОГО РАСХОДОВ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      975 477,30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    630 507,10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    630 507,10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    344 970,20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latin typeface="Times New Roman"/>
                        </a:rPr>
                        <a:t>                       58,00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3058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305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формировании бюджетных проектировок использовались</a:t>
            </a:r>
            <a:r>
              <a:rPr lang="ru-RU" sz="31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857364"/>
            <a:ext cx="4071966" cy="4572032"/>
          </a:xfrm>
          <a:prstGeom prst="round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основные показатели социально-экономического развития муниципального района «Чернышевский район» на </a:t>
            </a:r>
            <a:r>
              <a:rPr lang="ru-RU" sz="2000" dirty="0" smtClean="0">
                <a:solidFill>
                  <a:schemeClr val="bg1"/>
                </a:solidFill>
              </a:rPr>
              <a:t>2024 год </a:t>
            </a:r>
            <a:r>
              <a:rPr lang="ru-RU" sz="2000" dirty="0">
                <a:solidFill>
                  <a:schemeClr val="bg1"/>
                </a:solidFill>
              </a:rPr>
              <a:t>и плановый период </a:t>
            </a:r>
            <a:r>
              <a:rPr lang="ru-RU" sz="2000" dirty="0" smtClean="0">
                <a:solidFill>
                  <a:schemeClr val="bg1"/>
                </a:solidFill>
              </a:rPr>
              <a:t>2025 </a:t>
            </a:r>
            <a:r>
              <a:rPr lang="ru-RU" sz="2000" dirty="0">
                <a:solidFill>
                  <a:schemeClr val="bg1"/>
                </a:solidFill>
              </a:rPr>
              <a:t>и </a:t>
            </a:r>
            <a:r>
              <a:rPr lang="ru-RU" sz="2000" dirty="0" smtClean="0">
                <a:solidFill>
                  <a:schemeClr val="bg1"/>
                </a:solidFill>
              </a:rPr>
              <a:t>2026 годов</a:t>
            </a:r>
            <a:r>
              <a:rPr lang="ru-RU" sz="2000" dirty="0">
                <a:solidFill>
                  <a:schemeClr val="bg1"/>
                </a:solidFill>
              </a:rPr>
              <a:t>, согласованные с Министерством экономического развития в </a:t>
            </a:r>
            <a:r>
              <a:rPr lang="ru-RU" sz="2000" dirty="0" smtClean="0">
                <a:solidFill>
                  <a:schemeClr val="bg1"/>
                </a:solidFill>
              </a:rPr>
              <a:t>2023 году.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4876" y="1785926"/>
            <a:ext cx="4071966" cy="464347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000" dirty="0" smtClean="0"/>
          </a:p>
          <a:p>
            <a:pPr algn="ctr"/>
            <a:r>
              <a:rPr lang="ru-RU" sz="2000" dirty="0" smtClean="0"/>
              <a:t>объемы </a:t>
            </a:r>
            <a:r>
              <a:rPr lang="ru-RU" sz="2000" dirty="0"/>
              <a:t>межбюджетных трансфертов, определенные </a:t>
            </a:r>
            <a:r>
              <a:rPr lang="ru-RU" sz="2000" dirty="0" smtClean="0"/>
              <a:t>законом Забайкальского края «О  бюджете Забайкальского края  на 20</a:t>
            </a:r>
            <a:r>
              <a:rPr lang="en-US" sz="2000" dirty="0" smtClean="0"/>
              <a:t>2</a:t>
            </a:r>
            <a:r>
              <a:rPr lang="ru-RU" sz="2000" dirty="0" smtClean="0"/>
              <a:t>4 год и на плановый период 2025 и 20</a:t>
            </a:r>
            <a:r>
              <a:rPr lang="en-US" sz="2000" dirty="0" smtClean="0"/>
              <a:t>2</a:t>
            </a:r>
            <a:r>
              <a:rPr lang="ru-RU" sz="2000" dirty="0" smtClean="0"/>
              <a:t>6</a:t>
            </a:r>
            <a:r>
              <a:rPr lang="en-US" sz="2000" dirty="0" smtClean="0"/>
              <a:t> </a:t>
            </a:r>
            <a:r>
              <a:rPr lang="ru-RU" sz="2000" dirty="0" smtClean="0"/>
              <a:t>годов» </a:t>
            </a:r>
            <a:endParaRPr lang="ru-RU" sz="20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Основные характеристики проекта  решения Совета муниципального района  " О бюджете муниципального района «Чернышевский район» на 2024 год и плановый период 2025 и 2026 годов»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357430"/>
          <a:ext cx="8572560" cy="4311027"/>
        </p:xfrm>
        <a:graphic>
          <a:graphicData uri="http://schemas.openxmlformats.org/drawingml/2006/table">
            <a:tbl>
              <a:tblPr/>
              <a:tblGrid>
                <a:gridCol w="2000264"/>
                <a:gridCol w="1571636"/>
                <a:gridCol w="1785950"/>
                <a:gridCol w="1008682"/>
                <a:gridCol w="1103014"/>
                <a:gridCol w="1103014"/>
              </a:tblGrid>
              <a:tr h="4518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Уточненные плановые показатели на 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«Чернышевский район» от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30.12.2022г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(в ред. от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27.09.2023г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111)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доходов бюджета,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1049,8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1277,2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1212,3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1121,0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1119,8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расходов                                               бюджета,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1052,2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1289,6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1212,9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1120,3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1117,6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Дефицит  (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 бюджета,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072462" y="1785926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млн.руб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858280" cy="9898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Оценка влияния изменений законодательства Российской Федерации и Забайкальского края на доходную базу бюджета муниципального района «Чернышевский район» в 2024 году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714486"/>
          <a:ext cx="8715435" cy="4623305"/>
        </p:xfrm>
        <a:graphic>
          <a:graphicData uri="http://schemas.openxmlformats.org/drawingml/2006/table">
            <a:tbl>
              <a:tblPr/>
              <a:tblGrid>
                <a:gridCol w="649872"/>
                <a:gridCol w="5986526"/>
                <a:gridCol w="2079037"/>
              </a:tblGrid>
              <a:tr h="688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доходы (+)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(-)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законодательства Забайкальского края о налогах и сборах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дополнительного норматива от налога на доходы физических лиц в консолидированный бюджет муниципального района «Чернышевский район», установленного Законом Забайкальского края «О бюджете Забайкальского края на 2024 год и плановый период 2025-2026 годов» с 22,4% до 22,7% .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+2 731,5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Уменьшение дифференцированного норматива отчислений в бюджет муниципального района от налога, взимаемого в связи с применением упрощенной системы налогообложения, установленного Законом Забайкальского края «О бюджете Забайкальского края на 2024 год и плановый период 2025-2026 годов» с  0,4108 до 0,3111.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-4 408,8</a:t>
                      </a: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-1 677,3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786710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Объемы налоговых и неналоговых доходов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муниципального района «Чернышевский район»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5272" y="171448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59469" cy="107154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2071678"/>
          <a:ext cx="8786873" cy="4430020"/>
        </p:xfrm>
        <a:graphic>
          <a:graphicData uri="http://schemas.openxmlformats.org/drawingml/2006/table">
            <a:tbl>
              <a:tblPr/>
              <a:tblGrid>
                <a:gridCol w="1862817"/>
                <a:gridCol w="1066141"/>
                <a:gridCol w="1143008"/>
                <a:gridCol w="1000132"/>
                <a:gridCol w="928694"/>
                <a:gridCol w="928694"/>
                <a:gridCol w="928694"/>
                <a:gridCol w="928693"/>
              </a:tblGrid>
              <a:tr h="3113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Первоначально утвержденный план на 2021 год Решение Совета МР «Чернышевский район» от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30.12.2022г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№64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(в ред. от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7.09.2023г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№111)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0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Отклонение к первоначальному утвержденному плану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 к уточненному плану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% к первоначальному утвержденному плану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% к уточненному плану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5=4-2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6=4-3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7=4/2*100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8=4/3*100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всего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159,6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366 610,7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398 743,2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93 583,6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+32 132,5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130,7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108,8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291 409,7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349 996,3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385 126,3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+93 716,6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+35 130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132,2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749,9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16 614,4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13 616,9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2 997,5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0" y="0"/>
          <a:ext cx="9072626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Налоговые доходы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2396" y="92867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0" y="1145646"/>
          <a:ext cx="9143999" cy="5712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1143000"/>
          </a:xfrm>
        </p:spPr>
        <p:txBody>
          <a:bodyPr/>
          <a:lstStyle/>
          <a:p>
            <a:pPr algn="ctr"/>
            <a:r>
              <a:rPr lang="ru-RU" sz="5400" b="1" dirty="0" smtClean="0"/>
              <a:t>Неналоговые доходы</a:t>
            </a:r>
            <a:endParaRPr lang="ru-RU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786710" y="114298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млн.руб.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" y="1428712"/>
          <a:ext cx="9143999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5250</TotalTime>
  <Words>3847</Words>
  <Application>Microsoft Office PowerPoint</Application>
  <PresentationFormat>Экран (4:3)</PresentationFormat>
  <Paragraphs>1188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Публичные слушания  по проекту бюджета муниципального района «Чернышевский район»  на 2024 год и на плановый период 2025 и 2026 годов </vt:lpstr>
      <vt:lpstr>Проект Решения Совета муниципального района «Чернышевский район» "О районном бюджете на 2024 год и плановый период 2025 и 2026 годов" подготовлен с учетом основных направлений бюджетной, налоговой политики муниципального района «Чернышевский район» на 2024 год и плановый период 2025 и 2026годов. </vt:lpstr>
      <vt:lpstr>При формировании бюджетных проектировок использовались: </vt:lpstr>
      <vt:lpstr>Основные характеристики проекта  решения Совета муниципального района  " О бюджете муниципального района «Чернышевский район» на 2024 год и плановый период 2025 и 2026 годов»</vt:lpstr>
      <vt:lpstr>Оценка влияния изменений законодательства Российской Федерации и Забайкальского края на доходную базу бюджета муниципального района «Чернышевский район» в 2024 году</vt:lpstr>
      <vt:lpstr>Объемы налоговых и неналоговых доходов бюджета муниципального района «Чернышевский район» на 2024 год</vt:lpstr>
      <vt:lpstr>Слайд 7</vt:lpstr>
      <vt:lpstr>Налоговые доходы</vt:lpstr>
      <vt:lpstr>Неналоговые доходы</vt:lpstr>
      <vt:lpstr>Налоговые доходы бюджета муниципального района «Чернышевский район» на 2024 год и плановый период 2025-2026 годы</vt:lpstr>
      <vt:lpstr>Неналоговые доходы бюджета муниципального района «Чернышевский район» на 2024 год и плановый период 2025-2026 годы</vt:lpstr>
      <vt:lpstr>Межбюджетные трансферты, получаемые  из других бюджетов бюджетной системы</vt:lpstr>
      <vt:lpstr>Общий объем межбюджетных трансфертов</vt:lpstr>
      <vt:lpstr>Безвозмездные поступления от других бюджетов бюджетной системы Российской Федерации</vt:lpstr>
      <vt:lpstr>Слайд 15</vt:lpstr>
      <vt:lpstr>Финансовый результат  районного бюджета </vt:lpstr>
      <vt:lpstr>Расчет прогнозируемого финансового результата  районного бюджета </vt:lpstr>
      <vt:lpstr>Муниципальный долг </vt:lpstr>
      <vt:lpstr>Слайд 19</vt:lpstr>
      <vt:lpstr>Слайд 20</vt:lpstr>
      <vt:lpstr>Слайд 21</vt:lpstr>
      <vt:lpstr>Слайд 22</vt:lpstr>
      <vt:lpstr>Слайд 23</vt:lpstr>
      <vt:lpstr>Слайд 24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бюджета муниципального района «Чернышевский район»  на 2019 год и на плановый период 2020 и 2021 годов</dc:title>
  <dc:creator>Ирина</dc:creator>
  <cp:lastModifiedBy>ИРИНА</cp:lastModifiedBy>
  <cp:revision>356</cp:revision>
  <dcterms:created xsi:type="dcterms:W3CDTF">2018-11-22T01:05:41Z</dcterms:created>
  <dcterms:modified xsi:type="dcterms:W3CDTF">2023-11-30T05:00:08Z</dcterms:modified>
</cp:coreProperties>
</file>