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8" r:id="rId3"/>
    <p:sldId id="274" r:id="rId4"/>
    <p:sldId id="291" r:id="rId5"/>
    <p:sldId id="256" r:id="rId6"/>
    <p:sldId id="275" r:id="rId7"/>
    <p:sldId id="281" r:id="rId8"/>
    <p:sldId id="278" r:id="rId9"/>
    <p:sldId id="280" r:id="rId10"/>
    <p:sldId id="287" r:id="rId11"/>
    <p:sldId id="294" r:id="rId12"/>
    <p:sldId id="282" r:id="rId13"/>
    <p:sldId id="289" r:id="rId14"/>
    <p:sldId id="298" r:id="rId15"/>
    <p:sldId id="284" r:id="rId16"/>
    <p:sldId id="263" r:id="rId17"/>
    <p:sldId id="300" r:id="rId18"/>
    <p:sldId id="301" r:id="rId19"/>
    <p:sldId id="304" r:id="rId20"/>
    <p:sldId id="303" r:id="rId21"/>
    <p:sldId id="302" r:id="rId22"/>
    <p:sldId id="305" r:id="rId23"/>
    <p:sldId id="307" r:id="rId24"/>
    <p:sldId id="310" r:id="rId25"/>
    <p:sldId id="3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C2BAC2"/>
    <a:srgbClr val="FDCFFE"/>
    <a:srgbClr val="CCFF99"/>
    <a:srgbClr val="FC94FE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7;&#1096;&#1077;&#1085;&#1080;&#1103;%20&#1086;%20&#1073;&#1102;&#1076;&#1078;&#1077;&#1090;&#1077;\&#1056;&#1077;&#1096;%20&#1086;%20&#1073;&#1102;&#1076;&#1078;%20&#1085;&#1072;%202026\&#1076;&#1083;&#1103;%20&#1087;&#1088;&#1077;&#1079;&#1077;&#108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7;&#1096;&#1077;&#1085;&#1080;&#1103;%20&#1086;%20&#1073;&#1102;&#1076;&#1078;&#1077;&#1090;&#1077;\&#1056;&#1077;&#1096;%20&#1086;%20&#1073;&#1102;&#1076;&#1078;%20&#1085;&#1072;%202026\&#1076;&#1083;&#1103;%20&#1087;&#1088;&#1077;&#1079;&#1077;&#108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7;&#1096;&#1077;&#1085;&#1080;&#1103;%20&#1086;%20&#1073;&#1102;&#1076;&#1078;&#1077;&#1090;&#1077;\&#1056;&#1077;&#1096;%20&#1086;%20&#1073;&#1102;&#1076;&#1078;%20&#1085;&#1072;%202026\&#1076;&#1083;&#1103;%20&#1087;&#1088;&#1077;&#1079;&#1077;&#108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77;&#1096;&#1077;&#1085;&#1080;&#1103;%20&#1086;%20&#1073;&#1102;&#1076;&#1078;&#1077;&#1090;&#1077;\&#1056;&#1077;&#1096;%20&#1086;%20&#1073;&#1102;&#1076;&#1078;%20&#1085;&#1072;%202026\&#1076;&#1083;&#1103;%20&#1087;&#1088;&#1077;&#1079;&#1077;&#108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%20ZONOVA\Downloads\&#1090;&#1072;&#1073;&#1083;&#1080;&#1094;&#1099;%20&#1076;&#1083;&#1103;%20&#1087;&#1091;&#1073;&#1083;&#1080;&#1095;&#1085;&#1099;&#109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%20ZONOVA\Desktop\&#1052;&#1072;&#1088;&#1080;&#1085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%20ZONOVA\Downloads\&#1052;&#1072;&#1088;&#1080;&#1085;&#1077;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%20ZONOVA\Desktop\&#1090;&#1072;&#1073;&#1083;&#1080;&#1094;&#1099;%20&#1082;%20&#1089;&#1083;&#1072;&#1081;&#1076;&#1072;&#1084;%20&#1085;&#1072;%20&#1087;&#1088;&#1086;&#1077;&#1082;&#1090;%20&#1073;&#1102;&#1076;&#1078;&#1077;&#1090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5297772316371793E-2"/>
          <c:w val="0.67043700787401572"/>
          <c:h val="0.83967041856156144"/>
        </c:manualLayout>
      </c:layout>
      <c:pie3DChart>
        <c:varyColors val="1"/>
        <c:ser>
          <c:idx val="0"/>
          <c:order val="0"/>
          <c:tx>
            <c:strRef>
              <c:f>Лист1!$B$24:$B$25</c:f>
              <c:strCache>
                <c:ptCount val="1"/>
                <c:pt idx="0">
                  <c:v>2026 год тыс.руб.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4.1188265529308835E-2"/>
                  <c:y val="2.060761211730289E-2"/>
                </c:manualLayout>
              </c:layout>
              <c:showVal val="1"/>
            </c:dLbl>
            <c:dLbl>
              <c:idx val="2"/>
              <c:layout>
                <c:manualLayout>
                  <c:x val="-7.7138506124234646E-2"/>
                  <c:y val="-3.7860318718823872E-2"/>
                </c:manualLayout>
              </c:layout>
              <c:showVal val="1"/>
            </c:dLbl>
            <c:dLbl>
              <c:idx val="3"/>
              <c:layout>
                <c:manualLayout>
                  <c:x val="-7.5473315835520777E-2"/>
                  <c:y val="-0.1127489022599840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Лист1!$A$26:$A$34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Лист1!$B$26:$B$34</c:f>
              <c:numCache>
                <c:formatCode>#,##0.0</c:formatCode>
                <c:ptCount val="9"/>
                <c:pt idx="0">
                  <c:v>703732.4</c:v>
                </c:pt>
                <c:pt idx="1">
                  <c:v>53557.4</c:v>
                </c:pt>
                <c:pt idx="2">
                  <c:v>13007.7</c:v>
                </c:pt>
                <c:pt idx="3">
                  <c:v>293.3</c:v>
                </c:pt>
                <c:pt idx="4">
                  <c:v>6671.7</c:v>
                </c:pt>
                <c:pt idx="5">
                  <c:v>8809</c:v>
                </c:pt>
                <c:pt idx="6">
                  <c:v>10887</c:v>
                </c:pt>
                <c:pt idx="7">
                  <c:v>648</c:v>
                </c:pt>
                <c:pt idx="8">
                  <c:v>16157.6</c:v>
                </c:pt>
              </c:numCache>
            </c:numRef>
          </c:val>
        </c:ser>
        <c:ser>
          <c:idx val="1"/>
          <c:order val="1"/>
          <c:tx>
            <c:strRef>
              <c:f>Лист1!$C$24:$C$25</c:f>
              <c:strCache>
                <c:ptCount val="1"/>
                <c:pt idx="0">
                  <c:v>2026 год %</c:v>
                </c:pt>
              </c:strCache>
            </c:strRef>
          </c:tx>
          <c:explosion val="25"/>
          <c:cat>
            <c:strRef>
              <c:f>Лист1!$A$26:$A$34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Лист1!$C$26:$C$34</c:f>
              <c:numCache>
                <c:formatCode>0.0</c:formatCode>
                <c:ptCount val="9"/>
                <c:pt idx="0">
                  <c:v>84.337375676408456</c:v>
                </c:pt>
                <c:pt idx="1">
                  <c:v>6.4184774838442857</c:v>
                </c:pt>
                <c:pt idx="2">
                  <c:v>1.5588813042941052</c:v>
                </c:pt>
                <c:pt idx="3">
                  <c:v>3.5149940923411699E-2</c:v>
                </c:pt>
                <c:pt idx="4">
                  <c:v>0.79955629341536016</c:v>
                </c:pt>
                <c:pt idx="5">
                  <c:v>1.0556966573280975</c:v>
                </c:pt>
                <c:pt idx="6">
                  <c:v>1.3047303335601159</c:v>
                </c:pt>
                <c:pt idx="7">
                  <c:v>7.7658239748962563E-2</c:v>
                </c:pt>
                <c:pt idx="8">
                  <c:v>1.9363746521108562</c:v>
                </c:pt>
              </c:numCache>
            </c:numRef>
          </c:val>
        </c:ser>
      </c:pie3DChart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Лист1!$B$3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Лист1!$A$4:$A$12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Лист1!$B$4:$B$12</c:f>
              <c:numCache>
                <c:formatCode>#,##0.0</c:formatCode>
                <c:ptCount val="9"/>
                <c:pt idx="0">
                  <c:v>608709.5</c:v>
                </c:pt>
                <c:pt idx="1">
                  <c:v>48653.2</c:v>
                </c:pt>
                <c:pt idx="2">
                  <c:v>17117.400000000001</c:v>
                </c:pt>
                <c:pt idx="3">
                  <c:v>277</c:v>
                </c:pt>
                <c:pt idx="4">
                  <c:v>6300</c:v>
                </c:pt>
                <c:pt idx="5">
                  <c:v>8310</c:v>
                </c:pt>
                <c:pt idx="6">
                  <c:v>9822</c:v>
                </c:pt>
                <c:pt idx="7">
                  <c:v>1450</c:v>
                </c:pt>
                <c:pt idx="8">
                  <c:v>15257.4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Лист1!$A$4:$A$12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Лист1!$C$4:$C$12</c:f>
              <c:numCache>
                <c:formatCode>#,##0.0</c:formatCode>
                <c:ptCount val="9"/>
                <c:pt idx="0">
                  <c:v>703732.4</c:v>
                </c:pt>
                <c:pt idx="1">
                  <c:v>53557.4</c:v>
                </c:pt>
                <c:pt idx="2">
                  <c:v>13007.7</c:v>
                </c:pt>
                <c:pt idx="3">
                  <c:v>293.3</c:v>
                </c:pt>
                <c:pt idx="4">
                  <c:v>6671.7</c:v>
                </c:pt>
                <c:pt idx="5">
                  <c:v>8809</c:v>
                </c:pt>
                <c:pt idx="6">
                  <c:v>10887</c:v>
                </c:pt>
                <c:pt idx="7">
                  <c:v>648</c:v>
                </c:pt>
                <c:pt idx="8">
                  <c:v>16157.6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Лист1!$A$4:$A$12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Лист1!$D$4:$D$12</c:f>
              <c:numCache>
                <c:formatCode>#,##0.0</c:formatCode>
                <c:ptCount val="9"/>
                <c:pt idx="0">
                  <c:v>773401.9</c:v>
                </c:pt>
                <c:pt idx="1">
                  <c:v>72025.899999999994</c:v>
                </c:pt>
                <c:pt idx="2">
                  <c:v>13927.9</c:v>
                </c:pt>
                <c:pt idx="3">
                  <c:v>305.39999999999969</c:v>
                </c:pt>
                <c:pt idx="4">
                  <c:v>6945.2</c:v>
                </c:pt>
                <c:pt idx="5">
                  <c:v>8809</c:v>
                </c:pt>
                <c:pt idx="6">
                  <c:v>10887</c:v>
                </c:pt>
                <c:pt idx="7">
                  <c:v>648</c:v>
                </c:pt>
                <c:pt idx="8">
                  <c:v>16820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2028</c:v>
                </c:pt>
              </c:strCache>
            </c:strRef>
          </c:tx>
          <c:cat>
            <c:strRef>
              <c:f>Лист1!$A$4:$A$12</c:f>
              <c:strCache>
                <c:ptCount val="9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Налог на имущество физических лиц</c:v>
                </c:pt>
                <c:pt idx="6">
                  <c:v>Земельный налог</c:v>
                </c:pt>
                <c:pt idx="7">
                  <c:v>Налог на добычу полезных ископаемых</c:v>
                </c:pt>
                <c:pt idx="8">
                  <c:v>Государственная пошлина</c:v>
                </c:pt>
              </c:strCache>
            </c:strRef>
          </c:cat>
          <c:val>
            <c:numRef>
              <c:f>Лист1!$E$4:$E$12</c:f>
              <c:numCache>
                <c:formatCode>#,##0.0</c:formatCode>
                <c:ptCount val="9"/>
                <c:pt idx="0">
                  <c:v>836047.5</c:v>
                </c:pt>
                <c:pt idx="1">
                  <c:v>75180.2</c:v>
                </c:pt>
                <c:pt idx="2">
                  <c:v>15508.5</c:v>
                </c:pt>
                <c:pt idx="3">
                  <c:v>317.5</c:v>
                </c:pt>
                <c:pt idx="4">
                  <c:v>7223</c:v>
                </c:pt>
                <c:pt idx="5">
                  <c:v>8809</c:v>
                </c:pt>
                <c:pt idx="6">
                  <c:v>10887</c:v>
                </c:pt>
                <c:pt idx="7">
                  <c:v>648</c:v>
                </c:pt>
                <c:pt idx="8">
                  <c:v>17492.8</c:v>
                </c:pt>
              </c:numCache>
            </c:numRef>
          </c:val>
        </c:ser>
        <c:shape val="cylinder"/>
        <c:axId val="100616832"/>
        <c:axId val="100622720"/>
        <c:axId val="0"/>
      </c:bar3DChart>
      <c:catAx>
        <c:axId val="100616832"/>
        <c:scaling>
          <c:orientation val="minMax"/>
        </c:scaling>
        <c:axPos val="b"/>
        <c:tickLblPos val="nextTo"/>
        <c:crossAx val="100622720"/>
        <c:crosses val="autoZero"/>
        <c:auto val="1"/>
        <c:lblAlgn val="ctr"/>
        <c:lblOffset val="100"/>
      </c:catAx>
      <c:valAx>
        <c:axId val="100622720"/>
        <c:scaling>
          <c:orientation val="minMax"/>
        </c:scaling>
        <c:axPos val="l"/>
        <c:majorGridlines/>
        <c:numFmt formatCode="#,##0.0" sourceLinked="1"/>
        <c:tickLblPos val="nextTo"/>
        <c:crossAx val="1006168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3055555555555738E-2"/>
          <c:y val="1.3061012788417203E-2"/>
          <c:w val="0.52355697725284278"/>
          <c:h val="0.88177400056876765"/>
        </c:manualLayout>
      </c:layout>
      <c:doughnutChart>
        <c:varyColors val="1"/>
        <c:ser>
          <c:idx val="0"/>
          <c:order val="0"/>
          <c:tx>
            <c:strRef>
              <c:f>Лист1!$B$39</c:f>
              <c:strCache>
                <c:ptCount val="1"/>
                <c:pt idx="0">
                  <c:v>тыс.руб.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Лист1!$A$40:$A$44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платный услуг и компенсации затрат государства</c:v>
                </c:pt>
                <c:pt idx="2">
                  <c:v>Доходы от продажи материальных и нематериальных 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 доходы</c:v>
                </c:pt>
              </c:strCache>
            </c:strRef>
          </c:cat>
          <c:val>
            <c:numRef>
              <c:f>Лист1!$B$40:$B$44</c:f>
              <c:numCache>
                <c:formatCode>#,##0.0</c:formatCode>
                <c:ptCount val="5"/>
                <c:pt idx="0">
                  <c:v>13917.4</c:v>
                </c:pt>
                <c:pt idx="1">
                  <c:v>1716</c:v>
                </c:pt>
                <c:pt idx="2">
                  <c:v>1210.3</c:v>
                </c:pt>
                <c:pt idx="3">
                  <c:v>3416.2</c:v>
                </c:pt>
                <c:pt idx="4">
                  <c:v>401.3</c:v>
                </c:pt>
              </c:numCache>
            </c:numRef>
          </c:val>
        </c:ser>
        <c:ser>
          <c:idx val="1"/>
          <c:order val="1"/>
          <c:tx>
            <c:strRef>
              <c:f>Лист1!$C$39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Лист1!$A$40:$A$44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оказания платный услуг и компенсации затрат государства</c:v>
                </c:pt>
                <c:pt idx="2">
                  <c:v>Доходы от продажи материальных и нематериальных  активов</c:v>
                </c:pt>
                <c:pt idx="3">
                  <c:v>Штрафы, санкции, возмещение ущерба</c:v>
                </c:pt>
                <c:pt idx="4">
                  <c:v>Прочие неналоговые  доходы</c:v>
                </c:pt>
              </c:strCache>
            </c:strRef>
          </c:cat>
          <c:val>
            <c:numRef>
              <c:f>Лист1!$C$40:$C$44</c:f>
              <c:numCache>
                <c:formatCode>#,##0.0</c:formatCode>
                <c:ptCount val="5"/>
                <c:pt idx="0">
                  <c:v>1.6679024473490898</c:v>
                </c:pt>
                <c:pt idx="1">
                  <c:v>0.20565052377965953</c:v>
                </c:pt>
                <c:pt idx="2">
                  <c:v>0.14504593760520013</c:v>
                </c:pt>
                <c:pt idx="3">
                  <c:v>0.4094075287506263</c:v>
                </c:pt>
                <c:pt idx="4">
                  <c:v>4.8092980881572163E-2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Лист1!$B$15</c:f>
              <c:strCache>
                <c:ptCount val="1"/>
                <c:pt idx="0">
                  <c:v>2025</c:v>
                </c:pt>
              </c:strCache>
            </c:strRef>
          </c:tx>
          <c:cat>
            <c:strRef>
              <c:f>Лист1!$A$16:$A$21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платный услуг и компенсации затрат государства</c:v>
                </c:pt>
                <c:pt idx="3">
                  <c:v>Доходы от продажи материальных и нематериальных 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 доходы</c:v>
                </c:pt>
              </c:strCache>
            </c:strRef>
          </c:cat>
          <c:val>
            <c:numRef>
              <c:f>Лист1!$B$16:$B$21</c:f>
              <c:numCache>
                <c:formatCode>#,##0.0</c:formatCode>
                <c:ptCount val="6"/>
                <c:pt idx="0">
                  <c:v>17381.8</c:v>
                </c:pt>
                <c:pt idx="1">
                  <c:v>577.4</c:v>
                </c:pt>
                <c:pt idx="2">
                  <c:v>8332.6</c:v>
                </c:pt>
                <c:pt idx="3">
                  <c:v>1582.9</c:v>
                </c:pt>
                <c:pt idx="4">
                  <c:v>13615.4</c:v>
                </c:pt>
                <c:pt idx="5">
                  <c:v>60161.5</c:v>
                </c:pt>
              </c:numCache>
            </c:numRef>
          </c:val>
        </c:ser>
        <c:ser>
          <c:idx val="1"/>
          <c:order val="1"/>
          <c:tx>
            <c:strRef>
              <c:f>Лист1!$C$15</c:f>
              <c:strCache>
                <c:ptCount val="1"/>
                <c:pt idx="0">
                  <c:v>2026</c:v>
                </c:pt>
              </c:strCache>
            </c:strRef>
          </c:tx>
          <c:cat>
            <c:strRef>
              <c:f>Лист1!$A$16:$A$21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платный услуг и компенсации затрат государства</c:v>
                </c:pt>
                <c:pt idx="3">
                  <c:v>Доходы от продажи материальных и нематериальных 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 доходы</c:v>
                </c:pt>
              </c:strCache>
            </c:strRef>
          </c:cat>
          <c:val>
            <c:numRef>
              <c:f>Лист1!$C$16:$C$21</c:f>
              <c:numCache>
                <c:formatCode>#,##0.0</c:formatCode>
                <c:ptCount val="6"/>
                <c:pt idx="0">
                  <c:v>13917.4</c:v>
                </c:pt>
                <c:pt idx="1">
                  <c:v>0</c:v>
                </c:pt>
                <c:pt idx="2">
                  <c:v>1716</c:v>
                </c:pt>
                <c:pt idx="3">
                  <c:v>1210.3</c:v>
                </c:pt>
                <c:pt idx="4">
                  <c:v>3416.2</c:v>
                </c:pt>
                <c:pt idx="5">
                  <c:v>401.3</c:v>
                </c:pt>
              </c:numCache>
            </c:numRef>
          </c:val>
        </c:ser>
        <c:ser>
          <c:idx val="2"/>
          <c:order val="2"/>
          <c:tx>
            <c:strRef>
              <c:f>Лист1!$D$15</c:f>
              <c:strCache>
                <c:ptCount val="1"/>
                <c:pt idx="0">
                  <c:v>2027</c:v>
                </c:pt>
              </c:strCache>
            </c:strRef>
          </c:tx>
          <c:cat>
            <c:strRef>
              <c:f>Лист1!$A$16:$A$21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платный услуг и компенсации затрат государства</c:v>
                </c:pt>
                <c:pt idx="3">
                  <c:v>Доходы от продажи материальных и нематериальных 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 доходы</c:v>
                </c:pt>
              </c:strCache>
            </c:strRef>
          </c:cat>
          <c:val>
            <c:numRef>
              <c:f>Лист1!$D$16:$D$21</c:f>
              <c:numCache>
                <c:formatCode>#,##0.0</c:formatCode>
                <c:ptCount val="6"/>
                <c:pt idx="0">
                  <c:v>14488</c:v>
                </c:pt>
                <c:pt idx="1">
                  <c:v>0</c:v>
                </c:pt>
                <c:pt idx="2">
                  <c:v>1774.6</c:v>
                </c:pt>
                <c:pt idx="3">
                  <c:v>985</c:v>
                </c:pt>
                <c:pt idx="4">
                  <c:v>3556.3</c:v>
                </c:pt>
                <c:pt idx="5">
                  <c:v>369.3</c:v>
                </c:pt>
              </c:numCache>
            </c:numRef>
          </c:val>
        </c:ser>
        <c:ser>
          <c:idx val="3"/>
          <c:order val="3"/>
          <c:tx>
            <c:strRef>
              <c:f>Лист1!$E$15</c:f>
              <c:strCache>
                <c:ptCount val="1"/>
                <c:pt idx="0">
                  <c:v>2028</c:v>
                </c:pt>
              </c:strCache>
            </c:strRef>
          </c:tx>
          <c:cat>
            <c:strRef>
              <c:f>Лист1!$A$16:$A$21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оказания платный услуг и компенсации затрат государства</c:v>
                </c:pt>
                <c:pt idx="3">
                  <c:v>Доходы от продажи материальных и нематериальных  активов</c:v>
                </c:pt>
                <c:pt idx="4">
                  <c:v>Штрафы, санкции, возмещение ущерба</c:v>
                </c:pt>
                <c:pt idx="5">
                  <c:v>Прочие неналоговые  доходы</c:v>
                </c:pt>
              </c:strCache>
            </c:strRef>
          </c:cat>
          <c:val>
            <c:numRef>
              <c:f>Лист1!$E$16:$E$21</c:f>
              <c:numCache>
                <c:formatCode>#,##0.0</c:formatCode>
                <c:ptCount val="6"/>
                <c:pt idx="0">
                  <c:v>15067.5</c:v>
                </c:pt>
                <c:pt idx="1">
                  <c:v>0</c:v>
                </c:pt>
                <c:pt idx="2">
                  <c:v>1826.3</c:v>
                </c:pt>
                <c:pt idx="3">
                  <c:v>997.2</c:v>
                </c:pt>
                <c:pt idx="4">
                  <c:v>3698.5</c:v>
                </c:pt>
                <c:pt idx="5">
                  <c:v>369.3</c:v>
                </c:pt>
              </c:numCache>
            </c:numRef>
          </c:val>
        </c:ser>
        <c:axId val="100695424"/>
        <c:axId val="100717696"/>
      </c:barChart>
      <c:catAx>
        <c:axId val="100695424"/>
        <c:scaling>
          <c:orientation val="minMax"/>
        </c:scaling>
        <c:axPos val="b"/>
        <c:tickLblPos val="nextTo"/>
        <c:crossAx val="100717696"/>
        <c:crosses val="autoZero"/>
        <c:auto val="1"/>
        <c:lblAlgn val="ctr"/>
        <c:lblOffset val="100"/>
      </c:catAx>
      <c:valAx>
        <c:axId val="100717696"/>
        <c:scaling>
          <c:orientation val="minMax"/>
        </c:scaling>
        <c:axPos val="l"/>
        <c:majorGridlines/>
        <c:numFmt formatCode="#,##0.0" sourceLinked="1"/>
        <c:tickLblPos val="nextTo"/>
        <c:crossAx val="1006954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4.9141480804208729E-2"/>
          <c:y val="6.2962522280392383E-2"/>
          <c:w val="0.64147169971937756"/>
          <c:h val="0.61937303442612324"/>
        </c:manualLayout>
      </c:layout>
      <c:barChart>
        <c:barDir val="col"/>
        <c:grouping val="clustered"/>
        <c:ser>
          <c:idx val="0"/>
          <c:order val="0"/>
          <c:tx>
            <c:strRef>
              <c:f>безвозмездные!$B$4</c:f>
              <c:strCache>
                <c:ptCount val="1"/>
                <c:pt idx="0">
                  <c:v>Безвозмездные поступления из других бюджетов  бюджетной системы РФ 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General" sourceLinked="0"/>
            <c:txPr>
              <a:bodyPr rot="-5400000" vert="horz"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безвозмездные!$C$2:$G$3</c:f>
              <c:multiLvlStrCache>
                <c:ptCount val="5"/>
                <c:lvl>
                  <c:pt idx="0">
                    <c:v>2024 год </c:v>
                  </c:pt>
                  <c:pt idx="1">
                    <c:v>2025 год (оценка) </c:v>
                  </c:pt>
                  <c:pt idx="2">
                    <c:v>2026 год </c:v>
                  </c:pt>
                  <c:pt idx="3">
                    <c:v>2027 год </c:v>
                  </c:pt>
                  <c:pt idx="4">
                    <c:v>2028 год </c:v>
                  </c:pt>
                </c:lvl>
                <c:lvl>
                  <c:pt idx="3">
                    <c:v>Плановый период   млн.рублей</c:v>
                  </c:pt>
                </c:lvl>
              </c:multiLvlStrCache>
            </c:multiLvlStrRef>
          </c:cat>
          <c:val>
            <c:numRef>
              <c:f>безвозмездные!$C$4:$G$4</c:f>
              <c:numCache>
                <c:formatCode>#,##0.00</c:formatCode>
                <c:ptCount val="5"/>
                <c:pt idx="0">
                  <c:v>1931.6</c:v>
                </c:pt>
                <c:pt idx="1">
                  <c:v>2056.9</c:v>
                </c:pt>
                <c:pt idx="2">
                  <c:v>965</c:v>
                </c:pt>
                <c:pt idx="3">
                  <c:v>808.40000000000009</c:v>
                </c:pt>
                <c:pt idx="4">
                  <c:v>781.1</c:v>
                </c:pt>
              </c:numCache>
            </c:numRef>
          </c:val>
        </c:ser>
        <c:ser>
          <c:idx val="1"/>
          <c:order val="1"/>
          <c:tx>
            <c:strRef>
              <c:f>безвозмездные!$B$5</c:f>
              <c:strCache>
                <c:ptCount val="1"/>
                <c:pt idx="0">
                  <c:v>  Дотации 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 rot="-5400000" vert="horz"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безвозмездные!$C$2:$G$3</c:f>
              <c:multiLvlStrCache>
                <c:ptCount val="5"/>
                <c:lvl>
                  <c:pt idx="0">
                    <c:v>2024 год </c:v>
                  </c:pt>
                  <c:pt idx="1">
                    <c:v>2025 год (оценка) </c:v>
                  </c:pt>
                  <c:pt idx="2">
                    <c:v>2026 год </c:v>
                  </c:pt>
                  <c:pt idx="3">
                    <c:v>2027 год </c:v>
                  </c:pt>
                  <c:pt idx="4">
                    <c:v>2028 год </c:v>
                  </c:pt>
                </c:lvl>
                <c:lvl>
                  <c:pt idx="3">
                    <c:v>Плановый период   млн.рублей</c:v>
                  </c:pt>
                </c:lvl>
              </c:multiLvlStrCache>
            </c:multiLvlStrRef>
          </c:cat>
          <c:val>
            <c:numRef>
              <c:f>безвозмездные!$C$5:$G$5</c:f>
              <c:numCache>
                <c:formatCode>#,##0.00</c:formatCode>
                <c:ptCount val="5"/>
                <c:pt idx="0">
                  <c:v>426.4</c:v>
                </c:pt>
                <c:pt idx="1">
                  <c:v>366.8</c:v>
                </c:pt>
                <c:pt idx="2">
                  <c:v>242.1</c:v>
                </c:pt>
                <c:pt idx="3">
                  <c:v>170.2</c:v>
                </c:pt>
                <c:pt idx="4">
                  <c:v>142.4</c:v>
                </c:pt>
              </c:numCache>
            </c:numRef>
          </c:val>
        </c:ser>
        <c:ser>
          <c:idx val="2"/>
          <c:order val="2"/>
          <c:tx>
            <c:strRef>
              <c:f>безвозмездные!$B$6</c:f>
              <c:strCache>
                <c:ptCount val="1"/>
                <c:pt idx="0">
                  <c:v>  Субсидии </c:v>
                </c:pt>
              </c:strCache>
            </c:strRef>
          </c:tx>
          <c:spPr>
            <a:solidFill>
              <a:srgbClr val="00FF00"/>
            </a:solidFill>
          </c:spPr>
          <c:dLbls>
            <c:txPr>
              <a:bodyPr rot="-5400000" vert="horz"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безвозмездные!$C$2:$G$3</c:f>
              <c:multiLvlStrCache>
                <c:ptCount val="5"/>
                <c:lvl>
                  <c:pt idx="0">
                    <c:v>2024 год </c:v>
                  </c:pt>
                  <c:pt idx="1">
                    <c:v>2025 год (оценка) </c:v>
                  </c:pt>
                  <c:pt idx="2">
                    <c:v>2026 год </c:v>
                  </c:pt>
                  <c:pt idx="3">
                    <c:v>2027 год </c:v>
                  </c:pt>
                  <c:pt idx="4">
                    <c:v>2028 год </c:v>
                  </c:pt>
                </c:lvl>
                <c:lvl>
                  <c:pt idx="3">
                    <c:v>Плановый период   млн.рублей</c:v>
                  </c:pt>
                </c:lvl>
              </c:multiLvlStrCache>
            </c:multiLvlStrRef>
          </c:cat>
          <c:val>
            <c:numRef>
              <c:f>безвозмездные!$C$6:$G$6</c:f>
              <c:numCache>
                <c:formatCode>#,##0.00</c:formatCode>
                <c:ptCount val="5"/>
                <c:pt idx="0">
                  <c:v>625.4</c:v>
                </c:pt>
                <c:pt idx="1">
                  <c:v>637.9</c:v>
                </c:pt>
                <c:pt idx="2">
                  <c:v>26.3</c:v>
                </c:pt>
                <c:pt idx="3">
                  <c:v>30.5</c:v>
                </c:pt>
                <c:pt idx="4">
                  <c:v>51</c:v>
                </c:pt>
              </c:numCache>
            </c:numRef>
          </c:val>
        </c:ser>
        <c:ser>
          <c:idx val="3"/>
          <c:order val="3"/>
          <c:tx>
            <c:strRef>
              <c:f>безвозмездные!$B$7</c:f>
              <c:strCache>
                <c:ptCount val="1"/>
                <c:pt idx="0">
                  <c:v>  Субвенции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безвозмездные!$C$2:$G$3</c:f>
              <c:multiLvlStrCache>
                <c:ptCount val="5"/>
                <c:lvl>
                  <c:pt idx="0">
                    <c:v>2024 год </c:v>
                  </c:pt>
                  <c:pt idx="1">
                    <c:v>2025 год (оценка) </c:v>
                  </c:pt>
                  <c:pt idx="2">
                    <c:v>2026 год </c:v>
                  </c:pt>
                  <c:pt idx="3">
                    <c:v>2027 год </c:v>
                  </c:pt>
                  <c:pt idx="4">
                    <c:v>2028 год </c:v>
                  </c:pt>
                </c:lvl>
                <c:lvl>
                  <c:pt idx="3">
                    <c:v>Плановый период   млн.рублей</c:v>
                  </c:pt>
                </c:lvl>
              </c:multiLvlStrCache>
            </c:multiLvlStrRef>
          </c:cat>
          <c:val>
            <c:numRef>
              <c:f>безвозмездные!$C$7:$G$7</c:f>
              <c:numCache>
                <c:formatCode>#,##0.00</c:formatCode>
                <c:ptCount val="5"/>
                <c:pt idx="0">
                  <c:v>689</c:v>
                </c:pt>
                <c:pt idx="1">
                  <c:v>756.7</c:v>
                </c:pt>
                <c:pt idx="2">
                  <c:v>618.9</c:v>
                </c:pt>
                <c:pt idx="3">
                  <c:v>584.5</c:v>
                </c:pt>
                <c:pt idx="4">
                  <c:v>565.20000000000005</c:v>
                </c:pt>
              </c:numCache>
            </c:numRef>
          </c:val>
        </c:ser>
        <c:ser>
          <c:idx val="4"/>
          <c:order val="4"/>
          <c:tx>
            <c:strRef>
              <c:f>безвозмездные!$B$8</c:f>
              <c:strCache>
                <c:ptCount val="1"/>
                <c:pt idx="0">
                  <c:v>  Иные межбюджетные трансферты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 rot="-5400000" vert="horz"/>
              <a:lstStyle/>
              <a:p>
                <a:pPr>
                  <a:defRPr sz="10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multiLvlStrRef>
              <c:f>безвозмездные!$C$2:$G$3</c:f>
              <c:multiLvlStrCache>
                <c:ptCount val="5"/>
                <c:lvl>
                  <c:pt idx="0">
                    <c:v>2024 год </c:v>
                  </c:pt>
                  <c:pt idx="1">
                    <c:v>2025 год (оценка) </c:v>
                  </c:pt>
                  <c:pt idx="2">
                    <c:v>2026 год </c:v>
                  </c:pt>
                  <c:pt idx="3">
                    <c:v>2027 год </c:v>
                  </c:pt>
                  <c:pt idx="4">
                    <c:v>2028 год </c:v>
                  </c:pt>
                </c:lvl>
                <c:lvl>
                  <c:pt idx="3">
                    <c:v>Плановый период   млн.рублей</c:v>
                  </c:pt>
                </c:lvl>
              </c:multiLvlStrCache>
            </c:multiLvlStrRef>
          </c:cat>
          <c:val>
            <c:numRef>
              <c:f>безвозмездные!$C$8:$G$8</c:f>
              <c:numCache>
                <c:formatCode>#,##0.00</c:formatCode>
                <c:ptCount val="5"/>
                <c:pt idx="0">
                  <c:v>190.8</c:v>
                </c:pt>
                <c:pt idx="1">
                  <c:v>295.5</c:v>
                </c:pt>
                <c:pt idx="2">
                  <c:v>77.7</c:v>
                </c:pt>
                <c:pt idx="3">
                  <c:v>23.2</c:v>
                </c:pt>
                <c:pt idx="4">
                  <c:v>22.5</c:v>
                </c:pt>
              </c:numCache>
            </c:numRef>
          </c:val>
        </c:ser>
        <c:axId val="100797056"/>
        <c:axId val="100827520"/>
      </c:barChart>
      <c:catAx>
        <c:axId val="100797056"/>
        <c:scaling>
          <c:orientation val="minMax"/>
        </c:scaling>
        <c:axPos val="b"/>
        <c:tickLblPos val="nextTo"/>
        <c:txPr>
          <a:bodyPr/>
          <a:lstStyle/>
          <a:p>
            <a:pPr>
              <a:defRPr b="0">
                <a:solidFill>
                  <a:schemeClr val="bg1"/>
                </a:solidFill>
              </a:defRPr>
            </a:pPr>
            <a:endParaRPr lang="ru-RU"/>
          </a:p>
        </c:txPr>
        <c:crossAx val="100827520"/>
        <c:crosses val="autoZero"/>
        <c:auto val="1"/>
        <c:lblAlgn val="ctr"/>
        <c:lblOffset val="100"/>
      </c:catAx>
      <c:valAx>
        <c:axId val="100827520"/>
        <c:scaling>
          <c:orientation val="minMax"/>
        </c:scaling>
        <c:delete val="1"/>
        <c:axPos val="l"/>
        <c:majorGridlines/>
        <c:numFmt formatCode="#,##0.00" sourceLinked="1"/>
        <c:tickLblPos val="nextTo"/>
        <c:crossAx val="10079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84329922108902"/>
          <c:y val="4.3375899381281668E-2"/>
          <c:w val="0.27682336175527333"/>
          <c:h val="0.93844633341732209"/>
        </c:manualLayout>
      </c:layout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44316460442444688"/>
          <c:y val="8.9343832020997369E-2"/>
          <c:w val="0.49707651408438874"/>
          <c:h val="0.85448772443267551"/>
        </c:manualLayout>
      </c:layout>
      <c:doughnutChart>
        <c:varyColors val="1"/>
        <c:ser>
          <c:idx val="0"/>
          <c:order val="0"/>
          <c:spPr>
            <a:ln cap="rnd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bevel/>
            </a:ln>
          </c:spPr>
          <c:dPt>
            <c:idx val="0"/>
            <c:spPr>
              <a:solidFill>
                <a:srgbClr val="0000FF"/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</c:dPt>
          <c:dPt>
            <c:idx val="1"/>
            <c:explosion val="9"/>
          </c:dPt>
          <c:dPt>
            <c:idx val="2"/>
            <c:spPr>
              <a:solidFill>
                <a:schemeClr val="accent5">
                  <a:lumMod val="60000"/>
                  <a:lumOff val="40000"/>
                </a:schemeClr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DB-4D45-BC87-6CCF747C32DC}"/>
              </c:ext>
            </c:extLst>
          </c:dPt>
          <c:dPt>
            <c:idx val="3"/>
            <c:explosion val="11"/>
          </c:dPt>
          <c:dPt>
            <c:idx val="4"/>
            <c:spPr>
              <a:solidFill>
                <a:srgbClr val="00FF99"/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DB-4D45-BC87-6CCF747C32DC}"/>
              </c:ext>
            </c:extLst>
          </c:dPt>
          <c:dPt>
            <c:idx val="5"/>
            <c:spPr>
              <a:solidFill>
                <a:srgbClr val="FFC000"/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DB-4D45-BC87-6CCF747C32DC}"/>
              </c:ext>
            </c:extLst>
          </c:dPt>
          <c:dPt>
            <c:idx val="6"/>
            <c:explosion val="22"/>
            <c:spPr>
              <a:solidFill>
                <a:srgbClr val="FF0000"/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DB-4D45-BC87-6CCF747C32DC}"/>
              </c:ext>
            </c:extLst>
          </c:dPt>
          <c:dPt>
            <c:idx val="7"/>
            <c:explosion val="20"/>
            <c:spPr>
              <a:solidFill>
                <a:schemeClr val="accent6">
                  <a:lumMod val="75000"/>
                </a:schemeClr>
              </a:solidFill>
              <a:ln cap="rnd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bevel/>
              </a:ln>
            </c:spPr>
          </c:dPt>
          <c:dLbls>
            <c:dLbl>
              <c:idx val="0"/>
              <c:layout>
                <c:manualLayout>
                  <c:x val="-4.8318641854391407E-2"/>
                  <c:y val="-0.11612903225806456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2.2200457068233811E-2"/>
                  <c:y val="-0.11182795698924732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2.6118184786157361E-3"/>
                  <c:y val="-0.13118279569892469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1.9588638589618072E-2"/>
                  <c:y val="-0.14193548387096877"/>
                </c:manualLayout>
              </c:layout>
              <c:showLegendKey val="1"/>
              <c:showPercent val="1"/>
            </c:dLbl>
            <c:dLbl>
              <c:idx val="4"/>
              <c:layout>
                <c:manualLayout>
                  <c:x val="9.4025465230167027E-2"/>
                  <c:y val="4.9462365591397862E-2"/>
                </c:manualLayout>
              </c:layout>
              <c:showLegendKey val="1"/>
              <c:showPercent val="1"/>
            </c:dLbl>
            <c:dLbl>
              <c:idx val="5"/>
              <c:layout>
                <c:manualLayout>
                  <c:x val="-9.0107737512242964E-2"/>
                  <c:y val="2.5806451612903236E-2"/>
                </c:manualLayout>
              </c:layout>
              <c:showLegendKey val="1"/>
              <c:showPercent val="1"/>
            </c:dLbl>
            <c:dLbl>
              <c:idx val="6"/>
              <c:layout>
                <c:manualLayout>
                  <c:x val="-8.4474035340177264E-2"/>
                  <c:y val="2.9498525073746309E-2"/>
                </c:manualLayout>
              </c:layout>
              <c:showLegendKey val="1"/>
              <c:showPercent val="1"/>
            </c:dLbl>
            <c:dLbl>
              <c:idx val="7"/>
              <c:layout>
                <c:manualLayout>
                  <c:x val="-9.0107737512242853E-2"/>
                  <c:y val="-6.2365591397849612E-2"/>
                </c:manualLayout>
              </c:layout>
              <c:showLegendKey val="1"/>
              <c:showPercent val="1"/>
            </c:dLbl>
            <c:dLbl>
              <c:idx val="8"/>
              <c:layout>
                <c:manualLayout>
                  <c:x val="-0.16210419643490509"/>
                  <c:y val="-3.6749587717464588E-2"/>
                </c:manualLayout>
              </c:layout>
              <c:showLegendKey val="1"/>
              <c:showPercent val="1"/>
            </c:dLbl>
            <c:dLbl>
              <c:idx val="9"/>
              <c:layout>
                <c:manualLayout>
                  <c:x val="-6.7907280444009385E-2"/>
                  <c:y val="-3.2258064516129129E-2"/>
                </c:manualLayout>
              </c:layout>
              <c:showLegendKey val="1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'расходы бюджета %'!$B$4:$B$11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Образование </c:v>
                </c:pt>
                <c:pt idx="5">
                  <c:v>Культура и кинематография </c:v>
                </c:pt>
                <c:pt idx="6">
                  <c:v>Социальная политика </c:v>
                </c:pt>
                <c:pt idx="7">
                  <c:v>Физическая культура и спорт </c:v>
                </c:pt>
              </c:strCache>
            </c:strRef>
          </c:cat>
          <c:val>
            <c:numRef>
              <c:f>'расходы бюджета %'!$G$4:$G$11</c:f>
              <c:numCache>
                <c:formatCode>_-* #,##0.00\ _₽_-;\-* #,##0.00\ _₽_-;_-* "-"??\ _₽_-;_-@_-</c:formatCode>
                <c:ptCount val="8"/>
                <c:pt idx="0">
                  <c:v>15.611890556344225</c:v>
                </c:pt>
                <c:pt idx="1">
                  <c:v>0.70180807425210201</c:v>
                </c:pt>
                <c:pt idx="2">
                  <c:v>6.276035865744543</c:v>
                </c:pt>
                <c:pt idx="3">
                  <c:v>1.8882293157966439</c:v>
                </c:pt>
                <c:pt idx="4">
                  <c:v>66.06109533741521</c:v>
                </c:pt>
                <c:pt idx="5">
                  <c:v>6.1528106580136646</c:v>
                </c:pt>
                <c:pt idx="6">
                  <c:v>2.2311698190897467</c:v>
                </c:pt>
                <c:pt idx="7">
                  <c:v>1.0769603733438782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3DB-4D45-BC87-6CCF747C32DC}"/>
            </c:ext>
          </c:extLst>
        </c:ser>
        <c:dLbls>
          <c:showPercent val="1"/>
        </c:dLbls>
        <c:firstSliceAng val="303"/>
        <c:holeSize val="53"/>
      </c:doughnutChart>
    </c:plotArea>
    <c:legend>
      <c:legendPos val="t"/>
      <c:layout>
        <c:manualLayout>
          <c:xMode val="edge"/>
          <c:yMode val="edge"/>
          <c:x val="0"/>
          <c:y val="1.2955719244771853E-3"/>
          <c:w val="0.37794329577558938"/>
          <c:h val="0.94987746260633232"/>
        </c:manualLayout>
      </c:layout>
      <c:txPr>
        <a:bodyPr/>
        <a:lstStyle/>
        <a:p>
          <a:pPr>
            <a:defRPr sz="1100" normalizeH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perspective val="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</c:dPt>
          <c:dPt>
            <c:idx val="1"/>
            <c:spPr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c:spPr>
          </c:dPt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Лист1!$B$3:$B$26</c:f>
              <c:strCache>
                <c:ptCount val="24"/>
                <c:pt idx="0">
                  <c:v>Заработная плата</c:v>
                </c:pt>
                <c:pt idx="1">
                  <c:v>Коммунальные услуги</c:v>
                </c:pt>
                <c:pt idx="2">
                  <c:v>Котельно - печное топливо</c:v>
                </c:pt>
                <c:pt idx="3">
                  <c:v>Муниципальный дорожный фонд</c:v>
                </c:pt>
                <c:pt idx="4">
                  <c:v>Муниципальная пенсия</c:v>
                </c:pt>
                <c:pt idx="5">
                  <c:v>Резерв по ЧС</c:v>
                </c:pt>
                <c:pt idx="6">
                  <c:v>Резервный фонд</c:v>
                </c:pt>
                <c:pt idx="7">
                  <c:v>Представительские расходы </c:v>
                </c:pt>
                <c:pt idx="8">
                  <c:v>Муниципальный долг</c:v>
                </c:pt>
                <c:pt idx="9">
                  <c:v>ФК и спорт</c:v>
                </c:pt>
                <c:pt idx="10">
                  <c:v>Поддержка редакции</c:v>
                </c:pt>
                <c:pt idx="11">
                  <c:v>Мероприятия районного масштаба</c:v>
                </c:pt>
                <c:pt idx="12">
                  <c:v>Муниципальные программы</c:v>
                </c:pt>
                <c:pt idx="13">
                  <c:v>Поддержка ЖКХ и благоустройство территорий</c:v>
                </c:pt>
                <c:pt idx="14">
                  <c:v>Услуги связи</c:v>
                </c:pt>
                <c:pt idx="15">
                  <c:v>ГСМ</c:v>
                </c:pt>
                <c:pt idx="16">
                  <c:v>Подвоз воды</c:v>
                </c:pt>
                <c:pt idx="17">
                  <c:v>Налоги</c:v>
                </c:pt>
                <c:pt idx="18">
                  <c:v>Вневедомственная охрана</c:v>
                </c:pt>
                <c:pt idx="19">
                  <c:v>Медицинские осмотры</c:v>
                </c:pt>
                <c:pt idx="20">
                  <c:v>Противопожарные мероприятия</c:v>
                </c:pt>
                <c:pt idx="21">
                  <c:v>Содержание и обслуживание муниципального имущества</c:v>
                </c:pt>
                <c:pt idx="22">
                  <c:v>Командировочные расходы</c:v>
                </c:pt>
                <c:pt idx="23">
                  <c:v>Канцелярия, хоз. расходы</c:v>
                </c:pt>
              </c:strCache>
            </c:strRef>
          </c:cat>
          <c:val>
            <c:numRef>
              <c:f>Лист1!$C$3:$C$26</c:f>
              <c:numCache>
                <c:formatCode>_-* #,##0.00\ _₽_-;\-* #,##0.00\ _₽_-;_-* "-"??\ _₽_-;_-@_-</c:formatCode>
                <c:ptCount val="24"/>
                <c:pt idx="0">
                  <c:v>595.69350000000031</c:v>
                </c:pt>
                <c:pt idx="1">
                  <c:v>260.29819999999972</c:v>
                </c:pt>
                <c:pt idx="2">
                  <c:v>6.2404999999999999</c:v>
                </c:pt>
                <c:pt idx="3">
                  <c:v>53.557399999999994</c:v>
                </c:pt>
                <c:pt idx="4">
                  <c:v>9.9169</c:v>
                </c:pt>
                <c:pt idx="5">
                  <c:v>6.9779999999999998</c:v>
                </c:pt>
                <c:pt idx="6">
                  <c:v>0.2</c:v>
                </c:pt>
                <c:pt idx="7">
                  <c:v>0.8</c:v>
                </c:pt>
                <c:pt idx="8">
                  <c:v>2.47E-2</c:v>
                </c:pt>
                <c:pt idx="9">
                  <c:v>1.9858</c:v>
                </c:pt>
                <c:pt idx="10">
                  <c:v>2.5</c:v>
                </c:pt>
                <c:pt idx="11">
                  <c:v>1.897</c:v>
                </c:pt>
                <c:pt idx="12">
                  <c:v>23.8672</c:v>
                </c:pt>
                <c:pt idx="13">
                  <c:v>33.788100000000021</c:v>
                </c:pt>
                <c:pt idx="14">
                  <c:v>4.8284999999999973</c:v>
                </c:pt>
                <c:pt idx="15">
                  <c:v>5.9691000000000001</c:v>
                </c:pt>
                <c:pt idx="16">
                  <c:v>0.97860000000000036</c:v>
                </c:pt>
                <c:pt idx="17">
                  <c:v>12.298799999999998</c:v>
                </c:pt>
                <c:pt idx="18">
                  <c:v>1.7261</c:v>
                </c:pt>
                <c:pt idx="19">
                  <c:v>10.107900000000001</c:v>
                </c:pt>
                <c:pt idx="20">
                  <c:v>5.9749999999999996</c:v>
                </c:pt>
                <c:pt idx="21">
                  <c:v>23.882199999999983</c:v>
                </c:pt>
                <c:pt idx="22">
                  <c:v>0.89500000000000002</c:v>
                </c:pt>
                <c:pt idx="23">
                  <c:v>4.6423000000000005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"/>
          <c:y val="0.54039689749458841"/>
          <c:w val="1"/>
          <c:h val="0.447342651919372"/>
        </c:manualLayout>
      </c:layout>
      <c:txPr>
        <a:bodyPr/>
        <a:lstStyle/>
        <a:p>
          <a:pPr>
            <a:defRPr sz="8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70"/>
      <c:perspective val="10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0000FF"/>
            </a:solidFill>
          </c:spPr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Лист8!$B$5:$F$5</c:f>
              <c:numCache>
                <c:formatCode>dd/mm/yyyy</c:formatCode>
                <c:ptCount val="5"/>
                <c:pt idx="0">
                  <c:v>45658</c:v>
                </c:pt>
                <c:pt idx="1">
                  <c:v>46023</c:v>
                </c:pt>
                <c:pt idx="2">
                  <c:v>46388</c:v>
                </c:pt>
                <c:pt idx="3">
                  <c:v>46753</c:v>
                </c:pt>
                <c:pt idx="4">
                  <c:v>47119</c:v>
                </c:pt>
              </c:numCache>
            </c:numRef>
          </c:cat>
          <c:val>
            <c:numRef>
              <c:f>Лист8!$B$6:$F$6</c:f>
              <c:numCache>
                <c:formatCode>#,##0.00</c:formatCode>
                <c:ptCount val="5"/>
                <c:pt idx="0">
                  <c:v>22326.9</c:v>
                </c:pt>
                <c:pt idx="1">
                  <c:v>14828.5</c:v>
                </c:pt>
                <c:pt idx="2">
                  <c:v>7330</c:v>
                </c:pt>
                <c:pt idx="3">
                  <c:v>5164.9000000000005</c:v>
                </c:pt>
                <c:pt idx="4">
                  <c:v>2999.8</c:v>
                </c:pt>
              </c:numCache>
            </c:numRef>
          </c:val>
        </c:ser>
        <c:shape val="cylinder"/>
        <c:axId val="114544640"/>
        <c:axId val="114546176"/>
        <c:axId val="0"/>
      </c:bar3DChart>
      <c:dateAx>
        <c:axId val="114544640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46176"/>
        <c:crosses val="autoZero"/>
        <c:auto val="1"/>
        <c:lblOffset val="100"/>
      </c:dateAx>
      <c:valAx>
        <c:axId val="11454617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544640"/>
        <c:crosses val="autoZero"/>
        <c:crossBetween val="between"/>
      </c:valAx>
    </c:plotArea>
    <c:plotVisOnly val="1"/>
  </c:chart>
  <c:spPr>
    <a:effectLst>
      <a:outerShdw blurRad="50800" dist="50800" dir="5400000" algn="ctr" rotWithShape="0">
        <a:srgbClr val="0070C0"/>
      </a:outerShdw>
    </a:effectLst>
  </c:spPr>
  <c:externalData r:id="rId1"/>
</c:chartSpac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7E59-BAB5-4DB4-8F9B-C919DFAA6B3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7135F6-43C1-4235-A727-F7F19EBD2AB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dirty="0" smtClean="0"/>
            <a:t>Налог на доходы физических лиц </a:t>
          </a:r>
          <a:endParaRPr lang="ru-RU" sz="2400" dirty="0"/>
        </a:p>
      </dgm:t>
    </dgm:pt>
    <dgm:pt modelId="{5F4703F5-6BA8-4B4C-8064-1ECD339829AE}" type="parTrans" cxnId="{008F1AC0-54D4-445C-AE65-22EB56AD60FB}">
      <dgm:prSet/>
      <dgm:spPr/>
      <dgm:t>
        <a:bodyPr/>
        <a:lstStyle/>
        <a:p>
          <a:endParaRPr lang="ru-RU"/>
        </a:p>
      </dgm:t>
    </dgm:pt>
    <dgm:pt modelId="{DCC8E410-2E52-481C-A9B2-45EB24C7289D}" type="sibTrans" cxnId="{008F1AC0-54D4-445C-AE65-22EB56AD60FB}">
      <dgm:prSet/>
      <dgm:spPr/>
      <dgm:t>
        <a:bodyPr/>
        <a:lstStyle/>
        <a:p>
          <a:endParaRPr lang="ru-RU"/>
        </a:p>
      </dgm:t>
    </dgm:pt>
    <dgm:pt modelId="{009D61EC-BE93-4763-80DD-A65CDB0975C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ea typeface="Times New Roman"/>
              <a:cs typeface="Times New Roman" pitchFamily="18" charset="0"/>
            </a:rPr>
            <a:t>Увеличение дополнительного норматива от налога на доходы физических лиц в бюджет Чернышевского муниципального округа,  установленного Законом Забайкальского края «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О межбюджетных отношениях в Забайкальском крае</a:t>
          </a:r>
          <a:r>
            <a:rPr lang="ru-RU" sz="1400" dirty="0" smtClean="0">
              <a:latin typeface="Times New Roman" pitchFamily="18" charset="0"/>
              <a:ea typeface="Times New Roman"/>
              <a:cs typeface="Times New Roman" pitchFamily="18" charset="0"/>
            </a:rPr>
            <a:t>» №608-ЗЗК от 20.12.2011г.  (в связи  с переходом в округ дополнительно процент отчисления составляет 5%). Дополнительное поступление составляет  78 млн.руб.</a:t>
          </a:r>
          <a:endParaRPr lang="ru-RU" sz="1400" dirty="0"/>
        </a:p>
      </dgm:t>
    </dgm:pt>
    <dgm:pt modelId="{42C083CC-1E74-45B0-8C41-EE78CA7709C8}" type="parTrans" cxnId="{B938C737-3DE1-4C66-AF27-2D7CED03D3DB}">
      <dgm:prSet/>
      <dgm:spPr/>
      <dgm:t>
        <a:bodyPr/>
        <a:lstStyle/>
        <a:p>
          <a:endParaRPr lang="ru-RU"/>
        </a:p>
      </dgm:t>
    </dgm:pt>
    <dgm:pt modelId="{8A970645-E764-422D-88B8-7E90DA036C77}" type="sibTrans" cxnId="{B938C737-3DE1-4C66-AF27-2D7CED03D3DB}">
      <dgm:prSet/>
      <dgm:spPr/>
      <dgm:t>
        <a:bodyPr/>
        <a:lstStyle/>
        <a:p>
          <a:endParaRPr lang="ru-RU"/>
        </a:p>
      </dgm:t>
    </dgm:pt>
    <dgm:pt modelId="{A9E4C953-C73D-4818-88BA-F416632B3513}">
      <dgm:prSet phldrT="[Текст]" custT="1"/>
      <dgm:spPr>
        <a:solidFill>
          <a:srgbClr val="00B050"/>
        </a:solidFill>
      </dgm:spPr>
      <dgm:t>
        <a:bodyPr anchor="t"/>
        <a:lstStyle/>
        <a:p>
          <a:r>
            <a:rPr lang="ru-RU" sz="2000" dirty="0" smtClean="0"/>
            <a:t>Налог, применяемый в связи с применением упрощенной системы налогообложения</a:t>
          </a:r>
        </a:p>
        <a:p>
          <a:endParaRPr lang="ru-RU" sz="1700" dirty="0"/>
        </a:p>
      </dgm:t>
    </dgm:pt>
    <dgm:pt modelId="{4757F466-EDBA-42A4-A2C2-3949162F0425}" type="parTrans" cxnId="{7EBF6535-01FF-49A1-AD8E-59BDCBAEF3AA}">
      <dgm:prSet/>
      <dgm:spPr/>
      <dgm:t>
        <a:bodyPr/>
        <a:lstStyle/>
        <a:p>
          <a:endParaRPr lang="ru-RU"/>
        </a:p>
      </dgm:t>
    </dgm:pt>
    <dgm:pt modelId="{BF831FC9-6180-40DB-9E93-0A8AB0559FAC}" type="sibTrans" cxnId="{7EBF6535-01FF-49A1-AD8E-59BDCBAEF3AA}">
      <dgm:prSet/>
      <dgm:spPr/>
      <dgm:t>
        <a:bodyPr/>
        <a:lstStyle/>
        <a:p>
          <a:endParaRPr lang="ru-RU"/>
        </a:p>
      </dgm:t>
    </dgm:pt>
    <dgm:pt modelId="{33CDD555-4B34-43EF-98EC-0675B9CF884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Times New Roman"/>
              <a:cs typeface="Times New Roman" pitchFamily="18" charset="0"/>
            </a:rPr>
            <a:t>Уменьшение дифференцированного норматива отчислений в бюджет муниципального округа от налога, взимаемого в связи с применением упрощенной системы налогообложения, установленного Законом Забайкальского края «О бюджете Забайкальского края на 2026 год и плановый период 2027-2028 годов»  с  0,3018 до 0,1900.  Уменьшение поступлений составляет 7,5млн.руб.</a:t>
          </a:r>
          <a:endParaRPr lang="ru-RU" dirty="0"/>
        </a:p>
      </dgm:t>
    </dgm:pt>
    <dgm:pt modelId="{8DACBE1E-4501-4269-BADD-004FC847829D}" type="parTrans" cxnId="{DC3CED68-2F8A-4F61-95C6-AF1C984F80A3}">
      <dgm:prSet/>
      <dgm:spPr/>
      <dgm:t>
        <a:bodyPr/>
        <a:lstStyle/>
        <a:p>
          <a:endParaRPr lang="ru-RU"/>
        </a:p>
      </dgm:t>
    </dgm:pt>
    <dgm:pt modelId="{38C82C35-6232-49C6-BB6E-2291AA97936E}" type="sibTrans" cxnId="{DC3CED68-2F8A-4F61-95C6-AF1C984F80A3}">
      <dgm:prSet/>
      <dgm:spPr/>
      <dgm:t>
        <a:bodyPr/>
        <a:lstStyle/>
        <a:p>
          <a:endParaRPr lang="ru-RU"/>
        </a:p>
      </dgm:t>
    </dgm:pt>
    <dgm:pt modelId="{DB4417B2-9924-45FB-89E2-29CFBDBD8964}">
      <dgm:prSet phldrT="[Текст]" custT="1"/>
      <dgm:spPr>
        <a:solidFill>
          <a:srgbClr val="00B0F0"/>
        </a:solidFill>
      </dgm:spPr>
      <dgm:t>
        <a:bodyPr anchor="ctr"/>
        <a:lstStyle/>
        <a:p>
          <a:endParaRPr lang="ru-RU" sz="2000" dirty="0" smtClean="0"/>
        </a:p>
        <a:p>
          <a:r>
            <a:rPr lang="ru-RU" sz="2000" dirty="0" smtClean="0"/>
            <a:t>Акцизы на нефтесодержащие продукты</a:t>
          </a:r>
        </a:p>
        <a:p>
          <a:endParaRPr lang="ru-RU" sz="2000" dirty="0"/>
        </a:p>
      </dgm:t>
    </dgm:pt>
    <dgm:pt modelId="{73BDCBB4-59C9-42EE-A706-841AF5E87DF3}" type="parTrans" cxnId="{006477E9-E93F-4F31-841E-BB737C1920AE}">
      <dgm:prSet/>
      <dgm:spPr/>
      <dgm:t>
        <a:bodyPr/>
        <a:lstStyle/>
        <a:p>
          <a:endParaRPr lang="ru-RU"/>
        </a:p>
      </dgm:t>
    </dgm:pt>
    <dgm:pt modelId="{534B35F3-BF98-4019-9313-DA7BEEDA6D43}" type="sibTrans" cxnId="{006477E9-E93F-4F31-841E-BB737C1920AE}">
      <dgm:prSet/>
      <dgm:spPr/>
      <dgm:t>
        <a:bodyPr/>
        <a:lstStyle/>
        <a:p>
          <a:endParaRPr lang="ru-RU"/>
        </a:p>
      </dgm:t>
    </dgm:pt>
    <dgm:pt modelId="{A91ECA25-520E-4319-B560-1564E408289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ea typeface="Times New Roman"/>
              <a:cs typeface="Times New Roman" pitchFamily="18" charset="0"/>
            </a:rPr>
            <a:t>Уменьшение дифференцированного норматива отчислений в бюджет муниципального района от  уплаты акцизов на нефтесодержащие продукты, установленного Законом Забайкальского края «О бюджете Забайкальского края на 2026 год и плановый период 2027-2028 годов» с  0,9212 до 0,9137. Уменьшение поступлений </a:t>
          </a:r>
          <a:r>
            <a:rPr lang="ru-RU" smtClean="0">
              <a:latin typeface="Times New Roman" pitchFamily="18" charset="0"/>
              <a:ea typeface="Times New Roman"/>
              <a:cs typeface="Times New Roman" pitchFamily="18" charset="0"/>
            </a:rPr>
            <a:t>составляет  млн.руб</a:t>
          </a:r>
          <a:r>
            <a:rPr lang="ru-RU" dirty="0" smtClean="0">
              <a:latin typeface="Times New Roman" pitchFamily="18" charset="0"/>
              <a:ea typeface="Times New Roman"/>
              <a:cs typeface="Times New Roman" pitchFamily="18" charset="0"/>
            </a:rPr>
            <a:t>.</a:t>
          </a:r>
          <a:endParaRPr lang="ru-RU" dirty="0"/>
        </a:p>
      </dgm:t>
    </dgm:pt>
    <dgm:pt modelId="{BBCC0501-711B-4852-9D4C-04D0726CF960}" type="parTrans" cxnId="{4EE2E672-7E17-4DD7-B33F-1D11F3BAF12F}">
      <dgm:prSet/>
      <dgm:spPr/>
      <dgm:t>
        <a:bodyPr/>
        <a:lstStyle/>
        <a:p>
          <a:endParaRPr lang="ru-RU"/>
        </a:p>
      </dgm:t>
    </dgm:pt>
    <dgm:pt modelId="{463F867C-3AC6-4E63-A5E8-1706F8E9336F}" type="sibTrans" cxnId="{4EE2E672-7E17-4DD7-B33F-1D11F3BAF12F}">
      <dgm:prSet/>
      <dgm:spPr/>
      <dgm:t>
        <a:bodyPr/>
        <a:lstStyle/>
        <a:p>
          <a:endParaRPr lang="ru-RU"/>
        </a:p>
      </dgm:t>
    </dgm:pt>
    <dgm:pt modelId="{968CB3AD-3942-43DD-9259-ADBDAB7A14F4}" type="pres">
      <dgm:prSet presAssocID="{B9027E59-BAB5-4DB4-8F9B-C919DFAA6B3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E818CA-8851-496B-A0AB-0EB0D115F1ED}" type="pres">
      <dgm:prSet presAssocID="{257135F6-43C1-4235-A727-F7F19EBD2AB9}" presName="linNode" presStyleCnt="0"/>
      <dgm:spPr/>
    </dgm:pt>
    <dgm:pt modelId="{EDA340F0-9A19-4D04-8699-E245C9E30E5E}" type="pres">
      <dgm:prSet presAssocID="{257135F6-43C1-4235-A727-F7F19EBD2AB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EF966-096F-4C0B-85FF-AA144B6565B3}" type="pres">
      <dgm:prSet presAssocID="{257135F6-43C1-4235-A727-F7F19EBD2AB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46F95-B546-4E5F-AEB3-ABF9F71A123E}" type="pres">
      <dgm:prSet presAssocID="{DCC8E410-2E52-481C-A9B2-45EB24C7289D}" presName="sp" presStyleCnt="0"/>
      <dgm:spPr/>
    </dgm:pt>
    <dgm:pt modelId="{786980F5-3C2C-4094-93C1-FC825FB732DD}" type="pres">
      <dgm:prSet presAssocID="{A9E4C953-C73D-4818-88BA-F416632B3513}" presName="linNode" presStyleCnt="0"/>
      <dgm:spPr/>
    </dgm:pt>
    <dgm:pt modelId="{78D6A0AB-DC59-4784-8BB1-AD3309F2D423}" type="pres">
      <dgm:prSet presAssocID="{A9E4C953-C73D-4818-88BA-F416632B35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0F5E6-7C96-4119-8628-69720BE15BCA}" type="pres">
      <dgm:prSet presAssocID="{A9E4C953-C73D-4818-88BA-F416632B35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473A0-0999-4286-A086-9BD1F085EBE5}" type="pres">
      <dgm:prSet presAssocID="{BF831FC9-6180-40DB-9E93-0A8AB0559FAC}" presName="sp" presStyleCnt="0"/>
      <dgm:spPr/>
    </dgm:pt>
    <dgm:pt modelId="{343D80DF-4A3F-441C-B418-A1CE56D3E3C5}" type="pres">
      <dgm:prSet presAssocID="{DB4417B2-9924-45FB-89E2-29CFBDBD8964}" presName="linNode" presStyleCnt="0"/>
      <dgm:spPr/>
    </dgm:pt>
    <dgm:pt modelId="{3C1C7BAF-2EC2-44F6-ABBD-7A68C74BF44F}" type="pres">
      <dgm:prSet presAssocID="{DB4417B2-9924-45FB-89E2-29CFBDBD89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78157-3CCA-430C-B55E-7449C8BB4BBD}" type="pres">
      <dgm:prSet presAssocID="{DB4417B2-9924-45FB-89E2-29CFBDBD8964}" presName="descendantText" presStyleLbl="alignAccFollowNode1" presStyleIdx="2" presStyleCnt="3" custLinFactNeighborX="308" custLinFactNeighborY="3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44B619-D6D0-4B10-B535-178865215B59}" type="presOf" srcId="{DB4417B2-9924-45FB-89E2-29CFBDBD8964}" destId="{3C1C7BAF-2EC2-44F6-ABBD-7A68C74BF44F}" srcOrd="0" destOrd="0" presId="urn:microsoft.com/office/officeart/2005/8/layout/vList5"/>
    <dgm:cxn modelId="{7EBF6535-01FF-49A1-AD8E-59BDCBAEF3AA}" srcId="{B9027E59-BAB5-4DB4-8F9B-C919DFAA6B31}" destId="{A9E4C953-C73D-4818-88BA-F416632B3513}" srcOrd="1" destOrd="0" parTransId="{4757F466-EDBA-42A4-A2C2-3949162F0425}" sibTransId="{BF831FC9-6180-40DB-9E93-0A8AB0559FAC}"/>
    <dgm:cxn modelId="{DC3CED68-2F8A-4F61-95C6-AF1C984F80A3}" srcId="{A9E4C953-C73D-4818-88BA-F416632B3513}" destId="{33CDD555-4B34-43EF-98EC-0675B9CF884F}" srcOrd="0" destOrd="0" parTransId="{8DACBE1E-4501-4269-BADD-004FC847829D}" sibTransId="{38C82C35-6232-49C6-BB6E-2291AA97936E}"/>
    <dgm:cxn modelId="{A2C0D940-9404-4A68-9ABA-68094DAE1C26}" type="presOf" srcId="{009D61EC-BE93-4763-80DD-A65CDB0975CB}" destId="{F4CEF966-096F-4C0B-85FF-AA144B6565B3}" srcOrd="0" destOrd="0" presId="urn:microsoft.com/office/officeart/2005/8/layout/vList5"/>
    <dgm:cxn modelId="{B938C737-3DE1-4C66-AF27-2D7CED03D3DB}" srcId="{257135F6-43C1-4235-A727-F7F19EBD2AB9}" destId="{009D61EC-BE93-4763-80DD-A65CDB0975CB}" srcOrd="0" destOrd="0" parTransId="{42C083CC-1E74-45B0-8C41-EE78CA7709C8}" sibTransId="{8A970645-E764-422D-88B8-7E90DA036C77}"/>
    <dgm:cxn modelId="{4385DA93-DB90-4908-8B01-2A471F54DC7A}" type="presOf" srcId="{A91ECA25-520E-4319-B560-1564E4082897}" destId="{C2978157-3CCA-430C-B55E-7449C8BB4BBD}" srcOrd="0" destOrd="0" presId="urn:microsoft.com/office/officeart/2005/8/layout/vList5"/>
    <dgm:cxn modelId="{008F1AC0-54D4-445C-AE65-22EB56AD60FB}" srcId="{B9027E59-BAB5-4DB4-8F9B-C919DFAA6B31}" destId="{257135F6-43C1-4235-A727-F7F19EBD2AB9}" srcOrd="0" destOrd="0" parTransId="{5F4703F5-6BA8-4B4C-8064-1ECD339829AE}" sibTransId="{DCC8E410-2E52-481C-A9B2-45EB24C7289D}"/>
    <dgm:cxn modelId="{124FA7CC-4587-4C74-ADB2-8027105D1C38}" type="presOf" srcId="{B9027E59-BAB5-4DB4-8F9B-C919DFAA6B31}" destId="{968CB3AD-3942-43DD-9259-ADBDAB7A14F4}" srcOrd="0" destOrd="0" presId="urn:microsoft.com/office/officeart/2005/8/layout/vList5"/>
    <dgm:cxn modelId="{006477E9-E93F-4F31-841E-BB737C1920AE}" srcId="{B9027E59-BAB5-4DB4-8F9B-C919DFAA6B31}" destId="{DB4417B2-9924-45FB-89E2-29CFBDBD8964}" srcOrd="2" destOrd="0" parTransId="{73BDCBB4-59C9-42EE-A706-841AF5E87DF3}" sibTransId="{534B35F3-BF98-4019-9313-DA7BEEDA6D43}"/>
    <dgm:cxn modelId="{FCC94C23-65CE-4B8C-8771-782799A25ED6}" type="presOf" srcId="{A9E4C953-C73D-4818-88BA-F416632B3513}" destId="{78D6A0AB-DC59-4784-8BB1-AD3309F2D423}" srcOrd="0" destOrd="0" presId="urn:microsoft.com/office/officeart/2005/8/layout/vList5"/>
    <dgm:cxn modelId="{717BEA53-072D-4C4F-B4CE-2B119892D26C}" type="presOf" srcId="{257135F6-43C1-4235-A727-F7F19EBD2AB9}" destId="{EDA340F0-9A19-4D04-8699-E245C9E30E5E}" srcOrd="0" destOrd="0" presId="urn:microsoft.com/office/officeart/2005/8/layout/vList5"/>
    <dgm:cxn modelId="{325FDB23-76D5-4C20-A92A-07C3B90D9345}" type="presOf" srcId="{33CDD555-4B34-43EF-98EC-0675B9CF884F}" destId="{E480F5E6-7C96-4119-8628-69720BE15BCA}" srcOrd="0" destOrd="0" presId="urn:microsoft.com/office/officeart/2005/8/layout/vList5"/>
    <dgm:cxn modelId="{4EE2E672-7E17-4DD7-B33F-1D11F3BAF12F}" srcId="{DB4417B2-9924-45FB-89E2-29CFBDBD8964}" destId="{A91ECA25-520E-4319-B560-1564E4082897}" srcOrd="0" destOrd="0" parTransId="{BBCC0501-711B-4852-9D4C-04D0726CF960}" sibTransId="{463F867C-3AC6-4E63-A5E8-1706F8E9336F}"/>
    <dgm:cxn modelId="{FE8DC188-A8AD-4F21-847F-275F16869785}" type="presParOf" srcId="{968CB3AD-3942-43DD-9259-ADBDAB7A14F4}" destId="{D3E818CA-8851-496B-A0AB-0EB0D115F1ED}" srcOrd="0" destOrd="0" presId="urn:microsoft.com/office/officeart/2005/8/layout/vList5"/>
    <dgm:cxn modelId="{239413FC-E623-4B17-8DCD-9DB4283F3B76}" type="presParOf" srcId="{D3E818CA-8851-496B-A0AB-0EB0D115F1ED}" destId="{EDA340F0-9A19-4D04-8699-E245C9E30E5E}" srcOrd="0" destOrd="0" presId="urn:microsoft.com/office/officeart/2005/8/layout/vList5"/>
    <dgm:cxn modelId="{611E8B07-8720-4DFF-9004-CA3390C69962}" type="presParOf" srcId="{D3E818CA-8851-496B-A0AB-0EB0D115F1ED}" destId="{F4CEF966-096F-4C0B-85FF-AA144B6565B3}" srcOrd="1" destOrd="0" presId="urn:microsoft.com/office/officeart/2005/8/layout/vList5"/>
    <dgm:cxn modelId="{8FD52A49-AF02-4BC1-BD21-A6E12F3AE4EA}" type="presParOf" srcId="{968CB3AD-3942-43DD-9259-ADBDAB7A14F4}" destId="{1F346F95-B546-4E5F-AEB3-ABF9F71A123E}" srcOrd="1" destOrd="0" presId="urn:microsoft.com/office/officeart/2005/8/layout/vList5"/>
    <dgm:cxn modelId="{4AEF4FE0-FE43-41A0-8DC4-005CAC68933F}" type="presParOf" srcId="{968CB3AD-3942-43DD-9259-ADBDAB7A14F4}" destId="{786980F5-3C2C-4094-93C1-FC825FB732DD}" srcOrd="2" destOrd="0" presId="urn:microsoft.com/office/officeart/2005/8/layout/vList5"/>
    <dgm:cxn modelId="{FD1C8950-F189-4669-8C5F-86AAAD1A3526}" type="presParOf" srcId="{786980F5-3C2C-4094-93C1-FC825FB732DD}" destId="{78D6A0AB-DC59-4784-8BB1-AD3309F2D423}" srcOrd="0" destOrd="0" presId="urn:microsoft.com/office/officeart/2005/8/layout/vList5"/>
    <dgm:cxn modelId="{CF04CA81-25EE-4E43-9855-AB9F05A3A256}" type="presParOf" srcId="{786980F5-3C2C-4094-93C1-FC825FB732DD}" destId="{E480F5E6-7C96-4119-8628-69720BE15BCA}" srcOrd="1" destOrd="0" presId="urn:microsoft.com/office/officeart/2005/8/layout/vList5"/>
    <dgm:cxn modelId="{CF6AFCA0-172C-4EB6-ACC4-3118437A4360}" type="presParOf" srcId="{968CB3AD-3942-43DD-9259-ADBDAB7A14F4}" destId="{941473A0-0999-4286-A086-9BD1F085EBE5}" srcOrd="3" destOrd="0" presId="urn:microsoft.com/office/officeart/2005/8/layout/vList5"/>
    <dgm:cxn modelId="{2090A90F-A547-4BD7-820E-E4D8A7251DD3}" type="presParOf" srcId="{968CB3AD-3942-43DD-9259-ADBDAB7A14F4}" destId="{343D80DF-4A3F-441C-B418-A1CE56D3E3C5}" srcOrd="4" destOrd="0" presId="urn:microsoft.com/office/officeart/2005/8/layout/vList5"/>
    <dgm:cxn modelId="{B8186EAD-5985-4A3D-A065-3EEBC1FC38B0}" type="presParOf" srcId="{343D80DF-4A3F-441C-B418-A1CE56D3E3C5}" destId="{3C1C7BAF-2EC2-44F6-ABBD-7A68C74BF44F}" srcOrd="0" destOrd="0" presId="urn:microsoft.com/office/officeart/2005/8/layout/vList5"/>
    <dgm:cxn modelId="{CE4D04D5-3DBA-4483-9C02-9C4967071DBF}" type="presParOf" srcId="{343D80DF-4A3F-441C-B418-A1CE56D3E3C5}" destId="{C2978157-3CCA-430C-B55E-7449C8BB4BBD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5119F-B0FF-4BA2-A3FC-27FA3B9AC50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EF1FB5-27C7-4435-B673-B318801439E2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Привлечение к постановке на налоговый учет обособленных подразделений организаций, осуществляющих работы по контрактам на территории округа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A3CE11B-AD46-4D3F-8A19-E303FE837ED7}" type="parTrans" cxnId="{DB1CFFE2-1E06-4128-AF43-25203B162323}">
      <dgm:prSet/>
      <dgm:spPr/>
      <dgm:t>
        <a:bodyPr/>
        <a:lstStyle/>
        <a:p>
          <a:endParaRPr lang="ru-RU"/>
        </a:p>
      </dgm:t>
    </dgm:pt>
    <dgm:pt modelId="{EDDDFACD-114D-4A1D-9CDF-0F364A5228C1}" type="sibTrans" cxnId="{DB1CFFE2-1E06-4128-AF43-25203B162323}">
      <dgm:prSet/>
      <dgm:spPr/>
      <dgm:t>
        <a:bodyPr/>
        <a:lstStyle/>
        <a:p>
          <a:endParaRPr lang="ru-RU"/>
        </a:p>
      </dgm:t>
    </dgm:pt>
    <dgm:pt modelId="{C00A8D8C-B187-4856-877B-F313BF95353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 anchor="ctr"/>
        <a:lstStyle/>
        <a:p>
          <a:endParaRPr lang="ru-RU" sz="1200" dirty="0" smtClean="0"/>
        </a:p>
        <a:p>
          <a:endParaRPr lang="ru-RU" sz="1200" dirty="0" smtClean="0"/>
        </a:p>
        <a:p>
          <a:endParaRPr lang="ru-RU" sz="1200" dirty="0" smtClean="0"/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взаимодействия с налоговыми органами в целях повышения собираемости налоговых  доходов</a:t>
          </a:r>
        </a:p>
        <a:p>
          <a:endParaRPr lang="ru-RU" sz="700" dirty="0"/>
        </a:p>
      </dgm:t>
    </dgm:pt>
    <dgm:pt modelId="{5FC3F89C-34BA-409B-8EEC-AE5C76E87D93}" type="parTrans" cxnId="{5421F9F9-9BE5-45FF-8CBE-8AA872194833}">
      <dgm:prSet/>
      <dgm:spPr/>
      <dgm:t>
        <a:bodyPr/>
        <a:lstStyle/>
        <a:p>
          <a:endParaRPr lang="ru-RU"/>
        </a:p>
      </dgm:t>
    </dgm:pt>
    <dgm:pt modelId="{21C18293-1619-48B8-87DB-9635DE0116B7}" type="sibTrans" cxnId="{5421F9F9-9BE5-45FF-8CBE-8AA872194833}">
      <dgm:prSet/>
      <dgm:spPr/>
      <dgm:t>
        <a:bodyPr/>
        <a:lstStyle/>
        <a:p>
          <a:endParaRPr lang="ru-RU"/>
        </a:p>
      </dgm:t>
    </dgm:pt>
    <dgm:pt modelId="{7A4BAEA1-3809-479B-82F4-C8EF9C249801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Контроль за исполнением главных  администраторов доходов бюджета установленных  заданий по мобилизации налоговых  и неналоговых доходов</a:t>
          </a:r>
        </a:p>
        <a:p>
          <a:endParaRPr lang="ru-RU" dirty="0"/>
        </a:p>
      </dgm:t>
    </dgm:pt>
    <dgm:pt modelId="{6D65EEA3-398F-4EB5-B84B-914AC11A36A2}" type="parTrans" cxnId="{C5CCC76C-1EDF-4C09-8060-CCC22B5191C6}">
      <dgm:prSet/>
      <dgm:spPr/>
      <dgm:t>
        <a:bodyPr/>
        <a:lstStyle/>
        <a:p>
          <a:endParaRPr lang="ru-RU"/>
        </a:p>
      </dgm:t>
    </dgm:pt>
    <dgm:pt modelId="{1516119E-8148-4C47-9E6D-0A01076C0002}" type="sibTrans" cxnId="{C5CCC76C-1EDF-4C09-8060-CCC22B5191C6}">
      <dgm:prSet/>
      <dgm:spPr/>
      <dgm:t>
        <a:bodyPr/>
        <a:lstStyle/>
        <a:p>
          <a:endParaRPr lang="ru-RU"/>
        </a:p>
      </dgm:t>
    </dgm:pt>
    <dgm:pt modelId="{79668D1C-355C-4607-AC94-C2CD1971D0B9}">
      <dgm:prSet/>
      <dgm:spPr>
        <a:solidFill>
          <a:srgbClr val="92D05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Работа</a:t>
          </a:r>
          <a:r>
            <a:rPr lang="ru-RU" spc="-4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межведомственных</a:t>
          </a:r>
          <a:r>
            <a:rPr lang="ru-RU" spc="2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комиссий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25" dirty="0" smtClean="0">
              <a:solidFill>
                <a:schemeClr val="tx1"/>
              </a:solidFill>
              <a:latin typeface="Times New Roman"/>
              <a:cs typeface="Times New Roman"/>
            </a:rPr>
            <a:t>по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мобилизации</a:t>
          </a:r>
          <a:r>
            <a:rPr lang="ru-RU" spc="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доходов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50" dirty="0" smtClean="0">
              <a:solidFill>
                <a:schemeClr val="tx1"/>
              </a:solidFill>
              <a:latin typeface="Times New Roman"/>
              <a:cs typeface="Times New Roman"/>
            </a:rPr>
            <a:t>в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 консолидированный</a:t>
          </a:r>
          <a:r>
            <a:rPr lang="ru-RU" spc="4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бюджет Забайкальского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 края,</a:t>
          </a:r>
          <a:r>
            <a:rPr lang="ru-RU" spc="-2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контролю</a:t>
          </a:r>
          <a:r>
            <a:rPr lang="ru-RU" spc="-1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25" dirty="0" smtClean="0">
              <a:solidFill>
                <a:schemeClr val="tx1"/>
              </a:solidFill>
              <a:latin typeface="Times New Roman"/>
              <a:cs typeface="Times New Roman"/>
            </a:rPr>
            <a:t>за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соблюдением</a:t>
          </a:r>
          <a:r>
            <a:rPr lang="ru-RU" spc="-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налоговой дисциплины</a:t>
          </a:r>
          <a:endParaRPr lang="ru-RU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50654CE-0B83-44F5-B25A-04D2EF055499}" type="parTrans" cxnId="{1C2E9914-12AF-4D4D-B3D2-CBB93E176E22}">
      <dgm:prSet/>
      <dgm:spPr/>
      <dgm:t>
        <a:bodyPr/>
        <a:lstStyle/>
        <a:p>
          <a:endParaRPr lang="ru-RU"/>
        </a:p>
      </dgm:t>
    </dgm:pt>
    <dgm:pt modelId="{ED933987-0534-4430-9D36-1DD42ADACE25}" type="sibTrans" cxnId="{1C2E9914-12AF-4D4D-B3D2-CBB93E176E22}">
      <dgm:prSet/>
      <dgm:spPr/>
      <dgm:t>
        <a:bodyPr/>
        <a:lstStyle/>
        <a:p>
          <a:endParaRPr lang="ru-RU"/>
        </a:p>
      </dgm:t>
    </dgm:pt>
    <dgm:pt modelId="{D7AD6F71-6F1E-41FA-B6F1-C377EDDA72E6}">
      <dgm:prSet/>
      <dgm:spPr>
        <a:solidFill>
          <a:srgbClr val="FC94FE"/>
        </a:solidFill>
      </dgm:spPr>
      <dgm:t>
        <a:bodyPr/>
        <a:lstStyle/>
        <a:p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Взаимодействие</a:t>
          </a:r>
          <a:r>
            <a:rPr lang="ru-RU" spc="1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органов местного  самоуправления</a:t>
          </a:r>
          <a:r>
            <a:rPr lang="ru-RU" spc="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50" dirty="0" smtClean="0">
              <a:solidFill>
                <a:schemeClr val="tx1"/>
              </a:solidFill>
              <a:latin typeface="Times New Roman"/>
              <a:cs typeface="Times New Roman"/>
            </a:rPr>
            <a:t>с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 крупнейшими</a:t>
          </a:r>
          <a:r>
            <a:rPr lang="ru-RU" spc="2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налогоплательщиками</a:t>
          </a:r>
          <a:r>
            <a:rPr lang="ru-RU" spc="4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50" dirty="0" smtClean="0">
              <a:solidFill>
                <a:schemeClr val="tx1"/>
              </a:solidFill>
              <a:latin typeface="Times New Roman"/>
              <a:cs typeface="Times New Roman"/>
            </a:rPr>
            <a:t>в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 рамках</a:t>
          </a:r>
          <a:r>
            <a:rPr lang="ru-RU" spc="-4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заключенных</a:t>
          </a:r>
          <a:r>
            <a:rPr lang="ru-RU" spc="-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соглашений</a:t>
          </a:r>
          <a:r>
            <a:rPr lang="ru-RU" spc="-1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50" dirty="0" smtClean="0">
              <a:solidFill>
                <a:schemeClr val="tx1"/>
              </a:solidFill>
              <a:latin typeface="Times New Roman"/>
              <a:cs typeface="Times New Roman"/>
            </a:rPr>
            <a:t>о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 взаимном</a:t>
          </a:r>
          <a:r>
            <a:rPr lang="ru-RU" spc="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сотрудничестве</a:t>
          </a:r>
          <a:r>
            <a:rPr lang="ru-RU" spc="4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между Правительством</a:t>
          </a:r>
          <a:r>
            <a:rPr lang="ru-RU" spc="2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Забайкальского</a:t>
          </a:r>
          <a:r>
            <a:rPr lang="ru-RU" spc="15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/>
              <a:cs typeface="Times New Roman"/>
            </a:rPr>
            <a:t>края</a:t>
          </a:r>
          <a:r>
            <a:rPr lang="ru-RU" spc="1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50" dirty="0" smtClean="0">
              <a:solidFill>
                <a:schemeClr val="tx1"/>
              </a:solidFill>
              <a:latin typeface="Times New Roman"/>
              <a:cs typeface="Times New Roman"/>
            </a:rPr>
            <a:t>и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 хозяйствующими</a:t>
          </a:r>
          <a:r>
            <a:rPr lang="ru-RU" spc="20" dirty="0" smtClean="0">
              <a:solidFill>
                <a:schemeClr val="tx1"/>
              </a:solidFill>
              <a:latin typeface="Times New Roman"/>
              <a:cs typeface="Times New Roman"/>
            </a:rPr>
            <a:t> </a:t>
          </a:r>
          <a:r>
            <a:rPr lang="ru-RU" spc="-10" dirty="0" smtClean="0">
              <a:solidFill>
                <a:schemeClr val="tx1"/>
              </a:solidFill>
              <a:latin typeface="Times New Roman"/>
              <a:cs typeface="Times New Roman"/>
            </a:rPr>
            <a:t>субъектами</a:t>
          </a:r>
          <a:endParaRPr lang="ru-RU" dirty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696B8EB-A2EE-4FE7-827A-DC487C076B01}" type="parTrans" cxnId="{BF230AB0-B8E3-4817-B198-7E09C5543E39}">
      <dgm:prSet/>
      <dgm:spPr/>
      <dgm:t>
        <a:bodyPr/>
        <a:lstStyle/>
        <a:p>
          <a:endParaRPr lang="ru-RU"/>
        </a:p>
      </dgm:t>
    </dgm:pt>
    <dgm:pt modelId="{E6F0AD01-66B7-4B33-875B-D4CFB68B6BD1}" type="sibTrans" cxnId="{BF230AB0-B8E3-4817-B198-7E09C5543E39}">
      <dgm:prSet/>
      <dgm:spPr/>
      <dgm:t>
        <a:bodyPr/>
        <a:lstStyle/>
        <a:p>
          <a:endParaRPr lang="ru-RU"/>
        </a:p>
      </dgm:t>
    </dgm:pt>
    <dgm:pt modelId="{D60E3AB8-E880-48C9-AA45-3AC0653C3FF5}">
      <dgm:prSet custT="1"/>
      <dgm:spPr>
        <a:solidFill>
          <a:srgbClr val="FFC000"/>
        </a:solidFill>
      </dgm:spPr>
      <dgm:t>
        <a:bodyPr anchor="ctr"/>
        <a:lstStyle/>
        <a:p>
          <a:endParaRPr lang="ru-RU" sz="1200" spc="-10" dirty="0" smtClean="0">
            <a:solidFill>
              <a:srgbClr val="FFFFFF"/>
            </a:solidFill>
            <a:latin typeface="Times New Roman"/>
            <a:cs typeface="Times New Roman"/>
          </a:endParaRPr>
        </a:p>
        <a:p>
          <a:endParaRPr lang="ru-RU" sz="1200" spc="-10" dirty="0" smtClean="0">
            <a:solidFill>
              <a:srgbClr val="FFFFFF"/>
            </a:solidFill>
            <a:latin typeface="Times New Roman"/>
            <a:cs typeface="Times New Roman"/>
          </a:endParaRPr>
        </a:p>
        <a:p>
          <a:endParaRPr lang="ru-RU" sz="1400" b="0" spc="-10" dirty="0" smtClean="0">
            <a:solidFill>
              <a:schemeClr val="tx1"/>
            </a:solidFill>
            <a:latin typeface="Times New Roman"/>
            <a:cs typeface="Times New Roman"/>
          </a:endParaRPr>
        </a:p>
        <a:p>
          <a:r>
            <a:rPr lang="ru-RU" sz="1400" b="0" spc="-10" dirty="0" smtClean="0">
              <a:solidFill>
                <a:schemeClr val="tx1"/>
              </a:solidFill>
              <a:latin typeface="Times New Roman"/>
              <a:cs typeface="Times New Roman"/>
            </a:rPr>
            <a:t>Проведение мероприятий по легализации объектов налогообложения, теневой заработной платы</a:t>
          </a:r>
        </a:p>
      </dgm:t>
    </dgm:pt>
    <dgm:pt modelId="{F4D5877E-90B6-4BD7-8F9A-AA22CBF97BC4}" type="parTrans" cxnId="{B3843338-F451-48A3-BCE2-62E4E665E125}">
      <dgm:prSet/>
      <dgm:spPr/>
      <dgm:t>
        <a:bodyPr/>
        <a:lstStyle/>
        <a:p>
          <a:endParaRPr lang="ru-RU"/>
        </a:p>
      </dgm:t>
    </dgm:pt>
    <dgm:pt modelId="{5AFAF00E-5A48-4078-86EB-28B1323D0C58}" type="sibTrans" cxnId="{B3843338-F451-48A3-BCE2-62E4E665E125}">
      <dgm:prSet/>
      <dgm:spPr/>
      <dgm:t>
        <a:bodyPr/>
        <a:lstStyle/>
        <a:p>
          <a:endParaRPr lang="ru-RU"/>
        </a:p>
      </dgm:t>
    </dgm:pt>
    <dgm:pt modelId="{41F0F4B9-A3E6-478A-826D-711172F27A87}">
      <dgm:prSet phldrT="[Текст]" custT="1"/>
      <dgm:spPr>
        <a:solidFill>
          <a:srgbClr val="CCFF99"/>
        </a:solidFill>
      </dgm:spPr>
      <dgm:t>
        <a:bodyPr anchor="b"/>
        <a:lstStyle/>
        <a:p>
          <a:pPr algn="ctr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бюджетной эффективности налоговых  расходов по местным налогам  </a:t>
          </a:r>
        </a:p>
        <a:p>
          <a:pPr algn="ctr"/>
          <a:r>
            <a:rPr lang="ru-RU" sz="500" dirty="0" smtClean="0"/>
            <a:t> </a:t>
          </a:r>
          <a:endParaRPr lang="ru-RU" sz="500" dirty="0"/>
        </a:p>
      </dgm:t>
    </dgm:pt>
    <dgm:pt modelId="{EE5B413D-6C22-4886-A98D-207C842EFADF}" type="sibTrans" cxnId="{37062478-3ABA-4071-BEE7-AC41C6573555}">
      <dgm:prSet/>
      <dgm:spPr/>
      <dgm:t>
        <a:bodyPr/>
        <a:lstStyle/>
        <a:p>
          <a:endParaRPr lang="ru-RU"/>
        </a:p>
      </dgm:t>
    </dgm:pt>
    <dgm:pt modelId="{6026D412-F46C-4CFB-ADAF-3B11C6EA70ED}" type="parTrans" cxnId="{37062478-3ABA-4071-BEE7-AC41C6573555}">
      <dgm:prSet/>
      <dgm:spPr/>
      <dgm:t>
        <a:bodyPr/>
        <a:lstStyle/>
        <a:p>
          <a:endParaRPr lang="ru-RU"/>
        </a:p>
      </dgm:t>
    </dgm:pt>
    <dgm:pt modelId="{BA089659-0BED-4E1A-AD93-B068781CE404}" type="pres">
      <dgm:prSet presAssocID="{96C5119F-B0FF-4BA2-A3FC-27FA3B9AC5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D05BF-5E63-4E9C-831E-8B8B0B4B915D}" type="pres">
      <dgm:prSet presAssocID="{D60E3AB8-E880-48C9-AA45-3AC0653C3FF5}" presName="compNode" presStyleCnt="0"/>
      <dgm:spPr/>
    </dgm:pt>
    <dgm:pt modelId="{C55DCCA4-37C6-4F67-BAE8-C4B63902F11A}" type="pres">
      <dgm:prSet presAssocID="{D60E3AB8-E880-48C9-AA45-3AC0653C3FF5}" presName="aNode" presStyleLbl="bgShp" presStyleIdx="0" presStyleCnt="3" custScaleX="78987" custScaleY="25000" custLinFactNeighborX="-2203" custLinFactNeighborY="-22607"/>
      <dgm:spPr/>
      <dgm:t>
        <a:bodyPr/>
        <a:lstStyle/>
        <a:p>
          <a:endParaRPr lang="ru-RU"/>
        </a:p>
      </dgm:t>
    </dgm:pt>
    <dgm:pt modelId="{F3DBAC54-F505-4D55-A1EF-4D32D16B4C1E}" type="pres">
      <dgm:prSet presAssocID="{D60E3AB8-E880-48C9-AA45-3AC0653C3FF5}" presName="textNode" presStyleLbl="bgShp" presStyleIdx="0" presStyleCnt="3"/>
      <dgm:spPr/>
      <dgm:t>
        <a:bodyPr/>
        <a:lstStyle/>
        <a:p>
          <a:endParaRPr lang="ru-RU"/>
        </a:p>
      </dgm:t>
    </dgm:pt>
    <dgm:pt modelId="{6CEC6936-0292-4048-A147-FD73B896CF70}" type="pres">
      <dgm:prSet presAssocID="{D60E3AB8-E880-48C9-AA45-3AC0653C3FF5}" presName="compChildNode" presStyleCnt="0"/>
      <dgm:spPr/>
    </dgm:pt>
    <dgm:pt modelId="{9EDCC309-0B98-49C2-BC54-5DD0DDAAFA5A}" type="pres">
      <dgm:prSet presAssocID="{D60E3AB8-E880-48C9-AA45-3AC0653C3FF5}" presName="theInnerList" presStyleCnt="0"/>
      <dgm:spPr/>
    </dgm:pt>
    <dgm:pt modelId="{AB49B2D0-1F5A-4EC5-88C1-3705929BF3CF}" type="pres">
      <dgm:prSet presAssocID="{79668D1C-355C-4607-AC94-C2CD1971D0B9}" presName="childNode" presStyleLbl="node1" presStyleIdx="0" presStyleCnt="4" custScaleX="97880" custScaleY="56485" custLinFactNeighborX="-494" custLinFactNeighborY="-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E5B47-BF5A-47B9-B45C-810D440CE8C4}" type="pres">
      <dgm:prSet presAssocID="{D60E3AB8-E880-48C9-AA45-3AC0653C3FF5}" presName="aSpace" presStyleCnt="0"/>
      <dgm:spPr/>
    </dgm:pt>
    <dgm:pt modelId="{4FB41EA3-6654-47E8-863B-0F3B5046DED9}" type="pres">
      <dgm:prSet presAssocID="{41F0F4B9-A3E6-478A-826D-711172F27A87}" presName="compNode" presStyleCnt="0"/>
      <dgm:spPr/>
    </dgm:pt>
    <dgm:pt modelId="{5DC4EBCE-86E9-4597-BF91-84BFCEC7C4FA}" type="pres">
      <dgm:prSet presAssocID="{41F0F4B9-A3E6-478A-826D-711172F27A87}" presName="aNode" presStyleLbl="bgShp" presStyleIdx="1" presStyleCnt="3" custAng="10800000" custFlipVert="1" custFlipHor="0" custScaleX="76707" custScaleY="23105" custLinFactNeighborX="1062" custLinFactNeighborY="49728"/>
      <dgm:spPr/>
      <dgm:t>
        <a:bodyPr/>
        <a:lstStyle/>
        <a:p>
          <a:endParaRPr lang="ru-RU"/>
        </a:p>
      </dgm:t>
    </dgm:pt>
    <dgm:pt modelId="{E8C8554C-D4E6-47B9-9C8E-A16AB2DA5C15}" type="pres">
      <dgm:prSet presAssocID="{41F0F4B9-A3E6-478A-826D-711172F27A87}" presName="textNode" presStyleLbl="bgShp" presStyleIdx="1" presStyleCnt="3"/>
      <dgm:spPr/>
      <dgm:t>
        <a:bodyPr/>
        <a:lstStyle/>
        <a:p>
          <a:endParaRPr lang="ru-RU"/>
        </a:p>
      </dgm:t>
    </dgm:pt>
    <dgm:pt modelId="{72F50A49-9826-47B6-BEFB-CEC22D148D89}" type="pres">
      <dgm:prSet presAssocID="{41F0F4B9-A3E6-478A-826D-711172F27A87}" presName="compChildNode" presStyleCnt="0"/>
      <dgm:spPr/>
    </dgm:pt>
    <dgm:pt modelId="{DB940B4E-3B85-4D3B-B04A-BD47ADBD60DA}" type="pres">
      <dgm:prSet presAssocID="{41F0F4B9-A3E6-478A-826D-711172F27A87}" presName="theInnerList" presStyleCnt="0"/>
      <dgm:spPr/>
    </dgm:pt>
    <dgm:pt modelId="{1420FDAA-85BC-43AA-9265-853CBABC95D9}" type="pres">
      <dgm:prSet presAssocID="{15EF1FB5-27C7-4435-B673-B318801439E2}" presName="childNode" presStyleLbl="node1" presStyleIdx="1" presStyleCnt="4" custScaleY="117254" custLinFactY="-39490" custLinFactNeighborX="-6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165D4-7F15-4051-ADC4-45750D5CBB66}" type="pres">
      <dgm:prSet presAssocID="{15EF1FB5-27C7-4435-B673-B318801439E2}" presName="aSpace2" presStyleCnt="0"/>
      <dgm:spPr/>
    </dgm:pt>
    <dgm:pt modelId="{421D21B0-8E27-42AA-8703-ACD56E7F12D8}" type="pres">
      <dgm:prSet presAssocID="{D7AD6F71-6F1E-41FA-B6F1-C377EDDA72E6}" presName="childNode" presStyleLbl="node1" presStyleIdx="2" presStyleCnt="4" custScaleY="169825" custLinFactY="-41574" custLinFactNeighborX="-9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C8DDC-EC8D-4776-8338-244276C8D1E0}" type="pres">
      <dgm:prSet presAssocID="{41F0F4B9-A3E6-478A-826D-711172F27A87}" presName="aSpace" presStyleCnt="0"/>
      <dgm:spPr/>
    </dgm:pt>
    <dgm:pt modelId="{9D14B213-A30D-43F5-8680-80E1E7E3639D}" type="pres">
      <dgm:prSet presAssocID="{C00A8D8C-B187-4856-877B-F313BF95353C}" presName="compNode" presStyleCnt="0"/>
      <dgm:spPr/>
    </dgm:pt>
    <dgm:pt modelId="{9D615738-35B5-4709-ADAC-DDBCA7264D0B}" type="pres">
      <dgm:prSet presAssocID="{C00A8D8C-B187-4856-877B-F313BF95353C}" presName="aNode" presStyleLbl="bgShp" presStyleIdx="2" presStyleCnt="3" custScaleX="81220" custScaleY="24511" custLinFactNeighborX="-2393" custLinFactNeighborY="-23158"/>
      <dgm:spPr/>
      <dgm:t>
        <a:bodyPr/>
        <a:lstStyle/>
        <a:p>
          <a:endParaRPr lang="ru-RU"/>
        </a:p>
      </dgm:t>
    </dgm:pt>
    <dgm:pt modelId="{281D802F-3F5F-4B39-AD14-41AF793270A7}" type="pres">
      <dgm:prSet presAssocID="{C00A8D8C-B187-4856-877B-F313BF95353C}" presName="textNode" presStyleLbl="bgShp" presStyleIdx="2" presStyleCnt="3"/>
      <dgm:spPr/>
      <dgm:t>
        <a:bodyPr/>
        <a:lstStyle/>
        <a:p>
          <a:endParaRPr lang="ru-RU"/>
        </a:p>
      </dgm:t>
    </dgm:pt>
    <dgm:pt modelId="{F5BFFE6E-9614-4F44-A28B-1191B45263C2}" type="pres">
      <dgm:prSet presAssocID="{C00A8D8C-B187-4856-877B-F313BF95353C}" presName="compChildNode" presStyleCnt="0"/>
      <dgm:spPr/>
    </dgm:pt>
    <dgm:pt modelId="{F9698189-97A8-4952-8D32-C6873AB4AA82}" type="pres">
      <dgm:prSet presAssocID="{C00A8D8C-B187-4856-877B-F313BF95353C}" presName="theInnerList" presStyleCnt="0"/>
      <dgm:spPr/>
    </dgm:pt>
    <dgm:pt modelId="{B9D18E52-8C2C-4286-9D02-607E2E6EA8AB}" type="pres">
      <dgm:prSet presAssocID="{7A4BAEA1-3809-479B-82F4-C8EF9C249801}" presName="childNode" presStyleLbl="node1" presStyleIdx="3" presStyleCnt="4" custScaleY="53846" custLinFactNeighborX="-1357" custLinFactNeighborY="-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7D914-1C5B-4D5B-8A44-15E34E6F6EC5}" type="presOf" srcId="{41F0F4B9-A3E6-478A-826D-711172F27A87}" destId="{E8C8554C-D4E6-47B9-9C8E-A16AB2DA5C15}" srcOrd="1" destOrd="0" presId="urn:microsoft.com/office/officeart/2005/8/layout/lProcess2"/>
    <dgm:cxn modelId="{5421F9F9-9BE5-45FF-8CBE-8AA872194833}" srcId="{96C5119F-B0FF-4BA2-A3FC-27FA3B9AC505}" destId="{C00A8D8C-B187-4856-877B-F313BF95353C}" srcOrd="2" destOrd="0" parTransId="{5FC3F89C-34BA-409B-8EEC-AE5C76E87D93}" sibTransId="{21C18293-1619-48B8-87DB-9635DE0116B7}"/>
    <dgm:cxn modelId="{FFFF6181-E258-4F8D-BC57-228B88B258A9}" type="presOf" srcId="{15EF1FB5-27C7-4435-B673-B318801439E2}" destId="{1420FDAA-85BC-43AA-9265-853CBABC95D9}" srcOrd="0" destOrd="0" presId="urn:microsoft.com/office/officeart/2005/8/layout/lProcess2"/>
    <dgm:cxn modelId="{A942195E-8972-4186-8C20-2EA3163D99CC}" type="presOf" srcId="{D60E3AB8-E880-48C9-AA45-3AC0653C3FF5}" destId="{C55DCCA4-37C6-4F67-BAE8-C4B63902F11A}" srcOrd="0" destOrd="0" presId="urn:microsoft.com/office/officeart/2005/8/layout/lProcess2"/>
    <dgm:cxn modelId="{5919D3AB-35D3-442E-9CB1-638828102CAF}" type="presOf" srcId="{96C5119F-B0FF-4BA2-A3FC-27FA3B9AC505}" destId="{BA089659-0BED-4E1A-AD93-B068781CE404}" srcOrd="0" destOrd="0" presId="urn:microsoft.com/office/officeart/2005/8/layout/lProcess2"/>
    <dgm:cxn modelId="{4990C7D4-EC6B-4D75-B344-457AEA57B999}" type="presOf" srcId="{7A4BAEA1-3809-479B-82F4-C8EF9C249801}" destId="{B9D18E52-8C2C-4286-9D02-607E2E6EA8AB}" srcOrd="0" destOrd="0" presId="urn:microsoft.com/office/officeart/2005/8/layout/lProcess2"/>
    <dgm:cxn modelId="{DB1CFFE2-1E06-4128-AF43-25203B162323}" srcId="{41F0F4B9-A3E6-478A-826D-711172F27A87}" destId="{15EF1FB5-27C7-4435-B673-B318801439E2}" srcOrd="0" destOrd="0" parTransId="{0A3CE11B-AD46-4D3F-8A19-E303FE837ED7}" sibTransId="{EDDDFACD-114D-4A1D-9CDF-0F364A5228C1}"/>
    <dgm:cxn modelId="{13E3C34C-BB67-47DE-AB8C-679EC655C918}" type="presOf" srcId="{41F0F4B9-A3E6-478A-826D-711172F27A87}" destId="{5DC4EBCE-86E9-4597-BF91-84BFCEC7C4FA}" srcOrd="0" destOrd="0" presId="urn:microsoft.com/office/officeart/2005/8/layout/lProcess2"/>
    <dgm:cxn modelId="{B3843338-F451-48A3-BCE2-62E4E665E125}" srcId="{96C5119F-B0FF-4BA2-A3FC-27FA3B9AC505}" destId="{D60E3AB8-E880-48C9-AA45-3AC0653C3FF5}" srcOrd="0" destOrd="0" parTransId="{F4D5877E-90B6-4BD7-8F9A-AA22CBF97BC4}" sibTransId="{5AFAF00E-5A48-4078-86EB-28B1323D0C58}"/>
    <dgm:cxn modelId="{C5CCC76C-1EDF-4C09-8060-CCC22B5191C6}" srcId="{C00A8D8C-B187-4856-877B-F313BF95353C}" destId="{7A4BAEA1-3809-479B-82F4-C8EF9C249801}" srcOrd="0" destOrd="0" parTransId="{6D65EEA3-398F-4EB5-B84B-914AC11A36A2}" sibTransId="{1516119E-8148-4C47-9E6D-0A01076C0002}"/>
    <dgm:cxn modelId="{BF230AB0-B8E3-4817-B198-7E09C5543E39}" srcId="{41F0F4B9-A3E6-478A-826D-711172F27A87}" destId="{D7AD6F71-6F1E-41FA-B6F1-C377EDDA72E6}" srcOrd="1" destOrd="0" parTransId="{D696B8EB-A2EE-4FE7-827A-DC487C076B01}" sibTransId="{E6F0AD01-66B7-4B33-875B-D4CFB68B6BD1}"/>
    <dgm:cxn modelId="{00615188-EA1E-47E3-BE43-B8985048F748}" type="presOf" srcId="{C00A8D8C-B187-4856-877B-F313BF95353C}" destId="{9D615738-35B5-4709-ADAC-DDBCA7264D0B}" srcOrd="0" destOrd="0" presId="urn:microsoft.com/office/officeart/2005/8/layout/lProcess2"/>
    <dgm:cxn modelId="{1A5EB2F5-4F10-4CA9-BE39-9D3840198110}" type="presOf" srcId="{C00A8D8C-B187-4856-877B-F313BF95353C}" destId="{281D802F-3F5F-4B39-AD14-41AF793270A7}" srcOrd="1" destOrd="0" presId="urn:microsoft.com/office/officeart/2005/8/layout/lProcess2"/>
    <dgm:cxn modelId="{37062478-3ABA-4071-BEE7-AC41C6573555}" srcId="{96C5119F-B0FF-4BA2-A3FC-27FA3B9AC505}" destId="{41F0F4B9-A3E6-478A-826D-711172F27A87}" srcOrd="1" destOrd="0" parTransId="{6026D412-F46C-4CFB-ADAF-3B11C6EA70ED}" sibTransId="{EE5B413D-6C22-4886-A98D-207C842EFADF}"/>
    <dgm:cxn modelId="{BD73F35F-0BCC-44FA-BA5A-201081642974}" type="presOf" srcId="{79668D1C-355C-4607-AC94-C2CD1971D0B9}" destId="{AB49B2D0-1F5A-4EC5-88C1-3705929BF3CF}" srcOrd="0" destOrd="0" presId="urn:microsoft.com/office/officeart/2005/8/layout/lProcess2"/>
    <dgm:cxn modelId="{1C2E9914-12AF-4D4D-B3D2-CBB93E176E22}" srcId="{D60E3AB8-E880-48C9-AA45-3AC0653C3FF5}" destId="{79668D1C-355C-4607-AC94-C2CD1971D0B9}" srcOrd="0" destOrd="0" parTransId="{F50654CE-0B83-44F5-B25A-04D2EF055499}" sibTransId="{ED933987-0534-4430-9D36-1DD42ADACE25}"/>
    <dgm:cxn modelId="{6097E604-C9AC-4D4A-B103-E54F164ACFCA}" type="presOf" srcId="{D7AD6F71-6F1E-41FA-B6F1-C377EDDA72E6}" destId="{421D21B0-8E27-42AA-8703-ACD56E7F12D8}" srcOrd="0" destOrd="0" presId="urn:microsoft.com/office/officeart/2005/8/layout/lProcess2"/>
    <dgm:cxn modelId="{DABD011C-7A6A-4E72-B66B-2F3EF1CE362D}" type="presOf" srcId="{D60E3AB8-E880-48C9-AA45-3AC0653C3FF5}" destId="{F3DBAC54-F505-4D55-A1EF-4D32D16B4C1E}" srcOrd="1" destOrd="0" presId="urn:microsoft.com/office/officeart/2005/8/layout/lProcess2"/>
    <dgm:cxn modelId="{0B741E68-7CEB-4F24-9118-75D65B2924DD}" type="presParOf" srcId="{BA089659-0BED-4E1A-AD93-B068781CE404}" destId="{BFCD05BF-5E63-4E9C-831E-8B8B0B4B915D}" srcOrd="0" destOrd="0" presId="urn:microsoft.com/office/officeart/2005/8/layout/lProcess2"/>
    <dgm:cxn modelId="{E8133344-A01D-4E8A-9435-367FD3C53701}" type="presParOf" srcId="{BFCD05BF-5E63-4E9C-831E-8B8B0B4B915D}" destId="{C55DCCA4-37C6-4F67-BAE8-C4B63902F11A}" srcOrd="0" destOrd="0" presId="urn:microsoft.com/office/officeart/2005/8/layout/lProcess2"/>
    <dgm:cxn modelId="{F0D4779E-6DA4-4353-804E-BB9FA084576F}" type="presParOf" srcId="{BFCD05BF-5E63-4E9C-831E-8B8B0B4B915D}" destId="{F3DBAC54-F505-4D55-A1EF-4D32D16B4C1E}" srcOrd="1" destOrd="0" presId="urn:microsoft.com/office/officeart/2005/8/layout/lProcess2"/>
    <dgm:cxn modelId="{C7901A97-F88B-4C38-8473-9FE261528F51}" type="presParOf" srcId="{BFCD05BF-5E63-4E9C-831E-8B8B0B4B915D}" destId="{6CEC6936-0292-4048-A147-FD73B896CF70}" srcOrd="2" destOrd="0" presId="urn:microsoft.com/office/officeart/2005/8/layout/lProcess2"/>
    <dgm:cxn modelId="{515FAEF7-4CC2-4646-82B7-9938625E34B5}" type="presParOf" srcId="{6CEC6936-0292-4048-A147-FD73B896CF70}" destId="{9EDCC309-0B98-49C2-BC54-5DD0DDAAFA5A}" srcOrd="0" destOrd="0" presId="urn:microsoft.com/office/officeart/2005/8/layout/lProcess2"/>
    <dgm:cxn modelId="{94992926-78D0-4F92-B002-BDF47E4EB8A2}" type="presParOf" srcId="{9EDCC309-0B98-49C2-BC54-5DD0DDAAFA5A}" destId="{AB49B2D0-1F5A-4EC5-88C1-3705929BF3CF}" srcOrd="0" destOrd="0" presId="urn:microsoft.com/office/officeart/2005/8/layout/lProcess2"/>
    <dgm:cxn modelId="{377B0924-26CA-4849-9EE2-087031B5A664}" type="presParOf" srcId="{BA089659-0BED-4E1A-AD93-B068781CE404}" destId="{647E5B47-BF5A-47B9-B45C-810D440CE8C4}" srcOrd="1" destOrd="0" presId="urn:microsoft.com/office/officeart/2005/8/layout/lProcess2"/>
    <dgm:cxn modelId="{523663A1-2307-412F-A702-F49A4EDEFF9E}" type="presParOf" srcId="{BA089659-0BED-4E1A-AD93-B068781CE404}" destId="{4FB41EA3-6654-47E8-863B-0F3B5046DED9}" srcOrd="2" destOrd="0" presId="urn:microsoft.com/office/officeart/2005/8/layout/lProcess2"/>
    <dgm:cxn modelId="{3414149E-4533-4688-87AB-B64CBB605D8C}" type="presParOf" srcId="{4FB41EA3-6654-47E8-863B-0F3B5046DED9}" destId="{5DC4EBCE-86E9-4597-BF91-84BFCEC7C4FA}" srcOrd="0" destOrd="0" presId="urn:microsoft.com/office/officeart/2005/8/layout/lProcess2"/>
    <dgm:cxn modelId="{B538896B-32D7-4CD4-B60C-8B5A181798CC}" type="presParOf" srcId="{4FB41EA3-6654-47E8-863B-0F3B5046DED9}" destId="{E8C8554C-D4E6-47B9-9C8E-A16AB2DA5C15}" srcOrd="1" destOrd="0" presId="urn:microsoft.com/office/officeart/2005/8/layout/lProcess2"/>
    <dgm:cxn modelId="{55669B26-52C9-480D-8B25-891FF5CCB0B4}" type="presParOf" srcId="{4FB41EA3-6654-47E8-863B-0F3B5046DED9}" destId="{72F50A49-9826-47B6-BEFB-CEC22D148D89}" srcOrd="2" destOrd="0" presId="urn:microsoft.com/office/officeart/2005/8/layout/lProcess2"/>
    <dgm:cxn modelId="{0AE31068-C0F1-433D-8FFF-6ECA4A85107C}" type="presParOf" srcId="{72F50A49-9826-47B6-BEFB-CEC22D148D89}" destId="{DB940B4E-3B85-4D3B-B04A-BD47ADBD60DA}" srcOrd="0" destOrd="0" presId="urn:microsoft.com/office/officeart/2005/8/layout/lProcess2"/>
    <dgm:cxn modelId="{B510B74C-5550-414B-A3BE-6B8D737688C4}" type="presParOf" srcId="{DB940B4E-3B85-4D3B-B04A-BD47ADBD60DA}" destId="{1420FDAA-85BC-43AA-9265-853CBABC95D9}" srcOrd="0" destOrd="0" presId="urn:microsoft.com/office/officeart/2005/8/layout/lProcess2"/>
    <dgm:cxn modelId="{CFB0DFE8-4A03-4F02-9FC7-8765956F4BAC}" type="presParOf" srcId="{DB940B4E-3B85-4D3B-B04A-BD47ADBD60DA}" destId="{04E165D4-7F15-4051-ADC4-45750D5CBB66}" srcOrd="1" destOrd="0" presId="urn:microsoft.com/office/officeart/2005/8/layout/lProcess2"/>
    <dgm:cxn modelId="{DF8E772A-4967-4D92-A079-4762AD90A167}" type="presParOf" srcId="{DB940B4E-3B85-4D3B-B04A-BD47ADBD60DA}" destId="{421D21B0-8E27-42AA-8703-ACD56E7F12D8}" srcOrd="2" destOrd="0" presId="urn:microsoft.com/office/officeart/2005/8/layout/lProcess2"/>
    <dgm:cxn modelId="{5079197B-2548-49CA-A2B6-D9BA51C5A167}" type="presParOf" srcId="{BA089659-0BED-4E1A-AD93-B068781CE404}" destId="{A0AC8DDC-EC8D-4776-8338-244276C8D1E0}" srcOrd="3" destOrd="0" presId="urn:microsoft.com/office/officeart/2005/8/layout/lProcess2"/>
    <dgm:cxn modelId="{334B01B6-1D94-4359-BF5A-163E10ABE2B5}" type="presParOf" srcId="{BA089659-0BED-4E1A-AD93-B068781CE404}" destId="{9D14B213-A30D-43F5-8680-80E1E7E3639D}" srcOrd="4" destOrd="0" presId="urn:microsoft.com/office/officeart/2005/8/layout/lProcess2"/>
    <dgm:cxn modelId="{BA21B69D-CCCD-4AE4-8DCA-A6824C7A7BB7}" type="presParOf" srcId="{9D14B213-A30D-43F5-8680-80E1E7E3639D}" destId="{9D615738-35B5-4709-ADAC-DDBCA7264D0B}" srcOrd="0" destOrd="0" presId="urn:microsoft.com/office/officeart/2005/8/layout/lProcess2"/>
    <dgm:cxn modelId="{EA21F778-3B90-4912-A5AD-C58A39120205}" type="presParOf" srcId="{9D14B213-A30D-43F5-8680-80E1E7E3639D}" destId="{281D802F-3F5F-4B39-AD14-41AF793270A7}" srcOrd="1" destOrd="0" presId="urn:microsoft.com/office/officeart/2005/8/layout/lProcess2"/>
    <dgm:cxn modelId="{D5A520B1-1FF2-40CA-85A2-13515430EB85}" type="presParOf" srcId="{9D14B213-A30D-43F5-8680-80E1E7E3639D}" destId="{F5BFFE6E-9614-4F44-A28B-1191B45263C2}" srcOrd="2" destOrd="0" presId="urn:microsoft.com/office/officeart/2005/8/layout/lProcess2"/>
    <dgm:cxn modelId="{83E4B61B-F76F-4F23-8635-CF4D4E5AB375}" type="presParOf" srcId="{F5BFFE6E-9614-4F44-A28B-1191B45263C2}" destId="{F9698189-97A8-4952-8D32-C6873AB4AA82}" srcOrd="0" destOrd="0" presId="urn:microsoft.com/office/officeart/2005/8/layout/lProcess2"/>
    <dgm:cxn modelId="{14241A38-6076-4363-AF98-2F1D5E9DEA84}" type="presParOf" srcId="{F9698189-97A8-4952-8D32-C6873AB4AA82}" destId="{B9D18E52-8C2C-4286-9D02-607E2E6EA8AB}" srcOrd="0" destOrd="0" presId="urn:microsoft.com/office/officeart/2005/8/layout/lProcess2"/>
  </dgm:cxnLst>
  <dgm:bg>
    <a:solidFill>
      <a:schemeClr val="accent1">
        <a:lumMod val="20000"/>
        <a:lumOff val="80000"/>
      </a:schemeClr>
    </a:solid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F768C-994F-4D4C-8F79-A61FA410C27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ED1808F1-C0BA-4987-9920-C02B5CBD1E34}">
      <dgm:prSet phldrT="[Текст]" custT="1"/>
      <dgm:spPr/>
      <dgm:t>
        <a:bodyPr/>
        <a:lstStyle/>
        <a:p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2026 год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1 791 931,3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FAF7BDC-E85D-4276-A5DF-72D0A7D4A9B5}" type="parTrans" cxnId="{08D3B4A5-4F13-45E8-B8A6-4108DCCD6EA3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00EE1389-0512-4205-A4DD-7C541656E2DE}" type="sibTrans" cxnId="{08D3B4A5-4F13-45E8-B8A6-4108DCCD6EA3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A5A13BDB-74CE-4513-A70E-550CBC00B87D}">
      <dgm:prSet phldrT="[Текст]" custT="1"/>
      <dgm:spPr/>
      <dgm:t>
        <a:bodyPr/>
        <a:lstStyle/>
        <a:p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2027 год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1 731 193,6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FA5FC5B3-AB89-4793-94B7-E63F9689D56F}" type="parTrans" cxnId="{04BBD082-26FF-4DF3-B3AA-9496C39129D9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686FF04E-32CE-426B-A41F-524B44163FF8}" type="sibTrans" cxnId="{04BBD082-26FF-4DF3-B3AA-9496C39129D9}">
      <dgm:prSet/>
      <dgm:spPr/>
      <dgm:t>
        <a:bodyPr/>
        <a:lstStyle/>
        <a:p>
          <a:endParaRPr lang="ru-RU" sz="1800" b="1" i="1">
            <a:latin typeface="Times New Roman" pitchFamily="18" charset="0"/>
            <a:cs typeface="Times New Roman" pitchFamily="18" charset="0"/>
          </a:endParaRPr>
        </a:p>
      </dgm:t>
    </dgm:pt>
    <dgm:pt modelId="{3800E660-6175-479E-97D9-1FE33E293114}">
      <dgm:prSet phldrT="[Текст]" custT="1"/>
      <dgm:spPr/>
      <dgm:t>
        <a:bodyPr/>
        <a:lstStyle/>
        <a:p>
          <a:r>
            <a:rPr lang="ru-RU" sz="1400" b="1" i="1" u="sng" dirty="0" smtClean="0">
              <a:latin typeface="Times New Roman" pitchFamily="18" charset="0"/>
              <a:cs typeface="Times New Roman" pitchFamily="18" charset="0"/>
            </a:rPr>
            <a:t>2028 год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1 773 012,8</a:t>
          </a:r>
        </a:p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D0E8C3C5-2D09-4484-9E2D-6E6594137D95}" type="parTrans" cxnId="{B552DE7B-1F6B-4F5D-968B-A38986D7C2A5}">
      <dgm:prSet/>
      <dgm:spPr/>
      <dgm:t>
        <a:bodyPr/>
        <a:lstStyle/>
        <a:p>
          <a:endParaRPr lang="ru-RU"/>
        </a:p>
      </dgm:t>
    </dgm:pt>
    <dgm:pt modelId="{555774BF-F102-4061-9D9A-8D891B273B23}" type="sibTrans" cxnId="{B552DE7B-1F6B-4F5D-968B-A38986D7C2A5}">
      <dgm:prSet/>
      <dgm:spPr/>
      <dgm:t>
        <a:bodyPr/>
        <a:lstStyle/>
        <a:p>
          <a:endParaRPr lang="ru-RU"/>
        </a:p>
      </dgm:t>
    </dgm:pt>
    <dgm:pt modelId="{38C22D2C-0988-4432-99BF-F052046EE592}" type="pres">
      <dgm:prSet presAssocID="{41FF768C-994F-4D4C-8F79-A61FA410C277}" presName="CompostProcess" presStyleCnt="0">
        <dgm:presLayoutVars>
          <dgm:dir/>
          <dgm:resizeHandles val="exact"/>
        </dgm:presLayoutVars>
      </dgm:prSet>
      <dgm:spPr/>
    </dgm:pt>
    <dgm:pt modelId="{B8EBAEEB-88B6-41DA-8317-F99C4E1B162D}" type="pres">
      <dgm:prSet presAssocID="{41FF768C-994F-4D4C-8F79-A61FA410C277}" presName="arrow" presStyleLbl="bgShp" presStyleIdx="0" presStyleCnt="1"/>
      <dgm:spPr/>
    </dgm:pt>
    <dgm:pt modelId="{34CD0FE3-2EE6-445C-BD6F-ABB6E0BF48A3}" type="pres">
      <dgm:prSet presAssocID="{41FF768C-994F-4D4C-8F79-A61FA410C277}" presName="linearProcess" presStyleCnt="0"/>
      <dgm:spPr/>
    </dgm:pt>
    <dgm:pt modelId="{6D19635D-EA66-4E77-928F-BBD3B9EBEB60}" type="pres">
      <dgm:prSet presAssocID="{ED1808F1-C0BA-4987-9920-C02B5CBD1E34}" presName="textNode" presStyleLbl="node1" presStyleIdx="0" presStyleCnt="3" custScaleX="208822" custLinFactX="-15212" custLinFactNeighborX="-100000" custLinFactNeighborY="-3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F9C7F-4AB1-43AE-BA01-0A609084F08E}" type="pres">
      <dgm:prSet presAssocID="{00EE1389-0512-4205-A4DD-7C541656E2DE}" presName="sibTrans" presStyleCnt="0"/>
      <dgm:spPr/>
    </dgm:pt>
    <dgm:pt modelId="{83D02C2E-BC00-4D60-97E3-2208028EB84B}" type="pres">
      <dgm:prSet presAssocID="{A5A13BDB-74CE-4513-A70E-550CBC00B87D}" presName="textNode" presStyleLbl="node1" presStyleIdx="1" presStyleCnt="3" custScaleX="210652" custLinFactNeighborX="12809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7A557-9C6C-4B0F-9A6B-2D8CCE266B8E}" type="pres">
      <dgm:prSet presAssocID="{686FF04E-32CE-426B-A41F-524B44163FF8}" presName="sibTrans" presStyleCnt="0"/>
      <dgm:spPr/>
    </dgm:pt>
    <dgm:pt modelId="{FE87A1C5-1098-4195-934B-93C75197C0F9}" type="pres">
      <dgm:prSet presAssocID="{3800E660-6175-479E-97D9-1FE33E293114}" presName="textNode" presStyleLbl="node1" presStyleIdx="2" presStyleCnt="3" custScaleX="196119" custScaleY="99999" custLinFactNeighborX="49385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977D82-9517-4D2F-B565-395340B4DA14}" type="presOf" srcId="{3800E660-6175-479E-97D9-1FE33E293114}" destId="{FE87A1C5-1098-4195-934B-93C75197C0F9}" srcOrd="0" destOrd="0" presId="urn:microsoft.com/office/officeart/2005/8/layout/hProcess9"/>
    <dgm:cxn modelId="{E4D7DFB1-4020-40C7-9DCE-ECFB3119D7C1}" type="presOf" srcId="{ED1808F1-C0BA-4987-9920-C02B5CBD1E34}" destId="{6D19635D-EA66-4E77-928F-BBD3B9EBEB60}" srcOrd="0" destOrd="0" presId="urn:microsoft.com/office/officeart/2005/8/layout/hProcess9"/>
    <dgm:cxn modelId="{08D3B4A5-4F13-45E8-B8A6-4108DCCD6EA3}" srcId="{41FF768C-994F-4D4C-8F79-A61FA410C277}" destId="{ED1808F1-C0BA-4987-9920-C02B5CBD1E34}" srcOrd="0" destOrd="0" parTransId="{5FAF7BDC-E85D-4276-A5DF-72D0A7D4A9B5}" sibTransId="{00EE1389-0512-4205-A4DD-7C541656E2DE}"/>
    <dgm:cxn modelId="{04BBD082-26FF-4DF3-B3AA-9496C39129D9}" srcId="{41FF768C-994F-4D4C-8F79-A61FA410C277}" destId="{A5A13BDB-74CE-4513-A70E-550CBC00B87D}" srcOrd="1" destOrd="0" parTransId="{FA5FC5B3-AB89-4793-94B7-E63F9689D56F}" sibTransId="{686FF04E-32CE-426B-A41F-524B44163FF8}"/>
    <dgm:cxn modelId="{E7447DC6-F125-4AB8-8162-3F17B34C620A}" type="presOf" srcId="{41FF768C-994F-4D4C-8F79-A61FA410C277}" destId="{38C22D2C-0988-4432-99BF-F052046EE592}" srcOrd="0" destOrd="0" presId="urn:microsoft.com/office/officeart/2005/8/layout/hProcess9"/>
    <dgm:cxn modelId="{B552DE7B-1F6B-4F5D-968B-A38986D7C2A5}" srcId="{41FF768C-994F-4D4C-8F79-A61FA410C277}" destId="{3800E660-6175-479E-97D9-1FE33E293114}" srcOrd="2" destOrd="0" parTransId="{D0E8C3C5-2D09-4484-9E2D-6E6594137D95}" sibTransId="{555774BF-F102-4061-9D9A-8D891B273B23}"/>
    <dgm:cxn modelId="{5EFA65F4-6B57-4BC0-8B21-FD2C4B4D3037}" type="presOf" srcId="{A5A13BDB-74CE-4513-A70E-550CBC00B87D}" destId="{83D02C2E-BC00-4D60-97E3-2208028EB84B}" srcOrd="0" destOrd="0" presId="urn:microsoft.com/office/officeart/2005/8/layout/hProcess9"/>
    <dgm:cxn modelId="{F9C0EB3E-7BDF-48A1-AE11-E292F4F27B40}" type="presParOf" srcId="{38C22D2C-0988-4432-99BF-F052046EE592}" destId="{B8EBAEEB-88B6-41DA-8317-F99C4E1B162D}" srcOrd="0" destOrd="0" presId="urn:microsoft.com/office/officeart/2005/8/layout/hProcess9"/>
    <dgm:cxn modelId="{63DC54E4-4AEA-4AA8-B1C3-3D569C394907}" type="presParOf" srcId="{38C22D2C-0988-4432-99BF-F052046EE592}" destId="{34CD0FE3-2EE6-445C-BD6F-ABB6E0BF48A3}" srcOrd="1" destOrd="0" presId="urn:microsoft.com/office/officeart/2005/8/layout/hProcess9"/>
    <dgm:cxn modelId="{D4504CC3-CD17-42FD-84E4-D2BCB536A25E}" type="presParOf" srcId="{34CD0FE3-2EE6-445C-BD6F-ABB6E0BF48A3}" destId="{6D19635D-EA66-4E77-928F-BBD3B9EBEB60}" srcOrd="0" destOrd="0" presId="urn:microsoft.com/office/officeart/2005/8/layout/hProcess9"/>
    <dgm:cxn modelId="{1F2D3E6C-456F-42C6-A67B-9D3C601B6796}" type="presParOf" srcId="{34CD0FE3-2EE6-445C-BD6F-ABB6E0BF48A3}" destId="{F86F9C7F-4AB1-43AE-BA01-0A609084F08E}" srcOrd="1" destOrd="0" presId="urn:microsoft.com/office/officeart/2005/8/layout/hProcess9"/>
    <dgm:cxn modelId="{BE2819D0-A558-4974-BAF9-D3BF54978E5F}" type="presParOf" srcId="{34CD0FE3-2EE6-445C-BD6F-ABB6E0BF48A3}" destId="{83D02C2E-BC00-4D60-97E3-2208028EB84B}" srcOrd="2" destOrd="0" presId="urn:microsoft.com/office/officeart/2005/8/layout/hProcess9"/>
    <dgm:cxn modelId="{8F01F8A9-CE5D-460F-8F0F-0B9A36653FE6}" type="presParOf" srcId="{34CD0FE3-2EE6-445C-BD6F-ABB6E0BF48A3}" destId="{8F37A557-9C6C-4B0F-9A6B-2D8CCE266B8E}" srcOrd="3" destOrd="0" presId="urn:microsoft.com/office/officeart/2005/8/layout/hProcess9"/>
    <dgm:cxn modelId="{B2B8B501-2964-4B1E-9CEA-7D9F57DC85CB}" type="presParOf" srcId="{34CD0FE3-2EE6-445C-BD6F-ABB6E0BF48A3}" destId="{FE87A1C5-1098-4195-934B-93C75197C0F9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C4C875-CA6D-45EF-9104-A190A27C662C}" type="doc">
      <dgm:prSet loTypeId="urn:microsoft.com/office/officeart/2005/8/layout/vList3#1" loCatId="list" qsTypeId="urn:microsoft.com/office/officeart/2005/8/quickstyle/simple3" qsCatId="simple" csTypeId="urn:microsoft.com/office/officeart/2005/8/colors/colorful5" csCatId="colorful" phldr="1"/>
      <dgm:spPr/>
    </dgm:pt>
    <dgm:pt modelId="{9368B53B-0327-447D-A29E-0F705F4C095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1D3A9FD-EEF7-4367-A364-DBE066E0674F}" type="parTrans" cxnId="{6EB62FD1-2AC1-4E56-8CF3-88FC53235F5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CF44EC-6B2B-4E05-9F75-376EB2F808E6}" type="sibTrans" cxnId="{6EB62FD1-2AC1-4E56-8CF3-88FC53235F5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343C5-D048-4633-8176-499D6CB09239}">
      <dgm:prSet phldrT="[Текст]"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117CCA79-26D4-4B0F-B6D1-F4D73CE08D33}" type="parTrans" cxnId="{3676F28E-18C4-4AE6-9932-6C4151118C0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F3F277-22D1-420F-A5AE-A3AF48E26F87}" type="sibTrans" cxnId="{3676F28E-18C4-4AE6-9932-6C4151118C0C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A2A7E-6B68-4670-9283-48E13C3950A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 экономика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28F256-51B1-4641-9DA4-24B556892D99}" type="parTrans" cxnId="{D4444AB6-6C9B-4F96-852E-52F050481D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49F51F-79A4-4CF2-BD5F-6B9F0960A6FE}" type="sibTrans" cxnId="{D4444AB6-6C9B-4F96-852E-52F050481D60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5F30F6-DD0B-4461-B1B9-B7E058499B1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336912C-AC46-4C99-9E83-1384C2CD3072}" type="parTrans" cxnId="{70D0EC3A-58F7-4BED-AA40-1AECC950C9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4C8DFC-2A67-4B73-BB91-B395DB1F6FC7}" type="sibTrans" cxnId="{70D0EC3A-58F7-4BED-AA40-1AECC950C94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3B84CB-9772-4B8D-BE49-A02903B8A58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116249A-AB7D-4107-8545-0FAC6ED2FE3B}" type="parTrans" cxnId="{EA4E95C2-BE6F-468C-93D8-48C591533F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FB6B41-2865-4D2A-8720-AA11859D8885}" type="sibTrans" cxnId="{EA4E95C2-BE6F-468C-93D8-48C591533FB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B9E97A-1CC0-4ECD-8115-421DE28BEB25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Культура и кинематография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CB3209-CE7F-4F44-AF27-8DB164C65C9C}" type="parTrans" cxnId="{B842FFDB-12BD-493C-A49A-A3AE4BA7769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F24A99-3D3B-40D2-B554-945009B79C06}" type="sibTrans" cxnId="{B842FFDB-12BD-493C-A49A-A3AE4BA7769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16B5C9-5805-4E23-99CF-B729576B06C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Социальная  политика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E6D5143-728F-47D2-9C73-E545CE6C4E44}" type="parTrans" cxnId="{8C2E0E22-A9A2-40FA-A9D8-56D457ACC47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204834-E129-4748-ADCE-E12F5AE7AF8C}" type="sibTrans" cxnId="{8C2E0E22-A9A2-40FA-A9D8-56D457ACC47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867BD1-26E3-4295-9CDC-DC70CC3DA4B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C16D98E-D332-4541-AE7D-D6910406C37E}" type="parTrans" cxnId="{1346281E-2992-48A2-9268-C35AF6543D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8F346E-505B-45FB-B804-A9C2959FB873}" type="sibTrans" cxnId="{1346281E-2992-48A2-9268-C35AF6543D6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EE57C3-84CC-474E-9EDD-34E86C83D6D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2F1F45C-6B5D-48CA-84CC-3D1AB7E652BE}" type="parTrans" cxnId="{47630409-6CF9-443C-94DB-48586EF83C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F1ACFD-20A2-4406-9833-4A94F6FE6876}" type="sibTrans" cxnId="{47630409-6CF9-443C-94DB-48586EF83CB8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4CB981-8166-4DF6-9BEA-4A0E20DB9E8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Охрана окружающей среды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887EB44-A835-4040-AF79-BB61DB5B9EC5}" type="parTrans" cxnId="{747E8BAC-86E9-4145-ADD4-9DE1187398F0}">
      <dgm:prSet/>
      <dgm:spPr/>
      <dgm:t>
        <a:bodyPr/>
        <a:lstStyle/>
        <a:p>
          <a:endParaRPr lang="ru-RU"/>
        </a:p>
      </dgm:t>
    </dgm:pt>
    <dgm:pt modelId="{590744FA-2332-4D1C-B3A3-2FF23ACF1F65}" type="sibTrans" cxnId="{747E8BAC-86E9-4145-ADD4-9DE1187398F0}">
      <dgm:prSet/>
      <dgm:spPr/>
      <dgm:t>
        <a:bodyPr/>
        <a:lstStyle/>
        <a:p>
          <a:endParaRPr lang="ru-RU"/>
        </a:p>
      </dgm:t>
    </dgm:pt>
    <dgm:pt modelId="{F55D54F5-E108-414B-89BD-80265EFB674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Национальная оборона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DAE83D0-E2D0-478D-866B-64EAF49EE451}" type="parTrans" cxnId="{0209ED89-AC66-4D58-853B-46565504CD99}">
      <dgm:prSet/>
      <dgm:spPr/>
      <dgm:t>
        <a:bodyPr/>
        <a:lstStyle/>
        <a:p>
          <a:endParaRPr lang="ru-RU"/>
        </a:p>
      </dgm:t>
    </dgm:pt>
    <dgm:pt modelId="{1DC6D40F-A808-42BC-9420-1145D160E0C4}" type="sibTrans" cxnId="{0209ED89-AC66-4D58-853B-46565504CD99}">
      <dgm:prSet/>
      <dgm:spPr/>
      <dgm:t>
        <a:bodyPr/>
        <a:lstStyle/>
        <a:p>
          <a:endParaRPr lang="ru-RU"/>
        </a:p>
      </dgm:t>
    </dgm:pt>
    <dgm:pt modelId="{9514C1DB-1521-4074-9E6C-418D77C624B4}" type="pres">
      <dgm:prSet presAssocID="{AAC4C875-CA6D-45EF-9104-A190A27C662C}" presName="linearFlow" presStyleCnt="0">
        <dgm:presLayoutVars>
          <dgm:dir/>
          <dgm:resizeHandles val="exact"/>
        </dgm:presLayoutVars>
      </dgm:prSet>
      <dgm:spPr/>
    </dgm:pt>
    <dgm:pt modelId="{F525D9DA-3855-4454-85E4-99AB45FCE442}" type="pres">
      <dgm:prSet presAssocID="{9368B53B-0327-447D-A29E-0F705F4C0957}" presName="composite" presStyleCnt="0"/>
      <dgm:spPr/>
    </dgm:pt>
    <dgm:pt modelId="{BB54265F-7C36-4393-9375-2872774C5495}" type="pres">
      <dgm:prSet presAssocID="{9368B53B-0327-447D-A29E-0F705F4C0957}" presName="imgShp" presStyleLbl="fgImgPlace1" presStyleIdx="0" presStyleCnt="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5E6CCB-EEF0-470E-B3E3-3A12B4FC42B4}" type="pres">
      <dgm:prSet presAssocID="{9368B53B-0327-447D-A29E-0F705F4C0957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8338A-FA39-46B3-BFA6-9E10CE6A570D}" type="pres">
      <dgm:prSet presAssocID="{64CF44EC-6B2B-4E05-9F75-376EB2F808E6}" presName="spacing" presStyleCnt="0"/>
      <dgm:spPr/>
    </dgm:pt>
    <dgm:pt modelId="{8A60EE1D-E41B-48FE-8EF5-57B6BA360644}" type="pres">
      <dgm:prSet presAssocID="{F55D54F5-E108-414B-89BD-80265EFB6746}" presName="composite" presStyleCnt="0"/>
      <dgm:spPr/>
    </dgm:pt>
    <dgm:pt modelId="{698CC251-E16C-4102-A973-57CABA967461}" type="pres">
      <dgm:prSet presAssocID="{F55D54F5-E108-414B-89BD-80265EFB6746}" presName="imgShp" presStyleLbl="fgImgPlace1" presStyleIdx="1" presStyleCnt="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B89782-3E39-47B1-B087-E92BA4135705}" type="pres">
      <dgm:prSet presAssocID="{F55D54F5-E108-414B-89BD-80265EFB6746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C170-B1CC-488A-B798-4F832058D21C}" type="pres">
      <dgm:prSet presAssocID="{1DC6D40F-A808-42BC-9420-1145D160E0C4}" presName="spacing" presStyleCnt="0"/>
      <dgm:spPr/>
    </dgm:pt>
    <dgm:pt modelId="{2F993CEC-0A2F-4F48-8AD0-4E53286CE571}" type="pres">
      <dgm:prSet presAssocID="{78A343C5-D048-4633-8176-499D6CB09239}" presName="composite" presStyleCnt="0"/>
      <dgm:spPr/>
    </dgm:pt>
    <dgm:pt modelId="{03EE3FBA-4607-4837-A7F3-F140593FC516}" type="pres">
      <dgm:prSet presAssocID="{78A343C5-D048-4633-8176-499D6CB09239}" presName="imgShp" presStyleLbl="fgImgPlace1" presStyleIdx="2" presStyleCnt="1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B133B4F-96A6-457F-825B-CF327B4CB7A7}" type="pres">
      <dgm:prSet presAssocID="{78A343C5-D048-4633-8176-499D6CB09239}" presName="txShp" presStyleLbl="node1" presStyleIdx="2" presStyleCnt="11" custScaleY="158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30596-181A-45B0-A4E0-C611A1A9D3DA}" type="pres">
      <dgm:prSet presAssocID="{E8F3F277-22D1-420F-A5AE-A3AF48E26F87}" presName="spacing" presStyleCnt="0"/>
      <dgm:spPr/>
    </dgm:pt>
    <dgm:pt modelId="{A77AF129-21CB-4868-9ADA-D8D410DA23F3}" type="pres">
      <dgm:prSet presAssocID="{D9DA2A7E-6B68-4670-9283-48E13C3950AB}" presName="composite" presStyleCnt="0"/>
      <dgm:spPr/>
    </dgm:pt>
    <dgm:pt modelId="{6F9E3B52-8E2B-42FD-B065-0EA73BFBF99D}" type="pres">
      <dgm:prSet presAssocID="{D9DA2A7E-6B68-4670-9283-48E13C3950AB}" presName="imgShp" presStyleLbl="fgImgPlace1" presStyleIdx="3" presStyleCnt="1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A29B4A-242F-4CB4-94CB-E61635E987D7}" type="pres">
      <dgm:prSet presAssocID="{D9DA2A7E-6B68-4670-9283-48E13C3950AB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75222-FEF9-4D0D-8A1A-DDE919CD7ADD}" type="pres">
      <dgm:prSet presAssocID="{E949F51F-79A4-4CF2-BD5F-6B9F0960A6FE}" presName="spacing" presStyleCnt="0"/>
      <dgm:spPr/>
    </dgm:pt>
    <dgm:pt modelId="{8B71793D-F736-4B38-A69C-853496C18847}" type="pres">
      <dgm:prSet presAssocID="{2A5F30F6-DD0B-4461-B1B9-B7E058499B1E}" presName="composite" presStyleCnt="0"/>
      <dgm:spPr/>
    </dgm:pt>
    <dgm:pt modelId="{B6CF18A3-58A2-4BBF-9573-7352EB3DB48F}" type="pres">
      <dgm:prSet presAssocID="{2A5F30F6-DD0B-4461-B1B9-B7E058499B1E}" presName="imgShp" presStyleLbl="fgImgPlace1" presStyleIdx="4" presStyleCnt="1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61B7043-49CF-4B1C-85C4-D8A394115A15}" type="pres">
      <dgm:prSet presAssocID="{2A5F30F6-DD0B-4461-B1B9-B7E058499B1E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E85C5-8DC9-4BEE-93D7-84BFB6F14099}" type="pres">
      <dgm:prSet presAssocID="{CC4C8DFC-2A67-4B73-BB91-B395DB1F6FC7}" presName="spacing" presStyleCnt="0"/>
      <dgm:spPr/>
    </dgm:pt>
    <dgm:pt modelId="{A591DE9D-7612-4A46-81A3-EC048CA21845}" type="pres">
      <dgm:prSet presAssocID="{C94CB981-8166-4DF6-9BEA-4A0E20DB9E87}" presName="composite" presStyleCnt="0"/>
      <dgm:spPr/>
    </dgm:pt>
    <dgm:pt modelId="{88459E72-BAA7-45CD-AB5E-168C9BEABB84}" type="pres">
      <dgm:prSet presAssocID="{C94CB981-8166-4DF6-9BEA-4A0E20DB9E87}" presName="imgShp" presStyleLbl="fgImgPlace1" presStyleIdx="5" presStyleCnt="1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D0C4477F-6CF3-4520-96B9-057CA8022995}" type="pres">
      <dgm:prSet presAssocID="{C94CB981-8166-4DF6-9BEA-4A0E20DB9E87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701AD4-891B-466C-B7AB-962D50ADA123}" type="pres">
      <dgm:prSet presAssocID="{590744FA-2332-4D1C-B3A3-2FF23ACF1F65}" presName="spacing" presStyleCnt="0"/>
      <dgm:spPr/>
    </dgm:pt>
    <dgm:pt modelId="{122D8423-D9A2-4B0B-83D9-B741BC7C67BE}" type="pres">
      <dgm:prSet presAssocID="{0B3B84CB-9772-4B8D-BE49-A02903B8A58F}" presName="composite" presStyleCnt="0"/>
      <dgm:spPr/>
    </dgm:pt>
    <dgm:pt modelId="{F702798F-F3DC-4E6E-9D61-4E59D9D63729}" type="pres">
      <dgm:prSet presAssocID="{0B3B84CB-9772-4B8D-BE49-A02903B8A58F}" presName="imgShp" presStyleLbl="fgImgPlace1" presStyleIdx="6" presStyleCnt="1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C358BD3-09EB-4381-AF37-C99AE9BA5158}" type="pres">
      <dgm:prSet presAssocID="{0B3B84CB-9772-4B8D-BE49-A02903B8A58F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74A925-E89A-451A-BE6C-EE71700A975D}" type="pres">
      <dgm:prSet presAssocID="{52FB6B41-2865-4D2A-8720-AA11859D8885}" presName="spacing" presStyleCnt="0"/>
      <dgm:spPr/>
    </dgm:pt>
    <dgm:pt modelId="{FC6CCFDC-4F9F-4379-8F1E-E305080E366F}" type="pres">
      <dgm:prSet presAssocID="{7AB9E97A-1CC0-4ECD-8115-421DE28BEB25}" presName="composite" presStyleCnt="0"/>
      <dgm:spPr/>
    </dgm:pt>
    <dgm:pt modelId="{4DD4F8D1-0A43-4B27-8ADE-1007C61F6FDE}" type="pres">
      <dgm:prSet presAssocID="{7AB9E97A-1CC0-4ECD-8115-421DE28BEB25}" presName="imgShp" presStyleLbl="fgImgPlace1" presStyleIdx="7" presStyleCnt="1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68F45388-47D4-4F60-BA6C-E54A6A4713C5}" type="pres">
      <dgm:prSet presAssocID="{7AB9E97A-1CC0-4ECD-8115-421DE28BEB25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AB980-70A0-466E-A8F3-F596F6BE0D21}" type="pres">
      <dgm:prSet presAssocID="{4BF24A99-3D3B-40D2-B554-945009B79C06}" presName="spacing" presStyleCnt="0"/>
      <dgm:spPr/>
    </dgm:pt>
    <dgm:pt modelId="{8FA99FCC-BCF2-45E4-B4D0-86C2B3C9373E}" type="pres">
      <dgm:prSet presAssocID="{4C16B5C9-5805-4E23-99CF-B729576B06C7}" presName="composite" presStyleCnt="0"/>
      <dgm:spPr/>
    </dgm:pt>
    <dgm:pt modelId="{0D370D14-E7D7-4192-8777-C8AFE0B9BB36}" type="pres">
      <dgm:prSet presAssocID="{4C16B5C9-5805-4E23-99CF-B729576B06C7}" presName="imgShp" presStyleLbl="fgImgPlace1" presStyleIdx="8" presStyleCnt="1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E45EED-12AD-4156-8E38-61BBB99DFE1E}" type="pres">
      <dgm:prSet presAssocID="{4C16B5C9-5805-4E23-99CF-B729576B06C7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ACD7A-EC2F-4246-B457-96226F56F195}" type="pres">
      <dgm:prSet presAssocID="{FC204834-E129-4748-ADCE-E12F5AE7AF8C}" presName="spacing" presStyleCnt="0"/>
      <dgm:spPr/>
    </dgm:pt>
    <dgm:pt modelId="{8ABBA232-C834-458B-BEBB-C451342F41A6}" type="pres">
      <dgm:prSet presAssocID="{BA867BD1-26E3-4295-9CDC-DC70CC3DA4B2}" presName="composite" presStyleCnt="0"/>
      <dgm:spPr/>
    </dgm:pt>
    <dgm:pt modelId="{003C381F-16BB-4465-B784-256D082B0AF4}" type="pres">
      <dgm:prSet presAssocID="{BA867BD1-26E3-4295-9CDC-DC70CC3DA4B2}" presName="imgShp" presStyleLbl="fgImgPlace1" presStyleIdx="9" presStyleCnt="11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92681896-344A-4DD5-9B38-E685C9269FA2}" type="pres">
      <dgm:prSet presAssocID="{BA867BD1-26E3-4295-9CDC-DC70CC3DA4B2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295AC-B58C-417B-95E4-D3CE8F901AE0}" type="pres">
      <dgm:prSet presAssocID="{DA8F346E-505B-45FB-B804-A9C2959FB873}" presName="spacing" presStyleCnt="0"/>
      <dgm:spPr/>
    </dgm:pt>
    <dgm:pt modelId="{75316D7E-5551-47FE-BC7E-63035DEA61AF}" type="pres">
      <dgm:prSet presAssocID="{EFEE57C3-84CC-474E-9EDD-34E86C83D6D6}" presName="composite" presStyleCnt="0"/>
      <dgm:spPr/>
    </dgm:pt>
    <dgm:pt modelId="{0CC00D58-B70F-491E-B533-403531E16178}" type="pres">
      <dgm:prSet presAssocID="{EFEE57C3-84CC-474E-9EDD-34E86C83D6D6}" presName="imgShp" presStyleLbl="fgImgPlace1" presStyleIdx="10" presStyleCnt="11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AC28C9FE-0D4C-40E3-83CE-26752BA92DE4}" type="pres">
      <dgm:prSet presAssocID="{EFEE57C3-84CC-474E-9EDD-34E86C83D6D6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454A0-5180-4181-BD5F-E22F1A6D77D2}" type="presOf" srcId="{0B3B84CB-9772-4B8D-BE49-A02903B8A58F}" destId="{7C358BD3-09EB-4381-AF37-C99AE9BA5158}" srcOrd="0" destOrd="0" presId="urn:microsoft.com/office/officeart/2005/8/layout/vList3#1"/>
    <dgm:cxn modelId="{B842FFDB-12BD-493C-A49A-A3AE4BA77698}" srcId="{AAC4C875-CA6D-45EF-9104-A190A27C662C}" destId="{7AB9E97A-1CC0-4ECD-8115-421DE28BEB25}" srcOrd="7" destOrd="0" parTransId="{0ECB3209-CE7F-4F44-AF27-8DB164C65C9C}" sibTransId="{4BF24A99-3D3B-40D2-B554-945009B79C06}"/>
    <dgm:cxn modelId="{70D0EC3A-58F7-4BED-AA40-1AECC950C94D}" srcId="{AAC4C875-CA6D-45EF-9104-A190A27C662C}" destId="{2A5F30F6-DD0B-4461-B1B9-B7E058499B1E}" srcOrd="4" destOrd="0" parTransId="{F336912C-AC46-4C99-9E83-1384C2CD3072}" sibTransId="{CC4C8DFC-2A67-4B73-BB91-B395DB1F6FC7}"/>
    <dgm:cxn modelId="{6EB62FD1-2AC1-4E56-8CF3-88FC53235F53}" srcId="{AAC4C875-CA6D-45EF-9104-A190A27C662C}" destId="{9368B53B-0327-447D-A29E-0F705F4C0957}" srcOrd="0" destOrd="0" parTransId="{21D3A9FD-EEF7-4367-A364-DBE066E0674F}" sibTransId="{64CF44EC-6B2B-4E05-9F75-376EB2F808E6}"/>
    <dgm:cxn modelId="{B0C39398-8075-4622-8BEC-664545FE9E31}" type="presOf" srcId="{78A343C5-D048-4633-8176-499D6CB09239}" destId="{3B133B4F-96A6-457F-825B-CF327B4CB7A7}" srcOrd="0" destOrd="0" presId="urn:microsoft.com/office/officeart/2005/8/layout/vList3#1"/>
    <dgm:cxn modelId="{6F7C0A8E-E09E-4D9D-B628-B78CA5699DDF}" type="presOf" srcId="{F55D54F5-E108-414B-89BD-80265EFB6746}" destId="{84B89782-3E39-47B1-B087-E92BA4135705}" srcOrd="0" destOrd="0" presId="urn:microsoft.com/office/officeart/2005/8/layout/vList3#1"/>
    <dgm:cxn modelId="{8C2E0E22-A9A2-40FA-A9D8-56D457ACC47B}" srcId="{AAC4C875-CA6D-45EF-9104-A190A27C662C}" destId="{4C16B5C9-5805-4E23-99CF-B729576B06C7}" srcOrd="8" destOrd="0" parTransId="{9E6D5143-728F-47D2-9C73-E545CE6C4E44}" sibTransId="{FC204834-E129-4748-ADCE-E12F5AE7AF8C}"/>
    <dgm:cxn modelId="{EA4E95C2-BE6F-468C-93D8-48C591533FBE}" srcId="{AAC4C875-CA6D-45EF-9104-A190A27C662C}" destId="{0B3B84CB-9772-4B8D-BE49-A02903B8A58F}" srcOrd="6" destOrd="0" parTransId="{4116249A-AB7D-4107-8545-0FAC6ED2FE3B}" sibTransId="{52FB6B41-2865-4D2A-8720-AA11859D8885}"/>
    <dgm:cxn modelId="{D4444AB6-6C9B-4F96-852E-52F050481D60}" srcId="{AAC4C875-CA6D-45EF-9104-A190A27C662C}" destId="{D9DA2A7E-6B68-4670-9283-48E13C3950AB}" srcOrd="3" destOrd="0" parTransId="{3428F256-51B1-4641-9DA4-24B556892D99}" sibTransId="{E949F51F-79A4-4CF2-BD5F-6B9F0960A6FE}"/>
    <dgm:cxn modelId="{EDF3BE64-0648-476F-8E77-BFE9E19A5D31}" type="presOf" srcId="{4C16B5C9-5805-4E23-99CF-B729576B06C7}" destId="{6EE45EED-12AD-4156-8E38-61BBB99DFE1E}" srcOrd="0" destOrd="0" presId="urn:microsoft.com/office/officeart/2005/8/layout/vList3#1"/>
    <dgm:cxn modelId="{C1D8CC2A-99F4-4FBF-9667-DEF6FA44EE3F}" type="presOf" srcId="{BA867BD1-26E3-4295-9CDC-DC70CC3DA4B2}" destId="{92681896-344A-4DD5-9B38-E685C9269FA2}" srcOrd="0" destOrd="0" presId="urn:microsoft.com/office/officeart/2005/8/layout/vList3#1"/>
    <dgm:cxn modelId="{E805CD22-537D-4FC2-9818-8F4BD2E2353A}" type="presOf" srcId="{9368B53B-0327-447D-A29E-0F705F4C0957}" destId="{3D5E6CCB-EEF0-470E-B3E3-3A12B4FC42B4}" srcOrd="0" destOrd="0" presId="urn:microsoft.com/office/officeart/2005/8/layout/vList3#1"/>
    <dgm:cxn modelId="{BC14782B-9800-4D17-968E-6179730313D9}" type="presOf" srcId="{C94CB981-8166-4DF6-9BEA-4A0E20DB9E87}" destId="{D0C4477F-6CF3-4520-96B9-057CA8022995}" srcOrd="0" destOrd="0" presId="urn:microsoft.com/office/officeart/2005/8/layout/vList3#1"/>
    <dgm:cxn modelId="{0209ED89-AC66-4D58-853B-46565504CD99}" srcId="{AAC4C875-CA6D-45EF-9104-A190A27C662C}" destId="{F55D54F5-E108-414B-89BD-80265EFB6746}" srcOrd="1" destOrd="0" parTransId="{1DAE83D0-E2D0-478D-866B-64EAF49EE451}" sibTransId="{1DC6D40F-A808-42BC-9420-1145D160E0C4}"/>
    <dgm:cxn modelId="{1346281E-2992-48A2-9268-C35AF6543D6D}" srcId="{AAC4C875-CA6D-45EF-9104-A190A27C662C}" destId="{BA867BD1-26E3-4295-9CDC-DC70CC3DA4B2}" srcOrd="9" destOrd="0" parTransId="{BC16D98E-D332-4541-AE7D-D6910406C37E}" sibTransId="{DA8F346E-505B-45FB-B804-A9C2959FB873}"/>
    <dgm:cxn modelId="{C9018CE6-80C6-457F-8FC5-DEEBBE7FB386}" type="presOf" srcId="{D9DA2A7E-6B68-4670-9283-48E13C3950AB}" destId="{C4A29B4A-242F-4CB4-94CB-E61635E987D7}" srcOrd="0" destOrd="0" presId="urn:microsoft.com/office/officeart/2005/8/layout/vList3#1"/>
    <dgm:cxn modelId="{AFF4F534-BA57-4228-A52E-A108314EA917}" type="presOf" srcId="{2A5F30F6-DD0B-4461-B1B9-B7E058499B1E}" destId="{761B7043-49CF-4B1C-85C4-D8A394115A15}" srcOrd="0" destOrd="0" presId="urn:microsoft.com/office/officeart/2005/8/layout/vList3#1"/>
    <dgm:cxn modelId="{3676F28E-18C4-4AE6-9932-6C4151118C0C}" srcId="{AAC4C875-CA6D-45EF-9104-A190A27C662C}" destId="{78A343C5-D048-4633-8176-499D6CB09239}" srcOrd="2" destOrd="0" parTransId="{117CCA79-26D4-4B0F-B6D1-F4D73CE08D33}" sibTransId="{E8F3F277-22D1-420F-A5AE-A3AF48E26F87}"/>
    <dgm:cxn modelId="{9F841FB4-C784-4B14-BBF5-6BE6626C349E}" type="presOf" srcId="{EFEE57C3-84CC-474E-9EDD-34E86C83D6D6}" destId="{AC28C9FE-0D4C-40E3-83CE-26752BA92DE4}" srcOrd="0" destOrd="0" presId="urn:microsoft.com/office/officeart/2005/8/layout/vList3#1"/>
    <dgm:cxn modelId="{747E8BAC-86E9-4145-ADD4-9DE1187398F0}" srcId="{AAC4C875-CA6D-45EF-9104-A190A27C662C}" destId="{C94CB981-8166-4DF6-9BEA-4A0E20DB9E87}" srcOrd="5" destOrd="0" parTransId="{3887EB44-A835-4040-AF79-BB61DB5B9EC5}" sibTransId="{590744FA-2332-4D1C-B3A3-2FF23ACF1F65}"/>
    <dgm:cxn modelId="{496A1344-4350-446A-9A12-43F9BF576387}" type="presOf" srcId="{AAC4C875-CA6D-45EF-9104-A190A27C662C}" destId="{9514C1DB-1521-4074-9E6C-418D77C624B4}" srcOrd="0" destOrd="0" presId="urn:microsoft.com/office/officeart/2005/8/layout/vList3#1"/>
    <dgm:cxn modelId="{47630409-6CF9-443C-94DB-48586EF83CB8}" srcId="{AAC4C875-CA6D-45EF-9104-A190A27C662C}" destId="{EFEE57C3-84CC-474E-9EDD-34E86C83D6D6}" srcOrd="10" destOrd="0" parTransId="{A2F1F45C-6B5D-48CA-84CC-3D1AB7E652BE}" sibTransId="{A4F1ACFD-20A2-4406-9833-4A94F6FE6876}"/>
    <dgm:cxn modelId="{38FC8B45-C15E-4484-B08D-58447EFBA6BF}" type="presOf" srcId="{7AB9E97A-1CC0-4ECD-8115-421DE28BEB25}" destId="{68F45388-47D4-4F60-BA6C-E54A6A4713C5}" srcOrd="0" destOrd="0" presId="urn:microsoft.com/office/officeart/2005/8/layout/vList3#1"/>
    <dgm:cxn modelId="{855E9C86-BA01-4E7C-9ABC-D6D9D4A44CBF}" type="presParOf" srcId="{9514C1DB-1521-4074-9E6C-418D77C624B4}" destId="{F525D9DA-3855-4454-85E4-99AB45FCE442}" srcOrd="0" destOrd="0" presId="urn:microsoft.com/office/officeart/2005/8/layout/vList3#1"/>
    <dgm:cxn modelId="{2DC46C0B-620C-4226-86A2-32AE9FC06A7E}" type="presParOf" srcId="{F525D9DA-3855-4454-85E4-99AB45FCE442}" destId="{BB54265F-7C36-4393-9375-2872774C5495}" srcOrd="0" destOrd="0" presId="urn:microsoft.com/office/officeart/2005/8/layout/vList3#1"/>
    <dgm:cxn modelId="{B547430F-4C20-4267-9B70-00C34AC11AE6}" type="presParOf" srcId="{F525D9DA-3855-4454-85E4-99AB45FCE442}" destId="{3D5E6CCB-EEF0-470E-B3E3-3A12B4FC42B4}" srcOrd="1" destOrd="0" presId="urn:microsoft.com/office/officeart/2005/8/layout/vList3#1"/>
    <dgm:cxn modelId="{4CB63BEA-D369-446C-AA0A-7E23AF2EF35B}" type="presParOf" srcId="{9514C1DB-1521-4074-9E6C-418D77C624B4}" destId="{14E8338A-FA39-46B3-BFA6-9E10CE6A570D}" srcOrd="1" destOrd="0" presId="urn:microsoft.com/office/officeart/2005/8/layout/vList3#1"/>
    <dgm:cxn modelId="{F95A5C15-B438-4D30-9F2A-19A5D83AFD97}" type="presParOf" srcId="{9514C1DB-1521-4074-9E6C-418D77C624B4}" destId="{8A60EE1D-E41B-48FE-8EF5-57B6BA360644}" srcOrd="2" destOrd="0" presId="urn:microsoft.com/office/officeart/2005/8/layout/vList3#1"/>
    <dgm:cxn modelId="{DE37A503-BC84-4582-B811-74F2972F9381}" type="presParOf" srcId="{8A60EE1D-E41B-48FE-8EF5-57B6BA360644}" destId="{698CC251-E16C-4102-A973-57CABA967461}" srcOrd="0" destOrd="0" presId="urn:microsoft.com/office/officeart/2005/8/layout/vList3#1"/>
    <dgm:cxn modelId="{8FF8FCDE-4112-498B-B5EF-14FF51FCBF88}" type="presParOf" srcId="{8A60EE1D-E41B-48FE-8EF5-57B6BA360644}" destId="{84B89782-3E39-47B1-B087-E92BA4135705}" srcOrd="1" destOrd="0" presId="urn:microsoft.com/office/officeart/2005/8/layout/vList3#1"/>
    <dgm:cxn modelId="{9C990A5C-C61A-41AC-8A0F-56DBB704466D}" type="presParOf" srcId="{9514C1DB-1521-4074-9E6C-418D77C624B4}" destId="{310BC170-B1CC-488A-B798-4F832058D21C}" srcOrd="3" destOrd="0" presId="urn:microsoft.com/office/officeart/2005/8/layout/vList3#1"/>
    <dgm:cxn modelId="{BF674086-F429-437C-95A3-1351E58A4B35}" type="presParOf" srcId="{9514C1DB-1521-4074-9E6C-418D77C624B4}" destId="{2F993CEC-0A2F-4F48-8AD0-4E53286CE571}" srcOrd="4" destOrd="0" presId="urn:microsoft.com/office/officeart/2005/8/layout/vList3#1"/>
    <dgm:cxn modelId="{35F69179-03B6-459A-9356-FDC3EA5BA7AC}" type="presParOf" srcId="{2F993CEC-0A2F-4F48-8AD0-4E53286CE571}" destId="{03EE3FBA-4607-4837-A7F3-F140593FC516}" srcOrd="0" destOrd="0" presId="urn:microsoft.com/office/officeart/2005/8/layout/vList3#1"/>
    <dgm:cxn modelId="{3FF43A93-81BB-4972-853B-E66A55C4B34D}" type="presParOf" srcId="{2F993CEC-0A2F-4F48-8AD0-4E53286CE571}" destId="{3B133B4F-96A6-457F-825B-CF327B4CB7A7}" srcOrd="1" destOrd="0" presId="urn:microsoft.com/office/officeart/2005/8/layout/vList3#1"/>
    <dgm:cxn modelId="{D4742EE3-113B-4678-AA4F-1E44DF2F33D4}" type="presParOf" srcId="{9514C1DB-1521-4074-9E6C-418D77C624B4}" destId="{10430596-181A-45B0-A4E0-C611A1A9D3DA}" srcOrd="5" destOrd="0" presId="urn:microsoft.com/office/officeart/2005/8/layout/vList3#1"/>
    <dgm:cxn modelId="{EE557F6F-05B2-4DA2-95B3-4E2C158308CF}" type="presParOf" srcId="{9514C1DB-1521-4074-9E6C-418D77C624B4}" destId="{A77AF129-21CB-4868-9ADA-D8D410DA23F3}" srcOrd="6" destOrd="0" presId="urn:microsoft.com/office/officeart/2005/8/layout/vList3#1"/>
    <dgm:cxn modelId="{16920E74-C683-47CE-9CAC-C795E5D4FC9D}" type="presParOf" srcId="{A77AF129-21CB-4868-9ADA-D8D410DA23F3}" destId="{6F9E3B52-8E2B-42FD-B065-0EA73BFBF99D}" srcOrd="0" destOrd="0" presId="urn:microsoft.com/office/officeart/2005/8/layout/vList3#1"/>
    <dgm:cxn modelId="{C428CE87-565F-467E-84B3-9CC03396EED8}" type="presParOf" srcId="{A77AF129-21CB-4868-9ADA-D8D410DA23F3}" destId="{C4A29B4A-242F-4CB4-94CB-E61635E987D7}" srcOrd="1" destOrd="0" presId="urn:microsoft.com/office/officeart/2005/8/layout/vList3#1"/>
    <dgm:cxn modelId="{72825342-B9A8-4A08-8C16-9518CF39071C}" type="presParOf" srcId="{9514C1DB-1521-4074-9E6C-418D77C624B4}" destId="{74875222-FEF9-4D0D-8A1A-DDE919CD7ADD}" srcOrd="7" destOrd="0" presId="urn:microsoft.com/office/officeart/2005/8/layout/vList3#1"/>
    <dgm:cxn modelId="{3A38F88C-8308-451E-AB4A-D9EEE7E7ACCC}" type="presParOf" srcId="{9514C1DB-1521-4074-9E6C-418D77C624B4}" destId="{8B71793D-F736-4B38-A69C-853496C18847}" srcOrd="8" destOrd="0" presId="urn:microsoft.com/office/officeart/2005/8/layout/vList3#1"/>
    <dgm:cxn modelId="{79579963-81E3-43FF-825F-B8B7639C01C3}" type="presParOf" srcId="{8B71793D-F736-4B38-A69C-853496C18847}" destId="{B6CF18A3-58A2-4BBF-9573-7352EB3DB48F}" srcOrd="0" destOrd="0" presId="urn:microsoft.com/office/officeart/2005/8/layout/vList3#1"/>
    <dgm:cxn modelId="{D31B5868-B6A5-4798-ADDB-CCCA7F983700}" type="presParOf" srcId="{8B71793D-F736-4B38-A69C-853496C18847}" destId="{761B7043-49CF-4B1C-85C4-D8A394115A15}" srcOrd="1" destOrd="0" presId="urn:microsoft.com/office/officeart/2005/8/layout/vList3#1"/>
    <dgm:cxn modelId="{9CF802C8-B647-4C73-9A57-0ECFF67B1828}" type="presParOf" srcId="{9514C1DB-1521-4074-9E6C-418D77C624B4}" destId="{A49E85C5-8DC9-4BEE-93D7-84BFB6F14099}" srcOrd="9" destOrd="0" presId="urn:microsoft.com/office/officeart/2005/8/layout/vList3#1"/>
    <dgm:cxn modelId="{D54DA379-2377-4E38-B93C-B38AD6AAEE58}" type="presParOf" srcId="{9514C1DB-1521-4074-9E6C-418D77C624B4}" destId="{A591DE9D-7612-4A46-81A3-EC048CA21845}" srcOrd="10" destOrd="0" presId="urn:microsoft.com/office/officeart/2005/8/layout/vList3#1"/>
    <dgm:cxn modelId="{399CAB45-355A-417E-8A08-515CEC96668F}" type="presParOf" srcId="{A591DE9D-7612-4A46-81A3-EC048CA21845}" destId="{88459E72-BAA7-45CD-AB5E-168C9BEABB84}" srcOrd="0" destOrd="0" presId="urn:microsoft.com/office/officeart/2005/8/layout/vList3#1"/>
    <dgm:cxn modelId="{38B4E0C3-E30B-4FDA-9D43-99ABBEEB7D24}" type="presParOf" srcId="{A591DE9D-7612-4A46-81A3-EC048CA21845}" destId="{D0C4477F-6CF3-4520-96B9-057CA8022995}" srcOrd="1" destOrd="0" presId="urn:microsoft.com/office/officeart/2005/8/layout/vList3#1"/>
    <dgm:cxn modelId="{3A6A3B21-2212-449B-86DF-FA3C0DCD91B9}" type="presParOf" srcId="{9514C1DB-1521-4074-9E6C-418D77C624B4}" destId="{51701AD4-891B-466C-B7AB-962D50ADA123}" srcOrd="11" destOrd="0" presId="urn:microsoft.com/office/officeart/2005/8/layout/vList3#1"/>
    <dgm:cxn modelId="{2791D174-ADD3-4DDB-8A66-61EC4DDB6C75}" type="presParOf" srcId="{9514C1DB-1521-4074-9E6C-418D77C624B4}" destId="{122D8423-D9A2-4B0B-83D9-B741BC7C67BE}" srcOrd="12" destOrd="0" presId="urn:microsoft.com/office/officeart/2005/8/layout/vList3#1"/>
    <dgm:cxn modelId="{C85A9EC8-66E2-4E17-8D2D-F7DF4EE3791B}" type="presParOf" srcId="{122D8423-D9A2-4B0B-83D9-B741BC7C67BE}" destId="{F702798F-F3DC-4E6E-9D61-4E59D9D63729}" srcOrd="0" destOrd="0" presId="urn:microsoft.com/office/officeart/2005/8/layout/vList3#1"/>
    <dgm:cxn modelId="{E7114BC0-9FFA-421A-AEF2-30CB64F7BBDB}" type="presParOf" srcId="{122D8423-D9A2-4B0B-83D9-B741BC7C67BE}" destId="{7C358BD3-09EB-4381-AF37-C99AE9BA5158}" srcOrd="1" destOrd="0" presId="urn:microsoft.com/office/officeart/2005/8/layout/vList3#1"/>
    <dgm:cxn modelId="{F9D4E398-AD15-42D1-BF53-9E562734D752}" type="presParOf" srcId="{9514C1DB-1521-4074-9E6C-418D77C624B4}" destId="{9874A925-E89A-451A-BE6C-EE71700A975D}" srcOrd="13" destOrd="0" presId="urn:microsoft.com/office/officeart/2005/8/layout/vList3#1"/>
    <dgm:cxn modelId="{65DEB284-2013-4CE7-8451-9A3CAF8C1B1F}" type="presParOf" srcId="{9514C1DB-1521-4074-9E6C-418D77C624B4}" destId="{FC6CCFDC-4F9F-4379-8F1E-E305080E366F}" srcOrd="14" destOrd="0" presId="urn:microsoft.com/office/officeart/2005/8/layout/vList3#1"/>
    <dgm:cxn modelId="{C6C218C3-AAFE-4C7E-AEC5-E0C1360A319D}" type="presParOf" srcId="{FC6CCFDC-4F9F-4379-8F1E-E305080E366F}" destId="{4DD4F8D1-0A43-4B27-8ADE-1007C61F6FDE}" srcOrd="0" destOrd="0" presId="urn:microsoft.com/office/officeart/2005/8/layout/vList3#1"/>
    <dgm:cxn modelId="{0B6A9F1F-1A73-4470-8EE1-34421333EF10}" type="presParOf" srcId="{FC6CCFDC-4F9F-4379-8F1E-E305080E366F}" destId="{68F45388-47D4-4F60-BA6C-E54A6A4713C5}" srcOrd="1" destOrd="0" presId="urn:microsoft.com/office/officeart/2005/8/layout/vList3#1"/>
    <dgm:cxn modelId="{DC7A2D6C-7876-44D2-8CCC-C6619C22834E}" type="presParOf" srcId="{9514C1DB-1521-4074-9E6C-418D77C624B4}" destId="{AE5AB980-70A0-466E-A8F3-F596F6BE0D21}" srcOrd="15" destOrd="0" presId="urn:microsoft.com/office/officeart/2005/8/layout/vList3#1"/>
    <dgm:cxn modelId="{F8DA35E7-2A79-4C35-A132-802FA8EA81D2}" type="presParOf" srcId="{9514C1DB-1521-4074-9E6C-418D77C624B4}" destId="{8FA99FCC-BCF2-45E4-B4D0-86C2B3C9373E}" srcOrd="16" destOrd="0" presId="urn:microsoft.com/office/officeart/2005/8/layout/vList3#1"/>
    <dgm:cxn modelId="{D79D15D3-AECD-46B9-94E9-87B2EE0A493E}" type="presParOf" srcId="{8FA99FCC-BCF2-45E4-B4D0-86C2B3C9373E}" destId="{0D370D14-E7D7-4192-8777-C8AFE0B9BB36}" srcOrd="0" destOrd="0" presId="urn:microsoft.com/office/officeart/2005/8/layout/vList3#1"/>
    <dgm:cxn modelId="{132B0C22-47D8-4261-9077-C54A20ECF16E}" type="presParOf" srcId="{8FA99FCC-BCF2-45E4-B4D0-86C2B3C9373E}" destId="{6EE45EED-12AD-4156-8E38-61BBB99DFE1E}" srcOrd="1" destOrd="0" presId="urn:microsoft.com/office/officeart/2005/8/layout/vList3#1"/>
    <dgm:cxn modelId="{91D73246-48E8-4FD0-8DE7-862073D5D057}" type="presParOf" srcId="{9514C1DB-1521-4074-9E6C-418D77C624B4}" destId="{920ACD7A-EC2F-4246-B457-96226F56F195}" srcOrd="17" destOrd="0" presId="urn:microsoft.com/office/officeart/2005/8/layout/vList3#1"/>
    <dgm:cxn modelId="{4B7FABBB-051C-4C81-8B92-4BAE2C76CE0B}" type="presParOf" srcId="{9514C1DB-1521-4074-9E6C-418D77C624B4}" destId="{8ABBA232-C834-458B-BEBB-C451342F41A6}" srcOrd="18" destOrd="0" presId="urn:microsoft.com/office/officeart/2005/8/layout/vList3#1"/>
    <dgm:cxn modelId="{203730A6-2BF7-4012-B590-9FA88FDF82B2}" type="presParOf" srcId="{8ABBA232-C834-458B-BEBB-C451342F41A6}" destId="{003C381F-16BB-4465-B784-256D082B0AF4}" srcOrd="0" destOrd="0" presId="urn:microsoft.com/office/officeart/2005/8/layout/vList3#1"/>
    <dgm:cxn modelId="{75DF7A6A-893B-4A1C-B8DB-B1FF5F987C0A}" type="presParOf" srcId="{8ABBA232-C834-458B-BEBB-C451342F41A6}" destId="{92681896-344A-4DD5-9B38-E685C9269FA2}" srcOrd="1" destOrd="0" presId="urn:microsoft.com/office/officeart/2005/8/layout/vList3#1"/>
    <dgm:cxn modelId="{9B4AC0A8-A18D-4445-ABB3-54C5F3414E53}" type="presParOf" srcId="{9514C1DB-1521-4074-9E6C-418D77C624B4}" destId="{4DA295AC-B58C-417B-95E4-D3CE8F901AE0}" srcOrd="19" destOrd="0" presId="urn:microsoft.com/office/officeart/2005/8/layout/vList3#1"/>
    <dgm:cxn modelId="{AA651AEF-9355-402A-AFAD-96CA86B011AC}" type="presParOf" srcId="{9514C1DB-1521-4074-9E6C-418D77C624B4}" destId="{75316D7E-5551-47FE-BC7E-63035DEA61AF}" srcOrd="20" destOrd="0" presId="urn:microsoft.com/office/officeart/2005/8/layout/vList3#1"/>
    <dgm:cxn modelId="{B7326797-8FD7-4F9A-B77D-C68B1AFD1F4B}" type="presParOf" srcId="{75316D7E-5551-47FE-BC7E-63035DEA61AF}" destId="{0CC00D58-B70F-491E-B533-403531E16178}" srcOrd="0" destOrd="0" presId="urn:microsoft.com/office/officeart/2005/8/layout/vList3#1"/>
    <dgm:cxn modelId="{29BFAC38-DEC7-415F-956E-39B5E3FC8D8E}" type="presParOf" srcId="{75316D7E-5551-47FE-BC7E-63035DEA61AF}" destId="{AC28C9FE-0D4C-40E3-83CE-26752BA92DE4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8236CC-555F-4D0D-8DBD-99C3B642D652}" type="datetimeFigureOut">
              <a:rPr lang="ru-RU" smtClean="0"/>
              <a:pPr/>
              <a:t>15.12.2025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E68AE2-FD7B-4FE5-9FD1-368DC16F2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42.jpeg"/><Relationship Id="rId5" Type="http://schemas.openxmlformats.org/officeDocument/2006/relationships/diagramColors" Target="../diagrams/colors3.xml"/><Relationship Id="rId10" Type="http://schemas.openxmlformats.org/officeDocument/2006/relationships/chart" Target="../charts/chart6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9"/>
            <a:ext cx="7786742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/>
            </a:r>
            <a:b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Публичные слушания </a:t>
            </a:r>
            <a:b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по проекту бюджета Чернышевского муниципального округа</a:t>
            </a:r>
            <a:b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на 2026 год и на плановый период 2027 и 2028 годов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1026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28662" cy="1157812"/>
          </a:xfrm>
          <a:prstGeom prst="rect">
            <a:avLst/>
          </a:prstGeom>
          <a:noFill/>
        </p:spPr>
      </p:pic>
      <p:pic>
        <p:nvPicPr>
          <p:cNvPr id="4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62" cy="1157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6157898" cy="10715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Прогнозируемые  налоговые доходы Чернышевского муниципального округа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2026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-214346" y="1571612"/>
          <a:ext cx="935834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NATASHA\Desktop\для презентации\7d703c5c427182d9248ca51a10ea31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858180" cy="107154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Чернышевского муниципального округа на 2026 год и плановый период 2027-2028 годы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86710" y="714356"/>
            <a:ext cx="121444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85786" cy="1068747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067543"/>
          <a:ext cx="8572560" cy="5478954"/>
        </p:xfrm>
        <a:graphic>
          <a:graphicData uri="http://schemas.openxmlformats.org/drawingml/2006/table">
            <a:tbl>
              <a:tblPr/>
              <a:tblGrid>
                <a:gridCol w="2000264"/>
                <a:gridCol w="1500198"/>
                <a:gridCol w="1200870"/>
                <a:gridCol w="1419995"/>
                <a:gridCol w="1183051"/>
                <a:gridCol w="1268182"/>
              </a:tblGrid>
              <a:tr h="4175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 отчислений, %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Ожидаемая оценка 2023 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Очередной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доходы,  налоговые и неналоговые, в т.ч.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366 819,6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398 743,2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429 583,3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459 537,4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2024г.-22,7%;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2025г.-22,4%;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2026г.-21,3%.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306 713,9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343 253,1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370 370,1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398 147,9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дифференцированные ставки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18 731,6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18 660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19 782,5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20 931,5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дифференцированный норматив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14 822,1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15 859,1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17 821,8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18 326,8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70% с сельских поселений;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 с городских поселений.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155,0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163,7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170,7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177,5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2 066,2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2 181,9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2 275,7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2 366,7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Налоги, сборы и регулярные платежи за пользование </a:t>
                      </a:r>
                      <a:br>
                        <a:rPr lang="ru-RU" sz="1100" b="1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100" b="1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природными ресурсами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2 750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4 979,8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4 360,5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4 548,0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4 730,0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1071547"/>
          <a:ext cx="8786873" cy="5517803"/>
        </p:xfrm>
        <a:graphic>
          <a:graphicData uri="http://schemas.openxmlformats.org/drawingml/2006/table">
            <a:tbl>
              <a:tblPr/>
              <a:tblGrid>
                <a:gridCol w="2050271"/>
                <a:gridCol w="1537703"/>
                <a:gridCol w="1230891"/>
                <a:gridCol w="1455495"/>
                <a:gridCol w="1212627"/>
                <a:gridCol w="1299886"/>
              </a:tblGrid>
              <a:tr h="62845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 отчислений, %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Очередной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финансовый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2026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доходы,  налоговые и неналоговые, в т.ч.</a:t>
                      </a: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817 548,10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834 425,3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924 943,5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994 072,3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28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2026г.-45,1%;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2027г.-45,6%;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2028г.-45,5%.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608 709,5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703 732,4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773 401,9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836 047,5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68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дифференцированные ставки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48 653,2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53 557,4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72 025,9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75 180,2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6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дифференцированный норматив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17 117 ,4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13 007,7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13 927,9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15 508,5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293,3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317,5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76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6 300 ,0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6 671,7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6 945,2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7 223,0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384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8 310,0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8 809,0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8 809,0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8 809,0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57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Земельный налог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9 822,0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10 887,0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887,0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887,0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52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Налоги, сборы и регулярные платежи за пользование </a:t>
                      </a:r>
                      <a:br>
                        <a:rPr lang="ru-RU" sz="1100" b="1" kern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100" b="1" kern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природными ресурсами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1 450,0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648,0</a:t>
                      </a: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261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100" b="1" kern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15 257,4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16 157,6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16 820,0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17 492,8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57982" cy="796908"/>
          </a:xfrm>
        </p:spPr>
        <p:txBody>
          <a:bodyPr>
            <a:normAutofit fontScale="90000"/>
          </a:bodyPr>
          <a:lstStyle/>
          <a:p>
            <a:pPr marR="425450" algn="ctr">
              <a:lnSpc>
                <a:spcPct val="100000"/>
              </a:lnSpc>
              <a:spcBef>
                <a:spcPts val="105"/>
              </a:spcBef>
            </a:pPr>
            <a:r>
              <a:rPr lang="ru-RU" sz="2700" dirty="0" smtClean="0">
                <a:latin typeface="Times New Roman"/>
                <a:cs typeface="Times New Roman"/>
              </a:rPr>
              <a:t/>
            </a:r>
            <a:br>
              <a:rPr lang="ru-RU" sz="2700" dirty="0" smtClean="0">
                <a:latin typeface="Times New Roman"/>
                <a:cs typeface="Times New Roman"/>
              </a:rPr>
            </a:br>
            <a:r>
              <a:rPr lang="ru-RU" sz="2700" dirty="0" smtClean="0">
                <a:latin typeface="Times New Roman"/>
                <a:cs typeface="Times New Roman"/>
              </a:rPr>
              <a:t>Динамика</a:t>
            </a:r>
            <a:r>
              <a:rPr lang="ru-RU" sz="2700" spc="-15" dirty="0" smtClean="0">
                <a:latin typeface="Times New Roman"/>
                <a:cs typeface="Times New Roman"/>
              </a:rPr>
              <a:t> </a:t>
            </a:r>
            <a:r>
              <a:rPr lang="ru-RU" sz="2700" dirty="0" smtClean="0">
                <a:latin typeface="Times New Roman"/>
                <a:cs typeface="Times New Roman"/>
              </a:rPr>
              <a:t>налоговых</a:t>
            </a:r>
            <a:r>
              <a:rPr lang="ru-RU" sz="2700" spc="-35" dirty="0" smtClean="0">
                <a:latin typeface="Times New Roman"/>
                <a:cs typeface="Times New Roman"/>
              </a:rPr>
              <a:t> </a:t>
            </a:r>
            <a:r>
              <a:rPr lang="ru-RU" sz="2700" dirty="0" smtClean="0">
                <a:latin typeface="Times New Roman"/>
                <a:cs typeface="Times New Roman"/>
              </a:rPr>
              <a:t>доходов</a:t>
            </a:r>
            <a:r>
              <a:rPr lang="ru-RU" sz="2700" spc="-25" dirty="0" smtClean="0">
                <a:latin typeface="Times New Roman"/>
                <a:cs typeface="Times New Roman"/>
              </a:rPr>
              <a:t> </a:t>
            </a:r>
            <a:r>
              <a:rPr lang="ru-RU" sz="2700" spc="-10" dirty="0" smtClean="0">
                <a:latin typeface="Times New Roman"/>
                <a:cs typeface="Times New Roman"/>
              </a:rPr>
              <a:t>бюджета </a:t>
            </a:r>
            <a:br>
              <a:rPr lang="ru-RU" sz="2700" spc="-10" dirty="0" smtClean="0">
                <a:latin typeface="Times New Roman"/>
                <a:cs typeface="Times New Roman"/>
              </a:rPr>
            </a:br>
            <a:r>
              <a:rPr lang="ru-RU" sz="2700" spc="-10" dirty="0" smtClean="0">
                <a:latin typeface="Times New Roman"/>
                <a:cs typeface="Times New Roman"/>
              </a:rPr>
              <a:t>Чернышевского муниципального округа</a:t>
            </a:r>
            <a:r>
              <a:rPr lang="ru-RU" sz="4400" dirty="0" smtClean="0">
                <a:latin typeface="Times New Roman"/>
                <a:cs typeface="Times New Roman"/>
              </a:rPr>
              <a:t/>
            </a:r>
            <a:br>
              <a:rPr lang="ru-RU" sz="4400" dirty="0" smtClean="0">
                <a:latin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50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098" name="Picture 2" descr="C:\Users\NATASHA\Desktop\для презентации\3cca56045a2fc476fa401ef58d4a32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357421" cy="1428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0"/>
            <a:ext cx="6429420" cy="14287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Прогнозируемые  неналоговые доходы Чернышевского муниципального округа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2026 году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571612"/>
          <a:ext cx="9144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NATASHA\Desktop\для презентации\7d703c5c427182d9248ca51a10ea31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0298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091486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Чернышевского муниципального </a:t>
            </a:r>
            <a:r>
              <a:rPr lang="ru-RU" sz="22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2026 год и плановый период 2027-2028 годы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1000108"/>
            <a:ext cx="121444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8662" cy="1157813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099" y="1071547"/>
          <a:ext cx="7786742" cy="5323317"/>
        </p:xfrm>
        <a:graphic>
          <a:graphicData uri="http://schemas.openxmlformats.org/drawingml/2006/table">
            <a:tbl>
              <a:tblPr/>
              <a:tblGrid>
                <a:gridCol w="1733821"/>
                <a:gridCol w="1946801"/>
                <a:gridCol w="1009453"/>
                <a:gridCol w="1081556"/>
                <a:gridCol w="1009453"/>
                <a:gridCol w="1005658"/>
              </a:tblGrid>
              <a:tr h="6824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 отчислений, %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Ожидаемая оценка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Очередной финансовый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2026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Плановый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2028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120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17 381,8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13 917,4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14 488,0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15 067,5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09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577 ,4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5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оказания платных  услуг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8 332,6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1 774,6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1826,3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807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1 582,9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985,0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997,2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32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Согласно Бюджетного кодекса РФ</a:t>
                      </a: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13 615,4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3 416,2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3 556,3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3 698,5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04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60 161,5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401,3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693" marR="246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57982" cy="796908"/>
          </a:xfrm>
        </p:spPr>
        <p:txBody>
          <a:bodyPr>
            <a:normAutofit fontScale="90000"/>
          </a:bodyPr>
          <a:lstStyle/>
          <a:p>
            <a:pPr marR="425450" algn="ctr">
              <a:lnSpc>
                <a:spcPct val="100000"/>
              </a:lnSpc>
              <a:spcBef>
                <a:spcPts val="105"/>
              </a:spcBef>
            </a:pPr>
            <a:r>
              <a:rPr lang="ru-RU" sz="2700" dirty="0" smtClean="0">
                <a:latin typeface="Times New Roman"/>
                <a:cs typeface="Times New Roman"/>
              </a:rPr>
              <a:t/>
            </a:r>
            <a:br>
              <a:rPr lang="ru-RU" sz="2700" dirty="0" smtClean="0">
                <a:latin typeface="Times New Roman"/>
                <a:cs typeface="Times New Roman"/>
              </a:rPr>
            </a:br>
            <a:r>
              <a:rPr lang="ru-RU" sz="2700" dirty="0" smtClean="0">
                <a:latin typeface="Times New Roman"/>
                <a:cs typeface="Times New Roman"/>
              </a:rPr>
              <a:t>Динамика</a:t>
            </a:r>
            <a:r>
              <a:rPr lang="ru-RU" sz="2700" spc="-15" dirty="0" smtClean="0">
                <a:latin typeface="Times New Roman"/>
                <a:cs typeface="Times New Roman"/>
              </a:rPr>
              <a:t> </a:t>
            </a:r>
            <a:r>
              <a:rPr lang="ru-RU" sz="2700" dirty="0" smtClean="0">
                <a:latin typeface="Times New Roman"/>
                <a:cs typeface="Times New Roman"/>
              </a:rPr>
              <a:t>неналоговых</a:t>
            </a:r>
            <a:r>
              <a:rPr lang="ru-RU" sz="2700" spc="-35" dirty="0" smtClean="0">
                <a:latin typeface="Times New Roman"/>
                <a:cs typeface="Times New Roman"/>
              </a:rPr>
              <a:t> </a:t>
            </a:r>
            <a:r>
              <a:rPr lang="ru-RU" sz="2700" dirty="0" smtClean="0">
                <a:latin typeface="Times New Roman"/>
                <a:cs typeface="Times New Roman"/>
              </a:rPr>
              <a:t>доходов</a:t>
            </a:r>
            <a:r>
              <a:rPr lang="ru-RU" sz="2700" spc="-25" dirty="0" smtClean="0">
                <a:latin typeface="Times New Roman"/>
                <a:cs typeface="Times New Roman"/>
              </a:rPr>
              <a:t> </a:t>
            </a:r>
            <a:r>
              <a:rPr lang="ru-RU" sz="2700" spc="-10" dirty="0" smtClean="0">
                <a:latin typeface="Times New Roman"/>
                <a:cs typeface="Times New Roman"/>
              </a:rPr>
              <a:t>бюджета </a:t>
            </a:r>
            <a:br>
              <a:rPr lang="ru-RU" sz="2700" spc="-10" dirty="0" smtClean="0">
                <a:latin typeface="Times New Roman"/>
                <a:cs typeface="Times New Roman"/>
              </a:rPr>
            </a:br>
            <a:r>
              <a:rPr lang="ru-RU" sz="2700" spc="-10" dirty="0" smtClean="0">
                <a:latin typeface="Times New Roman"/>
                <a:cs typeface="Times New Roman"/>
              </a:rPr>
              <a:t>Чернышевского муниципального округа</a:t>
            </a:r>
            <a:r>
              <a:rPr lang="ru-RU" sz="4400" dirty="0" smtClean="0">
                <a:latin typeface="Times New Roman"/>
                <a:cs typeface="Times New Roman"/>
              </a:rPr>
              <a:t/>
            </a:r>
            <a:br>
              <a:rPr lang="ru-RU" sz="4400" dirty="0" smtClean="0"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4098" name="Picture 2" descr="C:\Users\NATASHA\Desktop\для презентации\3cca56045a2fc476fa401ef58d4a32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357421" cy="1428736"/>
          </a:xfrm>
          <a:prstGeom prst="rect">
            <a:avLst/>
          </a:prstGeom>
          <a:noFill/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537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878687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6286512" cy="135729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/>
            </a:r>
            <a:b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sz="2700" b="1" i="1" dirty="0">
                <a:solidFill>
                  <a:srgbClr val="17375E"/>
                </a:solidFill>
                <a:latin typeface="Times New Roman"/>
                <a:cs typeface="Times New Roman"/>
              </a:rPr>
              <a:t/>
            </a:r>
            <a:br>
              <a:rPr lang="ru-RU" sz="2700" b="1" i="1" dirty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/>
            </a:r>
            <a:b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2700" b="1" i="1" spc="-3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мероприятия</a:t>
            </a:r>
            <a:r>
              <a:rPr lang="ru-RU" sz="2700" b="1" i="1" spc="-4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2700" b="1" i="1" dirty="0" smtClean="0">
                <a:solidFill>
                  <a:srgbClr val="17375E"/>
                </a:solidFill>
                <a:latin typeface="Times New Roman"/>
                <a:cs typeface="Times New Roman"/>
              </a:rPr>
              <a:t>по</a:t>
            </a:r>
            <a:r>
              <a:rPr lang="ru-RU" sz="2700" b="1" i="1" spc="-40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2700" b="1" i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мобилизации доходов</a:t>
            </a:r>
            <a:r>
              <a:rPr lang="ru-RU" sz="2700" b="1" i="1" spc="-65" dirty="0" smtClean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lang="ru-RU" sz="2700" b="1" i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  <a:t>бюджета Чернышевского муниципального округа</a:t>
            </a:r>
            <a:br>
              <a:rPr lang="ru-RU" sz="2700" b="1" i="1" spc="-10" dirty="0" smtClean="0">
                <a:solidFill>
                  <a:srgbClr val="17375E"/>
                </a:solidFill>
                <a:latin typeface="Times New Roman"/>
                <a:cs typeface="Times New Roman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857488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05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1000108"/>
            <a:ext cx="1214446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1214415" cy="15140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78581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Объемы межбюджетных трансфертов, получаемых из краевого бюджета в 2026 году и плановом периоде 2027 и 2028 годов, предусмотрены на основании проекта закона Забайкальского края «О  бюджете Забайкальского края  на 2026 год и на плановый период 2027 и 2028 годов</a:t>
            </a:r>
            <a:r>
              <a:rPr lang="ru-RU" sz="3600" dirty="0" smtClean="0">
                <a:solidFill>
                  <a:srgbClr val="0070C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05800" cy="85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</a:t>
            </a:r>
            <a:b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5272" y="857232"/>
            <a:ext cx="928694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42976" cy="142501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14414" y="1142985"/>
          <a:ext cx="7500989" cy="1928824"/>
        </p:xfrm>
        <a:graphic>
          <a:graphicData uri="http://schemas.openxmlformats.org/drawingml/2006/table">
            <a:tbl>
              <a:tblPr/>
              <a:tblGrid>
                <a:gridCol w="1435480"/>
                <a:gridCol w="1146321"/>
                <a:gridCol w="1228936"/>
                <a:gridCol w="1211724"/>
                <a:gridCol w="1239264"/>
                <a:gridCol w="1239264"/>
              </a:tblGrid>
              <a:tr h="20221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  <a:r>
                        <a:rPr lang="ru-RU" sz="800" b="0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(оценка)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 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2027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2028 год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0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из других бюджетов  бюджетной системы РФ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1 931 478,30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2 056 920,50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965 004,50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808 415,20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781 105,60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Дотации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426 366,50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366 765,30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242 124,00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170 230,00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142 447,00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Субсидии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625 351,80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637 947,90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26 340,10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30 520,70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50 992,70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88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Субвенции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688 964,60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756 654,20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618 848,10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584 451,40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565 236,70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7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Иные межбюджетные трансферты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190 795,40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295 553,10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77 692,30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23 213,10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22 429,20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85720" y="3286124"/>
          <a:ext cx="8786874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42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6" y="1071546"/>
          <a:ext cx="7786743" cy="5061873"/>
        </p:xfrm>
        <a:graphic>
          <a:graphicData uri="http://schemas.openxmlformats.org/drawingml/2006/table">
            <a:tbl>
              <a:tblPr/>
              <a:tblGrid>
                <a:gridCol w="1657878"/>
                <a:gridCol w="1225773"/>
                <a:gridCol w="1225773"/>
                <a:gridCol w="1225773"/>
                <a:gridCol w="1225773"/>
                <a:gridCol w="1225773"/>
              </a:tblGrid>
              <a:tr h="241718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раздела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2024 году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2027 год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2028 год </a:t>
                      </a:r>
                    </a:p>
                  </a:txBody>
                  <a:tcPr marL="6612" marR="6612" marT="66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232 103,20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274 352,00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279 360,20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296 175,30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307 104,60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7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8 933,10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26 607,00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12 558,20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12 626,00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13 098,30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101 500,10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359 461,60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112 303,80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95 264,70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119 204,10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114 753,80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111 836,20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33 788,10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33 970,50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35 241,10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1 403 097,00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1 504 434,50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1 182 101,60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1 129 063,30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1 129 342,40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и кинематография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250 152,70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131 142,30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110 098,80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107 699,10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111 727,20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50 144,30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45 715,60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39 924,70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34 703,20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34 861,70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17 823,10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18 821,40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19 271,20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19 170,70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19 820,70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800,00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1 253,40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2 500,00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2 513,50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2 607,50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8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16,70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27,30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24,70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7,30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5,20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1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муниципальных образований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338 037,70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423 753,80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3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2 523 340,00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2 913 222,70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1 791 931,30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1 731 193,60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1 773 012,80   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842200" cy="621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 Чернышевского муниципального округа </a:t>
            </a:r>
          </a:p>
          <a:p>
            <a:pPr lvl="0" algn="ctr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период 2024-2028 годы</a:t>
            </a:r>
          </a:p>
        </p:txBody>
      </p:sp>
      <p:pic>
        <p:nvPicPr>
          <p:cNvPr id="6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42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802" y="214290"/>
            <a:ext cx="5500694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9815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 бюджета Чернышевского муниципального округа сформирован на основании: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977096" cy="4257676"/>
            <a:chOff x="96011" y="-24174"/>
            <a:chExt cx="8977096" cy="4257676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" y="-24174"/>
              <a:ext cx="2928926" cy="235743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3235" y="2333256"/>
              <a:ext cx="8099325" cy="53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1" y="2904760"/>
              <a:ext cx="598932" cy="5623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3235" y="2976198"/>
              <a:ext cx="8119872" cy="4892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3235" y="3547702"/>
              <a:ext cx="8101583" cy="6858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24" y="4357694"/>
            <a:ext cx="8123896" cy="60806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8662" y="5786454"/>
            <a:ext cx="8101583" cy="97383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2285992"/>
            <a:ext cx="598932" cy="1923668"/>
            <a:chOff x="105155" y="2552320"/>
            <a:chExt cx="598932" cy="1923668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155" y="2552320"/>
              <a:ext cx="598932" cy="5577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155" y="3927348"/>
              <a:ext cx="580644" cy="54864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4357694"/>
            <a:ext cx="580644" cy="5440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6000768"/>
            <a:ext cx="580644" cy="54406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071538" y="5786454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Объемов межбюджетных трансфертов, нормативов отчислений, определенные законом Забайкальского края «О  бюджете Забайкальского края  на 20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год и на плановый период 2027 и 20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57174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Бюджетного кодекса Российской Федерации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7224" y="5072074"/>
            <a:ext cx="8123896" cy="608066"/>
          </a:xfrm>
          <a:prstGeom prst="rect">
            <a:avLst/>
          </a:prstGeom>
        </p:spPr>
      </p:pic>
      <p:pic>
        <p:nvPicPr>
          <p:cNvPr id="22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072074"/>
            <a:ext cx="580644" cy="5440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1538" y="3071810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Основных  направлений бюджетной и налоговой политики округа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24" y="371475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Основных показателей прогноза социально-экономического развития округа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1604" y="450057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Ожидаемого исполнения бюджета на 2025 год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072074"/>
            <a:ext cx="7786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Закона Забайкальского края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 межбюджетных отношениях в Забайкальском крае</a:t>
            </a:r>
            <a:r>
              <a:rPr lang="ru-RU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 №608-ЗЗК от 20.12.2011г.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28" y="142852"/>
            <a:ext cx="7556448" cy="621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 Чернышевского муниципального округа 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видам расходов бюджетной классификации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14414" y="785794"/>
          <a:ext cx="7858178" cy="5551001"/>
        </p:xfrm>
        <a:graphic>
          <a:graphicData uri="http://schemas.openxmlformats.org/drawingml/2006/table">
            <a:tbl>
              <a:tblPr/>
              <a:tblGrid>
                <a:gridCol w="2185506"/>
                <a:gridCol w="1181138"/>
                <a:gridCol w="1167745"/>
                <a:gridCol w="1148998"/>
                <a:gridCol w="1092752"/>
                <a:gridCol w="1082039"/>
              </a:tblGrid>
              <a:tr h="15406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вида расходов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2024 году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год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 год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2027 год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2028 год </a:t>
                      </a:r>
                    </a:p>
                  </a:txBody>
                  <a:tcPr marL="5144" marR="5144" marT="51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(110) Расходы на выплаты персоналу казенных учреждений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138 238,20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152 846,50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151 981,00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152 801,50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158 516,30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(120) Расходы на выплаты персоналу государственных (муниципальных) органов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118 140,70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122 845,10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112 827,50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112 961,20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116 893,00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(240) Иные закупки товаров, работ и услуг для обеспечения государственных (муниципальных) нужд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264 482,90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595 925,70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247 499,90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244 753,50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274 149,00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(310) Публичные нормативные социальные выплаты гражданам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14 092,10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14 909,50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15 941,70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14 660,00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14 214,50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(320) Социальные выплаты гражданам, кроме публичных нормативных социальных выплат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18 238,70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20 927,20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14 209,90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12 677,60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12 992,80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(350) Премии и гранты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481,00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1 632,20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(410) Бюджетные инвестиции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9 180,00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(510) Дотации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24 367,00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31 187,40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(520) Субсидии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202 950,30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219 002,60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(540) Иные межбюджетные трансферты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110 720,50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173 563,80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-  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(610) Субсидии бюджетным учреждениям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1 584 279,80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1 558 853,40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1 230 717,90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1 174 683,70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1 176 884,20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(620) Субсидии автономным учреждениям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800,00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1 253,40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2 500,00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2 513,50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2 607,50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(730) Обслуживание муниципального долга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16,70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27,30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24,70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7,30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(810) Субсидии юридическим лицам (кроме некоммерческих организаций), индивидуальным предпринимателям, физическим лицам - производителям товаров, работ, услуг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26 623,10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7 408,20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7 427,60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7 287,90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7 579,40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(830) Исполнение судебных актов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1 885,80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316,20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(850) Уплата налогов, сборов и иных платежей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7 183,00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10 728,90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1 623,10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1 631,70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1 692,80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(870) Резервные средства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289,60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7 178,00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7 215,70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7 478,10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(880) Специальные расходы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1 654,50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1 500,00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РАСХОДОВ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2 523 340,00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2 913 222,70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1 791 931,30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1 731 193,60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1 773 012,80   </a:t>
                      </a:r>
                    </a:p>
                  </a:txBody>
                  <a:tcPr marL="5144" marR="5144" marT="5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6" cy="1425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709519"/>
              </p:ext>
            </p:extLst>
          </p:nvPr>
        </p:nvGraphicFramePr>
        <p:xfrm>
          <a:off x="467544" y="928670"/>
          <a:ext cx="5184576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292080" y="836712"/>
          <a:ext cx="4068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142852"/>
            <a:ext cx="7643866" cy="621852"/>
          </a:xfrm>
          <a:prstGeom prst="rect">
            <a:avLst/>
          </a:prstGeom>
          <a:solidFill>
            <a:srgbClr val="C2BAC2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 Чернышевского муниципального округа </a:t>
            </a:r>
          </a:p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2026 год и плановый период 2027 и 2028 годов</a:t>
            </a: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14282" y="2714620"/>
          <a:ext cx="542928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"/>
            <a:ext cx="1142976" cy="1425010"/>
          </a:xfrm>
          <a:prstGeom prst="rect">
            <a:avLst/>
          </a:prstGeom>
          <a:noFill/>
        </p:spPr>
      </p:pic>
      <p:pic>
        <p:nvPicPr>
          <p:cNvPr id="9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142976" cy="1425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28596" y="642894"/>
          <a:ext cx="8358245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643866" cy="50006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Доли направления расходования средств бюджета  Чернышевского муниципального округа  на 2026 год </a:t>
            </a:r>
          </a:p>
        </p:txBody>
      </p:sp>
      <p:pic>
        <p:nvPicPr>
          <p:cNvPr id="4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59468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020048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 прогнозируемого финансового результата бюджета Чернышевского муниципального округа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1285860"/>
            <a:ext cx="1214437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1508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618736"/>
          <a:ext cx="7715304" cy="4170130"/>
        </p:xfrm>
        <a:graphic>
          <a:graphicData uri="http://schemas.openxmlformats.org/drawingml/2006/table">
            <a:tbl>
              <a:tblPr/>
              <a:tblGrid>
                <a:gridCol w="4144586"/>
                <a:gridCol w="1147731"/>
                <a:gridCol w="1147731"/>
                <a:gridCol w="1275256"/>
              </a:tblGrid>
              <a:tr h="3828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Доходы, всего: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в  том числе: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1 799 429,8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1 733 358,7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1 775 177,9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Налоговые, неналоговые доходы</a:t>
                      </a: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834 425,3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924 943,5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994 072,3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в т.ч.  поступления налоговых доходов по дополнительным нормативам отчислений</a:t>
                      </a: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469 675,1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518 993,4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560 427,4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5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965 004,5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808 415,2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781 105,0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8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1 791 931,3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1 731 193,6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1 773 012,8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5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результат (+ профицит; -дефицит)</a:t>
                      </a: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+7 498,5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+2 165,1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+2 165,1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5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Установленный предел в 5% от утвержденного годового объема доходов районного бюджета без учета утвержденного объема безвозмездных поступлений и (или) поступлений налоговых доходов по дополнительным нормативам отчислений </a:t>
                      </a:r>
                    </a:p>
                  </a:txBody>
                  <a:tcPr marL="67456" marR="6745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-18 237,5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-20 297,5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-21 682,3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785926"/>
            <a:ext cx="8305800" cy="1643074"/>
          </a:xfrm>
          <a:prstGeom prst="rect">
            <a:avLst/>
          </a:prstGeom>
        </p:spPr>
        <p:txBody>
          <a:bodyPr lIns="0" rIns="0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 установлен  в соответствии  Положением о бюджетном процессе в  Чернышевском  районе   в размере 50% от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ru-RU" sz="50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2" name="Picture 2" descr="C:\Users\Ирина\Desktop\ef0eaa_3mi9j5_ld7_ap_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500938" y="3214688"/>
            <a:ext cx="1214437" cy="214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285852" y="3429000"/>
          <a:ext cx="721523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305800" cy="2000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428736"/>
            <a:ext cx="63946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1800" b="1" i="1" spc="-6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задачи</a:t>
            </a:r>
            <a:r>
              <a:rPr lang="ru-RU" sz="1800" b="1" i="1" spc="-6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бюджетной</a:t>
            </a:r>
            <a:r>
              <a:rPr lang="ru-RU" sz="1800" b="1" i="1" spc="-6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lang="ru-RU" sz="1800" b="1" i="1" spc="-7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налоговой</a:t>
            </a:r>
            <a:r>
              <a:rPr lang="ru-RU" sz="1800" b="1" i="1" spc="-5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политики </a:t>
            </a:r>
          </a:p>
          <a:p>
            <a:pPr algn="ctr">
              <a:buNone/>
            </a:pP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Чернышевского муниципального округа </a:t>
            </a:r>
          </a:p>
          <a:p>
            <a:pPr algn="ctr">
              <a:buNone/>
            </a:pP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на 2026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год</a:t>
            </a:r>
            <a:r>
              <a:rPr lang="ru-RU" sz="1800" b="1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плановый 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период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2027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–</a:t>
            </a:r>
            <a:r>
              <a:rPr lang="ru-RU" sz="1800" b="1" i="1" spc="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1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2028</a:t>
            </a:r>
            <a:r>
              <a:rPr lang="ru-RU" sz="1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годов:</a:t>
            </a:r>
          </a:p>
          <a:p>
            <a:pPr algn="ctr">
              <a:buNone/>
            </a:pPr>
            <a:endParaRPr lang="ru-RU" sz="1800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object 16"/>
          <p:cNvSpPr/>
          <p:nvPr/>
        </p:nvSpPr>
        <p:spPr>
          <a:xfrm>
            <a:off x="1071538" y="1500174"/>
            <a:ext cx="7572428" cy="428628"/>
          </a:xfrm>
          <a:custGeom>
            <a:avLst/>
            <a:gdLst/>
            <a:ahLst/>
            <a:cxnLst/>
            <a:rect l="l" t="t" r="r" b="b"/>
            <a:pathLst>
              <a:path w="6696709" h="337185">
                <a:moveTo>
                  <a:pt x="6640322" y="0"/>
                </a:moveTo>
                <a:lnTo>
                  <a:pt x="56133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4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3" y="336803"/>
                </a:lnTo>
                <a:lnTo>
                  <a:pt x="6640322" y="336803"/>
                </a:lnTo>
                <a:lnTo>
                  <a:pt x="6662166" y="332390"/>
                </a:lnTo>
                <a:lnTo>
                  <a:pt x="6680009" y="320357"/>
                </a:lnTo>
                <a:lnTo>
                  <a:pt x="6692042" y="302513"/>
                </a:lnTo>
                <a:lnTo>
                  <a:pt x="6696456" y="280669"/>
                </a:lnTo>
                <a:lnTo>
                  <a:pt x="6696456" y="56133"/>
                </a:lnTo>
                <a:lnTo>
                  <a:pt x="6692042" y="34289"/>
                </a:lnTo>
                <a:lnTo>
                  <a:pt x="6680009" y="16446"/>
                </a:lnTo>
                <a:lnTo>
                  <a:pt x="6662165" y="4413"/>
                </a:lnTo>
                <a:lnTo>
                  <a:pt x="664032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увеличение доходного потенциала Чернышевского муниципального округа и обеспечение устойчивых темпов роста поступлений доходов в Чернышевский муниципальный округ</a:t>
            </a: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1071538" y="2000240"/>
            <a:ext cx="7572428" cy="337185"/>
          </a:xfrm>
          <a:custGeom>
            <a:avLst/>
            <a:gdLst/>
            <a:ahLst/>
            <a:cxnLst/>
            <a:rect l="l" t="t" r="r" b="b"/>
            <a:pathLst>
              <a:path w="6696709" h="337185">
                <a:moveTo>
                  <a:pt x="6640322" y="0"/>
                </a:moveTo>
                <a:lnTo>
                  <a:pt x="56133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4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3" y="336803"/>
                </a:lnTo>
                <a:lnTo>
                  <a:pt x="6640322" y="336803"/>
                </a:lnTo>
                <a:lnTo>
                  <a:pt x="6662166" y="332390"/>
                </a:lnTo>
                <a:lnTo>
                  <a:pt x="6680009" y="320357"/>
                </a:lnTo>
                <a:lnTo>
                  <a:pt x="6692042" y="302513"/>
                </a:lnTo>
                <a:lnTo>
                  <a:pt x="6696456" y="280669"/>
                </a:lnTo>
                <a:lnTo>
                  <a:pt x="6696456" y="56133"/>
                </a:lnTo>
                <a:lnTo>
                  <a:pt x="6692042" y="34289"/>
                </a:lnTo>
                <a:lnTo>
                  <a:pt x="6680009" y="16446"/>
                </a:lnTo>
                <a:lnTo>
                  <a:pt x="6662165" y="4413"/>
                </a:lnTo>
                <a:lnTo>
                  <a:pt x="664032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устойчивости бюджетной системы муниципального округа при привлечении всех возможных источников и инструментов финансового обеспечения задач, поставленных Правительством Забайкальского края.</a:t>
            </a: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1071538" y="2428868"/>
            <a:ext cx="7572428" cy="337185"/>
          </a:xfrm>
          <a:custGeom>
            <a:avLst/>
            <a:gdLst/>
            <a:ahLst/>
            <a:cxnLst/>
            <a:rect l="l" t="t" r="r" b="b"/>
            <a:pathLst>
              <a:path w="6696709" h="337185">
                <a:moveTo>
                  <a:pt x="6640322" y="0"/>
                </a:moveTo>
                <a:lnTo>
                  <a:pt x="56133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4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3" y="336803"/>
                </a:lnTo>
                <a:lnTo>
                  <a:pt x="6640322" y="336803"/>
                </a:lnTo>
                <a:lnTo>
                  <a:pt x="6662166" y="332390"/>
                </a:lnTo>
                <a:lnTo>
                  <a:pt x="6680009" y="320357"/>
                </a:lnTo>
                <a:lnTo>
                  <a:pt x="6692042" y="302513"/>
                </a:lnTo>
                <a:lnTo>
                  <a:pt x="6696456" y="280669"/>
                </a:lnTo>
                <a:lnTo>
                  <a:pt x="6696456" y="56133"/>
                </a:lnTo>
                <a:lnTo>
                  <a:pt x="6692042" y="34289"/>
                </a:lnTo>
                <a:lnTo>
                  <a:pt x="6680009" y="16446"/>
                </a:lnTo>
                <a:lnTo>
                  <a:pt x="6662165" y="4413"/>
                </a:lnTo>
                <a:lnTo>
                  <a:pt x="664032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сферы муниципального финансового контроля и внутреннего финансового аудита</a:t>
            </a: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1071538" y="2857496"/>
            <a:ext cx="7572428" cy="357190"/>
          </a:xfrm>
          <a:custGeom>
            <a:avLst/>
            <a:gdLst/>
            <a:ahLst/>
            <a:cxnLst/>
            <a:rect l="l" t="t" r="r" b="b"/>
            <a:pathLst>
              <a:path w="6696709" h="337185">
                <a:moveTo>
                  <a:pt x="6640322" y="0"/>
                </a:moveTo>
                <a:lnTo>
                  <a:pt x="56133" y="0"/>
                </a:lnTo>
                <a:lnTo>
                  <a:pt x="34284" y="4413"/>
                </a:lnTo>
                <a:lnTo>
                  <a:pt x="16441" y="16446"/>
                </a:lnTo>
                <a:lnTo>
                  <a:pt x="4411" y="34289"/>
                </a:lnTo>
                <a:lnTo>
                  <a:pt x="0" y="56133"/>
                </a:lnTo>
                <a:lnTo>
                  <a:pt x="0" y="280669"/>
                </a:lnTo>
                <a:lnTo>
                  <a:pt x="4411" y="302514"/>
                </a:lnTo>
                <a:lnTo>
                  <a:pt x="16441" y="320357"/>
                </a:lnTo>
                <a:lnTo>
                  <a:pt x="34284" y="332390"/>
                </a:lnTo>
                <a:lnTo>
                  <a:pt x="56133" y="336803"/>
                </a:lnTo>
                <a:lnTo>
                  <a:pt x="6640322" y="336803"/>
                </a:lnTo>
                <a:lnTo>
                  <a:pt x="6662166" y="332390"/>
                </a:lnTo>
                <a:lnTo>
                  <a:pt x="6680009" y="320357"/>
                </a:lnTo>
                <a:lnTo>
                  <a:pt x="6692042" y="302513"/>
                </a:lnTo>
                <a:lnTo>
                  <a:pt x="6696456" y="280669"/>
                </a:lnTo>
                <a:lnTo>
                  <a:pt x="6696456" y="56133"/>
                </a:lnTo>
                <a:lnTo>
                  <a:pt x="6692042" y="34289"/>
                </a:lnTo>
                <a:lnTo>
                  <a:pt x="6680009" y="16446"/>
                </a:lnTo>
                <a:lnTo>
                  <a:pt x="6662165" y="4413"/>
                </a:lnTo>
                <a:lnTo>
                  <a:pt x="664032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сохранение высокого уровня открытости бюджетных  данных, характеризующих прозрачность бюджетного процесса округа</a:t>
            </a:r>
            <a:endParaRPr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25"/>
          <p:cNvSpPr txBox="1"/>
          <p:nvPr/>
        </p:nvSpPr>
        <p:spPr>
          <a:xfrm>
            <a:off x="1571604" y="3286124"/>
            <a:ext cx="62166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Приоритеты</a:t>
            </a:r>
            <a:r>
              <a:rPr sz="1800" b="1" i="1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действий</a:t>
            </a:r>
            <a:r>
              <a:rPr sz="1800" b="1" i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в</a:t>
            </a:r>
            <a:r>
              <a:rPr sz="1800" b="1" i="1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бюджетной</a:t>
            </a:r>
            <a:r>
              <a:rPr sz="1800" b="1" i="1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800" b="1" i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налоговой</a:t>
            </a:r>
            <a:r>
              <a:rPr sz="1800" b="1" i="1" spc="-6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политике</a:t>
            </a:r>
            <a:endParaRPr sz="1800">
              <a:latin typeface="Times New Roman"/>
              <a:cs typeface="Times New Roman"/>
            </a:endParaRPr>
          </a:p>
          <a:p>
            <a:pPr marL="492759" marR="485140" algn="ctr">
              <a:lnSpc>
                <a:spcPct val="100000"/>
              </a:lnSpc>
              <a:spcBef>
                <a:spcPts val="5"/>
              </a:spcBef>
            </a:pPr>
            <a:r>
              <a:rPr lang="ru-RU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Чернышевского муниципального округа </a:t>
            </a:r>
            <a:r>
              <a:rPr sz="1800" b="1" i="1" smtClean="0">
                <a:solidFill>
                  <a:srgbClr val="1F487C"/>
                </a:solidFill>
                <a:latin typeface="Times New Roman"/>
                <a:cs typeface="Times New Roman"/>
              </a:rPr>
              <a:t>на</a:t>
            </a:r>
            <a:r>
              <a:rPr sz="1800" b="1" i="1" spc="-15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2026</a:t>
            </a:r>
            <a:r>
              <a:rPr sz="1800" b="1" i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год</a:t>
            </a:r>
            <a:r>
              <a:rPr sz="1800" b="1" i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и</a:t>
            </a:r>
            <a:r>
              <a:rPr sz="1800" b="1" i="1" spc="-3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плановый</a:t>
            </a:r>
            <a:r>
              <a:rPr sz="1800" b="1" i="1" spc="-2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период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2027</a:t>
            </a:r>
            <a:r>
              <a:rPr sz="1800" b="1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–</a:t>
            </a:r>
            <a:r>
              <a:rPr sz="1800" b="1" i="1" spc="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1F487C"/>
                </a:solidFill>
                <a:latin typeface="Times New Roman"/>
                <a:cs typeface="Times New Roman"/>
              </a:rPr>
              <a:t>2028</a:t>
            </a:r>
            <a:r>
              <a:rPr sz="1800" b="1" i="1" spc="-10" dirty="0">
                <a:solidFill>
                  <a:srgbClr val="1F487C"/>
                </a:solidFill>
                <a:latin typeface="Times New Roman"/>
                <a:cs typeface="Times New Roman"/>
              </a:rPr>
              <a:t> годов: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26"/>
          <p:cNvSpPr/>
          <p:nvPr/>
        </p:nvSpPr>
        <p:spPr>
          <a:xfrm>
            <a:off x="1000100" y="4214818"/>
            <a:ext cx="7643866" cy="2428892"/>
          </a:xfrm>
          <a:custGeom>
            <a:avLst/>
            <a:gdLst/>
            <a:ahLst/>
            <a:cxnLst/>
            <a:rect l="l" t="t" r="r" b="b"/>
            <a:pathLst>
              <a:path w="7327900" h="3944620">
                <a:moveTo>
                  <a:pt x="0" y="145161"/>
                </a:moveTo>
                <a:lnTo>
                  <a:pt x="7401" y="99291"/>
                </a:lnTo>
                <a:lnTo>
                  <a:pt x="28011" y="59445"/>
                </a:lnTo>
                <a:lnTo>
                  <a:pt x="59439" y="28017"/>
                </a:lnTo>
                <a:lnTo>
                  <a:pt x="99294" y="7403"/>
                </a:lnTo>
                <a:lnTo>
                  <a:pt x="145186" y="0"/>
                </a:lnTo>
                <a:lnTo>
                  <a:pt x="7182231" y="0"/>
                </a:lnTo>
                <a:lnTo>
                  <a:pt x="7228100" y="7403"/>
                </a:lnTo>
                <a:lnTo>
                  <a:pt x="7267946" y="28017"/>
                </a:lnTo>
                <a:lnTo>
                  <a:pt x="7299374" y="59445"/>
                </a:lnTo>
                <a:lnTo>
                  <a:pt x="7319988" y="99291"/>
                </a:lnTo>
                <a:lnTo>
                  <a:pt x="7327391" y="145161"/>
                </a:lnTo>
                <a:lnTo>
                  <a:pt x="7327391" y="3798925"/>
                </a:lnTo>
                <a:lnTo>
                  <a:pt x="7319988" y="3844817"/>
                </a:lnTo>
                <a:lnTo>
                  <a:pt x="7299374" y="3884672"/>
                </a:lnTo>
                <a:lnTo>
                  <a:pt x="7267946" y="3916100"/>
                </a:lnTo>
                <a:lnTo>
                  <a:pt x="7228100" y="3936710"/>
                </a:lnTo>
                <a:lnTo>
                  <a:pt x="7182231" y="3944112"/>
                </a:lnTo>
                <a:lnTo>
                  <a:pt x="145186" y="3944112"/>
                </a:lnTo>
                <a:lnTo>
                  <a:pt x="99294" y="3936710"/>
                </a:lnTo>
                <a:lnTo>
                  <a:pt x="59439" y="3916100"/>
                </a:lnTo>
                <a:lnTo>
                  <a:pt x="28011" y="3884672"/>
                </a:lnTo>
                <a:lnTo>
                  <a:pt x="7401" y="3844817"/>
                </a:lnTo>
                <a:lnTo>
                  <a:pt x="0" y="3798925"/>
                </a:lnTo>
                <a:lnTo>
                  <a:pt x="0" y="145161"/>
                </a:lnTo>
                <a:close/>
              </a:path>
            </a:pathLst>
          </a:custGeom>
          <a:ln w="25400">
            <a:solidFill>
              <a:srgbClr val="B1D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4214819"/>
            <a:ext cx="6786610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ru-RU" sz="1200" dirty="0" smtClean="0">
                <a:latin typeface="Times New Roman"/>
                <a:cs typeface="Times New Roman"/>
              </a:rPr>
              <a:t>Повышение</a:t>
            </a:r>
            <a:r>
              <a:rPr lang="ru-RU" sz="1200" spc="-1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благосостояния</a:t>
            </a:r>
            <a:r>
              <a:rPr lang="ru-RU" sz="1200" spc="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и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улучшение качества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жизни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граждан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посредством 	</a:t>
            </a:r>
            <a:r>
              <a:rPr lang="ru-RU" sz="1200" dirty="0" smtClean="0">
                <a:latin typeface="Times New Roman"/>
                <a:cs typeface="Times New Roman"/>
              </a:rPr>
              <a:t>обеспечения</a:t>
            </a:r>
            <a:r>
              <a:rPr lang="ru-RU" sz="1200" spc="28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устойчивых</a:t>
            </a:r>
            <a:r>
              <a:rPr lang="ru-RU" sz="1200" spc="28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темпов</a:t>
            </a:r>
            <a:r>
              <a:rPr lang="ru-RU" sz="1200" spc="28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роста</a:t>
            </a:r>
            <a:r>
              <a:rPr lang="ru-RU" sz="1200" spc="27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экономики</a:t>
            </a:r>
            <a:r>
              <a:rPr lang="ru-RU" sz="1200" spc="29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и</a:t>
            </a:r>
            <a:r>
              <a:rPr lang="ru-RU" sz="1200" spc="28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расширения</a:t>
            </a:r>
            <a:r>
              <a:rPr lang="ru-RU" sz="1200" spc="275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потенциала 	</a:t>
            </a:r>
            <a:r>
              <a:rPr lang="ru-RU" sz="1200" dirty="0" smtClean="0">
                <a:latin typeface="Times New Roman"/>
                <a:cs typeface="Times New Roman"/>
              </a:rPr>
              <a:t>сбалансированного</a:t>
            </a:r>
            <a:r>
              <a:rPr lang="ru-RU" sz="1200" spc="-90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развития.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4214819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ru-RU" sz="1200" dirty="0" smtClean="0">
                <a:latin typeface="Times New Roman"/>
                <a:cs typeface="Times New Roman"/>
              </a:rPr>
              <a:t>Повышение</a:t>
            </a:r>
            <a:r>
              <a:rPr lang="ru-RU" sz="1200" spc="-1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благосостояния</a:t>
            </a:r>
            <a:r>
              <a:rPr lang="ru-RU" sz="1200" spc="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и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улучшение качества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жизни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граждан</a:t>
            </a:r>
            <a:r>
              <a:rPr lang="ru-RU" sz="1200" spc="-5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посредством 	</a:t>
            </a:r>
            <a:r>
              <a:rPr lang="ru-RU" sz="1200" dirty="0" smtClean="0">
                <a:latin typeface="Times New Roman"/>
                <a:cs typeface="Times New Roman"/>
              </a:rPr>
              <a:t>обеспечения</a:t>
            </a:r>
            <a:r>
              <a:rPr lang="ru-RU" sz="1200" spc="28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устойчивых</a:t>
            </a:r>
            <a:r>
              <a:rPr lang="ru-RU" sz="1200" spc="28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темпов</a:t>
            </a:r>
            <a:r>
              <a:rPr lang="ru-RU" sz="1200" spc="285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роста</a:t>
            </a:r>
            <a:r>
              <a:rPr lang="ru-RU" sz="1200" spc="27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экономики</a:t>
            </a:r>
            <a:r>
              <a:rPr lang="ru-RU" sz="1200" spc="29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и</a:t>
            </a:r>
            <a:r>
              <a:rPr lang="ru-RU" sz="1200" spc="280" dirty="0" smtClean="0"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latin typeface="Times New Roman"/>
                <a:cs typeface="Times New Roman"/>
              </a:rPr>
              <a:t>расширения</a:t>
            </a:r>
            <a:r>
              <a:rPr lang="ru-RU" sz="1200" spc="275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потенциала 	</a:t>
            </a:r>
            <a:r>
              <a:rPr lang="ru-RU" sz="1200" dirty="0" smtClean="0">
                <a:latin typeface="Times New Roman"/>
                <a:cs typeface="Times New Roman"/>
              </a:rPr>
              <a:t>сбалансированного</a:t>
            </a:r>
            <a:r>
              <a:rPr lang="ru-RU" sz="1200" spc="-90" dirty="0" smtClean="0"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latin typeface="Times New Roman"/>
                <a:cs typeface="Times New Roman"/>
              </a:rPr>
              <a:t>развития.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4857760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ru-RU" sz="1200" dirty="0" smtClean="0">
                <a:latin typeface="Times New Roman"/>
                <a:cs typeface="Times New Roman"/>
              </a:rPr>
              <a:t>Создание стабильных налоговых  условий для развития экономики Чернышевского муниципального округа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2976" y="5286388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ru-RU" sz="1200" dirty="0" smtClean="0">
                <a:latin typeface="Times New Roman"/>
                <a:cs typeface="Times New Roman"/>
              </a:rPr>
              <a:t>Обеспечение социально-значимых расходных  обязательств, в том числе по оплате труда и начисления на оплату труда </a:t>
            </a:r>
            <a:endParaRPr lang="ru-RU" sz="1200" dirty="0">
              <a:latin typeface="Times New Roman"/>
              <a:cs typeface="Times New Roman"/>
            </a:endParaRPr>
          </a:p>
        </p:txBody>
      </p:sp>
      <p:pic>
        <p:nvPicPr>
          <p:cNvPr id="23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736"/>
            <a:ext cx="527494" cy="428628"/>
          </a:xfrm>
          <a:prstGeom prst="rect">
            <a:avLst/>
          </a:prstGeom>
        </p:spPr>
      </p:pic>
      <p:pic>
        <p:nvPicPr>
          <p:cNvPr id="24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500066" cy="357190"/>
          </a:xfrm>
          <a:prstGeom prst="rect">
            <a:avLst/>
          </a:prstGeom>
        </p:spPr>
      </p:pic>
      <p:pic>
        <p:nvPicPr>
          <p:cNvPr id="25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500066" cy="428628"/>
          </a:xfrm>
          <a:prstGeom prst="rect">
            <a:avLst/>
          </a:prstGeom>
        </p:spPr>
      </p:pic>
      <p:pic>
        <p:nvPicPr>
          <p:cNvPr id="2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2786058"/>
            <a:ext cx="527494" cy="42862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42976" y="5715016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085" algn="l"/>
              </a:tabLst>
            </a:pPr>
            <a:r>
              <a:rPr lang="ru-RU" sz="1200" dirty="0" smtClean="0">
                <a:latin typeface="Times New Roman"/>
                <a:cs typeface="Times New Roman"/>
              </a:rPr>
              <a:t>Выполнение условий соглашений, заключенных от имени муниципального округа: о мерах по социально-экономическому развитию и оздоровлению финансов муниципального округа</a:t>
            </a:r>
          </a:p>
        </p:txBody>
      </p:sp>
      <p:pic>
        <p:nvPicPr>
          <p:cNvPr id="1026" name="Picture 2" descr="C:\Users\NATASHA\Desktop\для презентации\налог п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85950" cy="135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0"/>
            <a:ext cx="6786578" cy="1571612"/>
          </a:xfrm>
        </p:spPr>
        <p:txBody>
          <a:bodyPr>
            <a:normAutofit/>
          </a:bodyPr>
          <a:lstStyle/>
          <a:p>
            <a:pPr marL="1766570" marR="5080" indent="-175450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2800" b="1" i="1" spc="-6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параметры</a:t>
            </a:r>
            <a:r>
              <a:rPr lang="ru-RU" sz="2800" b="1" i="1" spc="-7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бюджета</a:t>
            </a:r>
            <a:r>
              <a:rPr lang="ru-RU" sz="2800" b="1" i="1" spc="-7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</a:p>
          <a:p>
            <a:pPr marL="1766570" marR="5080" indent="-175450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Чернышевского муниципального округа </a:t>
            </a:r>
          </a:p>
          <a:p>
            <a:pPr marL="1766570" marR="5080" indent="-1754505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на</a:t>
            </a:r>
            <a:r>
              <a:rPr lang="ru-RU" sz="2800" b="1" i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2026</a:t>
            </a:r>
            <a:r>
              <a:rPr lang="ru-RU" sz="28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– 2028</a:t>
            </a:r>
            <a:r>
              <a:rPr lang="ru-RU" sz="2800" b="1" i="1" spc="-1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spc="-2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годы</a:t>
            </a:r>
          </a:p>
          <a:p>
            <a:pPr marL="1766570" marR="5080" indent="-1754505" algn="ctr">
              <a:lnSpc>
                <a:spcPct val="100000"/>
              </a:lnSpc>
              <a:spcBef>
                <a:spcPts val="100"/>
              </a:spcBef>
              <a:buNone/>
            </a:pPr>
            <a:endParaRPr lang="ru-RU" sz="1200" dirty="0" smtClean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1071546"/>
            <a:ext cx="92869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NATASHA\Desktop\для презентации\lg!4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36" cy="157161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704066"/>
          <a:ext cx="8286809" cy="4082387"/>
        </p:xfrm>
        <a:graphic>
          <a:graphicData uri="http://schemas.openxmlformats.org/drawingml/2006/table">
            <a:tbl>
              <a:tblPr/>
              <a:tblGrid>
                <a:gridCol w="1879740"/>
                <a:gridCol w="1325888"/>
                <a:gridCol w="1246170"/>
                <a:gridCol w="1346869"/>
                <a:gridCol w="1241972"/>
                <a:gridCol w="1246170"/>
              </a:tblGrid>
              <a:tr h="45235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2024г.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2025г.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2026г.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Плановый период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(оценка)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2027г.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2028г.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2 534,40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2 874,40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1 799,40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1 733,40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1 775,20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4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 доходы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602,90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817,50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834,40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924,90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994,10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 поступления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1 931,50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2 056,90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965,00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808,50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781,10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1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всего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2 523,30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2 913,20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1 791,90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1 731,20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1 773,00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2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11,10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    38,80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7,50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2,20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2,20   </a:t>
                      </a:r>
                    </a:p>
                  </a:txBody>
                  <a:tcPr marL="9274" marR="9274" marT="92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42852"/>
            <a:ext cx="6715172" cy="2071702"/>
          </a:xfrm>
        </p:spPr>
        <p:txBody>
          <a:bodyPr>
            <a:normAutofit fontScale="25000" lnSpcReduction="20000"/>
          </a:bodyPr>
          <a:lstStyle/>
          <a:p>
            <a:pPr marL="27305" algn="ctr">
              <a:lnSpc>
                <a:spcPct val="120000"/>
              </a:lnSpc>
              <a:spcBef>
                <a:spcPts val="0"/>
              </a:spcBef>
            </a:pPr>
            <a:r>
              <a:rPr lang="ru-RU" sz="96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Основные</a:t>
            </a:r>
            <a:r>
              <a:rPr lang="ru-RU" sz="9600" b="1" i="1" spc="-55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96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показатели</a:t>
            </a:r>
            <a:endParaRPr lang="ru-RU" sz="9600" dirty="0" smtClean="0">
              <a:latin typeface="Times New Roman"/>
              <a:cs typeface="Times New Roman"/>
            </a:endParaRPr>
          </a:p>
          <a:p>
            <a:pPr marL="83185" algn="ctr">
              <a:lnSpc>
                <a:spcPct val="120000"/>
              </a:lnSpc>
              <a:spcBef>
                <a:spcPts val="0"/>
              </a:spcBef>
            </a:pPr>
            <a:r>
              <a:rPr lang="ru-RU" sz="96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прогноза</a:t>
            </a:r>
            <a:r>
              <a:rPr lang="ru-RU" sz="9600" b="1" i="1" spc="-3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9600" b="1" i="1" spc="-20" dirty="0" smtClean="0">
                <a:solidFill>
                  <a:srgbClr val="1F487C"/>
                </a:solidFill>
                <a:latin typeface="Times New Roman"/>
                <a:cs typeface="Times New Roman"/>
              </a:rPr>
              <a:t>социально-</a:t>
            </a:r>
            <a:r>
              <a:rPr lang="ru-RU" sz="9600" b="1" i="1" spc="-25" dirty="0" smtClean="0">
                <a:solidFill>
                  <a:srgbClr val="1F487C"/>
                </a:solidFill>
                <a:latin typeface="Times New Roman"/>
                <a:cs typeface="Times New Roman"/>
              </a:rPr>
              <a:t>экономического</a:t>
            </a:r>
            <a:r>
              <a:rPr lang="ru-RU" sz="96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9600" b="1" i="1" dirty="0" smtClean="0">
                <a:solidFill>
                  <a:srgbClr val="1F487C"/>
                </a:solidFill>
                <a:latin typeface="Times New Roman"/>
                <a:cs typeface="Times New Roman"/>
              </a:rPr>
              <a:t>развития</a:t>
            </a:r>
            <a:r>
              <a:rPr lang="ru-RU" sz="9600" b="1" i="1" spc="-40" dirty="0" smtClean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lang="ru-RU" sz="9600" b="1" i="1" spc="-10" dirty="0" smtClean="0">
                <a:solidFill>
                  <a:srgbClr val="1F487C"/>
                </a:solidFill>
                <a:latin typeface="Times New Roman"/>
                <a:cs typeface="Times New Roman"/>
              </a:rPr>
              <a:t>Чернышевского муниципального округа</a:t>
            </a:r>
            <a:endParaRPr lang="ru-RU" sz="9600" dirty="0" smtClean="0">
              <a:latin typeface="Times New Roman"/>
              <a:cs typeface="Times New Roman"/>
            </a:endParaRPr>
          </a:p>
          <a:p>
            <a:pPr marL="12700" marR="5080" indent="365760" algn="ctr">
              <a:lnSpc>
                <a:spcPct val="100000"/>
              </a:lnSpc>
              <a:spcBef>
                <a:spcPts val="800"/>
              </a:spcBef>
            </a:pPr>
            <a:endParaRPr lang="ru-RU" sz="4800" b="1" dirty="0" smtClean="0">
              <a:latin typeface="Times New Roman"/>
              <a:cs typeface="Times New Roman"/>
            </a:endParaRPr>
          </a:p>
          <a:p>
            <a:pPr marL="12700" marR="5080" indent="365760" algn="ctr">
              <a:lnSpc>
                <a:spcPct val="100000"/>
              </a:lnSpc>
              <a:spcBef>
                <a:spcPts val="800"/>
              </a:spcBef>
            </a:pPr>
            <a:r>
              <a:rPr lang="ru-RU" sz="4800" b="1" dirty="0" smtClean="0">
                <a:latin typeface="Times New Roman"/>
                <a:cs typeface="Times New Roman"/>
              </a:rPr>
              <a:t>Подготовка</a:t>
            </a:r>
            <a:r>
              <a:rPr lang="ru-RU" sz="4800" b="1" spc="360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проекта</a:t>
            </a:r>
            <a:r>
              <a:rPr lang="ru-RU" sz="4800" b="1" spc="365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бюджета</a:t>
            </a:r>
            <a:r>
              <a:rPr lang="ru-RU" sz="4800" b="1" spc="365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начинается</a:t>
            </a:r>
            <a:r>
              <a:rPr lang="ru-RU" sz="4800" b="1" spc="370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с</a:t>
            </a:r>
            <a:r>
              <a:rPr lang="ru-RU" sz="4800" b="1" spc="360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прогнозирования</a:t>
            </a:r>
            <a:r>
              <a:rPr lang="ru-RU" sz="4800" b="1" spc="370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основных</a:t>
            </a:r>
            <a:r>
              <a:rPr lang="ru-RU" sz="4800" b="1" spc="370" dirty="0" smtClean="0">
                <a:latin typeface="Times New Roman"/>
                <a:cs typeface="Times New Roman"/>
              </a:rPr>
              <a:t> </a:t>
            </a:r>
            <a:r>
              <a:rPr lang="ru-RU" sz="4800" b="1" spc="-10" dirty="0" smtClean="0">
                <a:latin typeface="Times New Roman"/>
                <a:cs typeface="Times New Roman"/>
              </a:rPr>
              <a:t>показателей </a:t>
            </a:r>
            <a:r>
              <a:rPr lang="ru-RU" sz="4800" b="1" dirty="0" smtClean="0">
                <a:latin typeface="Times New Roman"/>
                <a:cs typeface="Times New Roman"/>
              </a:rPr>
              <a:t>социально-</a:t>
            </a:r>
            <a:r>
              <a:rPr lang="ru-RU" sz="4800" b="1" spc="-20" dirty="0" smtClean="0">
                <a:latin typeface="Times New Roman"/>
                <a:cs typeface="Times New Roman"/>
              </a:rPr>
              <a:t>экономического</a:t>
            </a:r>
            <a:r>
              <a:rPr lang="ru-RU" sz="4800" b="1" spc="-30" dirty="0" smtClean="0">
                <a:latin typeface="Times New Roman"/>
                <a:cs typeface="Times New Roman"/>
              </a:rPr>
              <a:t> </a:t>
            </a:r>
            <a:r>
              <a:rPr lang="ru-RU" sz="4800" b="1" dirty="0" smtClean="0">
                <a:latin typeface="Times New Roman"/>
                <a:cs typeface="Times New Roman"/>
              </a:rPr>
              <a:t>развития.</a:t>
            </a:r>
            <a:r>
              <a:rPr lang="ru-RU" sz="4800" b="1" spc="-15" dirty="0" smtClean="0">
                <a:latin typeface="Times New Roman"/>
                <a:cs typeface="Times New Roman"/>
              </a:rPr>
              <a:t> </a:t>
            </a:r>
            <a:r>
              <a:rPr lang="ru-RU" sz="4800" b="1" spc="-10" dirty="0" smtClean="0">
                <a:latin typeface="Times New Roman"/>
                <a:cs typeface="Times New Roman"/>
              </a:rPr>
              <a:t>Ключевыми</a:t>
            </a:r>
            <a:r>
              <a:rPr lang="ru-RU" sz="4800" b="1" spc="-5" dirty="0" smtClean="0">
                <a:latin typeface="Times New Roman"/>
                <a:cs typeface="Times New Roman"/>
              </a:rPr>
              <a:t> </a:t>
            </a:r>
            <a:r>
              <a:rPr lang="ru-RU" sz="4800" b="1" spc="-10" dirty="0" smtClean="0">
                <a:latin typeface="Times New Roman"/>
                <a:cs typeface="Times New Roman"/>
              </a:rPr>
              <a:t>показателями </a:t>
            </a:r>
            <a:r>
              <a:rPr lang="ru-RU" sz="4800" b="1" dirty="0" smtClean="0">
                <a:latin typeface="Times New Roman"/>
                <a:cs typeface="Times New Roman"/>
              </a:rPr>
              <a:t>прогноза</a:t>
            </a:r>
            <a:r>
              <a:rPr lang="ru-RU" sz="4800" b="1" spc="-25" dirty="0" smtClean="0">
                <a:latin typeface="Times New Roman"/>
                <a:cs typeface="Times New Roman"/>
              </a:rPr>
              <a:t> </a:t>
            </a:r>
            <a:r>
              <a:rPr lang="ru-RU" sz="4800" b="1" spc="-10" dirty="0" smtClean="0">
                <a:latin typeface="Times New Roman"/>
                <a:cs typeface="Times New Roman"/>
              </a:rPr>
              <a:t>являются:</a:t>
            </a:r>
            <a:endParaRPr lang="ru-RU" sz="4800" b="1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object 33"/>
          <p:cNvGraphicFramePr>
            <a:graphicFrameLocks noGrp="1"/>
          </p:cNvGraphicFramePr>
          <p:nvPr/>
        </p:nvGraphicFramePr>
        <p:xfrm>
          <a:off x="285719" y="2357431"/>
          <a:ext cx="8643998" cy="41434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1544"/>
                <a:gridCol w="1067555"/>
                <a:gridCol w="1156187"/>
                <a:gridCol w="978134"/>
                <a:gridCol w="962445"/>
                <a:gridCol w="978133"/>
              </a:tblGrid>
              <a:tr h="558399">
                <a:tc>
                  <a:txBody>
                    <a:bodyPr/>
                    <a:lstStyle/>
                    <a:p>
                      <a:pPr marL="5048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показателя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2024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2025 </a:t>
                      </a:r>
                      <a:r>
                        <a:rPr sz="1400" b="1" spc="-1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r>
                        <a:rPr lang="ru-RU" sz="1400" b="1" spc="-1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(оценка)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2026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2027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2028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9533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Численность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населения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января</a:t>
                      </a:r>
                      <a:r>
                        <a:rPr sz="140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smtClean="0">
                          <a:latin typeface="Times New Roman"/>
                          <a:cs typeface="Times New Roman"/>
                        </a:rPr>
                        <a:t>чел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29 154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28 777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28 170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27 810 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27 440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652780">
                <a:tc>
                  <a:txBody>
                    <a:bodyPr/>
                    <a:lstStyle/>
                    <a:p>
                      <a:pPr marL="9525" marR="32448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Индекс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потребительских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>
                          <a:latin typeface="Times New Roman"/>
                          <a:cs typeface="Times New Roman"/>
                        </a:rPr>
                        <a:t>цен</a:t>
                      </a:r>
                      <a:r>
                        <a:rPr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 период с начала года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%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к соответствующему периоду 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предыдущего</a:t>
                      </a:r>
                      <a:r>
                        <a:rPr sz="1400" spc="2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smtClean="0">
                          <a:latin typeface="Times New Roman"/>
                          <a:cs typeface="Times New Roman"/>
                        </a:rPr>
                        <a:t>года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109,8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104,1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104,0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7449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реднемесячная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заработная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плата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работников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организаций,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96 586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117 292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131 238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143 758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155 750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176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</a:tr>
              <a:tr h="725429">
                <a:tc>
                  <a:txBody>
                    <a:bodyPr/>
                    <a:lstStyle/>
                    <a:p>
                      <a:pPr marL="9525" marR="2514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Фонд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заработной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платы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организаций,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млн.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руб.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9 898,1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11 796,3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13 162,6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14 471,8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15 645,4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</a:tr>
              <a:tr h="539458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Среднесписочная численность работников предприятия, чел.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8 540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8 381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8 358</a:t>
                      </a:r>
                      <a:endParaRPr sz="14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8 389</a:t>
                      </a:r>
                      <a:endParaRPr sz="14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8 371</a:t>
                      </a:r>
                      <a:endParaRPr sz="140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512824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Объем добычи полезных  ископаемых,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тыс.тонн (каменный уголь)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8EB4E2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16330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715040" cy="142876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Оценка влияния изменений законодательства Российской Федерации и Забайкальского края на доходную часть бюджета Чернышевского муниципального округа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2026 году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ATASHA\Desktop\для презентации\изм закон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143240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3728" y="-508"/>
            <a:ext cx="566873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24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pc="-240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b="1" spc="-240" smtClean="0"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sz="2800" b="1" spc="-114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50" dirty="0">
                <a:latin typeface="Times New Roman" pitchFamily="18" charset="0"/>
                <a:cs typeface="Times New Roman" pitchFamily="18" charset="0"/>
              </a:rPr>
              <a:t>нормативов</a:t>
            </a:r>
            <a:r>
              <a:rPr sz="2800" b="1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20">
                <a:latin typeface="Times New Roman" pitchFamily="18" charset="0"/>
                <a:cs typeface="Times New Roman" pitchFamily="18" charset="0"/>
              </a:rPr>
              <a:t>отчислений</a:t>
            </a:r>
            <a:r>
              <a:rPr sz="2800" b="1" spc="2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4" smtClean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sz="2800" b="1" spc="-204" dirty="0" smtClean="0">
                <a:latin typeface="Times New Roman" pitchFamily="18" charset="0"/>
                <a:cs typeface="Times New Roman" pitchFamily="18" charset="0"/>
              </a:rPr>
              <a:t> доходов в бюджет округа  в течении нескольких лет 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9144000" cy="10715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71604" y="2071678"/>
            <a:ext cx="621792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Нормативы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отчислений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>
                <a:latin typeface="Calibri"/>
                <a:cs typeface="Calibri"/>
              </a:rPr>
              <a:t>в</a:t>
            </a:r>
            <a:r>
              <a:rPr sz="1800" b="1" spc="-30">
                <a:latin typeface="Calibri"/>
                <a:cs typeface="Calibri"/>
              </a:rPr>
              <a:t> </a:t>
            </a:r>
            <a:r>
              <a:rPr lang="ru-RU" sz="1800" b="1" spc="-30" dirty="0" smtClean="0">
                <a:latin typeface="Calibri"/>
                <a:cs typeface="Calibri"/>
              </a:rPr>
              <a:t>Чернышевский муниципальный округ у</a:t>
            </a:r>
            <a:r>
              <a:rPr sz="1800" b="1" spc="-10" smtClean="0">
                <a:latin typeface="Calibri"/>
                <a:cs typeface="Calibri"/>
              </a:rPr>
              <a:t>станавливаются </a:t>
            </a:r>
            <a:r>
              <a:rPr sz="1800" b="1" spc="-10" dirty="0">
                <a:latin typeface="Calibri"/>
                <a:cs typeface="Calibri"/>
              </a:rPr>
              <a:t>Бюджетным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кодексом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РФ</a:t>
            </a:r>
            <a:r>
              <a:rPr sz="1800" b="1" spc="-20">
                <a:latin typeface="Calibri"/>
                <a:cs typeface="Calibri"/>
              </a:rPr>
              <a:t>,</a:t>
            </a:r>
            <a:r>
              <a:rPr sz="1800" b="1" spc="-55">
                <a:latin typeface="Calibri"/>
                <a:cs typeface="Calibri"/>
              </a:rPr>
              <a:t> </a:t>
            </a:r>
            <a:endParaRPr lang="ru-RU" sz="1800" b="1" spc="-55" dirty="0" smtClean="0">
              <a:latin typeface="Calibri"/>
              <a:cs typeface="Calibri"/>
            </a:endParaRPr>
          </a:p>
          <a:p>
            <a:pPr marL="198120" marR="5080" indent="-186055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Calibri"/>
                <a:cs typeface="Calibri"/>
              </a:rPr>
              <a:t>З</a:t>
            </a:r>
            <a:r>
              <a:rPr sz="1800" b="1" smtClean="0">
                <a:latin typeface="Calibri"/>
                <a:cs typeface="Calibri"/>
              </a:rPr>
              <a:t>аконами</a:t>
            </a:r>
            <a:r>
              <a:rPr sz="1800" b="1" spc="-60" smtClean="0">
                <a:latin typeface="Calibri"/>
                <a:cs typeface="Calibri"/>
              </a:rPr>
              <a:t> </a:t>
            </a:r>
            <a:r>
              <a:rPr lang="ru-RU" sz="1800" b="1" spc="-10" dirty="0" smtClean="0">
                <a:latin typeface="Calibri"/>
                <a:cs typeface="Calibri"/>
              </a:rPr>
              <a:t>Забайкальского края 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rcRect r="20325"/>
          <a:stretch>
            <a:fillRect/>
          </a:stretch>
        </p:blipFill>
        <p:spPr>
          <a:xfrm>
            <a:off x="1142976" y="3500438"/>
            <a:ext cx="7000924" cy="5171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rcRect r="20325"/>
          <a:stretch>
            <a:fillRect/>
          </a:stretch>
        </p:blipFill>
        <p:spPr>
          <a:xfrm>
            <a:off x="1142976" y="4000504"/>
            <a:ext cx="7000924" cy="5169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rcRect t="10527" r="20325"/>
          <a:stretch>
            <a:fillRect/>
          </a:stretch>
        </p:blipFill>
        <p:spPr>
          <a:xfrm>
            <a:off x="1142976" y="4500570"/>
            <a:ext cx="7000924" cy="88587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rcRect r="20325"/>
          <a:stretch>
            <a:fillRect/>
          </a:stretch>
        </p:blipFill>
        <p:spPr>
          <a:xfrm>
            <a:off x="1142976" y="5357826"/>
            <a:ext cx="7000924" cy="349197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142976" y="3500438"/>
          <a:ext cx="7000924" cy="221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12"/>
                <a:gridCol w="866983"/>
                <a:gridCol w="868084"/>
                <a:gridCol w="868084"/>
                <a:gridCol w="882626"/>
                <a:gridCol w="902227"/>
                <a:gridCol w="898408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9019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7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b="1" spc="-20" smtClean="0"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600" b="1" spc="-20" dirty="0" smtClean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b="1" spc="-20" smtClean="0">
                          <a:latin typeface="Calibri"/>
                          <a:cs typeface="Calibri"/>
                        </a:rPr>
                        <a:t>8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год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24920">
                <a:tc>
                  <a:txBody>
                    <a:bodyPr/>
                    <a:lstStyle/>
                    <a:p>
                      <a:pPr marL="116839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НДФЛ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37,4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37,7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42,9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45,1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45,6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45,5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79677">
                <a:tc>
                  <a:txBody>
                    <a:bodyPr/>
                    <a:lstStyle/>
                    <a:p>
                      <a:pPr marL="116839" marR="26352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Акцизы</a:t>
                      </a:r>
                      <a:r>
                        <a:rPr sz="16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нефтесодержа-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щие</a:t>
                      </a:r>
                      <a:r>
                        <a:rPr sz="16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продукты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0,4234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 0,9267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lang="ru-RU" sz="16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0,9212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 0,9137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  0,9137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  0,9137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8458">
                <a:tc>
                  <a:txBody>
                    <a:bodyPr/>
                    <a:lstStyle/>
                    <a:p>
                      <a:pPr marL="116839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600" b="1" spc="-25" dirty="0">
                          <a:latin typeface="Calibri"/>
                          <a:cs typeface="Calibri"/>
                        </a:rPr>
                        <a:t>УСН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0,4108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0,3111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0,3018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0,1900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0,1900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600" dirty="0" smtClean="0">
                          <a:latin typeface="Calibri"/>
                          <a:cs typeface="Calibri"/>
                        </a:rPr>
                        <a:t>0,1900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214546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45745" marR="273050" algn="ctr">
              <a:lnSpc>
                <a:spcPct val="100000"/>
              </a:lnSpc>
              <a:buNone/>
            </a:pPr>
            <a:r>
              <a:rPr lang="ru-RU" b="1" spc="-25" dirty="0" smtClean="0">
                <a:latin typeface="Times New Roman"/>
                <a:cs typeface="Times New Roman"/>
              </a:rPr>
              <a:t>Главные</a:t>
            </a:r>
            <a:r>
              <a:rPr lang="ru-RU" b="1" spc="-10" dirty="0" smtClean="0">
                <a:latin typeface="Times New Roman"/>
                <a:cs typeface="Times New Roman"/>
              </a:rPr>
              <a:t> администраторы</a:t>
            </a:r>
            <a:r>
              <a:rPr lang="ru-RU" b="1" spc="-30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налоговых</a:t>
            </a:r>
            <a:r>
              <a:rPr lang="ru-RU" b="1" spc="-30" dirty="0" smtClean="0">
                <a:latin typeface="Times New Roman"/>
                <a:cs typeface="Times New Roman"/>
              </a:rPr>
              <a:t> </a:t>
            </a:r>
            <a:r>
              <a:rPr lang="ru-RU" b="1" spc="-50" dirty="0" smtClean="0">
                <a:latin typeface="Times New Roman"/>
                <a:cs typeface="Times New Roman"/>
              </a:rPr>
              <a:t>и </a:t>
            </a:r>
            <a:r>
              <a:rPr lang="ru-RU" b="1" spc="-10" dirty="0" smtClean="0">
                <a:latin typeface="Times New Roman"/>
                <a:cs typeface="Times New Roman"/>
              </a:rPr>
              <a:t>неналоговых</a:t>
            </a:r>
            <a:r>
              <a:rPr lang="ru-RU" b="1" spc="-20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доходов</a:t>
            </a:r>
            <a:r>
              <a:rPr lang="ru-RU" b="1" spc="-3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бюджета Чернышевского муниципального округа </a:t>
            </a:r>
            <a:r>
              <a:rPr lang="ru-RU" b="1" dirty="0" smtClean="0">
                <a:latin typeface="Times New Roman"/>
                <a:cs typeface="Times New Roman"/>
              </a:rPr>
              <a:t>на 2026</a:t>
            </a:r>
            <a:r>
              <a:rPr lang="ru-RU" b="1" spc="-30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год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None/>
            </a:pPr>
            <a:endParaRPr lang="ru-RU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928802"/>
          <a:ext cx="864399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63"/>
                <a:gridCol w="2971335"/>
              </a:tblGrid>
              <a:tr h="11929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администратора дохода</a:t>
                      </a: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Доля поступлений в бюджет, %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965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Управление федеральной налоговой службы по Забайкальскому краю (глава 182)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97,5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69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Комитет</a:t>
                      </a:r>
                      <a:r>
                        <a:rPr lang="ru-RU" sz="1400" baseline="0" dirty="0" smtClean="0"/>
                        <a:t> по финансам администрации Чернышевского муниципального округа (глава 902)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2,1</a:t>
                      </a:r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4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Министерство природных  ресурсов Забайкальского края (глава 046)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657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администраторы (главы 032, 001, 048, 188)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61086"/>
            <a:ext cx="87154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1704975" algn="l"/>
                <a:tab pos="3406140" algn="l"/>
              </a:tabLst>
            </a:pP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Нормативы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отчислений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40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объемы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sz="240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sz="240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731" y="653795"/>
            <a:ext cx="8906256" cy="12755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4733" y="719708"/>
            <a:ext cx="6012815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marR="303530" indent="-635" algn="ctr">
              <a:lnSpc>
                <a:spcPct val="100000"/>
              </a:lnSpc>
              <a:spcBef>
                <a:spcPts val="105"/>
              </a:spcBef>
            </a:pPr>
            <a:r>
              <a:rPr sz="1400" b="1" kern="2000" dirty="0">
                <a:latin typeface="Times New Roman" pitchFamily="18" charset="0"/>
                <a:cs typeface="Times New Roman" pitchFamily="18" charset="0"/>
              </a:rPr>
              <a:t>денежные средства, поступающие в бюджет по установленным нормативам, за исключением средств, являющихся источниками финансирования дефицита бюджета:</a:t>
            </a:r>
            <a:endParaRPr sz="1400" b="1" kern="2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1400" b="1" kern="2000" dirty="0">
                <a:latin typeface="Times New Roman" pitchFamily="18" charset="0"/>
                <a:cs typeface="Times New Roman" pitchFamily="18" charset="0"/>
              </a:rPr>
              <a:t>налоговые доходы, неналоговые доходы и безвозмездные поступления</a:t>
            </a:r>
            <a:endParaRPr sz="1400" b="1" kern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5175" y="557783"/>
            <a:ext cx="2203704" cy="13853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4348" y="940688"/>
            <a:ext cx="142876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</a:p>
          <a:p>
            <a:pPr marL="104139"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8860" y="4073466"/>
            <a:ext cx="4857608" cy="507492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428860" y="1142985"/>
            <a:ext cx="4929221" cy="1230511"/>
            <a:chOff x="2428860" y="1110996"/>
            <a:chExt cx="4929221" cy="1264409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8860" y="1845054"/>
              <a:ext cx="4929221" cy="530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8879" y="1110996"/>
              <a:ext cx="452628" cy="169163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040" y="4649723"/>
            <a:ext cx="4393692" cy="580644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0040" y="6158482"/>
            <a:ext cx="4393692" cy="6263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28615" y="4649723"/>
            <a:ext cx="3817620" cy="86868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0040" y="5294376"/>
            <a:ext cx="4393692" cy="8001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80466" y="4650740"/>
            <a:ext cx="4234410" cy="214674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R="4254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R="42545" algn="ctr">
              <a:lnSpc>
                <a:spcPct val="100000"/>
              </a:lnSpc>
              <a:tabLst>
                <a:tab pos="750570" algn="l"/>
              </a:tabLst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100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13,9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млн. руб. )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370205" marR="415290" algn="ctr">
              <a:lnSpc>
                <a:spcPct val="100000"/>
              </a:lnSpc>
              <a:spcBef>
                <a:spcPts val="55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 (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100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1,7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млн. руб.)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R="43815" algn="ctr">
              <a:lnSpc>
                <a:spcPct val="100000"/>
              </a:lnSpc>
              <a:spcBef>
                <a:spcPts val="73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неналоговые  доходы  </a:t>
            </a:r>
          </a:p>
          <a:p>
            <a:pPr marR="43815" algn="ctr">
              <a:lnSpc>
                <a:spcPct val="100000"/>
              </a:lnSpc>
              <a:spcBef>
                <a:spcPts val="730"/>
              </a:spcBef>
            </a:pPr>
            <a:r>
              <a:rPr sz="16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100%    -   0,4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млн. руб.)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27248" y="3209544"/>
            <a:ext cx="2382011" cy="79552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14678" y="3214687"/>
            <a:ext cx="2286016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052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14" dirty="0" smtClean="0">
                <a:latin typeface="Arial"/>
                <a:cs typeface="Arial"/>
              </a:rPr>
              <a:t>             </a:t>
            </a:r>
            <a:r>
              <a:rPr sz="1800" smtClean="0">
                <a:latin typeface="Times New Roman" pitchFamily="18" charset="0"/>
                <a:cs typeface="Arial"/>
              </a:rPr>
              <a:t>Госпошлина</a:t>
            </a:r>
            <a:endParaRPr lang="ru-RU" dirty="0" smtClean="0">
              <a:latin typeface="Times New Roman" pitchFamily="18" charset="0"/>
              <a:cs typeface="Arial"/>
            </a:endParaRPr>
          </a:p>
          <a:p>
            <a:pPr marR="35052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latin typeface="Times New Roman" pitchFamily="18" charset="0"/>
                <a:cs typeface="Microsoft Sans Serif"/>
              </a:rPr>
              <a:t>(</a:t>
            </a:r>
            <a:r>
              <a:rPr sz="1600" smtClean="0">
                <a:latin typeface="Times New Roman" pitchFamily="18" charset="0"/>
                <a:cs typeface="Microsoft Sans Serif"/>
              </a:rPr>
              <a:t>100%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  - 16,2</a:t>
            </a:r>
            <a:r>
              <a:rPr sz="1600" smtClean="0">
                <a:latin typeface="Times New Roman" pitchFamily="18" charset="0"/>
                <a:cs typeface="Microsoft Sans Serif"/>
              </a:rPr>
              <a:t> млн. руб.)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b="1" spc="-254" dirty="0" smtClean="0">
              <a:solidFill>
                <a:srgbClr val="FFFFFF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46420" y="2487167"/>
            <a:ext cx="3319272" cy="65379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646420" y="3209544"/>
            <a:ext cx="3319272" cy="79552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913501" y="2526029"/>
            <a:ext cx="2944779" cy="1446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Arial"/>
              </a:rPr>
              <a:t>Имущественные налоги</a:t>
            </a:r>
            <a:endParaRPr sz="1800">
              <a:latin typeface="Times New Roman" pitchFamily="18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Microsoft Sans Serif"/>
              </a:rPr>
              <a:t>(</a:t>
            </a:r>
            <a:r>
              <a:rPr sz="1600">
                <a:latin typeface="Times New Roman" pitchFamily="18" charset="0"/>
                <a:cs typeface="Microsoft Sans Serif"/>
              </a:rPr>
              <a:t>100</a:t>
            </a:r>
            <a:r>
              <a:rPr sz="1600" smtClean="0">
                <a:latin typeface="Times New Roman" pitchFamily="18" charset="0"/>
                <a:cs typeface="Microsoft Sans Serif"/>
              </a:rPr>
              <a:t>%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   -  </a:t>
            </a:r>
            <a:r>
              <a:rPr sz="1600" smtClean="0">
                <a:latin typeface="Times New Roman" pitchFamily="18" charset="0"/>
                <a:cs typeface="Microsoft Sans Serif"/>
              </a:rPr>
              <a:t> 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19,7</a:t>
            </a:r>
            <a:r>
              <a:rPr sz="1600" smtClean="0">
                <a:latin typeface="Times New Roman" pitchFamily="18" charset="0"/>
                <a:cs typeface="Microsoft Sans Serif"/>
              </a:rPr>
              <a:t>млн</a:t>
            </a:r>
            <a:r>
              <a:rPr sz="1600" dirty="0">
                <a:latin typeface="Times New Roman" pitchFamily="18" charset="0"/>
                <a:cs typeface="Microsoft Sans Serif"/>
              </a:rPr>
              <a:t>. руб.)</a:t>
            </a:r>
            <a:endParaRPr sz="1600">
              <a:latin typeface="Times New Roman" pitchFamily="18" charset="0"/>
              <a:cs typeface="Microsoft Sans Serif"/>
            </a:endParaRPr>
          </a:p>
          <a:p>
            <a:pPr algn="ctr">
              <a:lnSpc>
                <a:spcPts val="2160"/>
              </a:lnSpc>
              <a:spcBef>
                <a:spcPts val="1075"/>
              </a:spcBef>
            </a:pPr>
            <a:r>
              <a:rPr sz="1800" dirty="0">
                <a:latin typeface="Times New Roman" pitchFamily="18" charset="0"/>
                <a:cs typeface="Arial"/>
              </a:rPr>
              <a:t>Налоги на совокупный доход</a:t>
            </a:r>
            <a:endParaRPr sz="1800">
              <a:latin typeface="Times New Roman" pitchFamily="18" charset="0"/>
              <a:cs typeface="Arial"/>
            </a:endParaRPr>
          </a:p>
          <a:p>
            <a:pPr algn="ctr">
              <a:lnSpc>
                <a:spcPts val="1920"/>
              </a:lnSpc>
            </a:pPr>
            <a:r>
              <a:rPr sz="1600" dirty="0">
                <a:latin typeface="Times New Roman" pitchFamily="18" charset="0"/>
                <a:cs typeface="Microsoft Sans Serif"/>
              </a:rPr>
              <a:t>(</a:t>
            </a:r>
            <a:r>
              <a:rPr sz="1400">
                <a:latin typeface="Times New Roman" pitchFamily="18" charset="0"/>
                <a:cs typeface="Microsoft Sans Serif"/>
              </a:rPr>
              <a:t>УСН </a:t>
            </a:r>
            <a:r>
              <a:rPr sz="1400" smtClean="0">
                <a:latin typeface="Times New Roman" pitchFamily="18" charset="0"/>
                <a:cs typeface="Microsoft Sans Serif"/>
              </a:rPr>
              <a:t>-</a:t>
            </a:r>
            <a:r>
              <a:rPr lang="ru-RU" sz="1400" dirty="0" smtClean="0">
                <a:latin typeface="Times New Roman" pitchFamily="18" charset="0"/>
                <a:cs typeface="Microsoft Sans Serif"/>
              </a:rPr>
              <a:t>0,1900</a:t>
            </a:r>
            <a:r>
              <a:rPr sz="1400" smtClean="0">
                <a:latin typeface="Times New Roman" pitchFamily="18" charset="0"/>
                <a:cs typeface="Microsoft Sans Serif"/>
              </a:rPr>
              <a:t>, </a:t>
            </a:r>
            <a:r>
              <a:rPr lang="ru-RU" sz="1400" dirty="0" smtClean="0">
                <a:latin typeface="Times New Roman" pitchFamily="18" charset="0"/>
                <a:cs typeface="Microsoft Sans Serif"/>
              </a:rPr>
              <a:t>с/х-100%, </a:t>
            </a:r>
            <a:r>
              <a:rPr sz="1400" smtClean="0">
                <a:latin typeface="Times New Roman" pitchFamily="18" charset="0"/>
                <a:cs typeface="Microsoft Sans Serif"/>
              </a:rPr>
              <a:t>патент </a:t>
            </a:r>
            <a:r>
              <a:rPr sz="1400" dirty="0">
                <a:latin typeface="Times New Roman" pitchFamily="18" charset="0"/>
                <a:cs typeface="Microsoft Sans Serif"/>
              </a:rPr>
              <a:t>- </a:t>
            </a:r>
            <a:r>
              <a:rPr sz="1400">
                <a:latin typeface="Times New Roman" pitchFamily="18" charset="0"/>
                <a:cs typeface="Microsoft Sans Serif"/>
              </a:rPr>
              <a:t>100</a:t>
            </a:r>
            <a:r>
              <a:rPr sz="1400" smtClean="0">
                <a:latin typeface="Times New Roman" pitchFamily="18" charset="0"/>
                <a:cs typeface="Microsoft Sans Serif"/>
              </a:rPr>
              <a:t>%,</a:t>
            </a:r>
            <a:r>
              <a:rPr lang="en-US" sz="1400" dirty="0" smtClean="0">
                <a:latin typeface="Times New Roman" pitchFamily="18" charset="0"/>
                <a:cs typeface="Microsoft Sans Serif"/>
              </a:rPr>
              <a:t> </a:t>
            </a:r>
            <a:r>
              <a:rPr lang="ru-RU" sz="1400" dirty="0" smtClean="0">
                <a:latin typeface="Times New Roman" pitchFamily="18" charset="0"/>
                <a:cs typeface="Microsoft Sans Serif"/>
              </a:rPr>
              <a:t>в</a:t>
            </a:r>
            <a:r>
              <a:rPr sz="1400" smtClean="0">
                <a:latin typeface="Times New Roman" pitchFamily="18" charset="0"/>
                <a:cs typeface="Microsoft Sans Serif"/>
              </a:rPr>
              <a:t>сего </a:t>
            </a:r>
            <a:r>
              <a:rPr lang="ru-RU" sz="1400" dirty="0" smtClean="0">
                <a:latin typeface="Times New Roman" pitchFamily="18" charset="0"/>
                <a:cs typeface="Microsoft Sans Serif"/>
              </a:rPr>
              <a:t> 20,0 </a:t>
            </a:r>
            <a:r>
              <a:rPr sz="1400" smtClean="0">
                <a:latin typeface="Times New Roman" pitchFamily="18" charset="0"/>
                <a:cs typeface="Microsoft Sans Serif"/>
              </a:rPr>
              <a:t>млн</a:t>
            </a:r>
            <a:r>
              <a:rPr sz="1400" dirty="0">
                <a:latin typeface="Times New Roman" pitchFamily="18" charset="0"/>
                <a:cs typeface="Microsoft Sans Serif"/>
              </a:rPr>
              <a:t>. руб.)</a:t>
            </a:r>
            <a:endParaRPr sz="1400">
              <a:latin typeface="Times New Roman" pitchFamily="18" charset="0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3736" y="2487167"/>
            <a:ext cx="2816352" cy="6537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59460" y="2526029"/>
            <a:ext cx="24479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Times New Roman" pitchFamily="18" charset="0"/>
                <a:cs typeface="Arial"/>
              </a:rPr>
              <a:t>НДФЛ </a:t>
            </a:r>
          </a:p>
          <a:p>
            <a:pPr marL="100965">
              <a:lnSpc>
                <a:spcPct val="100000"/>
              </a:lnSpc>
            </a:pPr>
            <a:r>
              <a:rPr sz="1800" spc="-135" smtClean="0">
                <a:latin typeface="Microsoft Sans Serif"/>
                <a:cs typeface="Microsoft Sans Serif"/>
              </a:rPr>
              <a:t>(</a:t>
            </a:r>
            <a:r>
              <a:rPr lang="ru-RU" sz="1600" spc="-135" dirty="0" smtClean="0">
                <a:latin typeface="Times New Roman" pitchFamily="18" charset="0"/>
                <a:cs typeface="Times New Roman" pitchFamily="18" charset="0"/>
              </a:rPr>
              <a:t>45,1</a:t>
            </a:r>
            <a:r>
              <a:rPr sz="1600" spc="-135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spc="-135" dirty="0" smtClean="0">
                <a:latin typeface="Times New Roman" pitchFamily="18" charset="0"/>
                <a:cs typeface="Times New Roman" pitchFamily="18" charset="0"/>
              </a:rPr>
              <a:t>    -   </a:t>
            </a:r>
            <a:r>
              <a:rPr lang="ru-RU" sz="1600" spc="220" dirty="0" smtClean="0">
                <a:latin typeface="Times New Roman" pitchFamily="18" charset="0"/>
                <a:cs typeface="Times New Roman" pitchFamily="18" charset="0"/>
              </a:rPr>
              <a:t>703,7</a:t>
            </a:r>
            <a:r>
              <a:rPr sz="1600" spc="-185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600" spc="-185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руб.)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928615" y="5628130"/>
            <a:ext cx="3817620" cy="115671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082285" y="4657470"/>
            <a:ext cx="3515360" cy="2118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100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-  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млн. руб.)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635" algn="ctr">
              <a:lnSpc>
                <a:spcPct val="100000"/>
              </a:lnSpc>
              <a:spcBef>
                <a:spcPts val="1295"/>
              </a:spcBef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Штрафы, санкции,</a:t>
            </a:r>
            <a:endParaRPr sz="1800">
              <a:latin typeface="Times New Roman" pitchFamily="18" charset="0"/>
              <a:cs typeface="Times New Roman" pitchFamily="18" charset="0"/>
            </a:endParaRPr>
          </a:p>
          <a:p>
            <a:pPr marL="174625" marR="165735" indent="1905" algn="ctr">
              <a:lnSpc>
                <a:spcPct val="100000"/>
              </a:lnSpc>
            </a:pPr>
            <a:r>
              <a:rPr sz="1800" dirty="0">
                <a:latin typeface="Times New Roman" pitchFamily="18" charset="0"/>
                <a:cs typeface="Times New Roman" pitchFamily="18" charset="0"/>
              </a:rPr>
              <a:t>прочие неналоговые доходы (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предусмотренные бюджетным кодексом РФ -</a:t>
            </a:r>
            <a:r>
              <a:rPr sz="1600">
                <a:latin typeface="Times New Roman" pitchFamily="18" charset="0"/>
                <a:cs typeface="Times New Roman" pitchFamily="18" charset="0"/>
              </a:rPr>
              <a:t>100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.)</a:t>
            </a:r>
            <a:endParaRPr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27248" y="2487167"/>
            <a:ext cx="2382011" cy="6537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143240" y="2571744"/>
            <a:ext cx="2357454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26060" algn="ctr">
              <a:lnSpc>
                <a:spcPct val="100000"/>
              </a:lnSpc>
              <a:spcBef>
                <a:spcPts val="1630"/>
              </a:spcBef>
            </a:pPr>
            <a:r>
              <a:rPr sz="1800" smtClean="0">
                <a:latin typeface="Times New Roman" pitchFamily="18" charset="0"/>
                <a:cs typeface="Arial"/>
              </a:rPr>
              <a:t>Акцизы</a:t>
            </a:r>
            <a:endParaRPr sz="1800">
              <a:latin typeface="Times New Roman" pitchFamily="18" charset="0"/>
              <a:cs typeface="Arial"/>
            </a:endParaRPr>
          </a:p>
          <a:p>
            <a:pPr marR="226060" algn="ctr">
              <a:lnSpc>
                <a:spcPct val="100000"/>
              </a:lnSpc>
            </a:pPr>
            <a:r>
              <a:rPr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9137 - 53,6</a:t>
            </a:r>
            <a:r>
              <a:rPr sz="160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. руб.)</a:t>
            </a:r>
            <a:endParaRPr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3736" y="3209544"/>
            <a:ext cx="2816352" cy="795527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214282" y="3318129"/>
            <a:ext cx="2643206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 smtClean="0">
                <a:latin typeface="Times New Roman" pitchFamily="18" charset="0"/>
                <a:cs typeface="Arial"/>
              </a:rPr>
              <a:t>Н Д П И</a:t>
            </a:r>
            <a:endParaRPr sz="1800">
              <a:latin typeface="Times New Roman" pitchFamily="18" charset="0"/>
              <a:cs typeface="Arial"/>
            </a:endParaRPr>
          </a:p>
          <a:p>
            <a:pPr marL="67310" algn="ctr">
              <a:lnSpc>
                <a:spcPct val="100000"/>
              </a:lnSpc>
            </a:pPr>
            <a:r>
              <a:rPr sz="1600" smtClean="0">
                <a:latin typeface="Times New Roman" pitchFamily="18" charset="0"/>
                <a:cs typeface="Microsoft Sans Serif"/>
              </a:rPr>
              <a:t>(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27</a:t>
            </a:r>
            <a:r>
              <a:rPr sz="1600" smtClean="0">
                <a:latin typeface="Times New Roman" pitchFamily="18" charset="0"/>
                <a:cs typeface="Microsoft Sans Serif"/>
              </a:rPr>
              <a:t>%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   -</a:t>
            </a:r>
            <a:r>
              <a:rPr sz="1600" smtClean="0">
                <a:latin typeface="Times New Roman" pitchFamily="18" charset="0"/>
                <a:cs typeface="Microsoft Sans Serif"/>
              </a:rPr>
              <a:t> </a:t>
            </a:r>
            <a:r>
              <a:rPr lang="ru-RU" sz="1600" dirty="0" smtClean="0">
                <a:latin typeface="Times New Roman" pitchFamily="18" charset="0"/>
                <a:cs typeface="Microsoft Sans Serif"/>
              </a:rPr>
              <a:t>0,6</a:t>
            </a:r>
            <a:r>
              <a:rPr sz="1600" smtClean="0">
                <a:latin typeface="Times New Roman" pitchFamily="18" charset="0"/>
                <a:cs typeface="Microsoft Sans Serif"/>
              </a:rPr>
              <a:t> </a:t>
            </a:r>
            <a:r>
              <a:rPr sz="1600" dirty="0">
                <a:latin typeface="Times New Roman" pitchFamily="18" charset="0"/>
                <a:cs typeface="Microsoft Sans Serif"/>
              </a:rPr>
              <a:t>млн. руб.)</a:t>
            </a:r>
            <a:endParaRPr sz="1600">
              <a:latin typeface="Times New Roman" pitchFamily="18" charset="0"/>
              <a:cs typeface="Microsoft Sans Serif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1736" y="1857365"/>
            <a:ext cx="4714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    </a:t>
            </a:r>
            <a:r>
              <a:rPr lang="ru-RU" sz="1600" dirty="0" smtClean="0">
                <a:solidFill>
                  <a:schemeClr val="bg1"/>
                </a:solidFill>
              </a:rPr>
              <a:t>-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813,8млн.руб.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500298" y="414338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20,7 млн.руб.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1764</TotalTime>
  <Words>2626</Words>
  <Application>Microsoft Office PowerPoint</Application>
  <PresentationFormat>Экран (4:3)</PresentationFormat>
  <Paragraphs>718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 Публичные слушания  по проекту бюджета Чернышевского муниципального округа на 2026 год и на плановый период 2027 и 2028 годов </vt:lpstr>
      <vt:lpstr>Проект бюджета Чернышевского муниципального округа сформирован на основании:</vt:lpstr>
      <vt:lpstr>Слайд 3</vt:lpstr>
      <vt:lpstr>Слайд 4</vt:lpstr>
      <vt:lpstr>Слайд 5</vt:lpstr>
      <vt:lpstr>Оценка влияния изменений законодательства Российской Федерации и Забайкальского края на доходную часть бюджета Чернышевского муниципального округа  в 2026 году</vt:lpstr>
      <vt:lpstr> Изменение нормативов отчислений налоговых доходов в бюджет округа  в течении нескольких лет </vt:lpstr>
      <vt:lpstr>Слайд 8</vt:lpstr>
      <vt:lpstr>Нормативы  отчислений   и объемы  доходов  в 2026 году</vt:lpstr>
      <vt:lpstr>Прогнозируемые  налоговые доходы Чернышевского муниципального округа  в 2026 году</vt:lpstr>
      <vt:lpstr>Налоговые доходы бюджета Чернышевского муниципального округа на 2026 год и плановый период 2027-2028 годы</vt:lpstr>
      <vt:lpstr> Динамика налоговых доходов бюджета  Чернышевского муниципального округа </vt:lpstr>
      <vt:lpstr>Прогнозируемые  неналоговые доходы Чернышевского муниципального округа  в 2026 году</vt:lpstr>
      <vt:lpstr> Неналоговые доходы бюджета Чернышевского муниципального округа на 2026 год и плановый период 2027-2028 годы</vt:lpstr>
      <vt:lpstr> Динамика неналоговых доходов бюджета  Чернышевского муниципального округа </vt:lpstr>
      <vt:lpstr>   Основные мероприятия по мобилизации доходов бюджета Чернышевского муниципального округа  </vt:lpstr>
      <vt:lpstr> Межбюджетные трансферты, получаемые  из других бюджетов бюджетной системы</vt:lpstr>
      <vt:lpstr> Межбюджетные трансферты, получаемые  из других бюджетов бюджетной системы</vt:lpstr>
      <vt:lpstr>Слайд 19</vt:lpstr>
      <vt:lpstr>Слайд 20</vt:lpstr>
      <vt:lpstr>Слайд 21</vt:lpstr>
      <vt:lpstr>Слайд 22</vt:lpstr>
      <vt:lpstr>Расчет прогнозируемого финансового результата бюджета Чернышевского муниципального округа </vt:lpstr>
      <vt:lpstr>Муниципальный долг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MARINA ZONOVA</cp:lastModifiedBy>
  <cp:revision>155</cp:revision>
  <dcterms:created xsi:type="dcterms:W3CDTF">2025-12-09T02:24:35Z</dcterms:created>
  <dcterms:modified xsi:type="dcterms:W3CDTF">2025-12-14T23:43:23Z</dcterms:modified>
</cp:coreProperties>
</file>