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7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8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394" r:id="rId14"/>
    <p:sldId id="413" r:id="rId15"/>
    <p:sldId id="409" r:id="rId16"/>
    <p:sldId id="412" r:id="rId17"/>
    <p:sldId id="410" r:id="rId18"/>
    <p:sldId id="401" r:id="rId19"/>
    <p:sldId id="408" r:id="rId20"/>
    <p:sldId id="377" r:id="rId21"/>
    <p:sldId id="402" r:id="rId22"/>
    <p:sldId id="407" r:id="rId23"/>
    <p:sldId id="403" r:id="rId24"/>
    <p:sldId id="404" r:id="rId25"/>
    <p:sldId id="406" r:id="rId26"/>
    <p:sldId id="405" r:id="rId27"/>
    <p:sldId id="374" r:id="rId28"/>
    <p:sldId id="414" r:id="rId29"/>
    <p:sldId id="396" r:id="rId30"/>
    <p:sldId id="390" r:id="rId31"/>
    <p:sldId id="395" r:id="rId32"/>
    <p:sldId id="388" r:id="rId33"/>
    <p:sldId id="387" r:id="rId34"/>
    <p:sldId id="381" r:id="rId35"/>
    <p:sldId id="415" r:id="rId36"/>
    <p:sldId id="359" r:id="rId37"/>
    <p:sldId id="286" r:id="rId38"/>
    <p:sldId id="363" r:id="rId39"/>
    <p:sldId id="360" r:id="rId40"/>
    <p:sldId id="362" r:id="rId41"/>
    <p:sldId id="334" r:id="rId42"/>
    <p:sldId id="338" r:id="rId43"/>
    <p:sldId id="335" r:id="rId44"/>
    <p:sldId id="333" r:id="rId45"/>
    <p:sldId id="331" r:id="rId46"/>
    <p:sldId id="332" r:id="rId47"/>
    <p:sldId id="330" r:id="rId48"/>
    <p:sldId id="328" r:id="rId49"/>
    <p:sldId id="327" r:id="rId50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74"/>
            <p14:sldId id="414"/>
            <p14:sldId id="396"/>
            <p14:sldId id="390"/>
            <p14:sldId id="395"/>
            <p14:sldId id="388"/>
            <p14:sldId id="387"/>
            <p14:sldId id="381"/>
            <p14:sldId id="415"/>
            <p14:sldId id="359"/>
            <p14:sldId id="286"/>
            <p14:sldId id="363"/>
            <p14:sldId id="360"/>
            <p14:sldId id="362"/>
            <p14:sldId id="334"/>
            <p14:sldId id="338"/>
            <p14:sldId id="335"/>
            <p14:sldId id="333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4756A0"/>
    <a:srgbClr val="B1C1E4"/>
    <a:srgbClr val="D1D1D1"/>
    <a:srgbClr val="B9B9B9"/>
    <a:srgbClr val="F1F1F1"/>
    <a:srgbClr val="A6A6A6"/>
    <a:srgbClr val="595959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854"/>
    <p:restoredTop sz="95423" autoAdjust="0"/>
  </p:normalViewPr>
  <p:slideViewPr>
    <p:cSldViewPr snapToGrid="0">
      <p:cViewPr varScale="1">
        <p:scale>
          <a:sx n="110" d="100"/>
          <a:sy n="110" d="100"/>
        </p:scale>
        <p:origin x="912" y="12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бизес</c:v>
                </c:pt>
                <c:pt idx="2">
                  <c:v>крупный бизес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28840</c:v>
                </c:pt>
                <c:pt idx="1">
                  <c:v>57050</c:v>
                </c:pt>
                <c:pt idx="2">
                  <c:v>105400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187934160"/>
        <c:axId val="-1187933072"/>
      </c:barChart>
      <c:catAx>
        <c:axId val="-1187934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87933072"/>
        <c:crosses val="autoZero"/>
        <c:auto val="1"/>
        <c:lblAlgn val="ctr"/>
        <c:lblOffset val="100"/>
        <c:noMultiLvlLbl val="0"/>
      </c:catAx>
      <c:valAx>
        <c:axId val="-11879330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-118793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50199844634433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471-4740-AE2C-9BBD4C4753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3606619071013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71-4740-AE2C-9BBD4C4753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57111049771893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471-4740-AE2C-9BBD4C4753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641260027924801"/>
                  <c:y val="1.48454013911695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71-4740-AE2C-9BBD4C47539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1140955813066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471-4740-AE2C-9BBD4C4753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101 и более</c:v>
                </c:pt>
                <c:pt idx="1">
                  <c:v>51-100</c:v>
                </c:pt>
                <c:pt idx="2">
                  <c:v>10-50</c:v>
                </c:pt>
                <c:pt idx="3">
                  <c:v>до 10 включительно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</c:v>
                </c:pt>
                <c:pt idx="1">
                  <c:v>0.14000000000000001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71-4740-AE2C-9BBD4C4753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101 и более</c:v>
                </c:pt>
                <c:pt idx="1">
                  <c:v>51-100</c:v>
                </c:pt>
                <c:pt idx="2">
                  <c:v>10-50</c:v>
                </c:pt>
                <c:pt idx="3">
                  <c:v>до 10 включительно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471-4740-AE2C-9BBD4C475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32763760"/>
        <c:axId val="-1132768656"/>
      </c:barChart>
      <c:catAx>
        <c:axId val="-113276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68656"/>
        <c:crosses val="autoZero"/>
        <c:auto val="1"/>
        <c:lblAlgn val="ctr"/>
        <c:lblOffset val="100"/>
        <c:noMultiLvlLbl val="0"/>
      </c:catAx>
      <c:valAx>
        <c:axId val="-11327686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3276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61258938299809"/>
          <c:y val="3.0704125377273919E-2"/>
          <c:w val="0.65975605571521567"/>
          <c:h val="0.93245092416999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другие страны</c:v>
                </c:pt>
                <c:pt idx="1">
                  <c:v>регионы России</c:v>
                </c:pt>
                <c:pt idx="2">
                  <c:v>Забайкальский край</c:v>
                </c:pt>
                <c:pt idx="3">
                  <c:v>Чернышевский муниципальный округ МО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0.43</c:v>
                </c:pt>
                <c:pt idx="2">
                  <c:v>0.39</c:v>
                </c:pt>
                <c:pt idx="3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B-0749-863E-750DF5AE3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132764848"/>
        <c:axId val="-1132771376"/>
      </c:barChart>
      <c:catAx>
        <c:axId val="-1132764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71376"/>
        <c:crosses val="autoZero"/>
        <c:auto val="1"/>
        <c:lblAlgn val="ctr"/>
        <c:lblOffset val="100"/>
        <c:noMultiLvlLbl val="0"/>
      </c:catAx>
      <c:valAx>
        <c:axId val="-1132771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3276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929949688418289"/>
          <c:y val="4.18277753651731E-6"/>
          <c:w val="0.39754479282340122"/>
          <c:h val="0.999991634444927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региональные компании</c:v>
                </c:pt>
                <c:pt idx="1">
                  <c:v>российские компании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0.152</c:v>
                </c:pt>
                <c:pt idx="1">
                  <c:v>0.84799999999999998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28-A34B-8D81-D891DB154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axId val="-1132768112"/>
        <c:axId val="-1132762672"/>
      </c:barChart>
      <c:catAx>
        <c:axId val="-113276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62672"/>
        <c:crosses val="autoZero"/>
        <c:auto val="1"/>
        <c:lblAlgn val="ctr"/>
        <c:lblOffset val="100"/>
        <c:noMultiLvlLbl val="0"/>
      </c:catAx>
      <c:valAx>
        <c:axId val="-113276267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-113276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8460460183083"/>
          <c:y val="0.17946189503711626"/>
          <c:w val="0.69833255363568891"/>
          <c:h val="0.668247593114849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75023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B2-6441-9DFA-CB6BDEBE33B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B2-6441-9DFA-CB6BDEBE33B9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B2-6441-9DFA-CB6BDEBE33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реализовали свои проекты</c:v>
                </c:pt>
                <c:pt idx="1">
                  <c:v>не реализовали свои проекты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AB2-6441-9DFA-CB6BDEBE33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4756A0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79-6641-AAD1-E0472809C39F}"/>
              </c:ext>
            </c:extLst>
          </c:dPt>
          <c:dPt>
            <c:idx val="1"/>
            <c:bubble3D val="0"/>
            <c:spPr>
              <a:solidFill>
                <a:srgbClr val="4756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979-6641-AAD1-E0472809C39F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979-6641-AAD1-E0472809C39F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79-6641-AAD1-E0472809C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0.18</c:v>
                </c:pt>
                <c:pt idx="1">
                  <c:v>0.56999999999999995</c:v>
                </c:pt>
                <c:pt idx="2">
                  <c:v>0.2</c:v>
                </c:pt>
                <c:pt idx="3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9-6641-AAD1-E0472809C3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476714905923676E-2"/>
          <c:y val="0.70479870102915176"/>
          <c:w val="0.86311546493034985"/>
          <c:h val="0.2312077410370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1.3012335078898807E-2"/>
                  <c:y val="8.13085685786557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95280 Р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сельское х-во</c:v>
                </c:pt>
                <c:pt idx="1">
                  <c:v>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обрабат.пр-во</c:v>
                </c:pt>
              </c:strCache>
            </c:strRef>
          </c:cat>
          <c:val>
            <c:numRef>
              <c:f>Лист1!$B$2:$B$6</c:f>
              <c:numCache>
                <c:formatCode>#,##0\ [$₽-419]</c:formatCode>
                <c:ptCount val="5"/>
                <c:pt idx="0">
                  <c:v>62820</c:v>
                </c:pt>
                <c:pt idx="1">
                  <c:v>68635</c:v>
                </c:pt>
                <c:pt idx="2">
                  <c:v>73905</c:v>
                </c:pt>
                <c:pt idx="3">
                  <c:v>95280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axId val="-1187935248"/>
        <c:axId val="-1187935792"/>
      </c:barChart>
      <c:catAx>
        <c:axId val="-118793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87935792"/>
        <c:crosses val="autoZero"/>
        <c:auto val="1"/>
        <c:lblAlgn val="ctr"/>
        <c:lblOffset val="100"/>
        <c:noMultiLvlLbl val="0"/>
      </c:catAx>
      <c:valAx>
        <c:axId val="-118793579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-118793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703330180983388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B0B-BB48-8F4E-2B18E56A5E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B0B-BB48-8F4E-2B18E56A5E8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B0B-BB48-8F4E-2B18E56A5E8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0.2</c:v>
                </c:pt>
                <c:pt idx="2">
                  <c:v>0.35</c:v>
                </c:pt>
                <c:pt idx="3">
                  <c:v>0.35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87937968"/>
        <c:axId val="-1187933616"/>
      </c:barChart>
      <c:catAx>
        <c:axId val="-118793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87933616"/>
        <c:crosses val="autoZero"/>
        <c:auto val="1"/>
        <c:lblAlgn val="ctr"/>
        <c:lblOffset val="100"/>
        <c:noMultiLvlLbl val="0"/>
      </c:catAx>
      <c:valAx>
        <c:axId val="-11879336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8793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6B4-714B-88A1-E827ED00EAF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B4-714B-88A1-E827ED00EAF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6B4-714B-88A1-E827ED00EAF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B4-714B-88A1-E827ED00EAF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6B4-714B-88A1-E827ED00EAF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87936880"/>
        <c:axId val="-1187937424"/>
      </c:barChart>
      <c:catAx>
        <c:axId val="-118793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87937424"/>
        <c:crosses val="autoZero"/>
        <c:auto val="1"/>
        <c:lblAlgn val="ctr"/>
        <c:lblOffset val="100"/>
        <c:noMultiLvlLbl val="0"/>
      </c:catAx>
      <c:valAx>
        <c:axId val="-11879374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8793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87932528"/>
        <c:axId val="-1187934704"/>
      </c:barChart>
      <c:catAx>
        <c:axId val="-1187932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187934704"/>
        <c:crosses val="autoZero"/>
        <c:auto val="1"/>
        <c:lblAlgn val="ctr"/>
        <c:lblOffset val="100"/>
        <c:noMultiLvlLbl val="0"/>
      </c:catAx>
      <c:valAx>
        <c:axId val="-1187934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8793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A7E-5846-BE71-A5093F4F9B4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7E-5846-BE71-A5093F4F9B4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0.25</c:v>
                </c:pt>
                <c:pt idx="2">
                  <c:v>0.5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87931984"/>
        <c:axId val="-1187938512"/>
      </c:barChart>
      <c:catAx>
        <c:axId val="-1187931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87938512"/>
        <c:crosses val="autoZero"/>
        <c:auto val="1"/>
        <c:lblAlgn val="ctr"/>
        <c:lblOffset val="100"/>
        <c:noMultiLvlLbl val="0"/>
      </c:catAx>
      <c:valAx>
        <c:axId val="-11879385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87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212-634C-A62A-12AA3931982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12-634C-A62A-12AA3931982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12-634C-A62A-12AA3931982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12-634C-A62A-12AA3931982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212-634C-A62A-12AA3931982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0.35</c:v>
                </c:pt>
                <c:pt idx="3">
                  <c:v>0.45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32770832"/>
        <c:axId val="-1132770288"/>
      </c:barChart>
      <c:catAx>
        <c:axId val="-1132770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70288"/>
        <c:crosses val="autoZero"/>
        <c:auto val="1"/>
        <c:lblAlgn val="ctr"/>
        <c:lblOffset val="100"/>
        <c:noMultiLvlLbl val="0"/>
      </c:catAx>
      <c:valAx>
        <c:axId val="-11327702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3277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DE7-8647-B230-7DCE5B9EB0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DE7-8647-B230-7DCE5B9EB0F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DE7-8647-B230-7DCE5B9EB0F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DE7-8647-B230-7DCE5B9EB0F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DE7-8647-B230-7DCE5B9EB0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0.15</c:v>
                </c:pt>
                <c:pt idx="2">
                  <c:v>0.28000000000000003</c:v>
                </c:pt>
                <c:pt idx="3">
                  <c:v>0.45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132757776"/>
        <c:axId val="-1132769744"/>
      </c:barChart>
      <c:catAx>
        <c:axId val="-113275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69744"/>
        <c:crosses val="autoZero"/>
        <c:auto val="1"/>
        <c:lblAlgn val="ctr"/>
        <c:lblOffset val="100"/>
        <c:noMultiLvlLbl val="0"/>
      </c:catAx>
      <c:valAx>
        <c:axId val="-11327697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3275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088799462478236E-2"/>
                  <c:y val="-1.2500386889414303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645-8244-A82A-A769C21E1C51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645-8244-A82A-A769C21E1C5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сельское хозяйство 
 </c:v>
                </c:pt>
                <c:pt idx="2">
                  <c:v>торговля оптовоя и розничная, ремонт автомобилей</c:v>
                </c:pt>
                <c:pt idx="3">
                  <c:v>добывающее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0.51200000000000001</c:v>
                </c:pt>
                <c:pt idx="1">
                  <c:v>0.18099999999999999</c:v>
                </c:pt>
                <c:pt idx="2">
                  <c:v>0.10199999999999999</c:v>
                </c:pt>
                <c:pt idx="3">
                  <c:v>0.20499999999999999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сельское хозяйство 
 </c:v>
                </c:pt>
                <c:pt idx="2">
                  <c:v>торговля оптовоя и розничная, ремонт автомобилей</c:v>
                </c:pt>
                <c:pt idx="3">
                  <c:v>добывающее производство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-1132759952"/>
        <c:axId val="-1132769200"/>
      </c:barChart>
      <c:catAx>
        <c:axId val="-1132759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132769200"/>
        <c:crosses val="autoZero"/>
        <c:auto val="1"/>
        <c:lblAlgn val="ctr"/>
        <c:lblOffset val="100"/>
        <c:noMultiLvlLbl val="0"/>
      </c:catAx>
      <c:valAx>
        <c:axId val="-1132769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13275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26.12.2025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9703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9991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9713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4335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114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906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451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8710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6857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26.12.2025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26.12.2025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26.12.2025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26.12.2025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26.12.2025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26.12.2025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26.12.2025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jpeg"/><Relationship Id="rId231" Type="http://schemas.openxmlformats.org/officeDocument/2006/relationships/image" Target="../media/image10.svg"/><Relationship Id="rId3" Type="http://schemas.openxmlformats.org/officeDocument/2006/relationships/image" Target="../media/image44.png"/><Relationship Id="rId235" Type="http://schemas.openxmlformats.org/officeDocument/2006/relationships/image" Target="../media/image53.png"/><Relationship Id="rId12" Type="http://schemas.openxmlformats.org/officeDocument/2006/relationships/image" Target="../media/image91.svg"/><Relationship Id="rId226" Type="http://schemas.openxmlformats.org/officeDocument/2006/relationships/image" Target="../media/image49.png"/><Relationship Id="rId234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5.png"/><Relationship Id="rId225" Type="http://schemas.openxmlformats.org/officeDocument/2006/relationships/image" Target="../media/image48.jpeg"/><Relationship Id="rId233" Type="http://schemas.openxmlformats.org/officeDocument/2006/relationships/image" Target="../media/image51.png"/><Relationship Id="rId10" Type="http://schemas.openxmlformats.org/officeDocument/2006/relationships/image" Target="../media/image89.svg"/><Relationship Id="rId224" Type="http://schemas.openxmlformats.org/officeDocument/2006/relationships/image" Target="../media/image224.svg"/><Relationship Id="rId232" Type="http://schemas.openxmlformats.org/officeDocument/2006/relationships/image" Target="../media/image50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6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6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34.xml"/><Relationship Id="rId21" Type="http://schemas.openxmlformats.org/officeDocument/2006/relationships/slide" Target="slide25.xml"/><Relationship Id="rId34" Type="http://schemas.openxmlformats.org/officeDocument/2006/relationships/slide" Target="slide29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33.xml"/><Relationship Id="rId33" Type="http://schemas.openxmlformats.org/officeDocument/2006/relationships/slide" Target="slide38.xml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4.xml"/><Relationship Id="rId29" Type="http://schemas.openxmlformats.org/officeDocument/2006/relationships/slide" Target="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32.xml"/><Relationship Id="rId32" Type="http://schemas.openxmlformats.org/officeDocument/2006/relationships/slide" Target="slide45.xml"/><Relationship Id="rId37" Type="http://schemas.openxmlformats.org/officeDocument/2006/relationships/image" Target="../media/image5.jpeg"/><Relationship Id="rId5" Type="http://schemas.openxmlformats.org/officeDocument/2006/relationships/slide" Target="slide6.xml"/><Relationship Id="rId15" Type="http://schemas.openxmlformats.org/officeDocument/2006/relationships/slide" Target="slide18.xml"/><Relationship Id="rId23" Type="http://schemas.openxmlformats.org/officeDocument/2006/relationships/slide" Target="slide30.xml"/><Relationship Id="rId28" Type="http://schemas.openxmlformats.org/officeDocument/2006/relationships/slide" Target="slide37.xml"/><Relationship Id="rId36" Type="http://schemas.openxmlformats.org/officeDocument/2006/relationships/image" Target="../media/image3.jpg"/><Relationship Id="rId10" Type="http://schemas.openxmlformats.org/officeDocument/2006/relationships/slide" Target="slide11.xml"/><Relationship Id="rId19" Type="http://schemas.openxmlformats.org/officeDocument/2006/relationships/slide" Target="slide22.xml"/><Relationship Id="rId31" Type="http://schemas.openxmlformats.org/officeDocument/2006/relationships/slide" Target="slide44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7.xml"/><Relationship Id="rId27" Type="http://schemas.openxmlformats.org/officeDocument/2006/relationships/slide" Target="slide36.xml"/><Relationship Id="rId30" Type="http://schemas.openxmlformats.org/officeDocument/2006/relationships/slide" Target="slide43.xml"/><Relationship Id="rId35" Type="http://schemas.openxmlformats.org/officeDocument/2006/relationships/slide" Target="slide23.xml"/><Relationship Id="rId8" Type="http://schemas.openxmlformats.org/officeDocument/2006/relationships/slide" Target="slide9.xml"/><Relationship Id="rId3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93" Type="http://schemas.openxmlformats.org/officeDocument/2006/relationships/image" Target="../media/image332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79" Type="http://schemas.openxmlformats.org/officeDocument/2006/relationships/image" Target="../media/image318.svg"/><Relationship Id="rId5" Type="http://schemas.openxmlformats.org/officeDocument/2006/relationships/image" Target="../media/image73.png"/><Relationship Id="rId94" Type="http://schemas.openxmlformats.org/officeDocument/2006/relationships/image" Target="../media/image9.png"/><Relationship Id="rId4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206" Type="http://schemas.openxmlformats.org/officeDocument/2006/relationships/image" Target="../media/image206.svg"/><Relationship Id="rId3" Type="http://schemas.openxmlformats.org/officeDocument/2006/relationships/image" Target="../media/image30.png"/><Relationship Id="rId214" Type="http://schemas.openxmlformats.org/officeDocument/2006/relationships/image" Target="../media/image214.svg"/><Relationship Id="rId129" Type="http://schemas.openxmlformats.org/officeDocument/2006/relationships/image" Target="../media/image31.png"/><Relationship Id="rId18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82" Type="http://schemas.openxmlformats.org/officeDocument/2006/relationships/image" Target="../media/image182.svg"/><Relationship Id="rId1" Type="http://schemas.openxmlformats.org/officeDocument/2006/relationships/slideLayout" Target="../slideLayouts/slideLayout7.xml"/><Relationship Id="rId128" Type="http://schemas.openxmlformats.org/officeDocument/2006/relationships/image" Target="../media/image128.svg"/><Relationship Id="rId144" Type="http://schemas.openxmlformats.org/officeDocument/2006/relationships/image" Target="../media/image144.svg"/><Relationship Id="rId5" Type="http://schemas.openxmlformats.org/officeDocument/2006/relationships/image" Target="../media/image75.png"/><Relationship Id="rId4" Type="http://schemas.openxmlformats.org/officeDocument/2006/relationships/image" Target="../media/image4.svg"/><Relationship Id="rId207" Type="http://schemas.openxmlformats.org/officeDocument/2006/relationships/image" Target="../media/image77.png"/><Relationship Id="rId215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6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80.png"/><Relationship Id="rId10" Type="http://schemas.openxmlformats.org/officeDocument/2006/relationships/image" Target="../media/image137.sv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71" Type="http://schemas.openxmlformats.org/officeDocument/2006/relationships/image" Target="../media/image410.svg"/><Relationship Id="rId13" Type="http://schemas.openxmlformats.org/officeDocument/2006/relationships/image" Target="../media/image252.svg"/><Relationship Id="rId3" Type="http://schemas.openxmlformats.org/officeDocument/2006/relationships/image" Target="../media/image81.png"/><Relationship Id="rId138" Type="http://schemas.openxmlformats.org/officeDocument/2006/relationships/image" Target="../media/image83.png"/><Relationship Id="rId137" Type="http://schemas.openxmlformats.org/officeDocument/2006/relationships/image" Target="../media/image37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139.svg"/><Relationship Id="rId172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8.png"/><Relationship Id="rId3" Type="http://schemas.openxmlformats.org/officeDocument/2006/relationships/image" Target="../media/image85.png"/><Relationship Id="rId21" Type="http://schemas.openxmlformats.org/officeDocument/2006/relationships/image" Target="../media/image55.sv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4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10" Type="http://schemas.openxmlformats.org/officeDocument/2006/relationships/image" Target="../media/image159.svg"/><Relationship Id="rId19" Type="http://schemas.openxmlformats.org/officeDocument/2006/relationships/image" Target="../media/image166.svg"/><Relationship Id="rId4" Type="http://schemas.openxmlformats.org/officeDocument/2006/relationships/image" Target="../media/image15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9.emf"/><Relationship Id="rId4" Type="http://schemas.openxmlformats.org/officeDocument/2006/relationships/package" Target="../embeddings/Microsoft_Word_Document9.docx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64.png"/><Relationship Id="rId4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80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21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79" Type="http://schemas.openxmlformats.org/officeDocument/2006/relationships/image" Target="../media/image318.svg"/><Relationship Id="rId5" Type="http://schemas.openxmlformats.org/officeDocument/2006/relationships/image" Target="../media/image7.svg"/><Relationship Id="rId82" Type="http://schemas.openxmlformats.org/officeDocument/2006/relationships/image" Target="../media/image11.png"/><Relationship Id="rId216" Type="http://schemas.openxmlformats.org/officeDocument/2006/relationships/image" Target="../media/image12.png"/><Relationship Id="rId95" Type="http://schemas.openxmlformats.org/officeDocument/2006/relationships/image" Target="../media/image334.svg"/><Relationship Id="rId81" Type="http://schemas.openxmlformats.org/officeDocument/2006/relationships/image" Target="../media/image244.svg"/><Relationship Id="rId215" Type="http://schemas.openxmlformats.org/officeDocument/2006/relationships/image" Target="../media/image454.svg"/><Relationship Id="rId223" Type="http://schemas.openxmlformats.org/officeDocument/2006/relationships/image" Target="../media/image46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hyperlink" Target="https://&#1084;&#1086;&#1081;&#1073;&#1080;&#1079;&#1085;&#1077;&#1089;75.&#1088;&#1092;/" TargetMode="External"/><Relationship Id="rId7" Type="http://schemas.openxmlformats.org/officeDocument/2006/relationships/hyperlink" Target="mailto:rce75@bk.ru" TargetMode="External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lc@inbox.ru" TargetMode="External"/><Relationship Id="rId11" Type="http://schemas.openxmlformats.org/officeDocument/2006/relationships/image" Target="../media/image94.jpeg"/><Relationship Id="rId5" Type="http://schemas.openxmlformats.org/officeDocument/2006/relationships/hyperlink" Target="mailto:mail@zmc75.ru" TargetMode="External"/><Relationship Id="rId15" Type="http://schemas.openxmlformats.org/officeDocument/2006/relationships/hyperlink" Target="mailto:pochta@mcx.e-zab.ru" TargetMode="External"/><Relationship Id="rId10" Type="http://schemas.openxmlformats.org/officeDocument/2006/relationships/image" Target="../media/image93.png"/><Relationship Id="rId4" Type="http://schemas.openxmlformats.org/officeDocument/2006/relationships/hyperlink" Target="mailto:mailbox@zabbusiness.ru" TargetMode="External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ineconom@economy.e-zab.ru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vk.com/away.php?to=https://mininvest.75.ru/&amp;cc_key=" TargetMode="External"/><Relationship Id="rId4" Type="http://schemas.openxmlformats.org/officeDocument/2006/relationships/hyperlink" Target="mailto:pochta@mcx.e-zab.ru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106.png"/><Relationship Id="rId18" Type="http://schemas.openxmlformats.org/officeDocument/2006/relationships/image" Target="../media/image196.svg"/><Relationship Id="rId3" Type="http://schemas.openxmlformats.org/officeDocument/2006/relationships/image" Target="../media/image103.png"/><Relationship Id="rId21" Type="http://schemas.openxmlformats.org/officeDocument/2006/relationships/image" Target="../media/image108.png"/><Relationship Id="rId7" Type="http://schemas.openxmlformats.org/officeDocument/2006/relationships/image" Target="../media/image30.png"/><Relationship Id="rId12" Type="http://schemas.openxmlformats.org/officeDocument/2006/relationships/image" Target="../media/image194.sv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05.png"/><Relationship Id="rId5" Type="http://schemas.openxmlformats.org/officeDocument/2006/relationships/image" Target="../media/image104.png"/><Relationship Id="rId23" Type="http://schemas.openxmlformats.org/officeDocument/2006/relationships/image" Target="../media/image109.png"/><Relationship Id="rId10" Type="http://schemas.openxmlformats.org/officeDocument/2006/relationships/image" Target="../media/image26.svg"/><Relationship Id="rId19" Type="http://schemas.openxmlformats.org/officeDocument/2006/relationships/image" Target="../media/image107.png"/><Relationship Id="rId169" Type="http://schemas.openxmlformats.org/officeDocument/2006/relationships/image" Target="../media/image39.png"/><Relationship Id="rId130" Type="http://schemas.openxmlformats.org/officeDocument/2006/relationships/image" Target="../media/image130.svg"/><Relationship Id="rId4" Type="http://schemas.openxmlformats.org/officeDocument/2006/relationships/image" Target="../media/image190.svg"/><Relationship Id="rId9" Type="http://schemas.openxmlformats.org/officeDocument/2006/relationships/image" Target="../media/image67.png"/><Relationship Id="rId22" Type="http://schemas.openxmlformats.org/officeDocument/2006/relationships/image" Target="../media/image199.svg"/><Relationship Id="rId168" Type="http://schemas.openxmlformats.org/officeDocument/2006/relationships/image" Target="../media/image16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1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13.png"/><Relationship Id="rId23" Type="http://schemas.openxmlformats.org/officeDocument/2006/relationships/image" Target="../media/image262.svg"/><Relationship Id="rId10" Type="http://schemas.openxmlformats.org/officeDocument/2006/relationships/image" Target="../media/image205.svg"/><Relationship Id="rId9" Type="http://schemas.openxmlformats.org/officeDocument/2006/relationships/image" Target="../media/image112.png"/><Relationship Id="rId4" Type="http://schemas.openxmlformats.org/officeDocument/2006/relationships/image" Target="../media/image201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121.png"/><Relationship Id="rId5" Type="http://schemas.openxmlformats.org/officeDocument/2006/relationships/image" Target="../media/image118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120.png"/><Relationship Id="rId14" Type="http://schemas.openxmlformats.org/officeDocument/2006/relationships/image" Target="../media/image21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29.svg"/><Relationship Id="rId3" Type="http://schemas.openxmlformats.org/officeDocument/2006/relationships/image" Target="../media/image124.png"/><Relationship Id="rId7" Type="http://schemas.openxmlformats.org/officeDocument/2006/relationships/image" Target="../media/image225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223.svg"/><Relationship Id="rId15" Type="http://schemas.openxmlformats.org/officeDocument/2006/relationships/image" Target="../media/image231.svg"/><Relationship Id="rId10" Type="http://schemas.openxmlformats.org/officeDocument/2006/relationships/image" Target="../media/image126.png"/><Relationship Id="rId9" Type="http://schemas.openxmlformats.org/officeDocument/2006/relationships/image" Target="../media/image164.svg"/><Relationship Id="rId1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8" Type="http://schemas.openxmlformats.org/officeDocument/2006/relationships/image" Target="../media/image9.png"/><Relationship Id="rId80" Type="http://schemas.openxmlformats.org/officeDocument/2006/relationships/image" Target="../media/image19.png"/><Relationship Id="rId3" Type="http://schemas.openxmlformats.org/officeDocument/2006/relationships/image" Target="../media/image14.png"/><Relationship Id="rId21" Type="http://schemas.openxmlformats.org/officeDocument/2006/relationships/image" Target="../media/image260.svg"/><Relationship Id="rId7" Type="http://schemas.openxmlformats.org/officeDocument/2006/relationships/image" Target="../media/image15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79" Type="http://schemas.openxmlformats.org/officeDocument/2006/relationships/image" Target="../media/image318.svg"/><Relationship Id="rId15" Type="http://schemas.openxmlformats.org/officeDocument/2006/relationships/image" Target="../media/image254.svg"/><Relationship Id="rId9" Type="http://schemas.openxmlformats.org/officeDocument/2006/relationships/image" Target="../media/image16.png"/><Relationship Id="rId1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218.sv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99.svg"/><Relationship Id="rId5" Type="http://schemas.openxmlformats.org/officeDocument/2006/relationships/image" Target="../media/image122.png"/><Relationship Id="rId10" Type="http://schemas.openxmlformats.org/officeDocument/2006/relationships/image" Target="../media/image108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svg"/><Relationship Id="rId3" Type="http://schemas.openxmlformats.org/officeDocument/2006/relationships/image" Target="../media/image131.jp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svg"/><Relationship Id="rId5" Type="http://schemas.openxmlformats.org/officeDocument/2006/relationships/image" Target="../media/image114.png"/><Relationship Id="rId10" Type="http://schemas.microsoft.com/office/2007/relationships/hdphoto" Target="../media/hdphoto2.wdp"/><Relationship Id="rId4" Type="http://schemas.openxmlformats.org/officeDocument/2006/relationships/image" Target="../media/image132.jpeg"/><Relationship Id="rId9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31.jpg"/><Relationship Id="rId7" Type="http://schemas.openxmlformats.org/officeDocument/2006/relationships/image" Target="../media/image24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12.svg"/><Relationship Id="rId4" Type="http://schemas.openxmlformats.org/officeDocument/2006/relationships/image" Target="../media/image65.png"/><Relationship Id="rId9" Type="http://schemas.openxmlformats.org/officeDocument/2006/relationships/image" Target="../media/image18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34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0" Type="http://schemas.openxmlformats.org/officeDocument/2006/relationships/chart" Target="../charts/chart10.xml"/><Relationship Id="rId9" Type="http://schemas.openxmlformats.org/officeDocument/2006/relationships/chart" Target="../charts/char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svg"/><Relationship Id="rId3" Type="http://schemas.openxmlformats.org/officeDocument/2006/relationships/image" Target="../media/image13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25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chart" Target="../charts/chart13.xml"/><Relationship Id="rId4" Type="http://schemas.openxmlformats.org/officeDocument/2006/relationships/image" Target="../media/image19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38.jp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53.svg"/><Relationship Id="rId4" Type="http://schemas.openxmlformats.org/officeDocument/2006/relationships/image" Target="../media/image106.png"/><Relationship Id="rId9" Type="http://schemas.openxmlformats.org/officeDocument/2006/relationships/image" Target="../media/image23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image" Target="../media/image255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253.sv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40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0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7.png"/><Relationship Id="rId18" Type="http://schemas.openxmlformats.org/officeDocument/2006/relationships/image" Target="../media/image57.svg"/><Relationship Id="rId176" Type="http://schemas.openxmlformats.org/officeDocument/2006/relationships/image" Target="../media/image176.sv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51.svg"/><Relationship Id="rId17" Type="http://schemas.openxmlformats.org/officeDocument/2006/relationships/image" Target="../media/image29.png"/><Relationship Id="rId18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82" Type="http://schemas.openxmlformats.org/officeDocument/2006/relationships/image" Target="../media/image18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49.svg"/><Relationship Id="rId19" Type="http://schemas.openxmlformats.org/officeDocument/2006/relationships/image" Target="../media/image30.png"/><Relationship Id="rId4" Type="http://schemas.openxmlformats.org/officeDocument/2006/relationships/image" Target="../media/image43.svg"/><Relationship Id="rId9" Type="http://schemas.openxmlformats.org/officeDocument/2006/relationships/image" Target="../media/image25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4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41.png"/><Relationship Id="rId17" Type="http://schemas.openxmlformats.org/officeDocument/2006/relationships/image" Target="../media/image81.sv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752535" y="103483"/>
            <a:ext cx="2153465" cy="792414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Забайкальский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61258" y="1029286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727" y="1029290"/>
            <a:ext cx="2743800" cy="3123645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solidFill>
            <a:srgbClr val="B1C1E4"/>
          </a:solidFill>
          <a:ln w="28575"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Чернышевский муниципальный округ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ОТДЕЛОМ ЭКОНОМИКИ,ТРУДА И ИНВЕСТИЦИОННОЙ ПОЛИТИКИ   АДМИНИСТРАЦИИ ЧЕРНЫШЕВСКОГО МУНИЦИПАЛЬНОГО ОКРУГА  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FDDAF-2233-3B22-2472-B4AB898D053E}"/>
              </a:ext>
            </a:extLst>
          </p:cNvPr>
          <p:cNvSpPr txBox="1"/>
          <p:nvPr/>
        </p:nvSpPr>
        <p:spPr>
          <a:xfrm flipH="1" flipV="1">
            <a:off x="9515149" y="598139"/>
            <a:ext cx="10521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endParaRPr lang="ru-RU" sz="800" dirty="0"/>
          </a:p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гер</a:t>
            </a:r>
            <a:endParaRPr lang="ru-RU" sz="800" dirty="0"/>
          </a:p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б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  <a:ln w="19050">
            <a:solidFill>
              <a:srgbClr val="B1C1E4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Picture 2" descr="http://xn--b1afavmrk6bm3a.xn--80aaaac8algcbgbck3fl0q.xn--p1ai/u/dino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32307" y="1029287"/>
            <a:ext cx="2334509" cy="3123647"/>
          </a:xfrm>
          <a:prstGeom prst="rect">
            <a:avLst/>
          </a:prstGeom>
          <a:ln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 descr="C:\Users\6145~1\AppData\Local\Temp\{8DE72B79-4FE1-45AE-B4E3-035485A12743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3" y="103484"/>
            <a:ext cx="727623" cy="7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145~1\AppData\Local\Temp\{9055BE53-FEFB-45BA-9345-8562E040C5E4}.tm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5" y="1003611"/>
            <a:ext cx="3085170" cy="31493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B1C1E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215189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709463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717347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90497" y="4021939"/>
            <a:ext cx="7078186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271249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744474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198923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615645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164398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685476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778952" y="1518691"/>
            <a:ext cx="6056289" cy="4644932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1799523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480133" y="1507152"/>
            <a:ext cx="2123898" cy="1517738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76762" y="4698422"/>
            <a:ext cx="17734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531219" y="4649298"/>
            <a:ext cx="2162361" cy="1514325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latin typeface="Arial Rounded MT Bold" pitchFamily="34" charset="0"/>
                <a:cs typeface="Arial" pitchFamily="34" charset="0"/>
              </a:rPr>
              <a:t>П2222пппппппппппппппппВппппппппп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latin typeface="Arial Rounded MT Bold" pitchFamily="34" charset="0"/>
                <a:cs typeface="Arial" pitchFamily="34" charset="0"/>
              </a:rPr>
              <a:t>пппппппппппппппппппппппппппппппппппппппппппппппппппппппппппппппппп2</a:t>
            </a:r>
            <a:endParaRPr lang="x-none" sz="800" b="1" dirty="0"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76762" y="3120117"/>
            <a:ext cx="1739801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506151" y="3134971"/>
            <a:ext cx="2155903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414337" y="273015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40308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ТУРИСТИЧЕСКИЕ ОБЪЕКТЫ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19473" y="3941348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52016" y="2412141"/>
            <a:ext cx="752823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dirty="0" smtClean="0">
                <a:solidFill>
                  <a:srgbClr val="4756A0"/>
                </a:solidFill>
                <a:cs typeface="Arial" panose="020B0604020202020204" pitchFamily="34" charset="0"/>
              </a:rPr>
              <a:t>Районный краеведческий музей п. Чернышевск</a:t>
            </a:r>
            <a:endParaRPr lang="ru-RU" sz="800" dirty="0">
              <a:solidFill>
                <a:srgbClr val="4756A0"/>
              </a:solidFill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455882"/>
            <a:ext cx="75282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4756A0"/>
                </a:solidFill>
                <a:cs typeface="Arial" panose="020B0604020202020204" pitchFamily="34" charset="0"/>
              </a:rPr>
              <a:t>Православный   Храм  Рождества Пресвятой богородицы п. Чернышевск</a:t>
            </a:r>
            <a:endParaRPr lang="ru-RU" sz="800" dirty="0">
              <a:solidFill>
                <a:srgbClr val="4756A0"/>
              </a:solidFill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550162" y="3391356"/>
            <a:ext cx="981057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dirty="0" smtClean="0">
                <a:solidFill>
                  <a:srgbClr val="4756A0"/>
                </a:solidFill>
                <a:cs typeface="Arial" panose="020B0604020202020204" pitchFamily="34" charset="0"/>
              </a:rPr>
              <a:t>Православный Храм Церковь Спаса нерукотворного образа с. </a:t>
            </a:r>
            <a:r>
              <a:rPr lang="ru-RU" sz="800" dirty="0" err="1" smtClean="0">
                <a:solidFill>
                  <a:srgbClr val="4756A0"/>
                </a:solidFill>
                <a:cs typeface="Arial" panose="020B0604020202020204" pitchFamily="34" charset="0"/>
              </a:rPr>
              <a:t>Курлыч</a:t>
            </a:r>
            <a:r>
              <a:rPr lang="ru-RU" sz="800" dirty="0" smtClean="0">
                <a:solidFill>
                  <a:srgbClr val="4756A0"/>
                </a:solidFill>
                <a:cs typeface="Arial" panose="020B0604020202020204" pitchFamily="34" charset="0"/>
              </a:rPr>
              <a:t>, на территории Храма проводится фестиваль традиционных ценностей «Хлебный Спас»</a:t>
            </a:r>
            <a:endParaRPr lang="ru-RU" sz="800" dirty="0">
              <a:solidFill>
                <a:srgbClr val="4756A0"/>
              </a:solidFill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768899" y="4253127"/>
            <a:ext cx="765716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800" dirty="0" err="1" smtClean="0">
                <a:solidFill>
                  <a:srgbClr val="4756A0"/>
                </a:solidFill>
                <a:cs typeface="Arial" panose="020B0604020202020204" pitchFamily="34" charset="0"/>
              </a:rPr>
              <a:t>Букачачинский</a:t>
            </a:r>
            <a:r>
              <a:rPr lang="ru-RU" sz="800" dirty="0" smtClean="0">
                <a:solidFill>
                  <a:srgbClr val="4756A0"/>
                </a:solidFill>
                <a:cs typeface="Arial" panose="020B0604020202020204" pitchFamily="34" charset="0"/>
              </a:rPr>
              <a:t>      водопад     </a:t>
            </a:r>
            <a:endParaRPr lang="ru-RU" sz="800" dirty="0">
              <a:solidFill>
                <a:srgbClr val="4756A0"/>
              </a:solidFill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EE3CC0B-A20D-6AAF-CF54-F2982CA05721}"/>
              </a:ext>
            </a:extLst>
          </p:cNvPr>
          <p:cNvSpPr/>
          <p:nvPr/>
        </p:nvSpPr>
        <p:spPr>
          <a:xfrm>
            <a:off x="7051059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+130%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440886" y="1507152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интернет сайт музея 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xmlns="" id="{EF3E43EC-A155-BABE-59F4-F2F66FC0AFD4}"/>
              </a:ext>
            </a:extLst>
          </p:cNvPr>
          <p:cNvSpPr/>
          <p:nvPr/>
        </p:nvSpPr>
        <p:spPr>
          <a:xfrm>
            <a:off x="7051059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+136%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проведено музеем в 2024 г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FA563426-A606-79B1-A5F7-DD5BE611BA68}"/>
              </a:ext>
            </a:extLst>
          </p:cNvPr>
          <p:cNvSpPr/>
          <p:nvPr/>
        </p:nvSpPr>
        <p:spPr>
          <a:xfrm>
            <a:off x="7051059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+115%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xmlns="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859099" y="441937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59" y="5220668"/>
            <a:ext cx="160014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1650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</a:p>
          <a:p>
            <a:pPr>
              <a:lnSpc>
                <a:spcPts val="1220"/>
              </a:lnSpc>
            </a:pPr>
            <a:r>
              <a:rPr lang="ru-RU" sz="900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в 2024 г краевой фестиваль традиционных ценностей в </a:t>
            </a:r>
            <a:r>
              <a:rPr lang="ru-RU" sz="900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с.Курлыч</a:t>
            </a:r>
            <a:r>
              <a:rPr lang="ru-RU" sz="900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«Хлебный Спас»</a:t>
            </a:r>
            <a:endParaRPr lang="ru-RU" sz="900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EC006853-1759-BDB6-6911-2586A3F1D762}"/>
              </a:ext>
            </a:extLst>
          </p:cNvPr>
          <p:cNvSpPr txBox="1"/>
          <p:nvPr/>
        </p:nvSpPr>
        <p:spPr>
          <a:xfrm>
            <a:off x="8311139" y="5558264"/>
            <a:ext cx="82559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12775" y="661669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 descr="C:\Users\6145~1\AppData\Local\Temp\{4F946102-C994-40F6-819D-71B946DC5DF2}.tmp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88" y="1646260"/>
            <a:ext cx="1687551" cy="127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6" descr="C:\Users\%D0%AD%D0%BA%D0%BE%D0%BD%D0%BE%D0%BC%D0%B8%D0%BA%D0%B0\Downloads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" name="Рисунок 57" descr="Склад со сплошной заливкой">
            <a:extLst>
              <a:ext uri="{FF2B5EF4-FFF2-40B4-BE49-F238E27FC236}">
                <a16:creationId xmlns:a16="http://schemas.microsoft.com/office/drawing/2014/main" xmlns="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224"/>
              </a:ext>
            </a:extLst>
          </a:blip>
          <a:stretch>
            <a:fillRect/>
          </a:stretch>
        </p:blipFill>
        <p:spPr>
          <a:xfrm>
            <a:off x="9427594" y="3996183"/>
            <a:ext cx="360000" cy="360000"/>
          </a:xfrm>
          <a:prstGeom prst="rect">
            <a:avLst/>
          </a:prstGeom>
        </p:spPr>
      </p:pic>
      <p:sp>
        <p:nvSpPr>
          <p:cNvPr id="12" name="AutoShape 11" descr="C:\Users\%D0%AD%D0%BA%D0%BE%D0%BD%D0%BE%D0%BC%D0%B8%D0%BA%D0%B0\Downloads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79687" y="2463225"/>
            <a:ext cx="1011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4756A0"/>
                </a:solidFill>
              </a:rPr>
              <a:t>Храм святой великомученицы Екатерины  с. Бушулей</a:t>
            </a:r>
            <a:endParaRPr lang="ru-RU" sz="800" dirty="0">
              <a:solidFill>
                <a:srgbClr val="4756A0"/>
              </a:solidFill>
            </a:endParaRPr>
          </a:p>
        </p:txBody>
      </p:sp>
      <p:pic>
        <p:nvPicPr>
          <p:cNvPr id="56" name="Рисунок 55" descr="C:\Users\6145~1\AppData\Local\Temp\{4FECA1A6-4462-4CD1-8393-DEDC5DEAEC74}.tmp"/>
          <p:cNvPicPr/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63" y="3172925"/>
            <a:ext cx="1910577" cy="1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724293" y="5047031"/>
            <a:ext cx="1110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4756A0"/>
                </a:solidFill>
              </a:rPr>
              <a:t>Падь </a:t>
            </a:r>
            <a:r>
              <a:rPr lang="ru-RU" sz="800" dirty="0" err="1" smtClean="0">
                <a:solidFill>
                  <a:srgbClr val="4756A0"/>
                </a:solidFill>
              </a:rPr>
              <a:t>Кулинда</a:t>
            </a:r>
            <a:r>
              <a:rPr lang="ru-RU" sz="800" dirty="0" smtClean="0">
                <a:solidFill>
                  <a:srgbClr val="4756A0"/>
                </a:solidFill>
              </a:rPr>
              <a:t>. </a:t>
            </a:r>
            <a:r>
              <a:rPr lang="ru-RU" sz="800" dirty="0">
                <a:solidFill>
                  <a:srgbClr val="4756A0"/>
                </a:solidFill>
              </a:rPr>
              <a:t>о</a:t>
            </a:r>
            <a:r>
              <a:rPr lang="ru-RU" sz="800" dirty="0" smtClean="0">
                <a:solidFill>
                  <a:srgbClr val="4756A0"/>
                </a:solidFill>
              </a:rPr>
              <a:t>крестности Обнаружены окаменелости растительноядного птицетазового динозавра с оперением</a:t>
            </a:r>
            <a:endParaRPr lang="ru-RU" sz="800" dirty="0">
              <a:solidFill>
                <a:srgbClr val="4756A0"/>
              </a:solidFill>
            </a:endParaRPr>
          </a:p>
        </p:txBody>
      </p:sp>
      <p:pic>
        <p:nvPicPr>
          <p:cNvPr id="59" name="Рисунок 58" descr="Русский Каседрал со сплошной заливкой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5E3EDF-E730-0A3D-315F-9F211DA95192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231"/>
              </a:ext>
            </a:extLst>
          </a:blip>
          <a:stretch>
            <a:fillRect/>
          </a:stretch>
        </p:blipFill>
        <p:spPr>
          <a:xfrm>
            <a:off x="9427594" y="5226460"/>
            <a:ext cx="360000" cy="3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32"/>
          <a:stretch>
            <a:fillRect/>
          </a:stretch>
        </p:blipFill>
        <p:spPr>
          <a:xfrm>
            <a:off x="3553605" y="1602701"/>
            <a:ext cx="1976953" cy="1326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33"/>
          <a:stretch>
            <a:fillRect/>
          </a:stretch>
        </p:blipFill>
        <p:spPr>
          <a:xfrm>
            <a:off x="883118" y="4749035"/>
            <a:ext cx="1560687" cy="1346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4"/>
          <a:stretch>
            <a:fillRect/>
          </a:stretch>
        </p:blipFill>
        <p:spPr>
          <a:xfrm>
            <a:off x="3645665" y="4717587"/>
            <a:ext cx="1912698" cy="1326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5"/>
          <a:stretch>
            <a:fillRect/>
          </a:stretch>
        </p:blipFill>
        <p:spPr>
          <a:xfrm>
            <a:off x="835000" y="3215630"/>
            <a:ext cx="1591548" cy="1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3112496" y="617457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КРАЕВОЙ ФЕСТИВАЛЬ ТРАДИЦИОННЫХ ЦЕННОСТЕЙ В С.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КУРЛЫЧ «ХЛЕБНЫЙ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СПАС»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xmlns="" id="{1F421577-6EEB-0F81-2693-6D0F2820C6FE}"/>
              </a:ext>
            </a:extLst>
          </p:cNvPr>
          <p:cNvCxnSpPr>
            <a:cxnSpLocks/>
          </p:cNvCxnSpPr>
          <p:nvPr/>
        </p:nvCxnSpPr>
        <p:spPr>
          <a:xfrm flipV="1">
            <a:off x="10809522" y="2510156"/>
            <a:ext cx="0" cy="189327"/>
          </a:xfrm>
          <a:prstGeom prst="straightConnector1">
            <a:avLst/>
          </a:prstGeom>
          <a:ln w="12700">
            <a:solidFill>
              <a:srgbClr val="475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42518" y="1509131"/>
            <a:ext cx="3917794" cy="31074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В 2024 году  в с. </a:t>
            </a:r>
            <a:r>
              <a:rPr lang="ru-RU" sz="1100" dirty="0" err="1" smtClean="0"/>
              <a:t>Курлыч</a:t>
            </a:r>
            <a:r>
              <a:rPr lang="ru-RU" sz="1100" dirty="0" smtClean="0"/>
              <a:t> прошел </a:t>
            </a:r>
            <a:r>
              <a:rPr lang="en-US" sz="1100" dirty="0" smtClean="0"/>
              <a:t>I</a:t>
            </a:r>
            <a:r>
              <a:rPr lang="ru-RU" sz="1100" dirty="0" smtClean="0"/>
              <a:t>  краевой фестиваль традиционных ценностей   «Хлебный Спас».</a:t>
            </a:r>
          </a:p>
          <a:p>
            <a:pPr algn="ctr"/>
            <a:r>
              <a:rPr lang="ru-RU" sz="1100" dirty="0" smtClean="0"/>
              <a:t>Фестиваль  прошел у подножия  Храма Спаса Нерукотворного и проходил в рамках Года культурного наследия Забайкальского края.</a:t>
            </a:r>
          </a:p>
          <a:p>
            <a:pPr algn="ctr"/>
            <a:r>
              <a:rPr lang="ru-RU" sz="1100" dirty="0" smtClean="0"/>
              <a:t>На фестивале присутствовало более 1650 человек.</a:t>
            </a:r>
          </a:p>
          <a:p>
            <a:pPr algn="ctr"/>
            <a:endParaRPr lang="ru-RU" sz="1100" dirty="0" smtClean="0"/>
          </a:p>
          <a:p>
            <a:pPr algn="ctr"/>
            <a:endParaRPr lang="ru-RU" sz="1100" dirty="0"/>
          </a:p>
        </p:txBody>
      </p:sp>
      <p:sp>
        <p:nvSpPr>
          <p:cNvPr id="11" name="Овал 10"/>
          <p:cNvSpPr/>
          <p:nvPr/>
        </p:nvSpPr>
        <p:spPr>
          <a:xfrm>
            <a:off x="1984918" y="5122128"/>
            <a:ext cx="6856862" cy="8846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Организаторы фестиваля: Администрация  муниципального района «Чернышевский район», </a:t>
            </a:r>
            <a:r>
              <a:rPr lang="ru-RU" sz="800" dirty="0" err="1" smtClean="0"/>
              <a:t>Межпоселенческий</a:t>
            </a:r>
            <a:r>
              <a:rPr lang="ru-RU" sz="800" dirty="0" smtClean="0"/>
              <a:t>  культурно-досуговый центр  «Овация», Министерство экономического развития  Забайкальского края,  </a:t>
            </a:r>
            <a:r>
              <a:rPr lang="ru-RU" sz="800" dirty="0" err="1" smtClean="0"/>
              <a:t>Агенство</a:t>
            </a:r>
            <a:r>
              <a:rPr lang="ru-RU" sz="800" dirty="0" smtClean="0"/>
              <a:t> по туризму Забайкальского края</a:t>
            </a:r>
            <a:endParaRPr lang="ru-RU" sz="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73" y="1554203"/>
            <a:ext cx="4086795" cy="33151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 flipH="1">
            <a:off x="10995100" y="625818"/>
            <a:ext cx="59475" cy="5634048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89209" y="1333011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881363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756560" y="3786150"/>
            <a:ext cx="1476600" cy="23939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/>
              <a:t>Организаторы </a:t>
            </a:r>
            <a:r>
              <a:rPr lang="ru-RU" sz="800" b="1" dirty="0" err="1" smtClean="0"/>
              <a:t>орррр</a:t>
            </a:r>
            <a:endParaRPr lang="x-none" sz="800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3575312" y="148594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3900063" y="391928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avatars.mds.yandex.net/i?id=d9028c973ec098a06c97d529aa439cfd6b5f4b74-1275309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5" y="625817"/>
            <a:ext cx="2445836" cy="251829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23" y="3506686"/>
            <a:ext cx="3969835" cy="29508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5" name="Picture 2" descr="C:\Users\Танюшка\Desktop\Новая папка\Выставка мастеров «Ремесленный двор»\IMG_89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7864" y="625816"/>
            <a:ext cx="1950662" cy="251829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" name="Рисунок 3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4" y="3506686"/>
            <a:ext cx="4706948" cy="29508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164" y="625816"/>
            <a:ext cx="3838712" cy="261575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сть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развивитии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дорожно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транспортной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инфраструктуры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«Центра поддержки предпринимательства Забайкальского края «Мой бизнес» 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МУНИЦИПИАЛЬНЫЙ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квалифицированных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кадров , отток кадров в другие регионы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«Старение» кадров  и слабый приток  молодых специалистов в округ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в округе высших учебных заведений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зависимость  от федерального и регионального бюджетов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полигона  по переработке отходов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Миграционный отток  населения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качества жизни населения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строительства социального жилья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Неблагоприятное влияние среды  на воспитание детей и становление молодежи (криминогенная обстановка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пьянство, наркомания)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Близость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региональному центру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(295 км  до г. Чита)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система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транспортного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сообщение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железнодорожный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автомобильный транспорт)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Благоприятное транспортно-географическое положение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в округе  крупного инвестора –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«Прииск 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Соловьевский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Округ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является территорией  с преференциальным территориально-экономическим режимом (ТОР «Забайкалье»)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программах по развитию моногородов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дамб в округе , что  дает возможность для дальнейшего строительства  жилищного фонда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туристических маршрутов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</a:t>
            </a: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Получение земельного участка по программе «Дальневосточный гектар»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3553602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страя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нехватка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xmlns="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другие регионы</a:t>
            </a:r>
          </a:p>
          <a:p>
            <a:pPr algn="ctr"/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недостаточно эффективная  </a:t>
            </a:r>
            <a:endParaRPr kumimoji="0" lang="ru-RU" sz="7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kumimoji="0" lang="ru-RU" sz="700" b="1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коммуникация </a:t>
            </a:r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02F0FF8-D7BC-5A90-66F8-7107F873E6F7}"/>
              </a:ext>
            </a:extLst>
          </p:cNvPr>
          <p:cNvSpPr/>
          <p:nvPr/>
        </p:nvSpPr>
        <p:spPr>
          <a:xfrm>
            <a:off x="651209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360673"/>
              </p:ext>
            </p:extLst>
          </p:nvPr>
        </p:nvGraphicFramePr>
        <p:xfrm>
          <a:off x="627015" y="1376759"/>
          <a:ext cx="9136391" cy="4202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интернет- ресурсах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Взаимодействие с  инвестором в режиме «одного окна»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ежегодного фестиваля</a:t>
                      </a:r>
                      <a:r>
                        <a:rPr lang="ru-RU" sz="7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традиционных ценностей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xmlns="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52" y="246841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xmlns="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7015" y="4802156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2590" y="3278231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xmlns="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32590" y="402061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харакетристик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а04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962CB95-2F07-0A93-94AF-805D4F03CC79}"/>
              </a:ext>
            </a:extLst>
          </p:cNvPr>
          <p:cNvSpPr/>
          <p:nvPr/>
        </p:nvSpPr>
        <p:spPr>
          <a:xfrm>
            <a:off x="4473723" y="2010845"/>
            <a:ext cx="327288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27-28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3" action="ppaction://hlinksldjump"/>
            <a:extLst>
              <a:ext uri="{FF2B5EF4-FFF2-40B4-BE49-F238E27FC236}">
                <a16:creationId xmlns:a16="http://schemas.microsoft.com/office/drawing/2014/main" xmlns="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0-31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4" action="ppaction://hlinksldjump"/>
            <a:extLst>
              <a:ext uri="{FF2B5EF4-FFF2-40B4-BE49-F238E27FC236}">
                <a16:creationId xmlns:a16="http://schemas.microsoft.com/office/drawing/2014/main" xmlns="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5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27" action="ppaction://hlinksldjump"/>
            <a:extLst>
              <a:ext uri="{FF2B5EF4-FFF2-40B4-BE49-F238E27FC236}">
                <a16:creationId xmlns:a16="http://schemas.microsoft.com/office/drawing/2014/main" xmlns="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28" action="ppaction://hlinksldjump"/>
            <a:extLst>
              <a:ext uri="{FF2B5EF4-FFF2-40B4-BE49-F238E27FC236}">
                <a16:creationId xmlns:a16="http://schemas.microsoft.com/office/drawing/2014/main" xmlns="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29" action="ppaction://hlinksldjump"/>
            <a:extLst>
              <a:ext uri="{FF2B5EF4-FFF2-40B4-BE49-F238E27FC236}">
                <a16:creationId xmlns:a16="http://schemas.microsoft.com/office/drawing/2014/main" xmlns="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hlinkClick r:id="rId30" action="ppaction://hlinksldjump"/>
            <a:extLst>
              <a:ext uri="{FF2B5EF4-FFF2-40B4-BE49-F238E27FC236}">
                <a16:creationId xmlns:a16="http://schemas.microsoft.com/office/drawing/2014/main" xmlns="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hlinkClick r:id="rId31" action="ppaction://hlinksldjump"/>
            <a:extLst>
              <a:ext uri="{FF2B5EF4-FFF2-40B4-BE49-F238E27FC236}">
                <a16:creationId xmlns:a16="http://schemas.microsoft.com/office/drawing/2014/main" xmlns="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hlinkClick r:id="rId29" action="ppaction://hlinksldjump"/>
            <a:extLst>
              <a:ext uri="{FF2B5EF4-FFF2-40B4-BE49-F238E27FC236}">
                <a16:creationId xmlns:a16="http://schemas.microsoft.com/office/drawing/2014/main" xmlns="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46-49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33" action="ppaction://hlinksldjump"/>
            <a:extLst>
              <a:ext uri="{FF2B5EF4-FFF2-40B4-BE49-F238E27FC236}">
                <a16:creationId xmlns:a16="http://schemas.microsoft.com/office/drawing/2014/main" xmlns="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38-40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34" action="ppaction://hlinksldjump"/>
            <a:extLst>
              <a:ext uri="{FF2B5EF4-FFF2-40B4-BE49-F238E27FC236}">
                <a16:creationId xmlns:a16="http://schemas.microsoft.com/office/drawing/2014/main" xmlns="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35" action="ppaction://hlinksldjump"/>
            <a:extLst>
              <a:ext uri="{FF2B5EF4-FFF2-40B4-BE49-F238E27FC236}">
                <a16:creationId xmlns:a16="http://schemas.microsoft.com/office/drawing/2014/main" xmlns="" id="{795F0490-A705-4B6C-7CFA-B866052CC901}"/>
              </a:ext>
            </a:extLst>
          </p:cNvPr>
          <p:cNvSpPr/>
          <p:nvPr/>
        </p:nvSpPr>
        <p:spPr>
          <a:xfrm>
            <a:off x="626294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946CC3B-E7A5-5DAB-47AC-C99330C4DCF6}"/>
              </a:ext>
            </a:extLst>
          </p:cNvPr>
          <p:cNvSpPr txBox="1"/>
          <p:nvPr/>
        </p:nvSpPr>
        <p:spPr>
          <a:xfrm>
            <a:off x="626294" y="4880597"/>
            <a:ext cx="73186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x-none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lvl="0"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6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3" y="158307"/>
            <a:ext cx="727623" cy="7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491"/>
            <a:ext cx="9906000" cy="33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880952"/>
              </p:ext>
            </p:extLst>
          </p:nvPr>
        </p:nvGraphicFramePr>
        <p:xfrm>
          <a:off x="627015" y="1376762"/>
          <a:ext cx="9136390" cy="519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«Прииск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Соловьевский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руд  и песков драгоценных металлов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12190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РЖД «Вагонное ремонтное депо»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вспомогательная,0 связанная с железнодорожным транспортом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2000,3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«Племенной завод Комсомолец»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 (зернобобовых культур) и семян </a:t>
                      </a:r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масляничных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культур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910,7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«Забайкальская угольно-энергетическая компания»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угля открытым способом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208,5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Баракат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оптовая моторным маслом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«Фортуна»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розничная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мебелью, светильниками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Теплоснабжение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Производство,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передача  и распределение пара и горячей воды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УК «Ритм»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недвижимым имуществом  за вознаграждение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32,8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Дорсервис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по эксплуатации автомобильных дорог</a:t>
                      </a:r>
                      <a:endParaRPr lang="x-none" sz="900" b="0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x-none" sz="9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Системообразующими  предприятиями района являются предприятия ОАО «РЖД», в числе которых  локомотивное и вагонное депо , путевая машинная станция , дистанция энергоснабжения.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ООО Прииск «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Соловьевский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599516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dirty="0" smtClean="0"/>
              <a:t>В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ВВВ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>
            <a:off x="746939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408158" y="1406070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Акционерное общество «Племенной завод Комсомолец»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599513" y="22602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лет, что говорит о стабильной деятельности  и поднадзорности государственным органом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419845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дно из крупнейших  предприятий в России по добыче золота в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42409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дно из крупнейших производителей  сельскохозяйственной продукции в Забайкальском крае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C:\Users\%D0%AD%D0%BA%D0%BE%D0%BD%D0%BE%D0%BC%D0%B8%D0%BA%D0%B0\Downloads\0306_%D0%9F%D1%80%D0%B8%D0%B8%D1%81%D0%BA_%D0%A1%D0%BE%D0%BB%D0%BE%D0%B2%D1%8C%D1%91%D0%B2%D1%81%D0%BA%D0%B8%D0%B9_%D0%BB%D0%BE%D0%B3%D0%BE%D1%82%D0%B8%D0%B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%D0%AD%D0%BA%D0%BE%D0%BD%D0%BE%D0%BC%D0%B8%D0%BA%D0%B0\Downloads\0306_%D0%9F%D1%80%D0%B8%D0%B8%D1%81%D0%BA_%D0%A1%D0%BE%D0%BB%D0%BE%D0%B2%D1%8C%D1%91%D0%B2%D1%81%D0%BA%D0%B8%D0%B9_%D0%BB%D0%BE%D0%B3%D0%BE%D1%82%D0%B8%D0%BF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C:\Users\%D0%AD%D0%BA%D0%BE%D0%BD%D0%BE%D0%BC%D0%B8%D0%BA%D0%B0\Downloads\0306_%D0%9F%D1%80%D0%B8%D0%B8%D1%81%D0%BA_%D0%A1%D0%BE%D0%BB%D0%BE%D0%B2%D1%8C%D1%91%D0%B2%D1%81%D0%BA%D0%B8%D0%B9_%D0%BB%D0%BE%D0%B3%D0%BE%D1%82%D0%B8%D0%BF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9" y="1491559"/>
            <a:ext cx="624468" cy="6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9398" y="4475356"/>
            <a:ext cx="4465453" cy="14273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В 2024 году  предприятием добыто 1230,2 кг. рудного золота.</a:t>
            </a:r>
          </a:p>
          <a:p>
            <a:pPr algn="ctr"/>
            <a:r>
              <a:rPr lang="ru-RU" sz="1100" dirty="0" smtClean="0"/>
              <a:t>Компания заключила 84 контракта  в роли поставщика на сумму 112 </a:t>
            </a:r>
            <a:r>
              <a:rPr lang="ru-RU" sz="1100" dirty="0" err="1" smtClean="0"/>
              <a:t>млн.руб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pic>
        <p:nvPicPr>
          <p:cNvPr id="1033" name="Picture 9" descr="https://static.boomin.ru/upload/company/logos/30b/56877ef985feb21270e6aee856bed1a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8" y="1518198"/>
            <a:ext cx="1076664" cy="62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52585" y="4475356"/>
            <a:ext cx="4435005" cy="14273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В 2024 году предприятием  засеяно рапсом  12198 га, получен урожай -  15424,4 тонны.</a:t>
            </a:r>
          </a:p>
          <a:p>
            <a:pPr algn="ctr"/>
            <a:r>
              <a:rPr lang="ru-RU" sz="1100" dirty="0" smtClean="0"/>
              <a:t>Предприятием в 2024 году приобретено 107 единиц различной техники на сумму 273 </a:t>
            </a:r>
            <a:r>
              <a:rPr lang="ru-RU" sz="1100" dirty="0" err="1" smtClean="0"/>
              <a:t>млн.руб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ДОБЫВАЮЩАЯ ПРОМЫШЛЕННОСТЬ</a:t>
            </a:r>
          </a:p>
          <a:p>
            <a:r>
              <a:rPr lang="ru-RU" sz="700" b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енденция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перехода к более 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экологичным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решениям , 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цифровизация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«умное» земледелие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954594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беспечение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продовольственной безопасности, развитие сельских территорий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округа, а также увеличение интереса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трудоспособного населения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</a:p>
          <a:p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ополнительная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транспортная доступность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потока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жизни населения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СЕЛЬСКОЕ ХОЗЯЙСТВО</a:t>
            </a: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(Животноводство и растениеводство)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</a:t>
            </a:r>
          </a:p>
          <a:p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369826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7535" y="445990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Посевы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A92B0F57-528B-3006-0596-95222381C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93"/>
              </a:ext>
            </a:extLst>
          </a:blip>
          <a:stretch>
            <a:fillRect/>
          </a:stretch>
        </p:blipFill>
        <p:spPr>
          <a:xfrm>
            <a:off x="727535" y="3413582"/>
            <a:ext cx="360000" cy="360000"/>
          </a:xfrm>
          <a:prstGeom prst="rect">
            <a:avLst/>
          </a:prstGeom>
        </p:spPr>
      </p:pic>
      <p:pic>
        <p:nvPicPr>
          <p:cNvPr id="36" name="Рисунок 35" descr="Поезд со сплошной заливкой">
            <a:extLst>
              <a:ext uri="{FF2B5EF4-FFF2-40B4-BE49-F238E27FC236}">
                <a16:creationId xmlns:a16="http://schemas.microsoft.com/office/drawing/2014/main" xmlns="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xmlns="" r:embed="rId79"/>
              </a:ext>
            </a:extLst>
          </a:blip>
          <a:stretch>
            <a:fillRect/>
          </a:stretch>
        </p:blipFill>
        <p:spPr>
          <a:xfrm>
            <a:off x="727535" y="553746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433728" y="15843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7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217951"/>
              </p:ext>
            </p:extLst>
          </p:nvPr>
        </p:nvGraphicFramePr>
        <p:xfrm>
          <a:off x="-19754" y="-234766"/>
          <a:ext cx="9728749" cy="6661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53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36316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2017629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214601">
                <a:tc>
                  <a:txBody>
                    <a:bodyPr/>
                    <a:lstStyle/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767189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«Прииск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Соловьевский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рудного золота и переработка золотосодержащей руды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5147,5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64996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«Руда промышленная»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россыпного золота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1754,1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639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«Забайкальская угольно-энергетическая компания»</a:t>
                      </a: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ГКФХ Ананьева Елена Федоровна</a:t>
                      </a: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каменного угля  открытым способом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Получатель гранта  «Развитие семейных товарных ферм. Развитие инвестиционного проекта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по выращиванию картофеля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574,0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ГКФХ Мостовская Татьяна Сергеевна</a:t>
                      </a:r>
                      <a:endParaRPr lang="ru-RU" sz="9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9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</a:t>
                      </a:r>
                    </a:p>
                    <a:p>
                      <a:pPr algn="l"/>
                      <a:endParaRPr lang="x-none" sz="9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Получатель гранта  «Развитие семейных товарных ферм. Развитие инвестиционного проекта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по  выращиванию сельскохозяйственных животных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56864"/>
                  </a:ext>
                </a:extLst>
              </a:tr>
            </a:tbl>
          </a:graphicData>
        </a:graphic>
      </p:graphicFrame>
      <p:pic>
        <p:nvPicPr>
          <p:cNvPr id="13" name="Рисунок 12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3728" y="1311248"/>
            <a:ext cx="360000" cy="360000"/>
          </a:xfrm>
          <a:prstGeom prst="rect">
            <a:avLst/>
          </a:prstGeom>
        </p:spPr>
      </p:pic>
      <p:pic>
        <p:nvPicPr>
          <p:cNvPr id="15" name="Рисунок 14" descr="Мольберт со сплошной заливкой">
            <a:extLst>
              <a:ext uri="{FF2B5EF4-FFF2-40B4-BE49-F238E27FC236}">
                <a16:creationId xmlns:a16="http://schemas.microsoft.com/office/drawing/2014/main" xmlns="" id="{46643900-EA29-F39C-6D42-C236F040E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28"/>
              </a:ext>
            </a:extLst>
          </a:blip>
          <a:stretch>
            <a:fillRect/>
          </a:stretch>
        </p:blipFill>
        <p:spPr>
          <a:xfrm>
            <a:off x="165401" y="1869689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ырье со сплошной заливкой">
            <a:extLst>
              <a:ext uri="{FF2B5EF4-FFF2-40B4-BE49-F238E27FC236}">
                <a16:creationId xmlns:a16="http://schemas.microsoft.com/office/drawing/2014/main" xmlns="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xmlns="" r:embed="rId182"/>
              </a:ext>
            </a:extLst>
          </a:blip>
          <a:stretch>
            <a:fillRect/>
          </a:stretch>
        </p:blipFill>
        <p:spPr>
          <a:xfrm>
            <a:off x="107448" y="2411607"/>
            <a:ext cx="360000" cy="360000"/>
          </a:xfrm>
          <a:prstGeom prst="rect">
            <a:avLst/>
          </a:prstGeom>
        </p:spPr>
      </p:pic>
      <p:pic>
        <p:nvPicPr>
          <p:cNvPr id="22" name="Рисунок 21" descr="Растущее семечко со сплошной заливкой">
            <a:extLst>
              <a:ext uri="{FF2B5EF4-FFF2-40B4-BE49-F238E27FC236}">
                <a16:creationId xmlns:a16="http://schemas.microsoft.com/office/drawing/2014/main" xmlns="" id="{6E153CDB-D472-E09F-4EA3-ECA91C200D43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:asvg="http://schemas.microsoft.com/office/drawing/2016/SVG/main" xmlns="" r:embed="rId206"/>
              </a:ext>
            </a:extLst>
          </a:blip>
          <a:stretch>
            <a:fillRect/>
          </a:stretch>
        </p:blipFill>
        <p:spPr>
          <a:xfrm>
            <a:off x="139095" y="3508931"/>
            <a:ext cx="360000" cy="360000"/>
          </a:xfrm>
          <a:prstGeom prst="rect">
            <a:avLst/>
          </a:prstGeom>
        </p:spPr>
      </p:pic>
      <p:pic>
        <p:nvPicPr>
          <p:cNvPr id="23" name="Рисунок 22" descr="Трактор со сплошной заливкой">
            <a:extLst>
              <a:ext uri="{FF2B5EF4-FFF2-40B4-BE49-F238E27FC236}">
                <a16:creationId xmlns:a16="http://schemas.microsoft.com/office/drawing/2014/main" xmlns="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96DAC541-7B7A-43D3-8B79-37D633B846F1}">
                <asvg:svgBlip xmlns:asvg="http://schemas.microsoft.com/office/drawing/2016/SVG/main" xmlns="" r:embed="rId214"/>
              </a:ext>
            </a:extLst>
          </a:blip>
          <a:stretch>
            <a:fillRect/>
          </a:stretch>
        </p:blipFill>
        <p:spPr>
          <a:xfrm>
            <a:off x="165401" y="4391220"/>
            <a:ext cx="360000" cy="3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728" y="4751220"/>
            <a:ext cx="196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5401" y="4520388"/>
            <a:ext cx="21599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spc="-10" dirty="0">
                <a:latin typeface="Arial" panose="020B0604020202020204" pitchFamily="34" charset="0"/>
                <a:cs typeface="Arial" panose="020B0604020202020204" pitchFamily="34" charset="0"/>
              </a:rPr>
              <a:t>ГКФХ  Кузнецов Вадим Ильич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624" y="2691161"/>
            <a:ext cx="106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5" name="Рисунок 24" descr="Растение со сплошной заливкой">
            <a:extLst>
              <a:ext uri="{FF2B5EF4-FFF2-40B4-BE49-F238E27FC236}">
                <a16:creationId xmlns:a16="http://schemas.microsoft.com/office/drawing/2014/main" xmlns="" id="{84553BA6-E074-5A2C-DB8E-D5644F483C4D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96DAC541-7B7A-43D3-8B79-37D633B846F1}">
                <asvg:svgBlip xmlns:asvg="http://schemas.microsoft.com/office/drawing/2016/SVG/main" xmlns="" r:embed="rId144"/>
              </a:ext>
            </a:extLst>
          </a:blip>
          <a:stretch>
            <a:fillRect/>
          </a:stretch>
        </p:blipFill>
        <p:spPr>
          <a:xfrm>
            <a:off x="190251" y="4982052"/>
            <a:ext cx="360000" cy="3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0956" y="5207054"/>
            <a:ext cx="30565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  конкурса «Агростартап»2024. Развитие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проекта  по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азведению КРС</a:t>
            </a:r>
          </a:p>
          <a:p>
            <a:pPr lvl="0" defTabSz="914400">
              <a:defRPr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Трактор со сплошной заливкой">
            <a:extLst>
              <a:ext uri="{FF2B5EF4-FFF2-40B4-BE49-F238E27FC236}">
                <a16:creationId xmlns:a16="http://schemas.microsoft.com/office/drawing/2014/main" xmlns="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96DAC541-7B7A-43D3-8B79-37D633B846F1}">
                <asvg:svgBlip xmlns:asvg="http://schemas.microsoft.com/office/drawing/2016/SVG/main" xmlns="" r:embed="rId214"/>
              </a:ext>
            </a:extLst>
          </a:blip>
          <a:stretch>
            <a:fillRect/>
          </a:stretch>
        </p:blipFill>
        <p:spPr>
          <a:xfrm>
            <a:off x="224258" y="5850148"/>
            <a:ext cx="360000" cy="36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0251" y="6030148"/>
            <a:ext cx="249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ГКФХ Пешков Алексей Леонидович</a:t>
            </a:r>
          </a:p>
          <a:p>
            <a:r>
              <a:rPr lang="ru-RU" sz="9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150956" y="6088566"/>
            <a:ext cx="312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Победитель  конкурса «Агростартап»2024. Развитие инвестиционного проекта  по . разведению КРС</a:t>
            </a:r>
          </a:p>
          <a:p>
            <a:pPr lvl="0" defTabSz="914400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6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 вести </a:t>
            </a:r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2" y="2274322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xmlns="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xmlns="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 дорожного сервиса и 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мнофункциональных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зон вдоль автомобильной дороги федерального значения «Амур»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5124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предприятия            по безотходной переработке промышленных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инвестиционной  комплексной площадки  для организации и развития сферы услуг(услуги  по ремонту обуви, бытовой техники, химчистки, чистки ковров)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  мясомолочного комплекса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 объектов пищевой и перерабатывающей промышленности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Строительство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азвлекательного комплекса для детей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цеха по производству кормов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объектов  по хранению и переработке продукции растениеводства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клининговых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компаний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компаний по благоустройству территорий</a:t>
            </a:r>
          </a:p>
          <a:p>
            <a:pPr>
              <a:buClr>
                <a:srgbClr val="4756A0"/>
              </a:buClr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373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рекреационного туризма (рыбалка, охота), строительство туристических баз отдыха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зоны отдыха  в границах реки 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Куэнга</a:t>
            </a: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туристического маршрута духовной направленности, с посещением церквей и храмов (Чита-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Курлыч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-Чернышевск-Бушулей)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спортивного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научного туризма на  особо охраняемой природной территории  на базе  учебно-научного стационара «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Кулинда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», где  найдены останки динозавра юрского периода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AB30A21E-CA3E-EDBF-1681-3C9A21D89D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25399" y="239728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улучшения экологической составляющей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ИНВЕСТИЦИОННОЙ  КОМПЛЕКСНОЙ ПЛОЩАДКИ ДЛЯ ОРГАНИЗАЦИИ И РАЗВИТИЯ СФЕРЫ УСЛУГ(УСЛУГИ ПО РЕМЕНТУ ОБУВИ,БЫТОВОЙ ТЕХНИКИ, ХИМЧИСТКИ ЧИСТКИ КОВРОВ)</a:t>
            </a:r>
            <a:endParaRPr lang="ru-RU" sz="700" b="1" spc="-20" dirty="0"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МЯСОМОЛОЧНОГО КОМПЛЕКСА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Тенденция к организации комплексного обслуживания  клиентов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спроса на высококачественные услуги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продукцию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обеспечения продовольственной безопасности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аварийного и ветхого жилья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неиспользуемых территорий, находящихся на территории округа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отходов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819477" y="3308150"/>
            <a:ext cx="2966400" cy="930492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налоговых поступлений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доступных и инклюзивных условий для всех категорий граждан, включая людей с ограниченными возможностями и маломобильных граждан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Стимулирование предпринимательской деятельности в сфере услуг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Увеличение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налоговых поступлений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Создание </a:t>
            </a: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</a:t>
            </a: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Повышение эффективности отрасли</a:t>
            </a:r>
            <a:endParaRPr kumimoji="0" lang="ru-RU" sz="800" i="0" u="none" strike="noStrike" kern="1200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683305" y="5426252"/>
            <a:ext cx="308817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Переселение  граждан из аварийного и ветхого   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жилья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Благоустройство  территории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kumimoji="0" lang="ru-RU" sz="800" i="0" u="none" strike="noStrike" kern="1200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xmlns="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xmlns="" id="{4F670863-E055-7377-C0A6-9E0541A7F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7"/>
              </a:ext>
            </a:extLst>
          </a:blip>
          <a:stretch>
            <a:fillRect/>
          </a:stretch>
        </p:blipFill>
        <p:spPr>
          <a:xfrm>
            <a:off x="845264" y="3457860"/>
            <a:ext cx="360000" cy="360000"/>
          </a:xfrm>
          <a:prstGeom prst="rect">
            <a:avLst/>
          </a:prstGeom>
        </p:spPr>
      </p:pic>
      <p:pic>
        <p:nvPicPr>
          <p:cNvPr id="37" name="Рисунок 36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xmlns="" id="{7D477F37-1276-EBB4-53B5-D92713C62404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xmlns="" r:embed="rId171"/>
              </a:ext>
            </a:extLst>
          </a:blip>
          <a:stretch>
            <a:fillRect/>
          </a:stretch>
        </p:blipFill>
        <p:spPr>
          <a:xfrm>
            <a:off x="683171" y="4477099"/>
            <a:ext cx="360000" cy="360000"/>
          </a:xfrm>
          <a:prstGeom prst="rect">
            <a:avLst/>
          </a:prstGeom>
        </p:spPr>
      </p:pic>
      <p:pic>
        <p:nvPicPr>
          <p:cNvPr id="38" name="Рисунок 37" descr="Город со сплошной заливкой">
            <a:extLst>
              <a:ext uri="{FF2B5EF4-FFF2-40B4-BE49-F238E27FC236}">
                <a16:creationId xmlns:a16="http://schemas.microsoft.com/office/drawing/2014/main" xmlns="" id="{CA14DA99-BF29-261A-03CD-489D1DDDC0D0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83171" y="54309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465657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сайте: </a:t>
            </a:r>
          </a:p>
          <a:p>
            <a:pPr lvl="0">
              <a:defRPr/>
            </a:pP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://chernishev.75.ru/deyatel-nost/action/investicionnaya-deyatelnost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9EE9BF0B-A955-72BD-BF57-41E9CFEF29D7}"/>
              </a:ext>
            </a:extLst>
          </p:cNvPr>
          <p:cNvSpPr/>
          <p:nvPr/>
        </p:nvSpPr>
        <p:spPr>
          <a:xfrm>
            <a:off x="704956" y="5802213"/>
            <a:ext cx="4328511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Чернышевском муниципальном округе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округе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://chernishev.75.ru/strukturnye-podrazdeleniya/otdel-municipalnogo-immushchestva-i-zemelnyh-otnosheniy/reestr-municipal-nogo-imuschestva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749313" y="1390640"/>
            <a:ext cx="8272047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инвестиционных площадок</a:t>
            </a:r>
            <a:endParaRPr lang="x-none" sz="1400" b="1">
              <a:latin typeface="Arial Rounded MT Bold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753270" y="2655469"/>
            <a:ext cx="83022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22041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BF9C8859-F013-A538-9366-16B50B18E28A}"/>
              </a:ext>
            </a:extLst>
          </p:cNvPr>
          <p:cNvSpPr txBox="1"/>
          <p:nvPr/>
        </p:nvSpPr>
        <p:spPr>
          <a:xfrm>
            <a:off x="3434031" y="1545372"/>
            <a:ext cx="4058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96A49500-EAEA-5490-FDFA-7F357F14D08C}"/>
              </a:ext>
            </a:extLst>
          </p:cNvPr>
          <p:cNvSpPr txBox="1"/>
          <p:nvPr/>
        </p:nvSpPr>
        <p:spPr>
          <a:xfrm>
            <a:off x="3856384" y="158884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з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емельных участков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8ACE5A-6D1B-F8A8-DF02-1D7D941D0CDF}"/>
              </a:ext>
            </a:extLst>
          </p:cNvPr>
          <p:cNvSpPr txBox="1"/>
          <p:nvPr/>
        </p:nvSpPr>
        <p:spPr>
          <a:xfrm>
            <a:off x="3557930" y="1894492"/>
            <a:ext cx="2393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0D9C8C4-A496-33F2-C518-0068D65EEB43}"/>
              </a:ext>
            </a:extLst>
          </p:cNvPr>
          <p:cNvSpPr txBox="1"/>
          <p:nvPr/>
        </p:nvSpPr>
        <p:spPr>
          <a:xfrm>
            <a:off x="3797330" y="2017602"/>
            <a:ext cx="217601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роизводственное  помещение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905818B8-E10D-8BD3-4D88-DBED1EE7520E}"/>
              </a:ext>
            </a:extLst>
          </p:cNvPr>
          <p:cNvSpPr txBox="1"/>
          <p:nvPr/>
        </p:nvSpPr>
        <p:spPr>
          <a:xfrm>
            <a:off x="3843454" y="2331324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6,15руб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ED396BB-12B2-75E3-FB8C-029EA35F4927}"/>
              </a:ext>
            </a:extLst>
          </p:cNvPr>
          <p:cNvSpPr txBox="1"/>
          <p:nvPr/>
        </p:nvSpPr>
        <p:spPr>
          <a:xfrm>
            <a:off x="3557931" y="4328668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4854,5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xmlns="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96246" y="3811747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xmlns="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xmlns="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136172" y="432472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4100" y="4817328"/>
            <a:ext cx="363016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инфраструктурные площадки:</a:t>
            </a: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ородское поселение «Аксеново-Зиловское»-15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ородское поселение «Букачачинское»-1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ородское поселение «Жирекенское»-1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«Байгульское»-3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«Бушулейское»-2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«Икшицкое»-1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«Мильгидунское-1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«Урюмское»-5</a:t>
            </a:r>
          </a:p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54" y="1"/>
            <a:ext cx="9300117" cy="817756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СВОБОДНЫЕ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Чернышевского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28</a:t>
            </a:fld>
            <a:endParaRPr lang="x-none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815578"/>
              </p:ext>
            </p:extLst>
          </p:nvPr>
        </p:nvGraphicFramePr>
        <p:xfrm>
          <a:off x="401020" y="587375"/>
          <a:ext cx="9356725" cy="627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Документ" r:id="rId4" imgW="9356438" imgH="6271326" progId="Word.Document.12">
                  <p:embed/>
                </p:oleObj>
              </mc:Choice>
              <mc:Fallback>
                <p:oleObj name="Документ" r:id="rId4" imgW="9356438" imgH="62713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020" y="587375"/>
                        <a:ext cx="9356725" cy="627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5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608085" y="2283851"/>
            <a:ext cx="2194814" cy="54569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608085" y="3806283"/>
            <a:ext cx="2195999" cy="6672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903417" y="3813717"/>
            <a:ext cx="3465941" cy="6672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440781" y="3806283"/>
            <a:ext cx="3348000" cy="64644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D8C2B90C-11F2-8D2A-7A16-7C26268DC58F}"/>
              </a:ext>
            </a:extLst>
          </p:cNvPr>
          <p:cNvSpPr/>
          <p:nvPr/>
        </p:nvSpPr>
        <p:spPr>
          <a:xfrm>
            <a:off x="6369358" y="543492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A51D4D3-64AC-23A3-E627-9D01F40E6EB2}"/>
              </a:ext>
            </a:extLst>
          </p:cNvPr>
          <p:cNvSpPr/>
          <p:nvPr/>
        </p:nvSpPr>
        <p:spPr>
          <a:xfrm>
            <a:off x="619221" y="2988527"/>
            <a:ext cx="2195999" cy="63190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7C9486C7-ED75-2FF8-33C8-C0332847A33F}"/>
              </a:ext>
            </a:extLst>
          </p:cNvPr>
          <p:cNvSpPr/>
          <p:nvPr/>
        </p:nvSpPr>
        <p:spPr>
          <a:xfrm>
            <a:off x="2934694" y="2988527"/>
            <a:ext cx="3403388" cy="63190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474725A6-A4DD-6C99-3AE6-2DBC5A8F19E9}"/>
              </a:ext>
            </a:extLst>
          </p:cNvPr>
          <p:cNvSpPr/>
          <p:nvPr/>
        </p:nvSpPr>
        <p:spPr>
          <a:xfrm>
            <a:off x="6439596" y="2988527"/>
            <a:ext cx="3348000" cy="63190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9114" y="3124478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xmlns="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8918" y="3124478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606900" y="4728117"/>
            <a:ext cx="2195999" cy="5265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627016" y="542319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3021358" y="472811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2990082" y="541443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411513" y="472811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448576" y="543492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5827" y="3957106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5827" y="4796064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xmlns="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41680" y="481137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5827" y="5495148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58918" y="5483418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3918999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451077" y="1359309"/>
            <a:ext cx="2987641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ТЕРРИТОРИЯ ОПЕРЕЖАЮЩЕГО РАЗВИТИЯ «ЗАБАЙКАЛЬЕ»</a:t>
            </a:r>
          </a:p>
          <a:p>
            <a:pPr algn="ctr"/>
            <a:endParaRPr lang="ru-RU" sz="1100" b="1" dirty="0" smtClean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С 2019 года  округ  является  территорией с  преференциальным территориальным  экономическим режимом (ТОР )</a:t>
            </a:r>
          </a:p>
          <a:p>
            <a:pPr algn="ctr"/>
            <a:endParaRPr lang="x-none" sz="1100" b="1">
              <a:latin typeface="Arial Rounded MT Bold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991234" y="3536974"/>
            <a:ext cx="2658374" cy="2081728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 Rounded MT Bold" pitchFamily="34" charset="0"/>
              </a:rPr>
              <a:t>НАЛИЧИЕ СВОБОДНЫХ ИНФРАСТРУКТУРНЫХ ПЛОЩАДОК(ЗЕМЛИ)</a:t>
            </a:r>
            <a:endParaRPr lang="x-none" sz="1100" b="1">
              <a:latin typeface="Arial Rounded MT Bold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3989250" y="2103863"/>
            <a:ext cx="2111298" cy="2527610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СТРОИТЕЛЬСТВО ДАМБ</a:t>
            </a: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(ГИДРОТЕХНИЧЕСКИХ СООРУЖЕНИЙ)</a:t>
            </a:r>
          </a:p>
          <a:p>
            <a:pPr algn="ctr"/>
            <a:endParaRPr lang="ru-RU" sz="1100" b="1" dirty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Дает возможность  для дальнейшего строительства  жилищного фонда , с возможностью комплексной застройки</a:t>
            </a:r>
            <a:endParaRPr lang="x-none" sz="1100" b="1">
              <a:latin typeface="Arial Rounded MT Bold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451077" y="3467943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НАЛИЧИЕ КРУПНОГО ИНВЕСТОРА</a:t>
            </a:r>
          </a:p>
          <a:p>
            <a:pPr algn="ctr"/>
            <a:endParaRPr lang="ru-RU" sz="1100" b="1" dirty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На территории  муниципального округа находится   золотодобывающая организация АО  «Прииск  </a:t>
            </a:r>
            <a:r>
              <a:rPr lang="ru-RU" sz="1100" b="1" dirty="0" err="1" smtClean="0">
                <a:latin typeface="Arial Rounded MT Bold" pitchFamily="34" charset="0"/>
              </a:rPr>
              <a:t>Соловьевский</a:t>
            </a:r>
            <a:r>
              <a:rPr lang="ru-RU" sz="1100" b="1" dirty="0" smtClean="0">
                <a:latin typeface="Arial Rounded MT Bold" pitchFamily="34" charset="0"/>
              </a:rPr>
              <a:t>»</a:t>
            </a:r>
          </a:p>
          <a:p>
            <a:pPr algn="ctr"/>
            <a:endParaRPr lang="ru-RU" sz="1100" b="1" dirty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ПРИРОДНО-РЕСУРСНЫЙ ПОТЕНЦИАЛ</a:t>
            </a:r>
            <a:endParaRPr lang="x-none" sz="1100" b="1">
              <a:latin typeface="Arial Rounded MT Bold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89,7% 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661783" y="4087694"/>
            <a:ext cx="9785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91244" y="2290869"/>
            <a:ext cx="361736" cy="361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Экономика\Pictures\Рисунок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19" y="2387115"/>
            <a:ext cx="36036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Экономика\Pictures\Рисунок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22" y="2387116"/>
            <a:ext cx="36036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930219" y="1401545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БЛАГОПРИЯТНОЕ ТРАНСПОРТНО-ГЕОГРАФИЧЕСКОЕ ПОЛОЖЕНИЕ</a:t>
            </a:r>
          </a:p>
          <a:p>
            <a:pPr algn="ctr"/>
            <a:endParaRPr lang="ru-RU" sz="1100" b="1" dirty="0">
              <a:latin typeface="Arial Rounded MT Bold" pitchFamily="34" charset="0"/>
            </a:endParaRPr>
          </a:p>
          <a:p>
            <a:pPr algn="ctr"/>
            <a:r>
              <a:rPr lang="ru-RU" sz="1100" b="1" dirty="0" smtClean="0">
                <a:latin typeface="Arial Rounded MT Bold" pitchFamily="34" charset="0"/>
              </a:rPr>
              <a:t>По территории  округа  проходит  участок транссибирской магистрали   и автомобильная трасса федерального значения «Амур»</a:t>
            </a:r>
            <a:endParaRPr lang="x-none" sz="1100" b="1">
              <a:latin typeface="Arial Rounded MT Bold" pitchFamily="34" charset="0"/>
            </a:endParaRPr>
          </a:p>
        </p:txBody>
      </p:sp>
      <p:pic>
        <p:nvPicPr>
          <p:cNvPr id="36" name="Рисунок 35" descr="Поезд со сплошной заливкой">
            <a:extLst>
              <a:ext uri="{FF2B5EF4-FFF2-40B4-BE49-F238E27FC236}">
                <a16:creationId xmlns=""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3161037" y="1403103"/>
            <a:ext cx="360000" cy="360000"/>
          </a:xfrm>
          <a:prstGeom prst="rect">
            <a:avLst/>
          </a:prstGeom>
        </p:spPr>
      </p:pic>
      <p:pic>
        <p:nvPicPr>
          <p:cNvPr id="42" name="Рисунок 41" descr="Производство со сплошной заливкой">
            <a:extLst>
              <a:ext uri="{FF2B5EF4-FFF2-40B4-BE49-F238E27FC236}">
                <a16:creationId xmlns="" xmlns:a16="http://schemas.microsoft.com/office/drawing/2014/main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=""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200825" y="3575657"/>
            <a:ext cx="360000" cy="360000"/>
          </a:xfrm>
          <a:prstGeom prst="rect">
            <a:avLst/>
          </a:prstGeom>
        </p:spPr>
      </p:pic>
      <p:pic>
        <p:nvPicPr>
          <p:cNvPr id="43" name="Рисунок 42" descr="Дерево с корнями со сплошной заливкой">
            <a:extLst>
              <a:ext uri="{FF2B5EF4-FFF2-40B4-BE49-F238E27FC236}">
                <a16:creationId xmlns="" xmlns:a16="http://schemas.microsoft.com/office/drawing/2014/main" id="{78CF94EA-DE57-8A85-C335-58EBB82544F1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=""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9020825" y="1417624"/>
            <a:ext cx="360000" cy="360000"/>
          </a:xfrm>
          <a:prstGeom prst="rect">
            <a:avLst/>
          </a:prstGeom>
        </p:spPr>
      </p:pic>
      <p:pic>
        <p:nvPicPr>
          <p:cNvPr id="46" name="Рисунок 45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C3F4B289-5E5A-B247-B2C3-8C7150C8ADAB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=""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5672980" y="1417624"/>
            <a:ext cx="360000" cy="360000"/>
          </a:xfrm>
          <a:prstGeom prst="rect">
            <a:avLst/>
          </a:prstGeom>
        </p:spPr>
      </p:pic>
      <p:pic>
        <p:nvPicPr>
          <p:cNvPr id="22" name="Рисунок 21" descr="Склад со сплошной заливкой">
            <a:extLst>
              <a:ext uri="{FF2B5EF4-FFF2-40B4-BE49-F238E27FC236}">
                <a16:creationId xmlns="" xmlns:a16="http://schemas.microsoft.com/office/drawing/2014/main" xmlns:lc="http://schemas.openxmlformats.org/drawingml/2006/lockedCanvas" id="{F6B4B41E-615D-CB17-506B-D95850D9B331}"/>
              </a:ext>
            </a:extLst>
          </p:cNvPr>
          <p:cNvPicPr>
            <a:picLocks noChangeAspect="1"/>
          </p:cNvPicPr>
          <p:nvPr/>
        </p:nvPicPr>
        <p:blipFill>
          <a:blip r:embed="rId217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223"/>
              </a:ext>
            </a:extLst>
          </a:blip>
          <a:stretch>
            <a:fillRect/>
          </a:stretch>
        </p:blipFill>
        <p:spPr>
          <a:xfrm>
            <a:off x="3162896" y="357565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u="sng" dirty="0" smtClean="0">
              <a:hlinkClick r:id="rId3"/>
            </a:endParaRPr>
          </a:p>
          <a:p>
            <a:pPr algn="ctr"/>
            <a:endParaRPr lang="ru-RU" sz="900" b="1" u="sng" dirty="0">
              <a:hlinkClick r:id="rId3"/>
            </a:endParaRPr>
          </a:p>
          <a:p>
            <a:pPr algn="ctr"/>
            <a:endParaRPr lang="ru-RU" sz="900" b="1" u="sng" dirty="0" smtClean="0">
              <a:hlinkClick r:id="rId3"/>
            </a:endParaRPr>
          </a:p>
          <a:p>
            <a:pPr algn="ctr"/>
            <a:endParaRPr lang="ru-RU" sz="900" b="1" u="sng" dirty="0">
              <a:hlinkClick r:id="rId3"/>
            </a:endParaRPr>
          </a:p>
          <a:p>
            <a:pPr algn="ctr"/>
            <a:endParaRPr lang="ru-RU" sz="900" b="1" u="sng" dirty="0" smtClean="0">
              <a:hlinkClick r:id="rId3"/>
            </a:endParaRPr>
          </a:p>
          <a:p>
            <a:pPr algn="ctr"/>
            <a:r>
              <a:rPr lang="ru-RU" sz="900" b="1" u="sng" dirty="0" smtClean="0">
                <a:hlinkClick r:id="rId3"/>
              </a:rPr>
              <a:t>В состав центра «Мой бизнес» входят организации инфраструктуры поддержки бизнеса:</a:t>
            </a:r>
          </a:p>
          <a:p>
            <a:pPr algn="ctr"/>
            <a:endParaRPr lang="ru-RU" sz="900" b="1" u="sng" dirty="0">
              <a:hlinkClick r:id="rId3"/>
            </a:endParaRPr>
          </a:p>
          <a:p>
            <a:pPr algn="ctr"/>
            <a:r>
              <a:rPr lang="en-US" sz="900" b="1" dirty="0" smtClean="0">
                <a:hlinkClick r:id="rId3"/>
              </a:rPr>
              <a:t>https</a:t>
            </a:r>
            <a:r>
              <a:rPr lang="en-US" sz="900" b="1" dirty="0">
                <a:hlinkClick r:id="rId3"/>
              </a:rPr>
              <a:t>://</a:t>
            </a:r>
            <a:r>
              <a:rPr lang="ru-RU" sz="900" b="1" dirty="0">
                <a:hlinkClick r:id="rId3"/>
              </a:rPr>
              <a:t>мойбизнес75.рф</a:t>
            </a:r>
            <a:endParaRPr lang="x-none" sz="900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 smtClean="0">
              <a:hlinkClick r:id="rId4"/>
            </a:endParaRPr>
          </a:p>
          <a:p>
            <a:pPr algn="ctr"/>
            <a:endParaRPr lang="ru-RU" sz="900" dirty="0">
              <a:hlinkClick r:id="rId4"/>
            </a:endParaRPr>
          </a:p>
          <a:p>
            <a:pPr algn="ctr"/>
            <a:endParaRPr lang="ru-RU" sz="900" dirty="0" smtClean="0">
              <a:hlinkClick r:id="rId4"/>
            </a:endParaRPr>
          </a:p>
          <a:p>
            <a:pPr algn="ctr"/>
            <a:endParaRPr lang="ru-RU" sz="900" dirty="0">
              <a:hlinkClick r:id="rId4"/>
            </a:endParaRPr>
          </a:p>
          <a:p>
            <a:pPr algn="ctr"/>
            <a:endParaRPr lang="ru-RU" sz="900" dirty="0" smtClean="0">
              <a:hlinkClick r:id="rId4"/>
            </a:endParaRPr>
          </a:p>
          <a:p>
            <a:pPr algn="ctr"/>
            <a:endParaRPr lang="ru-RU" sz="900" dirty="0">
              <a:hlinkClick r:id="rId4"/>
            </a:endParaRPr>
          </a:p>
          <a:p>
            <a:pPr algn="ctr"/>
            <a:r>
              <a:rPr lang="ru-RU" sz="900" dirty="0" smtClean="0">
                <a:hlinkClick r:id="rId4"/>
              </a:rPr>
              <a:t>Фонд поддержки  малого предпринимательства Забайкальского края</a:t>
            </a:r>
          </a:p>
          <a:p>
            <a:pPr algn="ctr"/>
            <a:endParaRPr lang="ru-RU" sz="900" dirty="0">
              <a:hlinkClick r:id="rId4"/>
            </a:endParaRPr>
          </a:p>
          <a:p>
            <a:pPr algn="ctr"/>
            <a:endParaRPr lang="ru-RU" sz="900" dirty="0" smtClean="0">
              <a:hlinkClick r:id="rId4"/>
            </a:endParaRPr>
          </a:p>
          <a:p>
            <a:pPr algn="ctr"/>
            <a:r>
              <a:rPr lang="en-US" sz="900" dirty="0" smtClean="0">
                <a:hlinkClick r:id="rId4"/>
              </a:rPr>
              <a:t>mailbox@zabbusiness.ru</a:t>
            </a:r>
            <a:endParaRPr lang="x-none" sz="900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6035FA24-3445-92D9-8779-8906CA8356A4}"/>
              </a:ext>
            </a:extLst>
          </p:cNvPr>
          <p:cNvSpPr/>
          <p:nvPr/>
        </p:nvSpPr>
        <p:spPr>
          <a:xfrm>
            <a:off x="4347279" y="1401545"/>
            <a:ext cx="1583459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r>
              <a:rPr lang="ru-RU" sz="900" u="sng" dirty="0" smtClean="0">
                <a:hlinkClick r:id="rId5"/>
              </a:rPr>
              <a:t>Забайкальский </a:t>
            </a:r>
            <a:r>
              <a:rPr lang="ru-RU" sz="900" u="sng" dirty="0" err="1" smtClean="0">
                <a:hlinkClick r:id="rId5"/>
              </a:rPr>
              <a:t>микрофинансовый</a:t>
            </a:r>
            <a:r>
              <a:rPr lang="ru-RU" sz="900" u="sng" dirty="0" smtClean="0">
                <a:hlinkClick r:id="rId5"/>
              </a:rPr>
              <a:t> центр</a:t>
            </a: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r>
              <a:rPr lang="en-US" sz="900" u="sng" dirty="0" smtClean="0">
                <a:hlinkClick r:id="rId5"/>
              </a:rPr>
              <a:t>mail@zmc75.ru</a:t>
            </a:r>
            <a:endParaRPr lang="x-none" sz="900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930814C-6C32-C14B-E8DE-92769C490880}"/>
              </a:ext>
            </a:extLst>
          </p:cNvPr>
          <p:cNvSpPr/>
          <p:nvPr/>
        </p:nvSpPr>
        <p:spPr>
          <a:xfrm>
            <a:off x="6170252" y="1398183"/>
            <a:ext cx="1670978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 smtClean="0">
              <a:hlinkClick r:id="rId6"/>
            </a:endParaRPr>
          </a:p>
          <a:p>
            <a:pPr algn="ctr"/>
            <a:endParaRPr lang="ru-RU" sz="900" dirty="0">
              <a:hlinkClick r:id="rId6"/>
            </a:endParaRPr>
          </a:p>
          <a:p>
            <a:pPr algn="ctr"/>
            <a:endParaRPr lang="ru-RU" sz="900" dirty="0" smtClean="0">
              <a:hlinkClick r:id="rId6"/>
            </a:endParaRPr>
          </a:p>
          <a:p>
            <a:pPr algn="ctr"/>
            <a:endParaRPr lang="ru-RU" sz="900" dirty="0">
              <a:hlinkClick r:id="rId6"/>
            </a:endParaRPr>
          </a:p>
          <a:p>
            <a:pPr algn="ctr"/>
            <a:endParaRPr lang="ru-RU" sz="900" dirty="0" smtClean="0">
              <a:hlinkClick r:id="rId6"/>
            </a:endParaRPr>
          </a:p>
          <a:p>
            <a:pPr algn="ctr"/>
            <a:endParaRPr lang="ru-RU" sz="900" dirty="0">
              <a:hlinkClick r:id="rId6"/>
            </a:endParaRPr>
          </a:p>
          <a:p>
            <a:pPr algn="ctr"/>
            <a:endParaRPr lang="ru-RU" sz="900" dirty="0" smtClean="0">
              <a:hlinkClick r:id="rId6"/>
            </a:endParaRPr>
          </a:p>
          <a:p>
            <a:pPr algn="ctr"/>
            <a:r>
              <a:rPr lang="ru-RU" sz="900" dirty="0" smtClean="0">
                <a:hlinkClick r:id="rId6"/>
              </a:rPr>
              <a:t>Забайкальская лизинговая компания</a:t>
            </a:r>
            <a:endParaRPr lang="ru-RU" sz="900" dirty="0">
              <a:hlinkClick r:id="rId6"/>
            </a:endParaRPr>
          </a:p>
          <a:p>
            <a:pPr algn="ctr"/>
            <a:endParaRPr lang="ru-RU" sz="900" dirty="0" smtClean="0">
              <a:hlinkClick r:id="rId6"/>
            </a:endParaRPr>
          </a:p>
          <a:p>
            <a:pPr algn="ctr"/>
            <a:endParaRPr lang="ru-RU" sz="900" dirty="0">
              <a:hlinkClick r:id="rId6"/>
            </a:endParaRPr>
          </a:p>
          <a:p>
            <a:pPr algn="ctr"/>
            <a:endParaRPr lang="ru-RU" sz="900" dirty="0" smtClean="0">
              <a:hlinkClick r:id="rId6"/>
            </a:endParaRPr>
          </a:p>
          <a:p>
            <a:pPr algn="ctr"/>
            <a:r>
              <a:rPr lang="en-US" sz="900" dirty="0" smtClean="0">
                <a:hlinkClick r:id="rId6"/>
              </a:rPr>
              <a:t>rlc@inbox.ru</a:t>
            </a:r>
            <a:endParaRPr lang="x-none" sz="900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1182952-42FD-E2F5-AE20-138C900DE067}"/>
              </a:ext>
            </a:extLst>
          </p:cNvPr>
          <p:cNvSpPr/>
          <p:nvPr/>
        </p:nvSpPr>
        <p:spPr>
          <a:xfrm>
            <a:off x="7979247" y="1401545"/>
            <a:ext cx="1585678" cy="1734225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r>
              <a:rPr lang="ru-RU" sz="900" u="sng" dirty="0" smtClean="0">
                <a:hlinkClick r:id="rId5"/>
              </a:rPr>
              <a:t>Гарантийный фонд Забайкальского края</a:t>
            </a: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endParaRPr lang="ru-RU" sz="900" u="sng" dirty="0" smtClean="0">
              <a:hlinkClick r:id="rId5"/>
            </a:endParaRPr>
          </a:p>
          <a:p>
            <a:pPr algn="ctr"/>
            <a:endParaRPr lang="ru-RU" sz="900" u="sng" dirty="0">
              <a:hlinkClick r:id="rId5"/>
            </a:endParaRPr>
          </a:p>
          <a:p>
            <a:pPr algn="ctr"/>
            <a:r>
              <a:rPr lang="en-US" sz="900" u="sng" dirty="0" smtClean="0">
                <a:hlinkClick r:id="rId5"/>
              </a:rPr>
              <a:t>mail@zmc75.ru</a:t>
            </a:r>
            <a:endParaRPr lang="ru-RU" sz="900" u="sng" dirty="0" smtClean="0"/>
          </a:p>
          <a:p>
            <a:pPr algn="ctr"/>
            <a:endParaRPr lang="x-none" sz="900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hlinkClick r:id="rId7"/>
            </a:endParaRPr>
          </a:p>
          <a:p>
            <a:pPr algn="ctr"/>
            <a:endParaRPr lang="ru-RU" dirty="0">
              <a:hlinkClick r:id="rId7"/>
            </a:endParaRPr>
          </a:p>
          <a:p>
            <a:pPr algn="ctr"/>
            <a:endParaRPr lang="ru-RU" dirty="0" smtClean="0">
              <a:hlinkClick r:id="rId7"/>
            </a:endParaRPr>
          </a:p>
          <a:p>
            <a:pPr algn="ctr"/>
            <a:endParaRPr lang="ru-RU" dirty="0">
              <a:hlinkClick r:id="rId7"/>
            </a:endParaRPr>
          </a:p>
          <a:p>
            <a:pPr algn="ctr"/>
            <a:endParaRPr lang="ru-RU" sz="900" dirty="0" smtClean="0">
              <a:hlinkClick r:id="rId7"/>
            </a:endParaRPr>
          </a:p>
          <a:p>
            <a:pPr algn="ctr"/>
            <a:r>
              <a:rPr lang="ru-RU" sz="900" dirty="0" smtClean="0">
                <a:hlinkClick r:id="rId7"/>
              </a:rPr>
              <a:t>Региональный центр </a:t>
            </a:r>
            <a:r>
              <a:rPr lang="ru-RU" sz="900" dirty="0" err="1" smtClean="0">
                <a:hlinkClick r:id="rId7"/>
              </a:rPr>
              <a:t>инжиринга</a:t>
            </a:r>
            <a:endParaRPr lang="ru-RU" sz="900" dirty="0">
              <a:hlinkClick r:id="rId7"/>
            </a:endParaRPr>
          </a:p>
          <a:p>
            <a:pPr algn="ctr"/>
            <a:endParaRPr lang="ru-RU" sz="900" dirty="0" smtClean="0">
              <a:hlinkClick r:id="rId7"/>
            </a:endParaRPr>
          </a:p>
          <a:p>
            <a:pPr algn="ctr"/>
            <a:endParaRPr lang="ru-RU" sz="900" dirty="0">
              <a:hlinkClick r:id="rId7"/>
            </a:endParaRPr>
          </a:p>
          <a:p>
            <a:pPr algn="ctr"/>
            <a:r>
              <a:rPr lang="en-US" sz="900" dirty="0" smtClean="0">
                <a:hlinkClick r:id="rId7"/>
              </a:rPr>
              <a:t>rce75@bk.ru</a:t>
            </a:r>
            <a:r>
              <a:rPr lang="en-US" dirty="0" smtClean="0"/>
              <a:t>.</a:t>
            </a:r>
            <a:endParaRPr lang="ru-RU" dirty="0" smtClean="0"/>
          </a:p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A39F93CA-3AA3-0119-407F-5C489857FB7F}"/>
              </a:ext>
            </a:extLst>
          </p:cNvPr>
          <p:cNvSpPr/>
          <p:nvPr/>
        </p:nvSpPr>
        <p:spPr>
          <a:xfrm>
            <a:off x="6199070" y="3265924"/>
            <a:ext cx="1613342" cy="1633178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smtClean="0"/>
              <a:t>Ми</a:t>
            </a:r>
            <a:endParaRPr lang="x-none" sz="900" b="1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380464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39E1C2B-6618-B164-86D8-41D1A9B3E5DC}"/>
              </a:ext>
            </a:extLst>
          </p:cNvPr>
          <p:cNvSpPr/>
          <p:nvPr/>
        </p:nvSpPr>
        <p:spPr>
          <a:xfrm>
            <a:off x="620157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93908C34-23FF-B6FD-A734-FA3A4DEFBF2C}"/>
              </a:ext>
            </a:extLst>
          </p:cNvPr>
          <p:cNvSpPr/>
          <p:nvPr/>
        </p:nvSpPr>
        <p:spPr>
          <a:xfrm>
            <a:off x="8059764" y="1526428"/>
            <a:ext cx="1424644" cy="52689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B0C178-5D40-A28A-2614-96914272F53B}"/>
              </a:ext>
            </a:extLst>
          </p:cNvPr>
          <p:cNvSpPr/>
          <p:nvPr/>
        </p:nvSpPr>
        <p:spPr>
          <a:xfrm>
            <a:off x="447382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A889ECA0-D41C-F7E4-3A53-A7BAC8E9D284}"/>
              </a:ext>
            </a:extLst>
          </p:cNvPr>
          <p:cNvSpPr/>
          <p:nvPr/>
        </p:nvSpPr>
        <p:spPr>
          <a:xfrm>
            <a:off x="6324557" y="3390806"/>
            <a:ext cx="1333939" cy="455794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МИИИ</a:t>
            </a:r>
            <a:endParaRPr lang="x-none" sz="900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841A548-C249-DE1A-6B4E-2631A272228B}"/>
              </a:ext>
            </a:extLst>
          </p:cNvPr>
          <p:cNvSpPr/>
          <p:nvPr/>
        </p:nvSpPr>
        <p:spPr>
          <a:xfrm flipH="1">
            <a:off x="6378498" y="3390807"/>
            <a:ext cx="1279998" cy="293399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96" y="1526428"/>
            <a:ext cx="1456918" cy="5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" y="1526428"/>
            <a:ext cx="1456920" cy="5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zmc75.ru/media/1rvsy2zq6ptshqdgd8n2ly8kz0w240j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98" y="1526428"/>
            <a:ext cx="1396619" cy="5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s://avatars.mds.yandex.net/i?id=e08a4a377f311895ca6fa9e8f8b2fc5e-52356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18" y="1496474"/>
            <a:ext cx="1250837" cy="5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Picture backgrou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64" y="1526428"/>
            <a:ext cx="1424644" cy="5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s://avatars.mds.yandex.net/i?id=60357b20223ffadba2a6b8a54d8d80e013b4ff1c-4569110-images-thumbs&amp;n=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96" y="3435580"/>
            <a:ext cx="1456918" cy="49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https://avatars.mds.yandex.net/i?id=2ba4b0a8b2ec7616079e49a72025ee9a106730e3-16116239-images-thumbs&amp;n=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84" y="3401296"/>
            <a:ext cx="512483" cy="4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557" y="3977605"/>
            <a:ext cx="13339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hlinkClick r:id="rId15"/>
              </a:rPr>
              <a:t>Министерство сельского хозяйства  Забайкальского края</a:t>
            </a:r>
          </a:p>
          <a:p>
            <a:pPr algn="ctr"/>
            <a:endParaRPr lang="ru-RU" sz="900" dirty="0" smtClean="0"/>
          </a:p>
          <a:p>
            <a:pPr algn="ctr"/>
            <a:endParaRPr lang="ru-RU" sz="900" dirty="0" smtClean="0">
              <a:hlinkClick r:id="rId15"/>
            </a:endParaRPr>
          </a:p>
          <a:p>
            <a:pPr algn="ctr"/>
            <a:endParaRPr lang="ru-RU" sz="900" dirty="0">
              <a:hlinkClick r:id="rId15"/>
            </a:endParaRPr>
          </a:p>
          <a:p>
            <a:pPr algn="ctr"/>
            <a:r>
              <a:rPr lang="en-US" sz="900" dirty="0" smtClean="0">
                <a:hlinkClick r:id="rId15"/>
              </a:rPr>
              <a:t>pochta@mcx.e-zab.ru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2976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ЗАБАЙКАЛЬСКОГО КРАЯ</a:t>
            </a:r>
          </a:p>
          <a:p>
            <a:pPr lvl="0" algn="ctr">
              <a:defRPr/>
            </a:pPr>
            <a:endParaRPr lang="ru-RU" sz="1100" dirty="0" smtClean="0"/>
          </a:p>
          <a:p>
            <a:pPr lvl="0" algn="ctr">
              <a:defRPr/>
            </a:pPr>
            <a:r>
              <a:rPr lang="en-US" sz="1100" dirty="0"/>
              <a:t> </a:t>
            </a:r>
            <a:r>
              <a:rPr lang="en-US" sz="1100" dirty="0">
                <a:hlinkClick r:id="rId3"/>
              </a:rPr>
              <a:t>mineconom@economy.e-zab.ru</a:t>
            </a:r>
            <a:r>
              <a:rPr lang="en-US" sz="1100" dirty="0"/>
              <a:t>. 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07306" y="1423766"/>
            <a:ext cx="4497842" cy="903122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СЕЛЬСКОГО ХОЗЯЙСТВА  ЗАБАЙКАЛЬСКОГО  КРАЯ</a:t>
            </a:r>
          </a:p>
          <a:p>
            <a:pPr lvl="0">
              <a:defRPr/>
            </a:pPr>
            <a:endParaRPr lang="ru-RU" sz="1100" dirty="0" smtClean="0">
              <a:hlinkClick r:id="rId4"/>
            </a:endParaRPr>
          </a:p>
          <a:p>
            <a:pPr lvl="0" algn="ctr">
              <a:defRPr/>
            </a:pPr>
            <a:r>
              <a:rPr lang="en-US" sz="1100" dirty="0" smtClean="0">
                <a:hlinkClick r:id="rId4"/>
              </a:rPr>
              <a:t>pochta@mcx.e-zab.ru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2523400" y="3984702"/>
            <a:ext cx="4497842" cy="1360449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ПО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СОЦИАЛЬНОМУ, ЭКОНОМИЧЕСКОМУ, ИНФРАСТРУКТУРНОМУ,ПРОСТРАНСТВЕННОМУ ПЛАНИРОВАНИЮ И РАЗВИТИЮ ЗАБАЙКАЛЬСКОГО КРАЯ</a:t>
            </a:r>
          </a:p>
          <a:p>
            <a:pPr lvl="0" algn="ctr">
              <a:defRPr/>
            </a:pPr>
            <a:r>
              <a:rPr lang="en-US" sz="1100" u="sng" dirty="0">
                <a:hlinkClick r:id="rId5"/>
              </a:rPr>
              <a:t>https://mininvest.75.ru/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35F81B7E-2564-C304-2256-75A1D64497E2}"/>
              </a:ext>
            </a:extLst>
          </p:cNvPr>
          <p:cNvSpPr/>
          <p:nvPr/>
        </p:nvSpPr>
        <p:spPr>
          <a:xfrm>
            <a:off x="5369730" y="3569306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95" y="1596826"/>
            <a:ext cx="343991" cy="450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301" y="1596826"/>
            <a:ext cx="343991" cy="450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46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837" y="4307037"/>
            <a:ext cx="343991" cy="450055"/>
          </a:xfrm>
          <a:prstGeom prst="rect">
            <a:avLst/>
          </a:prstGeom>
        </p:spPr>
      </p:pic>
      <p:pic>
        <p:nvPicPr>
          <p:cNvPr id="44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37" y="4408449"/>
            <a:ext cx="343991" cy="3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17" y="1698238"/>
            <a:ext cx="343991" cy="3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90" y="1698238"/>
            <a:ext cx="343991" cy="3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xmlns="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xmlns="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проекты, том  числе в рамках инвестиционных ниш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3" y="5072979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по ведущим промышленным предприятиям МО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B07DD71-4BC9-2942-10D9-AFEF8F3C05AB}"/>
              </a:ext>
            </a:extLst>
          </p:cNvPr>
          <p:cNvSpPr txBox="1"/>
          <p:nvPr/>
        </p:nvSpPr>
        <p:spPr>
          <a:xfrm>
            <a:off x="5847375" y="5435776"/>
            <a:ext cx="34750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620"/>
              </a:lnSpc>
            </a:pP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завершено  строительство объектов дорожного </a:t>
            </a:r>
          </a:p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620"/>
              </a:lnSpc>
            </a:pP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сервиса и многофункциональных  зон вдоль </a:t>
            </a:r>
          </a:p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620"/>
              </a:lnSpc>
            </a:pP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автомобильной дороги  федерального значения «Амур»     </a:t>
            </a:r>
          </a:p>
          <a:p>
            <a:pPr>
              <a:lnSpc>
                <a:spcPts val="620"/>
              </a:lnSpc>
            </a:pP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ts val="620"/>
              </a:lnSpc>
            </a:pP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80 новых </a:t>
            </a: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xmlns="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Багаж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47FBEFF0-7F10-D1CA-DAEA-C495CFA07F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68"/>
              </a:ext>
            </a:extLst>
          </a:blip>
          <a:stretch>
            <a:fillRect/>
          </a:stretch>
        </p:blipFill>
        <p:spPr>
          <a:xfrm>
            <a:off x="687454" y="5965903"/>
            <a:ext cx="360000" cy="3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1370" y="5956610"/>
            <a:ext cx="1965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туристические маршруты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/>
          </a:p>
        </p:txBody>
      </p:sp>
      <p:pic>
        <p:nvPicPr>
          <p:cNvPr id="48" name="Рисунок 47" descr="Окрестности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69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30"/>
              </a:ext>
            </a:extLst>
          </a:blip>
          <a:stretch>
            <a:fillRect/>
          </a:stretch>
        </p:blipFill>
        <p:spPr>
          <a:xfrm>
            <a:off x="7175034" y="491617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595035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СПЕЦОРГАНИЗАЦИИ ВАШЕЙ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434365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 Rounded MT Bold" pitchFamily="34" charset="0"/>
              </a:rPr>
              <a:t>АДМИНИСТРАЦИЯ  ЧЕРНЫШЕВСКОГО МУНИЦИПАЛЬНОГО ОКРУГА</a:t>
            </a:r>
          </a:p>
          <a:p>
            <a:pPr algn="ctr"/>
            <a:endParaRPr lang="ru-RU" sz="1100" dirty="0">
              <a:latin typeface="Arial Rounded MT Bold" pitchFamily="34" charset="0"/>
            </a:endParaRPr>
          </a:p>
          <a:p>
            <a:endParaRPr lang="ru-RU" sz="800" dirty="0" smtClean="0">
              <a:latin typeface="Arial Rounded MT Bold" pitchFamily="34" charset="0"/>
            </a:endParaRPr>
          </a:p>
          <a:p>
            <a:r>
              <a:rPr lang="ru-RU" sz="800" b="1" dirty="0" smtClean="0">
                <a:latin typeface="Arial Rounded MT Bold" pitchFamily="34" charset="0"/>
              </a:rPr>
              <a:t>Забайкальский край, </a:t>
            </a:r>
          </a:p>
          <a:p>
            <a:r>
              <a:rPr lang="ru-RU" sz="800" b="1" dirty="0" smtClean="0">
                <a:latin typeface="Arial Rounded MT Bold" pitchFamily="34" charset="0"/>
              </a:rPr>
              <a:t>Чернышевский муниципальный округ</a:t>
            </a:r>
          </a:p>
          <a:p>
            <a:r>
              <a:rPr lang="ru-RU" sz="800" b="1" dirty="0">
                <a:latin typeface="Arial Rounded MT Bold" pitchFamily="34" charset="0"/>
              </a:rPr>
              <a:t>п</a:t>
            </a:r>
            <a:r>
              <a:rPr lang="ru-RU" sz="800" b="1" dirty="0" smtClean="0">
                <a:latin typeface="Arial Rounded MT Bold" pitchFamily="34" charset="0"/>
              </a:rPr>
              <a:t>гт. Чернышевск,</a:t>
            </a:r>
          </a:p>
          <a:p>
            <a:r>
              <a:rPr lang="ru-RU" sz="800" b="1" dirty="0">
                <a:latin typeface="Arial Rounded MT Bold" pitchFamily="34" charset="0"/>
              </a:rPr>
              <a:t>у</a:t>
            </a:r>
            <a:r>
              <a:rPr lang="ru-RU" sz="800" b="1" dirty="0" smtClean="0">
                <a:latin typeface="Arial Rounded MT Bold" pitchFamily="34" charset="0"/>
              </a:rPr>
              <a:t>л. Калинина, д.14»б»</a:t>
            </a:r>
            <a:endParaRPr lang="ru-RU" sz="800" b="1" dirty="0">
              <a:latin typeface="Arial Rounded MT Bold" pitchFamily="34" charset="0"/>
            </a:endParaRPr>
          </a:p>
          <a:p>
            <a:pPr algn="ctr"/>
            <a:r>
              <a:rPr lang="ru-RU" sz="1100" dirty="0" smtClean="0">
                <a:latin typeface="Arial Rounded MT Bold" pitchFamily="34" charset="0"/>
              </a:rPr>
              <a:t> </a:t>
            </a:r>
            <a:endParaRPr lang="x-none" sz="1100">
              <a:latin typeface="Arial Rounded MT Bold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5289754" y="3405112"/>
            <a:ext cx="4497842" cy="1851289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 Rounded MT Bold" pitchFamily="34" charset="0"/>
              </a:rPr>
              <a:t>ЦЕНТР ПОДДЕРЖКИ ПРЕДПРИНИМАТЕЛЬСТВА «МОЙ БИЗНЕС»</a:t>
            </a:r>
          </a:p>
          <a:p>
            <a:r>
              <a:rPr lang="ru-RU" sz="1100" b="1" dirty="0" smtClean="0">
                <a:latin typeface="Arial Rounded MT Bold" pitchFamily="34" charset="0"/>
              </a:rPr>
              <a:t>  </a:t>
            </a:r>
            <a:r>
              <a:rPr lang="ru-RU" sz="800" b="1" dirty="0" smtClean="0">
                <a:latin typeface="Arial Rounded MT Bold" pitchFamily="34" charset="0"/>
              </a:rPr>
              <a:t>Забайкальский край,  г . Чита</a:t>
            </a:r>
          </a:p>
          <a:p>
            <a:r>
              <a:rPr lang="ru-RU" sz="800" b="1" dirty="0" smtClean="0">
                <a:latin typeface="Arial Rounded MT Bold" pitchFamily="34" charset="0"/>
              </a:rPr>
              <a:t>        ул. Бабушкина,д.52</a:t>
            </a:r>
            <a:endParaRPr lang="ru-RU" sz="800" b="1" dirty="0">
              <a:latin typeface="Arial Rounded MT Bold" pitchFamily="34" charset="0"/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xmlns="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8465" y="2212152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844437" y="4513392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8(30265)2-18-40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adm.chern@mail.ru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31296" y="3405113"/>
            <a:ext cx="4497842" cy="1851289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5535857" y="3605561"/>
            <a:ext cx="12864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По88888888(а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465" y="3605561"/>
            <a:ext cx="3938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ЗАБАЙКАЛЬСКОГО КРАЯ</a:t>
            </a:r>
            <a:endParaRPr lang="x-none" sz="1100" b="1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20707" y="2254202"/>
            <a:ext cx="180000" cy="180000"/>
          </a:xfrm>
          <a:prstGeom prst="rect">
            <a:avLst/>
          </a:prstGeom>
        </p:spPr>
      </p:pic>
      <p:pic>
        <p:nvPicPr>
          <p:cNvPr id="51" name="Рисунок 50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10707" y="4321874"/>
            <a:ext cx="187380" cy="187380"/>
          </a:xfrm>
          <a:prstGeom prst="rect">
            <a:avLst/>
          </a:prstGeom>
        </p:spPr>
      </p:pic>
      <p:pic>
        <p:nvPicPr>
          <p:cNvPr id="52" name="Рисунок 5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53" name="Рисунок 52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8087" y="4653046"/>
            <a:ext cx="180000" cy="180000"/>
          </a:xfrm>
          <a:prstGeom prst="rect">
            <a:avLst/>
          </a:prstGeom>
        </p:spPr>
      </p:pic>
      <p:pic>
        <p:nvPicPr>
          <p:cNvPr id="59" name="Рисунок 58" descr="Маркер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61313" y="4411872"/>
            <a:ext cx="179104" cy="1947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407" y="4411872"/>
            <a:ext cx="1824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край, г. Чита</a:t>
            </a:r>
          </a:p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Ленина, д.63</a:t>
            </a:r>
            <a:endParaRPr lang="x-none" sz="800" b="1">
              <a:solidFill>
                <a:srgbClr val="4756A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90707" y="4501874"/>
            <a:ext cx="256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 smtClean="0"/>
          </a:p>
          <a:p>
            <a:endParaRPr lang="ru-RU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3493768" y="4330758"/>
            <a:ext cx="1404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8(3022)23-21-41</a:t>
            </a:r>
            <a:endParaRPr lang="x-none" sz="900" b="1">
              <a:solidFill>
                <a:srgbClr val="4756A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3768" y="4622470"/>
            <a:ext cx="1500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mineconom@economy.e-zab</a:t>
            </a:r>
            <a:r>
              <a:rPr lang="en-US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661267" y="1822819"/>
            <a:ext cx="2149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u="sng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ЛАРЧЕНКО ГАЛИНА СЕРГЕЕВНА</a:t>
            </a:r>
          </a:p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экономики, труда и сельского хозяйства Администрации Чернышевского муниципального округа</a:t>
            </a:r>
          </a:p>
          <a:p>
            <a:endParaRPr lang="ru-RU" sz="9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073484" y="2053710"/>
            <a:ext cx="260881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8(30265)2-12-08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032674" y="2548327"/>
            <a:ext cx="16317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larchenkogalina@mail.ru</a:t>
            </a:r>
            <a:endParaRPr lang="ru-RU" sz="900" b="1" dirty="0">
              <a:solidFill>
                <a:prstClr val="black"/>
              </a:solidFill>
            </a:endParaRPr>
          </a:p>
        </p:txBody>
      </p:sp>
      <p:pic>
        <p:nvPicPr>
          <p:cNvPr id="126" name="Рисунок 125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11044" y="4653046"/>
            <a:ext cx="180000" cy="180000"/>
          </a:xfrm>
          <a:prstGeom prst="rect">
            <a:avLst/>
          </a:prstGeom>
        </p:spPr>
      </p:pic>
      <p:pic>
        <p:nvPicPr>
          <p:cNvPr id="127" name="Рисунок 126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823620" y="4935092"/>
            <a:ext cx="180000" cy="18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296507" y="4750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8054976" y="4681176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8800-100-1022</a:t>
            </a: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Рисунок 129" descr="Маркер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F986A720-DE69-D39D-F12E-8FA710FE7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346736" y="4420758"/>
            <a:ext cx="189121" cy="18263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140390" y="4935092"/>
            <a:ext cx="153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 мой бизнес75.рф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196045"/>
          </a:xfrm>
        </p:spPr>
        <p:txBody>
          <a:bodyPr>
            <a:normAutofit/>
          </a:bodyPr>
          <a:lstStyle/>
          <a:p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" y="1687551"/>
            <a:ext cx="8772293" cy="483138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38C76F-F287-7799-FDF4-0079BD20713C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xn--b1afavmrk6bm3a.xn--80aaaac8algcbgbck3fl0q.xn--p1ai/u/dino-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79473" y="1315845"/>
            <a:ext cx="2103864" cy="2837090"/>
          </a:xfrm>
          <a:prstGeom prst="rect">
            <a:avLst/>
          </a:prstGeom>
          <a:ln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1632067-8B6B-CECC-DDDA-2F9ED39322B9}"/>
              </a:ext>
            </a:extLst>
          </p:cNvPr>
          <p:cNvSpPr/>
          <p:nvPr/>
        </p:nvSpPr>
        <p:spPr>
          <a:xfrm>
            <a:off x="627017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ЧЕРНЫШЕВСКОМ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МУНИЦИПАЛЬНОМ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ОКРУГЕ                            ДЛЯ УВЕЛИЧЕНИЯ ПОТОКА ЧАСТНЫХ ИНВЕСТИЦИИ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xmlns="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xmlns="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xmlns="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xmlns="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xmlns="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B8FF98-2C77-A1B9-E7C3-E0AC36C735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D3C76B-E706-19D5-D5D1-9944E4525C7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74" y="2287721"/>
            <a:ext cx="9303942" cy="41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800" noProof="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Забайкалкрайстат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Чернышевского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Районная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азета «Наше время»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xmlns="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xmlns="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xmlns="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 показателей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lang="en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7A2683-7003-BF9E-F7F8-75D8D09B112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069" y="2305430"/>
            <a:ext cx="3155439" cy="39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2587257-C4DE-3860-2ACD-D2BB4B2C90AD}"/>
              </a:ext>
            </a:extLst>
          </p:cNvPr>
          <p:cNvSpPr/>
          <p:nvPr/>
        </p:nvSpPr>
        <p:spPr>
          <a:xfrm>
            <a:off x="3163227" y="5353880"/>
            <a:ext cx="2468848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xmlns="" id="{E19E5F7A-7545-E040-A371-B60ABBE4C00D}"/>
              </a:ext>
            </a:extLst>
          </p:cNvPr>
          <p:cNvSpPr/>
          <p:nvPr/>
        </p:nvSpPr>
        <p:spPr>
          <a:xfrm>
            <a:off x="3168203" y="5431709"/>
            <a:ext cx="2449144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xmlns="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10554" y="2485964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85282" y="3606242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698657" y="3943511"/>
            <a:ext cx="1699192" cy="2359271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Arial Rounded MT Bold" pitchFamily="34" charset="0"/>
              </a:rPr>
              <a:t>По  территории округа проходит  участок транссибирской  железнодорожной магистрали. Расположена крупная  узловая станция  с пропускной способностью 76 поездов в сутки.  </a:t>
            </a:r>
            <a:endParaRPr lang="x-none" sz="1100">
              <a:latin typeface="Arial Rounded MT Bold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668107" y="3943511"/>
            <a:ext cx="1734364" cy="2329936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Arial Rounded MT Bold" pitchFamily="34" charset="0"/>
              </a:rPr>
              <a:t>По территории округа проходит  автомобильная дорога федерального значения «Амур».</a:t>
            </a:r>
          </a:p>
          <a:p>
            <a:pPr algn="ctr"/>
            <a:r>
              <a:rPr lang="ru-RU" sz="1100" dirty="0" smtClean="0">
                <a:latin typeface="Arial Rounded MT Bold" pitchFamily="34" charset="0"/>
              </a:rPr>
              <a:t>Общая протяженность автомобильных дорог 596,9 км.</a:t>
            </a:r>
            <a:endParaRPr lang="x-none" sz="1100" dirty="0">
              <a:latin typeface="Arial Rounded MT Bold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BEEEA246-FEC8-C8E1-F3BB-60B3DF0DB72E}"/>
              </a:ext>
            </a:extLst>
          </p:cNvPr>
          <p:cNvSpPr/>
          <p:nvPr/>
        </p:nvSpPr>
        <p:spPr>
          <a:xfrm>
            <a:off x="5028658" y="3959450"/>
            <a:ext cx="1602000" cy="925599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724208" y="1532621"/>
            <a:ext cx="5109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28,7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3365665" y="1533420"/>
            <a:ext cx="188344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0,22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чел/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лотность населения  на 1кв.км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xmlns="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1847085" y="2456787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5C67D58-65B0-BABF-EC03-A08117CDCF5F}"/>
              </a:ext>
            </a:extLst>
          </p:cNvPr>
          <p:cNvSpPr txBox="1"/>
          <p:nvPr/>
        </p:nvSpPr>
        <p:spPr>
          <a:xfrm flipH="1">
            <a:off x="1910575" y="2629172"/>
            <a:ext cx="22599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41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населенный пункт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CC153910-9A00-1ED6-0150-93643BD15075}"/>
              </a:ext>
            </a:extLst>
          </p:cNvPr>
          <p:cNvSpPr/>
          <p:nvPr/>
        </p:nvSpPr>
        <p:spPr>
          <a:xfrm>
            <a:off x="6315520" y="1324433"/>
            <a:ext cx="2706032" cy="951795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12940,72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территории  округа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689B1EE5-84E0-8C85-4DC4-179905919AE8}"/>
              </a:ext>
            </a:extLst>
          </p:cNvPr>
          <p:cNvSpPr/>
          <p:nvPr/>
        </p:nvSpPr>
        <p:spPr>
          <a:xfrm>
            <a:off x="5829658" y="2492250"/>
            <a:ext cx="3701423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 –пгт. Чернышевск 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1668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1668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  <p:pic>
        <p:nvPicPr>
          <p:cNvPr id="125" name="Рисунок 124" descr="Указатель со сплошной заливкой">
            <a:extLst>
              <a:ext uri="{FF2B5EF4-FFF2-40B4-BE49-F238E27FC236}">
                <a16:creationId xmlns="" xmlns:a16="http://schemas.microsoft.com/office/drawing/2014/main" id="{A45A8E71-380A-6D0B-2161-D39EFA25A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12972" y="1532621"/>
            <a:ext cx="360000" cy="331659"/>
          </a:xfrm>
          <a:prstGeom prst="rect">
            <a:avLst/>
          </a:prstGeom>
        </p:spPr>
      </p:pic>
      <p:pic>
        <p:nvPicPr>
          <p:cNvPr id="127" name="Рисунок 126" descr="Указатель со сплошной заливкой">
            <a:extLst>
              <a:ext uri="{FF2B5EF4-FFF2-40B4-BE49-F238E27FC236}">
                <a16:creationId xmlns="" xmlns:a16="http://schemas.microsoft.com/office/drawing/2014/main" id="{A45A8E71-380A-6D0B-2161-D39EFA25A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74857" y="1401547"/>
            <a:ext cx="360000" cy="377298"/>
          </a:xfrm>
          <a:prstGeom prst="rect">
            <a:avLst/>
          </a:prstGeom>
        </p:spPr>
      </p:pic>
      <p:pic>
        <p:nvPicPr>
          <p:cNvPr id="128" name="Рисунок 127" descr="Указатель со сплошной заливкой">
            <a:extLst>
              <a:ext uri="{FF2B5EF4-FFF2-40B4-BE49-F238E27FC236}">
                <a16:creationId xmlns="" xmlns:a16="http://schemas.microsoft.com/office/drawing/2014/main" id="{46DA0440-0864-4EE4-5911-D0CA1058B3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4856" y="1433139"/>
            <a:ext cx="360000" cy="360000"/>
          </a:xfrm>
          <a:prstGeom prst="rect">
            <a:avLst/>
          </a:prstGeom>
        </p:spPr>
      </p:pic>
      <p:pic>
        <p:nvPicPr>
          <p:cNvPr id="132" name="Picture 4" descr="Picture background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19" y="2929494"/>
            <a:ext cx="3238500" cy="2427874"/>
          </a:xfrm>
          <a:prstGeom prst="rect">
            <a:avLst/>
          </a:prstGeom>
          <a:solidFill>
            <a:srgbClr val="4756A0"/>
          </a:solidFill>
        </p:spPr>
      </p:pic>
      <p:pic>
        <p:nvPicPr>
          <p:cNvPr id="133" name="Рисунок 132" descr="Поезд со сплошной заливкой">
            <a:extLst>
              <a:ext uri="{FF2B5EF4-FFF2-40B4-BE49-F238E27FC236}">
                <a16:creationId xmlns=""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037849" y="4102031"/>
            <a:ext cx="360000" cy="360000"/>
          </a:xfrm>
          <a:prstGeom prst="rect">
            <a:avLst/>
          </a:prstGeom>
        </p:spPr>
      </p:pic>
      <p:pic>
        <p:nvPicPr>
          <p:cNvPr id="134" name="Рисунок 133" descr="Поезд со сплошной заливкой">
            <a:extLst>
              <a:ext uri="{FF2B5EF4-FFF2-40B4-BE49-F238E27FC236}">
                <a16:creationId xmlns=""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3779029" y="2326466"/>
            <a:ext cx="360000" cy="360000"/>
          </a:xfrm>
          <a:prstGeom prst="rect">
            <a:avLst/>
          </a:prstGeom>
        </p:spPr>
      </p:pic>
      <p:pic>
        <p:nvPicPr>
          <p:cNvPr id="135" name="Рисунок 134" descr="Поезд со сплошной заливкой">
            <a:extLst>
              <a:ext uri="{FF2B5EF4-FFF2-40B4-BE49-F238E27FC236}">
                <a16:creationId xmlns=""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3931429" y="2478866"/>
            <a:ext cx="360000" cy="360000"/>
          </a:xfrm>
          <a:prstGeom prst="rect">
            <a:avLst/>
          </a:prstGeom>
        </p:spPr>
      </p:pic>
      <p:pic>
        <p:nvPicPr>
          <p:cNvPr id="137" name="Рисунок 136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4F1A5C6A-5AE3-5CE9-7FCC-8E759B5F998D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0554" y="396343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округе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xmlns="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685546-9BF1-9E2B-0C3F-3CD32EE991B2}"/>
              </a:ext>
            </a:extLst>
          </p:cNvPr>
          <p:cNvSpPr txBox="1"/>
          <p:nvPr/>
        </p:nvSpPr>
        <p:spPr>
          <a:xfrm>
            <a:off x="2760616" y="664634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003" y="2243471"/>
            <a:ext cx="3209956" cy="42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D84C0EFA-ABA5-6E13-FD8E-3B66EAED5F92}"/>
              </a:ext>
            </a:extLst>
          </p:cNvPr>
          <p:cNvSpPr/>
          <p:nvPr/>
        </p:nvSpPr>
        <p:spPr>
          <a:xfrm>
            <a:off x="214231" y="2506035"/>
            <a:ext cx="9160580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</a:t>
            </a:r>
            <a:endParaRPr lang="x-none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FD79DC35-2D8E-38F0-B733-EA31C9CDCE08}"/>
              </a:ext>
            </a:extLst>
          </p:cNvPr>
          <p:cNvSpPr/>
          <p:nvPr/>
        </p:nvSpPr>
        <p:spPr>
          <a:xfrm>
            <a:off x="5299768" y="2496191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297" y="4973446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БИЗНЕС-СООБЩЕСТВ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ЧЕРНЫШЕВСКОГО МУНИЦИПАЛЬНОГО ОКРУГА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37029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СОВЕТА ПО УЛУЧШЕНИЮ ИНВЕСТИЦИОННОГО КЛИМАТА  И РАЗВИТИЮ ПРЕДПРИНИМАТЕЛЬСТВА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B40DCB-4C31-03F5-B5B8-282F39AA97FE}"/>
              </a:ext>
            </a:extLst>
          </p:cNvPr>
          <p:cNvSpPr txBox="1"/>
          <p:nvPr/>
        </p:nvSpPr>
        <p:spPr>
          <a:xfrm>
            <a:off x="1964677" y="449927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022D57-D8A2-B1D0-233D-597BE273DF86}"/>
              </a:ext>
            </a:extLst>
          </p:cNvPr>
          <p:cNvSpPr txBox="1"/>
          <p:nvPr/>
        </p:nvSpPr>
        <p:spPr>
          <a:xfrm>
            <a:off x="6432877" y="4496473"/>
            <a:ext cx="219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9214" y="3037536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227" y="3565023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803" y="4029219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337" y="4493434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2449" y="2528959"/>
            <a:ext cx="639973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802" y="5438275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3644" y="2528959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34711" y="2986720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6038" y="3565023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4674" y="4044763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4497" y="4518116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4496" y="4987372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0383" y="5475641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9697" y="5492249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2" name="Блок-схема: знак завершения 11"/>
          <p:cNvSpPr/>
          <p:nvPr/>
        </p:nvSpPr>
        <p:spPr>
          <a:xfrm>
            <a:off x="1661531" y="2636163"/>
            <a:ext cx="2230244" cy="372889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Зимин Артем Григорьевич, председатель Совета, индивидуальный предприниматель</a:t>
            </a:r>
            <a:endParaRPr lang="ru-RU" sz="800" dirty="0"/>
          </a:p>
        </p:txBody>
      </p:sp>
      <p:sp>
        <p:nvSpPr>
          <p:cNvPr id="44" name="Блок-схема: знак завершения 43"/>
          <p:cNvSpPr/>
          <p:nvPr/>
        </p:nvSpPr>
        <p:spPr>
          <a:xfrm>
            <a:off x="1661531" y="3110491"/>
            <a:ext cx="2230244" cy="372345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/>
          </a:p>
          <a:p>
            <a:pPr algn="ctr"/>
            <a:r>
              <a:rPr lang="ru-RU" sz="800" dirty="0" err="1" smtClean="0"/>
              <a:t>Наринян</a:t>
            </a:r>
            <a:r>
              <a:rPr lang="ru-RU" sz="800" dirty="0" smtClean="0"/>
              <a:t> Ваге </a:t>
            </a:r>
            <a:r>
              <a:rPr lang="ru-RU" sz="800" dirty="0" err="1" smtClean="0"/>
              <a:t>Сережаевич</a:t>
            </a:r>
            <a:r>
              <a:rPr lang="ru-RU" sz="800" dirty="0" smtClean="0"/>
              <a:t>, заместитель председателя</a:t>
            </a:r>
            <a:r>
              <a:rPr lang="ru-RU" sz="800" dirty="0"/>
              <a:t>, индивидуальный предприниматель</a:t>
            </a:r>
          </a:p>
          <a:p>
            <a:pPr algn="ctr"/>
            <a:endParaRPr lang="ru-RU" sz="800" dirty="0"/>
          </a:p>
        </p:txBody>
      </p:sp>
      <p:sp>
        <p:nvSpPr>
          <p:cNvPr id="45" name="Блок-схема: знак завершения 44"/>
          <p:cNvSpPr/>
          <p:nvPr/>
        </p:nvSpPr>
        <p:spPr>
          <a:xfrm>
            <a:off x="1661531" y="3638985"/>
            <a:ext cx="2230244" cy="370564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Ибрагимов </a:t>
            </a:r>
            <a:r>
              <a:rPr lang="ru-RU" sz="800" dirty="0" err="1" smtClean="0"/>
              <a:t>Алихан</a:t>
            </a:r>
            <a:r>
              <a:rPr lang="ru-RU" sz="800" dirty="0" smtClean="0"/>
              <a:t> </a:t>
            </a:r>
            <a:r>
              <a:rPr lang="ru-RU" sz="800" dirty="0" err="1" smtClean="0"/>
              <a:t>Гакиевич</a:t>
            </a:r>
            <a:r>
              <a:rPr lang="ru-RU" sz="800" dirty="0" smtClean="0"/>
              <a:t>, член Совета </a:t>
            </a:r>
          </a:p>
          <a:p>
            <a:pPr algn="ctr"/>
            <a:r>
              <a:rPr lang="ru-RU" sz="800" dirty="0"/>
              <a:t>индивидуальный предприниматель</a:t>
            </a:r>
          </a:p>
          <a:p>
            <a:pPr algn="ctr"/>
            <a:endParaRPr lang="ru-RU" sz="800" dirty="0"/>
          </a:p>
        </p:txBody>
      </p:sp>
      <p:sp>
        <p:nvSpPr>
          <p:cNvPr id="46" name="Блок-схема: знак завершения 45"/>
          <p:cNvSpPr/>
          <p:nvPr/>
        </p:nvSpPr>
        <p:spPr>
          <a:xfrm>
            <a:off x="1680116" y="4152321"/>
            <a:ext cx="2230244" cy="344151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Сущих Олег Сергеевич, член Совета, директор ООО «</a:t>
            </a:r>
            <a:r>
              <a:rPr lang="ru-RU" sz="800" dirty="0" err="1" smtClean="0"/>
              <a:t>Востоктранс</a:t>
            </a:r>
            <a:r>
              <a:rPr lang="ru-RU" sz="800" dirty="0" smtClean="0"/>
              <a:t>»</a:t>
            </a:r>
            <a:endParaRPr lang="ru-RU" sz="800" dirty="0"/>
          </a:p>
        </p:txBody>
      </p:sp>
      <p:sp>
        <p:nvSpPr>
          <p:cNvPr id="47" name="Блок-схема: знак завершения 46"/>
          <p:cNvSpPr/>
          <p:nvPr/>
        </p:nvSpPr>
        <p:spPr>
          <a:xfrm>
            <a:off x="1706136" y="4634972"/>
            <a:ext cx="2230244" cy="388445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/>
              <a:t>Элбакян</a:t>
            </a:r>
            <a:r>
              <a:rPr lang="ru-RU" sz="800" dirty="0" smtClean="0"/>
              <a:t>  </a:t>
            </a:r>
            <a:r>
              <a:rPr lang="ru-RU" sz="800" dirty="0" err="1" smtClean="0"/>
              <a:t>Вруйр</a:t>
            </a:r>
            <a:r>
              <a:rPr lang="ru-RU" sz="800" dirty="0" smtClean="0"/>
              <a:t>  </a:t>
            </a:r>
            <a:r>
              <a:rPr lang="ru-RU" sz="800" dirty="0" err="1" smtClean="0"/>
              <a:t>Грачикович</a:t>
            </a:r>
            <a:r>
              <a:rPr lang="ru-RU" sz="800" dirty="0" smtClean="0"/>
              <a:t>, член  Совета, индивидуальный предприниматель</a:t>
            </a:r>
            <a:endParaRPr lang="ru-RU" sz="800" dirty="0"/>
          </a:p>
        </p:txBody>
      </p:sp>
      <p:sp>
        <p:nvSpPr>
          <p:cNvPr id="48" name="Блок-схема: знак завершения 47"/>
          <p:cNvSpPr/>
          <p:nvPr/>
        </p:nvSpPr>
        <p:spPr>
          <a:xfrm>
            <a:off x="1735872" y="5136522"/>
            <a:ext cx="2230244" cy="349877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Палатов  </a:t>
            </a:r>
            <a:r>
              <a:rPr lang="ru-RU" sz="800" dirty="0" err="1" smtClean="0"/>
              <a:t>Даврон</a:t>
            </a:r>
            <a:r>
              <a:rPr lang="ru-RU" sz="800" dirty="0" smtClean="0"/>
              <a:t> </a:t>
            </a:r>
            <a:r>
              <a:rPr lang="ru-RU" sz="800" dirty="0" err="1" smtClean="0"/>
              <a:t>Тургунович</a:t>
            </a:r>
            <a:r>
              <a:rPr lang="ru-RU" sz="800" dirty="0" smtClean="0"/>
              <a:t>, член Совета, индивидуальный предприниматель</a:t>
            </a:r>
            <a:endParaRPr lang="ru-RU" sz="800" dirty="0"/>
          </a:p>
        </p:txBody>
      </p:sp>
      <p:sp>
        <p:nvSpPr>
          <p:cNvPr id="49" name="Блок-схема: знак завершения 48"/>
          <p:cNvSpPr/>
          <p:nvPr/>
        </p:nvSpPr>
        <p:spPr>
          <a:xfrm>
            <a:off x="1732155" y="5601924"/>
            <a:ext cx="2230244" cy="401247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/>
              <a:t>Шимохина</a:t>
            </a:r>
            <a:r>
              <a:rPr lang="ru-RU" sz="800" dirty="0" smtClean="0"/>
              <a:t>  Ольга Ивановна, член Совета, индивидуальный предприниматель</a:t>
            </a:r>
            <a:endParaRPr lang="ru-RU" sz="800" dirty="0"/>
          </a:p>
        </p:txBody>
      </p:sp>
      <p:sp>
        <p:nvSpPr>
          <p:cNvPr id="50" name="Блок-схема: знак завершения 49"/>
          <p:cNvSpPr/>
          <p:nvPr/>
        </p:nvSpPr>
        <p:spPr>
          <a:xfrm>
            <a:off x="6704869" y="2639758"/>
            <a:ext cx="2230244" cy="413282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Коршунова Анастасия Александровна, член Совета, индивидуальный предприниматель</a:t>
            </a:r>
            <a:endParaRPr lang="ru-RU" sz="800" dirty="0"/>
          </a:p>
        </p:txBody>
      </p:sp>
      <p:sp>
        <p:nvSpPr>
          <p:cNvPr id="51" name="Блок-схема: знак завершения 50"/>
          <p:cNvSpPr/>
          <p:nvPr/>
        </p:nvSpPr>
        <p:spPr>
          <a:xfrm>
            <a:off x="6704869" y="3145012"/>
            <a:ext cx="2230244" cy="372346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Ермолаев Вадим Иванович, член Совета, индивидуальный предприниматель</a:t>
            </a:r>
            <a:endParaRPr lang="ru-RU" sz="800" dirty="0"/>
          </a:p>
        </p:txBody>
      </p:sp>
      <p:sp>
        <p:nvSpPr>
          <p:cNvPr id="52" name="Блок-схема: знак завершения 51"/>
          <p:cNvSpPr/>
          <p:nvPr/>
        </p:nvSpPr>
        <p:spPr>
          <a:xfrm>
            <a:off x="6704869" y="3638985"/>
            <a:ext cx="2230244" cy="39023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Мамедова Елена Ивановна, член Совета, </a:t>
            </a:r>
            <a:r>
              <a:rPr lang="ru-RU" sz="800" dirty="0" err="1" smtClean="0"/>
              <a:t>самозанятый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53" name="Блок-схема: знак завершения 52"/>
          <p:cNvSpPr/>
          <p:nvPr/>
        </p:nvSpPr>
        <p:spPr>
          <a:xfrm>
            <a:off x="6704869" y="4152321"/>
            <a:ext cx="2230244" cy="37928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Андриевский Сергей Викторович, член Совета, индивидуальный предприниматель</a:t>
            </a:r>
            <a:endParaRPr lang="ru-RU" sz="800" dirty="0"/>
          </a:p>
        </p:txBody>
      </p:sp>
      <p:sp>
        <p:nvSpPr>
          <p:cNvPr id="54" name="Блок-схема: знак завершения 53"/>
          <p:cNvSpPr/>
          <p:nvPr/>
        </p:nvSpPr>
        <p:spPr>
          <a:xfrm>
            <a:off x="6766020" y="4632061"/>
            <a:ext cx="2230244" cy="394266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Попова Галина Сергеевна, член Совета, индивидуальный предприниматель</a:t>
            </a:r>
            <a:endParaRPr lang="ru-RU" sz="800" dirty="0"/>
          </a:p>
        </p:txBody>
      </p:sp>
      <p:sp>
        <p:nvSpPr>
          <p:cNvPr id="55" name="Блок-схема: знак завершения 54"/>
          <p:cNvSpPr/>
          <p:nvPr/>
        </p:nvSpPr>
        <p:spPr>
          <a:xfrm>
            <a:off x="6734692" y="5136523"/>
            <a:ext cx="2230244" cy="349876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/>
              <a:t>Агапитова</a:t>
            </a:r>
            <a:r>
              <a:rPr lang="ru-RU" sz="800" dirty="0" smtClean="0"/>
              <a:t> Юлия Николаевна, член Совета, индивидуальный предприниматель</a:t>
            </a:r>
            <a:endParaRPr lang="ru-RU" sz="800" dirty="0"/>
          </a:p>
        </p:txBody>
      </p:sp>
      <p:sp>
        <p:nvSpPr>
          <p:cNvPr id="56" name="Блок-схема: знак завершения 55"/>
          <p:cNvSpPr/>
          <p:nvPr/>
        </p:nvSpPr>
        <p:spPr>
          <a:xfrm>
            <a:off x="6766020" y="5574670"/>
            <a:ext cx="2230244" cy="40742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Ерофеев Михаил Юрьевич, член Совета, индивидуальный предприниматель</a:t>
            </a:r>
            <a:endParaRPr lang="ru-RU" sz="800" dirty="0"/>
          </a:p>
        </p:txBody>
      </p:sp>
      <p:pic>
        <p:nvPicPr>
          <p:cNvPr id="57" name="Picture 2" descr="http://xn--b1afavmrk6bm3a.xn--80aaaac8algcbgbck3fl0q.xn--p1ai/u/dino-1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6938" y="1465293"/>
            <a:ext cx="551343" cy="648102"/>
          </a:xfrm>
          <a:prstGeom prst="rect">
            <a:avLst/>
          </a:prstGeom>
          <a:ln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336" y="5972776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4497" y="5987645"/>
            <a:ext cx="650195" cy="587298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60" name="Блок-схема: знак завершения 59"/>
          <p:cNvSpPr/>
          <p:nvPr/>
        </p:nvSpPr>
        <p:spPr>
          <a:xfrm>
            <a:off x="1776760" y="6140605"/>
            <a:ext cx="2148467" cy="367949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Третьякова Любовь Евгеньевна, член Совета, индивидуальный предприниматель</a:t>
            </a:r>
            <a:endParaRPr lang="ru-RU" sz="800" dirty="0"/>
          </a:p>
        </p:txBody>
      </p:sp>
      <p:sp>
        <p:nvSpPr>
          <p:cNvPr id="61" name="Блок-схема: знак завершения 60"/>
          <p:cNvSpPr/>
          <p:nvPr/>
        </p:nvSpPr>
        <p:spPr>
          <a:xfrm>
            <a:off x="6766020" y="6079547"/>
            <a:ext cx="2230244" cy="414387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/>
              <a:t>Строкина</a:t>
            </a:r>
            <a:r>
              <a:rPr lang="ru-RU" sz="800" dirty="0" smtClean="0"/>
              <a:t> Олеся Васильевна, член Совета, индивидуальный предприниматель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4C28617D-4D95-E2FA-333B-B1513E787706}"/>
              </a:ext>
            </a:extLst>
          </p:cNvPr>
          <p:cNvSpPr/>
          <p:nvPr/>
        </p:nvSpPr>
        <p:spPr>
          <a:xfrm>
            <a:off x="3939316" y="2280062"/>
            <a:ext cx="2968120" cy="402416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DAD387B8-BA62-7204-B650-0F61E31018F9}"/>
              </a:ext>
            </a:extLst>
          </p:cNvPr>
          <p:cNvSpPr/>
          <p:nvPr/>
        </p:nvSpPr>
        <p:spPr>
          <a:xfrm>
            <a:off x="861510" y="2280062"/>
            <a:ext cx="2951999" cy="4024165"/>
          </a:xfrm>
          <a:prstGeom prst="roundRect">
            <a:avLst>
              <a:gd name="adj" fmla="val 654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302574CC-A14D-5C5E-36E6-B66E0E525D57}"/>
              </a:ext>
            </a:extLst>
          </p:cNvPr>
          <p:cNvSpPr/>
          <p:nvPr/>
        </p:nvSpPr>
        <p:spPr>
          <a:xfrm>
            <a:off x="6819476" y="2280063"/>
            <a:ext cx="2968120" cy="402416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ЧЕРНЫШЕВСКОГО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</a:t>
            </a:r>
            <a:r>
              <a:rPr kumimoji="0" lang="en-US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ОКРУГА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2FEE9D1-2C75-CCFF-4CA2-4712B088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1619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01138-9757-9BD8-94D1-E6E20482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09113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B40DCB-4C31-03F5-B5B8-282F39AA97FE}"/>
              </a:ext>
            </a:extLst>
          </p:cNvPr>
          <p:cNvSpPr txBox="1"/>
          <p:nvPr/>
        </p:nvSpPr>
        <p:spPr>
          <a:xfrm>
            <a:off x="1000819" y="4207507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Подойницын Александр Васильевич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4DB7C7-429D-AAE0-DF5B-BE58CD71E43A}"/>
              </a:ext>
            </a:extLst>
          </p:cNvPr>
          <p:cNvSpPr txBox="1"/>
          <p:nvPr/>
        </p:nvSpPr>
        <p:spPr>
          <a:xfrm>
            <a:off x="1000819" y="4494142"/>
            <a:ext cx="2196000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Глава Чернышевского муниципального округа </a:t>
            </a: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8(30265)2-18-40</a:t>
            </a:r>
            <a:endParaRPr lang="ru-RU" sz="900" dirty="0">
              <a:solidFill>
                <a:prstClr val="black"/>
              </a:solidFill>
            </a:endParaRPr>
          </a:p>
          <a:p>
            <a:pPr algn="ctr"/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Adm.cher@mail.ru</a:t>
            </a:r>
            <a:endParaRPr lang="ru-RU" sz="900" b="1" dirty="0" smtClean="0">
              <a:solidFill>
                <a:prstClr val="black"/>
              </a:solidFill>
            </a:endParaRP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976251-BD4D-13F1-EFD4-B46D4764B256}"/>
              </a:ext>
            </a:extLst>
          </p:cNvPr>
          <p:cNvSpPr txBox="1"/>
          <p:nvPr/>
        </p:nvSpPr>
        <p:spPr>
          <a:xfrm>
            <a:off x="7162603" y="4209838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Журавлева Елена   Александровна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022D57-D8A2-B1D0-233D-597BE273DF86}"/>
              </a:ext>
            </a:extLst>
          </p:cNvPr>
          <p:cNvSpPr txBox="1"/>
          <p:nvPr/>
        </p:nvSpPr>
        <p:spPr>
          <a:xfrm>
            <a:off x="7162603" y="4496473"/>
            <a:ext cx="21960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 отдела экономики, труда  и инвестиционной политики, секретарь  Совета</a:t>
            </a: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8(30265)2-14-84</a:t>
            </a:r>
          </a:p>
          <a:p>
            <a:pPr lvl="0" algn="ctr"/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larchenkogalina@mail.ru</a:t>
            </a:r>
            <a:endParaRPr lang="ru-RU" sz="900" b="1" dirty="0">
              <a:solidFill>
                <a:prstClr val="black"/>
              </a:solidFill>
            </a:endParaRPr>
          </a:p>
          <a:p>
            <a:pPr lvl="0" algn="ctr"/>
            <a:r>
              <a:rPr lang="ru-RU" sz="900" dirty="0" smtClean="0">
                <a:solidFill>
                  <a:prstClr val="black"/>
                </a:solidFill>
              </a:rPr>
              <a:t> </a:t>
            </a:r>
            <a:endParaRPr lang="ru-RU" sz="900" dirty="0">
              <a:solidFill>
                <a:prstClr val="black"/>
              </a:solidFill>
            </a:endParaRPr>
          </a:p>
          <a:p>
            <a:pPr algn="ctr"/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AAA5EB-7999-2C2F-E6D1-16928D1F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6240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79E421-4E65-F2A1-6040-7A4D2FE23B02}"/>
              </a:ext>
            </a:extLst>
          </p:cNvPr>
          <p:cNvSpPr txBox="1"/>
          <p:nvPr/>
        </p:nvSpPr>
        <p:spPr>
          <a:xfrm>
            <a:off x="4057224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Ларченко Галина Сергеевна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9727CE-117D-5450-2ED5-3033E49055E2}"/>
              </a:ext>
            </a:extLst>
          </p:cNvPr>
          <p:cNvSpPr txBox="1"/>
          <p:nvPr/>
        </p:nvSpPr>
        <p:spPr>
          <a:xfrm>
            <a:off x="4057224" y="4494142"/>
            <a:ext cx="2196000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экономики,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политики</a:t>
            </a: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8(30265)2-12-08</a:t>
            </a:r>
          </a:p>
          <a:p>
            <a:pPr algn="ctr"/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larchenkogalina@mail.ru</a:t>
            </a:r>
            <a:endParaRPr lang="ru-RU" sz="900" b="1" dirty="0">
              <a:solidFill>
                <a:prstClr val="black"/>
              </a:solidFill>
            </a:endParaRPr>
          </a:p>
          <a:p>
            <a:pPr lvl="0" algn="ctr"/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900" dirty="0">
              <a:solidFill>
                <a:prstClr val="black"/>
              </a:solidFill>
            </a:endParaRPr>
          </a:p>
          <a:p>
            <a:pPr algn="ctr"/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4441750-57E1-689E-A21F-EFF14EB3ABC5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7EE59-6332-A2AB-1CDA-C43FA2E8BE9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6929D44-8320-669F-79F4-DE2900A1CFDA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B4A6B507-8FF1-0510-DC7B-072D419D5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034E9F62-C347-78F4-8032-B89DD0C3779D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94E5D66-69CC-1186-C390-8BB609E5FF7D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  <p:pic>
        <p:nvPicPr>
          <p:cNvPr id="24" name="Рисунок 23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06420" y="5434130"/>
            <a:ext cx="187380" cy="187380"/>
          </a:xfrm>
          <a:prstGeom prst="rect">
            <a:avLst/>
          </a:prstGeom>
        </p:spPr>
      </p:pic>
      <p:pic>
        <p:nvPicPr>
          <p:cNvPr id="25" name="Рисунок 24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69691" y="5422573"/>
            <a:ext cx="187380" cy="187380"/>
          </a:xfrm>
          <a:prstGeom prst="rect">
            <a:avLst/>
          </a:prstGeom>
        </p:spPr>
      </p:pic>
      <p:pic>
        <p:nvPicPr>
          <p:cNvPr id="26" name="Рисунок 25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240" y="5418219"/>
            <a:ext cx="187380" cy="187380"/>
          </a:xfrm>
          <a:prstGeom prst="rect">
            <a:avLst/>
          </a:prstGeom>
        </p:spPr>
      </p:pic>
      <p:pic>
        <p:nvPicPr>
          <p:cNvPr id="27" name="Рисунок 26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61295" y="5707542"/>
            <a:ext cx="180000" cy="180000"/>
          </a:xfrm>
          <a:prstGeom prst="rect">
            <a:avLst/>
          </a:prstGeom>
        </p:spPr>
      </p:pic>
      <p:pic>
        <p:nvPicPr>
          <p:cNvPr id="29" name="Рисунок 28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44379" y="5707542"/>
            <a:ext cx="180000" cy="180000"/>
          </a:xfrm>
          <a:prstGeom prst="rect">
            <a:avLst/>
          </a:prstGeom>
        </p:spPr>
      </p:pic>
      <p:pic>
        <p:nvPicPr>
          <p:cNvPr id="30" name="Рисунок 29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32494" y="5713884"/>
            <a:ext cx="180000" cy="180000"/>
          </a:xfrm>
          <a:prstGeom prst="rect">
            <a:avLst/>
          </a:prstGeom>
        </p:spPr>
      </p:pic>
      <p:pic>
        <p:nvPicPr>
          <p:cNvPr id="31" name="Picture 2" descr="http://xn--b1afavmrk6bm3a.xn--80aaaac8algcbgbck3fl0q.xn--p1ai/u/dino-1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6938" y="1465293"/>
            <a:ext cx="551343" cy="648102"/>
          </a:xfrm>
          <a:prstGeom prst="rect">
            <a:avLst/>
          </a:prstGeom>
          <a:ln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974CEDE3-AA81-4A96-6AD7-46AAAB43C2FC}"/>
              </a:ext>
            </a:extLst>
          </p:cNvPr>
          <p:cNvSpPr/>
          <p:nvPr/>
        </p:nvSpPr>
        <p:spPr>
          <a:xfrm>
            <a:off x="7591598" y="228599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EF1445-9C5F-5AF8-905B-564A656A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2817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94C748EC-2605-A9B4-D56B-2827537DEAE2}"/>
              </a:ext>
            </a:extLst>
          </p:cNvPr>
          <p:cNvSpPr/>
          <p:nvPr/>
        </p:nvSpPr>
        <p:spPr>
          <a:xfrm>
            <a:off x="5289755" y="2283660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82C55B-A3E5-46AB-E160-BCB8EC31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0974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EFCF94-E42F-D49D-3245-7AEA00089323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округа, 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02F1D900-6EA0-5665-EAAB-CB1B9C913B2B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38C26BD-1D3A-98EA-B187-447E6977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6B05306-0EEB-EA77-5ED8-9D84163A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EAFA99-8EA3-4F32-A27D-4E88AE2D3536}"/>
              </a:ext>
            </a:extLst>
          </p:cNvPr>
          <p:cNvSpPr txBox="1"/>
          <p:nvPr/>
        </p:nvSpPr>
        <p:spPr>
          <a:xfrm>
            <a:off x="5289755" y="4193923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Клевцова Наталья Николаевна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E9505A7-A6A0-FC66-D2B4-16282905A7F2}"/>
              </a:ext>
            </a:extLst>
          </p:cNvPr>
          <p:cNvSpPr txBox="1"/>
          <p:nvPr/>
        </p:nvSpPr>
        <p:spPr>
          <a:xfrm>
            <a:off x="5331887" y="4480558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Чернышевского муниципального округа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0BF9EAB-EED8-0A0F-8097-1A41040D676D}"/>
              </a:ext>
            </a:extLst>
          </p:cNvPr>
          <p:cNvSpPr txBox="1"/>
          <p:nvPr/>
        </p:nvSpPr>
        <p:spPr>
          <a:xfrm>
            <a:off x="7591598" y="419625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Ларченко Галина Сергеевна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5635141-EDC9-4E91-EE7A-A8E15C24AD61}"/>
              </a:ext>
            </a:extLst>
          </p:cNvPr>
          <p:cNvSpPr txBox="1"/>
          <p:nvPr/>
        </p:nvSpPr>
        <p:spPr>
          <a:xfrm>
            <a:off x="7591598" y="4482889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экономики,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труда и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политики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A4B5ADC-648B-2178-5A1F-FB78E16C56C3}"/>
              </a:ext>
            </a:extLst>
          </p:cNvPr>
          <p:cNvSpPr txBox="1"/>
          <p:nvPr/>
        </p:nvSpPr>
        <p:spPr>
          <a:xfrm>
            <a:off x="872825" y="3271638"/>
            <a:ext cx="1721785" cy="21159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АО «Прииск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Соловьевский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«Племенной завод Комсомолец»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АО «Забайкальская угольно-энергетическая компания»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Баракат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«Фортуна»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9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47A37C8-0458-75C8-8033-5DEA9D4AA82B}"/>
              </a:ext>
            </a:extLst>
          </p:cNvPr>
          <p:cNvSpPr txBox="1"/>
          <p:nvPr/>
        </p:nvSpPr>
        <p:spPr>
          <a:xfrm>
            <a:off x="3169800" y="3621085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3D8021D-4233-9C78-5EAB-4DEC57477B45}"/>
              </a:ext>
            </a:extLst>
          </p:cNvPr>
          <p:cNvSpPr txBox="1"/>
          <p:nvPr/>
        </p:nvSpPr>
        <p:spPr>
          <a:xfrm>
            <a:off x="3408758" y="4109569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x-none" sz="110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Портфель со сплошной заливкой">
            <a:extLst>
              <a:ext uri="{FF2B5EF4-FFF2-40B4-BE49-F238E27FC236}">
                <a16:creationId xmlns:a16="http://schemas.microsoft.com/office/drawing/2014/main" xmlns="" id="{92BED113-BA2D-8BDD-62FF-46D8C7AED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6" name="Рисунок 5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7DC53372-842E-F7F0-F8DE-F6E5AD92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A5A40-5A84-74A9-6EFF-40C78281BEE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1401546"/>
            <a:ext cx="2995954" cy="4906277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09029" y="523174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ДЛЯ 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270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254D348-821D-E792-0EB7-EC003E6AF949}"/>
              </a:ext>
            </a:extLst>
          </p:cNvPr>
          <p:cNvSpPr/>
          <p:nvPr/>
        </p:nvSpPr>
        <p:spPr>
          <a:xfrm>
            <a:off x="6279182" y="1401546"/>
            <a:ext cx="2968120" cy="4906277"/>
          </a:xfrm>
          <a:prstGeom prst="roundRect">
            <a:avLst>
              <a:gd name="adj" fmla="val 659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6" y="1739901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4D2D4D-AC47-1ED8-46D4-3ECC5263426D}"/>
              </a:ext>
            </a:extLst>
          </p:cNvPr>
          <p:cNvSpPr txBox="1"/>
          <p:nvPr/>
        </p:nvSpPr>
        <p:spPr>
          <a:xfrm>
            <a:off x="6817610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xmlns="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95541" y="1559901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xmlns="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812648"/>
              </p:ext>
            </p:extLst>
          </p:nvPr>
        </p:nvGraphicFramePr>
        <p:xfrm>
          <a:off x="768742" y="1974258"/>
          <a:ext cx="2687089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C50C965E-3236-3485-57CB-205FF455E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149527"/>
              </p:ext>
            </p:extLst>
          </p:nvPr>
        </p:nvGraphicFramePr>
        <p:xfrm>
          <a:off x="6343919" y="2154196"/>
          <a:ext cx="2731622" cy="392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xmlns="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2DB816-6333-D935-40A3-66D99143035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449889" y="1401546"/>
            <a:ext cx="4497842" cy="4906277"/>
          </a:xfrm>
          <a:prstGeom prst="roundRect">
            <a:avLst>
              <a:gd name="adj" fmla="val 4573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254D348-821D-E792-0EB7-EC003E6AF949}"/>
              </a:ext>
            </a:extLst>
          </p:cNvPr>
          <p:cNvSpPr/>
          <p:nvPr/>
        </p:nvSpPr>
        <p:spPr>
          <a:xfrm>
            <a:off x="5289755" y="1401545"/>
            <a:ext cx="4497841" cy="4906278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49889" y="163628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КОМПАНИИ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АО «ПЛЕМЗАВОД КОМСОМОЛЕЦ»ЧЕРНЫШЕВСКОГО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0"/>
            <a:ext cx="2057818" cy="21873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6" y="1732988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СБЫТА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62A984-EA71-B01B-FBC4-95402519C5F5}"/>
              </a:ext>
            </a:extLst>
          </p:cNvPr>
          <p:cNvSpPr txBox="1"/>
          <p:nvPr/>
        </p:nvSpPr>
        <p:spPr>
          <a:xfrm>
            <a:off x="5289755" y="1732988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Круги со стрелками со сплошной заливкой">
            <a:extLst>
              <a:ext uri="{FF2B5EF4-FFF2-40B4-BE49-F238E27FC236}">
                <a16:creationId xmlns:a16="http://schemas.microsoft.com/office/drawing/2014/main" xmlns="" id="{800CAE8D-02BC-330B-C5FF-3B22B90F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87731" y="1556417"/>
            <a:ext cx="360000" cy="360000"/>
          </a:xfrm>
          <a:prstGeom prst="rect">
            <a:avLst/>
          </a:prstGeom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xmlns="" id="{CFBE62B9-4B5F-2357-8B1B-1720CB825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343647"/>
              </p:ext>
            </p:extLst>
          </p:nvPr>
        </p:nvGraphicFramePr>
        <p:xfrm>
          <a:off x="865069" y="1943002"/>
          <a:ext cx="4021738" cy="413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33B1FF64-6916-F654-AB72-70C9DE6B4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233689"/>
              </p:ext>
            </p:extLst>
          </p:nvPr>
        </p:nvGraphicFramePr>
        <p:xfrm>
          <a:off x="5527806" y="2052140"/>
          <a:ext cx="4021738" cy="406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1" name="Рисунок 30" descr="Целевая аудитория со сплошной заливкой">
            <a:extLst>
              <a:ext uri="{FF2B5EF4-FFF2-40B4-BE49-F238E27FC236}">
                <a16:creationId xmlns:a16="http://schemas.microsoft.com/office/drawing/2014/main" xmlns="" id="{D2BBE3D8-9AF6-2E9A-0B9C-B2BF88144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35441" y="1550450"/>
            <a:ext cx="360000" cy="360000"/>
          </a:xfrm>
          <a:prstGeom prst="rect">
            <a:avLst/>
          </a:prstGeom>
        </p:spPr>
      </p:pic>
      <p:sp>
        <p:nvSpPr>
          <p:cNvPr id="35" name="Номер слайда 50">
            <a:extLst>
              <a:ext uri="{FF2B5EF4-FFF2-40B4-BE49-F238E27FC236}">
                <a16:creationId xmlns:a16="http://schemas.microsoft.com/office/drawing/2014/main" xmlns="" id="{2E9166F9-ADD8-555B-0EA4-B202C4EC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C1E86B-B830-15A7-5006-87CA71E112BA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6E59B5D-3E38-BADA-DF40-F483FF350175}"/>
              </a:ext>
            </a:extLst>
          </p:cNvPr>
          <p:cNvSpPr/>
          <p:nvPr/>
        </p:nvSpPr>
        <p:spPr>
          <a:xfrm>
            <a:off x="3715185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1770878"/>
            <a:ext cx="2951999" cy="4536945"/>
          </a:xfrm>
          <a:prstGeom prst="roundRect">
            <a:avLst>
              <a:gd name="adj" fmla="val 864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ИНВЕСТИЦИОННОГО ПРОЕКТА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254D348-821D-E792-0EB7-EC003E6AF949}"/>
              </a:ext>
            </a:extLst>
          </p:cNvPr>
          <p:cNvSpPr/>
          <p:nvPr/>
        </p:nvSpPr>
        <p:spPr>
          <a:xfrm>
            <a:off x="6819476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6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xmlns="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83996" y="1847883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ED5EC5-DA2B-B67F-316E-9A04197D5075}"/>
              </a:ext>
            </a:extLst>
          </p:cNvPr>
          <p:cNvSpPr txBox="1"/>
          <p:nvPr/>
        </p:nvSpPr>
        <p:spPr>
          <a:xfrm>
            <a:off x="839119" y="2720805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35,3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6176DF-7E83-79D9-D98C-C16A349E3BCF}"/>
              </a:ext>
            </a:extLst>
          </p:cNvPr>
          <p:cNvSpPr txBox="1"/>
          <p:nvPr/>
        </p:nvSpPr>
        <p:spPr>
          <a:xfrm>
            <a:off x="839119" y="3222924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в 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817A7D7-39C3-C19E-03C1-116EF4F8C841}"/>
              </a:ext>
            </a:extLst>
          </p:cNvPr>
          <p:cNvSpPr txBox="1"/>
          <p:nvPr/>
        </p:nvSpPr>
        <p:spPr>
          <a:xfrm>
            <a:off x="7029858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B014617-87EF-37E5-0BB4-59168B9B1CFA}"/>
              </a:ext>
            </a:extLst>
          </p:cNvPr>
          <p:cNvSpPr txBox="1"/>
          <p:nvPr/>
        </p:nvSpPr>
        <p:spPr>
          <a:xfrm>
            <a:off x="7029857" y="2675515"/>
            <a:ext cx="24469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финансовые трудности, </a:t>
            </a:r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заёмных средств для развития бизнеса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46B5C4DF-4879-E82C-1A8B-99D847E68E4F}"/>
              </a:ext>
            </a:extLst>
          </p:cNvPr>
          <p:cNvGraphicFramePr/>
          <p:nvPr/>
        </p:nvGraphicFramePr>
        <p:xfrm>
          <a:off x="618954" y="3222924"/>
          <a:ext cx="2951999" cy="30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030012-FB3A-62A3-8150-35FFC833724F}"/>
              </a:ext>
            </a:extLst>
          </p:cNvPr>
          <p:cNvSpPr txBox="1"/>
          <p:nvPr/>
        </p:nvSpPr>
        <p:spPr>
          <a:xfrm>
            <a:off x="3943844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F5DA38-46A5-A6B1-F9E8-3231D6BCC328}"/>
              </a:ext>
            </a:extLst>
          </p:cNvPr>
          <p:cNvSpPr txBox="1"/>
          <p:nvPr/>
        </p:nvSpPr>
        <p:spPr>
          <a:xfrm>
            <a:off x="3943844" y="2675515"/>
            <a:ext cx="2254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сложности с оформлением документов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C5B1B2-3C1F-0578-5028-AAE9B4C94CD4}"/>
              </a:ext>
            </a:extLst>
          </p:cNvPr>
          <p:cNvSpPr txBox="1"/>
          <p:nvPr/>
        </p:nvSpPr>
        <p:spPr>
          <a:xfrm>
            <a:off x="4182802" y="3222924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             и требуемых разрешений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812DCE40-94A9-EDBA-14E5-8C5D96887B18}"/>
              </a:ext>
            </a:extLst>
          </p:cNvPr>
          <p:cNvCxnSpPr>
            <a:cxnSpLocks/>
          </p:cNvCxnSpPr>
          <p:nvPr/>
        </p:nvCxnSpPr>
        <p:spPr>
          <a:xfrm>
            <a:off x="3943844" y="3243093"/>
            <a:ext cx="0" cy="7962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Бумага со сплошной заливкой">
            <a:extLst>
              <a:ext uri="{FF2B5EF4-FFF2-40B4-BE49-F238E27FC236}">
                <a16:creationId xmlns:a16="http://schemas.microsoft.com/office/drawing/2014/main" xmlns="" id="{4F310181-AA42-403C-25BD-E9F7DC161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58384" y="1873958"/>
            <a:ext cx="360000" cy="360000"/>
          </a:xfrm>
          <a:prstGeom prst="rect">
            <a:avLst/>
          </a:prstGeom>
        </p:spPr>
      </p:pic>
      <p:sp>
        <p:nvSpPr>
          <p:cNvPr id="4" name="Номер слайда 50">
            <a:extLst>
              <a:ext uri="{FF2B5EF4-FFF2-40B4-BE49-F238E27FC236}">
                <a16:creationId xmlns:a16="http://schemas.microsoft.com/office/drawing/2014/main" xmlns="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A996AA-35EC-F6E0-E70F-A09B3222F6B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140" descr="Country highway receding to horizon">
            <a:extLst>
              <a:ext uri="{FF2B5EF4-FFF2-40B4-BE49-F238E27FC236}">
                <a16:creationId xmlns:a16="http://schemas.microsoft.com/office/drawing/2014/main" xmlns="" id="{601A6AC4-8968-0B94-EFDD-22E1A994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8901" t="6164" r="9339" b="8517"/>
          <a:stretch/>
        </p:blipFill>
        <p:spPr>
          <a:xfrm>
            <a:off x="5792321" y="3541706"/>
            <a:ext cx="3977354" cy="2766116"/>
          </a:xfrm>
          <a:custGeom>
            <a:avLst/>
            <a:gdLst>
              <a:gd name="connsiteX0" fmla="*/ 247567 w 3977354"/>
              <a:gd name="connsiteY0" fmla="*/ 0 h 2766116"/>
              <a:gd name="connsiteX1" fmla="*/ 3729787 w 3977354"/>
              <a:gd name="connsiteY1" fmla="*/ 0 h 2766116"/>
              <a:gd name="connsiteX2" fmla="*/ 3977354 w 3977354"/>
              <a:gd name="connsiteY2" fmla="*/ 247567 h 2766116"/>
              <a:gd name="connsiteX3" fmla="*/ 3977354 w 3977354"/>
              <a:gd name="connsiteY3" fmla="*/ 2518549 h 2766116"/>
              <a:gd name="connsiteX4" fmla="*/ 3729787 w 3977354"/>
              <a:gd name="connsiteY4" fmla="*/ 2766116 h 2766116"/>
              <a:gd name="connsiteX5" fmla="*/ 247567 w 3977354"/>
              <a:gd name="connsiteY5" fmla="*/ 2766116 h 2766116"/>
              <a:gd name="connsiteX6" fmla="*/ 0 w 3977354"/>
              <a:gd name="connsiteY6" fmla="*/ 2518549 h 2766116"/>
              <a:gd name="connsiteX7" fmla="*/ 0 w 3977354"/>
              <a:gd name="connsiteY7" fmla="*/ 247567 h 2766116"/>
              <a:gd name="connsiteX8" fmla="*/ 247567 w 3977354"/>
              <a:gd name="connsiteY8" fmla="*/ 0 h 276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7354" h="2766116">
                <a:moveTo>
                  <a:pt x="247567" y="0"/>
                </a:moveTo>
                <a:lnTo>
                  <a:pt x="3729787" y="0"/>
                </a:lnTo>
                <a:cubicBezTo>
                  <a:pt x="3866514" y="0"/>
                  <a:pt x="3977354" y="110840"/>
                  <a:pt x="3977354" y="247567"/>
                </a:cubicBezTo>
                <a:lnTo>
                  <a:pt x="3977354" y="2518549"/>
                </a:lnTo>
                <a:cubicBezTo>
                  <a:pt x="3977354" y="2655276"/>
                  <a:pt x="3866514" y="2766116"/>
                  <a:pt x="3729787" y="2766116"/>
                </a:cubicBezTo>
                <a:lnTo>
                  <a:pt x="247567" y="2766116"/>
                </a:lnTo>
                <a:cubicBezTo>
                  <a:pt x="110840" y="2766116"/>
                  <a:pt x="0" y="2655276"/>
                  <a:pt x="0" y="2518549"/>
                </a:cubicBezTo>
                <a:lnTo>
                  <a:pt x="0" y="247567"/>
                </a:lnTo>
                <a:cubicBezTo>
                  <a:pt x="0" y="110840"/>
                  <a:pt x="110840" y="0"/>
                  <a:pt x="247567" y="0"/>
                </a:cubicBezTo>
                <a:close/>
              </a:path>
            </a:pathLst>
          </a:cu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8DF27EB-ADD8-14D9-C3C2-A3493440690F}"/>
              </a:ext>
            </a:extLst>
          </p:cNvPr>
          <p:cNvSpPr/>
          <p:nvPr/>
        </p:nvSpPr>
        <p:spPr>
          <a:xfrm>
            <a:off x="5795703" y="1401547"/>
            <a:ext cx="3991893" cy="2027453"/>
          </a:xfrm>
          <a:prstGeom prst="roundRect">
            <a:avLst>
              <a:gd name="adj" fmla="val 12961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DCD92E-140C-FCEB-8D89-B4DFC2B66BB3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РЕШЕНИЯ ПРОБЛЕМ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5E2268E5-CB2D-B784-7262-390A9AE7A51B}"/>
              </a:ext>
            </a:extLst>
          </p:cNvPr>
          <p:cNvSpPr/>
          <p:nvPr/>
        </p:nvSpPr>
        <p:spPr>
          <a:xfrm>
            <a:off x="627015" y="1401546"/>
            <a:ext cx="5035461" cy="4906276"/>
          </a:xfrm>
          <a:prstGeom prst="roundRect">
            <a:avLst>
              <a:gd name="adj" fmla="val 447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0EB40B-61B0-71B6-E201-BA9AA69269D8}"/>
              </a:ext>
            </a:extLst>
          </p:cNvPr>
          <p:cNvSpPr txBox="1"/>
          <p:nvPr/>
        </p:nvSpPr>
        <p:spPr>
          <a:xfrm>
            <a:off x="627015" y="1638617"/>
            <a:ext cx="50451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ПРЕДСТАВИТЕЛЕЙ ОПРОШЕННЫХ КОМПАНИЙ НЕОБХОДИМЫ СЛЕДУЮЩИЕ МЕРЫ ПОДДЕРЖКИ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D37134AF-D33A-98D0-FD9F-4B46E40AEAB0}"/>
              </a:ext>
            </a:extLst>
          </p:cNvPr>
          <p:cNvSpPr/>
          <p:nvPr/>
        </p:nvSpPr>
        <p:spPr>
          <a:xfrm>
            <a:off x="895349" y="2216647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F514B4-11AB-2F0C-7546-55DFDECCE05B}"/>
              </a:ext>
            </a:extLst>
          </p:cNvPr>
          <p:cNvSpPr txBox="1"/>
          <p:nvPr/>
        </p:nvSpPr>
        <p:spPr>
          <a:xfrm>
            <a:off x="1075254" y="2435116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</a:t>
            </a: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061EC0-AB85-1D71-C9AD-F14D1A817343}"/>
              </a:ext>
            </a:extLst>
          </p:cNvPr>
          <p:cNvSpPr txBox="1"/>
          <p:nvPr/>
        </p:nvSpPr>
        <p:spPr>
          <a:xfrm>
            <a:off x="1805462" y="2459742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</a:t>
            </a: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2044BA2-B44C-A712-1297-D72CF4C9D5C3}"/>
              </a:ext>
            </a:extLst>
          </p:cNvPr>
          <p:cNvSpPr/>
          <p:nvPr/>
        </p:nvSpPr>
        <p:spPr>
          <a:xfrm>
            <a:off x="895349" y="2996315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9ABA0665-7BF5-3BB6-EDAD-1C435AAA8499}"/>
              </a:ext>
            </a:extLst>
          </p:cNvPr>
          <p:cNvSpPr/>
          <p:nvPr/>
        </p:nvSpPr>
        <p:spPr>
          <a:xfrm>
            <a:off x="895349" y="3781162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xmlns="" id="{5802C631-A1EC-A364-FF47-7CC93E5701E0}"/>
              </a:ext>
            </a:extLst>
          </p:cNvPr>
          <p:cNvSpPr/>
          <p:nvPr/>
        </p:nvSpPr>
        <p:spPr>
          <a:xfrm>
            <a:off x="895349" y="4560830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xmlns="" id="{2D1761B5-B3E1-7A76-AAF3-1224BFFBAF6C}"/>
              </a:ext>
            </a:extLst>
          </p:cNvPr>
          <p:cNvSpPr/>
          <p:nvPr/>
        </p:nvSpPr>
        <p:spPr>
          <a:xfrm>
            <a:off x="895349" y="5340498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6" name="Рисунок 105" descr="Монеты со сплошной заливкой">
            <a:extLst>
              <a:ext uri="{FF2B5EF4-FFF2-40B4-BE49-F238E27FC236}">
                <a16:creationId xmlns:a16="http://schemas.microsoft.com/office/drawing/2014/main" xmlns="" id="{705F1669-CC6A-B05D-F958-37BDF310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51281" y="2386495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C949C828-2577-C5DF-ADD5-C08EEA31DFB6}"/>
              </a:ext>
            </a:extLst>
          </p:cNvPr>
          <p:cNvSpPr txBox="1"/>
          <p:nvPr/>
        </p:nvSpPr>
        <p:spPr>
          <a:xfrm>
            <a:off x="1075254" y="3218750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1766BA8F-FC57-5B2D-90E2-D56C05BC4F1C}"/>
              </a:ext>
            </a:extLst>
          </p:cNvPr>
          <p:cNvSpPr txBox="1"/>
          <p:nvPr/>
        </p:nvSpPr>
        <p:spPr>
          <a:xfrm>
            <a:off x="1805462" y="3243376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</a:p>
        </p:txBody>
      </p:sp>
      <p:pic>
        <p:nvPicPr>
          <p:cNvPr id="110" name="Рисунок 109" descr="Монеты со сплошной заливкой">
            <a:extLst>
              <a:ext uri="{FF2B5EF4-FFF2-40B4-BE49-F238E27FC236}">
                <a16:creationId xmlns:a16="http://schemas.microsoft.com/office/drawing/2014/main" xmlns="" id="{B09FEF6A-902E-311B-AEB9-701814B8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51281" y="3170129"/>
            <a:ext cx="360000" cy="360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95DD27A-64EF-79D2-15ED-71C79132EF43}"/>
              </a:ext>
            </a:extLst>
          </p:cNvPr>
          <p:cNvSpPr txBox="1"/>
          <p:nvPr/>
        </p:nvSpPr>
        <p:spPr>
          <a:xfrm>
            <a:off x="1075254" y="3999631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55,2%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3D1E8BC5-CED5-2F8A-8057-235370113FEC}"/>
              </a:ext>
            </a:extLst>
          </p:cNvPr>
          <p:cNvSpPr txBox="1"/>
          <p:nvPr/>
        </p:nvSpPr>
        <p:spPr>
          <a:xfrm>
            <a:off x="1805462" y="4024257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</a:t>
            </a:r>
          </a:p>
        </p:txBody>
      </p:sp>
      <p:pic>
        <p:nvPicPr>
          <p:cNvPr id="114" name="Рисунок 113" descr="Монеты со сплошной заливкой">
            <a:extLst>
              <a:ext uri="{FF2B5EF4-FFF2-40B4-BE49-F238E27FC236}">
                <a16:creationId xmlns:a16="http://schemas.microsoft.com/office/drawing/2014/main" xmlns="" id="{CEBF71AD-3798-079F-1006-4BBD621C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51281" y="3951010"/>
            <a:ext cx="360000" cy="36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B49FEFF5-ED7A-911B-E522-304578F8CA2D}"/>
              </a:ext>
            </a:extLst>
          </p:cNvPr>
          <p:cNvSpPr txBox="1"/>
          <p:nvPr/>
        </p:nvSpPr>
        <p:spPr>
          <a:xfrm>
            <a:off x="1075254" y="4786885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4069AE09-F3E7-1FF7-20FD-D0140564616C}"/>
              </a:ext>
            </a:extLst>
          </p:cNvPr>
          <p:cNvSpPr txBox="1"/>
          <p:nvPr/>
        </p:nvSpPr>
        <p:spPr>
          <a:xfrm>
            <a:off x="1805461" y="4811511"/>
            <a:ext cx="25156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48EC6495-D330-6761-457E-5F874A3FA7B8}"/>
              </a:ext>
            </a:extLst>
          </p:cNvPr>
          <p:cNvSpPr txBox="1"/>
          <p:nvPr/>
        </p:nvSpPr>
        <p:spPr>
          <a:xfrm>
            <a:off x="1075254" y="5558143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40,2%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FAF710BB-3919-EA2E-FBBA-05860669961B}"/>
              </a:ext>
            </a:extLst>
          </p:cNvPr>
          <p:cNvSpPr txBox="1"/>
          <p:nvPr/>
        </p:nvSpPr>
        <p:spPr>
          <a:xfrm>
            <a:off x="1805462" y="5500497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существующих мер поддержки</a:t>
            </a:r>
          </a:p>
        </p:txBody>
      </p:sp>
      <p:pic>
        <p:nvPicPr>
          <p:cNvPr id="124" name="Рисунок 123" descr="Банк со сплошной заливкой">
            <a:extLst>
              <a:ext uri="{FF2B5EF4-FFF2-40B4-BE49-F238E27FC236}">
                <a16:creationId xmlns:a16="http://schemas.microsoft.com/office/drawing/2014/main" xmlns="" id="{077AE888-BF98-A5C8-3632-BAD43006A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42184" y="5484834"/>
            <a:ext cx="360000" cy="36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0969E07-9DBB-0BE0-5FE2-B2628E78DAD2}"/>
              </a:ext>
            </a:extLst>
          </p:cNvPr>
          <p:cNvSpPr txBox="1"/>
          <p:nvPr/>
        </p:nvSpPr>
        <p:spPr>
          <a:xfrm>
            <a:off x="6043094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3D5E7585-AEA8-6C9F-5ED3-B5D390D5176F}"/>
              </a:ext>
            </a:extLst>
          </p:cNvPr>
          <p:cNvSpPr txBox="1"/>
          <p:nvPr/>
        </p:nvSpPr>
        <p:spPr>
          <a:xfrm>
            <a:off x="6043093" y="2306182"/>
            <a:ext cx="259986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отмечают,          что для более активного развития округа необходимо улучшение транспортной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инженерной и социальной инфраструктуры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Номер слайда 50">
            <a:extLst>
              <a:ext uri="{FF2B5EF4-FFF2-40B4-BE49-F238E27FC236}">
                <a16:creationId xmlns:a16="http://schemas.microsoft.com/office/drawing/2014/main" xmlns="" id="{D59CBD11-ED18-A63D-880A-49AA9FC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D33EA256-31E2-E04A-4863-8F643E1771C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3EA7A1B3-FDB2-174A-2418-3B154CBF7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33289" y="4733067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6EA9FB-1524-7609-F314-80A9F1E1D35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xmlns="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3406428"/>
              </p:ext>
            </p:extLst>
          </p:nvPr>
        </p:nvGraphicFramePr>
        <p:xfrm>
          <a:off x="3723245" y="1401546"/>
          <a:ext cx="2968122" cy="41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АДМИНИСТРАЦИЕЙ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8736" y="1401545"/>
            <a:ext cx="2966400" cy="2394000"/>
          </a:xfrm>
          <a:prstGeom prst="roundRect">
            <a:avLst>
              <a:gd name="adj" fmla="val 109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7DE4BB89-C823-8988-7CBC-1B407915213F}"/>
              </a:ext>
            </a:extLst>
          </p:cNvPr>
          <p:cNvSpPr/>
          <p:nvPr/>
        </p:nvSpPr>
        <p:spPr>
          <a:xfrm>
            <a:off x="3723245" y="1401545"/>
            <a:ext cx="2968122" cy="4906275"/>
          </a:xfrm>
          <a:prstGeom prst="roundRect">
            <a:avLst>
              <a:gd name="adj" fmla="val 772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4"/>
          </a:xfrm>
          <a:prstGeom prst="roundRect">
            <a:avLst>
              <a:gd name="adj" fmla="val 86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3723246" y="1600517"/>
            <a:ext cx="29681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    </a:t>
            </a: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АДМИНИСТРАЦИЕЙ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Монеты со сплошной заливкой">
            <a:extLst>
              <a:ext uri="{FF2B5EF4-FFF2-40B4-BE49-F238E27FC236}">
                <a16:creationId xmlns:a16="http://schemas.microsoft.com/office/drawing/2014/main" xmlns="" id="{8FCBDF6A-8A7F-4E13-688F-B44DA31C2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93257" y="1478550"/>
            <a:ext cx="360000" cy="360000"/>
          </a:xfrm>
          <a:prstGeom prst="rect">
            <a:avLst/>
          </a:prstGeom>
        </p:spPr>
      </p:pic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xmlns="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83996" y="1478550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ED5EC5-DA2B-B67F-316E-9A04197D5075}"/>
              </a:ext>
            </a:extLst>
          </p:cNvPr>
          <p:cNvSpPr txBox="1"/>
          <p:nvPr/>
        </p:nvSpPr>
        <p:spPr>
          <a:xfrm>
            <a:off x="839119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56,7%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6176DF-7E83-79D9-D98C-C16A349E3BCF}"/>
              </a:ext>
            </a:extLst>
          </p:cNvPr>
          <p:cNvSpPr txBox="1"/>
          <p:nvPr/>
        </p:nvSpPr>
        <p:spPr>
          <a:xfrm>
            <a:off x="839119" y="2306182"/>
            <a:ext cx="22541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респондентов знают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инвестиционном уполномоченном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CE7D1C-8603-5ACB-F1B9-4CC96A819C5B}"/>
              </a:ext>
            </a:extLst>
          </p:cNvPr>
          <p:cNvSpPr txBox="1"/>
          <p:nvPr/>
        </p:nvSpPr>
        <p:spPr>
          <a:xfrm>
            <a:off x="837399" y="4450871"/>
            <a:ext cx="16772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320235-F304-A8D4-B377-A0F3302396DA}"/>
              </a:ext>
            </a:extLst>
          </p:cNvPr>
          <p:cNvSpPr txBox="1"/>
          <p:nvPr/>
        </p:nvSpPr>
        <p:spPr>
          <a:xfrm>
            <a:off x="837398" y="4952990"/>
            <a:ext cx="16772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контактировала с ними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3914887"/>
            <a:ext cx="2951999" cy="2394000"/>
          </a:xfrm>
          <a:prstGeom prst="roundRect">
            <a:avLst>
              <a:gd name="adj" fmla="val 10253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817A7D7-39C3-C19E-03C1-116EF4F8C841}"/>
              </a:ext>
            </a:extLst>
          </p:cNvPr>
          <p:cNvSpPr txBox="1"/>
          <p:nvPr/>
        </p:nvSpPr>
        <p:spPr>
          <a:xfrm>
            <a:off x="702985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B014617-87EF-37E5-0BB4-59168B9B1CFA}"/>
              </a:ext>
            </a:extLst>
          </p:cNvPr>
          <p:cNvSpPr txBox="1"/>
          <p:nvPr/>
        </p:nvSpPr>
        <p:spPr>
          <a:xfrm>
            <a:off x="7029858" y="2306182"/>
            <a:ext cx="22541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компаний-респондентов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C61C3-3A62-D900-880B-15D1D1181A3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522828" y="1316024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x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565913" y="1318780"/>
            <a:ext cx="6979241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27946F-179A-49B4-0BB0-96B2051D4ABE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ОТДЕЛОМ ЭКОНОМИКИ, ТРУДА И  ИНВЕСТИЦИОННОЙ ПОЛИТИКИ АДМИНИСТРАЦИИ ЧЕРНЫШЕВСКОГО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Забайкальский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41634F-B590-1C7B-2CDF-507C1847707F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1374B2-EE14-11BF-2352-85908E77CF2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2" name="Picture 4" descr="C:\Users\6145~1\AppData\Local\Temp\{F6F672BE-912F-4589-99C7-50D5D2347F4E}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4" y="103484"/>
            <a:ext cx="727622" cy="7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xn--b1afavmrk6bm3a.xn--80aaaac8algcbgbck3fl0q.xn--p1ai/u/dino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45154" y="1316025"/>
            <a:ext cx="2360846" cy="2896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B1C1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Экономика\Downloads\2054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1" y="1316023"/>
            <a:ext cx="6987593" cy="28991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858321" y="4951141"/>
            <a:ext cx="865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ПРИГЛАШАЕМ К СОТРУДНИЧЕСТВУ !!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6" y="550177"/>
            <a:ext cx="87548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ЧЕРНЫШЕВСКОГО МУНИЦИПАЛЬНОГО ОКРУГА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53107" y="1747024"/>
            <a:ext cx="1102696" cy="24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2024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70456" y="1754460"/>
            <a:ext cx="1159457" cy="234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</a:rPr>
              <a:t>2023</a:t>
            </a:r>
            <a:endParaRPr lang="ru-RU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950927" y="1516566"/>
            <a:ext cx="2430967" cy="11089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СТРУКТУРА ОТГРУЖЕННОЙ ПРОДУКЦИИ ПО ВИДАМ ЭКОНОМИЧЕСКОЙ ДЕЯТЕЛЬНОСТИ В  2024 ГОДУ (%)</a:t>
            </a:r>
            <a:endParaRPr lang="ru-RU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5786" y="2502297"/>
            <a:ext cx="211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Средний размер  пенсии (руб.)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94518" y="2505125"/>
            <a:ext cx="1189465" cy="2720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18412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436381" y="2491672"/>
            <a:ext cx="1149014" cy="2676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19898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475787" y="3226420"/>
            <a:ext cx="1992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Отгружено продукции (</a:t>
            </a:r>
            <a:r>
              <a:rPr lang="ru-RU" sz="1100" dirty="0" err="1" smtClean="0"/>
              <a:t>млн.руб</a:t>
            </a:r>
            <a:r>
              <a:rPr lang="ru-RU" sz="1100" dirty="0" smtClean="0"/>
              <a:t>.)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46824" y="3311765"/>
            <a:ext cx="1189464" cy="260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8701</a:t>
            </a:r>
            <a:endParaRPr lang="ru-RU" sz="11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453107" y="3300759"/>
            <a:ext cx="1165650" cy="245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9839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535259" y="4125951"/>
            <a:ext cx="16132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Общий фонд оплаты труда по полному кругу организаций  (</a:t>
            </a:r>
            <a:r>
              <a:rPr lang="ru-RU" sz="1100" dirty="0" err="1" smtClean="0"/>
              <a:t>тыс.руб</a:t>
            </a:r>
            <a:r>
              <a:rPr lang="ru-RU" sz="1100" dirty="0" smtClean="0"/>
              <a:t>.)</a:t>
            </a:r>
            <a:endParaRPr lang="ru-RU" sz="11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631820" y="4363844"/>
            <a:ext cx="1174461" cy="245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6530760</a:t>
            </a:r>
            <a:endParaRPr lang="ru-RU" sz="1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453107" y="4363844"/>
            <a:ext cx="1149015" cy="245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8708449</a:t>
            </a:r>
            <a:endParaRPr lang="ru-RU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27016" y="5464098"/>
            <a:ext cx="1561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Средняя заработная плата (руб.)</a:t>
            </a:r>
            <a:endParaRPr lang="ru-RU" sz="11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616817" y="5516138"/>
            <a:ext cx="1204468" cy="281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76071</a:t>
            </a:r>
            <a:endParaRPr lang="ru-RU" sz="11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436381" y="5516138"/>
            <a:ext cx="1221004" cy="281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97270</a:t>
            </a:r>
            <a:endParaRPr lang="ru-RU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6620107" y="2696492"/>
            <a:ext cx="1174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r>
              <a:rPr lang="ru-RU" sz="1100" dirty="0" smtClean="0"/>
              <a:t>Добыча полезных ископаемых </a:t>
            </a:r>
            <a:endParaRPr lang="ru-RU" sz="11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768679" y="3456438"/>
            <a:ext cx="1111405" cy="1850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9188605" y="3423422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78%</a:t>
            </a:r>
            <a:endParaRPr lang="ru-RU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6620107" y="4230029"/>
            <a:ext cx="1324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Обрабатывающее производство</a:t>
            </a:r>
            <a:endParaRPr lang="ru-RU" sz="11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944898" y="4363844"/>
            <a:ext cx="379483" cy="185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8809463" y="4426033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19%</a:t>
            </a:r>
            <a:endParaRPr lang="ru-RU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6594085" y="5159298"/>
            <a:ext cx="11745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 smtClean="0"/>
          </a:p>
          <a:p>
            <a:r>
              <a:rPr lang="ru-RU" sz="1100" dirty="0" smtClean="0"/>
              <a:t>Производство  и распределение электрической энергии и воды</a:t>
            </a:r>
            <a:endParaRPr lang="ru-RU" sz="11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8006576" y="5813355"/>
            <a:ext cx="137532" cy="2002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8460059" y="5798118"/>
            <a:ext cx="357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2%</a:t>
            </a:r>
          </a:p>
          <a:p>
            <a:endParaRPr lang="ru-RU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6620107" y="6437971"/>
            <a:ext cx="1148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Водоотведение</a:t>
            </a:r>
            <a:endParaRPr lang="ru-RU" sz="11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7794701" y="6427147"/>
            <a:ext cx="92928" cy="221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/>
          <p:cNvSpPr txBox="1"/>
          <p:nvPr/>
        </p:nvSpPr>
        <p:spPr>
          <a:xfrm>
            <a:off x="8144108" y="6568776"/>
            <a:ext cx="357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1%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3259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323160"/>
              </p:ext>
            </p:extLst>
          </p:nvPr>
        </p:nvGraphicFramePr>
        <p:xfrm>
          <a:off x="861592" y="2052193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556156"/>
              </p:ext>
            </p:extLst>
          </p:nvPr>
        </p:nvGraphicFramePr>
        <p:xfrm>
          <a:off x="982369" y="4716053"/>
          <a:ext cx="2927991" cy="156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366D0DC-2F2F-1395-6E58-4CEE70D8CCE3}"/>
              </a:ext>
            </a:extLst>
          </p:cNvPr>
          <p:cNvSpPr/>
          <p:nvPr/>
        </p:nvSpPr>
        <p:spPr>
          <a:xfrm>
            <a:off x="4252232" y="3323063"/>
            <a:ext cx="519804" cy="20984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57424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56120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75160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111,5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122,3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Забайкальскому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краю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69830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84 989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46320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52470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Забайкальскому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краю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80668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101025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0,51%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48960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4.4%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26245" y="4519961"/>
            <a:ext cx="409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796619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Забайкальскому краю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Забайкальскому краю 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резко-континентальный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-45℃,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31млн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A782E053-2F93-9792-F207-53B43CF12C51}"/>
              </a:ext>
            </a:extLst>
          </p:cNvPr>
          <p:cNvSpPr txBox="1"/>
          <p:nvPr/>
        </p:nvSpPr>
        <p:spPr>
          <a:xfrm>
            <a:off x="1201369" y="584707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иственные породы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млн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659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равнинной  территории-мерзлотные лугово-черноземные почвы, переходящие  в горные черноземы.</a:t>
            </a:r>
          </a:p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горах- преимущественно- дерновые почвы</a:t>
            </a:r>
          </a:p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межгорных понижениях-перегнойно-глеевые мерзлотные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430878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песков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каменного угля</a:t>
            </a:r>
          </a:p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формовочных песков и торфа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1194,8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285,5тыс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F200D8A-4754-0B34-A609-EBD815F68BCD}"/>
              </a:ext>
            </a:extLst>
          </p:cNvPr>
          <p:cNvSpPr txBox="1"/>
          <p:nvPr/>
        </p:nvSpPr>
        <p:spPr>
          <a:xfrm>
            <a:off x="8017469" y="3114667"/>
            <a:ext cx="180138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 используются в качестве удобрения, топлива и </a:t>
            </a:r>
            <a:r>
              <a:rPr lang="ru-RU" sz="6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есторождение  золота, руды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</a:p>
          <a:p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Сырье со сплошной заливкой">
            <a:extLst>
              <a:ext uri="{FF2B5EF4-FFF2-40B4-BE49-F238E27FC236}">
                <a16:creationId xmlns="" xmlns:a16="http://schemas.microsoft.com/office/drawing/2014/main" xmlns:lc="http://schemas.openxmlformats.org/drawingml/2006/lockedCanvas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82"/>
              </a:ext>
            </a:extLst>
          </a:blip>
          <a:stretch>
            <a:fillRect/>
          </a:stretch>
        </p:blipFill>
        <p:spPr>
          <a:xfrm>
            <a:off x="5461910" y="3344762"/>
            <a:ext cx="398559" cy="376672"/>
          </a:xfrm>
          <a:prstGeom prst="rect">
            <a:avLst/>
          </a:prstGeom>
        </p:spPr>
      </p:pic>
      <p:pic>
        <p:nvPicPr>
          <p:cNvPr id="50" name="Рисунок 49" descr="Горы со сплошной заливкой">
            <a:extLst>
              <a:ext uri="{FF2B5EF4-FFF2-40B4-BE49-F238E27FC236}">
                <a16:creationId xmlns="" xmlns:a16="http://schemas.microsoft.com/office/drawing/2014/main" xmlns:lc="http://schemas.openxmlformats.org/drawingml/2006/lockedCanvas" id="{7D8F7C33-7664-4250-1D83-42A7DA517287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76"/>
              </a:ext>
            </a:extLst>
          </a:blip>
          <a:stretch>
            <a:fillRect/>
          </a:stretch>
        </p:blipFill>
        <p:spPr>
          <a:xfrm>
            <a:off x="7675596" y="33614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лубное 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758593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D2EF9882-A601-BBC0-32F7-F6A577FA01FE}"/>
              </a:ext>
            </a:extLst>
          </p:cNvPr>
          <p:cNvSpPr/>
          <p:nvPr/>
        </p:nvSpPr>
        <p:spPr>
          <a:xfrm>
            <a:off x="1312269" y="2481531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1411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xmlns="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1734FEF8-23A3-18B1-AE5F-338355686DB3}"/>
              </a:ext>
            </a:extLst>
          </p:cNvPr>
          <p:cNvSpPr/>
          <p:nvPr/>
        </p:nvSpPr>
        <p:spPr>
          <a:xfrm>
            <a:off x="1312269" y="3976445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4192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7253A253-6584-15FE-13F6-83F5F9DBE68D}"/>
              </a:ext>
            </a:extLst>
          </p:cNvPr>
          <p:cNvSpPr/>
          <p:nvPr/>
        </p:nvSpPr>
        <p:spPr>
          <a:xfrm>
            <a:off x="2312415" y="3974301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1475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Чернышевской 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xmlns="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xmlns="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40,8</a:t>
            </a:r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xmlns="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46,3%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xmlns="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xmlns="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xmlns="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xmlns="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xmlns="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xmlns="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xmlns="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xmlns="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xmlns="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xmlns="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xmlns="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203306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xmlns="" id="{F897C04D-CEE2-17C6-F237-1F00A70B84B5}"/>
              </a:ext>
            </a:extLst>
          </p:cNvPr>
          <p:cNvSpPr/>
          <p:nvPr/>
        </p:nvSpPr>
        <p:spPr>
          <a:xfrm rot="10800000">
            <a:off x="4833300" y="2995084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xmlns="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057379"/>
              </p:ext>
            </p:extLst>
          </p:nvPr>
        </p:nvGraphicFramePr>
        <p:xfrm>
          <a:off x="5208724" y="2728568"/>
          <a:ext cx="2846472" cy="458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824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xmlns="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xmlns="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xmlns="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93455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34EB0C42-E24D-1599-DB6F-C1C8327AA73D}"/>
              </a:ext>
            </a:extLst>
          </p:cNvPr>
          <p:cNvSpPr txBox="1"/>
          <p:nvPr/>
        </p:nvSpPr>
        <p:spPr>
          <a:xfrm>
            <a:off x="4747802" y="6365207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184/360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xmlns="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7547331-87C6-583C-F2B3-87951F8587C2}"/>
              </a:ext>
            </a:extLst>
          </p:cNvPr>
          <p:cNvSpPr txBox="1"/>
          <p:nvPr/>
        </p:nvSpPr>
        <p:spPr>
          <a:xfrm>
            <a:off x="771269" y="3075185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xmlns="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xmlns="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xmlns="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28/60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xmlns="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xmlns="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xmlns="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xmlns="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xmlns="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ЧЕРНЫШЕВСКИЙ МУНИЦИПАЛЬНЫЙ ОКРУГ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31304</TotalTime>
  <Words>4518</Words>
  <Application>Microsoft Office PowerPoint</Application>
  <PresentationFormat>Лист A4 (210x297 мм)</PresentationFormat>
  <Paragraphs>1365</Paragraphs>
  <Slides>49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Arial Black</vt:lpstr>
      <vt:lpstr>Arial Rounded MT Bold</vt:lpstr>
      <vt:lpstr>Calibri</vt:lpstr>
      <vt:lpstr>Calibri Light</vt:lpstr>
      <vt:lpstr>Wingdings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СВОБОДНЫЕ ИНВЕСТИЦИОННЫЕ ПЛОЩАДКИ на территории Чернышевского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Admin</cp:lastModifiedBy>
  <cp:revision>523</cp:revision>
  <cp:lastPrinted>2025-12-17T13:11:54Z</cp:lastPrinted>
  <dcterms:created xsi:type="dcterms:W3CDTF">2023-11-22T14:19:10Z</dcterms:created>
  <dcterms:modified xsi:type="dcterms:W3CDTF">2025-12-26T01:03:52Z</dcterms:modified>
</cp:coreProperties>
</file>