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71" r:id="rId3"/>
    <p:sldId id="268" r:id="rId4"/>
    <p:sldId id="262" r:id="rId5"/>
    <p:sldId id="257" r:id="rId6"/>
    <p:sldId id="258" r:id="rId7"/>
    <p:sldId id="259" r:id="rId8"/>
    <p:sldId id="263" r:id="rId9"/>
    <p:sldId id="264" r:id="rId10"/>
    <p:sldId id="273" r:id="rId11"/>
    <p:sldId id="275" r:id="rId12"/>
    <p:sldId id="276" r:id="rId13"/>
    <p:sldId id="277" r:id="rId14"/>
    <p:sldId id="278" r:id="rId15"/>
    <p:sldId id="281" r:id="rId16"/>
    <p:sldId id="279" r:id="rId17"/>
    <p:sldId id="280" r:id="rId18"/>
    <p:sldId id="267" r:id="rId19"/>
    <p:sldId id="26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10DE"/>
    <a:srgbClr val="E5FBF8"/>
    <a:srgbClr val="D3EFB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10" d="100"/>
          <a:sy n="110" d="100"/>
        </p:scale>
        <p:origin x="-160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E:\&#1055;&#1091;&#1073;&#1083;&#1080;&#1095;&#1085;&#1099;&#1077;%20&#1089;&#1083;&#1091;&#1096;&#1072;&#1085;&#1080;&#1103;\2025\&#1076;&#1083;&#1103;%20&#1087;&#1088;&#1077;&#1079;&#1077;&#1085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55;&#1091;&#1073;&#1083;&#1080;&#1095;&#1085;&#1099;&#1077;%20&#1089;&#1083;&#1091;&#1096;&#1072;&#1085;&#1080;&#1103;\2025\&#1076;&#1083;&#1103;%20&#1087;&#1088;&#1077;&#1079;&#1077;&#1085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55;&#1091;&#1073;&#1083;&#1080;&#1095;&#1085;&#1099;&#1077;%20&#1089;&#1083;&#1091;&#1096;&#1072;&#1085;&#1080;&#1103;\2025\&#1076;&#1083;&#1103;%20&#1087;&#1088;&#1077;&#1079;&#1077;&#1085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INA%20ZONOVA\Desktop\&#1090;&#1072;&#1073;&#1083;&#1080;&#1094;&#1099;%20&#1082;%20&#1089;&#1083;&#1072;&#1081;&#1076;&#1072;&#1084;%20&#1085;&#1072;%20&#1087;&#1088;&#1086;&#1077;&#1082;&#1090;%20&#1073;&#1102;&#1076;&#1078;&#1077;&#1090;&#1072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INA%20ZONOVA\Desktop\&#1090;&#1072;&#1073;&#1083;&#1080;&#1094;&#1099;%20&#1082;%20&#1089;&#1083;&#1072;&#1081;&#1076;&#1072;&#1084;%20&#1085;&#1072;%20&#1087;&#1088;&#1086;&#1077;&#1082;&#1090;%20&#1073;&#1102;&#1076;&#1078;&#1077;&#1090;&#1072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INA%20ZONOVA\Desktop\&#1090;&#1072;&#1073;&#1083;&#1080;&#1094;&#1099;%20&#1082;%20&#1089;&#1083;&#1072;&#1081;&#1076;&#1072;&#1084;%20&#1085;&#1072;%20&#1087;&#1088;&#1086;&#1077;&#1082;&#1090;%20&#1073;&#1102;&#1076;&#1078;&#1077;&#1090;&#1072;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MARINA%20ZONOVA\Desktop\&#1090;&#1072;&#1073;&#1083;&#1080;&#1094;&#1099;%20&#1082;%20&#1089;&#1083;&#1072;&#1081;&#1076;&#1072;&#1084;%20&#1085;&#1072;%20&#1087;&#1088;&#1086;&#1077;&#1082;&#1090;%20&#1073;&#1102;&#1076;&#1078;&#1077;&#1090;&#1072;%20&#8212;%20&#1082;&#1086;&#1087;&#1080;&#1103;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MARINA%20ZONOVA\Desktop\&#1050;%20&#1089;&#1083;&#1072;&#1081;&#1076;&#1072;&#1084;\&#1090;&#1072;&#1073;&#1083;&#1080;&#1094;&#1099;%20&#1082;%20&#1089;&#1083;&#1072;&#1081;&#1076;&#1072;&#1084;%20&#1085;&#1072;%20&#1087;&#1088;&#1086;&#1077;&#1082;&#1090;%20&#1073;&#1102;&#1076;&#1078;&#1077;&#1090;&#1072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>
        <c:manualLayout>
          <c:layoutTarget val="inner"/>
          <c:xMode val="edge"/>
          <c:yMode val="edge"/>
          <c:x val="5.6327537182852154E-2"/>
          <c:y val="2.8196813365339937E-2"/>
          <c:w val="0.49118700787401592"/>
          <c:h val="0.69883650799618313"/>
        </c:manualLayout>
      </c:layout>
      <c:bar3DChart>
        <c:barDir val="col"/>
        <c:grouping val="clustered"/>
        <c:ser>
          <c:idx val="0"/>
          <c:order val="0"/>
          <c:tx>
            <c:strRef>
              <c:f>Лист1!$A$51</c:f>
              <c:strCache>
                <c:ptCount val="1"/>
                <c:pt idx="0">
                  <c:v>Налоговые  доходы </c:v>
                </c:pt>
              </c:strCache>
            </c:strRef>
          </c:tx>
          <c:dLbls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Лист1!$B$50:$D$50</c:f>
              <c:strCache>
                <c:ptCount val="3"/>
                <c:pt idx="0">
                  <c:v>фактическое поступление 2024г.</c:v>
                </c:pt>
                <c:pt idx="1">
                  <c:v>уточненный план 2025 года</c:v>
                </c:pt>
                <c:pt idx="2">
                  <c:v>фактическое поступление 2025г.</c:v>
                </c:pt>
              </c:strCache>
            </c:strRef>
          </c:cat>
          <c:val>
            <c:numRef>
              <c:f>Лист1!$B$51:$D$51</c:f>
              <c:numCache>
                <c:formatCode>General</c:formatCode>
                <c:ptCount val="3"/>
                <c:pt idx="0">
                  <c:v>403.6</c:v>
                </c:pt>
                <c:pt idx="1">
                  <c:v>529.1</c:v>
                </c:pt>
                <c:pt idx="2">
                  <c:v>547.1</c:v>
                </c:pt>
              </c:numCache>
            </c:numRef>
          </c:val>
        </c:ser>
        <c:ser>
          <c:idx val="1"/>
          <c:order val="1"/>
          <c:tx>
            <c:strRef>
              <c:f>Лист1!$A$52</c:f>
              <c:strCache>
                <c:ptCount val="1"/>
                <c:pt idx="0">
                  <c:v>Неналоговые доходы</c:v>
                </c:pt>
              </c:strCache>
            </c:strRef>
          </c:tx>
          <c:dLbls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Лист1!$B$50:$D$50</c:f>
              <c:strCache>
                <c:ptCount val="3"/>
                <c:pt idx="0">
                  <c:v>фактическое поступление 2024г.</c:v>
                </c:pt>
                <c:pt idx="1">
                  <c:v>уточненный план 2025 года</c:v>
                </c:pt>
                <c:pt idx="2">
                  <c:v>фактическое поступление 2025г.</c:v>
                </c:pt>
              </c:strCache>
            </c:strRef>
          </c:cat>
          <c:val>
            <c:numRef>
              <c:f>Лист1!$B$52:$D$52</c:f>
              <c:numCache>
                <c:formatCode>General</c:formatCode>
                <c:ptCount val="3"/>
                <c:pt idx="0">
                  <c:v>18.899999999999999</c:v>
                </c:pt>
                <c:pt idx="1">
                  <c:v>57.3</c:v>
                </c:pt>
                <c:pt idx="2">
                  <c:v>58.6</c:v>
                </c:pt>
              </c:numCache>
            </c:numRef>
          </c:val>
        </c:ser>
        <c:ser>
          <c:idx val="2"/>
          <c:order val="2"/>
          <c:tx>
            <c:strRef>
              <c:f>Лист1!$A$53</c:f>
              <c:strCache>
                <c:ptCount val="1"/>
                <c:pt idx="0">
                  <c:v>Безвозмездные  поступления</c:v>
                </c:pt>
              </c:strCache>
            </c:strRef>
          </c:tx>
          <c:dLbls>
            <c:dLbl>
              <c:idx val="0"/>
              <c:layout>
                <c:manualLayout>
                  <c:x val="-8.3333333333333384E-3"/>
                  <c:y val="-4.8253862108739769E-2"/>
                </c:manualLayout>
              </c:layout>
              <c:showVal val="1"/>
            </c:dLbl>
            <c:dLbl>
              <c:idx val="1"/>
              <c:layout>
                <c:manualLayout>
                  <c:x val="-1.9444444444444445E-2"/>
                  <c:y val="-1.777773867164097E-2"/>
                </c:manualLayout>
              </c:layout>
              <c:showVal val="1"/>
            </c:dLbl>
            <c:dLbl>
              <c:idx val="2"/>
              <c:layout>
                <c:manualLayout>
                  <c:x val="-8.3333333333333384E-3"/>
                  <c:y val="-2.031741562473254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1699,8</a:t>
                    </a:r>
                  </a:p>
                </c:rich>
              </c:tx>
              <c:showVal val="1"/>
            </c:dLbl>
            <c:delete val="1"/>
          </c:dLbls>
          <c:cat>
            <c:strRef>
              <c:f>Лист1!$B$50:$D$50</c:f>
              <c:strCache>
                <c:ptCount val="3"/>
                <c:pt idx="0">
                  <c:v>фактическое поступление 2024г.</c:v>
                </c:pt>
                <c:pt idx="1">
                  <c:v>уточненный план 2025 года</c:v>
                </c:pt>
                <c:pt idx="2">
                  <c:v>фактическое поступление 2025г.</c:v>
                </c:pt>
              </c:strCache>
            </c:strRef>
          </c:cat>
          <c:val>
            <c:numRef>
              <c:f>Лист1!$B$53:$D$53</c:f>
              <c:numCache>
                <c:formatCode>General</c:formatCode>
                <c:ptCount val="3"/>
                <c:pt idx="0">
                  <c:v>1596.6</c:v>
                </c:pt>
                <c:pt idx="1">
                  <c:v>1703.9</c:v>
                </c:pt>
                <c:pt idx="2">
                  <c:v>1699.7</c:v>
                </c:pt>
              </c:numCache>
            </c:numRef>
          </c:val>
        </c:ser>
        <c:shape val="box"/>
        <c:axId val="89103744"/>
        <c:axId val="101680256"/>
        <c:axId val="0"/>
      </c:bar3DChart>
      <c:catAx>
        <c:axId val="89103744"/>
        <c:scaling>
          <c:orientation val="minMax"/>
        </c:scaling>
        <c:axPos val="b"/>
        <c:tickLblPos val="nextTo"/>
        <c:crossAx val="101680256"/>
        <c:crosses val="autoZero"/>
        <c:auto val="1"/>
        <c:lblAlgn val="ctr"/>
        <c:lblOffset val="100"/>
      </c:catAx>
      <c:valAx>
        <c:axId val="101680256"/>
        <c:scaling>
          <c:orientation val="minMax"/>
        </c:scaling>
        <c:axPos val="l"/>
        <c:majorGridlines/>
        <c:numFmt formatCode="General" sourceLinked="1"/>
        <c:tickLblPos val="nextTo"/>
        <c:crossAx val="891037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2390343394575698"/>
          <c:y val="0.54539822534573601"/>
          <c:w val="0.25804101049868755"/>
          <c:h val="0.13777427511220577"/>
        </c:manualLayout>
      </c:layout>
    </c:legend>
    <c:plotVisOnly val="1"/>
  </c:chart>
  <c:spPr>
    <a:solidFill>
      <a:schemeClr val="accent4">
        <a:lumMod val="20000"/>
        <a:lumOff val="80000"/>
      </a:schemeClr>
    </a:solidFill>
  </c:sp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rotY val="220"/>
      <c:perspective val="30"/>
    </c:view3D>
    <c:plotArea>
      <c:layout>
        <c:manualLayout>
          <c:layoutTarget val="inner"/>
          <c:xMode val="edge"/>
          <c:yMode val="edge"/>
          <c:x val="0"/>
          <c:y val="0"/>
          <c:w val="0.71056041605910392"/>
          <c:h val="0.8889898127757565"/>
        </c:manualLayout>
      </c:layout>
      <c:pie3DChart>
        <c:varyColors val="1"/>
        <c:ser>
          <c:idx val="0"/>
          <c:order val="0"/>
          <c:tx>
            <c:strRef>
              <c:f>Лист1!$B$24:$B$25</c:f>
              <c:strCache>
                <c:ptCount val="1"/>
                <c:pt idx="0">
                  <c:v>2025 год тыс.руб.</c:v>
                </c:pt>
              </c:strCache>
            </c:strRef>
          </c:tx>
          <c:explosion val="25"/>
          <c:dPt>
            <c:idx val="1"/>
            <c:explosion val="24"/>
          </c:dPt>
          <c:dLbls>
            <c:dLbl>
              <c:idx val="0"/>
              <c:layout>
                <c:manualLayout>
                  <c:x val="5.6217070088461163E-2"/>
                  <c:y val="-7.8787652484123352E-3"/>
                </c:manualLayout>
              </c:layout>
              <c:showVal val="1"/>
            </c:dLbl>
            <c:dLbl>
              <c:idx val="1"/>
              <c:layout>
                <c:manualLayout>
                  <c:x val="8.5549236900942946E-2"/>
                  <c:y val="0.10311175765245992"/>
                </c:manualLayout>
              </c:layout>
              <c:showVal val="1"/>
            </c:dLbl>
            <c:dLbl>
              <c:idx val="2"/>
              <c:layout>
                <c:manualLayout>
                  <c:x val="7.4234592203752309E-2"/>
                  <c:y val="0.11536329395534166"/>
                </c:manualLayout>
              </c:layout>
              <c:showVal val="1"/>
            </c:dLbl>
            <c:dLbl>
              <c:idx val="3"/>
              <c:layout>
                <c:manualLayout>
                  <c:x val="-3.5336346845533211E-2"/>
                  <c:y val="0.12457105813724063"/>
                </c:manualLayout>
              </c:layout>
              <c:showVal val="1"/>
            </c:dLbl>
            <c:dLbl>
              <c:idx val="4"/>
              <c:layout>
                <c:manualLayout>
                  <c:x val="3.2443861184018701E-2"/>
                  <c:y val="0.1556926117160039"/>
                </c:manualLayout>
              </c:layout>
              <c:showVal val="1"/>
            </c:dLbl>
            <c:dLbl>
              <c:idx val="5"/>
              <c:layout>
                <c:manualLayout>
                  <c:x val="-7.4901210265383503E-2"/>
                  <c:y val="8.177817626878521E-2"/>
                </c:manualLayout>
              </c:layout>
              <c:showVal val="1"/>
            </c:dLbl>
            <c:dLbl>
              <c:idx val="6"/>
              <c:layout>
                <c:manualLayout>
                  <c:x val="-0.10631622436084377"/>
                  <c:y val="1.2311192115357548E-2"/>
                </c:manualLayout>
              </c:layout>
              <c:showVal val="1"/>
            </c:dLbl>
            <c:dLbl>
              <c:idx val="7"/>
              <c:layout>
                <c:manualLayout>
                  <c:x val="-7.6840308155924936E-2"/>
                  <c:y val="-7.0050727325875181E-2"/>
                </c:manualLayout>
              </c:layout>
              <c:showVal val="1"/>
            </c:dLbl>
            <c:spPr>
              <a:effectLst>
                <a:outerShdw blurRad="50800" dist="50800" dir="5400000" algn="ctr" rotWithShape="0">
                  <a:srgbClr val="00B050"/>
                </a:outerShdw>
              </a:effectLst>
            </c:spPr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Лист1!$A$26:$A$33</c:f>
              <c:strCache>
                <c:ptCount val="8"/>
                <c:pt idx="0">
                  <c:v>Налог на доходы физических лиц</c:v>
                </c:pt>
                <c:pt idx="1">
                  <c:v>Акцизы</c:v>
                </c:pt>
                <c:pt idx="2">
                  <c:v>Налог, взимаемый в связи с применением упрощенной системы налогообложения</c:v>
                </c:pt>
                <c:pt idx="3">
                  <c:v>Единый налог на вмененный доход для отдельных видов деятельности</c:v>
                </c:pt>
                <c:pt idx="4">
                  <c:v>Единый сельскохозяйственный налог</c:v>
                </c:pt>
                <c:pt idx="5">
                  <c:v>Налог, взимаемый в связи с применением патентной системы налогообложения</c:v>
                </c:pt>
                <c:pt idx="6">
                  <c:v>Налог на добычу полезных ископаемых</c:v>
                </c:pt>
                <c:pt idx="7">
                  <c:v>Государственная пошлина</c:v>
                </c:pt>
              </c:strCache>
            </c:strRef>
          </c:cat>
          <c:val>
            <c:numRef>
              <c:f>Лист1!$B$26:$B$33</c:f>
              <c:numCache>
                <c:formatCode>#,##0.0</c:formatCode>
                <c:ptCount val="8"/>
                <c:pt idx="0">
                  <c:v>482332.7</c:v>
                </c:pt>
                <c:pt idx="1">
                  <c:v>21017.200000000001</c:v>
                </c:pt>
                <c:pt idx="2">
                  <c:v>16456.099999999977</c:v>
                </c:pt>
                <c:pt idx="3">
                  <c:v>1.1000000000000001</c:v>
                </c:pt>
                <c:pt idx="4">
                  <c:v>188.6</c:v>
                </c:pt>
                <c:pt idx="5">
                  <c:v>8640.4</c:v>
                </c:pt>
                <c:pt idx="6">
                  <c:v>1425.9</c:v>
                </c:pt>
                <c:pt idx="7">
                  <c:v>17088</c:v>
                </c:pt>
              </c:numCache>
            </c:numRef>
          </c:val>
        </c:ser>
        <c:ser>
          <c:idx val="1"/>
          <c:order val="1"/>
          <c:tx>
            <c:strRef>
              <c:f>Лист1!$C$24:$C$25</c:f>
              <c:strCache>
                <c:ptCount val="1"/>
                <c:pt idx="0">
                  <c:v>2025 год %</c:v>
                </c:pt>
              </c:strCache>
            </c:strRef>
          </c:tx>
          <c:explosion val="25"/>
          <c:cat>
            <c:strRef>
              <c:f>Лист1!$A$26:$A$33</c:f>
              <c:strCache>
                <c:ptCount val="8"/>
                <c:pt idx="0">
                  <c:v>Налог на доходы физических лиц</c:v>
                </c:pt>
                <c:pt idx="1">
                  <c:v>Акцизы</c:v>
                </c:pt>
                <c:pt idx="2">
                  <c:v>Налог, взимаемый в связи с применением упрощенной системы налогообложения</c:v>
                </c:pt>
                <c:pt idx="3">
                  <c:v>Единый налог на вмененный доход для отдельных видов деятельности</c:v>
                </c:pt>
                <c:pt idx="4">
                  <c:v>Единый сельскохозяйственный налог</c:v>
                </c:pt>
                <c:pt idx="5">
                  <c:v>Налог, взимаемый в связи с применением патентной системы налогообложения</c:v>
                </c:pt>
                <c:pt idx="6">
                  <c:v>Налог на добычу полезных ископаемых</c:v>
                </c:pt>
                <c:pt idx="7">
                  <c:v>Государственная пошлина</c:v>
                </c:pt>
              </c:strCache>
            </c:strRef>
          </c:cat>
          <c:val>
            <c:numRef>
              <c:f>Лист1!$C$26:$C$33</c:f>
              <c:numCache>
                <c:formatCode>0.0</c:formatCode>
                <c:ptCount val="8"/>
                <c:pt idx="0">
                  <c:v>57.804179715068514</c:v>
                </c:pt>
                <c:pt idx="1">
                  <c:v>2.5187635130430461</c:v>
                </c:pt>
                <c:pt idx="2">
                  <c:v>1.9721477764396651</c:v>
                </c:pt>
                <c:pt idx="4">
                  <c:v>2.2602382741750561E-2</c:v>
                </c:pt>
                <c:pt idx="5">
                  <c:v>1.0354911338378638</c:v>
                </c:pt>
                <c:pt idx="6">
                  <c:v>0.17088408033649058</c:v>
                </c:pt>
                <c:pt idx="7">
                  <c:v>2.0478765444911602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6189511033343107"/>
          <c:y val="4.6924157356125096E-2"/>
          <c:w val="0.3288456304073103"/>
          <c:h val="0.88370320305314054"/>
        </c:manualLayout>
      </c:layout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otX val="30"/>
      <c:rotY val="100"/>
      <c:perspective val="30"/>
    </c:view3D>
    <c:plotArea>
      <c:layout>
        <c:manualLayout>
          <c:layoutTarget val="inner"/>
          <c:xMode val="edge"/>
          <c:yMode val="edge"/>
          <c:x val="0"/>
          <c:y val="6.8879042979361496E-2"/>
          <c:w val="0.61540402935744143"/>
          <c:h val="0.93112095702063868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3.0754532419558681E-2"/>
                  <c:y val="9.8124752676944219E-2"/>
                </c:manualLayout>
              </c:layout>
              <c:showVal val="1"/>
            </c:dLbl>
            <c:dLbl>
              <c:idx val="1"/>
              <c:layout>
                <c:manualLayout>
                  <c:x val="1.3339651987945952E-2"/>
                  <c:y val="5.4916268648241395E-2"/>
                </c:manualLayout>
              </c:layout>
              <c:showVal val="1"/>
            </c:dLbl>
            <c:dLbl>
              <c:idx val="2"/>
              <c:layout>
                <c:manualLayout>
                  <c:x val="-2.8725758238553507E-2"/>
                  <c:y val="5.2607146810524079E-2"/>
                </c:manualLayout>
              </c:layout>
              <c:showVal val="1"/>
            </c:dLbl>
            <c:dLbl>
              <c:idx val="3"/>
              <c:layout>
                <c:manualLayout>
                  <c:x val="-4.7187044327792374E-2"/>
                  <c:y val="4.9045915753177828E-3"/>
                </c:manualLayout>
              </c:layout>
              <c:showVal val="1"/>
            </c:dLbl>
            <c:dLbl>
              <c:idx val="4"/>
              <c:layout>
                <c:manualLayout>
                  <c:x val="-2.9857891027510478E-2"/>
                  <c:y val="-2.063185227099739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Лист1!$A$39:$A$43</c:f>
              <c:strCache>
                <c:ptCount val="5"/>
                <c:pt idx="0">
                  <c:v>Доходы от использования имущества, находящегося в государственной и муниципальной собственности</c:v>
                </c:pt>
                <c:pt idx="1">
                  <c:v>Платежи при пользовании природными ресурсами</c:v>
                </c:pt>
                <c:pt idx="2">
                  <c:v>Доходы от оказания платный услуг и компенсации затрат государства</c:v>
                </c:pt>
                <c:pt idx="3">
                  <c:v>Доходы от продажи материальных и нематериальных  активов</c:v>
                </c:pt>
                <c:pt idx="4">
                  <c:v>Штрафы, санкции, возмещение ущерба</c:v>
                </c:pt>
              </c:strCache>
            </c:strRef>
          </c:cat>
          <c:val>
            <c:numRef>
              <c:f>Лист1!$B$39:$B$43</c:f>
              <c:numCache>
                <c:formatCode>#,##0.0</c:formatCode>
                <c:ptCount val="5"/>
                <c:pt idx="0">
                  <c:v>9238</c:v>
                </c:pt>
                <c:pt idx="1">
                  <c:v>801.5</c:v>
                </c:pt>
                <c:pt idx="2">
                  <c:v>3482.4</c:v>
                </c:pt>
                <c:pt idx="3">
                  <c:v>971.3</c:v>
                </c:pt>
                <c:pt idx="4">
                  <c:v>44135.1</c:v>
                </c:pt>
              </c:numCache>
            </c:numRef>
          </c:val>
        </c:ser>
        <c:ser>
          <c:idx val="1"/>
          <c:order val="1"/>
          <c:explosion val="25"/>
          <c:cat>
            <c:strRef>
              <c:f>Лист1!$A$39:$A$43</c:f>
              <c:strCache>
                <c:ptCount val="5"/>
                <c:pt idx="0">
                  <c:v>Доходы от использования имущества, находящегося в государственной и муниципальной собственности</c:v>
                </c:pt>
                <c:pt idx="1">
                  <c:v>Платежи при пользовании природными ресурсами</c:v>
                </c:pt>
                <c:pt idx="2">
                  <c:v>Доходы от оказания платный услуг и компенсации затрат государства</c:v>
                </c:pt>
                <c:pt idx="3">
                  <c:v>Доходы от продажи материальных и нематериальных  активов</c:v>
                </c:pt>
                <c:pt idx="4">
                  <c:v>Штрафы, санкции, возмещение ущерба</c:v>
                </c:pt>
              </c:strCache>
            </c:strRef>
          </c:cat>
          <c:val>
            <c:numRef>
              <c:f>Лист1!$C$39:$C$43</c:f>
              <c:numCache>
                <c:formatCode>#,##0.0</c:formatCode>
                <c:ptCount val="5"/>
                <c:pt idx="0">
                  <c:v>1.1071092882730178</c:v>
                </c:pt>
                <c:pt idx="1">
                  <c:v>9.6054134504310926E-2</c:v>
                </c:pt>
                <c:pt idx="2">
                  <c:v>0.41734113287312824</c:v>
                </c:pt>
                <c:pt idx="3">
                  <c:v>0.11640346954964091</c:v>
                </c:pt>
                <c:pt idx="4">
                  <c:v>5.2892811375685795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5412887625158034"/>
          <c:y val="5.7707939724650881E-2"/>
          <c:w val="0.33661186448916125"/>
          <c:h val="0.85091172861996445"/>
        </c:manualLayout>
      </c:layout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БЕЗВОЗМЕЗДНЫЕ</a:t>
            </a:r>
            <a:r>
              <a:rPr lang="ru-RU" baseline="0"/>
              <a:t> ПОСТУПЛЕНИЯ ИЗ БЮДЖЕТА ЗАБАЙКАЛЬСКОГО КРАЯ</a:t>
            </a:r>
          </a:p>
          <a:p>
            <a:pPr>
              <a:defRPr/>
            </a:pPr>
            <a:r>
              <a:rPr lang="ru-RU" sz="1400" baseline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млн.рублей</a:t>
            </a:r>
            <a:endParaRPr lang="ru-RU" sz="1400">
              <a:latin typeface="Times New Roman" pitchFamily="18" charset="0"/>
              <a:cs typeface="Times New Roman" pitchFamily="18" charset="0"/>
            </a:endParaRP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Лист4!$B$3</c:f>
              <c:strCache>
                <c:ptCount val="1"/>
                <c:pt idx="0">
                  <c:v>2024 год</c:v>
                </c:pt>
              </c:strCache>
            </c:strRef>
          </c:tx>
          <c:spPr>
            <a:solidFill>
              <a:srgbClr val="00B0F0"/>
            </a:solidFill>
          </c:spPr>
          <c:dLbls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Лист4!$A$4:$A$7</c:f>
              <c:strCache>
                <c:ptCount val="4"/>
                <c:pt idx="0">
                  <c:v>Дотация</c:v>
                </c:pt>
                <c:pt idx="1">
                  <c:v>Субсидии от других уровней бюджетной системы РФ</c:v>
                </c:pt>
                <c:pt idx="2">
                  <c:v>Субвенции от других бюджетов бюджетной системы РФ</c:v>
                </c:pt>
                <c:pt idx="3">
                  <c:v>Иные межбюджетные трансферты</c:v>
                </c:pt>
              </c:strCache>
            </c:strRef>
          </c:cat>
          <c:val>
            <c:numRef>
              <c:f>Лист4!$B$4:$B$7</c:f>
              <c:numCache>
                <c:formatCode>_-* #,##0.00\ _₽_-;\-* #,##0.00\ _₽_-;_-* "-"??\ _₽_-;_-@_-</c:formatCode>
                <c:ptCount val="4"/>
                <c:pt idx="0">
                  <c:v>402</c:v>
                </c:pt>
                <c:pt idx="1">
                  <c:v>420.2</c:v>
                </c:pt>
                <c:pt idx="2">
                  <c:v>683.4</c:v>
                </c:pt>
                <c:pt idx="3">
                  <c:v>92</c:v>
                </c:pt>
              </c:numCache>
            </c:numRef>
          </c:val>
        </c:ser>
        <c:ser>
          <c:idx val="1"/>
          <c:order val="1"/>
          <c:tx>
            <c:strRef>
              <c:f>Лист4!$C$3</c:f>
              <c:strCache>
                <c:ptCount val="1"/>
                <c:pt idx="0">
                  <c:v>2025 год</c:v>
                </c:pt>
              </c:strCache>
            </c:strRef>
          </c:tx>
          <c:spPr>
            <a:solidFill>
              <a:srgbClr val="7030A0"/>
            </a:solidFill>
          </c:spPr>
          <c:dLbls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Лист4!$A$4:$A$7</c:f>
              <c:strCache>
                <c:ptCount val="4"/>
                <c:pt idx="0">
                  <c:v>Дотация</c:v>
                </c:pt>
                <c:pt idx="1">
                  <c:v>Субсидии от других уровней бюджетной системы РФ</c:v>
                </c:pt>
                <c:pt idx="2">
                  <c:v>Субвенции от других бюджетов бюджетной системы РФ</c:v>
                </c:pt>
                <c:pt idx="3">
                  <c:v>Иные межбюджетные трансферты</c:v>
                </c:pt>
              </c:strCache>
            </c:strRef>
          </c:cat>
          <c:val>
            <c:numRef>
              <c:f>Лист4!$C$4:$C$7</c:f>
              <c:numCache>
                <c:formatCode>_-* #,##0.00\ _₽_-;\-* #,##0.00\ _₽_-;_-* "-"??\ _₽_-;_-@_-</c:formatCode>
                <c:ptCount val="4"/>
                <c:pt idx="0">
                  <c:v>412.5</c:v>
                </c:pt>
                <c:pt idx="1">
                  <c:v>405.6</c:v>
                </c:pt>
                <c:pt idx="2">
                  <c:v>755.7</c:v>
                </c:pt>
                <c:pt idx="3">
                  <c:v>126.7</c:v>
                </c:pt>
              </c:numCache>
            </c:numRef>
          </c:val>
        </c:ser>
        <c:axId val="101915648"/>
        <c:axId val="101917440"/>
      </c:barChart>
      <c:catAx>
        <c:axId val="101915648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1917440"/>
        <c:crosses val="autoZero"/>
        <c:auto val="1"/>
        <c:lblAlgn val="ctr"/>
        <c:lblOffset val="100"/>
      </c:catAx>
      <c:valAx>
        <c:axId val="101917440"/>
        <c:scaling>
          <c:orientation val="minMax"/>
        </c:scaling>
        <c:axPos val="l"/>
        <c:majorGridlines/>
        <c:numFmt formatCode="_-* #,##0.00\ _₽_-;\-* #,##0.00\ _₽_-;_-* &quot;-&quot;??\ _₽_-;_-@_-" sourceLinked="1"/>
        <c:tickLblPos val="nextTo"/>
        <c:crossAx val="101915648"/>
        <c:crosses val="autoZero"/>
        <c:crossBetween val="between"/>
      </c:valAx>
      <c:spPr>
        <a:solidFill>
          <a:schemeClr val="accent5">
            <a:lumMod val="20000"/>
            <a:lumOff val="80000"/>
          </a:schemeClr>
        </a:solidFill>
      </c:spPr>
    </c:plotArea>
    <c:legend>
      <c:legendPos val="r"/>
      <c:layout/>
      <c:txPr>
        <a:bodyPr/>
        <a:lstStyle/>
        <a:p>
          <a:pPr>
            <a:defRPr sz="12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spPr>
    <a:solidFill>
      <a:schemeClr val="accent5">
        <a:lumMod val="20000"/>
        <a:lumOff val="80000"/>
      </a:schemeClr>
    </a:solidFill>
  </c:sp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spPr>
            <a:solidFill>
              <a:srgbClr val="0000FF"/>
            </a:solidFill>
          </c:spPr>
          <c:dLbls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Лист5!$B$14:$D$14</c:f>
              <c:strCache>
                <c:ptCount val="3"/>
                <c:pt idx="0">
                  <c:v>Факт 2024 года</c:v>
                </c:pt>
                <c:pt idx="1">
                  <c:v>Уточненные годовые бюджетные ассигнования за 2025 год</c:v>
                </c:pt>
                <c:pt idx="2">
                  <c:v>Факт 2025  года</c:v>
                </c:pt>
              </c:strCache>
            </c:strRef>
          </c:cat>
          <c:val>
            <c:numRef>
              <c:f>Лист5!$B$15:$D$15</c:f>
              <c:numCache>
                <c:formatCode>_-* #,##0.00\ _₽_-;\-* #,##0.00\ _₽_-;_-* "-"??\ _₽_-;_-@_-</c:formatCode>
                <c:ptCount val="3"/>
                <c:pt idx="0">
                  <c:v>2001</c:v>
                </c:pt>
                <c:pt idx="1">
                  <c:v>2311.1999999999998</c:v>
                </c:pt>
                <c:pt idx="2">
                  <c:v>2254.1</c:v>
                </c:pt>
              </c:numCache>
            </c:numRef>
          </c:val>
        </c:ser>
        <c:axId val="103570816"/>
        <c:axId val="103580800"/>
      </c:barChart>
      <c:catAx>
        <c:axId val="103570816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3580800"/>
        <c:crosses val="autoZero"/>
        <c:auto val="1"/>
        <c:lblAlgn val="ctr"/>
        <c:lblOffset val="100"/>
      </c:catAx>
      <c:valAx>
        <c:axId val="103580800"/>
        <c:scaling>
          <c:orientation val="minMax"/>
        </c:scaling>
        <c:delete val="1"/>
        <c:axPos val="l"/>
        <c:numFmt formatCode="_-* #,##0.00\ _₽_-;\-* #,##0.00\ _₽_-;_-* &quot;-&quot;??\ _₽_-;_-@_-" sourceLinked="1"/>
        <c:tickLblPos val="nextTo"/>
        <c:crossAx val="103570816"/>
        <c:crosses val="autoZero"/>
        <c:crossBetween val="between"/>
      </c:valAx>
      <c:spPr>
        <a:solidFill>
          <a:schemeClr val="accent6">
            <a:lumMod val="60000"/>
            <a:lumOff val="40000"/>
          </a:schemeClr>
        </a:solidFill>
      </c:spPr>
    </c:plotArea>
    <c:plotVisOnly val="1"/>
  </c:chart>
  <c:spPr>
    <a:solidFill>
      <a:schemeClr val="accent6">
        <a:lumMod val="60000"/>
        <a:lumOff val="40000"/>
      </a:schemeClr>
    </a:solidFill>
  </c:sp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otX val="30"/>
      <c:rotY val="310"/>
      <c:perspective val="90"/>
    </c:view3D>
    <c:plotArea>
      <c:layout>
        <c:manualLayout>
          <c:layoutTarget val="inner"/>
          <c:xMode val="edge"/>
          <c:yMode val="edge"/>
          <c:x val="2.1212557307621147E-2"/>
          <c:y val="0"/>
          <c:w val="0.9787874290582792"/>
          <c:h val="1"/>
        </c:manualLayout>
      </c:layout>
      <c:pie3DChart>
        <c:varyColors val="1"/>
        <c:ser>
          <c:idx val="0"/>
          <c:order val="0"/>
          <c:spPr>
            <a:solidFill>
              <a:srgbClr val="0000FF"/>
            </a:solidFill>
          </c:spPr>
          <c:explosion val="27"/>
          <c:dPt>
            <c:idx val="1"/>
            <c:spPr>
              <a:solidFill>
                <a:srgbClr val="FF00FF"/>
              </a:solidFill>
            </c:spPr>
          </c:dPt>
          <c:dPt>
            <c:idx val="2"/>
            <c:explosion val="34"/>
            <c:spPr>
              <a:solidFill>
                <a:srgbClr val="008000"/>
              </a:solidFill>
            </c:spPr>
          </c:dPt>
          <c:dPt>
            <c:idx val="3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1.3888888888888947E-2"/>
                  <c:y val="-8.3333333333333398E-2"/>
                </c:manualLayout>
              </c:layout>
              <c:tx>
                <c:rich>
                  <a:bodyPr/>
                  <a:lstStyle/>
                  <a:p>
                    <a:r>
                      <a:rPr lang="ru-RU">
                        <a:latin typeface="Times New Roman" pitchFamily="18" charset="0"/>
                        <a:cs typeface="Times New Roman" pitchFamily="18" charset="0"/>
                      </a:rPr>
                      <a:t>Заработная плата 56,1</a:t>
                    </a:r>
                    <a:r>
                      <a:rPr lang="en-US">
                        <a:latin typeface="Times New Roman" pitchFamily="18" charset="0"/>
                        <a:cs typeface="Times New Roman" pitchFamily="18" charset="0"/>
                      </a:rPr>
                      <a:t>%</a:t>
                    </a:r>
                  </a:p>
                </c:rich>
              </c:tx>
              <c:dLblPos val="outEnd"/>
              <c:showVal val="1"/>
            </c:dLbl>
            <c:dLbl>
              <c:idx val="1"/>
              <c:layout>
                <c:manualLayout>
                  <c:x val="4.7222222222222332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>
                        <a:latin typeface="Times New Roman" pitchFamily="18" charset="0"/>
                        <a:cs typeface="Times New Roman" pitchFamily="18" charset="0"/>
                      </a:rPr>
                      <a:t>Соц.</a:t>
                    </a:r>
                    <a:r>
                      <a:rPr lang="ru-RU" baseline="0">
                        <a:latin typeface="Times New Roman" pitchFamily="18" charset="0"/>
                        <a:cs typeface="Times New Roman" pitchFamily="18" charset="0"/>
                      </a:rPr>
                      <a:t> выплаты </a:t>
                    </a:r>
                    <a:r>
                      <a:rPr lang="ru-RU">
                        <a:latin typeface="Times New Roman" pitchFamily="18" charset="0"/>
                        <a:cs typeface="Times New Roman" pitchFamily="18" charset="0"/>
                      </a:rPr>
                      <a:t>1,3</a:t>
                    </a:r>
                    <a:r>
                      <a:rPr lang="en-US">
                        <a:latin typeface="Times New Roman" pitchFamily="18" charset="0"/>
                        <a:cs typeface="Times New Roman" pitchFamily="18" charset="0"/>
                      </a:rPr>
                      <a:t>%</a:t>
                    </a:r>
                  </a:p>
                </c:rich>
              </c:tx>
              <c:dLblPos val="outEnd"/>
              <c:showVal val="1"/>
            </c:dLbl>
            <c:dLbl>
              <c:idx val="2"/>
              <c:layout>
                <c:manualLayout>
                  <c:x val="-8.8888888888889281E-2"/>
                  <c:y val="1.851851851851849E-2"/>
                </c:manualLayout>
              </c:layout>
              <c:tx>
                <c:rich>
                  <a:bodyPr/>
                  <a:lstStyle/>
                  <a:p>
                    <a:r>
                      <a:rPr lang="ru-RU">
                        <a:latin typeface="Times New Roman" pitchFamily="18" charset="0"/>
                        <a:cs typeface="Times New Roman" pitchFamily="18" charset="0"/>
                      </a:rPr>
                      <a:t>Коммунальные услуги 11,9</a:t>
                    </a:r>
                    <a:r>
                      <a:rPr lang="en-US">
                        <a:latin typeface="Times New Roman" pitchFamily="18" charset="0"/>
                        <a:cs typeface="Times New Roman" pitchFamily="18" charset="0"/>
                      </a:rPr>
                      <a:t>%</a:t>
                    </a:r>
                  </a:p>
                </c:rich>
              </c:tx>
              <c:dLblPos val="outEnd"/>
              <c:showVal val="1"/>
            </c:dLbl>
            <c:dLbl>
              <c:idx val="3"/>
              <c:layout>
                <c:manualLayout>
                  <c:x val="3.6111111111111212E-2"/>
                  <c:y val="-0.31944444444444564"/>
                </c:manualLayout>
              </c:layout>
              <c:tx>
                <c:rich>
                  <a:bodyPr/>
                  <a:lstStyle/>
                  <a:p>
                    <a:r>
                      <a:rPr lang="ru-RU" dirty="0">
                        <a:latin typeface="Times New Roman" pitchFamily="18" charset="0"/>
                        <a:cs typeface="Times New Roman" pitchFamily="18" charset="0"/>
                      </a:rPr>
                      <a:t> Прочие </a:t>
                    </a:r>
                    <a:r>
                      <a:rPr lang="ru-RU" dirty="0" smtClean="0">
                        <a:latin typeface="Times New Roman" pitchFamily="18" charset="0"/>
                        <a:cs typeface="Times New Roman" pitchFamily="18" charset="0"/>
                      </a:rPr>
                      <a:t>расходы 30,7</a:t>
                    </a:r>
                    <a:r>
                      <a:rPr lang="en-US" dirty="0" smtClean="0">
                        <a:latin typeface="Times New Roman" pitchFamily="18" charset="0"/>
                        <a:cs typeface="Times New Roman" pitchFamily="18" charset="0"/>
                      </a:rPr>
                      <a:t>%</a:t>
                    </a:r>
                    <a:endParaRPr lang="en-US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dLblPos val="outEnd"/>
              <c:showVal val="1"/>
            </c:dLbl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Val val="1"/>
            <c:showLeaderLines val="1"/>
          </c:dLbls>
          <c:cat>
            <c:strRef>
              <c:f>Лист5!$A$33:$D$33</c:f>
              <c:strCache>
                <c:ptCount val="4"/>
                <c:pt idx="0">
                  <c:v>Заработная плата</c:v>
                </c:pt>
                <c:pt idx="1">
                  <c:v>Соц. выплаты</c:v>
                </c:pt>
                <c:pt idx="2">
                  <c:v>коммунальные услуги</c:v>
                </c:pt>
                <c:pt idx="3">
                  <c:v>Прочие расходы</c:v>
                </c:pt>
              </c:strCache>
            </c:strRef>
          </c:cat>
          <c:val>
            <c:numRef>
              <c:f>Лист5!$A$34:$D$34</c:f>
              <c:numCache>
                <c:formatCode>0.00%</c:formatCode>
                <c:ptCount val="4"/>
                <c:pt idx="0">
                  <c:v>0.56100000000000005</c:v>
                </c:pt>
                <c:pt idx="1">
                  <c:v>1.2999999999999998E-2</c:v>
                </c:pt>
                <c:pt idx="2">
                  <c:v>0.11899999999999998</c:v>
                </c:pt>
                <c:pt idx="3">
                  <c:v>0.30700000000000005</c:v>
                </c:pt>
              </c:numCache>
            </c:numRef>
          </c:val>
        </c:ser>
      </c:pie3DChart>
    </c:plotArea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perspective val="30"/>
    </c:view3D>
    <c:plotArea>
      <c:layout/>
      <c:bar3DChart>
        <c:barDir val="col"/>
        <c:grouping val="clustered"/>
        <c:ser>
          <c:idx val="0"/>
          <c:order val="0"/>
          <c:spPr>
            <a:solidFill>
              <a:srgbClr val="0000FF"/>
            </a:solidFill>
          </c:spPr>
          <c:dLbls>
            <c:dLbl>
              <c:idx val="0"/>
              <c:layout>
                <c:manualLayout>
                  <c:x val="-4.9843887896517315E-2"/>
                  <c:y val="-3.1040354015570839E-2"/>
                </c:manualLayout>
              </c:layout>
              <c:spPr/>
              <c:txPr>
                <a:bodyPr/>
                <a:lstStyle/>
                <a:p>
                  <a:pPr>
                    <a:defRPr sz="18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Val val="1"/>
            </c:dLbl>
            <c:dLbl>
              <c:idx val="1"/>
              <c:layout>
                <c:manualLayout>
                  <c:x val="1.9937555158606922E-2"/>
                  <c:y val="-9.5942912411764406E-2"/>
                </c:manualLayout>
              </c:layout>
              <c:spPr/>
              <c:txPr>
                <a:bodyPr/>
                <a:lstStyle/>
                <a:p>
                  <a:pPr>
                    <a:defRPr sz="18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Val val="1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</c:dLbls>
          <c:cat>
            <c:numRef>
              <c:f>Лист8!$B$5:$C$5</c:f>
              <c:numCache>
                <c:formatCode>dd/mm/yyyy</c:formatCode>
                <c:ptCount val="2"/>
                <c:pt idx="0">
                  <c:v>45658</c:v>
                </c:pt>
                <c:pt idx="1">
                  <c:v>46023</c:v>
                </c:pt>
              </c:numCache>
            </c:numRef>
          </c:cat>
          <c:val>
            <c:numRef>
              <c:f>Лист8!$B$6:$C$6</c:f>
              <c:numCache>
                <c:formatCode>#,##0.00</c:formatCode>
                <c:ptCount val="2"/>
                <c:pt idx="0">
                  <c:v>23.5</c:v>
                </c:pt>
                <c:pt idx="1">
                  <c:v>14.5</c:v>
                </c:pt>
              </c:numCache>
            </c:numRef>
          </c:val>
        </c:ser>
        <c:shape val="cylinder"/>
        <c:axId val="103645952"/>
        <c:axId val="103647488"/>
        <c:axId val="0"/>
      </c:bar3DChart>
      <c:dateAx>
        <c:axId val="103645952"/>
        <c:scaling>
          <c:orientation val="minMax"/>
        </c:scaling>
        <c:axPos val="b"/>
        <c:numFmt formatCode="dd/mm/yyyy" sourceLinked="1"/>
        <c:tickLblPos val="nextTo"/>
        <c:txPr>
          <a:bodyPr/>
          <a:lstStyle/>
          <a:p>
            <a:pPr>
              <a:defRPr sz="16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3647488"/>
        <c:crosses val="autoZero"/>
        <c:auto val="1"/>
        <c:lblOffset val="100"/>
      </c:dateAx>
      <c:valAx>
        <c:axId val="103647488"/>
        <c:scaling>
          <c:orientation val="minMax"/>
        </c:scaling>
        <c:axPos val="l"/>
        <c:majorGridlines/>
        <c:numFmt formatCode="#,##0.00" sourceLinked="1"/>
        <c:tickLblPos val="nextTo"/>
        <c:crossAx val="103645952"/>
        <c:crosses val="autoZero"/>
        <c:crossBetween val="between"/>
      </c:valAx>
    </c:plotArea>
    <c:plotVisOnly val="1"/>
  </c:chart>
  <c:externalData r:id="rId1"/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perspective val="30"/>
    </c:view3D>
    <c:plotArea>
      <c:layout>
        <c:manualLayout>
          <c:layoutTarget val="inner"/>
          <c:xMode val="edge"/>
          <c:yMode val="edge"/>
          <c:x val="8.8039423841098058E-2"/>
          <c:y val="2.9459222015964185E-2"/>
          <c:w val="0.91196057615890203"/>
          <c:h val="0.88029696981726069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5510DE"/>
            </a:solidFill>
          </c:spPr>
          <c:dLbls>
            <c:dLbl>
              <c:idx val="0"/>
              <c:layout>
                <c:manualLayout>
                  <c:x val="-2.5396647642511191E-2"/>
                  <c:y val="-5.0414251375527686E-2"/>
                </c:manualLayout>
              </c:layout>
              <c:tx>
                <c:rich>
                  <a:bodyPr/>
                  <a:lstStyle/>
                  <a:p>
                    <a:r>
                      <a:rPr lang="en-US" sz="2000" dirty="0" smtClean="0">
                        <a:solidFill>
                          <a:srgbClr val="7030A0"/>
                        </a:solidFill>
                      </a:rPr>
                      <a:t>22</a:t>
                    </a:r>
                    <a:r>
                      <a:rPr lang="ru-RU" sz="2000" dirty="0" smtClean="0">
                        <a:solidFill>
                          <a:srgbClr val="7030A0"/>
                        </a:solidFill>
                      </a:rPr>
                      <a:t>,</a:t>
                    </a:r>
                    <a:r>
                      <a:rPr lang="en-US" sz="2000" dirty="0" smtClean="0">
                        <a:solidFill>
                          <a:srgbClr val="7030A0"/>
                        </a:solidFill>
                      </a:rPr>
                      <a:t>3</a:t>
                    </a:r>
                    <a:endParaRPr lang="en-US" sz="2000" dirty="0">
                      <a:solidFill>
                        <a:srgbClr val="7030A0"/>
                      </a:solidFill>
                    </a:endParaRPr>
                  </a:p>
                </c:rich>
              </c:tx>
              <c:showVal val="1"/>
            </c:dLbl>
            <c:dLbl>
              <c:idx val="1"/>
              <c:layout>
                <c:manualLayout>
                  <c:x val="1.8140462601793705E-2"/>
                  <c:y val="-6.3681159632245479E-2"/>
                </c:manualLayout>
              </c:layout>
              <c:tx>
                <c:rich>
                  <a:bodyPr/>
                  <a:lstStyle/>
                  <a:p>
                    <a:r>
                      <a:rPr lang="ru-RU" sz="2000" dirty="0" smtClean="0">
                        <a:solidFill>
                          <a:srgbClr val="7030A0"/>
                        </a:solidFill>
                      </a:rPr>
                      <a:t>14,</a:t>
                    </a:r>
                    <a:r>
                      <a:rPr lang="en-US" sz="2000" dirty="0" smtClean="0">
                        <a:solidFill>
                          <a:srgbClr val="7030A0"/>
                        </a:solidFill>
                      </a:rPr>
                      <a:t>8</a:t>
                    </a:r>
                    <a:endParaRPr lang="en-US" sz="2000" dirty="0">
                      <a:solidFill>
                        <a:srgbClr val="7030A0"/>
                      </a:solidFill>
                    </a:endParaRPr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2000" b="1">
                    <a:solidFill>
                      <a:srgbClr val="7030A0"/>
                    </a:solidFill>
                  </a:defRPr>
                </a:pPr>
                <a:endParaRPr lang="ru-RU"/>
              </a:p>
            </c:txPr>
            <c:showVal val="1"/>
          </c:dLbls>
          <c:cat>
            <c:numRef>
              <c:f>Лист8!$B$5:$C$5</c:f>
              <c:numCache>
                <c:formatCode>dd/mm/yyyy</c:formatCode>
                <c:ptCount val="2"/>
                <c:pt idx="0">
                  <c:v>45658</c:v>
                </c:pt>
                <c:pt idx="1">
                  <c:v>46023</c:v>
                </c:pt>
              </c:numCache>
            </c:numRef>
          </c:cat>
          <c:val>
            <c:numRef>
              <c:f>Лист8!$B$6:$C$6</c:f>
              <c:numCache>
                <c:formatCode>#,##0.00</c:formatCode>
                <c:ptCount val="2"/>
                <c:pt idx="0">
                  <c:v>22326.9</c:v>
                </c:pt>
                <c:pt idx="1">
                  <c:v>14828.5</c:v>
                </c:pt>
              </c:numCache>
            </c:numRef>
          </c:val>
        </c:ser>
        <c:gapWidth val="99"/>
        <c:gapDepth val="306"/>
        <c:shape val="box"/>
        <c:axId val="103681024"/>
        <c:axId val="103682816"/>
        <c:axId val="0"/>
      </c:bar3DChart>
      <c:dateAx>
        <c:axId val="103681024"/>
        <c:scaling>
          <c:orientation val="minMax"/>
        </c:scaling>
        <c:axPos val="b"/>
        <c:numFmt formatCode="dd/mm/yyyy" sourceLinked="1"/>
        <c:tickLblPos val="nextTo"/>
        <c:txPr>
          <a:bodyPr/>
          <a:lstStyle/>
          <a:p>
            <a:pPr>
              <a:defRPr sz="14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3682816"/>
        <c:crosses val="autoZero"/>
        <c:auto val="1"/>
        <c:lblOffset val="100"/>
      </c:dateAx>
      <c:valAx>
        <c:axId val="103682816"/>
        <c:scaling>
          <c:orientation val="minMax"/>
        </c:scaling>
        <c:axPos val="l"/>
        <c:majorGridlines/>
        <c:numFmt formatCode="#,##0.00" sourceLinked="1"/>
        <c:tickLblPos val="nextTo"/>
        <c:txPr>
          <a:bodyPr/>
          <a:lstStyle/>
          <a:p>
            <a:pPr>
              <a:defRPr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3681024"/>
        <c:crosses val="autoZero"/>
        <c:crossBetween val="between"/>
      </c:valAx>
    </c:plotArea>
    <c:plotVisOnly val="1"/>
  </c:chart>
  <c:externalData r:id="rId1"/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90CC89-2FBB-4DBD-98FB-D51C45CA0E1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F7177E4-430B-4D90-B8BF-FAF502739B36}">
      <dgm:prSet phldrT="[Текст]"/>
      <dgm:spPr>
        <a:solidFill>
          <a:schemeClr val="accent1">
            <a:lumMod val="60000"/>
            <a:lumOff val="40000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ru-RU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План по оздоровлению муниципальных  финансов МР «Чернышевский район» на 2025-2030 годы</a:t>
          </a:r>
        </a:p>
      </dgm:t>
    </dgm:pt>
    <dgm:pt modelId="{7F4F44F1-E5F4-4836-94A6-B0C58C1182F5}" type="parTrans" cxnId="{7B37C199-C7BC-466B-9270-C84EF73D60BE}">
      <dgm:prSet/>
      <dgm:spPr/>
      <dgm:t>
        <a:bodyPr/>
        <a:lstStyle/>
        <a:p>
          <a:endParaRPr lang="ru-RU"/>
        </a:p>
      </dgm:t>
    </dgm:pt>
    <dgm:pt modelId="{55F21FC9-EDF2-4E3E-932C-EA0AEEAAC902}" type="sibTrans" cxnId="{7B37C199-C7BC-466B-9270-C84EF73D60BE}">
      <dgm:prSet/>
      <dgm:spPr/>
      <dgm:t>
        <a:bodyPr/>
        <a:lstStyle/>
        <a:p>
          <a:endParaRPr lang="ru-RU"/>
        </a:p>
      </dgm:t>
    </dgm:pt>
    <dgm:pt modelId="{8FDD58DB-48B4-4B75-B76F-1F6F90198853}">
      <dgm:prSet phldrT="[Текст]" custT="1"/>
      <dgm:spPr>
        <a:solidFill>
          <a:schemeClr val="accent4">
            <a:lumMod val="40000"/>
            <a:lumOff val="60000"/>
            <a:alpha val="90000"/>
          </a:schemeClr>
        </a:solidFill>
        <a:ln>
          <a:solidFill>
            <a:schemeClr val="bg2">
              <a:lumMod val="50000"/>
              <a:alpha val="90000"/>
            </a:schemeClr>
          </a:solidFill>
        </a:ln>
      </dgm:spPr>
      <dgm:t>
        <a:bodyPr/>
        <a:lstStyle/>
        <a:p>
          <a:pPr algn="l"/>
          <a:endParaRPr lang="ru-RU" sz="1200" dirty="0"/>
        </a:p>
      </dgm:t>
    </dgm:pt>
    <dgm:pt modelId="{6941D0B9-E66D-406C-A685-FBBAEAC773FB}" type="parTrans" cxnId="{5826F67B-8DB0-44ED-917C-A50FC45A0B21}">
      <dgm:prSet/>
      <dgm:spPr/>
      <dgm:t>
        <a:bodyPr/>
        <a:lstStyle/>
        <a:p>
          <a:endParaRPr lang="ru-RU"/>
        </a:p>
      </dgm:t>
    </dgm:pt>
    <dgm:pt modelId="{93610180-C38B-4E34-A3F7-C24A08390A21}" type="sibTrans" cxnId="{5826F67B-8DB0-44ED-917C-A50FC45A0B21}">
      <dgm:prSet/>
      <dgm:spPr/>
      <dgm:t>
        <a:bodyPr/>
        <a:lstStyle/>
        <a:p>
          <a:endParaRPr lang="ru-RU"/>
        </a:p>
      </dgm:t>
    </dgm:pt>
    <dgm:pt modelId="{DF3FBC94-D43C-407E-A345-C378EB3782CB}">
      <dgm:prSet phldrT="[Текст]"/>
      <dgm:spPr>
        <a:solidFill>
          <a:schemeClr val="accent1">
            <a:lumMod val="60000"/>
            <a:lumOff val="40000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ru-RU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План мероприятий по увеличению поступлений имущественных  налогов и неналоговых платежей в бюджет МР «Чернышевский район» на 2025-2027 года </a:t>
          </a:r>
          <a:endParaRPr lang="ru-RU" dirty="0">
            <a:solidFill>
              <a:schemeClr val="bg2">
                <a:lumMod val="2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6F94D7CB-423B-4AC7-B865-7E116308B2EF}" type="parTrans" cxnId="{5A360912-44F2-41F1-84DC-215037B23089}">
      <dgm:prSet/>
      <dgm:spPr/>
      <dgm:t>
        <a:bodyPr/>
        <a:lstStyle/>
        <a:p>
          <a:endParaRPr lang="ru-RU"/>
        </a:p>
      </dgm:t>
    </dgm:pt>
    <dgm:pt modelId="{B0521EDA-9BC5-42CD-8B0C-BDBFF46508AA}" type="sibTrans" cxnId="{5A360912-44F2-41F1-84DC-215037B23089}">
      <dgm:prSet/>
      <dgm:spPr/>
      <dgm:t>
        <a:bodyPr/>
        <a:lstStyle/>
        <a:p>
          <a:endParaRPr lang="ru-RU"/>
        </a:p>
      </dgm:t>
    </dgm:pt>
    <dgm:pt modelId="{BD9F1A0F-EEB7-4091-BED7-75BAC3A79899}">
      <dgm:prSet phldrT="[Текст]" custT="1"/>
      <dgm:spPr>
        <a:solidFill>
          <a:schemeClr val="accent4">
            <a:lumMod val="40000"/>
            <a:lumOff val="60000"/>
            <a:alpha val="90000"/>
          </a:schemeClr>
        </a:solidFill>
        <a:ln>
          <a:solidFill>
            <a:schemeClr val="bg2">
              <a:lumMod val="50000"/>
              <a:alpha val="90000"/>
            </a:schemeClr>
          </a:solidFill>
        </a:ln>
      </dgm:spPr>
      <dgm:t>
        <a:bodyPr/>
        <a:lstStyle/>
        <a:p>
          <a:pPr algn="just"/>
          <a:r>
            <a:rPr lang="ru-RU" sz="1200" b="0" dirty="0" smtClean="0">
              <a:latin typeface="Times New Roman" pitchFamily="18" charset="0"/>
              <a:cs typeface="Times New Roman" pitchFamily="18" charset="0"/>
            </a:rPr>
            <a:t>План мероприятий по увеличению поступлений имущественных налогов и неналоговых доходов в бюджет муниципального района «Чернышевский район» утвержден постановлением администрации муниципального района «Чернышевский район» от 30.01.2025 года №35.</a:t>
          </a:r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 В результате проведенных мероприятий План выполнен за 2025 год  на </a:t>
          </a:r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266,4%</a:t>
          </a:r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 от доведенной оценки Министерства финансов Забайкальского края.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9571C189-0E62-4CA3-980F-681FF69C6F70}" type="parTrans" cxnId="{94EB9073-3377-4A06-B86E-99C3C1C63E51}">
      <dgm:prSet/>
      <dgm:spPr/>
      <dgm:t>
        <a:bodyPr/>
        <a:lstStyle/>
        <a:p>
          <a:endParaRPr lang="ru-RU"/>
        </a:p>
      </dgm:t>
    </dgm:pt>
    <dgm:pt modelId="{FF896485-40F9-41BC-B672-4A36E2BFFEF6}" type="sibTrans" cxnId="{94EB9073-3377-4A06-B86E-99C3C1C63E51}">
      <dgm:prSet/>
      <dgm:spPr/>
      <dgm:t>
        <a:bodyPr/>
        <a:lstStyle/>
        <a:p>
          <a:endParaRPr lang="ru-RU"/>
        </a:p>
      </dgm:t>
    </dgm:pt>
    <dgm:pt modelId="{F7713773-8528-48FA-AD10-5AAE494B3D05}">
      <dgm:prSet phldrT="[Текст]"/>
      <dgm:spPr>
        <a:solidFill>
          <a:schemeClr val="accent1">
            <a:lumMod val="60000"/>
            <a:lumOff val="40000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ru-RU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Проведение межведомственных  комиссий по мобилизации доходов в бюджет муниципального района «Чернышевский район»</a:t>
          </a:r>
          <a:endParaRPr lang="ru-RU" dirty="0">
            <a:solidFill>
              <a:schemeClr val="bg2">
                <a:lumMod val="2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75136096-F1B0-484B-B0B7-EB45CFC2FE48}" type="parTrans" cxnId="{733B5442-204D-4D0C-8E79-1436DE44635A}">
      <dgm:prSet/>
      <dgm:spPr/>
      <dgm:t>
        <a:bodyPr/>
        <a:lstStyle/>
        <a:p>
          <a:endParaRPr lang="ru-RU"/>
        </a:p>
      </dgm:t>
    </dgm:pt>
    <dgm:pt modelId="{C2012A49-9F23-4AC0-B11F-F6C2C36C21E1}" type="sibTrans" cxnId="{733B5442-204D-4D0C-8E79-1436DE44635A}">
      <dgm:prSet/>
      <dgm:spPr/>
      <dgm:t>
        <a:bodyPr/>
        <a:lstStyle/>
        <a:p>
          <a:endParaRPr lang="ru-RU"/>
        </a:p>
      </dgm:t>
    </dgm:pt>
    <dgm:pt modelId="{498E3693-2155-4DE6-905B-7376B1D1CE46}">
      <dgm:prSet phldrT="[Текст]" custT="1"/>
      <dgm:spPr>
        <a:solidFill>
          <a:schemeClr val="accent4">
            <a:lumMod val="40000"/>
            <a:lumOff val="60000"/>
            <a:alpha val="90000"/>
          </a:schemeClr>
        </a:solidFill>
        <a:ln>
          <a:solidFill>
            <a:schemeClr val="bg2">
              <a:lumMod val="50000"/>
              <a:alpha val="90000"/>
            </a:schemeClr>
          </a:solidFill>
        </a:ln>
      </dgm:spPr>
      <dgm:t>
        <a:bodyPr/>
        <a:lstStyle/>
        <a:p>
          <a:pPr algn="just"/>
          <a:r>
            <a:rPr lang="ru-RU" sz="800" dirty="0" smtClean="0">
              <a:latin typeface="Times New Roman" pitchFamily="18" charset="0"/>
              <a:cs typeface="Times New Roman" pitchFamily="18" charset="0"/>
            </a:rPr>
            <a:t>За 2025 год проведено 94 заседаний  комиссий по мобилизации налоговых и неналоговых доходов в консолидированный бюджет муниципального района «Чернышевский район», а также в бюджет Забайкальского края (9 заседаний на уровне муниципального района «Чернышевский район» с участием сотрудников УФНС России по Забайкальскому краю, Прокуратуры по Чернышевскому району, Службы судебных приставов и 85 заседаний комиссий по городским и сельским поселениям). За 2025 год на заседание межведомственной комиссии были приглашены  13 юридических лиц, 454 физических лица и индивидуальных предпринимателей. За 2025 год направлено 187 писем в учреждения бюджетной сферы, охвачено 895 человек. В результате работы погашено задолженности в сумме </a:t>
          </a:r>
          <a:r>
            <a:rPr lang="ru-RU" sz="800" b="1" dirty="0" smtClean="0">
              <a:latin typeface="Times New Roman" pitchFamily="18" charset="0"/>
              <a:cs typeface="Times New Roman" pitchFamily="18" charset="0"/>
            </a:rPr>
            <a:t>1 337,3 </a:t>
          </a:r>
          <a:r>
            <a:rPr lang="ru-RU" sz="800" dirty="0" smtClean="0">
              <a:latin typeface="Times New Roman" pitchFamily="18" charset="0"/>
              <a:cs typeface="Times New Roman" pitchFamily="18" charset="0"/>
            </a:rPr>
            <a:t>тыс. рублей. Специалистами Комитета по финансам администрации муниципального района «Чернышевский район» за 2025 год осуществлены 5 выезда в населенные пункты по работе с недоимкой. Проведена работа по информированию граждан  об обязанности уплаты налогов, оказана помощь в уплате, предоставлены иные  консультации связанные  с налогообложением физических лиц. В результате проведенных мероприятий охвачено 94 физических лиц, дополнительно доходов поступило в сумме 36,9тыс.руб.По результатам работы Межведомственной  комиссии </a:t>
          </a:r>
          <a:r>
            <a:rPr lang="ru-RU" sz="800" b="1" dirty="0" smtClean="0">
              <a:latin typeface="Times New Roman" pitchFamily="18" charset="0"/>
              <a:cs typeface="Times New Roman" pitchFamily="18" charset="0"/>
            </a:rPr>
            <a:t>за 2025 год</a:t>
          </a:r>
          <a:r>
            <a:rPr lang="ru-RU" sz="800" dirty="0" smtClean="0">
              <a:latin typeface="Times New Roman" pitchFamily="18" charset="0"/>
              <a:cs typeface="Times New Roman" pitchFamily="18" charset="0"/>
            </a:rPr>
            <a:t> дополнительно поступило  доходов  в консолидированный бюджет Забайкальского края в сумме  </a:t>
          </a:r>
          <a:r>
            <a:rPr lang="ru-RU" sz="800" b="1" dirty="0" smtClean="0">
              <a:latin typeface="Times New Roman" pitchFamily="18" charset="0"/>
              <a:cs typeface="Times New Roman" pitchFamily="18" charset="0"/>
            </a:rPr>
            <a:t> 22 739,9 </a:t>
          </a:r>
          <a:r>
            <a:rPr lang="ru-RU" sz="800" dirty="0" smtClean="0">
              <a:latin typeface="Times New Roman" pitchFamily="18" charset="0"/>
              <a:cs typeface="Times New Roman" pitchFamily="18" charset="0"/>
            </a:rPr>
            <a:t>тыс.рублей.</a:t>
          </a:r>
          <a:endParaRPr lang="ru-RU" sz="8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9D72C99-A1DE-400C-A1D6-401EFEA3D17D}" type="parTrans" cxnId="{21C44CDA-C6E0-4414-A84A-42180655E467}">
      <dgm:prSet/>
      <dgm:spPr/>
      <dgm:t>
        <a:bodyPr/>
        <a:lstStyle/>
        <a:p>
          <a:endParaRPr lang="ru-RU"/>
        </a:p>
      </dgm:t>
    </dgm:pt>
    <dgm:pt modelId="{114E80A2-C1AC-46BE-84A9-11F2ADE0F8D0}" type="sibTrans" cxnId="{21C44CDA-C6E0-4414-A84A-42180655E467}">
      <dgm:prSet/>
      <dgm:spPr/>
      <dgm:t>
        <a:bodyPr/>
        <a:lstStyle/>
        <a:p>
          <a:endParaRPr lang="ru-RU"/>
        </a:p>
      </dgm:t>
    </dgm:pt>
    <dgm:pt modelId="{9290E131-F52D-4A91-B916-DADEBEBE9A88}">
      <dgm:prSet custT="1"/>
      <dgm:spPr>
        <a:solidFill>
          <a:schemeClr val="accent4">
            <a:lumMod val="40000"/>
            <a:lumOff val="60000"/>
            <a:alpha val="90000"/>
          </a:schemeClr>
        </a:solidFill>
        <a:ln>
          <a:solidFill>
            <a:schemeClr val="bg2">
              <a:lumMod val="50000"/>
              <a:alpha val="90000"/>
            </a:schemeClr>
          </a:solidFill>
        </a:ln>
      </dgm:spPr>
      <dgm:t>
        <a:bodyPr/>
        <a:lstStyle/>
        <a:p>
          <a:pPr algn="just"/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На уровне района разработан План мероприятий по оздоровлению муниципальных  финансов муниципального района «Чернышевский район» на 2025-2030 годы, утвержденный постановлением администрации муниципального района «Чернышевский район» от 10.06.2025 года №264. План выполнен за 2025 год на </a:t>
          </a:r>
          <a:r>
            <a:rPr lang="en-US" sz="1200" b="1" dirty="0" smtClean="0">
              <a:latin typeface="Times New Roman" pitchFamily="18" charset="0"/>
              <a:cs typeface="Times New Roman" pitchFamily="18" charset="0"/>
            </a:rPr>
            <a:t>100 %</a:t>
          </a:r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 от доведенной оценки Министерства финансов Забайкальского края. 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9B6059A4-3FD1-44D2-8EF4-370653C930FB}" type="parTrans" cxnId="{15A29A76-7F3E-4CF4-A750-575E28A659FD}">
      <dgm:prSet/>
      <dgm:spPr/>
      <dgm:t>
        <a:bodyPr/>
        <a:lstStyle/>
        <a:p>
          <a:endParaRPr lang="ru-RU"/>
        </a:p>
      </dgm:t>
    </dgm:pt>
    <dgm:pt modelId="{E5746344-8AF7-4BFC-9E35-E5B071919C89}" type="sibTrans" cxnId="{15A29A76-7F3E-4CF4-A750-575E28A659FD}">
      <dgm:prSet/>
      <dgm:spPr/>
      <dgm:t>
        <a:bodyPr/>
        <a:lstStyle/>
        <a:p>
          <a:endParaRPr lang="ru-RU"/>
        </a:p>
      </dgm:t>
    </dgm:pt>
    <dgm:pt modelId="{9AFD53C3-ED59-4508-A986-33267339545F}" type="pres">
      <dgm:prSet presAssocID="{6190CC89-2FBB-4DBD-98FB-D51C45CA0E1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005083F-744D-4F34-8782-B7C61A69BFB0}" type="pres">
      <dgm:prSet presAssocID="{BF7177E4-430B-4D90-B8BF-FAF502739B36}" presName="linNode" presStyleCnt="0"/>
      <dgm:spPr/>
    </dgm:pt>
    <dgm:pt modelId="{A3E6B369-DA7E-4794-AEFB-05F0D029245C}" type="pres">
      <dgm:prSet presAssocID="{BF7177E4-430B-4D90-B8BF-FAF502739B36}" presName="parentText" presStyleLbl="node1" presStyleIdx="0" presStyleCnt="3" custScaleX="92650" custScaleY="78188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D06CB7-092A-427A-9447-8F5EE5E489DD}" type="pres">
      <dgm:prSet presAssocID="{BF7177E4-430B-4D90-B8BF-FAF502739B36}" presName="descendantText" presStyleLbl="alignAccFollowNode1" presStyleIdx="0" presStyleCnt="3" custScaleX="99284" custScaleY="87967" custLinFactNeighborX="-2248" custLinFactNeighborY="-22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75F979-EB4D-4609-A4FA-7FE269E35AEE}" type="pres">
      <dgm:prSet presAssocID="{55F21FC9-EDF2-4E3E-932C-EA0AEEAAC902}" presName="sp" presStyleCnt="0"/>
      <dgm:spPr/>
    </dgm:pt>
    <dgm:pt modelId="{B54F9A86-EB1E-42A5-A960-82D00B9ED496}" type="pres">
      <dgm:prSet presAssocID="{DF3FBC94-D43C-407E-A345-C378EB3782CB}" presName="linNode" presStyleCnt="0"/>
      <dgm:spPr/>
    </dgm:pt>
    <dgm:pt modelId="{D7F54B8B-7BFA-4865-A08F-50F494BA406C}" type="pres">
      <dgm:prSet presAssocID="{DF3FBC94-D43C-407E-A345-C378EB3782CB}" presName="parentText" presStyleLbl="node1" presStyleIdx="1" presStyleCnt="3" custScaleX="91251" custScaleY="7942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D0CE9B-84C0-4759-932D-D4604F5787ED}" type="pres">
      <dgm:prSet presAssocID="{DF3FBC94-D43C-407E-A345-C378EB3782CB}" presName="descendantText" presStyleLbl="alignAccFollowNode1" presStyleIdx="1" presStyleCnt="3" custScaleX="97592" custScaleY="87890" custLinFactNeighborX="-173" custLinFactNeighborY="-24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006BB7-18C6-4C27-A40E-865C075BFE67}" type="pres">
      <dgm:prSet presAssocID="{B0521EDA-9BC5-42CD-8B0C-BDBFF46508AA}" presName="sp" presStyleCnt="0"/>
      <dgm:spPr/>
    </dgm:pt>
    <dgm:pt modelId="{91C908BF-87FF-4EDC-84C9-868F7FCCE8C5}" type="pres">
      <dgm:prSet presAssocID="{F7713773-8528-48FA-AD10-5AAE494B3D05}" presName="linNode" presStyleCnt="0"/>
      <dgm:spPr/>
    </dgm:pt>
    <dgm:pt modelId="{BD7F0BFB-7402-4569-99BD-AE7C04CB15BC}" type="pres">
      <dgm:prSet presAssocID="{F7713773-8528-48FA-AD10-5AAE494B3D05}" presName="parentText" presStyleLbl="node1" presStyleIdx="2" presStyleCnt="3" custScaleX="91424" custScaleY="7006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EFFCAD-C980-46F0-8713-0C360BC20B42}" type="pres">
      <dgm:prSet presAssocID="{F7713773-8528-48FA-AD10-5AAE494B3D05}" presName="descendantText" presStyleLbl="alignAccFollowNode1" presStyleIdx="2" presStyleCnt="3" custScaleX="96879" custScaleY="99483" custLinFactNeighborX="2690" custLinFactNeighborY="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826F67B-8DB0-44ED-917C-A50FC45A0B21}" srcId="{BF7177E4-430B-4D90-B8BF-FAF502739B36}" destId="{8FDD58DB-48B4-4B75-B76F-1F6F90198853}" srcOrd="0" destOrd="0" parTransId="{6941D0B9-E66D-406C-A685-FBBAEAC773FB}" sibTransId="{93610180-C38B-4E34-A3F7-C24A08390A21}"/>
    <dgm:cxn modelId="{E3C29C63-4023-494C-8F3B-D1CB9928053C}" type="presOf" srcId="{498E3693-2155-4DE6-905B-7376B1D1CE46}" destId="{F4EFFCAD-C980-46F0-8713-0C360BC20B42}" srcOrd="0" destOrd="0" presId="urn:microsoft.com/office/officeart/2005/8/layout/vList5"/>
    <dgm:cxn modelId="{1D06A8B5-1075-4DFF-810B-0EFBFF4FA3A5}" type="presOf" srcId="{BD9F1A0F-EEB7-4091-BED7-75BAC3A79899}" destId="{B9D0CE9B-84C0-4759-932D-D4604F5787ED}" srcOrd="0" destOrd="0" presId="urn:microsoft.com/office/officeart/2005/8/layout/vList5"/>
    <dgm:cxn modelId="{5A360912-44F2-41F1-84DC-215037B23089}" srcId="{6190CC89-2FBB-4DBD-98FB-D51C45CA0E10}" destId="{DF3FBC94-D43C-407E-A345-C378EB3782CB}" srcOrd="1" destOrd="0" parTransId="{6F94D7CB-423B-4AC7-B865-7E116308B2EF}" sibTransId="{B0521EDA-9BC5-42CD-8B0C-BDBFF46508AA}"/>
    <dgm:cxn modelId="{BA4B8597-FB83-4456-B676-4D544B5139E3}" type="presOf" srcId="{F7713773-8528-48FA-AD10-5AAE494B3D05}" destId="{BD7F0BFB-7402-4569-99BD-AE7C04CB15BC}" srcOrd="0" destOrd="0" presId="urn:microsoft.com/office/officeart/2005/8/layout/vList5"/>
    <dgm:cxn modelId="{19A8749F-D63D-4B20-96F5-7DFE018D85F0}" type="presOf" srcId="{8FDD58DB-48B4-4B75-B76F-1F6F90198853}" destId="{07D06CB7-092A-427A-9447-8F5EE5E489DD}" srcOrd="0" destOrd="0" presId="urn:microsoft.com/office/officeart/2005/8/layout/vList5"/>
    <dgm:cxn modelId="{CACBE765-F428-4D1C-BDCF-6F9816E93F31}" type="presOf" srcId="{DF3FBC94-D43C-407E-A345-C378EB3782CB}" destId="{D7F54B8B-7BFA-4865-A08F-50F494BA406C}" srcOrd="0" destOrd="0" presId="urn:microsoft.com/office/officeart/2005/8/layout/vList5"/>
    <dgm:cxn modelId="{15A29A76-7F3E-4CF4-A750-575E28A659FD}" srcId="{BF7177E4-430B-4D90-B8BF-FAF502739B36}" destId="{9290E131-F52D-4A91-B916-DADEBEBE9A88}" srcOrd="1" destOrd="0" parTransId="{9B6059A4-3FD1-44D2-8EF4-370653C930FB}" sibTransId="{E5746344-8AF7-4BFC-9E35-E5B071919C89}"/>
    <dgm:cxn modelId="{21C44CDA-C6E0-4414-A84A-42180655E467}" srcId="{F7713773-8528-48FA-AD10-5AAE494B3D05}" destId="{498E3693-2155-4DE6-905B-7376B1D1CE46}" srcOrd="0" destOrd="0" parTransId="{19D72C99-A1DE-400C-A1D6-401EFEA3D17D}" sibTransId="{114E80A2-C1AC-46BE-84A9-11F2ADE0F8D0}"/>
    <dgm:cxn modelId="{4CCC44F6-AA8B-4D54-9728-8DD3AF50E311}" type="presOf" srcId="{9290E131-F52D-4A91-B916-DADEBEBE9A88}" destId="{07D06CB7-092A-427A-9447-8F5EE5E489DD}" srcOrd="0" destOrd="1" presId="urn:microsoft.com/office/officeart/2005/8/layout/vList5"/>
    <dgm:cxn modelId="{826D4ED6-2313-4362-9097-E93BBF460588}" type="presOf" srcId="{BF7177E4-430B-4D90-B8BF-FAF502739B36}" destId="{A3E6B369-DA7E-4794-AEFB-05F0D029245C}" srcOrd="0" destOrd="0" presId="urn:microsoft.com/office/officeart/2005/8/layout/vList5"/>
    <dgm:cxn modelId="{C55F8E6C-6CDD-49BA-91D4-D41A5BDDD85F}" type="presOf" srcId="{6190CC89-2FBB-4DBD-98FB-D51C45CA0E10}" destId="{9AFD53C3-ED59-4508-A986-33267339545F}" srcOrd="0" destOrd="0" presId="urn:microsoft.com/office/officeart/2005/8/layout/vList5"/>
    <dgm:cxn modelId="{94EB9073-3377-4A06-B86E-99C3C1C63E51}" srcId="{DF3FBC94-D43C-407E-A345-C378EB3782CB}" destId="{BD9F1A0F-EEB7-4091-BED7-75BAC3A79899}" srcOrd="0" destOrd="0" parTransId="{9571C189-0E62-4CA3-980F-681FF69C6F70}" sibTransId="{FF896485-40F9-41BC-B672-4A36E2BFFEF6}"/>
    <dgm:cxn modelId="{733B5442-204D-4D0C-8E79-1436DE44635A}" srcId="{6190CC89-2FBB-4DBD-98FB-D51C45CA0E10}" destId="{F7713773-8528-48FA-AD10-5AAE494B3D05}" srcOrd="2" destOrd="0" parTransId="{75136096-F1B0-484B-B0B7-EB45CFC2FE48}" sibTransId="{C2012A49-9F23-4AC0-B11F-F6C2C36C21E1}"/>
    <dgm:cxn modelId="{7B37C199-C7BC-466B-9270-C84EF73D60BE}" srcId="{6190CC89-2FBB-4DBD-98FB-D51C45CA0E10}" destId="{BF7177E4-430B-4D90-B8BF-FAF502739B36}" srcOrd="0" destOrd="0" parTransId="{7F4F44F1-E5F4-4836-94A6-B0C58C1182F5}" sibTransId="{55F21FC9-EDF2-4E3E-932C-EA0AEEAAC902}"/>
    <dgm:cxn modelId="{90DA31C3-A9F9-4AE8-932B-E78C5D941691}" type="presParOf" srcId="{9AFD53C3-ED59-4508-A986-33267339545F}" destId="{A005083F-744D-4F34-8782-B7C61A69BFB0}" srcOrd="0" destOrd="0" presId="urn:microsoft.com/office/officeart/2005/8/layout/vList5"/>
    <dgm:cxn modelId="{79C26E39-DD91-4E36-8B96-28798FE737DF}" type="presParOf" srcId="{A005083F-744D-4F34-8782-B7C61A69BFB0}" destId="{A3E6B369-DA7E-4794-AEFB-05F0D029245C}" srcOrd="0" destOrd="0" presId="urn:microsoft.com/office/officeart/2005/8/layout/vList5"/>
    <dgm:cxn modelId="{2E8C01D5-42D0-403E-AFC8-16AB4C313C65}" type="presParOf" srcId="{A005083F-744D-4F34-8782-B7C61A69BFB0}" destId="{07D06CB7-092A-427A-9447-8F5EE5E489DD}" srcOrd="1" destOrd="0" presId="urn:microsoft.com/office/officeart/2005/8/layout/vList5"/>
    <dgm:cxn modelId="{F5CDE46F-5EB3-4BC7-9672-2C4FD980C3DC}" type="presParOf" srcId="{9AFD53C3-ED59-4508-A986-33267339545F}" destId="{F475F979-EB4D-4609-A4FA-7FE269E35AEE}" srcOrd="1" destOrd="0" presId="urn:microsoft.com/office/officeart/2005/8/layout/vList5"/>
    <dgm:cxn modelId="{FA5A13C6-9D9E-4BE6-9873-6EAC36D9D59B}" type="presParOf" srcId="{9AFD53C3-ED59-4508-A986-33267339545F}" destId="{B54F9A86-EB1E-42A5-A960-82D00B9ED496}" srcOrd="2" destOrd="0" presId="urn:microsoft.com/office/officeart/2005/8/layout/vList5"/>
    <dgm:cxn modelId="{DCC5FEB3-726E-47C4-8A00-C4401F6F4A38}" type="presParOf" srcId="{B54F9A86-EB1E-42A5-A960-82D00B9ED496}" destId="{D7F54B8B-7BFA-4865-A08F-50F494BA406C}" srcOrd="0" destOrd="0" presId="urn:microsoft.com/office/officeart/2005/8/layout/vList5"/>
    <dgm:cxn modelId="{29A28228-FF6C-4934-9033-FBF9D8E624E2}" type="presParOf" srcId="{B54F9A86-EB1E-42A5-A960-82D00B9ED496}" destId="{B9D0CE9B-84C0-4759-932D-D4604F5787ED}" srcOrd="1" destOrd="0" presId="urn:microsoft.com/office/officeart/2005/8/layout/vList5"/>
    <dgm:cxn modelId="{3A6956F2-6B50-4485-95BB-374DD484258F}" type="presParOf" srcId="{9AFD53C3-ED59-4508-A986-33267339545F}" destId="{74006BB7-18C6-4C27-A40E-865C075BFE67}" srcOrd="3" destOrd="0" presId="urn:microsoft.com/office/officeart/2005/8/layout/vList5"/>
    <dgm:cxn modelId="{84D3185C-CF9F-476F-828E-137FB6ED0415}" type="presParOf" srcId="{9AFD53C3-ED59-4508-A986-33267339545F}" destId="{91C908BF-87FF-4EDC-84C9-868F7FCCE8C5}" srcOrd="4" destOrd="0" presId="urn:microsoft.com/office/officeart/2005/8/layout/vList5"/>
    <dgm:cxn modelId="{671954A9-6A25-48EF-BE7B-645B6DFF2C2C}" type="presParOf" srcId="{91C908BF-87FF-4EDC-84C9-868F7FCCE8C5}" destId="{BD7F0BFB-7402-4569-99BD-AE7C04CB15BC}" srcOrd="0" destOrd="0" presId="urn:microsoft.com/office/officeart/2005/8/layout/vList5"/>
    <dgm:cxn modelId="{B7DCFA1F-491A-4275-80BA-CEB5C3733261}" type="presParOf" srcId="{91C908BF-87FF-4EDC-84C9-868F7FCCE8C5}" destId="{F4EFFCAD-C980-46F0-8713-0C360BC20B42}" srcOrd="1" destOrd="0" presId="urn:microsoft.com/office/officeart/2005/8/layout/vList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79ED482-D5C8-4D44-AFA8-1C4487B894E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956C3E8-24DE-4579-9646-0DFFDBE73C6F}">
      <dgm:prSet phldrT="[Текст]" custT="1"/>
      <dgm:spPr>
        <a:solidFill>
          <a:schemeClr val="accent1">
            <a:lumMod val="60000"/>
            <a:lumOff val="40000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ru-RU" sz="1400" b="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Легализация «теневой» занятости и  заработной платы</a:t>
          </a:r>
          <a:endParaRPr lang="ru-RU" sz="1400" b="0" dirty="0">
            <a:solidFill>
              <a:schemeClr val="bg2">
                <a:lumMod val="2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3EF109D8-4C9B-4550-B5CC-31E7D38670EE}" type="parTrans" cxnId="{C7D990E7-72FF-4536-BEA2-7B6C60C622DB}">
      <dgm:prSet/>
      <dgm:spPr/>
      <dgm:t>
        <a:bodyPr/>
        <a:lstStyle/>
        <a:p>
          <a:endParaRPr lang="ru-RU"/>
        </a:p>
      </dgm:t>
    </dgm:pt>
    <dgm:pt modelId="{6DD50F7C-E870-4C84-A23A-C447B3193609}" type="sibTrans" cxnId="{C7D990E7-72FF-4536-BEA2-7B6C60C622DB}">
      <dgm:prSet/>
      <dgm:spPr/>
      <dgm:t>
        <a:bodyPr/>
        <a:lstStyle/>
        <a:p>
          <a:endParaRPr lang="ru-RU"/>
        </a:p>
      </dgm:t>
    </dgm:pt>
    <dgm:pt modelId="{47859230-537E-4C6A-AAC8-60A7F4FBDDE2}">
      <dgm:prSet phldrT="[Текст]" custT="1"/>
      <dgm:spPr>
        <a:solidFill>
          <a:schemeClr val="accent4">
            <a:lumMod val="40000"/>
            <a:lumOff val="60000"/>
            <a:alpha val="90000"/>
          </a:schemeClr>
        </a:solidFill>
        <a:ln>
          <a:solidFill>
            <a:schemeClr val="bg2">
              <a:lumMod val="75000"/>
              <a:alpha val="90000"/>
            </a:schemeClr>
          </a:solidFill>
          <a:miter lim="800000"/>
        </a:ln>
      </dgm:spPr>
      <dgm:t>
        <a:bodyPr/>
        <a:lstStyle/>
        <a:p>
          <a:pPr algn="just"/>
          <a:r>
            <a:rPr lang="ru-RU" sz="1100" dirty="0" smtClean="0">
              <a:latin typeface="Times New Roman" pitchFamily="18" charset="0"/>
              <a:cs typeface="Times New Roman" pitchFamily="18" charset="0"/>
            </a:rPr>
            <a:t>За 2025 год проведено 10 рейдовых мероприятий по нелегальной занятости населения, обследовано86 субъектов малого и среднего предпринимательства, посещено102 объекта бизнеса, обследовано 143  работника на предмет наличия трудовых договоров. В результате рейдовых мероприятий заключено 43трудовых договора. Проведено 5 заседаний межведомственной рабочей группы по нелегальной  занятости населения  с приглашением работодателей, участвовавших в мероприятиях по нелегальной занятости и не представивших копии трудовых договоров, работодателей, выплачивающих зарплату ниже МРОТ. На заседания рабочей группы приглашено 49 индивидуальных предпринимателей,4 руководителя организаций. Совместно с прокуратурой Чернышевского района проведено 2 рейдовых мероприятия, посещено 6 субъектов малого и среднего предпринимательства, посещено 8 объектов бизнеса, обследовано 17 работников на предмет наличия трудовых договоров, у 13 работников отсутствовали трудовые договоры. </a:t>
          </a:r>
          <a:endParaRPr lang="ru-RU" sz="1100" dirty="0">
            <a:latin typeface="Times New Roman" pitchFamily="18" charset="0"/>
            <a:cs typeface="Times New Roman" pitchFamily="18" charset="0"/>
          </a:endParaRPr>
        </a:p>
      </dgm:t>
    </dgm:pt>
    <dgm:pt modelId="{CC662B7C-F3F7-4652-84A1-EEB6FE510097}" type="parTrans" cxnId="{84A36393-3659-4604-8594-8BCA2D98A2EE}">
      <dgm:prSet/>
      <dgm:spPr/>
      <dgm:t>
        <a:bodyPr/>
        <a:lstStyle/>
        <a:p>
          <a:endParaRPr lang="ru-RU"/>
        </a:p>
      </dgm:t>
    </dgm:pt>
    <dgm:pt modelId="{507A100E-0B2F-4594-A4D1-D20F85077A34}" type="sibTrans" cxnId="{84A36393-3659-4604-8594-8BCA2D98A2EE}">
      <dgm:prSet/>
      <dgm:spPr/>
      <dgm:t>
        <a:bodyPr/>
        <a:lstStyle/>
        <a:p>
          <a:endParaRPr lang="ru-RU"/>
        </a:p>
      </dgm:t>
    </dgm:pt>
    <dgm:pt modelId="{376AE0C4-A434-4D0F-A9CF-9140D8120F46}">
      <dgm:prSet phldrT="[Текст]" custT="1"/>
      <dgm:spPr>
        <a:solidFill>
          <a:schemeClr val="accent1">
            <a:lumMod val="60000"/>
            <a:lumOff val="40000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ru-RU" sz="14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Сокращение неэффективных налоговых  льгот</a:t>
          </a:r>
          <a:endParaRPr lang="ru-RU" sz="1400" dirty="0">
            <a:solidFill>
              <a:schemeClr val="bg2">
                <a:lumMod val="2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EC197754-64DB-44E7-9F43-B6E3CA13C6CE}" type="parTrans" cxnId="{A2BCE1C9-1AE3-4689-AB0B-3D68D95E3813}">
      <dgm:prSet/>
      <dgm:spPr/>
      <dgm:t>
        <a:bodyPr/>
        <a:lstStyle/>
        <a:p>
          <a:endParaRPr lang="ru-RU"/>
        </a:p>
      </dgm:t>
    </dgm:pt>
    <dgm:pt modelId="{071D09A2-3795-4D18-867A-151391C068AA}" type="sibTrans" cxnId="{A2BCE1C9-1AE3-4689-AB0B-3D68D95E3813}">
      <dgm:prSet/>
      <dgm:spPr/>
      <dgm:t>
        <a:bodyPr/>
        <a:lstStyle/>
        <a:p>
          <a:endParaRPr lang="ru-RU"/>
        </a:p>
      </dgm:t>
    </dgm:pt>
    <dgm:pt modelId="{BCC12667-1092-4632-98C2-778ED863BFC9}">
      <dgm:prSet phldrT="[Текст]" custT="1"/>
      <dgm:spPr>
        <a:solidFill>
          <a:schemeClr val="accent4">
            <a:lumMod val="40000"/>
            <a:lumOff val="60000"/>
            <a:alpha val="90000"/>
          </a:schemeClr>
        </a:solidFill>
        <a:ln>
          <a:solidFill>
            <a:schemeClr val="bg2">
              <a:lumMod val="75000"/>
              <a:alpha val="90000"/>
            </a:schemeClr>
          </a:solidFill>
          <a:miter lim="800000"/>
        </a:ln>
      </dgm:spPr>
      <dgm:t>
        <a:bodyPr/>
        <a:lstStyle/>
        <a:p>
          <a:r>
            <a:rPr lang="ru-RU" sz="1100" dirty="0" smtClean="0">
              <a:latin typeface="Times New Roman" pitchFamily="18" charset="0"/>
              <a:cs typeface="Times New Roman" pitchFamily="18" charset="0"/>
            </a:rPr>
            <a:t>Неэффективные  налоговые льготы, предоставленные  представительным органом местного самоуправления отсутствуют в районе. Льготы предоставлены ветеранам  и инвалидам ВОВ, Почетному гражданину городского поселения «Жирекенское».</a:t>
          </a:r>
          <a:endParaRPr lang="ru-RU" sz="1100" dirty="0">
            <a:latin typeface="Times New Roman" pitchFamily="18" charset="0"/>
            <a:cs typeface="Times New Roman" pitchFamily="18" charset="0"/>
          </a:endParaRPr>
        </a:p>
      </dgm:t>
    </dgm:pt>
    <dgm:pt modelId="{753F6B75-947F-4D71-B58F-8644143EA7B2}" type="parTrans" cxnId="{3B59D7C2-1B8C-492E-A186-EBB3226F0700}">
      <dgm:prSet/>
      <dgm:spPr/>
      <dgm:t>
        <a:bodyPr/>
        <a:lstStyle/>
        <a:p>
          <a:endParaRPr lang="ru-RU"/>
        </a:p>
      </dgm:t>
    </dgm:pt>
    <dgm:pt modelId="{57366E9B-5DBF-4A9A-AD9D-FF096B23CDF9}" type="sibTrans" cxnId="{3B59D7C2-1B8C-492E-A186-EBB3226F0700}">
      <dgm:prSet/>
      <dgm:spPr/>
      <dgm:t>
        <a:bodyPr/>
        <a:lstStyle/>
        <a:p>
          <a:endParaRPr lang="ru-RU"/>
        </a:p>
      </dgm:t>
    </dgm:pt>
    <dgm:pt modelId="{F161C27B-C715-4A15-9606-2DDC3FC2D605}">
      <dgm:prSet phldrT="[Текст]" custT="1"/>
      <dgm:spPr>
        <a:solidFill>
          <a:schemeClr val="accent1">
            <a:lumMod val="60000"/>
            <a:lumOff val="40000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ru-RU" sz="14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Самообложение граждан</a:t>
          </a:r>
          <a:endParaRPr lang="ru-RU" sz="1400" dirty="0">
            <a:solidFill>
              <a:schemeClr val="bg2">
                <a:lumMod val="2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1D792033-03F9-4236-8337-F3374FE47AA9}" type="parTrans" cxnId="{6DF0DB46-0029-4463-9C47-4335E6D2E40F}">
      <dgm:prSet/>
      <dgm:spPr/>
      <dgm:t>
        <a:bodyPr/>
        <a:lstStyle/>
        <a:p>
          <a:endParaRPr lang="ru-RU"/>
        </a:p>
      </dgm:t>
    </dgm:pt>
    <dgm:pt modelId="{53B4B85D-7663-4968-ABFD-9EFCFF7D7BA8}" type="sibTrans" cxnId="{6DF0DB46-0029-4463-9C47-4335E6D2E40F}">
      <dgm:prSet/>
      <dgm:spPr/>
      <dgm:t>
        <a:bodyPr/>
        <a:lstStyle/>
        <a:p>
          <a:endParaRPr lang="ru-RU"/>
        </a:p>
      </dgm:t>
    </dgm:pt>
    <dgm:pt modelId="{1364D6FF-9FE1-451C-9FE6-FE692B83478C}">
      <dgm:prSet phldrT="[Текст]" custT="1"/>
      <dgm:spPr>
        <a:solidFill>
          <a:schemeClr val="accent4">
            <a:lumMod val="40000"/>
            <a:lumOff val="60000"/>
          </a:schemeClr>
        </a:solidFill>
        <a:ln>
          <a:solidFill>
            <a:schemeClr val="bg2">
              <a:lumMod val="75000"/>
            </a:schemeClr>
          </a:solidFill>
          <a:miter lim="800000"/>
        </a:ln>
      </dgm:spPr>
      <dgm:t>
        <a:bodyPr/>
        <a:lstStyle/>
        <a:p>
          <a:r>
            <a:rPr lang="ru-RU" sz="11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 2025 году самообложение граждан  отсутствует на уровне муниципального района «Чернышевский район»</a:t>
          </a:r>
          <a:r>
            <a:rPr lang="en-US" sz="11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1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 уровне поселений доходы от самообложения составили 33,0 тыс. рублей – с/</a:t>
          </a:r>
          <a:r>
            <a:rPr lang="ru-RU" sz="11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</a:t>
          </a:r>
          <a:r>
            <a:rPr lang="ru-RU" sz="11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Икшицкое) </a:t>
          </a:r>
          <a:endParaRPr lang="ru-RU" sz="11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836DE7F-8EB5-49CA-9918-E55A6BEE850F}" type="parTrans" cxnId="{31C17A18-4FE6-4FCC-9348-006D02AB61FF}">
      <dgm:prSet/>
      <dgm:spPr/>
      <dgm:t>
        <a:bodyPr/>
        <a:lstStyle/>
        <a:p>
          <a:endParaRPr lang="ru-RU"/>
        </a:p>
      </dgm:t>
    </dgm:pt>
    <dgm:pt modelId="{8393904A-6E90-4B7D-88A1-9514101A4D9C}" type="sibTrans" cxnId="{31C17A18-4FE6-4FCC-9348-006D02AB61FF}">
      <dgm:prSet/>
      <dgm:spPr/>
      <dgm:t>
        <a:bodyPr/>
        <a:lstStyle/>
        <a:p>
          <a:endParaRPr lang="ru-RU"/>
        </a:p>
      </dgm:t>
    </dgm:pt>
    <dgm:pt modelId="{7585B892-8B5B-43FD-BA21-FEFA5CEE950D}">
      <dgm:prSet custT="1"/>
      <dgm:spPr>
        <a:solidFill>
          <a:schemeClr val="accent4">
            <a:lumMod val="40000"/>
            <a:lumOff val="60000"/>
            <a:alpha val="90000"/>
          </a:schemeClr>
        </a:solidFill>
        <a:ln>
          <a:solidFill>
            <a:schemeClr val="bg2">
              <a:lumMod val="75000"/>
              <a:alpha val="90000"/>
            </a:schemeClr>
          </a:solidFill>
          <a:miter lim="800000"/>
        </a:ln>
      </dgm:spPr>
      <dgm:t>
        <a:bodyPr/>
        <a:lstStyle/>
        <a:p>
          <a:pPr algn="just"/>
          <a:r>
            <a:rPr lang="ru-RU" sz="1100" dirty="0" smtClean="0">
              <a:latin typeface="Times New Roman" pitchFamily="18" charset="0"/>
              <a:cs typeface="Times New Roman" pitchFamily="18" charset="0"/>
            </a:rPr>
            <a:t>Дополнительные поступления в бюджет от работы комиссии составили за 2025 г - 242,7 тыс.руб.</a:t>
          </a:r>
          <a:endParaRPr lang="ru-RU" sz="1100" dirty="0">
            <a:latin typeface="Times New Roman" pitchFamily="18" charset="0"/>
            <a:cs typeface="Times New Roman" pitchFamily="18" charset="0"/>
          </a:endParaRPr>
        </a:p>
      </dgm:t>
    </dgm:pt>
    <dgm:pt modelId="{97782586-1F40-4DCA-A883-7E76F17F0772}" type="parTrans" cxnId="{F87F4BA3-2C64-461E-A86C-58DF90E68CE4}">
      <dgm:prSet/>
      <dgm:spPr/>
      <dgm:t>
        <a:bodyPr/>
        <a:lstStyle/>
        <a:p>
          <a:endParaRPr lang="ru-RU"/>
        </a:p>
      </dgm:t>
    </dgm:pt>
    <dgm:pt modelId="{D69FC8A6-334C-4E16-A810-E312B242FB33}" type="sibTrans" cxnId="{F87F4BA3-2C64-461E-A86C-58DF90E68CE4}">
      <dgm:prSet/>
      <dgm:spPr/>
      <dgm:t>
        <a:bodyPr/>
        <a:lstStyle/>
        <a:p>
          <a:endParaRPr lang="ru-RU"/>
        </a:p>
      </dgm:t>
    </dgm:pt>
    <dgm:pt modelId="{93E4E39A-6DAF-4441-8C4F-E4814048F847}">
      <dgm:prSet phldrT="[Текст]" custT="1"/>
      <dgm:spPr>
        <a:solidFill>
          <a:schemeClr val="accent1">
            <a:lumMod val="60000"/>
            <a:lumOff val="40000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ru-RU" sz="14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Сокращение дебиторской задолженности по налоговым и неналоговым платежам в бюджет МР «Чернышевский район» </a:t>
          </a:r>
        </a:p>
        <a:p>
          <a:r>
            <a:rPr lang="ru-RU" sz="14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на 2025-2027 года </a:t>
          </a:r>
          <a:endParaRPr lang="ru-RU" sz="1400" dirty="0">
            <a:solidFill>
              <a:schemeClr val="bg2">
                <a:lumMod val="2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3E661B8E-01E7-4E55-AA53-8A95EC3A0715}" type="parTrans" cxnId="{8ED6A1DE-33AB-4437-AFD3-E49301F2956B}">
      <dgm:prSet/>
      <dgm:spPr/>
      <dgm:t>
        <a:bodyPr/>
        <a:lstStyle/>
        <a:p>
          <a:endParaRPr lang="ru-RU"/>
        </a:p>
      </dgm:t>
    </dgm:pt>
    <dgm:pt modelId="{948F43B5-A504-4EA1-BD3C-3435287F5DCA}" type="sibTrans" cxnId="{8ED6A1DE-33AB-4437-AFD3-E49301F2956B}">
      <dgm:prSet/>
      <dgm:spPr/>
      <dgm:t>
        <a:bodyPr/>
        <a:lstStyle/>
        <a:p>
          <a:endParaRPr lang="ru-RU"/>
        </a:p>
      </dgm:t>
    </dgm:pt>
    <dgm:pt modelId="{ADFFF7A7-7CD7-4EF1-8645-94998A426860}">
      <dgm:prSet phldrT="[Текст]" custT="1"/>
      <dgm:spPr>
        <a:solidFill>
          <a:schemeClr val="accent4">
            <a:lumMod val="40000"/>
            <a:lumOff val="60000"/>
          </a:schemeClr>
        </a:solidFill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pPr algn="just"/>
          <a:r>
            <a:rPr lang="ru-RU" sz="11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План мероприятий по взысканию дебиторской задолженности по платежам в бюджет муниципального района «Чернышевский район» , утвержден приказом Комитета по финансам администрации МР «Чернышевский район» от 28.02.2025 года  № 7-пд. </a:t>
          </a:r>
          <a:r>
            <a:rPr lang="ru-RU" sz="11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 результате проведенных мероприятий План выполнен за 2025 год  на 100</a:t>
          </a:r>
          <a:r>
            <a:rPr lang="ru-RU" sz="11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%</a:t>
          </a:r>
          <a:r>
            <a:rPr lang="ru-RU" sz="11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В результате проведенных мероприятий снижение дебиторской задолженности составило 47,5 % (при плановых показателях 26,1 %)</a:t>
          </a:r>
          <a:endParaRPr lang="ru-RU" sz="11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B5A0716-3EAB-4EC3-8A5C-5980EE519C39}" type="parTrans" cxnId="{C046C8FF-7FC4-4DE8-B980-563D0302CDA2}">
      <dgm:prSet/>
      <dgm:spPr/>
      <dgm:t>
        <a:bodyPr/>
        <a:lstStyle/>
        <a:p>
          <a:endParaRPr lang="ru-RU"/>
        </a:p>
      </dgm:t>
    </dgm:pt>
    <dgm:pt modelId="{A7EE2038-9151-4E39-A9D3-0666E90F6292}" type="sibTrans" cxnId="{C046C8FF-7FC4-4DE8-B980-563D0302CDA2}">
      <dgm:prSet/>
      <dgm:spPr/>
      <dgm:t>
        <a:bodyPr/>
        <a:lstStyle/>
        <a:p>
          <a:endParaRPr lang="ru-RU"/>
        </a:p>
      </dgm:t>
    </dgm:pt>
    <dgm:pt modelId="{17355EDC-985F-465A-9729-0C2B4B74FBA5}" type="pres">
      <dgm:prSet presAssocID="{079ED482-D5C8-4D44-AFA8-1C4487B894E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DD41629-003D-4020-982B-5D03DB493BED}" type="pres">
      <dgm:prSet presAssocID="{E956C3E8-24DE-4579-9646-0DFFDBE73C6F}" presName="linNode" presStyleCnt="0"/>
      <dgm:spPr/>
    </dgm:pt>
    <dgm:pt modelId="{8D076B1E-D591-4E2C-8CF2-D81BA1EE032E}" type="pres">
      <dgm:prSet presAssocID="{E956C3E8-24DE-4579-9646-0DFFDBE73C6F}" presName="parentText" presStyleLbl="node1" presStyleIdx="0" presStyleCnt="6" custScaleX="93335" custScaleY="319270" custLinFactNeighborX="930" custLinFactNeighborY="-7163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8EB3DB-EC05-4FB6-9C70-F2B8684D2612}" type="pres">
      <dgm:prSet presAssocID="{E956C3E8-24DE-4579-9646-0DFFDBE73C6F}" presName="descendantText" presStyleLbl="alignAccFollowNode1" presStyleIdx="0" presStyleCnt="2" custScaleX="94228" custScaleY="2000000" custLinFactY="73995" custLinFactNeighborX="3453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C2FDCC-35AE-4E4A-854C-51560531D7B3}" type="pres">
      <dgm:prSet presAssocID="{6DD50F7C-E870-4C84-A23A-C447B3193609}" presName="sp" presStyleCnt="0"/>
      <dgm:spPr/>
    </dgm:pt>
    <dgm:pt modelId="{4913D165-5BAC-4BDA-A404-8B52BBE46548}" type="pres">
      <dgm:prSet presAssocID="{376AE0C4-A434-4D0F-A9CF-9140D8120F46}" presName="linNode" presStyleCnt="0"/>
      <dgm:spPr/>
    </dgm:pt>
    <dgm:pt modelId="{FA6BFD45-8877-4F47-BD86-BB31008E5F02}" type="pres">
      <dgm:prSet presAssocID="{376AE0C4-A434-4D0F-A9CF-9140D8120F46}" presName="parentText" presStyleLbl="node1" presStyleIdx="1" presStyleCnt="6" custScaleX="95724" custScaleY="246254" custLinFactY="200000" custLinFactNeighborX="-2393" custLinFactNeighborY="20596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134B8C-622A-4D61-9B26-026EFC2229EF}" type="pres">
      <dgm:prSet presAssocID="{376AE0C4-A434-4D0F-A9CF-9140D8120F46}" presName="descendantText" presStyleLbl="alignAccFollowNode1" presStyleIdx="1" presStyleCnt="2" custScaleX="96587" custScaleY="406374" custLinFactY="200000" custLinFactNeighborX="1064" custLinFactNeighborY="2984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4F937A-A85A-4B36-8023-701E1687E1F6}" type="pres">
      <dgm:prSet presAssocID="{071D09A2-3795-4D18-867A-151391C068AA}" presName="sp" presStyleCnt="0"/>
      <dgm:spPr/>
    </dgm:pt>
    <dgm:pt modelId="{9C38CCD6-A011-497A-BE9B-CA3AA314ED7A}" type="pres">
      <dgm:prSet presAssocID="{F161C27B-C715-4A15-9606-2DDC3FC2D605}" presName="linNode" presStyleCnt="0"/>
      <dgm:spPr/>
    </dgm:pt>
    <dgm:pt modelId="{E7F6DCD8-48A9-4FB3-A87C-8DA1395DA42C}" type="pres">
      <dgm:prSet presAssocID="{F161C27B-C715-4A15-9606-2DDC3FC2D605}" presName="parentText" presStyleLbl="node1" presStyleIdx="2" presStyleCnt="6" custScaleX="95954" custScaleY="197867" custLinFactY="200000" custLinFactNeighborX="-4255" custLinFactNeighborY="28820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2A317B-E4F1-4242-A55D-C3906354A5C1}" type="pres">
      <dgm:prSet presAssocID="{53B4B85D-7663-4968-ABFD-9EFCFF7D7BA8}" presName="sp" presStyleCnt="0"/>
      <dgm:spPr/>
    </dgm:pt>
    <dgm:pt modelId="{7D39E41A-CFF4-4005-990A-36823994A897}" type="pres">
      <dgm:prSet presAssocID="{1364D6FF-9FE1-451C-9FE6-FE692B83478C}" presName="linNode" presStyleCnt="0"/>
      <dgm:spPr/>
    </dgm:pt>
    <dgm:pt modelId="{1E4053AA-6E60-4AFB-B177-2B30A658C3E5}" type="pres">
      <dgm:prSet presAssocID="{1364D6FF-9FE1-451C-9FE6-FE692B83478C}" presName="parentText" presStyleLbl="node1" presStyleIdx="3" presStyleCnt="6" custScaleX="167908" custScaleY="307503" custLinFactY="100000" custLinFactNeighborX="98961" custLinFactNeighborY="18534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B4D431-3B90-4A82-A118-27517C3634B8}" type="pres">
      <dgm:prSet presAssocID="{8393904A-6E90-4B7D-88A1-9514101A4D9C}" presName="sp" presStyleCnt="0"/>
      <dgm:spPr/>
    </dgm:pt>
    <dgm:pt modelId="{0449BB55-CF01-4931-979E-67E1F72232B5}" type="pres">
      <dgm:prSet presAssocID="{93E4E39A-6DAF-4441-8C4F-E4814048F847}" presName="linNode" presStyleCnt="0"/>
      <dgm:spPr/>
    </dgm:pt>
    <dgm:pt modelId="{B433E4C8-549C-4E54-8C1E-27171DA8AB6F}" type="pres">
      <dgm:prSet presAssocID="{93E4E39A-6DAF-4441-8C4F-E4814048F847}" presName="parentText" presStyleLbl="node1" presStyleIdx="4" presStyleCnt="6" custScaleY="880320" custLinFactY="251769" custLinFactNeighborX="-5308" custLinFactNeighborY="3000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FC7EDC-E70F-4F14-AE2E-CC6EFE7C242C}" type="pres">
      <dgm:prSet presAssocID="{948F43B5-A504-4EA1-BD3C-3435287F5DCA}" presName="sp" presStyleCnt="0"/>
      <dgm:spPr/>
    </dgm:pt>
    <dgm:pt modelId="{54E4CEBE-8F50-4B66-9EF7-5212708DA8D3}" type="pres">
      <dgm:prSet presAssocID="{ADFFF7A7-7CD7-4EF1-8645-94998A426860}" presName="linNode" presStyleCnt="0"/>
      <dgm:spPr/>
    </dgm:pt>
    <dgm:pt modelId="{B0686375-AD65-4323-B9B3-34601C8937EB}" type="pres">
      <dgm:prSet presAssocID="{ADFFF7A7-7CD7-4EF1-8645-94998A426860}" presName="parentText" presStyleLbl="node1" presStyleIdx="5" presStyleCnt="6" custScaleX="170850" custScaleY="875512" custLinFactY="-147627" custLinFactNeighborX="97841" custLinFactNeighborY="-2000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DF0DB46-0029-4463-9C47-4335E6D2E40F}" srcId="{079ED482-D5C8-4D44-AFA8-1C4487B894E8}" destId="{F161C27B-C715-4A15-9606-2DDC3FC2D605}" srcOrd="2" destOrd="0" parTransId="{1D792033-03F9-4236-8337-F3374FE47AA9}" sibTransId="{53B4B85D-7663-4968-ABFD-9EFCFF7D7BA8}"/>
    <dgm:cxn modelId="{8ED6A1DE-33AB-4437-AFD3-E49301F2956B}" srcId="{079ED482-D5C8-4D44-AFA8-1C4487B894E8}" destId="{93E4E39A-6DAF-4441-8C4F-E4814048F847}" srcOrd="4" destOrd="0" parTransId="{3E661B8E-01E7-4E55-AA53-8A95EC3A0715}" sibTransId="{948F43B5-A504-4EA1-BD3C-3435287F5DCA}"/>
    <dgm:cxn modelId="{26B7E902-7BB0-4C2C-B998-53ABA46BF45F}" type="presOf" srcId="{079ED482-D5C8-4D44-AFA8-1C4487B894E8}" destId="{17355EDC-985F-465A-9729-0C2B4B74FBA5}" srcOrd="0" destOrd="0" presId="urn:microsoft.com/office/officeart/2005/8/layout/vList5"/>
    <dgm:cxn modelId="{EB0064F5-C6C1-40C0-B08F-CFEFB9BD7190}" type="presOf" srcId="{376AE0C4-A434-4D0F-A9CF-9140D8120F46}" destId="{FA6BFD45-8877-4F47-BD86-BB31008E5F02}" srcOrd="0" destOrd="0" presId="urn:microsoft.com/office/officeart/2005/8/layout/vList5"/>
    <dgm:cxn modelId="{E40F2941-19AB-4F76-9E41-DE7262B03240}" type="presOf" srcId="{47859230-537E-4C6A-AAC8-60A7F4FBDDE2}" destId="{1A8EB3DB-EC05-4FB6-9C70-F2B8684D2612}" srcOrd="0" destOrd="0" presId="urn:microsoft.com/office/officeart/2005/8/layout/vList5"/>
    <dgm:cxn modelId="{D3DE6451-AA38-48AC-AE28-6E5BC56AAFE8}" type="presOf" srcId="{93E4E39A-6DAF-4441-8C4F-E4814048F847}" destId="{B433E4C8-549C-4E54-8C1E-27171DA8AB6F}" srcOrd="0" destOrd="0" presId="urn:microsoft.com/office/officeart/2005/8/layout/vList5"/>
    <dgm:cxn modelId="{31C17A18-4FE6-4FCC-9348-006D02AB61FF}" srcId="{079ED482-D5C8-4D44-AFA8-1C4487B894E8}" destId="{1364D6FF-9FE1-451C-9FE6-FE692B83478C}" srcOrd="3" destOrd="0" parTransId="{9836DE7F-8EB5-49CA-9918-E55A6BEE850F}" sibTransId="{8393904A-6E90-4B7D-88A1-9514101A4D9C}"/>
    <dgm:cxn modelId="{3B59D7C2-1B8C-492E-A186-EBB3226F0700}" srcId="{376AE0C4-A434-4D0F-A9CF-9140D8120F46}" destId="{BCC12667-1092-4632-98C2-778ED863BFC9}" srcOrd="0" destOrd="0" parTransId="{753F6B75-947F-4D71-B58F-8644143EA7B2}" sibTransId="{57366E9B-5DBF-4A9A-AD9D-FF096B23CDF9}"/>
    <dgm:cxn modelId="{2E893D8A-C6DD-4509-88C8-E0CF8799EDAF}" type="presOf" srcId="{BCC12667-1092-4632-98C2-778ED863BFC9}" destId="{5E134B8C-622A-4D61-9B26-026EFC2229EF}" srcOrd="0" destOrd="0" presId="urn:microsoft.com/office/officeart/2005/8/layout/vList5"/>
    <dgm:cxn modelId="{08AE0F31-1B1E-4C53-8AEC-205121A0A6AE}" type="presOf" srcId="{E956C3E8-24DE-4579-9646-0DFFDBE73C6F}" destId="{8D076B1E-D591-4E2C-8CF2-D81BA1EE032E}" srcOrd="0" destOrd="0" presId="urn:microsoft.com/office/officeart/2005/8/layout/vList5"/>
    <dgm:cxn modelId="{685DD342-ABD6-415F-A12C-3617DC7DFDA2}" type="presOf" srcId="{7585B892-8B5B-43FD-BA21-FEFA5CEE950D}" destId="{1A8EB3DB-EC05-4FB6-9C70-F2B8684D2612}" srcOrd="0" destOrd="1" presId="urn:microsoft.com/office/officeart/2005/8/layout/vList5"/>
    <dgm:cxn modelId="{A2BCE1C9-1AE3-4689-AB0B-3D68D95E3813}" srcId="{079ED482-D5C8-4D44-AFA8-1C4487B894E8}" destId="{376AE0C4-A434-4D0F-A9CF-9140D8120F46}" srcOrd="1" destOrd="0" parTransId="{EC197754-64DB-44E7-9F43-B6E3CA13C6CE}" sibTransId="{071D09A2-3795-4D18-867A-151391C068AA}"/>
    <dgm:cxn modelId="{3B22DF5F-A1EC-49C5-B87E-CBFE66101067}" type="presOf" srcId="{1364D6FF-9FE1-451C-9FE6-FE692B83478C}" destId="{1E4053AA-6E60-4AFB-B177-2B30A658C3E5}" srcOrd="0" destOrd="0" presId="urn:microsoft.com/office/officeart/2005/8/layout/vList5"/>
    <dgm:cxn modelId="{C046C8FF-7FC4-4DE8-B980-563D0302CDA2}" srcId="{079ED482-D5C8-4D44-AFA8-1C4487B894E8}" destId="{ADFFF7A7-7CD7-4EF1-8645-94998A426860}" srcOrd="5" destOrd="0" parTransId="{CB5A0716-3EAB-4EC3-8A5C-5980EE519C39}" sibTransId="{A7EE2038-9151-4E39-A9D3-0666E90F6292}"/>
    <dgm:cxn modelId="{C7D990E7-72FF-4536-BEA2-7B6C60C622DB}" srcId="{079ED482-D5C8-4D44-AFA8-1C4487B894E8}" destId="{E956C3E8-24DE-4579-9646-0DFFDBE73C6F}" srcOrd="0" destOrd="0" parTransId="{3EF109D8-4C9B-4550-B5CC-31E7D38670EE}" sibTransId="{6DD50F7C-E870-4C84-A23A-C447B3193609}"/>
    <dgm:cxn modelId="{84A36393-3659-4604-8594-8BCA2D98A2EE}" srcId="{E956C3E8-24DE-4579-9646-0DFFDBE73C6F}" destId="{47859230-537E-4C6A-AAC8-60A7F4FBDDE2}" srcOrd="0" destOrd="0" parTransId="{CC662B7C-F3F7-4652-84A1-EEB6FE510097}" sibTransId="{507A100E-0B2F-4594-A4D1-D20F85077A34}"/>
    <dgm:cxn modelId="{F87F4BA3-2C64-461E-A86C-58DF90E68CE4}" srcId="{E956C3E8-24DE-4579-9646-0DFFDBE73C6F}" destId="{7585B892-8B5B-43FD-BA21-FEFA5CEE950D}" srcOrd="1" destOrd="0" parTransId="{97782586-1F40-4DCA-A883-7E76F17F0772}" sibTransId="{D69FC8A6-334C-4E16-A810-E312B242FB33}"/>
    <dgm:cxn modelId="{6C803236-6892-4C45-8B00-8CC9FD7BA77F}" type="presOf" srcId="{F161C27B-C715-4A15-9606-2DDC3FC2D605}" destId="{E7F6DCD8-48A9-4FB3-A87C-8DA1395DA42C}" srcOrd="0" destOrd="0" presId="urn:microsoft.com/office/officeart/2005/8/layout/vList5"/>
    <dgm:cxn modelId="{7B41B464-2573-4BFE-8C79-3795883D4984}" type="presOf" srcId="{ADFFF7A7-7CD7-4EF1-8645-94998A426860}" destId="{B0686375-AD65-4323-B9B3-34601C8937EB}" srcOrd="0" destOrd="0" presId="urn:microsoft.com/office/officeart/2005/8/layout/vList5"/>
    <dgm:cxn modelId="{4FDA24A6-196D-439B-9FF9-B7350333C81C}" type="presParOf" srcId="{17355EDC-985F-465A-9729-0C2B4B74FBA5}" destId="{BDD41629-003D-4020-982B-5D03DB493BED}" srcOrd="0" destOrd="0" presId="urn:microsoft.com/office/officeart/2005/8/layout/vList5"/>
    <dgm:cxn modelId="{3A46BEF7-4578-4D22-BCEB-7050DCECA4DF}" type="presParOf" srcId="{BDD41629-003D-4020-982B-5D03DB493BED}" destId="{8D076B1E-D591-4E2C-8CF2-D81BA1EE032E}" srcOrd="0" destOrd="0" presId="urn:microsoft.com/office/officeart/2005/8/layout/vList5"/>
    <dgm:cxn modelId="{BD234F64-F2B7-4C71-B9E3-66B40503DBA7}" type="presParOf" srcId="{BDD41629-003D-4020-982B-5D03DB493BED}" destId="{1A8EB3DB-EC05-4FB6-9C70-F2B8684D2612}" srcOrd="1" destOrd="0" presId="urn:microsoft.com/office/officeart/2005/8/layout/vList5"/>
    <dgm:cxn modelId="{E37F55EC-13C0-4450-9E09-4B82C3184C0F}" type="presParOf" srcId="{17355EDC-985F-465A-9729-0C2B4B74FBA5}" destId="{79C2FDCC-35AE-4E4A-854C-51560531D7B3}" srcOrd="1" destOrd="0" presId="urn:microsoft.com/office/officeart/2005/8/layout/vList5"/>
    <dgm:cxn modelId="{CEBB043E-7049-46AD-BB71-79E8C9448B62}" type="presParOf" srcId="{17355EDC-985F-465A-9729-0C2B4B74FBA5}" destId="{4913D165-5BAC-4BDA-A404-8B52BBE46548}" srcOrd="2" destOrd="0" presId="urn:microsoft.com/office/officeart/2005/8/layout/vList5"/>
    <dgm:cxn modelId="{DEE80812-1B5B-4E2C-81FA-FD985192F2E9}" type="presParOf" srcId="{4913D165-5BAC-4BDA-A404-8B52BBE46548}" destId="{FA6BFD45-8877-4F47-BD86-BB31008E5F02}" srcOrd="0" destOrd="0" presId="urn:microsoft.com/office/officeart/2005/8/layout/vList5"/>
    <dgm:cxn modelId="{F23EDB1C-1C9C-401A-B89A-E91B23FBCD3B}" type="presParOf" srcId="{4913D165-5BAC-4BDA-A404-8B52BBE46548}" destId="{5E134B8C-622A-4D61-9B26-026EFC2229EF}" srcOrd="1" destOrd="0" presId="urn:microsoft.com/office/officeart/2005/8/layout/vList5"/>
    <dgm:cxn modelId="{C7477386-20D8-41DB-977F-AA235F9E23F2}" type="presParOf" srcId="{17355EDC-985F-465A-9729-0C2B4B74FBA5}" destId="{334F937A-A85A-4B36-8023-701E1687E1F6}" srcOrd="3" destOrd="0" presId="urn:microsoft.com/office/officeart/2005/8/layout/vList5"/>
    <dgm:cxn modelId="{9B704BCF-A6FE-43BD-9AE9-91D24EC029BC}" type="presParOf" srcId="{17355EDC-985F-465A-9729-0C2B4B74FBA5}" destId="{9C38CCD6-A011-497A-BE9B-CA3AA314ED7A}" srcOrd="4" destOrd="0" presId="urn:microsoft.com/office/officeart/2005/8/layout/vList5"/>
    <dgm:cxn modelId="{F46A8350-270C-4005-911E-F2F462565E79}" type="presParOf" srcId="{9C38CCD6-A011-497A-BE9B-CA3AA314ED7A}" destId="{E7F6DCD8-48A9-4FB3-A87C-8DA1395DA42C}" srcOrd="0" destOrd="0" presId="urn:microsoft.com/office/officeart/2005/8/layout/vList5"/>
    <dgm:cxn modelId="{481AE49C-8456-4DB7-B52D-96AF38663256}" type="presParOf" srcId="{17355EDC-985F-465A-9729-0C2B4B74FBA5}" destId="{812A317B-E4F1-4242-A55D-C3906354A5C1}" srcOrd="5" destOrd="0" presId="urn:microsoft.com/office/officeart/2005/8/layout/vList5"/>
    <dgm:cxn modelId="{5043E248-B9EC-4463-8439-A7F24BD38C9E}" type="presParOf" srcId="{17355EDC-985F-465A-9729-0C2B4B74FBA5}" destId="{7D39E41A-CFF4-4005-990A-36823994A897}" srcOrd="6" destOrd="0" presId="urn:microsoft.com/office/officeart/2005/8/layout/vList5"/>
    <dgm:cxn modelId="{B89F6B8E-494A-4E84-BE3E-19361D102171}" type="presParOf" srcId="{7D39E41A-CFF4-4005-990A-36823994A897}" destId="{1E4053AA-6E60-4AFB-B177-2B30A658C3E5}" srcOrd="0" destOrd="0" presId="urn:microsoft.com/office/officeart/2005/8/layout/vList5"/>
    <dgm:cxn modelId="{F10EFF6E-E177-4A70-831C-F518BFEC5BCF}" type="presParOf" srcId="{17355EDC-985F-465A-9729-0C2B4B74FBA5}" destId="{00B4D431-3B90-4A82-A118-27517C3634B8}" srcOrd="7" destOrd="0" presId="urn:microsoft.com/office/officeart/2005/8/layout/vList5"/>
    <dgm:cxn modelId="{07477F6C-3A45-4223-9F88-D4F148A0FE3C}" type="presParOf" srcId="{17355EDC-985F-465A-9729-0C2B4B74FBA5}" destId="{0449BB55-CF01-4931-979E-67E1F72232B5}" srcOrd="8" destOrd="0" presId="urn:microsoft.com/office/officeart/2005/8/layout/vList5"/>
    <dgm:cxn modelId="{B5811EA4-59AB-4DF8-AD1B-33A773D9E120}" type="presParOf" srcId="{0449BB55-CF01-4931-979E-67E1F72232B5}" destId="{B433E4C8-549C-4E54-8C1E-27171DA8AB6F}" srcOrd="0" destOrd="0" presId="urn:microsoft.com/office/officeart/2005/8/layout/vList5"/>
    <dgm:cxn modelId="{98230821-D9DC-4CA0-A1CB-BAEAF4E8B1DF}" type="presParOf" srcId="{17355EDC-985F-465A-9729-0C2B4B74FBA5}" destId="{D1FC7EDC-E70F-4F14-AE2E-CC6EFE7C242C}" srcOrd="9" destOrd="0" presId="urn:microsoft.com/office/officeart/2005/8/layout/vList5"/>
    <dgm:cxn modelId="{1FB81072-733A-4458-B57C-FFA2F5A51B13}" type="presParOf" srcId="{17355EDC-985F-465A-9729-0C2B4B74FBA5}" destId="{54E4CEBE-8F50-4B66-9EF7-5212708DA8D3}" srcOrd="10" destOrd="0" presId="urn:microsoft.com/office/officeart/2005/8/layout/vList5"/>
    <dgm:cxn modelId="{18A6DFC4-2D37-43AB-9A12-A8EF1AAA76AA}" type="presParOf" srcId="{54E4CEBE-8F50-4B66-9EF7-5212708DA8D3}" destId="{B0686375-AD65-4323-B9B3-34601C8937EB}" srcOrd="0" destOrd="0" presId="urn:microsoft.com/office/officeart/2005/8/layout/vList5"/>
  </dgm:cxnLst>
  <dgm:bg>
    <a:solidFill>
      <a:schemeClr val="accent4">
        <a:lumMod val="20000"/>
        <a:lumOff val="80000"/>
      </a:schemeClr>
    </a:solidFill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0.57031</cdr:x>
      <cdr:y>0</cdr:y>
    </cdr:from>
    <cdr:to>
      <cdr:x>1</cdr:x>
      <cdr:y>0.45715</cdr:y>
    </cdr:to>
    <cdr:pic>
      <cdr:nvPicPr>
        <cdr:cNvPr id="4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5214942" y="0"/>
          <a:ext cx="3929058" cy="2286016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chemeClr val="bg2">
              <a:lumMod val="50000"/>
            </a:schemeClr>
          </a:solidFill>
        </a:ln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0.44698</cdr:x>
      <cdr:y>0.06322</cdr:y>
    </cdr:from>
    <cdr:to>
      <cdr:x>0.78175</cdr:x>
      <cdr:y>0.1709</cdr:y>
    </cdr:to>
    <cdr:sp macro="" textlink="">
      <cdr:nvSpPr>
        <cdr:cNvPr id="2" name="Стрелка вправо с вырезом 1"/>
        <cdr:cNvSpPr/>
      </cdr:nvSpPr>
      <cdr:spPr>
        <a:xfrm xmlns:a="http://schemas.openxmlformats.org/drawingml/2006/main" rot="1247637">
          <a:off x="3416673" y="284527"/>
          <a:ext cx="2558952" cy="484632"/>
        </a:xfrm>
        <a:prstGeom xmlns:a="http://schemas.openxmlformats.org/drawingml/2006/main" prst="notchedRight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0.4749</cdr:x>
      <cdr:y>0.09717</cdr:y>
    </cdr:from>
    <cdr:to>
      <cdr:x>0.77352</cdr:x>
      <cdr:y>0.15872</cdr:y>
    </cdr:to>
    <cdr:sp macro="" textlink="">
      <cdr:nvSpPr>
        <cdr:cNvPr id="3" name="Прямоугольник 2"/>
        <cdr:cNvSpPr/>
      </cdr:nvSpPr>
      <cdr:spPr>
        <a:xfrm xmlns:a="http://schemas.openxmlformats.org/drawingml/2006/main" rot="1231541">
          <a:off x="3630072" y="437329"/>
          <a:ext cx="2282611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lIns="91440" tIns="45720" rIns="91440" bIns="45720">
          <a:spAutoFit/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 xmlns:a="http://schemas.openxmlformats.org/drawingml/2006/main"/>
        <a:p xmlns:a="http://schemas.openxmlformats.org/drawingml/2006/main">
          <a:pPr algn="ctr"/>
          <a:r>
            <a:rPr lang="ru-RU" sz="1200" b="1" cap="none" spc="0" dirty="0" smtClean="0">
              <a:ln/>
              <a:solidFill>
                <a:schemeClr val="accent3"/>
              </a:solidFill>
              <a:effectLst/>
            </a:rPr>
            <a:t>Снижение на 9,0 млн.рублей</a:t>
          </a:r>
          <a:endParaRPr lang="ru-RU" sz="1200" b="1" cap="none" spc="0" dirty="0">
            <a:ln/>
            <a:solidFill>
              <a:schemeClr val="accent3"/>
            </a:solidFill>
            <a:effectLst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0.50992</cdr:x>
      <cdr:y>0.0779</cdr:y>
    </cdr:from>
    <cdr:to>
      <cdr:x>0.82106</cdr:x>
      <cdr:y>0.21488</cdr:y>
    </cdr:to>
    <cdr:sp macro="" textlink="">
      <cdr:nvSpPr>
        <cdr:cNvPr id="5" name="Стрелка вправо с вырезом 4"/>
        <cdr:cNvSpPr/>
      </cdr:nvSpPr>
      <cdr:spPr>
        <a:xfrm xmlns:a="http://schemas.openxmlformats.org/drawingml/2006/main" rot="1373902">
          <a:off x="4043496" y="372875"/>
          <a:ext cx="2467222" cy="655632"/>
        </a:xfrm>
        <a:prstGeom xmlns:a="http://schemas.openxmlformats.org/drawingml/2006/main" prst="notchedRightArrow">
          <a:avLst/>
        </a:prstGeom>
        <a:solidFill xmlns:a="http://schemas.openxmlformats.org/drawingml/2006/main">
          <a:srgbClr val="7030A0"/>
        </a:solidFill>
        <a:ln xmlns:a="http://schemas.openxmlformats.org/drawingml/2006/main">
          <a:solidFill>
            <a:srgbClr val="92D05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="horz"/>
        <a:lstStyle xmlns:a="http://schemas.openxmlformats.org/drawingml/2006/main"/>
        <a:p xmlns:a="http://schemas.openxmlformats.org/drawingml/2006/main">
          <a:endParaRPr lang="ru-RU" sz="1400" cap="none" spc="0" dirty="0">
            <a:ln w="18000">
              <a:solidFill>
                <a:schemeClr val="accent2">
                  <a:satMod val="140000"/>
                </a:schemeClr>
              </a:solidFill>
              <a:prstDash val="solid"/>
              <a:miter lim="800000"/>
            </a:ln>
            <a:solidFill>
              <a:schemeClr val="tx2">
                <a:lumMod val="40000"/>
                <a:lumOff val="60000"/>
              </a:schemeClr>
            </a:solidFill>
            <a:effectLst>
              <a:outerShdw blurRad="25500" dist="23000" dir="7020000" algn="tl">
                <a:srgbClr val="000000">
                  <a:alpha val="50000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0.53664</cdr:x>
      <cdr:y>0.12341</cdr:y>
    </cdr:from>
    <cdr:to>
      <cdr:x>0.81777</cdr:x>
      <cdr:y>0.19415</cdr:y>
    </cdr:to>
    <cdr:sp macro="" textlink="">
      <cdr:nvSpPr>
        <cdr:cNvPr id="7" name="Прямоугольник 6"/>
        <cdr:cNvSpPr/>
      </cdr:nvSpPr>
      <cdr:spPr>
        <a:xfrm xmlns:a="http://schemas.openxmlformats.org/drawingml/2006/main" rot="1415012">
          <a:off x="4255316" y="590700"/>
          <a:ext cx="2229263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lIns="91440" tIns="45720" rIns="91440" bIns="45720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ru-RU" sz="1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</a:rPr>
            <a:t>С Н и ж е Н и е</a:t>
          </a:r>
          <a:endParaRPr lang="ru-RU" sz="1600" b="1" cap="all" spc="0" dirty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solidFill>
              <a:srgbClr val="FFFF00"/>
            </a:solidFill>
            <a:effectLst>
              <a:reflection blurRad="12700" stA="28000" endPos="45000" dist="1000" dir="5400000" sy="-100000" algn="bl" rotWithShape="0"/>
            </a:effectLst>
          </a:endParaRPr>
        </a:p>
      </cdr:txBody>
    </cdr:sp>
  </cdr:relSizeAnchor>
  <cdr:relSizeAnchor xmlns:cdr="http://schemas.openxmlformats.org/drawingml/2006/chartDrawing">
    <cdr:from>
      <cdr:x>0.53559</cdr:x>
      <cdr:y>0.1182</cdr:y>
    </cdr:from>
    <cdr:to>
      <cdr:x>0.81672</cdr:x>
      <cdr:y>0.18893</cdr:y>
    </cdr:to>
    <cdr:sp macro="" textlink="">
      <cdr:nvSpPr>
        <cdr:cNvPr id="9" name="Прямоугольник 8"/>
        <cdr:cNvSpPr/>
      </cdr:nvSpPr>
      <cdr:spPr>
        <a:xfrm xmlns:a="http://schemas.openxmlformats.org/drawingml/2006/main" rot="1415012">
          <a:off x="4553092" y="675521"/>
          <a:ext cx="2389931" cy="40424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lIns="91440" tIns="45720" rIns="91440" bIns="45720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ru-RU" sz="1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</a:rPr>
            <a:t>С Н и ж е Н и е</a:t>
          </a:r>
          <a:endParaRPr lang="ru-RU" sz="1600" b="1" cap="all" spc="0" dirty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solidFill>
              <a:srgbClr val="FFFF00"/>
            </a:solidFill>
            <a:effectLst>
              <a:reflection blurRad="12700" stA="28000" endPos="45000" dist="1000" dir="5400000" sy="-100000" algn="bl" rotWithShape="0"/>
            </a:effectLst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85441A-057A-43AD-80C5-5B73D7A9300E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C7728-DCCB-49B1-BD39-6A3C6B4F519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6221BF-1403-41B6-9B7B-AD46713CB449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4C7728-DCCB-49B1-BD39-6A3C6B4F5199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43017-3F16-4443-AC90-FF646F2720F1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4936-E5E1-4678-9C6A-76C6D79FB0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43017-3F16-4443-AC90-FF646F2720F1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4936-E5E1-4678-9C6A-76C6D79FB0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43017-3F16-4443-AC90-FF646F2720F1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4936-E5E1-4678-9C6A-76C6D79FB0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43017-3F16-4443-AC90-FF646F2720F1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4936-E5E1-4678-9C6A-76C6D79FB0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43017-3F16-4443-AC90-FF646F2720F1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4936-E5E1-4678-9C6A-76C6D79FB0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43017-3F16-4443-AC90-FF646F2720F1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4936-E5E1-4678-9C6A-76C6D79FB0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43017-3F16-4443-AC90-FF646F2720F1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4936-E5E1-4678-9C6A-76C6D79FB0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43017-3F16-4443-AC90-FF646F2720F1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4936-E5E1-4678-9C6A-76C6D79FB0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43017-3F16-4443-AC90-FF646F2720F1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4936-E5E1-4678-9C6A-76C6D79FB0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43017-3F16-4443-AC90-FF646F2720F1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4936-E5E1-4678-9C6A-76C6D79FB0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43017-3F16-4443-AC90-FF646F2720F1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4936-E5E1-4678-9C6A-76C6D79FB0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43017-3F16-4443-AC90-FF646F2720F1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A4936-E5E1-4678-9C6A-76C6D79FB08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ДОКЛАД</a:t>
            </a:r>
          </a:p>
          <a:p>
            <a:pPr algn="ctr"/>
            <a:r>
              <a:rPr lang="ru-RU" sz="4400" dirty="0" smtClean="0">
                <a:solidFill>
                  <a:schemeClr val="accent5">
                    <a:lumMod val="75000"/>
                  </a:schemeClr>
                </a:solidFill>
              </a:rPr>
              <a:t>«</a:t>
            </a:r>
            <a:r>
              <a:rPr lang="ru-RU" sz="44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Об итогах исполнения районного бюджета муниципального района «Чернышевский район» </a:t>
            </a:r>
          </a:p>
          <a:p>
            <a:pPr algn="ctr"/>
            <a:r>
              <a:rPr lang="ru-RU" sz="44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за 2025 год и задачах финансовых органов </a:t>
            </a:r>
          </a:p>
          <a:p>
            <a:pPr algn="ctr"/>
            <a:r>
              <a:rPr lang="ru-RU" sz="44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на 2026 год»</a:t>
            </a:r>
            <a:endParaRPr lang="ru-RU" sz="44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C:\Users\Ирина\Desktop\ef0eaa_3mi9j5_ld7_ap_d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357290" cy="16922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0" y="0"/>
          <a:ext cx="9072594" cy="6715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14282" y="1428736"/>
            <a:ext cx="4357718" cy="50720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686800" cy="1198438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/>
              <a:t>РАСХОДЫ  РАЙОННОГО  БЮДЖЕТА ЧЕРНЫШЕВСКОГО РАЙОНА </a:t>
            </a:r>
            <a:br>
              <a:rPr lang="ru-RU" sz="2000" b="1" dirty="0" smtClean="0"/>
            </a:br>
            <a:r>
              <a:rPr lang="ru-RU" sz="2000" b="1" dirty="0" smtClean="0"/>
              <a:t>по динамике и структуре</a:t>
            </a:r>
            <a:endParaRPr lang="ru-RU" sz="2000" b="1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857224" y="3000372"/>
            <a:ext cx="3000396" cy="357190"/>
          </a:xfrm>
          <a:prstGeom prst="rightArrow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РОСТ -253,1 млн.рублей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1714488"/>
            <a:ext cx="4071966" cy="57150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Динамика расходов районного бюджета Чернышевского района (млн. руб.</a:t>
            </a:r>
            <a:r>
              <a:rPr lang="ru-RU" sz="1600" dirty="0" smtClean="0">
                <a:solidFill>
                  <a:srgbClr val="000066"/>
                </a:solidFill>
              </a:rPr>
              <a:t>)</a:t>
            </a:r>
            <a:endParaRPr lang="ru-RU" sz="16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14876" y="1428736"/>
            <a:ext cx="4286280" cy="50720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857752" y="1714488"/>
            <a:ext cx="4071966" cy="57150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Структура расходов районного бюджета Чернышевского района (млн. руб.</a:t>
            </a:r>
            <a:r>
              <a:rPr lang="ru-RU" sz="1600" dirty="0" smtClean="0">
                <a:solidFill>
                  <a:srgbClr val="000066"/>
                </a:solidFill>
              </a:rPr>
              <a:t>)</a:t>
            </a:r>
            <a:endParaRPr lang="ru-RU" sz="16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Диаграмма 12"/>
          <p:cNvGraphicFramePr/>
          <p:nvPr/>
        </p:nvGraphicFramePr>
        <p:xfrm>
          <a:off x="285720" y="3571876"/>
          <a:ext cx="4143404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Диаграмма 10"/>
          <p:cNvGraphicFramePr/>
          <p:nvPr/>
        </p:nvGraphicFramePr>
        <p:xfrm>
          <a:off x="5072066" y="3000372"/>
          <a:ext cx="3786214" cy="3143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ЧИСЛЕННОСТЬ РАБОТНИКОВ, РАЗМЕР СРЕДНЕЙ ЗАРАБОТНОЙ ПЛАТЫ ПО ОТДЕЛЬНЫМ КАТЕГОРИЯМ РАБОТНИКОВ ПО УКАЗАМ Президента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рф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1357298"/>
          <a:ext cx="8215370" cy="5234736"/>
        </p:xfrm>
        <a:graphic>
          <a:graphicData uri="http://schemas.openxmlformats.org/drawingml/2006/table">
            <a:tbl>
              <a:tblPr/>
              <a:tblGrid>
                <a:gridCol w="3786214"/>
                <a:gridCol w="1357322"/>
                <a:gridCol w="1357322"/>
                <a:gridCol w="1714512"/>
              </a:tblGrid>
              <a:tr h="928694">
                <a:tc>
                  <a:txBody>
                    <a:bodyPr/>
                    <a:lstStyle/>
                    <a:p>
                      <a:pPr algn="ctr">
                        <a:lnSpc>
                          <a:spcPts val="211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Категории работников</a:t>
                      </a:r>
                    </a:p>
                  </a:txBody>
                  <a:tcPr marL="55001" marR="5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1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Средняя списочная численность работников</a:t>
                      </a:r>
                    </a:p>
                  </a:txBody>
                  <a:tcPr marL="55001" marR="5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1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Начисленная заработная плата за </a:t>
                      </a:r>
                      <a:r>
                        <a:rPr lang="ru-RU" sz="1400" b="1" dirty="0" smtClean="0">
                          <a:solidFill>
                            <a:srgbClr val="0000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2025 год</a:t>
                      </a:r>
                    </a:p>
                    <a:p>
                      <a:pPr algn="ctr">
                        <a:lnSpc>
                          <a:spcPts val="211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тыс. рублей</a:t>
                      </a:r>
                      <a:endParaRPr lang="ru-RU" sz="1400" b="1" dirty="0">
                        <a:solidFill>
                          <a:srgbClr val="000066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1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Средняя заработная плата работников списочного </a:t>
                      </a:r>
                      <a:r>
                        <a:rPr lang="ru-RU" sz="1400" b="1" dirty="0" smtClean="0">
                          <a:solidFill>
                            <a:srgbClr val="0000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состава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211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0000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тыс. рублей</a:t>
                      </a:r>
                    </a:p>
                    <a:p>
                      <a:pPr algn="ctr">
                        <a:lnSpc>
                          <a:spcPts val="211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000066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3417">
                <a:tc>
                  <a:txBody>
                    <a:bodyPr/>
                    <a:lstStyle/>
                    <a:p>
                      <a:pPr algn="ctr">
                        <a:lnSpc>
                          <a:spcPts val="211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Педагогические работники дошкольных образовательных организаций</a:t>
                      </a:r>
                    </a:p>
                  </a:txBody>
                  <a:tcPr marL="55001" marR="5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114,2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91 714,1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66,9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3417">
                <a:tc>
                  <a:txBody>
                    <a:bodyPr/>
                    <a:lstStyle/>
                    <a:p>
                      <a:pPr algn="ctr">
                        <a:lnSpc>
                          <a:spcPts val="211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Педагогические работники  образовательных организаций общего образования </a:t>
                      </a:r>
                    </a:p>
                  </a:txBody>
                  <a:tcPr marL="55001" marR="5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333,8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332 070,8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82,9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3417">
                <a:tc>
                  <a:txBody>
                    <a:bodyPr/>
                    <a:lstStyle/>
                    <a:p>
                      <a:pPr algn="ctr">
                        <a:lnSpc>
                          <a:spcPts val="211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Педагогические работники организаций дополнительного образования  в сфере образования</a:t>
                      </a:r>
                    </a:p>
                  </a:txBody>
                  <a:tcPr marL="55001" marR="5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29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25 867,4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74,3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472">
                <a:tc>
                  <a:txBody>
                    <a:bodyPr/>
                    <a:lstStyle/>
                    <a:p>
                      <a:pPr algn="ctr">
                        <a:lnSpc>
                          <a:spcPts val="211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Работники учреждений культуры </a:t>
                      </a:r>
                    </a:p>
                  </a:txBody>
                  <a:tcPr marL="55001" marR="5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83,3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74 210,4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74,2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3417">
                <a:tc>
                  <a:txBody>
                    <a:bodyPr/>
                    <a:lstStyle/>
                    <a:p>
                      <a:pPr algn="ctr">
                        <a:lnSpc>
                          <a:spcPts val="211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Педагогические работники организаций дополнительного образования  в сфере культуры</a:t>
                      </a:r>
                    </a:p>
                  </a:txBody>
                  <a:tcPr marL="55001" marR="5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10,5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9 570,3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75,9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857230"/>
          <a:ext cx="9144000" cy="6060002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1045409"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Национальный проект «Инфраструктура для жизни»: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реализация программ формирования современной городской среды (Реализованы мероприятия по благоустройству общественных территорий (набережные, центральные площади, парки и др.) и иные мероприятия, предусмотренные муниципальными программами г/</a:t>
                      </a:r>
                      <a:r>
                        <a:rPr lang="ru-RU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"Жирекенское" – 3,0 млн. рублей (благоустройство территории кладбища) и г/</a:t>
                      </a:r>
                      <a:r>
                        <a:rPr lang="ru-RU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Чернышевское – 7,0 млн. рублей  (парк ГРП)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62" marR="7362" marT="736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2">
                            <a:lumMod val="40000"/>
                            <a:lumOff val="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813056"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Национальный проект «Молодежь и дети»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реализация мероприятий по модернизации школьных систем образования – 64,2 млн. рублей (МОУ СОШ № 63 п. Чернышевск);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обеспечение в отношении объектов капитального ремонта требований к антитеррористической защищенности объектов (территорий), установленных законодательством – 7,6 млн.рублей (МОУ СОШ № 63 п. Чернышевск);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обновление в объектах капитального ремонта 100% учебников и учебных пособий, не позволяющих их дальнейшее использование в образовательном процессе по причинам ветхости и дефектности - 0,6 млн.рублей (МОУ СОШ № 63 п. Чернышевск).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мероприятия на ежемесячное денежное вознаграждение за классное руководство педагогическим работникам– 58,4 млн. рублей;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мероприятия на обеспечение выплат ежемесячного денежного вознаграждения советникам директоров по воспитанию и взаимодействию с детскими общественными объединениями– 1,9 млн. рублей;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362" marR="7362" marT="736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142304"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Национальный проект «Семья»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мероприятия на капитальный ремонт и оснащение образовательных организаций, осуществляющих образовательную деятельность по образовательным программам дошкольного образования – 64,7 млн. рублей (МДОУ </a:t>
                      </a:r>
                      <a:r>
                        <a:rPr lang="ru-RU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/с «Теремок» п. Чернышевск);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обеспечение в отношении объектов капитального ремонта требований к антитеррористической защищенности объектов (территорий),– 11,2 млн.рублей (МДОУ </a:t>
                      </a:r>
                      <a:r>
                        <a:rPr lang="ru-RU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/с «Теремок» п. Чернышевск);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мероприятия, относящихся к благоустройству территорий, закрепленных за соответствующими организациями дошкольного образования - 4,6 млн.рублей (МДОУ </a:t>
                      </a:r>
                      <a:r>
                        <a:rPr lang="ru-RU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/с «Теремок» п. Чернышевск).</a:t>
                      </a:r>
                    </a:p>
                    <a:p>
                      <a:pPr algn="l" fontAlgn="t"/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362" marR="7362" marT="736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4124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 fontAlgn="ctr"/>
            <a:r>
              <a:rPr lang="ru-RU" sz="1600" b="1" dirty="0" smtClean="0">
                <a:solidFill>
                  <a:srgbClr val="000000"/>
                </a:solidFill>
                <a:latin typeface="Times New Roman"/>
              </a:rPr>
              <a:t>Реализация мероприятий национальных проектов на территории муниципального района "Чернышевский район" в 2025 году</a:t>
            </a:r>
            <a:endParaRPr lang="ru-RU" sz="1600" b="1" dirty="0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ru-RU" sz="1200" b="1" dirty="0" smtClean="0">
                <a:latin typeface="Times New Roman"/>
              </a:rPr>
              <a:t>Исполнение расходной части бюджета муниципального района "Чернышевский район" за 2025 год</a:t>
            </a:r>
            <a:endParaRPr lang="ru-RU" sz="1200" b="1" dirty="0">
              <a:latin typeface="Times New Roman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85786" y="323514"/>
          <a:ext cx="7715305" cy="6463072"/>
        </p:xfrm>
        <a:graphic>
          <a:graphicData uri="http://schemas.openxmlformats.org/drawingml/2006/table">
            <a:tbl>
              <a:tblPr/>
              <a:tblGrid>
                <a:gridCol w="1038599"/>
                <a:gridCol w="3577393"/>
                <a:gridCol w="1121027"/>
                <a:gridCol w="1066076"/>
                <a:gridCol w="912210"/>
              </a:tblGrid>
              <a:tr h="17155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0100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ОБЩЕГОСУДАРСТВЕННЫЕ ВОПРОСЫ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148 065,70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107 634,80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72,69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406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0102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высшего должностного лица субъекта Российской Федерации и муниципального образования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1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3 279,40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1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3 279,40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100,00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08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1" u="none" strike="noStrike">
                          <a:latin typeface="Times New Roman" pitchFamily="18" charset="0"/>
                          <a:cs typeface="Times New Roman" pitchFamily="18" charset="0"/>
                        </a:rPr>
                        <a:t>0103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законодательных (представительных) органов </a:t>
                      </a:r>
                      <a:r>
                        <a:rPr lang="ru-RU" sz="700" b="0" i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государственной </a:t>
                      </a:r>
                      <a:r>
                        <a:rPr lang="ru-RU" sz="700" b="0" i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власти и представительных органов муниципальных образований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1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683,50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1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683,50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100,00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3591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1" u="none" strike="noStrike">
                          <a:latin typeface="Times New Roman" pitchFamily="18" charset="0"/>
                          <a:cs typeface="Times New Roman" pitchFamily="18" charset="0"/>
                        </a:rPr>
                        <a:t>0104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Правительства Российской Федерации, высших исполнительных органов государственной власти субъектов Российской Федерации, местных администраций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1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38 185,30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1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38 185,30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100,00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761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1" u="none" strike="noStrike">
                          <a:latin typeface="Times New Roman" pitchFamily="18" charset="0"/>
                          <a:cs typeface="Times New Roman" pitchFamily="18" charset="0"/>
                        </a:rPr>
                        <a:t>0105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Расходы на осуществление полномочий по составлению (изменению) списков кандидатов в присяжные заседатели федеральных судов общей юрисдикции в Российской Федерации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1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11,10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1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502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1" u="none" strike="noStrike">
                          <a:latin typeface="Times New Roman" pitchFamily="18" charset="0"/>
                          <a:cs typeface="Times New Roman" pitchFamily="18" charset="0"/>
                        </a:rPr>
                        <a:t>0106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Обеспечение деятельности финансовых, налоговых и таможенных органов и органов финансового (финансово-бюджетного) надзора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1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17 257,00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1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17 257,00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100,00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21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1" u="none" strike="noStrike">
                          <a:latin typeface="Times New Roman" pitchFamily="18" charset="0"/>
                          <a:cs typeface="Times New Roman" pitchFamily="18" charset="0"/>
                        </a:rPr>
                        <a:t>0107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1" u="none" strike="noStrike">
                          <a:latin typeface="Times New Roman" pitchFamily="18" charset="0"/>
                          <a:cs typeface="Times New Roman" pitchFamily="18" charset="0"/>
                        </a:rPr>
                        <a:t> Обеспечение проведения выборов и референдуиов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1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1 500,00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1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1 500,00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100,00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21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1" u="none" strike="noStrike">
                          <a:latin typeface="Times New Roman" pitchFamily="18" charset="0"/>
                          <a:cs typeface="Times New Roman" pitchFamily="18" charset="0"/>
                        </a:rPr>
                        <a:t>0113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1" u="none" strike="noStrike">
                          <a:latin typeface="Times New Roman" pitchFamily="18" charset="0"/>
                          <a:cs typeface="Times New Roman" pitchFamily="18" charset="0"/>
                        </a:rPr>
                        <a:t>Другие общегосударственные вопросы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1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87 149,40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1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46 729,60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53,62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21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0200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НАЦИОНАЛЬНАЯ ОБОРОНА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1 392,70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79,70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5,72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21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0203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Мобилизационная и вневойсковая подготовка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1 392,70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79,70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5,72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406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0300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7 682,00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7 682,00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100,00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406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0309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Защита населения и территории от последствий чрезвычайных ситуаций природного и техногенного характера, гражданская оборона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6 861,50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6 861,50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100,00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21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0400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НАЦИОНАЛЬНАЯ ЭКОНОМИКА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275 408,70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269 493,80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97,85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21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0405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Сельское хозяйство и рыболовство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7 183,90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5 582,90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77,71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21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0409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Дорожное хозяйство (дорожные фонды)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267 303,20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263 090,90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98,42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21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0412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национальной экономики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344,00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334,00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97,09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21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0500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10 000,00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10 000,00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100,00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21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0503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Благоустройство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10 000,00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10 000,00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100,00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21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0600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ОХРАНА ОКРУЖАЮЩЕЙ СРЕДЫ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9 359,60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7 359,60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78,63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21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0605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охраны окружающей среды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9 359,60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7 359,60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78,63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21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0700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1 539 677,60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1 534 214,00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99,65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091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0701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Дошкольное образование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415 533,80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413 992,10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99,63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21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0702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Общее образование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966 479,10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963 788,20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99,72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21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0703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Дополнительное образование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92 035,20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90 822,90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98,68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21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0709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образования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65 629,50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65 610,80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99,97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21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0800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КУЛЬТУРА, КИНЕМАТОГРАФИЯ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102 630,10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102 038,30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99,42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21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0801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Культура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89 336,40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88 744,60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99,34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373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0804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культуры, кинематографии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13 293,70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13 293,70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100,00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21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1000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СОЦИАЛЬНАЯ ПОЛИТИКА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35 573,50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34 939,40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98,22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21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1001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Пенсионное обеспечение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6 726,70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6 726,70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100,00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21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1003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Социальное обеспечение населения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7 698,20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7 148,70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92,86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21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1004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Охрана семьи и детства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21 148,60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21 064,00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99,60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21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1100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 И СПОРТ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16 869,90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16 513,00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97,88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21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1101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336,70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336,70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100,00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21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1102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Массовый спорт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16 533,20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16 176,30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97,84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21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1200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СРЕДСТВА МАССОВОЙ ИНФОРМАЦИИ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1 453,40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1 453,40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100,00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02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1300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ОБСЛУЖИВАНИЕ ГОСУДАРСТВЕННОГО И МУНИЦИПАЛЬНОГО ДОЛГА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27,40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27,30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99,64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3591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1400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МЕЖБЮДЖЕТНЫЕ ТРАНСФЕРТЫ ОБЩЕГО ХАРАКТЕРА БЮДЖЕТАМ СУБЪЕКТОВ РОССИЙСКОЙ ФЕДЕРАЦИИ И МУНИЦИПАЛЬНЫХ ОБРАЗОВАНИЙ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163 024,50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162 676,90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99,79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502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1401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Дотации на выравнивание бюджетной обеспеченности субъектов Российской Федерации и муниципальных образований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25 327,40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25 327,40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100,00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221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1403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Прочие межбюджетные трансферты общего характера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137 697,10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137 349,50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99,75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049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ВСЕГО РАСХОДОВ: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2 311 165,10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2 254 112,20   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97,53</a:t>
                      </a:r>
                    </a:p>
                  </a:txBody>
                  <a:tcPr marL="3277" marR="3277" marT="3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00101" y="1428741"/>
          <a:ext cx="7286675" cy="4047896"/>
        </p:xfrm>
        <a:graphic>
          <a:graphicData uri="http://schemas.openxmlformats.org/drawingml/2006/table">
            <a:tbl>
              <a:tblPr/>
              <a:tblGrid>
                <a:gridCol w="3088694"/>
                <a:gridCol w="1191288"/>
                <a:gridCol w="820007"/>
                <a:gridCol w="1107010"/>
                <a:gridCol w="1079676"/>
              </a:tblGrid>
              <a:tr h="4406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Наименование разделов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Кассовые расходы за 2024 год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Уд. вес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Кассовые расходы за 2025 год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Уд. вес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Общегосударственные вопросы</a:t>
                      </a:r>
                      <a:endParaRPr lang="ru-RU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76 690,68</a:t>
                      </a:r>
                      <a:endParaRPr lang="ru-RU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3,8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107 635,0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4,8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Национальная оборона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271,00</a:t>
                      </a:r>
                      <a:endParaRPr lang="ru-RU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0,0</a:t>
                      </a:r>
                      <a:endParaRPr lang="ru-RU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79,7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0,0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6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Национальная безопасность и правоохранительная деятельность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5 790,94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0,3</a:t>
                      </a:r>
                      <a:endParaRPr lang="ru-RU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7 682,0</a:t>
                      </a:r>
                      <a:endParaRPr lang="ru-RU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0,3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Национальная экономика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40 107,97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2,0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29 739,1</a:t>
                      </a:r>
                      <a:endParaRPr lang="ru-RU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1,3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4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ЖКХ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0,0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0,0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9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Охрана окружающей среды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 b="0">
                        <a:latin typeface="Calibri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0,0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0,0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Образование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1 403 096,98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70,1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1 534 214,0</a:t>
                      </a:r>
                      <a:endParaRPr lang="ru-RU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68,1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Культура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88 425,18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4,4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102 038,2</a:t>
                      </a:r>
                      <a:endParaRPr lang="ru-RU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4,5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Социальная политика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42 704,55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2,1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34 939,4</a:t>
                      </a:r>
                      <a:endParaRPr lang="ru-RU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1,6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Физическая культура и спорт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15 857,86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0,8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16 513,0</a:t>
                      </a:r>
                      <a:endParaRPr lang="ru-RU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0,7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Средства массовой информации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800,00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0,0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1 453,4</a:t>
                      </a:r>
                      <a:endParaRPr lang="ru-RU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0,1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Обслуживание муниципального долга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13,28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0,0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27,3</a:t>
                      </a:r>
                      <a:endParaRPr lang="ru-RU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0,0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Межбюджетные трансферты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327 271,83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16,4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419 791,2</a:t>
                      </a:r>
                      <a:endParaRPr lang="ru-RU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18,6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ИТОГО: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2 001 030,29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100,0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2 254 112,2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100,0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285852" y="642918"/>
            <a:ext cx="690406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71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Структура исполнения расходов за 2024, 2025 г.г.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715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 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тыс.руб.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Анализ кредиторской задолженности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млн.рублей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1071538" y="1714488"/>
          <a:ext cx="7643866" cy="4500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686800" cy="841248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Долговые обязательства, отраженные в муниципальной долговой книге по итогам 2025 года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млн.рублей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214282" y="1000108"/>
          <a:ext cx="8501122" cy="5715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686800" cy="47147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/>
              <a:t>Задачи в сфере финансов на 2026 год</a:t>
            </a:r>
            <a:endParaRPr lang="ru-RU" sz="2400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42844" y="1142984"/>
            <a:ext cx="8643998" cy="642942"/>
          </a:xfrm>
          <a:prstGeom prst="round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002060"/>
                </a:solidFill>
                <a:latin typeface="Times New Roman"/>
                <a:ea typeface="Calibri"/>
              </a:rPr>
              <a:t>-неукоснительное соблюдение условий соглашений о предоставлении дотации на выравнивание бюджетной обеспеченности муниципальных районов (городских округов) Забайкальского края из бюджета Забайкальского края, о реструктуризации задолженности по бюджетным кредитам;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2844" y="2000240"/>
            <a:ext cx="8643998" cy="571504"/>
          </a:xfrm>
          <a:prstGeom prst="round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обеспечение поступления налоговых и неналоговых доходов бюджет округа не ниже показателей, согласованных при рассмотрении параметров бюджета на текущий финансовый год;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42844" y="2857496"/>
            <a:ext cx="8643998" cy="214314"/>
          </a:xfrm>
          <a:prstGeom prst="round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Tx/>
              <a:buChar char="-"/>
            </a:pPr>
            <a:endParaRPr lang="ru-RU" sz="1400" dirty="0" smtClean="0">
              <a:solidFill>
                <a:srgbClr val="002060"/>
              </a:solidFill>
            </a:endParaRPr>
          </a:p>
          <a:p>
            <a:pPr algn="ctr">
              <a:buFontTx/>
              <a:buChar char="-"/>
            </a:pP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утверждение и реализацию Плана мероприятий по оздоровлению муниципальных финансов;</a:t>
            </a:r>
          </a:p>
          <a:p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42844" y="4572008"/>
            <a:ext cx="8643998" cy="500066"/>
          </a:xfrm>
          <a:prstGeom prst="round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400" dirty="0" smtClean="0">
              <a:solidFill>
                <a:srgbClr val="002060"/>
              </a:solidFill>
              <a:latin typeface="Times New Roman"/>
              <a:ea typeface="Calibri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</a:rPr>
              <a:t> -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продолжить работу муниципальных комиссий по мобилизации доходов в местный бюджет, легализации объектов налогообложения и «теневой» заработной платы;</a:t>
            </a:r>
          </a:p>
          <a:p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42844" y="4143380"/>
            <a:ext cx="8643998" cy="214314"/>
          </a:xfrm>
          <a:prstGeom prst="roundRect">
            <a:avLst>
              <a:gd name="adj" fmla="val 40818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002060"/>
                </a:solidFill>
              </a:rPr>
              <a:t>- 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соблюдение нормативов формирования расходов на содержание органов местного самоуправления;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42844" y="5786454"/>
            <a:ext cx="8643998" cy="428628"/>
          </a:xfrm>
          <a:prstGeom prst="round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002060"/>
                </a:solidFill>
              </a:rPr>
              <a:t>-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принятие мер по исключению фактов изменения вида разрешенного использования земельного участка,  приводящих к выпадающим доходам местных бюджетов по земельному налогу; 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42844" y="3357562"/>
            <a:ext cx="8643998" cy="571504"/>
          </a:xfrm>
          <a:prstGeom prst="round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-утверждение и реализацию Плана мероприятий по увеличению поступлений имущественных налогов и неналоговых доходов в бюджет Чернышевского муниципального округа;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42844" y="5214950"/>
            <a:ext cx="8643998" cy="428628"/>
          </a:xfrm>
          <a:prstGeom prst="round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002060"/>
                </a:solidFill>
              </a:rPr>
              <a:t>-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проведение совместно с налоговыми органами работы по снижению недоимки по налогам и сборам, обеспечить сокращение недоимки по налогам и сборам не менее чем на 20%;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-260057"/>
            <a:ext cx="8229600" cy="26005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2051" name="Picture 3" descr="C:\Users\NATASHA\Desktop\для презентации\img5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354167" y="-142900"/>
            <a:ext cx="10069575" cy="809025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686800" cy="47147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Задачи бюджетной политики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42844" y="1142984"/>
            <a:ext cx="8643998" cy="642942"/>
          </a:xfrm>
          <a:prstGeom prst="roundRect">
            <a:avLst/>
          </a:prstGeom>
          <a:solidFill>
            <a:schemeClr val="accent5">
              <a:lumMod val="60000"/>
              <a:lumOff val="40000"/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002060"/>
                </a:solidFill>
                <a:latin typeface="Times New Roman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Times New Roman"/>
              </a:rPr>
              <a:t>Сохранение налогового потенциала бюджета муниципального района «Чернышевский район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2844" y="2000240"/>
            <a:ext cx="8643998" cy="571504"/>
          </a:xfrm>
          <a:prstGeom prst="round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Приоритизация расходов на выполнение социально значимых и первоочередных мероприятий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42844" y="2857496"/>
            <a:ext cx="8643998" cy="214314"/>
          </a:xfrm>
          <a:prstGeom prst="round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Tx/>
              <a:buChar char="-"/>
            </a:pPr>
            <a:endParaRPr lang="ru-RU" sz="1400" dirty="0" smtClean="0">
              <a:solidFill>
                <a:srgbClr val="002060"/>
              </a:solidFill>
            </a:endParaRPr>
          </a:p>
          <a:p>
            <a:pPr algn="ctr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Обеспечение сбалансированности местных бюджетов</a:t>
            </a:r>
          </a:p>
          <a:p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42844" y="4143380"/>
            <a:ext cx="8643998" cy="500066"/>
          </a:xfrm>
          <a:prstGeom prst="round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Times New Roman"/>
                <a:cs typeface="Times New Roman" pitchFamily="18" charset="0"/>
              </a:rPr>
              <a:t>Эффективное использование бюджетных средств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42844" y="5786454"/>
            <a:ext cx="8643998" cy="428628"/>
          </a:xfrm>
          <a:prstGeom prst="round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Участие в федеральных и региональных программах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42844" y="3357562"/>
            <a:ext cx="8643998" cy="571504"/>
          </a:xfrm>
          <a:prstGeom prst="roundRect">
            <a:avLst/>
          </a:prstGeom>
          <a:solidFill>
            <a:srgbClr val="FFFF00">
              <a:alpha val="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Взвешенная долговая политика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42844" y="4857760"/>
            <a:ext cx="8643998" cy="500066"/>
          </a:xfrm>
          <a:prstGeom prst="round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Привлечение внебюджетных источников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71736" y="1357298"/>
            <a:ext cx="1200152" cy="5143536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643174" y="1928802"/>
            <a:ext cx="1071570" cy="105727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2 019,1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2000232" y="2285992"/>
            <a:ext cx="549780" cy="341756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2000232" y="3643314"/>
            <a:ext cx="571504" cy="357190"/>
          </a:xfrm>
          <a:prstGeom prst="rightArrow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2000232" y="5072074"/>
            <a:ext cx="571504" cy="357190"/>
          </a:xfrm>
          <a:prstGeom prst="rightArrow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00034" y="2071678"/>
            <a:ext cx="1428760" cy="78581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Доходы</a:t>
            </a:r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00034" y="3429000"/>
            <a:ext cx="1428760" cy="78581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Расходы</a:t>
            </a:r>
          </a:p>
          <a:p>
            <a:pPr algn="ctr"/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00034" y="4786322"/>
            <a:ext cx="1428760" cy="9144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Дефицит(-)/</a:t>
            </a:r>
          </a:p>
          <a:p>
            <a:pPr algn="ctr"/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Профицит(+)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643174" y="3357562"/>
            <a:ext cx="1071570" cy="985838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2 001,0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643174" y="4786322"/>
            <a:ext cx="107157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18,1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357686" y="1357298"/>
            <a:ext cx="1200152" cy="515306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215074" y="1357298"/>
            <a:ext cx="1200152" cy="515306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429124" y="1928802"/>
            <a:ext cx="1071570" cy="105727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2 305,5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286512" y="1928802"/>
            <a:ext cx="1071570" cy="98583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2 18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,2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429124" y="3357562"/>
            <a:ext cx="1071570" cy="985838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2 254,1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286512" y="3357562"/>
            <a:ext cx="1071570" cy="985838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2 277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429124" y="4786322"/>
            <a:ext cx="107157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51,4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286512" y="4786322"/>
            <a:ext cx="107157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-92,0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714612" y="357166"/>
            <a:ext cx="64293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0" algn="ctr">
              <a:spcBef>
                <a:spcPct val="0"/>
              </a:spcBef>
              <a:defRPr/>
            </a:pPr>
            <a:r>
              <a:rPr lang="ru-RU" altLang="zh-CN" b="1" cap="all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Исполнение бюджета муниципального района «Чернышевский район» за 2025 год</a:t>
            </a:r>
          </a:p>
          <a:p>
            <a:pPr marL="180975" lvl="0" algn="r">
              <a:spcBef>
                <a:spcPct val="0"/>
              </a:spcBef>
              <a:defRPr/>
            </a:pPr>
            <a:r>
              <a:rPr lang="ru-RU" sz="1200" b="1" cap="all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Млн.рублей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" name="Picture 2" descr="C:\Users\NATASHA\Desktop\для презентации\lg!4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571736" cy="1571612"/>
          </a:xfrm>
          <a:prstGeom prst="rect">
            <a:avLst/>
          </a:prstGeom>
          <a:noFill/>
        </p:spPr>
      </p:pic>
      <p:sp>
        <p:nvSpPr>
          <p:cNvPr id="31" name="Прямоугольник 30"/>
          <p:cNvSpPr/>
          <p:nvPr/>
        </p:nvSpPr>
        <p:spPr>
          <a:xfrm>
            <a:off x="2714612" y="1428736"/>
            <a:ext cx="914400" cy="2143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2024г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4500562" y="1428736"/>
            <a:ext cx="914400" cy="2143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2025г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6357950" y="1357298"/>
            <a:ext cx="985838" cy="50006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 2026г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643834" y="1357299"/>
            <a:ext cx="11430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2025 к 2024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14,2% +286,4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sz="1200" dirty="0" smtClean="0"/>
          </a:p>
          <a:p>
            <a:endParaRPr lang="ru-RU" sz="1200" dirty="0" smtClean="0"/>
          </a:p>
          <a:p>
            <a:endParaRPr lang="ru-RU" sz="1200" dirty="0"/>
          </a:p>
        </p:txBody>
      </p:sp>
      <p:sp>
        <p:nvSpPr>
          <p:cNvPr id="8194" name="AutoShape 2" descr="C:\Users\VICTORIYA-PC\Desktop\%D0%A0%D0%9E%D0%A1%D0%A2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196" name="AutoShape 4" descr="C:\Users\VICTORIYA-PC\Desktop\%D0%A0%D0%9E%D0%A1%D0%A2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198" name="AutoShape 6" descr="C:\Users\VICTORIYA-PC\Desktop\%D0%A0%D0%9E%D0%A1%D0%A2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0" name="AutoShape 8" descr="C:\Users\VICTORIYA-PC\Desktop\%D0%A0%D0%9E%D0%A1%D0%A2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2" name="AutoShape 10" descr="C:\Users\VICTORIYA-PC\Desktop\%D0%A0%D0%9E%D0%A1%D0%A2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8203" name="Picture 11" descr="C:\Users\VICTORIYA-PC\Desktop\рост доходов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3834" y="1928802"/>
            <a:ext cx="1214446" cy="1071570"/>
          </a:xfrm>
          <a:prstGeom prst="rect">
            <a:avLst/>
          </a:prstGeom>
          <a:noFill/>
        </p:spPr>
      </p:pic>
      <p:pic>
        <p:nvPicPr>
          <p:cNvPr id="36" name="Picture 11" descr="C:\Users\VICTORIYA-PC\Desktop\рост доходов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15272" y="3786189"/>
            <a:ext cx="1143008" cy="1071585"/>
          </a:xfrm>
          <a:prstGeom prst="rect">
            <a:avLst/>
          </a:prstGeom>
          <a:noFill/>
        </p:spPr>
      </p:pic>
      <p:sp>
        <p:nvSpPr>
          <p:cNvPr id="35" name="Прямоугольник 34"/>
          <p:cNvSpPr/>
          <p:nvPr/>
        </p:nvSpPr>
        <p:spPr>
          <a:xfrm>
            <a:off x="7643834" y="3357562"/>
            <a:ext cx="12858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2025 к 2024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12,6% (+253,1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/>
        </p:nvGraphicFramePr>
        <p:xfrm>
          <a:off x="0" y="1857364"/>
          <a:ext cx="9144000" cy="5000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Заголовок 3"/>
          <p:cNvSpPr txBox="1">
            <a:spLocks/>
          </p:cNvSpPr>
          <p:nvPr/>
        </p:nvSpPr>
        <p:spPr>
          <a:xfrm>
            <a:off x="2357422" y="0"/>
            <a:ext cx="6786578" cy="14287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1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Динамика поступлений доходов районного бюджета муниципального района «Чернышевский район»</a:t>
            </a:r>
            <a:br>
              <a:rPr kumimoji="0" lang="ru-RU" sz="2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endParaRPr kumimoji="0" lang="ru-RU" sz="2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6" name="Picture 2" descr="C:\Users\NATASHA\Desktop\для презентации\3cca56045a2fc476fa401ef58d4a32f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714612" cy="16452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4282" y="61086"/>
            <a:ext cx="871543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1704975" algn="l"/>
                <a:tab pos="3406140" algn="l"/>
              </a:tabLst>
            </a:pPr>
            <a:r>
              <a:rPr sz="2800" spc="-315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Нормативы</a:t>
            </a:r>
            <a:r>
              <a:rPr lang="ru-RU" sz="2800" spc="-315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sz="2800" spc="-29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отчислений</a:t>
            </a:r>
            <a:r>
              <a:rPr lang="ru-RU" sz="2800" spc="-29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sz="2800" spc="-265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sz="2800" spc="-114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295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объемы</a:t>
            </a:r>
            <a:r>
              <a:rPr sz="2800" spc="-105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spc="-105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275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доходов</a:t>
            </a:r>
            <a:r>
              <a:rPr sz="2800" spc="-12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spc="-12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28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sz="2800" spc="-114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26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ru-RU" sz="2800" spc="-26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25</a:t>
            </a:r>
            <a:r>
              <a:rPr sz="2800" spc="-85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280" dirty="0">
                <a:latin typeface="Times New Roman" pitchFamily="18" charset="0"/>
                <a:cs typeface="Times New Roman" pitchFamily="18" charset="0"/>
              </a:rPr>
              <a:t>году</a:t>
            </a:r>
            <a:endParaRPr sz="2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41731" y="653795"/>
            <a:ext cx="8906256" cy="1275588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824733" y="719708"/>
            <a:ext cx="6012815" cy="998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14325" marR="303530" indent="-635" algn="ctr">
              <a:lnSpc>
                <a:spcPct val="100000"/>
              </a:lnSpc>
              <a:spcBef>
                <a:spcPts val="105"/>
              </a:spcBef>
            </a:pPr>
            <a:r>
              <a:rPr sz="1600" spc="-200" dirty="0">
                <a:latin typeface="Times New Roman" pitchFamily="18" charset="0"/>
                <a:cs typeface="Times New Roman" pitchFamily="18" charset="0"/>
              </a:rPr>
              <a:t>денежные</a:t>
            </a:r>
            <a:r>
              <a:rPr sz="1600" spc="-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5" dirty="0">
                <a:latin typeface="Times New Roman" pitchFamily="18" charset="0"/>
                <a:cs typeface="Times New Roman" pitchFamily="18" charset="0"/>
              </a:rPr>
              <a:t>средства,</a:t>
            </a:r>
            <a:r>
              <a:rPr sz="1600" spc="-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90" dirty="0">
                <a:latin typeface="Times New Roman" pitchFamily="18" charset="0"/>
                <a:cs typeface="Times New Roman" pitchFamily="18" charset="0"/>
              </a:rPr>
              <a:t>поступающие</a:t>
            </a:r>
            <a:r>
              <a:rPr sz="16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7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sz="1600" spc="-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200" dirty="0">
                <a:latin typeface="Times New Roman" pitchFamily="18" charset="0"/>
                <a:cs typeface="Times New Roman" pitchFamily="18" charset="0"/>
              </a:rPr>
              <a:t>бюджет</a:t>
            </a:r>
            <a:r>
              <a:rPr sz="1600" spc="-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200" dirty="0">
                <a:latin typeface="Times New Roman" pitchFamily="18" charset="0"/>
                <a:cs typeface="Times New Roman" pitchFamily="18" charset="0"/>
              </a:rPr>
              <a:t>по</a:t>
            </a:r>
            <a:r>
              <a:rPr sz="1600"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0" dirty="0">
                <a:latin typeface="Times New Roman" pitchFamily="18" charset="0"/>
                <a:cs typeface="Times New Roman" pitchFamily="18" charset="0"/>
              </a:rPr>
              <a:t>установленным </a:t>
            </a:r>
            <a:r>
              <a:rPr sz="1600" spc="-185" dirty="0">
                <a:latin typeface="Times New Roman" pitchFamily="18" charset="0"/>
                <a:cs typeface="Times New Roman" pitchFamily="18" charset="0"/>
              </a:rPr>
              <a:t>нормативам,</a:t>
            </a:r>
            <a:r>
              <a:rPr sz="16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210" dirty="0">
                <a:latin typeface="Times New Roman" pitchFamily="18" charset="0"/>
                <a:cs typeface="Times New Roman" pitchFamily="18" charset="0"/>
              </a:rPr>
              <a:t>за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95" dirty="0">
                <a:latin typeface="Times New Roman" pitchFamily="18" charset="0"/>
                <a:cs typeface="Times New Roman" pitchFamily="18" charset="0"/>
              </a:rPr>
              <a:t>исключением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5" dirty="0">
                <a:latin typeface="Times New Roman" pitchFamily="18" charset="0"/>
                <a:cs typeface="Times New Roman" pitchFamily="18" charset="0"/>
              </a:rPr>
              <a:t>средств,</a:t>
            </a:r>
            <a:r>
              <a:rPr sz="1600"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90" dirty="0">
                <a:latin typeface="Times New Roman" pitchFamily="18" charset="0"/>
                <a:cs typeface="Times New Roman" pitchFamily="18" charset="0"/>
              </a:rPr>
              <a:t>являющихся</a:t>
            </a:r>
            <a:r>
              <a:rPr sz="1600"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70" dirty="0">
                <a:latin typeface="Times New Roman" pitchFamily="18" charset="0"/>
                <a:cs typeface="Times New Roman" pitchFamily="18" charset="0"/>
              </a:rPr>
              <a:t>источниками </a:t>
            </a:r>
            <a:r>
              <a:rPr sz="1600" spc="-195" dirty="0">
                <a:latin typeface="Times New Roman" pitchFamily="18" charset="0"/>
                <a:cs typeface="Times New Roman" pitchFamily="18" charset="0"/>
              </a:rPr>
              <a:t>финансирования</a:t>
            </a:r>
            <a:r>
              <a:rPr sz="1600" spc="-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85" dirty="0">
                <a:latin typeface="Times New Roman" pitchFamily="18" charset="0"/>
                <a:cs typeface="Times New Roman" pitchFamily="18" charset="0"/>
              </a:rPr>
              <a:t>дефицита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0" dirty="0">
                <a:latin typeface="Times New Roman" pitchFamily="18" charset="0"/>
                <a:cs typeface="Times New Roman" pitchFamily="18" charset="0"/>
              </a:rPr>
              <a:t>бюджета: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ru-RU" sz="1600" spc="-18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sz="1600" spc="-180" smtClean="0">
                <a:latin typeface="Times New Roman" pitchFamily="18" charset="0"/>
                <a:cs typeface="Times New Roman" pitchFamily="18" charset="0"/>
              </a:rPr>
              <a:t>налоговые</a:t>
            </a:r>
            <a:r>
              <a:rPr sz="1600" spc="-5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65" dirty="0">
                <a:latin typeface="Times New Roman" pitchFamily="18" charset="0"/>
                <a:cs typeface="Times New Roman" pitchFamily="18" charset="0"/>
              </a:rPr>
              <a:t>доходы,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85" dirty="0">
                <a:latin typeface="Times New Roman" pitchFamily="18" charset="0"/>
                <a:cs typeface="Times New Roman" pitchFamily="18" charset="0"/>
              </a:rPr>
              <a:t>неналоговые</a:t>
            </a:r>
            <a:r>
              <a:rPr sz="1600" spc="-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75" dirty="0">
                <a:latin typeface="Times New Roman" pitchFamily="18" charset="0"/>
                <a:cs typeface="Times New Roman" pitchFamily="18" charset="0"/>
              </a:rPr>
              <a:t>доходы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80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204" dirty="0">
                <a:latin typeface="Times New Roman" pitchFamily="18" charset="0"/>
                <a:cs typeface="Times New Roman" pitchFamily="18" charset="0"/>
              </a:rPr>
              <a:t>безвозмездные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30" dirty="0">
                <a:latin typeface="Times New Roman" pitchFamily="18" charset="0"/>
                <a:cs typeface="Times New Roman" pitchFamily="18" charset="0"/>
              </a:rPr>
              <a:t>поступления</a:t>
            </a:r>
            <a:endParaRPr sz="16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5175" y="557783"/>
            <a:ext cx="2203704" cy="1385315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869086" y="940688"/>
            <a:ext cx="996950" cy="96757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2000" b="1" spc="-285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ДОХОДЫ</a:t>
            </a:r>
            <a:r>
              <a:rPr lang="ru-RU" sz="2000" b="1" spc="-285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района</a:t>
            </a:r>
            <a:endParaRPr lang="ru-RU" sz="2000" b="1" spc="-110" dirty="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4139">
              <a:lnSpc>
                <a:spcPct val="100000"/>
              </a:lnSpc>
              <a:spcBef>
                <a:spcPts val="40"/>
              </a:spcBef>
            </a:pPr>
            <a:endParaRPr sz="2200">
              <a:latin typeface="Arial"/>
              <a:cs typeface="Arial"/>
            </a:endParaRPr>
          </a:p>
        </p:txBody>
      </p:sp>
      <p:pic>
        <p:nvPicPr>
          <p:cNvPr id="14" name="object 1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20040" y="4649723"/>
            <a:ext cx="4393692" cy="580644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7158" y="5929330"/>
            <a:ext cx="4357718" cy="785794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928615" y="4649723"/>
            <a:ext cx="3817620" cy="868680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20040" y="5294376"/>
            <a:ext cx="4394836" cy="634954"/>
          </a:xfrm>
          <a:prstGeom prst="rect">
            <a:avLst/>
          </a:prstGeom>
        </p:spPr>
      </p:pic>
      <p:sp>
        <p:nvSpPr>
          <p:cNvPr id="18" name="object 18"/>
          <p:cNvSpPr txBox="1"/>
          <p:nvPr/>
        </p:nvSpPr>
        <p:spPr>
          <a:xfrm>
            <a:off x="480466" y="4650740"/>
            <a:ext cx="4234410" cy="1854354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R="42545" algn="ctr">
              <a:lnSpc>
                <a:spcPct val="100000"/>
              </a:lnSpc>
              <a:spcBef>
                <a:spcPts val="100"/>
              </a:spcBef>
            </a:pPr>
            <a:r>
              <a:rPr sz="1400" b="1" spc="-215" dirty="0">
                <a:latin typeface="Times New Roman" pitchFamily="18" charset="0"/>
                <a:cs typeface="Times New Roman" pitchFamily="18" charset="0"/>
              </a:rPr>
              <a:t>Доходы</a:t>
            </a:r>
            <a:r>
              <a:rPr sz="1400" b="1" spc="-8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195" dirty="0">
                <a:latin typeface="Times New Roman" pitchFamily="18" charset="0"/>
                <a:cs typeface="Times New Roman" pitchFamily="18" charset="0"/>
              </a:rPr>
              <a:t>от</a:t>
            </a:r>
            <a:r>
              <a:rPr sz="1400" b="1" spc="-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204" dirty="0">
                <a:latin typeface="Times New Roman" pitchFamily="18" charset="0"/>
                <a:cs typeface="Times New Roman" pitchFamily="18" charset="0"/>
              </a:rPr>
              <a:t>использования</a:t>
            </a:r>
            <a:r>
              <a:rPr sz="1400" b="1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95" dirty="0">
                <a:latin typeface="Times New Roman" pitchFamily="18" charset="0"/>
                <a:cs typeface="Times New Roman" pitchFamily="18" charset="0"/>
              </a:rPr>
              <a:t>имущества</a:t>
            </a:r>
            <a:endParaRPr sz="1400">
              <a:latin typeface="Times New Roman" pitchFamily="18" charset="0"/>
              <a:cs typeface="Times New Roman" pitchFamily="18" charset="0"/>
            </a:endParaRPr>
          </a:p>
          <a:p>
            <a:pPr marR="42545" algn="ctr">
              <a:lnSpc>
                <a:spcPct val="100000"/>
              </a:lnSpc>
              <a:tabLst>
                <a:tab pos="750570" algn="l"/>
              </a:tabLst>
            </a:pPr>
            <a:r>
              <a:rPr sz="1400" spc="-1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sz="1400" spc="-10">
                <a:latin typeface="Times New Roman" pitchFamily="18" charset="0"/>
                <a:cs typeface="Times New Roman" pitchFamily="18" charset="0"/>
              </a:rPr>
              <a:t>100</a:t>
            </a:r>
            <a:r>
              <a:rPr sz="1400" spc="-10" smtClean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ru-RU" sz="1400" spc="-10" dirty="0" smtClean="0">
                <a:latin typeface="Times New Roman" pitchFamily="18" charset="0"/>
                <a:cs typeface="Times New Roman" pitchFamily="18" charset="0"/>
              </a:rPr>
              <a:t>  -</a:t>
            </a:r>
            <a:r>
              <a:rPr sz="14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400" spc="-175" dirty="0" smtClean="0">
                <a:latin typeface="Times New Roman" pitchFamily="18" charset="0"/>
                <a:cs typeface="Times New Roman" pitchFamily="18" charset="0"/>
              </a:rPr>
              <a:t>9,2</a:t>
            </a:r>
            <a:r>
              <a:rPr sz="1400" spc="-1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-185" dirty="0">
                <a:latin typeface="Times New Roman" pitchFamily="18" charset="0"/>
                <a:cs typeface="Times New Roman" pitchFamily="18" charset="0"/>
              </a:rPr>
              <a:t>млн.</a:t>
            </a:r>
            <a:r>
              <a:rPr sz="14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-170" dirty="0">
                <a:latin typeface="Times New Roman" pitchFamily="18" charset="0"/>
                <a:cs typeface="Times New Roman" pitchFamily="18" charset="0"/>
              </a:rPr>
              <a:t>руб.</a:t>
            </a:r>
            <a:r>
              <a:rPr sz="14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-50" dirty="0">
                <a:latin typeface="Times New Roman" pitchFamily="18" charset="0"/>
                <a:cs typeface="Times New Roman" pitchFamily="18" charset="0"/>
              </a:rPr>
              <a:t>)</a:t>
            </a:r>
            <a:endParaRPr sz="1400">
              <a:latin typeface="Times New Roman" pitchFamily="18" charset="0"/>
              <a:cs typeface="Times New Roman" pitchFamily="18" charset="0"/>
            </a:endParaRPr>
          </a:p>
          <a:p>
            <a:pPr marL="370205" marR="415290" algn="ctr">
              <a:lnSpc>
                <a:spcPct val="100000"/>
              </a:lnSpc>
              <a:spcBef>
                <a:spcPts val="555"/>
              </a:spcBef>
            </a:pPr>
            <a:endParaRPr lang="ru-RU" sz="1400" b="1" spc="-215" dirty="0" smtClean="0">
              <a:latin typeface="Times New Roman" pitchFamily="18" charset="0"/>
              <a:cs typeface="Times New Roman" pitchFamily="18" charset="0"/>
            </a:endParaRPr>
          </a:p>
          <a:p>
            <a:pPr marL="370205" marR="415290" algn="ctr">
              <a:lnSpc>
                <a:spcPct val="100000"/>
              </a:lnSpc>
              <a:spcBef>
                <a:spcPts val="555"/>
              </a:spcBef>
            </a:pPr>
            <a:r>
              <a:rPr sz="1400" b="1" spc="-215" smtClean="0">
                <a:latin typeface="Times New Roman" pitchFamily="18" charset="0"/>
                <a:cs typeface="Times New Roman" pitchFamily="18" charset="0"/>
              </a:rPr>
              <a:t>Доходы</a:t>
            </a:r>
            <a:r>
              <a:rPr sz="1400" b="1" spc="-7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195" dirty="0">
                <a:latin typeface="Times New Roman" pitchFamily="18" charset="0"/>
                <a:cs typeface="Times New Roman" pitchFamily="18" charset="0"/>
              </a:rPr>
              <a:t>от</a:t>
            </a:r>
            <a:r>
              <a:rPr sz="1400" b="1" spc="-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200" dirty="0">
                <a:latin typeface="Times New Roman" pitchFamily="18" charset="0"/>
                <a:cs typeface="Times New Roman" pitchFamily="18" charset="0"/>
              </a:rPr>
              <a:t>оказания</a:t>
            </a:r>
            <a:r>
              <a:rPr sz="1400" b="1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210" dirty="0">
                <a:latin typeface="Times New Roman" pitchFamily="18" charset="0"/>
                <a:cs typeface="Times New Roman" pitchFamily="18" charset="0"/>
              </a:rPr>
              <a:t>платных</a:t>
            </a:r>
            <a:r>
              <a:rPr sz="1400" b="1" spc="-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155" dirty="0">
                <a:latin typeface="Times New Roman" pitchFamily="18" charset="0"/>
                <a:cs typeface="Times New Roman" pitchFamily="18" charset="0"/>
              </a:rPr>
              <a:t>услуг </a:t>
            </a:r>
            <a:r>
              <a:rPr sz="1400" b="1" spc="-220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sz="1400" b="1" spc="-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204" dirty="0">
                <a:latin typeface="Times New Roman" pitchFamily="18" charset="0"/>
                <a:cs typeface="Times New Roman" pitchFamily="18" charset="0"/>
              </a:rPr>
              <a:t>компенсации</a:t>
            </a:r>
            <a:r>
              <a:rPr sz="1400" b="1"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195" dirty="0">
                <a:latin typeface="Times New Roman" pitchFamily="18" charset="0"/>
                <a:cs typeface="Times New Roman" pitchFamily="18" charset="0"/>
              </a:rPr>
              <a:t>затрат</a:t>
            </a:r>
            <a:r>
              <a:rPr sz="1400" b="1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125" dirty="0">
                <a:latin typeface="Times New Roman" pitchFamily="18" charset="0"/>
                <a:cs typeface="Times New Roman" pitchFamily="18" charset="0"/>
              </a:rPr>
              <a:t>государства </a:t>
            </a:r>
            <a:r>
              <a:rPr sz="1400" spc="-185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sz="1400" spc="-185">
                <a:latin typeface="Times New Roman" pitchFamily="18" charset="0"/>
                <a:cs typeface="Times New Roman" pitchFamily="18" charset="0"/>
              </a:rPr>
              <a:t>100</a:t>
            </a:r>
            <a:r>
              <a:rPr sz="1400" spc="-185" smtClean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ru-RU" sz="1400" spc="-185" dirty="0" smtClean="0">
                <a:latin typeface="Times New Roman" pitchFamily="18" charset="0"/>
                <a:cs typeface="Times New Roman" pitchFamily="18" charset="0"/>
              </a:rPr>
              <a:t>     -  </a:t>
            </a:r>
            <a:r>
              <a:rPr sz="1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3,5</a:t>
            </a:r>
            <a:r>
              <a:rPr sz="1400" spc="-1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-185" dirty="0">
                <a:latin typeface="Times New Roman" pitchFamily="18" charset="0"/>
                <a:cs typeface="Times New Roman" pitchFamily="18" charset="0"/>
              </a:rPr>
              <a:t>млн.</a:t>
            </a:r>
            <a:r>
              <a:rPr sz="1400"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-10" dirty="0">
                <a:latin typeface="Times New Roman" pitchFamily="18" charset="0"/>
                <a:cs typeface="Times New Roman" pitchFamily="18" charset="0"/>
              </a:rPr>
              <a:t>руб.)</a:t>
            </a:r>
            <a:endParaRPr sz="1400">
              <a:latin typeface="Times New Roman" pitchFamily="18" charset="0"/>
              <a:cs typeface="Times New Roman" pitchFamily="18" charset="0"/>
            </a:endParaRPr>
          </a:p>
          <a:p>
            <a:pPr marR="43815" algn="ctr">
              <a:lnSpc>
                <a:spcPct val="100000"/>
              </a:lnSpc>
              <a:spcBef>
                <a:spcPts val="730"/>
              </a:spcBef>
            </a:pPr>
            <a:r>
              <a:rPr lang="ru-RU" sz="1400" b="1" spc="-195" dirty="0" smtClean="0">
                <a:latin typeface="Times New Roman" pitchFamily="18" charset="0"/>
                <a:cs typeface="Times New Roman" pitchFamily="18" charset="0"/>
              </a:rPr>
              <a:t>Платежи при пользовании природными ресурсами</a:t>
            </a:r>
          </a:p>
          <a:p>
            <a:pPr marR="43815" algn="ctr">
              <a:lnSpc>
                <a:spcPct val="100000"/>
              </a:lnSpc>
              <a:spcBef>
                <a:spcPts val="730"/>
              </a:spcBef>
            </a:pPr>
            <a:r>
              <a:rPr sz="1400" spc="-12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spc="-120" dirty="0" smtClean="0">
                <a:latin typeface="Times New Roman" pitchFamily="18" charset="0"/>
                <a:cs typeface="Times New Roman" pitchFamily="18" charset="0"/>
              </a:rPr>
              <a:t>55%    -   </a:t>
            </a:r>
            <a:r>
              <a:rPr lang="ru-RU" sz="1400" spc="-170" dirty="0" smtClean="0">
                <a:latin typeface="Times New Roman" pitchFamily="18" charset="0"/>
                <a:cs typeface="Times New Roman" pitchFamily="18" charset="0"/>
              </a:rPr>
              <a:t>0,8</a:t>
            </a:r>
            <a:r>
              <a:rPr sz="1400" spc="-4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-185" dirty="0">
                <a:latin typeface="Times New Roman" pitchFamily="18" charset="0"/>
                <a:cs typeface="Times New Roman" pitchFamily="18" charset="0"/>
              </a:rPr>
              <a:t>млн.</a:t>
            </a:r>
            <a:r>
              <a:rPr sz="1400" spc="-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-90" dirty="0">
                <a:latin typeface="Times New Roman" pitchFamily="18" charset="0"/>
                <a:cs typeface="Times New Roman" pitchFamily="18" charset="0"/>
              </a:rPr>
              <a:t>руб.)</a:t>
            </a:r>
            <a:endParaRPr sz="1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" name="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27248" y="3209544"/>
            <a:ext cx="2382011" cy="795527"/>
          </a:xfrm>
          <a:prstGeom prst="rect">
            <a:avLst/>
          </a:prstGeom>
        </p:spPr>
      </p:pic>
      <p:sp>
        <p:nvSpPr>
          <p:cNvPr id="20" name="object 20"/>
          <p:cNvSpPr txBox="1"/>
          <p:nvPr/>
        </p:nvSpPr>
        <p:spPr>
          <a:xfrm>
            <a:off x="2714612" y="3357562"/>
            <a:ext cx="2786082" cy="11336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350520" algn="ctr">
              <a:lnSpc>
                <a:spcPct val="100000"/>
              </a:lnSpc>
              <a:spcBef>
                <a:spcPts val="100"/>
              </a:spcBef>
            </a:pPr>
            <a:r>
              <a:rPr lang="ru-RU" sz="1800" b="1" spc="-114" dirty="0" smtClean="0">
                <a:latin typeface="Arial"/>
                <a:cs typeface="Arial"/>
              </a:rPr>
              <a:t>             </a:t>
            </a:r>
            <a:r>
              <a:rPr sz="1400" b="1" spc="-114" smtClean="0">
                <a:latin typeface="Times New Roman" pitchFamily="18" charset="0"/>
                <a:cs typeface="Times New Roman" pitchFamily="18" charset="0"/>
              </a:rPr>
              <a:t>Госпошлина</a:t>
            </a:r>
            <a:endParaRPr lang="ru-RU" sz="1400" b="1" spc="-114" dirty="0" smtClean="0">
              <a:latin typeface="Times New Roman" pitchFamily="18" charset="0"/>
              <a:cs typeface="Times New Roman" pitchFamily="18" charset="0"/>
            </a:endParaRPr>
          </a:p>
          <a:p>
            <a:pPr marR="350520" algn="ctr">
              <a:lnSpc>
                <a:spcPct val="100000"/>
              </a:lnSpc>
              <a:spcBef>
                <a:spcPts val="100"/>
              </a:spcBef>
            </a:pPr>
            <a:r>
              <a:rPr lang="ru-RU" sz="1400" spc="-10" dirty="0" smtClean="0">
                <a:latin typeface="Times New Roman" pitchFamily="18" charset="0"/>
                <a:cs typeface="Times New Roman" pitchFamily="18" charset="0"/>
              </a:rPr>
              <a:t>          (</a:t>
            </a:r>
            <a:r>
              <a:rPr sz="1400" spc="-10" smtClean="0">
                <a:latin typeface="Times New Roman" pitchFamily="18" charset="0"/>
                <a:cs typeface="Times New Roman" pitchFamily="18" charset="0"/>
              </a:rPr>
              <a:t>100%</a:t>
            </a:r>
            <a:r>
              <a:rPr lang="ru-RU" sz="1400" spc="-10" dirty="0" smtClean="0"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17,1</a:t>
            </a:r>
            <a:r>
              <a:rPr sz="1400" spc="-185" smtClean="0">
                <a:latin typeface="Times New Roman" pitchFamily="18" charset="0"/>
                <a:cs typeface="Times New Roman" pitchFamily="18" charset="0"/>
              </a:rPr>
              <a:t>млн</a:t>
            </a:r>
            <a:r>
              <a:rPr sz="1400" spc="-185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sz="1400"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-20" dirty="0">
                <a:latin typeface="Times New Roman" pitchFamily="18" charset="0"/>
                <a:cs typeface="Times New Roman" pitchFamily="18" charset="0"/>
              </a:rPr>
              <a:t>руб.)</a:t>
            </a:r>
            <a:endParaRPr sz="1400">
              <a:latin typeface="Times New Roman" pitchFamily="18" charset="0"/>
              <a:cs typeface="Times New Roman" pitchFamily="18" charset="0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endParaRPr lang="ru-RU" b="1" spc="-254" dirty="0" smtClean="0">
              <a:solidFill>
                <a:srgbClr val="FFFFFF"/>
              </a:solidFill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200" b="1" spc="-254" smtClean="0">
                <a:solidFill>
                  <a:srgbClr val="7030A0"/>
                </a:solidFill>
                <a:latin typeface="Microsoft YaHei UI" pitchFamily="34" charset="-122"/>
                <a:ea typeface="Microsoft YaHei UI" pitchFamily="34" charset="-122"/>
                <a:cs typeface="Arial"/>
              </a:rPr>
              <a:t>Неналоговые</a:t>
            </a:r>
            <a:r>
              <a:rPr sz="2200" b="1" spc="-65" smtClean="0">
                <a:solidFill>
                  <a:srgbClr val="7030A0"/>
                </a:solidFill>
                <a:latin typeface="Microsoft YaHei UI" pitchFamily="34" charset="-122"/>
                <a:ea typeface="Microsoft YaHei UI" pitchFamily="34" charset="-122"/>
                <a:cs typeface="Arial"/>
              </a:rPr>
              <a:t> </a:t>
            </a:r>
            <a:r>
              <a:rPr sz="2200" b="1" spc="-270" dirty="0">
                <a:solidFill>
                  <a:srgbClr val="7030A0"/>
                </a:solidFill>
                <a:latin typeface="Microsoft YaHei UI" pitchFamily="34" charset="-122"/>
                <a:ea typeface="Microsoft YaHei UI" pitchFamily="34" charset="-122"/>
                <a:cs typeface="Arial"/>
              </a:rPr>
              <a:t>доходы</a:t>
            </a:r>
            <a:endParaRPr sz="2200">
              <a:solidFill>
                <a:srgbClr val="7030A0"/>
              </a:solidFill>
              <a:latin typeface="Microsoft YaHei UI" pitchFamily="34" charset="-122"/>
              <a:ea typeface="Microsoft YaHei UI" pitchFamily="34" charset="-122"/>
              <a:cs typeface="Arial"/>
            </a:endParaRPr>
          </a:p>
        </p:txBody>
      </p:sp>
      <p:pic>
        <p:nvPicPr>
          <p:cNvPr id="21" name="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643570" y="2786058"/>
            <a:ext cx="3322122" cy="1013271"/>
          </a:xfrm>
          <a:prstGeom prst="rect">
            <a:avLst/>
          </a:prstGeom>
        </p:spPr>
      </p:pic>
      <p:sp>
        <p:nvSpPr>
          <p:cNvPr id="23" name="object 23"/>
          <p:cNvSpPr txBox="1"/>
          <p:nvPr/>
        </p:nvSpPr>
        <p:spPr>
          <a:xfrm>
            <a:off x="5786446" y="2857496"/>
            <a:ext cx="3071834" cy="760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160"/>
              </a:lnSpc>
              <a:spcBef>
                <a:spcPts val="1075"/>
              </a:spcBef>
            </a:pPr>
            <a:r>
              <a:rPr sz="1400" b="1" spc="-204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400" b="1" spc="-20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204" smtClean="0">
                <a:latin typeface="Times New Roman" pitchFamily="18" charset="0"/>
                <a:cs typeface="Times New Roman" pitchFamily="18" charset="0"/>
              </a:rPr>
              <a:t>ал</a:t>
            </a:r>
            <a:r>
              <a:rPr lang="ru-RU" sz="1400" b="1" spc="-20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204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400" b="1" spc="-20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204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1400" b="1" spc="-20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204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sz="1400" b="1" spc="-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20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400" b="1" spc="-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2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sz="1400" b="1" spc="-4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215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400" b="1" spc="-2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215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400" b="1" spc="-2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215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400" b="1" spc="-2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215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400" b="1" spc="-2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215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1400" b="1" spc="-2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215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1400" b="1" spc="-2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215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400" b="1" spc="-2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215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400" b="1" spc="-2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215" smtClean="0"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sz="1400" b="1" spc="-2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215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sz="1400" b="1" spc="-7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spc="-7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130" smtClean="0">
                <a:latin typeface="Times New Roman" pitchFamily="18" charset="0"/>
                <a:cs typeface="Times New Roman" pitchFamily="18" charset="0"/>
              </a:rPr>
              <a:t>доход</a:t>
            </a:r>
            <a:endParaRPr sz="140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1920"/>
              </a:lnSpc>
            </a:pPr>
            <a:r>
              <a:rPr sz="1400" spc="-19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sz="1400" spc="-190">
                <a:latin typeface="Times New Roman" pitchFamily="18" charset="0"/>
                <a:cs typeface="Times New Roman" pitchFamily="18" charset="0"/>
              </a:rPr>
              <a:t>УСН</a:t>
            </a:r>
            <a:r>
              <a:rPr sz="1400" spc="-15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-114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400" spc="-180" dirty="0" smtClean="0">
                <a:latin typeface="Times New Roman" pitchFamily="18" charset="0"/>
                <a:cs typeface="Times New Roman" pitchFamily="18" charset="0"/>
              </a:rPr>
              <a:t>0,3018</a:t>
            </a:r>
            <a:r>
              <a:rPr sz="1400" spc="-18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sz="1400" spc="-3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spc="-35" dirty="0" smtClean="0">
                <a:latin typeface="Times New Roman" pitchFamily="18" charset="0"/>
                <a:cs typeface="Times New Roman" pitchFamily="18" charset="0"/>
              </a:rPr>
              <a:t>с/х-100%, </a:t>
            </a:r>
            <a:r>
              <a:rPr sz="1400" spc="-170" smtClean="0">
                <a:latin typeface="Times New Roman" pitchFamily="18" charset="0"/>
                <a:cs typeface="Times New Roman" pitchFamily="18" charset="0"/>
              </a:rPr>
              <a:t>патент</a:t>
            </a:r>
            <a:r>
              <a:rPr sz="1400" spc="-2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-11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sz="14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-20" dirty="0">
                <a:latin typeface="Times New Roman" pitchFamily="18" charset="0"/>
                <a:cs typeface="Times New Roman" pitchFamily="18" charset="0"/>
              </a:rPr>
              <a:t>100%,</a:t>
            </a:r>
            <a:endParaRPr sz="140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ru-RU" sz="1400" spc="-16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sz="1400" spc="-160" smtClean="0">
                <a:latin typeface="Times New Roman" pitchFamily="18" charset="0"/>
                <a:cs typeface="Times New Roman" pitchFamily="18" charset="0"/>
              </a:rPr>
              <a:t>сего</a:t>
            </a:r>
            <a:r>
              <a:rPr sz="1400" spc="-7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spc="-75" dirty="0" smtClean="0">
                <a:latin typeface="Times New Roman" pitchFamily="18" charset="0"/>
                <a:cs typeface="Times New Roman" pitchFamily="18" charset="0"/>
              </a:rPr>
              <a:t> 25,3 </a:t>
            </a:r>
            <a:r>
              <a:rPr sz="1400" spc="-165" smtClean="0">
                <a:latin typeface="Times New Roman" pitchFamily="18" charset="0"/>
                <a:cs typeface="Times New Roman" pitchFamily="18" charset="0"/>
              </a:rPr>
              <a:t>млн</a:t>
            </a:r>
            <a:r>
              <a:rPr sz="1400" spc="-165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sz="14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-10" dirty="0">
                <a:latin typeface="Times New Roman" pitchFamily="18" charset="0"/>
                <a:cs typeface="Times New Roman" pitchFamily="18" charset="0"/>
              </a:rPr>
              <a:t>руб.)</a:t>
            </a:r>
            <a:endParaRPr sz="1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" name="object 24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73736" y="2487167"/>
            <a:ext cx="2816352" cy="653795"/>
          </a:xfrm>
          <a:prstGeom prst="rect">
            <a:avLst/>
          </a:prstGeom>
        </p:spPr>
      </p:pic>
      <p:sp>
        <p:nvSpPr>
          <p:cNvPr id="25" name="object 25"/>
          <p:cNvSpPr txBox="1"/>
          <p:nvPr/>
        </p:nvSpPr>
        <p:spPr>
          <a:xfrm>
            <a:off x="359460" y="2526029"/>
            <a:ext cx="244792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1400" b="1" spc="-26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400" b="1" spc="-26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sz="1400" b="1" spc="-260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400" b="1" spc="-26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sz="1400" b="1" spc="-260" smtClean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1400" b="1" spc="-26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26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sz="1400" b="1" spc="325" smtClean="0">
                <a:latin typeface="Times New Roman" pitchFamily="18" charset="0"/>
                <a:cs typeface="Times New Roman" pitchFamily="18" charset="0"/>
              </a:rPr>
              <a:t> </a:t>
            </a:r>
            <a:endParaRPr sz="1400">
              <a:latin typeface="Times New Roman" pitchFamily="18" charset="0"/>
              <a:cs typeface="Times New Roman" pitchFamily="18" charset="0"/>
            </a:endParaRPr>
          </a:p>
          <a:p>
            <a:pPr marL="100965">
              <a:lnSpc>
                <a:spcPct val="100000"/>
              </a:lnSpc>
            </a:pPr>
            <a:r>
              <a:rPr sz="1400" spc="-135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spc="-135" dirty="0" smtClean="0">
                <a:latin typeface="Times New Roman" pitchFamily="18" charset="0"/>
                <a:cs typeface="Times New Roman" pitchFamily="18" charset="0"/>
              </a:rPr>
              <a:t>42,9</a:t>
            </a:r>
            <a:r>
              <a:rPr sz="1400" spc="-135" smtClean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ru-RU" sz="1400" spc="-135" dirty="0" smtClean="0">
                <a:latin typeface="Times New Roman" pitchFamily="18" charset="0"/>
                <a:cs typeface="Times New Roman" pitchFamily="18" charset="0"/>
              </a:rPr>
              <a:t>    -   </a:t>
            </a:r>
            <a:r>
              <a:rPr lang="ru-RU" sz="1400" spc="220" dirty="0" smtClean="0">
                <a:latin typeface="Times New Roman" pitchFamily="18" charset="0"/>
                <a:cs typeface="Times New Roman" pitchFamily="18" charset="0"/>
              </a:rPr>
              <a:t>482,3</a:t>
            </a:r>
            <a:r>
              <a:rPr sz="1400" spc="-185" smtClean="0">
                <a:latin typeface="Times New Roman" pitchFamily="18" charset="0"/>
                <a:cs typeface="Times New Roman" pitchFamily="18" charset="0"/>
              </a:rPr>
              <a:t>млн</a:t>
            </a:r>
            <a:r>
              <a:rPr sz="1400" spc="-185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sz="1400" spc="-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-20" dirty="0">
                <a:latin typeface="Times New Roman" pitchFamily="18" charset="0"/>
                <a:cs typeface="Times New Roman" pitchFamily="18" charset="0"/>
              </a:rPr>
              <a:t>руб.)</a:t>
            </a:r>
            <a:endParaRPr sz="1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" name="object 26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928615" y="5628130"/>
            <a:ext cx="3817620" cy="1156716"/>
          </a:xfrm>
          <a:prstGeom prst="rect">
            <a:avLst/>
          </a:prstGeom>
        </p:spPr>
      </p:pic>
      <p:sp>
        <p:nvSpPr>
          <p:cNvPr id="27" name="object 27"/>
          <p:cNvSpPr txBox="1"/>
          <p:nvPr/>
        </p:nvSpPr>
        <p:spPr>
          <a:xfrm>
            <a:off x="5082285" y="4657470"/>
            <a:ext cx="3515360" cy="18543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400" b="1" spc="-215" dirty="0">
                <a:latin typeface="Times New Roman" pitchFamily="18" charset="0"/>
                <a:cs typeface="Times New Roman" pitchFamily="18" charset="0"/>
              </a:rPr>
              <a:t>Доходы</a:t>
            </a:r>
            <a:r>
              <a:rPr sz="1400" b="1" spc="-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195" dirty="0">
                <a:latin typeface="Times New Roman" pitchFamily="18" charset="0"/>
                <a:cs typeface="Times New Roman" pitchFamily="18" charset="0"/>
              </a:rPr>
              <a:t>от</a:t>
            </a:r>
            <a:r>
              <a:rPr sz="1400" b="1" spc="-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220" dirty="0">
                <a:latin typeface="Times New Roman" pitchFamily="18" charset="0"/>
                <a:cs typeface="Times New Roman" pitchFamily="18" charset="0"/>
              </a:rPr>
              <a:t>продажи</a:t>
            </a:r>
            <a:r>
              <a:rPr sz="1400" b="1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210" dirty="0">
                <a:latin typeface="Times New Roman" pitchFamily="18" charset="0"/>
                <a:cs typeface="Times New Roman" pitchFamily="18" charset="0"/>
              </a:rPr>
              <a:t>материальных</a:t>
            </a:r>
            <a:r>
              <a:rPr sz="1400" b="1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5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sz="1400" b="1" spc="-210" dirty="0">
                <a:latin typeface="Times New Roman" pitchFamily="18" charset="0"/>
                <a:cs typeface="Times New Roman" pitchFamily="18" charset="0"/>
              </a:rPr>
              <a:t>нематериальных</a:t>
            </a:r>
            <a:r>
              <a:rPr sz="1400" b="1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50" dirty="0">
                <a:latin typeface="Times New Roman" pitchFamily="18" charset="0"/>
                <a:cs typeface="Times New Roman" pitchFamily="18" charset="0"/>
              </a:rPr>
              <a:t>активов</a:t>
            </a:r>
            <a:endParaRPr sz="1400">
              <a:latin typeface="Times New Roman" pitchFamily="18" charset="0"/>
              <a:cs typeface="Times New Roman" pitchFamily="18" charset="0"/>
            </a:endParaRPr>
          </a:p>
          <a:p>
            <a:pPr marL="1905" algn="ctr">
              <a:lnSpc>
                <a:spcPct val="100000"/>
              </a:lnSpc>
            </a:pPr>
            <a:r>
              <a:rPr sz="1400" spc="-19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sz="1400" spc="-190">
                <a:latin typeface="Times New Roman" pitchFamily="18" charset="0"/>
                <a:cs typeface="Times New Roman" pitchFamily="18" charset="0"/>
              </a:rPr>
              <a:t>100</a:t>
            </a:r>
            <a:r>
              <a:rPr sz="1400" spc="-190" smtClean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ru-RU" sz="1400" spc="-190" dirty="0" smtClean="0">
                <a:latin typeface="Times New Roman" pitchFamily="18" charset="0"/>
                <a:cs typeface="Times New Roman" pitchFamily="18" charset="0"/>
              </a:rPr>
              <a:t>    -  </a:t>
            </a:r>
            <a:r>
              <a:rPr sz="1400" spc="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spc="-170" dirty="0" smtClean="0">
                <a:latin typeface="Times New Roman" pitchFamily="18" charset="0"/>
                <a:cs typeface="Times New Roman" pitchFamily="18" charset="0"/>
              </a:rPr>
              <a:t>1,0</a:t>
            </a:r>
            <a:r>
              <a:rPr sz="1400" spc="-1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-190" dirty="0">
                <a:latin typeface="Times New Roman" pitchFamily="18" charset="0"/>
                <a:cs typeface="Times New Roman" pitchFamily="18" charset="0"/>
              </a:rPr>
              <a:t>млн.</a:t>
            </a:r>
            <a:r>
              <a:rPr sz="1400"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-10" dirty="0">
                <a:latin typeface="Times New Roman" pitchFamily="18" charset="0"/>
                <a:cs typeface="Times New Roman" pitchFamily="18" charset="0"/>
              </a:rPr>
              <a:t>руб.)</a:t>
            </a:r>
            <a:endParaRPr sz="1400">
              <a:latin typeface="Times New Roman" pitchFamily="18" charset="0"/>
              <a:cs typeface="Times New Roman" pitchFamily="18" charset="0"/>
            </a:endParaRPr>
          </a:p>
          <a:p>
            <a:pPr marL="635" algn="ctr">
              <a:lnSpc>
                <a:spcPct val="100000"/>
              </a:lnSpc>
              <a:spcBef>
                <a:spcPts val="1295"/>
              </a:spcBef>
            </a:pPr>
            <a:endParaRPr lang="ru-RU" sz="1400" b="1" spc="-225" dirty="0" smtClean="0">
              <a:latin typeface="Times New Roman" pitchFamily="18" charset="0"/>
              <a:cs typeface="Times New Roman" pitchFamily="18" charset="0"/>
            </a:endParaRPr>
          </a:p>
          <a:p>
            <a:pPr marL="635" algn="ctr">
              <a:lnSpc>
                <a:spcPct val="100000"/>
              </a:lnSpc>
              <a:spcBef>
                <a:spcPts val="1295"/>
              </a:spcBef>
            </a:pPr>
            <a:r>
              <a:rPr sz="1400" b="1" spc="-225" smtClean="0">
                <a:latin typeface="Times New Roman" pitchFamily="18" charset="0"/>
                <a:cs typeface="Times New Roman" pitchFamily="18" charset="0"/>
              </a:rPr>
              <a:t>Штрафы</a:t>
            </a:r>
            <a:r>
              <a:rPr sz="1400" b="1" spc="-225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sz="1400" b="1" spc="-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60" dirty="0">
                <a:latin typeface="Times New Roman" pitchFamily="18" charset="0"/>
                <a:cs typeface="Times New Roman" pitchFamily="18" charset="0"/>
              </a:rPr>
              <a:t>санкции,</a:t>
            </a:r>
            <a:endParaRPr sz="1400">
              <a:latin typeface="Times New Roman" pitchFamily="18" charset="0"/>
              <a:cs typeface="Times New Roman" pitchFamily="18" charset="0"/>
            </a:endParaRPr>
          </a:p>
          <a:p>
            <a:pPr marL="174625" marR="165735" indent="1905" algn="ctr">
              <a:lnSpc>
                <a:spcPct val="100000"/>
              </a:lnSpc>
            </a:pPr>
            <a:r>
              <a:rPr sz="1400" b="1" spc="-210" dirty="0">
                <a:latin typeface="Times New Roman" pitchFamily="18" charset="0"/>
                <a:cs typeface="Times New Roman" pitchFamily="18" charset="0"/>
              </a:rPr>
              <a:t>прочие</a:t>
            </a:r>
            <a:r>
              <a:rPr sz="1400" b="1" spc="-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200" dirty="0">
                <a:latin typeface="Times New Roman" pitchFamily="18" charset="0"/>
                <a:cs typeface="Times New Roman" pitchFamily="18" charset="0"/>
              </a:rPr>
              <a:t>неналоговые</a:t>
            </a:r>
            <a:r>
              <a:rPr sz="1400" b="1" spc="-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-35" dirty="0">
                <a:latin typeface="Times New Roman" pitchFamily="18" charset="0"/>
                <a:cs typeface="Times New Roman" pitchFamily="18" charset="0"/>
              </a:rPr>
              <a:t>доходы </a:t>
            </a:r>
            <a:r>
              <a:rPr sz="1400" spc="-190" dirty="0">
                <a:latin typeface="Times New Roman" pitchFamily="18" charset="0"/>
                <a:cs typeface="Times New Roman" pitchFamily="18" charset="0"/>
              </a:rPr>
              <a:t>(предусмотренные</a:t>
            </a:r>
            <a:r>
              <a:rPr sz="14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-105" dirty="0">
                <a:latin typeface="Times New Roman" pitchFamily="18" charset="0"/>
                <a:cs typeface="Times New Roman" pitchFamily="18" charset="0"/>
              </a:rPr>
              <a:t>бюджетным </a:t>
            </a:r>
            <a:r>
              <a:rPr sz="1400" spc="-220" dirty="0">
                <a:latin typeface="Times New Roman" pitchFamily="18" charset="0"/>
                <a:cs typeface="Times New Roman" pitchFamily="18" charset="0"/>
              </a:rPr>
              <a:t>кодексом</a:t>
            </a:r>
            <a:r>
              <a:rPr sz="14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-320" dirty="0">
                <a:latin typeface="Times New Roman" pitchFamily="18" charset="0"/>
                <a:cs typeface="Times New Roman" pitchFamily="18" charset="0"/>
              </a:rPr>
              <a:t>РФ</a:t>
            </a:r>
            <a:r>
              <a:rPr sz="1400" spc="-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-12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sz="1400" spc="-140">
                <a:latin typeface="Times New Roman" pitchFamily="18" charset="0"/>
                <a:cs typeface="Times New Roman" pitchFamily="18" charset="0"/>
              </a:rPr>
              <a:t>100</a:t>
            </a:r>
            <a:r>
              <a:rPr sz="1400" spc="-140" smtClean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ru-RU" sz="1400" spc="-140" dirty="0" smtClean="0">
                <a:latin typeface="Times New Roman" pitchFamily="18" charset="0"/>
                <a:cs typeface="Times New Roman" pitchFamily="18" charset="0"/>
              </a:rPr>
              <a:t>   -</a:t>
            </a:r>
            <a:r>
              <a:rPr sz="1400" spc="18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spc="-170" dirty="0" smtClean="0">
                <a:latin typeface="Times New Roman" pitchFamily="18" charset="0"/>
                <a:cs typeface="Times New Roman" pitchFamily="18" charset="0"/>
              </a:rPr>
              <a:t>44,1</a:t>
            </a:r>
            <a:r>
              <a:rPr sz="1400" spc="-5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-190" dirty="0">
                <a:latin typeface="Times New Roman" pitchFamily="18" charset="0"/>
                <a:cs typeface="Times New Roman" pitchFamily="18" charset="0"/>
              </a:rPr>
              <a:t>млн.</a:t>
            </a:r>
            <a:r>
              <a:rPr sz="1400" spc="-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-120" dirty="0">
                <a:latin typeface="Times New Roman" pitchFamily="18" charset="0"/>
                <a:cs typeface="Times New Roman" pitchFamily="18" charset="0"/>
              </a:rPr>
              <a:t>руб.)</a:t>
            </a:r>
            <a:endParaRPr sz="1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" name="object 28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127248" y="2487167"/>
            <a:ext cx="2382011" cy="653795"/>
          </a:xfrm>
          <a:prstGeom prst="rect">
            <a:avLst/>
          </a:prstGeom>
        </p:spPr>
      </p:pic>
      <p:sp>
        <p:nvSpPr>
          <p:cNvPr id="29" name="object 29"/>
          <p:cNvSpPr txBox="1"/>
          <p:nvPr/>
        </p:nvSpPr>
        <p:spPr>
          <a:xfrm>
            <a:off x="3143240" y="1984375"/>
            <a:ext cx="2428892" cy="98680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7795">
              <a:lnSpc>
                <a:spcPct val="100000"/>
              </a:lnSpc>
              <a:spcBef>
                <a:spcPts val="95"/>
              </a:spcBef>
            </a:pPr>
            <a:r>
              <a:rPr sz="2200" b="1" spc="-254" dirty="0">
                <a:solidFill>
                  <a:srgbClr val="7030A0"/>
                </a:solidFill>
                <a:latin typeface="Arial"/>
                <a:cs typeface="Arial"/>
              </a:rPr>
              <a:t>Налоговые</a:t>
            </a:r>
            <a:r>
              <a:rPr sz="2200" b="1" spc="-9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200" b="1" spc="-270" dirty="0">
                <a:solidFill>
                  <a:srgbClr val="7030A0"/>
                </a:solidFill>
                <a:latin typeface="Arial"/>
                <a:cs typeface="Arial"/>
              </a:rPr>
              <a:t>доходы</a:t>
            </a:r>
            <a:endParaRPr sz="2200">
              <a:solidFill>
                <a:srgbClr val="7030A0"/>
              </a:solidFill>
              <a:latin typeface="Arial"/>
              <a:cs typeface="Arial"/>
            </a:endParaRPr>
          </a:p>
          <a:p>
            <a:pPr marR="226060" algn="ctr">
              <a:lnSpc>
                <a:spcPct val="100000"/>
              </a:lnSpc>
              <a:spcBef>
                <a:spcPts val="1630"/>
              </a:spcBef>
            </a:pPr>
            <a:r>
              <a:rPr sz="1400" b="1" spc="-45" dirty="0">
                <a:latin typeface="Times New Roman" pitchFamily="18" charset="0"/>
                <a:cs typeface="Times New Roman" pitchFamily="18" charset="0"/>
              </a:rPr>
              <a:t>Акцизы</a:t>
            </a:r>
            <a:endParaRPr sz="1400">
              <a:latin typeface="Times New Roman" pitchFamily="18" charset="0"/>
              <a:cs typeface="Times New Roman" pitchFamily="18" charset="0"/>
            </a:endParaRPr>
          </a:p>
          <a:p>
            <a:pPr marR="226060" algn="ctr">
              <a:lnSpc>
                <a:spcPct val="100000"/>
              </a:lnSpc>
            </a:pPr>
            <a:r>
              <a:rPr sz="1400" spc="-145">
                <a:latin typeface="Times New Roman" pitchFamily="18" charset="0"/>
                <a:cs typeface="Times New Roman" pitchFamily="18" charset="0"/>
              </a:rPr>
              <a:t>(</a:t>
            </a:r>
            <a:r>
              <a:rPr sz="1400" spc="-145" smtClean="0">
                <a:latin typeface="Times New Roman" pitchFamily="18" charset="0"/>
                <a:cs typeface="Times New Roman" pitchFamily="18" charset="0"/>
              </a:rPr>
              <a:t>0,</a:t>
            </a:r>
            <a:r>
              <a:rPr lang="ru-RU" sz="1400" spc="-145" dirty="0" smtClean="0">
                <a:latin typeface="Times New Roman" pitchFamily="18" charset="0"/>
                <a:cs typeface="Times New Roman" pitchFamily="18" charset="0"/>
              </a:rPr>
              <a:t>4129   - </a:t>
            </a:r>
            <a:r>
              <a:rPr sz="1400" spc="18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spc="180" dirty="0" smtClean="0">
                <a:latin typeface="Times New Roman" pitchFamily="18" charset="0"/>
                <a:cs typeface="Times New Roman" pitchFamily="18" charset="0"/>
              </a:rPr>
              <a:t>21,0</a:t>
            </a:r>
            <a:r>
              <a:rPr sz="1400" spc="-185" smtClean="0">
                <a:latin typeface="Times New Roman" pitchFamily="18" charset="0"/>
                <a:cs typeface="Times New Roman" pitchFamily="18" charset="0"/>
              </a:rPr>
              <a:t>млн</a:t>
            </a:r>
            <a:r>
              <a:rPr sz="1400" spc="-185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sz="1400" spc="-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-110" dirty="0">
                <a:latin typeface="Times New Roman" pitchFamily="18" charset="0"/>
                <a:cs typeface="Times New Roman" pitchFamily="18" charset="0"/>
              </a:rPr>
              <a:t>руб.)</a:t>
            </a:r>
            <a:endParaRPr sz="1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" name="object 30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73736" y="3209544"/>
            <a:ext cx="2816352" cy="795527"/>
          </a:xfrm>
          <a:prstGeom prst="rect">
            <a:avLst/>
          </a:prstGeom>
        </p:spPr>
      </p:pic>
      <p:sp>
        <p:nvSpPr>
          <p:cNvPr id="31" name="object 31"/>
          <p:cNvSpPr txBox="1"/>
          <p:nvPr/>
        </p:nvSpPr>
        <p:spPr>
          <a:xfrm>
            <a:off x="549960" y="3318128"/>
            <a:ext cx="206692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400" b="1" spc="-260" dirty="0" smtClean="0">
                <a:latin typeface="Times New Roman" pitchFamily="18" charset="0"/>
                <a:cs typeface="Times New Roman" pitchFamily="18" charset="0"/>
              </a:rPr>
              <a:t>Н Д П И</a:t>
            </a:r>
            <a:endParaRPr sz="1400">
              <a:latin typeface="Times New Roman" pitchFamily="18" charset="0"/>
              <a:cs typeface="Times New Roman" pitchFamily="18" charset="0"/>
            </a:endParaRPr>
          </a:p>
          <a:p>
            <a:pPr marL="67310" algn="ctr">
              <a:lnSpc>
                <a:spcPct val="100000"/>
              </a:lnSpc>
            </a:pPr>
            <a:r>
              <a:rPr sz="1400" spc="-13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spc="-130" dirty="0" smtClean="0">
                <a:latin typeface="Times New Roman" pitchFamily="18" charset="0"/>
                <a:cs typeface="Times New Roman" pitchFamily="18" charset="0"/>
              </a:rPr>
              <a:t>27</a:t>
            </a:r>
            <a:r>
              <a:rPr sz="1400" spc="-130" smtClean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ru-RU" sz="1400" spc="-130" dirty="0" smtClean="0">
                <a:latin typeface="Times New Roman" pitchFamily="18" charset="0"/>
                <a:cs typeface="Times New Roman" pitchFamily="18" charset="0"/>
              </a:rPr>
              <a:t>   -</a:t>
            </a:r>
            <a:r>
              <a:rPr sz="1400" spc="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spc="-160" dirty="0" smtClean="0">
                <a:latin typeface="Times New Roman" pitchFamily="18" charset="0"/>
                <a:cs typeface="Times New Roman" pitchFamily="18" charset="0"/>
              </a:rPr>
              <a:t>1,4</a:t>
            </a:r>
            <a:r>
              <a:rPr sz="1400" spc="-5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-185" dirty="0">
                <a:latin typeface="Times New Roman" pitchFamily="18" charset="0"/>
                <a:cs typeface="Times New Roman" pitchFamily="18" charset="0"/>
              </a:rPr>
              <a:t>млн.</a:t>
            </a:r>
            <a:r>
              <a:rPr sz="1400" spc="-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-45" dirty="0">
                <a:latin typeface="Times New Roman" pitchFamily="18" charset="0"/>
                <a:cs typeface="Times New Roman" pitchFamily="18" charset="0"/>
              </a:rPr>
              <a:t>руб.)</a:t>
            </a:r>
            <a:endParaRPr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500694" y="2000241"/>
            <a:ext cx="2428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7030A0"/>
                </a:solidFill>
              </a:rPr>
              <a:t>- 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547,1млн.рублей</a:t>
            </a:r>
            <a:endParaRPr lang="ru-RU" sz="16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429256" y="4143380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58,6 млн.рублей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1736" y="0"/>
            <a:ext cx="6572264" cy="1785926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Налоговые доходы муниципального района «Чернышевский район» </a:t>
            </a:r>
            <a:b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 2025 год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714488"/>
          <a:ext cx="8515352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 descr="C:\Users\NATASHA\Desktop\для презентации\7d703c5c427182d9248ca51a10ea319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500298" cy="15716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0298" y="0"/>
            <a:ext cx="6643702" cy="1643050"/>
          </a:xfrm>
        </p:spPr>
        <p:txBody>
          <a:bodyPr>
            <a:noAutofit/>
          </a:bodyPr>
          <a:lstStyle/>
          <a:p>
            <a:r>
              <a:rPr lang="ru-RU" sz="3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Неналоговые доходы муниципального района «Чернышевский район» </a:t>
            </a:r>
            <a:br>
              <a:rPr lang="ru-RU" sz="3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 2025 год</a:t>
            </a:r>
            <a:endParaRPr lang="ru-RU" sz="31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8686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 descr="C:\Users\NATASHA\Desktop\для презентации\7d703c5c427182d9248ca51a10ea319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571736" cy="16165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56" y="0"/>
            <a:ext cx="7286644" cy="1500174"/>
          </a:xfrm>
          <a:effectLst>
            <a:outerShdw blurRad="50800" dist="50800" dir="5400000" algn="ctr" rotWithShape="0">
              <a:schemeClr val="bg1"/>
            </a:outerShdw>
          </a:effectLst>
        </p:spPr>
        <p:txBody>
          <a:bodyPr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b="1" dirty="0" smtClean="0">
                <a:solidFill>
                  <a:schemeClr val="bg2">
                    <a:lumMod val="25000"/>
                  </a:schemeClr>
                </a:solidFill>
              </a:rPr>
              <a:t>Основные задачи и резервы пополнения доходной части бюджета за 2025 год и приоритетные  направления развития в 2026 году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0" y="1571612"/>
          <a:ext cx="9072530" cy="5286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2357422" cy="15954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-357214"/>
          <a:ext cx="9144000" cy="72152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2108</TotalTime>
  <Words>2208</Words>
  <Application>Microsoft Office PowerPoint</Application>
  <PresentationFormat>Экран (4:3)</PresentationFormat>
  <Paragraphs>458</Paragraphs>
  <Slides>19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Слайд 1</vt:lpstr>
      <vt:lpstr>Задачи бюджетной политики</vt:lpstr>
      <vt:lpstr>Слайд 3</vt:lpstr>
      <vt:lpstr>Слайд 4</vt:lpstr>
      <vt:lpstr>Нормативы  отчислений   и объемы  доходов  в 2025 году</vt:lpstr>
      <vt:lpstr> Налоговые доходы муниципального района «Чернышевский район»  за 2025 год </vt:lpstr>
      <vt:lpstr>Неналоговые доходы муниципального района «Чернышевский район»  за 2025 год</vt:lpstr>
      <vt:lpstr>  Основные задачи и резервы пополнения доходной части бюджета за 2025 год и приоритетные  направления развития в 2026 году  </vt:lpstr>
      <vt:lpstr>Слайд 9</vt:lpstr>
      <vt:lpstr>Слайд 10</vt:lpstr>
      <vt:lpstr>РАСХОДЫ  РАЙОННОГО  БЮДЖЕТА ЧЕРНЫШЕВСКОГО РАЙОНА  по динамике и структуре</vt:lpstr>
      <vt:lpstr>ЧИСЛЕННОСТЬ РАБОТНИКОВ, РАЗМЕР СРЕДНЕЙ ЗАРАБОТНОЙ ПЛАТЫ ПО ОТДЕЛЬНЫМ КАТЕГОРИЯМ РАБОТНИКОВ ПО УКАЗАМ Президента рф</vt:lpstr>
      <vt:lpstr>Реализация мероприятий национальных проектов на территории муниципального района "Чернышевский район" в 2025 году</vt:lpstr>
      <vt:lpstr>Слайд 14</vt:lpstr>
      <vt:lpstr>Слайд 15</vt:lpstr>
      <vt:lpstr>Анализ кредиторской задолженности                                          млн.рублей</vt:lpstr>
      <vt:lpstr>Долговые обязательства, отраженные в муниципальной долговой книге по итогам 2025 года                                                                                                          млн.рублей</vt:lpstr>
      <vt:lpstr>Задачи в сфере финансов на 2026 год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ОТДЕЛ ДОХОДОВ</dc:creator>
  <cp:lastModifiedBy>MARINA ZONOVA</cp:lastModifiedBy>
  <cp:revision>132</cp:revision>
  <dcterms:created xsi:type="dcterms:W3CDTF">2026-05-12T00:22:37Z</dcterms:created>
  <dcterms:modified xsi:type="dcterms:W3CDTF">2026-05-20T04:33:28Z</dcterms:modified>
</cp:coreProperties>
</file>