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colors22.xml" ContentType="application/vnd.openxmlformats-officedocument.drawingml.diagramColors+xml"/>
  <Override PartName="/ppt/slides/slide36.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slides/slide25.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Override PartName="/ppt/notesSlides/notesSlide27.xml" ContentType="application/vnd.openxmlformats-officedocument.presentationml.notesSlide+xml"/>
  <Override PartName="/ppt/diagrams/quickStyle28.xml" ContentType="application/vnd.openxmlformats-officedocument.drawingml.diagramStyle+xml"/>
  <Override PartName="/ppt/diagrams/drawing29.xml" ContentType="application/vnd.ms-office.drawingml.diagramDrawing+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charts/chart13.xml" ContentType="application/vnd.openxmlformats-officedocument.drawingml.chart+xml"/>
  <Override PartName="/ppt/diagrams/quickStyle17.xml" ContentType="application/vnd.openxmlformats-officedocument.drawingml.diagramStyle+xml"/>
  <Override PartName="/ppt/diagrams/drawing18.xml" ContentType="application/vnd.ms-office.drawingml.diagramDrawing+xml"/>
  <Override PartName="/ppt/tableStyles.xml" ContentType="application/vnd.openxmlformats-officedocument.presentationml.tableStyles+xml"/>
  <Override PartName="/ppt/diagrams/layout17.xml" ContentType="application/vnd.openxmlformats-officedocument.drawingml.diagramLayout+xml"/>
  <Override PartName="/ppt/diagrams/layout28.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charts/chart3.xml" ContentType="application/vnd.openxmlformats-officedocument.drawingml.chart+xml"/>
  <Default Extension="xlsx" ContentType="application/vnd.openxmlformats-officedocument.spreadsheetml.sheet"/>
  <Override PartName="/ppt/diagrams/quickStyle20.xml" ContentType="application/vnd.openxmlformats-officedocument.drawingml.diagramStyle+xml"/>
  <Override PartName="/ppt/diagrams/colors27.xml" ContentType="application/vnd.openxmlformats-officedocument.drawingml.diagramColors+xml"/>
  <Override PartName="/ppt/diagrams/data29.xml" ContentType="application/vnd.openxmlformats-officedocument.drawingml.diagramData+xml"/>
  <Override PartName="/ppt/diagrams/drawing21.xml" ContentType="application/vnd.ms-office.drawingml.diagramDrawing+xml"/>
  <Override PartName="/ppt/diagrams/colors4.xml" ContentType="application/vnd.openxmlformats-officedocument.drawingml.diagramColors+xml"/>
  <Override PartName="/ppt/diagrams/colors16.xml" ContentType="application/vnd.openxmlformats-officedocument.drawingml.diagramColors+xml"/>
  <Override PartName="/ppt/diagrams/data18.xml" ContentType="application/vnd.openxmlformats-officedocument.drawingml.diagramData+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layout20.xml" ContentType="application/vnd.openxmlformats-officedocument.drawingml.diagramLayout+xml"/>
  <Override PartName="/ppt/diagrams/drawing3.xml" ContentType="application/vnd.ms-office.drawingml.diagramDrawing+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charts/chart18.xml" ContentType="application/vnd.openxmlformats-officedocument.drawingml.chart+xml"/>
  <Override PartName="/ppt/diagrams/colors30.xml" ContentType="application/vnd.openxmlformats-officedocument.drawingml.diagramColors+xml"/>
  <Override PartName="/ppt/slides/slide33.xml" ContentType="application/vnd.openxmlformats-officedocument.presentationml.slide+xml"/>
  <Override PartName="/ppt/slides/slide44.xml" ContentType="application/vnd.openxmlformats-officedocument.presentationml.slide+xml"/>
  <Override PartName="/ppt/diagrams/data21.xml" ContentType="application/vnd.openxmlformats-officedocument.drawingml.diagramData+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charts/chart8.xml" ContentType="application/vnd.openxmlformats-officedocument.drawingml.chart+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quickStyle25.xml" ContentType="application/vnd.openxmlformats-officedocument.drawingml.diagramStyle+xml"/>
  <Override PartName="/ppt/diagrams/drawing26.xml" ContentType="application/vnd.ms-office.drawingml.diagramDrawing+xml"/>
  <Override PartName="/ppt/diagrams/drawing15.xml" ContentType="application/vnd.ms-office.drawingml.diagramDrawing+xml"/>
  <Override PartName="/ppt/slideLayouts/slideLayout10.xml" ContentType="application/vnd.openxmlformats-officedocument.presentationml.slideLayout+xml"/>
  <Override PartName="/ppt/charts/chart10.xml" ContentType="application/vnd.openxmlformats-officedocument.drawingml.chart+xml"/>
  <Override PartName="/ppt/diagrams/layout25.xml" ContentType="application/vnd.openxmlformats-officedocument.drawingml.diagramLayout+xml"/>
  <Override PartName="/ppt/diagrams/drawing8.xml" ContentType="application/vnd.ms-office.drawingml.diagramDrawing+xml"/>
  <Override PartName="/ppt/diagrams/quickStyle8.xml" ContentType="application/vnd.openxmlformats-officedocument.drawingml.diagramStyle+xml"/>
  <Override PartName="/ppt/diagrams/layout14.xml" ContentType="application/vnd.openxmlformats-officedocument.drawingml.diagramLayout+xml"/>
  <Override PartName="/ppt/slides/slide49.xml" ContentType="application/vnd.openxmlformats-officedocument.presentationml.slide+xml"/>
  <Override PartName="/ppt/notesSlides/notesSlide4.xml" ContentType="application/vnd.openxmlformats-officedocument.presentationml.notesSlide+xml"/>
  <Override PartName="/ppt/diagrams/colors24.xml" ContentType="application/vnd.openxmlformats-officedocument.drawingml.diagramColor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diagrams/data26.xml" ContentType="application/vnd.openxmlformats-officedocument.drawingml.diagramData+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diagrams/colors20.xml" ContentType="application/vnd.openxmlformats-officedocument.drawingml.diagramColor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diagrams/data11.xml" ContentType="application/vnd.openxmlformats-officedocument.drawingml.diagramData+xml"/>
  <Override PartName="/ppt/notesSlides/notesSlide18.xml" ContentType="application/vnd.openxmlformats-officedocument.presentationml.notesSlide+xml"/>
  <Override PartName="/ppt/diagrams/quickStyle19.xml" ContentType="application/vnd.openxmlformats-officedocument.drawingml.diagramStyle+xml"/>
  <Override PartName="/ppt/diagrams/data22.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charts/chart15.xml" ContentType="application/vnd.openxmlformats-officedocument.drawingml.chart+xml"/>
  <Override PartName="/ppt/notesSlides/notesSlide25.xml" ContentType="application/vnd.openxmlformats-officedocument.presentationml.notesSlide+xml"/>
  <Override PartName="/ppt/diagrams/quickStyle26.xml" ContentType="application/vnd.openxmlformats-officedocument.drawingml.diagramStyle+xml"/>
  <Override PartName="/ppt/diagrams/drawing27.xml" ContentType="application/vnd.ms-office.drawingml.diagramDrawing+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notesSlides/notesSlide14.xml" ContentType="application/vnd.openxmlformats-officedocument.presentationml.notesSlide+xml"/>
  <Override PartName="/ppt/diagrams/quickStyle15.xml" ContentType="application/vnd.openxmlformats-officedocument.drawingml.diagramStyle+xml"/>
  <Override PartName="/ppt/diagrams/layout19.xml" ContentType="application/vnd.openxmlformats-officedocument.drawingml.diagramLayout+xml"/>
  <Override PartName="/ppt/diagrams/drawing16.xml" ContentType="application/vnd.ms-office.drawingml.diagramDrawing+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diagrams/layout15.xml" ContentType="application/vnd.openxmlformats-officedocument.drawingml.diagramLayout+xml"/>
  <Override PartName="/ppt/notesSlides/notesSlide21.xml" ContentType="application/vnd.openxmlformats-officedocument.presentationml.notesSlide+xml"/>
  <Override PartName="/ppt/diagrams/quickStyle22.xml" ContentType="application/vnd.openxmlformats-officedocument.drawingml.diagramStyle+xml"/>
  <Override PartName="/ppt/diagrams/layout26.xml" ContentType="application/vnd.openxmlformats-officedocument.drawingml.diagramLayout+xml"/>
  <Override PartName="/ppt/diagrams/colors29.xml" ContentType="application/vnd.openxmlformats-officedocument.drawingml.diagramColors+xml"/>
  <Override PartName="/ppt/diagrams/drawing23.xml" ContentType="application/vnd.ms-office.drawingml.diagramDrawing+xml"/>
  <Override PartName="/ppt/diagrams/drawing9.xml" ContentType="application/vnd.ms-office.drawingml.diagramDrawing+xml"/>
  <Override PartName="/ppt/notesSlides/notesSlide10.xml" ContentType="application/vnd.openxmlformats-officedocument.presentationml.notesSlide+xml"/>
  <Override PartName="/ppt/charts/chart5.xml" ContentType="application/vnd.openxmlformats-officedocument.drawingml.chart+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colors18.xml" ContentType="application/vnd.openxmlformats-officedocument.drawingml.diagramColors+xml"/>
  <Override PartName="/ppt/diagrams/drawing12.xml" ContentType="application/vnd.ms-office.drawingml.diagramDrawing+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diagrams/layout11.xml" ContentType="application/vnd.openxmlformats-officedocument.drawingml.diagramLayout+xml"/>
  <Override PartName="/ppt/diagrams/colors14.xml" ContentType="application/vnd.openxmlformats-officedocument.drawingml.diagramColors+xml"/>
  <Override PartName="/ppt/diagrams/layout22.xml" ContentType="application/vnd.openxmlformats-officedocument.drawingml.diagramLayout+xml"/>
  <Override PartName="/ppt/diagrams/colors25.xml" ContentType="application/vnd.openxmlformats-officedocument.drawingml.diagramColors+xml"/>
  <Override PartName="/ppt/diagrams/data27.xml" ContentType="application/vnd.openxmlformats-officedocument.drawingml.diagramData+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diagrams/colors10.xml" ContentType="application/vnd.openxmlformats-officedocument.drawingml.diagramColors+xml"/>
  <Override PartName="/ppt/notesSlides/notesSlide19.xml" ContentType="application/vnd.openxmlformats-officedocument.presentationml.notesSlide+xml"/>
  <Override PartName="/ppt/diagrams/colors21.xml" ContentType="application/vnd.openxmlformats-officedocument.drawingml.diagramColors+xml"/>
  <Override PartName="/ppt/diagrams/data23.xml" ContentType="application/vnd.openxmlformats-officedocument.drawingml.diagramData+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charts/chart16.xml" ContentType="application/vnd.openxmlformats-officedocument.drawingml.chart+xml"/>
  <Override PartName="/ppt/diagrams/data12.xml" ContentType="application/vnd.openxmlformats-officedocument.drawingml.diagramData+xml"/>
  <Override PartName="/ppt/diagrams/data30.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diagrams/data9.xml" ContentType="application/vnd.openxmlformats-officedocument.drawingml.diagramData+xml"/>
  <Override PartName="/ppt/diagrams/quickStyle16.xml" ContentType="application/vnd.openxmlformats-officedocument.drawingml.diagramStyle+xml"/>
  <Override PartName="/ppt/notesSlides/notesSlide26.xml" ContentType="application/vnd.openxmlformats-officedocument.presentationml.notesSlide+xml"/>
  <Override PartName="/ppt/diagrams/quickStyle27.xml" ContentType="application/vnd.openxmlformats-officedocument.drawingml.diagramStyle+xml"/>
  <Override PartName="/ppt/diagrams/drawing17.xml" ContentType="application/vnd.ms-office.drawingml.diagramDrawing+xml"/>
  <Override PartName="/ppt/diagrams/drawing28.xml" ContentType="application/vnd.ms-office.drawingml.diagramDrawing+xml"/>
  <Override PartName="/ppt/slides/slide20.xml" ContentType="application/vnd.openxmlformats-officedocument.presentationml.slide+xml"/>
  <Override PartName="/ppt/diagrams/layout4.xml" ContentType="application/vnd.openxmlformats-officedocument.drawingml.diagramLayout+xml"/>
  <Override PartName="/ppt/charts/chart12.xml" ContentType="application/vnd.openxmlformats-officedocument.drawingml.chart+xml"/>
  <Override PartName="/ppt/notesSlides/notesSlide22.xml" ContentType="application/vnd.openxmlformats-officedocument.presentationml.notesSlide+xml"/>
  <Override PartName="/ppt/diagrams/layout27.xml" ContentType="application/vnd.openxmlformats-officedocument.drawingml.diagramLayout+xml"/>
  <Override PartName="/ppt/diagrams/data5.xml" ContentType="application/vnd.openxmlformats-officedocument.drawingml.diagramData+xml"/>
  <Override PartName="/ppt/notesSlides/notesSlide11.xml" ContentType="application/vnd.openxmlformats-officedocument.presentationml.notesSlide+xml"/>
  <Override PartName="/ppt/charts/chart6.xml" ContentType="application/vnd.openxmlformats-officedocument.drawingml.chart+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13.xml" ContentType="application/vnd.ms-office.drawingml.diagramDrawing+xml"/>
  <Override PartName="/ppt/diagrams/drawing24.xml" ContentType="application/vnd.ms-office.drawingml.diagramDrawing+xml"/>
  <Override PartName="/ppt/notesSlides/notesSlide6.xml" ContentType="application/vnd.openxmlformats-officedocument.presentationml.notesSlide+xml"/>
  <Override PartName="/ppt/diagrams/layout23.xml" ContentType="application/vnd.openxmlformats-officedocument.drawingml.diagramLayout+xml"/>
  <Override PartName="/ppt/diagrams/colors26.xml" ContentType="application/vnd.openxmlformats-officedocument.drawingml.diagramColors+xml"/>
  <Override PartName="/ppt/diagrams/quickStyle30.xml" ContentType="application/vnd.openxmlformats-officedocument.drawingml.diagramStyle+xml"/>
  <Override PartName="/ppt/diagrams/drawing6.xml" ContentType="application/vnd.ms-office.drawingml.diagramDrawing+xml"/>
  <Override PartName="/ppt/diagrams/drawing20.xml" ContentType="application/vnd.ms-office.drawingml.diagramDrawing+xml"/>
  <Override PartName="/ppt/slides/slide8.xml" ContentType="application/vnd.openxmlformats-officedocument.presentationml.slide+xml"/>
  <Override PartName="/ppt/charts/chart2.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slides/slide29.xml" ContentType="application/vnd.openxmlformats-officedocument.presentationml.slide+xml"/>
  <Override PartName="/ppt/diagrams/data17.xml" ContentType="application/vnd.openxmlformats-officedocument.drawingml.diagramData+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charts/chart17.xml" ContentType="application/vnd.openxmlformats-officedocument.drawingml.chart+xml"/>
  <Override PartName="/ppt/slides/slide32.xml" ContentType="application/vnd.openxmlformats-officedocument.presentationml.slide+xml"/>
  <Override PartName="/ppt/diagrams/data20.xml" ContentType="application/vnd.openxmlformats-officedocument.drawingml.diagramData+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diagrams/quickStyle24.xml" ContentType="application/vnd.openxmlformats-officedocument.drawingml.diagramStyle+xml"/>
  <Override PartName="/ppt/diagrams/drawing25.xml" ContentType="application/vnd.ms-office.drawingml.diagramDrawing+xml"/>
  <Override PartName="/ppt/notesSlides/notesSlide12.xml" ContentType="application/vnd.openxmlformats-officedocument.presentationml.notesSlide+xml"/>
  <Override PartName="/ppt/charts/chart7.xml" ContentType="application/vnd.openxmlformats-officedocument.drawingml.chart+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13.xml" ContentType="application/vnd.openxmlformats-officedocument.drawingml.diagramLayout+xml"/>
  <Override PartName="/ppt/diagrams/layout24.xml" ContentType="application/vnd.openxmlformats-officedocument.drawingml.diagramLayout+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slides/slide48.xml" ContentType="application/vnd.openxmlformats-officedocument.presentationml.slide+xml"/>
  <Override PartName="/ppt/notesSlides/notesSlide3.xml" ContentType="application/vnd.openxmlformats-officedocument.presentationml.notesSlide+xml"/>
  <Override PartName="/ppt/diagrams/colors12.xml" ContentType="application/vnd.openxmlformats-officedocument.drawingml.diagramColors+xml"/>
  <Override PartName="/ppt/diagrams/colors23.xml" ContentType="application/vnd.openxmlformats-officedocument.drawingml.diagramColors+xml"/>
  <Override PartName="/ppt/diagrams/data25.xml" ContentType="application/vnd.openxmlformats-officedocument.drawingml.diagramData+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diagrams/quickStyle29.xml" ContentType="application/vnd.openxmlformats-officedocument.drawingml.diagramStyle+xml"/>
  <Override PartName="/ppt/notesSlides/notesSlide28.xml" ContentType="application/vnd.openxmlformats-officedocument.presentationml.notesSlide+xml"/>
  <Override PartName="/ppt/diagrams/drawing19.xml" ContentType="application/vnd.ms-office.drawingml.diagramDrawing+xml"/>
  <Override PartName="/ppt/slides/slide51.xml" ContentType="application/vnd.openxmlformats-officedocument.presentationml.slide+xml"/>
  <Override PartName="/ppt/tags/tag1.xml" ContentType="application/vnd.openxmlformats-officedocument.presentationml.tags+xml"/>
  <Override PartName="/ppt/charts/chart14.xml" ContentType="application/vnd.openxmlformats-officedocument.drawingml.chart+xml"/>
  <Override PartName="/ppt/diagrams/quickStyle18.xml" ContentType="application/vnd.openxmlformats-officedocument.drawingml.diagramStyle+xml"/>
  <Override PartName="/ppt/diagrams/layout29.xml" ContentType="application/vnd.openxmlformats-officedocument.drawingml.diagramLayout+xml"/>
  <Override PartName="/ppt/slides/slide40.xml" ContentType="application/vnd.openxmlformats-officedocument.presentationml.slide+xml"/>
  <Override PartName="/ppt/diagrams/layout18.xml" ContentType="application/vnd.openxmlformats-officedocument.drawingml.diagram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colors28.xml" ContentType="application/vnd.openxmlformats-officedocument.drawingml.diagramColors+xml"/>
  <Override PartName="/ppt/diagrams/data3.xml" ContentType="application/vnd.openxmlformats-officedocument.drawingml.diagramData+xml"/>
  <Override PartName="/ppt/diagrams/colors5.xml" ContentType="application/vnd.openxmlformats-officedocument.drawingml.diagramColors+xml"/>
  <Override PartName="/ppt/charts/chart4.xml" ContentType="application/vnd.openxmlformats-officedocument.drawingml.chart+xml"/>
  <Override PartName="/ppt/diagrams/quickStyle10.xml" ContentType="application/vnd.openxmlformats-officedocument.drawingml.diagramStyle+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11.xml" ContentType="application/vnd.ms-office.drawingml.diagramDrawing+xml"/>
  <Override PartName="/ppt/diagrams/drawing22.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docProps/core.xml" ContentType="application/vnd.openxmlformats-package.core-properties+xml"/>
  <Override PartName="/ppt/diagrams/drawing4.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63"/>
  </p:notesMasterIdLst>
  <p:sldIdLst>
    <p:sldId id="256" r:id="rId2"/>
    <p:sldId id="260" r:id="rId3"/>
    <p:sldId id="261" r:id="rId4"/>
    <p:sldId id="262" r:id="rId5"/>
    <p:sldId id="263" r:id="rId6"/>
    <p:sldId id="264" r:id="rId7"/>
    <p:sldId id="258" r:id="rId8"/>
    <p:sldId id="265" r:id="rId9"/>
    <p:sldId id="266" r:id="rId10"/>
    <p:sldId id="267" r:id="rId11"/>
    <p:sldId id="268" r:id="rId12"/>
    <p:sldId id="269" r:id="rId13"/>
    <p:sldId id="270" r:id="rId14"/>
    <p:sldId id="271" r:id="rId15"/>
    <p:sldId id="272" r:id="rId16"/>
    <p:sldId id="273" r:id="rId17"/>
    <p:sldId id="274" r:id="rId18"/>
    <p:sldId id="275" r:id="rId19"/>
    <p:sldId id="318" r:id="rId20"/>
    <p:sldId id="276" r:id="rId21"/>
    <p:sldId id="277" r:id="rId22"/>
    <p:sldId id="278" r:id="rId23"/>
    <p:sldId id="280" r:id="rId24"/>
    <p:sldId id="279" r:id="rId25"/>
    <p:sldId id="281" r:id="rId26"/>
    <p:sldId id="282" r:id="rId27"/>
    <p:sldId id="283" r:id="rId28"/>
    <p:sldId id="284" r:id="rId29"/>
    <p:sldId id="286" r:id="rId30"/>
    <p:sldId id="285"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7" r:id="rId57"/>
    <p:sldId id="319" r:id="rId58"/>
    <p:sldId id="313" r:id="rId59"/>
    <p:sldId id="314" r:id="rId60"/>
    <p:sldId id="315" r:id="rId61"/>
    <p:sldId id="316" r:id="rId62"/>
  </p:sldIdLst>
  <p:sldSz cx="9144000" cy="6858000" type="screen4x3"/>
  <p:notesSz cx="6858000" cy="9144000"/>
  <p:custDataLst>
    <p:tags r:id="rId64"/>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FF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Стиль из темы 2 - акцент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678" autoAdjust="0"/>
    <p:restoredTop sz="93980" autoAdjust="0"/>
  </p:normalViewPr>
  <p:slideViewPr>
    <p:cSldViewPr>
      <p:cViewPr varScale="1">
        <p:scale>
          <a:sx n="102" d="100"/>
          <a:sy n="102" d="100"/>
        </p:scale>
        <p:origin x="-270" y="-9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er\Desktop\&#1057;&#1090;&#1088;&#1072;&#1090;&#1077;&#1075;&#1080;&#1103;%20&#1057;&#1069;&#1056;%20&#1052;&#1056;%20&#1076;&#1086;%202030%20&#1075;&#1086;&#1076;&#1072;\&#1087;&#1088;&#1086;&#1077;&#1082;&#1090;%20&#1057;&#1090;&#1088;&#1072;&#1090;&#1077;&#1075;&#1080;&#1080;%20&#1088;&#1072;&#1079;&#1074;&#1080;&#1090;&#1080;&#1103;%20&#1063;&#1077;&#1088;&#1085;&#1099;&#1096;&#1077;&#1074;&#1089;&#1082;&#1086;&#1075;&#1086;%20&#1088;&#1072;&#1081;&#1086;&#1085;&#1072;%20&#1076;&#1086;%202030%20&#1075;&#1086;&#1076;&#1072;\&#1076;&#1083;&#1103;%20&#1087;&#1088;&#1077;&#1079;&#1077;&#1085;&#1090;&#1072;&#1094;&#1080;&#1080;\&#1051;&#1080;&#1089;&#1090;%20Microsoft%20Office%20Excel.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User\Desktop\&#1057;&#1090;&#1088;&#1072;&#1090;&#1077;&#1075;&#1080;&#1103;%20&#1057;&#1069;&#1056;%20&#1052;&#1056;%20&#1076;&#1086;%202030%20&#1075;&#1086;&#1076;&#1072;\&#1052;&#1072;&#1090;&#1077;&#1088;&#1080;&#1072;&#1083;\&#1057;&#1077;&#1083;&#1100;&#1089;&#1082;&#1086;&#1077;%20&#1093;&#1086;&#1079;&#1103;&#1081;&#1089;&#1090;&#1074;&#1086;.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User\Desktop\&#1057;&#1090;&#1088;&#1072;&#1090;&#1077;&#1075;&#1080;&#1103;%20&#1057;&#1069;&#1056;%20&#1052;&#1056;%20&#1076;&#1086;%202030%20&#1075;&#1086;&#1076;&#1072;\&#1052;&#1072;&#1090;&#1077;&#1088;&#1080;&#1072;&#1083;\&#1057;&#1077;&#1083;&#1100;&#1089;&#1082;&#1086;&#1077;%20&#1093;&#1086;&#1079;&#1103;&#1081;&#1089;&#1090;&#1074;&#1086;.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User\Desktop\&#1057;&#1090;&#1088;&#1072;&#1090;&#1077;&#1075;&#1080;&#1103;%20&#1057;&#1069;&#1056;%20&#1052;&#1056;%20&#1076;&#1086;%202030%20&#1075;&#1086;&#1076;&#1072;\&#1052;&#1072;&#1090;&#1077;&#1088;&#1080;&#1072;&#1083;\&#1057;&#1090;&#1088;&#1072;&#1090;&#1077;&#1075;&#1080;&#1103;%20-%20&#1057;-&#1061;,%20&#1046;&#1050;&#1061;,%20&#1057;&#1052;&#1055;.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User\Desktop\&#1057;&#1090;&#1088;&#1072;&#1090;&#1077;&#1075;&#1080;&#1103;%20&#1057;&#1069;&#1056;%20&#1052;&#1056;%20&#1076;&#1086;%202030%20&#1075;&#1086;&#1076;&#1072;\&#1087;&#1088;&#1086;&#1077;&#1082;&#1090;%20&#1057;&#1090;&#1088;&#1072;&#1090;&#1077;&#1075;&#1080;&#1080;%20&#1088;&#1072;&#1079;&#1074;&#1080;&#1090;&#1080;&#1103;%20&#1063;&#1077;&#1088;&#1085;&#1099;&#1096;&#1077;&#1074;&#1089;&#1082;&#1086;&#1075;&#1086;%20&#1088;&#1072;&#1081;&#1086;&#1085;&#1072;%20&#1076;&#1086;%202030%20&#1075;&#1086;&#1076;&#1072;\&#1076;&#1083;&#1103;%20&#1087;&#1088;&#1077;&#1079;&#1077;&#1085;&#1090;&#1072;&#1094;&#1080;&#1080;\&#1095;&#1080;&#1089;&#1083;&#1077;&#1085;&#1085;&#1086;&#1089;&#1090;&#1100;.xlsx" TargetMode="External"/></Relationships>
</file>

<file path=ppt/charts/_rels/chart14.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15.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16.xml.rels><?xml version="1.0" encoding="UTF-8" standalone="yes"?>
<Relationships xmlns="http://schemas.openxmlformats.org/package/2006/relationships"><Relationship Id="rId1" Type="http://schemas.openxmlformats.org/officeDocument/2006/relationships/oleObject" Target="file:///C:\Users\User\Desktop\&#1057;&#1090;&#1088;&#1072;&#1090;&#1077;&#1075;&#1080;&#1103;%20&#1057;&#1069;&#1056;%20&#1052;&#1056;%20&#1076;&#1086;%202030%20&#1075;&#1086;&#1076;&#1072;\&#1087;&#1088;&#1086;&#1077;&#1082;&#1090;%20&#1057;&#1090;&#1088;&#1072;&#1090;&#1077;&#1075;&#1080;&#1080;%20&#1088;&#1072;&#1079;&#1074;&#1080;&#1090;&#1080;&#1103;%20&#1063;&#1077;&#1088;&#1085;&#1099;&#1096;&#1077;&#1074;&#1089;&#1082;&#1086;&#1075;&#1086;%20&#1088;&#1072;&#1081;&#1086;&#1085;&#1072;%20&#1076;&#1086;%202030%20&#1075;&#1086;&#1076;&#1072;\&#1076;&#1083;&#1103;%20&#1087;&#1088;&#1077;&#1079;&#1077;&#1085;&#1090;&#1072;&#1094;&#1080;&#1080;\&#1095;&#1080;&#1089;&#1083;&#1077;&#1085;&#1085;&#1086;&#1089;&#1090;&#1100;.xlsx" TargetMode="External"/></Relationships>
</file>

<file path=ppt/charts/_rels/chart17.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18.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User\Desktop\&#1057;&#1090;&#1088;&#1072;&#1090;&#1077;&#1075;&#1080;&#1103;%20&#1057;&#1069;&#1056;%20&#1052;&#1056;%20&#1076;&#1086;%202030%20&#1075;&#1086;&#1076;&#1072;\&#1087;&#1088;&#1086;&#1077;&#1082;&#1090;%20&#1057;&#1090;&#1088;&#1072;&#1090;&#1077;&#1075;&#1080;&#1080;%20&#1088;&#1072;&#1079;&#1074;&#1080;&#1090;&#1080;&#1103;%20&#1063;&#1077;&#1088;&#1085;&#1099;&#1096;&#1077;&#1074;&#1089;&#1082;&#1086;&#1075;&#1086;%20&#1088;&#1072;&#1081;&#1086;&#1085;&#1072;%20&#1076;&#1086;%202030%20&#1075;&#1086;&#1076;&#1072;\&#1076;&#1083;&#1103;%20&#1087;&#1088;&#1077;&#1079;&#1077;&#1085;&#1090;&#1072;&#1094;&#1080;&#1080;\&#1051;&#1080;&#1089;&#1090;%20Microsoft%20Office%20Excel.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User\Desktop\&#1057;&#1090;&#1088;&#1072;&#1090;&#1077;&#1075;&#1080;&#1103;%20&#1057;&#1069;&#1056;%20&#1052;&#1056;%20&#1076;&#1086;%202030%20&#1075;&#1086;&#1076;&#1072;\&#1052;&#1072;&#1090;&#1077;&#1088;&#1080;&#1072;&#1083;\&#1091;&#1088;&#1086;&#1074;&#1077;&#1085;&#1100;%20&#1078;&#1080;&#1079;&#1085;&#1080;%20&#1085;&#1072;&#1089;&#1077;&#1083;&#1077;&#1085;&#1080;&#110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User\Desktop\&#1057;&#1090;&#1088;&#1072;&#1090;&#1077;&#1075;&#1080;&#1103;%20&#1057;&#1069;&#1056;%20&#1052;&#1056;%20&#1076;&#1086;%202030%20&#1075;&#1086;&#1076;&#1072;\&#1087;&#1088;&#1086;&#1077;&#1082;&#1090;%20&#1057;&#1090;&#1088;&#1072;&#1090;&#1077;&#1075;&#1080;&#1080;%20&#1088;&#1072;&#1079;&#1074;&#1080;&#1090;&#1080;&#1103;%20&#1063;&#1077;&#1088;&#1085;&#1099;&#1096;&#1077;&#1074;&#1089;&#1082;&#1086;&#1075;&#1086;%20&#1088;&#1072;&#1081;&#1086;&#1085;&#1072;%20&#1076;&#1086;%202030%20&#1075;&#1086;&#1076;&#1072;\&#1076;&#1083;&#1103;%20&#1087;&#1088;&#1077;&#1079;&#1077;&#1085;&#1090;&#1072;&#1094;&#1080;&#1080;\&#1095;&#1080;&#1089;&#1083;&#1077;&#1085;&#1085;&#1086;&#1089;&#1090;&#1100;.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User\Desktop\&#1057;&#1090;&#1088;&#1072;&#1090;&#1077;&#1075;&#1080;&#1103;%20&#1057;&#1069;&#1056;%20&#1052;&#1056;%20&#1076;&#1086;%202030%20&#1075;&#1086;&#1076;&#1072;\&#1087;&#1088;&#1086;&#1077;&#1082;&#1090;%20&#1057;&#1090;&#1088;&#1072;&#1090;&#1077;&#1075;&#1080;&#1080;%20&#1088;&#1072;&#1079;&#1074;&#1080;&#1090;&#1080;&#1103;%20&#1063;&#1077;&#1088;&#1085;&#1099;&#1096;&#1077;&#1074;&#1089;&#1082;&#1086;&#1075;&#1086;%20&#1088;&#1072;&#1081;&#1086;&#1085;&#1072;%20&#1076;&#1086;%202030%20&#1075;&#1086;&#1076;&#1072;\&#1076;&#1083;&#1103;%20&#1087;&#1088;&#1077;&#1079;&#1077;&#1085;&#1090;&#1072;&#1094;&#1080;&#1080;\&#1095;&#1080;&#1089;&#1083;&#1077;&#1085;&#1085;&#1086;&#1089;&#1090;&#1100;.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User\Desktop\&#1057;&#1090;&#1088;&#1072;&#1090;&#1077;&#1075;&#1080;&#1103;%20&#1057;&#1069;&#1056;%20&#1052;&#1056;%20&#1076;&#1086;%202030%20&#1075;&#1086;&#1076;&#1072;\&#1052;&#1072;&#1090;&#1077;&#1088;&#1080;&#1072;&#1083;\&#1042;&#1058;&#1055;.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User\Desktop\&#1057;&#1090;&#1088;&#1072;&#1090;&#1077;&#1075;&#1080;&#1103;%20&#1057;&#1069;&#1056;%20&#1052;&#1056;%20&#1076;&#1086;%202030%20&#1075;&#1086;&#1076;&#1072;\&#1052;&#1072;&#1090;&#1077;&#1088;&#1080;&#1072;&#1083;\&#1087;&#1088;&#1086;&#1084;&#1099;&#1096;&#1083;&#1077;&#1085;&#1085;&#1086;&#1089;&#1090;&#1100;.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User\Desktop\&#1057;&#1090;&#1088;&#1072;&#1090;&#1077;&#1075;&#1080;&#1103;%20&#1057;&#1069;&#1056;%20&#1052;&#1056;%20&#1076;&#1086;%202030%20&#1075;&#1086;&#1076;&#1072;\&#1052;&#1072;&#1090;&#1077;&#1088;&#1080;&#1072;&#1083;\&#1087;&#1088;&#1086;&#1084;&#1099;&#1096;&#1083;&#1077;&#1085;&#1085;&#1086;&#1089;&#1090;&#1100;.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User\Desktop\&#1057;&#1090;&#1088;&#1072;&#1090;&#1077;&#1075;&#1080;&#1103;%20&#1057;&#1069;&#1056;%20&#1052;&#1056;%20&#1076;&#1086;%202030%20&#1075;&#1086;&#1076;&#1072;\&#1052;&#1072;&#1090;&#1077;&#1088;&#1080;&#1072;&#1083;\&#1057;&#1077;&#1083;&#1100;&#1089;&#1082;&#1086;&#1077;%20&#1093;&#1086;&#1079;&#1103;&#1081;&#1089;&#1090;&#1074;&#108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style val="31"/>
  <c:chart>
    <c:autoTitleDeleted val="1"/>
    <c:plotArea>
      <c:layout/>
      <c:pieChart>
        <c:varyColors val="1"/>
        <c:ser>
          <c:idx val="0"/>
          <c:order val="0"/>
          <c:dLbls>
            <c:dLbl>
              <c:idx val="0"/>
              <c:layout/>
              <c:tx>
                <c:rich>
                  <a:bodyPr/>
                  <a:lstStyle/>
                  <a:p>
                    <a:r>
                      <a:rPr lang="en-US" sz="1600" b="1"/>
                      <a:t>8126</a:t>
                    </a:r>
                  </a:p>
                </c:rich>
              </c:tx>
              <c:dLblPos val="ctr"/>
              <c:showVal val="1"/>
              <c:showCatName val="1"/>
            </c:dLbl>
            <c:dLbl>
              <c:idx val="1"/>
              <c:layout>
                <c:manualLayout>
                  <c:x val="7.2071216572305224E-2"/>
                  <c:y val="-9.5392286266993212E-2"/>
                </c:manualLayout>
              </c:layout>
              <c:tx>
                <c:rich>
                  <a:bodyPr/>
                  <a:lstStyle/>
                  <a:p>
                    <a:r>
                      <a:rPr lang="en-US" sz="1600" b="1" dirty="0" smtClean="0"/>
                      <a:t>2034</a:t>
                    </a:r>
                    <a:r>
                      <a:rPr lang="ru-RU" sz="1600" b="1" dirty="0" smtClean="0"/>
                      <a:t>9</a:t>
                    </a:r>
                    <a:endParaRPr lang="en-US" sz="1600" b="1" dirty="0"/>
                  </a:p>
                </c:rich>
              </c:tx>
              <c:dLblPos val="ctr"/>
              <c:showVal val="1"/>
              <c:showCatName val="1"/>
            </c:dLbl>
            <c:dLbl>
              <c:idx val="2"/>
              <c:layout>
                <c:manualLayout>
                  <c:x val="-3.3633410953747452E-2"/>
                  <c:y val="-3.0013404084319469E-2"/>
                </c:manualLayout>
              </c:layout>
              <c:tx>
                <c:rich>
                  <a:bodyPr/>
                  <a:lstStyle/>
                  <a:p>
                    <a:r>
                      <a:rPr lang="en-US" sz="1600" b="1" dirty="0"/>
                      <a:t>5957</a:t>
                    </a:r>
                  </a:p>
                </c:rich>
              </c:tx>
              <c:dLblPos val="ctr"/>
              <c:showVal val="1"/>
              <c:showCatName val="1"/>
            </c:dLbl>
            <c:txPr>
              <a:bodyPr/>
              <a:lstStyle/>
              <a:p>
                <a:pPr>
                  <a:defRPr sz="1600"/>
                </a:pPr>
                <a:endParaRPr lang="ru-RU"/>
              </a:p>
            </c:txPr>
            <c:dLblPos val="ctr"/>
            <c:showVal val="1"/>
            <c:showCatName val="1"/>
            <c:showLeaderLines val="1"/>
          </c:dLbls>
          <c:val>
            <c:numRef>
              <c:f>Лист1!$A$1:$A$3</c:f>
              <c:numCache>
                <c:formatCode>General</c:formatCode>
                <c:ptCount val="3"/>
                <c:pt idx="0">
                  <c:v>8126</c:v>
                </c:pt>
                <c:pt idx="1">
                  <c:v>20349</c:v>
                </c:pt>
                <c:pt idx="2">
                  <c:v>5957</c:v>
                </c:pt>
              </c:numCache>
            </c:numRef>
          </c:val>
        </c:ser>
        <c:dLbls>
          <c:showVal val="1"/>
          <c:showCatName val="1"/>
        </c:dLbls>
        <c:firstSliceAng val="0"/>
      </c:pieChart>
    </c:plotArea>
    <c:plotVisOnly val="1"/>
    <c:dispBlanksAs val="zero"/>
  </c:chart>
  <c:txPr>
    <a:bodyPr/>
    <a:lstStyle/>
    <a:p>
      <a:pPr>
        <a:defRPr sz="1800"/>
      </a:pPr>
      <a:endParaRPr lang="ru-RU"/>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1300">
                <a:latin typeface="Times New Roman" pitchFamily="18" charset="0"/>
                <a:cs typeface="Times New Roman" pitchFamily="18" charset="0"/>
              </a:defRPr>
            </a:pPr>
            <a:r>
              <a:rPr lang="ru-RU" sz="1400" dirty="0">
                <a:latin typeface="+mn-lt"/>
                <a:cs typeface="Times New Roman" pitchFamily="18" charset="0"/>
              </a:rPr>
              <a:t>Индекс производства сельскохозяйственной продукции, %</a:t>
            </a:r>
          </a:p>
        </c:rich>
      </c:tx>
      <c:layout>
        <c:manualLayout>
          <c:xMode val="edge"/>
          <c:yMode val="edge"/>
          <c:x val="0.17406842296816821"/>
          <c:y val="2.3744365743721832E-3"/>
        </c:manualLayout>
      </c:layout>
    </c:title>
    <c:plotArea>
      <c:layout>
        <c:manualLayout>
          <c:layoutTarget val="inner"/>
          <c:xMode val="edge"/>
          <c:yMode val="edge"/>
          <c:x val="0.17715886502981593"/>
          <c:y val="0.46738080573364377"/>
          <c:w val="0.79597308155323498"/>
          <c:h val="0.2815426488703493"/>
        </c:manualLayout>
      </c:layout>
      <c:lineChart>
        <c:grouping val="standard"/>
        <c:ser>
          <c:idx val="0"/>
          <c:order val="0"/>
          <c:dLbls>
            <c:txPr>
              <a:bodyPr/>
              <a:lstStyle/>
              <a:p>
                <a:pPr>
                  <a:defRPr sz="1400" b="1"/>
                </a:pPr>
                <a:endParaRPr lang="ru-RU"/>
              </a:p>
            </c:txPr>
            <c:dLblPos val="t"/>
            <c:showVal val="1"/>
          </c:dLbls>
          <c:cat>
            <c:numLit>
              <c:formatCode>General</c:formatCode>
              <c:ptCount val="5"/>
              <c:pt idx="0">
                <c:v>2013</c:v>
              </c:pt>
              <c:pt idx="1">
                <c:v>2014</c:v>
              </c:pt>
              <c:pt idx="2">
                <c:v>2015</c:v>
              </c:pt>
              <c:pt idx="3">
                <c:v>2016</c:v>
              </c:pt>
              <c:pt idx="4">
                <c:v>2017</c:v>
              </c:pt>
            </c:numLit>
          </c:cat>
          <c:val>
            <c:numRef>
              <c:f>Лист3!$A$1:$E$1</c:f>
              <c:numCache>
                <c:formatCode>General</c:formatCode>
                <c:ptCount val="5"/>
                <c:pt idx="0">
                  <c:v>98.2</c:v>
                </c:pt>
                <c:pt idx="1">
                  <c:v>110.6</c:v>
                </c:pt>
                <c:pt idx="2">
                  <c:v>94.1</c:v>
                </c:pt>
                <c:pt idx="3">
                  <c:v>112.7</c:v>
                </c:pt>
                <c:pt idx="4">
                  <c:v>111.5</c:v>
                </c:pt>
              </c:numCache>
            </c:numRef>
          </c:val>
        </c:ser>
        <c:dLbls>
          <c:showVal val="1"/>
        </c:dLbls>
        <c:marker val="1"/>
        <c:axId val="82404480"/>
        <c:axId val="82406016"/>
      </c:lineChart>
      <c:catAx>
        <c:axId val="82404480"/>
        <c:scaling>
          <c:orientation val="minMax"/>
        </c:scaling>
        <c:axPos val="b"/>
        <c:numFmt formatCode="General" sourceLinked="1"/>
        <c:tickLblPos val="nextTo"/>
        <c:txPr>
          <a:bodyPr/>
          <a:lstStyle/>
          <a:p>
            <a:pPr>
              <a:defRPr sz="1100" b="1"/>
            </a:pPr>
            <a:endParaRPr lang="ru-RU"/>
          </a:p>
        </c:txPr>
        <c:crossAx val="82406016"/>
        <c:crosses val="autoZero"/>
        <c:auto val="1"/>
        <c:lblAlgn val="ctr"/>
        <c:lblOffset val="100"/>
      </c:catAx>
      <c:valAx>
        <c:axId val="82406016"/>
        <c:scaling>
          <c:orientation val="minMax"/>
        </c:scaling>
        <c:axPos val="l"/>
        <c:majorGridlines/>
        <c:numFmt formatCode="General" sourceLinked="1"/>
        <c:tickLblPos val="nextTo"/>
        <c:txPr>
          <a:bodyPr/>
          <a:lstStyle/>
          <a:p>
            <a:pPr>
              <a:defRPr sz="800"/>
            </a:pPr>
            <a:endParaRPr lang="ru-RU"/>
          </a:p>
        </c:txPr>
        <c:crossAx val="82404480"/>
        <c:crosses val="autoZero"/>
        <c:crossBetween val="between"/>
      </c:valAx>
    </c:plotArea>
    <c:plotVisOnly val="1"/>
    <c:dispBlanksAs val="gap"/>
  </c:chart>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ru-RU"/>
  <c:style val="25"/>
  <c:chart>
    <c:title>
      <c:tx>
        <c:rich>
          <a:bodyPr/>
          <a:lstStyle/>
          <a:p>
            <a:pPr algn="ctr" rtl="0">
              <a:defRPr lang="ru-RU" sz="1600" b="1" i="0" u="none" strike="noStrike" kern="1200" baseline="0" dirty="0">
                <a:solidFill>
                  <a:prstClr val="black"/>
                </a:solidFill>
                <a:latin typeface="+mn-lt"/>
                <a:ea typeface="+mn-ea"/>
                <a:cs typeface="+mn-cs"/>
              </a:defRPr>
            </a:pPr>
            <a:r>
              <a:rPr lang="ru-RU" sz="1600" b="1" i="0" u="none" strike="noStrike" kern="1200" baseline="0" dirty="0">
                <a:solidFill>
                  <a:prstClr val="black"/>
                </a:solidFill>
                <a:latin typeface="+mn-lt"/>
                <a:ea typeface="+mn-ea"/>
                <a:cs typeface="+mn-cs"/>
              </a:rPr>
              <a:t>Доля продукции  по видам деятельности </a:t>
            </a:r>
          </a:p>
        </c:rich>
      </c:tx>
      <c:layout>
        <c:manualLayout>
          <c:xMode val="edge"/>
          <c:yMode val="edge"/>
          <c:x val="0.18642770595240202"/>
          <c:y val="0"/>
        </c:manualLayout>
      </c:layout>
      <c:overlay val="1"/>
    </c:title>
    <c:plotArea>
      <c:layout>
        <c:manualLayout>
          <c:layoutTarget val="inner"/>
          <c:xMode val="edge"/>
          <c:yMode val="edge"/>
          <c:x val="0.12676618547681701"/>
          <c:y val="0.20417833187518244"/>
          <c:w val="0.6350952958556576"/>
          <c:h val="0.5898917322834728"/>
        </c:manualLayout>
      </c:layout>
      <c:barChart>
        <c:barDir val="col"/>
        <c:grouping val="percentStacked"/>
        <c:ser>
          <c:idx val="0"/>
          <c:order val="0"/>
          <c:tx>
            <c:v>Растениеводство, %</c:v>
          </c:tx>
          <c:dLbls>
            <c:txPr>
              <a:bodyPr/>
              <a:lstStyle/>
              <a:p>
                <a:pPr>
                  <a:defRPr sz="1400" b="1">
                    <a:solidFill>
                      <a:srgbClr val="FF0000"/>
                    </a:solidFill>
                  </a:defRPr>
                </a:pPr>
                <a:endParaRPr lang="ru-RU"/>
              </a:p>
            </c:txPr>
            <c:dLblPos val="ctr"/>
            <c:showVal val="1"/>
          </c:dLbls>
          <c:cat>
            <c:numLit>
              <c:formatCode>General</c:formatCode>
              <c:ptCount val="5"/>
              <c:pt idx="0">
                <c:v>2013</c:v>
              </c:pt>
              <c:pt idx="1">
                <c:v>2014</c:v>
              </c:pt>
              <c:pt idx="2">
                <c:v>2015</c:v>
              </c:pt>
              <c:pt idx="3">
                <c:v>2016</c:v>
              </c:pt>
              <c:pt idx="4">
                <c:v>2017</c:v>
              </c:pt>
            </c:numLit>
          </c:cat>
          <c:val>
            <c:numRef>
              <c:f>Лист2!$A$2:$E$2</c:f>
              <c:numCache>
                <c:formatCode>General</c:formatCode>
                <c:ptCount val="5"/>
                <c:pt idx="0">
                  <c:v>27</c:v>
                </c:pt>
                <c:pt idx="1">
                  <c:v>36.5</c:v>
                </c:pt>
                <c:pt idx="2">
                  <c:v>35.300000000000004</c:v>
                </c:pt>
                <c:pt idx="3">
                  <c:v>42</c:v>
                </c:pt>
                <c:pt idx="4">
                  <c:v>43.4</c:v>
                </c:pt>
              </c:numCache>
            </c:numRef>
          </c:val>
        </c:ser>
        <c:ser>
          <c:idx val="1"/>
          <c:order val="1"/>
          <c:tx>
            <c:v>Животноводство, %</c:v>
          </c:tx>
          <c:dLbls>
            <c:txPr>
              <a:bodyPr/>
              <a:lstStyle/>
              <a:p>
                <a:pPr>
                  <a:defRPr sz="1400" b="1">
                    <a:solidFill>
                      <a:schemeClr val="tx1"/>
                    </a:solidFill>
                  </a:defRPr>
                </a:pPr>
                <a:endParaRPr lang="ru-RU"/>
              </a:p>
            </c:txPr>
            <c:dLblPos val="ctr"/>
            <c:showVal val="1"/>
          </c:dLbls>
          <c:cat>
            <c:numLit>
              <c:formatCode>General</c:formatCode>
              <c:ptCount val="5"/>
              <c:pt idx="0">
                <c:v>2013</c:v>
              </c:pt>
              <c:pt idx="1">
                <c:v>2014</c:v>
              </c:pt>
              <c:pt idx="2">
                <c:v>2015</c:v>
              </c:pt>
              <c:pt idx="3">
                <c:v>2016</c:v>
              </c:pt>
              <c:pt idx="4">
                <c:v>2017</c:v>
              </c:pt>
            </c:numLit>
          </c:cat>
          <c:val>
            <c:numRef>
              <c:f>Лист2!$A$3:$E$3</c:f>
              <c:numCache>
                <c:formatCode>General</c:formatCode>
                <c:ptCount val="5"/>
                <c:pt idx="0">
                  <c:v>73</c:v>
                </c:pt>
                <c:pt idx="1">
                  <c:v>63.5</c:v>
                </c:pt>
                <c:pt idx="2">
                  <c:v>64.7</c:v>
                </c:pt>
                <c:pt idx="3">
                  <c:v>58</c:v>
                </c:pt>
                <c:pt idx="4">
                  <c:v>56.6</c:v>
                </c:pt>
              </c:numCache>
            </c:numRef>
          </c:val>
        </c:ser>
        <c:dLbls>
          <c:showVal val="1"/>
        </c:dLbls>
        <c:overlap val="100"/>
        <c:axId val="82423168"/>
        <c:axId val="82453632"/>
      </c:barChart>
      <c:catAx>
        <c:axId val="82423168"/>
        <c:scaling>
          <c:orientation val="minMax"/>
        </c:scaling>
        <c:axPos val="b"/>
        <c:numFmt formatCode="General" sourceLinked="1"/>
        <c:tickLblPos val="nextTo"/>
        <c:txPr>
          <a:bodyPr/>
          <a:lstStyle/>
          <a:p>
            <a:pPr>
              <a:defRPr sz="1200" b="1"/>
            </a:pPr>
            <a:endParaRPr lang="ru-RU"/>
          </a:p>
        </c:txPr>
        <c:crossAx val="82453632"/>
        <c:crosses val="autoZero"/>
        <c:auto val="1"/>
        <c:lblAlgn val="ctr"/>
        <c:lblOffset val="100"/>
      </c:catAx>
      <c:valAx>
        <c:axId val="82453632"/>
        <c:scaling>
          <c:orientation val="minMax"/>
        </c:scaling>
        <c:axPos val="l"/>
        <c:majorGridlines/>
        <c:numFmt formatCode="0%" sourceLinked="1"/>
        <c:tickLblPos val="nextTo"/>
        <c:txPr>
          <a:bodyPr/>
          <a:lstStyle/>
          <a:p>
            <a:pPr>
              <a:defRPr sz="800"/>
            </a:pPr>
            <a:endParaRPr lang="ru-RU"/>
          </a:p>
        </c:txPr>
        <c:crossAx val="82423168"/>
        <c:crosses val="autoZero"/>
        <c:crossBetween val="between"/>
      </c:valAx>
    </c:plotArea>
    <c:legend>
      <c:legendPos val="r"/>
      <c:layout>
        <c:manualLayout>
          <c:xMode val="edge"/>
          <c:yMode val="edge"/>
          <c:x val="0.81009290312331361"/>
          <c:y val="0.21221861872127629"/>
          <c:w val="0.17455226606402371"/>
          <c:h val="0.70935783844953582"/>
        </c:manualLayout>
      </c:layout>
      <c:txPr>
        <a:bodyPr/>
        <a:lstStyle/>
        <a:p>
          <a:pPr>
            <a:defRPr sz="1200" b="1"/>
          </a:pPr>
          <a:endParaRPr lang="ru-RU"/>
        </a:p>
      </c:txPr>
    </c:legend>
    <c:plotVisOnly val="1"/>
    <c:dispBlanksAs val="gap"/>
  </c:chart>
  <c:txPr>
    <a:bodyPr/>
    <a:lstStyle/>
    <a:p>
      <a:pPr>
        <a:defRPr sz="1100"/>
      </a:pPr>
      <a:endParaRPr lang="ru-RU"/>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ru-RU"/>
  <c:style val="25"/>
  <c:chart>
    <c:title>
      <c:tx>
        <c:rich>
          <a:bodyPr/>
          <a:lstStyle/>
          <a:p>
            <a:pPr>
              <a:defRPr/>
            </a:pPr>
            <a:r>
              <a:rPr lang="ru-RU" sz="1800" b="1" i="0" u="none" strike="noStrike" baseline="0" dirty="0"/>
              <a:t>Среднесписочная численность работников малых и средних </a:t>
            </a:r>
            <a:r>
              <a:rPr lang="ru-RU" sz="1800" b="1" i="0" u="none" strike="noStrike" baseline="0" dirty="0" smtClean="0"/>
              <a:t>предприятий, чел.</a:t>
            </a:r>
            <a:endParaRPr lang="ru-RU" dirty="0"/>
          </a:p>
        </c:rich>
      </c:tx>
      <c:layout>
        <c:manualLayout>
          <c:xMode val="edge"/>
          <c:yMode val="edge"/>
          <c:x val="0.20073354114918421"/>
          <c:y val="2.1935104566197287E-3"/>
        </c:manualLayout>
      </c:layout>
    </c:title>
    <c:plotArea>
      <c:layout/>
      <c:barChart>
        <c:barDir val="col"/>
        <c:grouping val="clustered"/>
        <c:ser>
          <c:idx val="0"/>
          <c:order val="0"/>
          <c:tx>
            <c:v>Среднесписочная численность работников малых и средних предприятий, чел.</c:v>
          </c:tx>
          <c:dLbls>
            <c:txPr>
              <a:bodyPr/>
              <a:lstStyle/>
              <a:p>
                <a:pPr>
                  <a:defRPr sz="1400" b="1"/>
                </a:pPr>
                <a:endParaRPr lang="ru-RU"/>
              </a:p>
            </c:txPr>
            <c:dLblPos val="outEnd"/>
            <c:showVal val="1"/>
          </c:dLbls>
          <c:cat>
            <c:numLit>
              <c:formatCode>General</c:formatCode>
              <c:ptCount val="5"/>
              <c:pt idx="0">
                <c:v>2013</c:v>
              </c:pt>
              <c:pt idx="1">
                <c:v>2014</c:v>
              </c:pt>
              <c:pt idx="2">
                <c:v>2015</c:v>
              </c:pt>
              <c:pt idx="3">
                <c:v>2016</c:v>
              </c:pt>
              <c:pt idx="4">
                <c:v>2017</c:v>
              </c:pt>
            </c:numLit>
          </c:cat>
          <c:val>
            <c:numRef>
              <c:f>СМП!$D$12:$H$12</c:f>
              <c:numCache>
                <c:formatCode>0</c:formatCode>
                <c:ptCount val="5"/>
                <c:pt idx="0">
                  <c:v>3600</c:v>
                </c:pt>
                <c:pt idx="1">
                  <c:v>3520</c:v>
                </c:pt>
                <c:pt idx="2">
                  <c:v>3499</c:v>
                </c:pt>
                <c:pt idx="3">
                  <c:v>3130</c:v>
                </c:pt>
                <c:pt idx="4">
                  <c:v>3059</c:v>
                </c:pt>
              </c:numCache>
            </c:numRef>
          </c:val>
        </c:ser>
        <c:dLbls>
          <c:showVal val="1"/>
        </c:dLbls>
        <c:axId val="84429440"/>
        <c:axId val="84439424"/>
      </c:barChart>
      <c:catAx>
        <c:axId val="84429440"/>
        <c:scaling>
          <c:orientation val="minMax"/>
        </c:scaling>
        <c:axPos val="b"/>
        <c:numFmt formatCode="General" sourceLinked="1"/>
        <c:tickLblPos val="nextTo"/>
        <c:txPr>
          <a:bodyPr/>
          <a:lstStyle/>
          <a:p>
            <a:pPr>
              <a:defRPr sz="1100" b="1"/>
            </a:pPr>
            <a:endParaRPr lang="ru-RU"/>
          </a:p>
        </c:txPr>
        <c:crossAx val="84439424"/>
        <c:crosses val="autoZero"/>
        <c:auto val="1"/>
        <c:lblAlgn val="ctr"/>
        <c:lblOffset val="100"/>
      </c:catAx>
      <c:valAx>
        <c:axId val="84439424"/>
        <c:scaling>
          <c:orientation val="minMax"/>
        </c:scaling>
        <c:axPos val="l"/>
        <c:majorGridlines/>
        <c:numFmt formatCode="0" sourceLinked="1"/>
        <c:tickLblPos val="nextTo"/>
        <c:txPr>
          <a:bodyPr/>
          <a:lstStyle/>
          <a:p>
            <a:pPr>
              <a:defRPr sz="800"/>
            </a:pPr>
            <a:endParaRPr lang="ru-RU"/>
          </a:p>
        </c:txPr>
        <c:crossAx val="84429440"/>
        <c:crosses val="autoZero"/>
        <c:crossBetween val="between"/>
      </c:valAx>
    </c:plotArea>
    <c:plotVisOnly val="1"/>
    <c:dispBlanksAs val="gap"/>
  </c:chart>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ru-RU"/>
  <c:style val="31"/>
  <c:chart>
    <c:autoTitleDeleted val="1"/>
    <c:view3D>
      <c:rAngAx val="1"/>
    </c:view3D>
    <c:plotArea>
      <c:layout>
        <c:manualLayout>
          <c:layoutTarget val="inner"/>
          <c:xMode val="edge"/>
          <c:yMode val="edge"/>
          <c:x val="0.14447715628809724"/>
          <c:y val="4.1025353884056488E-2"/>
          <c:w val="0.85552284371190257"/>
          <c:h val="0.70746607601642741"/>
        </c:manualLayout>
      </c:layout>
      <c:bar3DChart>
        <c:barDir val="col"/>
        <c:grouping val="clustered"/>
        <c:ser>
          <c:idx val="0"/>
          <c:order val="0"/>
          <c:dLbls>
            <c:dLbl>
              <c:idx val="2"/>
              <c:layout>
                <c:manualLayout>
                  <c:x val="7.9011792665590434E-3"/>
                  <c:y val="-7.521314878743697E-2"/>
                </c:manualLayout>
              </c:layout>
              <c:showVal val="1"/>
            </c:dLbl>
            <c:dLbl>
              <c:idx val="4"/>
              <c:layout>
                <c:manualLayout>
                  <c:x val="1.1851768899838567E-2"/>
                  <c:y val="-6.1538030826084812E-2"/>
                </c:manualLayout>
              </c:layout>
              <c:showVal val="1"/>
            </c:dLbl>
            <c:txPr>
              <a:bodyPr/>
              <a:lstStyle/>
              <a:p>
                <a:pPr>
                  <a:defRPr sz="1400" b="1"/>
                </a:pPr>
                <a:endParaRPr lang="ru-RU"/>
              </a:p>
            </c:txPr>
            <c:showVal val="1"/>
          </c:dLbls>
          <c:cat>
            <c:numLit>
              <c:formatCode>General</c:formatCode>
              <c:ptCount val="5"/>
              <c:pt idx="0">
                <c:v>2013</c:v>
              </c:pt>
              <c:pt idx="1">
                <c:v>2014</c:v>
              </c:pt>
              <c:pt idx="2">
                <c:v>2015</c:v>
              </c:pt>
              <c:pt idx="3">
                <c:v>2016</c:v>
              </c:pt>
              <c:pt idx="4">
                <c:v>2017</c:v>
              </c:pt>
            </c:numLit>
          </c:cat>
          <c:val>
            <c:numRef>
              <c:f>финансы!$A$1:$A$5</c:f>
              <c:numCache>
                <c:formatCode>General</c:formatCode>
                <c:ptCount val="5"/>
                <c:pt idx="0">
                  <c:v>1398.2</c:v>
                </c:pt>
                <c:pt idx="1">
                  <c:v>936.4</c:v>
                </c:pt>
                <c:pt idx="2">
                  <c:v>922.1</c:v>
                </c:pt>
                <c:pt idx="3">
                  <c:v>876.2</c:v>
                </c:pt>
                <c:pt idx="4">
                  <c:v>941.2</c:v>
                </c:pt>
              </c:numCache>
            </c:numRef>
          </c:val>
        </c:ser>
        <c:dLbls>
          <c:showVal val="1"/>
        </c:dLbls>
        <c:gapWidth val="75"/>
        <c:shape val="box"/>
        <c:axId val="93731456"/>
        <c:axId val="93733248"/>
        <c:axId val="0"/>
      </c:bar3DChart>
      <c:catAx>
        <c:axId val="93731456"/>
        <c:scaling>
          <c:orientation val="minMax"/>
        </c:scaling>
        <c:axPos val="b"/>
        <c:numFmt formatCode="General" sourceLinked="1"/>
        <c:majorTickMark val="none"/>
        <c:tickLblPos val="nextTo"/>
        <c:txPr>
          <a:bodyPr/>
          <a:lstStyle/>
          <a:p>
            <a:pPr>
              <a:defRPr sz="1200" b="1"/>
            </a:pPr>
            <a:endParaRPr lang="ru-RU"/>
          </a:p>
        </c:txPr>
        <c:crossAx val="93733248"/>
        <c:crosses val="autoZero"/>
        <c:auto val="1"/>
        <c:lblAlgn val="ctr"/>
        <c:lblOffset val="100"/>
      </c:catAx>
      <c:valAx>
        <c:axId val="93733248"/>
        <c:scaling>
          <c:orientation val="minMax"/>
        </c:scaling>
        <c:axPos val="l"/>
        <c:numFmt formatCode="General" sourceLinked="1"/>
        <c:majorTickMark val="none"/>
        <c:tickLblPos val="nextTo"/>
        <c:txPr>
          <a:bodyPr/>
          <a:lstStyle/>
          <a:p>
            <a:pPr>
              <a:defRPr sz="800"/>
            </a:pPr>
            <a:endParaRPr lang="ru-RU"/>
          </a:p>
        </c:txPr>
        <c:crossAx val="93731456"/>
        <c:crosses val="autoZero"/>
        <c:crossBetween val="between"/>
      </c:valAx>
    </c:plotArea>
    <c:plotVisOnly val="1"/>
    <c:dispBlanksAs val="gap"/>
  </c:chart>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30"/>
      <c:perspective val="30"/>
    </c:view3D>
    <c:plotArea>
      <c:layout>
        <c:manualLayout>
          <c:layoutTarget val="inner"/>
          <c:xMode val="edge"/>
          <c:yMode val="edge"/>
          <c:x val="0.14786533362781312"/>
          <c:y val="0.14277643132023149"/>
          <c:w val="0.46086359606387467"/>
          <c:h val="0.73079617959568965"/>
        </c:manualLayout>
      </c:layout>
      <c:pie3DChart>
        <c:varyColors val="1"/>
        <c:ser>
          <c:idx val="0"/>
          <c:order val="0"/>
          <c:tx>
            <c:strRef>
              <c:f>Лист1!$B$1</c:f>
              <c:strCache>
                <c:ptCount val="1"/>
                <c:pt idx="0">
                  <c:v>Продажи</c:v>
                </c:pt>
              </c:strCache>
            </c:strRef>
          </c:tx>
          <c:explosion val="37"/>
          <c:dPt>
            <c:idx val="2"/>
            <c:explosion val="0"/>
          </c:dPt>
          <c:dLbls>
            <c:dLbl>
              <c:idx val="0"/>
              <c:layout/>
              <c:tx>
                <c:rich>
                  <a:bodyPr/>
                  <a:lstStyle/>
                  <a:p>
                    <a:r>
                      <a:rPr lang="en-US" sz="1400" b="1" dirty="0" smtClean="0"/>
                      <a:t>240</a:t>
                    </a:r>
                    <a:r>
                      <a:rPr lang="ru-RU" sz="1400" b="1" dirty="0" smtClean="0"/>
                      <a:t>,2</a:t>
                    </a:r>
                    <a:endParaRPr lang="en-US" sz="1400" b="1" dirty="0"/>
                  </a:p>
                </c:rich>
              </c:tx>
              <c:showVal val="1"/>
            </c:dLbl>
            <c:dLbl>
              <c:idx val="1"/>
              <c:layout/>
              <c:tx>
                <c:rich>
                  <a:bodyPr/>
                  <a:lstStyle/>
                  <a:p>
                    <a:r>
                      <a:rPr lang="en-US" sz="1400" b="1" dirty="0" smtClean="0"/>
                      <a:t>22</a:t>
                    </a:r>
                    <a:r>
                      <a:rPr lang="ru-RU" sz="1400" b="1" dirty="0" smtClean="0"/>
                      <a:t>,</a:t>
                    </a:r>
                    <a:r>
                      <a:rPr lang="en-US" sz="1400" b="1" dirty="0" smtClean="0"/>
                      <a:t>1</a:t>
                    </a:r>
                    <a:endParaRPr lang="en-US" sz="1400" b="1" dirty="0"/>
                  </a:p>
                </c:rich>
              </c:tx>
              <c:showVal val="1"/>
            </c:dLbl>
            <c:dLbl>
              <c:idx val="2"/>
              <c:layout/>
              <c:tx>
                <c:rich>
                  <a:bodyPr/>
                  <a:lstStyle/>
                  <a:p>
                    <a:r>
                      <a:rPr lang="en-US" sz="1400" b="1" dirty="0" smtClean="0"/>
                      <a:t>1135</a:t>
                    </a:r>
                    <a:r>
                      <a:rPr lang="ru-RU" sz="1400" b="1" dirty="0" smtClean="0"/>
                      <a:t>,9</a:t>
                    </a:r>
                    <a:endParaRPr lang="en-US" sz="1400" b="1" dirty="0"/>
                  </a:p>
                </c:rich>
              </c:tx>
              <c:showVal val="1"/>
            </c:dLbl>
            <c:delete val="1"/>
          </c:dLbls>
          <c:cat>
            <c:strRef>
              <c:f>Лист1!$A$2:$A$8</c:f>
              <c:strCache>
                <c:ptCount val="3"/>
                <c:pt idx="0">
                  <c:v>Налоговые доходы</c:v>
                </c:pt>
                <c:pt idx="1">
                  <c:v>Неналоговые доходы</c:v>
                </c:pt>
                <c:pt idx="2">
                  <c:v>Безвозмездные поступления</c:v>
                </c:pt>
              </c:strCache>
            </c:strRef>
          </c:cat>
          <c:val>
            <c:numRef>
              <c:f>Лист1!$B$2:$B$8</c:f>
              <c:numCache>
                <c:formatCode>General</c:formatCode>
                <c:ptCount val="7"/>
                <c:pt idx="0">
                  <c:v>240180.5</c:v>
                </c:pt>
                <c:pt idx="1">
                  <c:v>22100.9</c:v>
                </c:pt>
                <c:pt idx="2">
                  <c:v>1135908.8</c:v>
                </c:pt>
              </c:numCache>
            </c:numRef>
          </c:val>
        </c:ser>
      </c:pie3DChart>
    </c:plotArea>
    <c:legend>
      <c:legendPos val="r"/>
      <c:legendEntry>
        <c:idx val="3"/>
        <c:delete val="1"/>
      </c:legendEntry>
      <c:legendEntry>
        <c:idx val="4"/>
        <c:delete val="1"/>
      </c:legendEntry>
      <c:legendEntry>
        <c:idx val="5"/>
        <c:delete val="1"/>
      </c:legendEntry>
      <c:legendEntry>
        <c:idx val="6"/>
        <c:delete val="1"/>
      </c:legendEntry>
      <c:layout>
        <c:manualLayout>
          <c:xMode val="edge"/>
          <c:yMode val="edge"/>
          <c:x val="0.68232080746004375"/>
          <c:y val="0.22113533524978338"/>
          <c:w val="0.30467106245865638"/>
          <c:h val="0.47367006912362691"/>
        </c:manualLayout>
      </c:layout>
      <c:txPr>
        <a:bodyPr/>
        <a:lstStyle/>
        <a:p>
          <a:pPr>
            <a:defRPr sz="1200" b="1"/>
          </a:pPr>
          <a:endParaRPr lang="ru-RU"/>
        </a:p>
      </c:txPr>
    </c:legend>
    <c:plotVisOnly val="1"/>
    <c:dispBlanksAs val="zero"/>
  </c:chart>
  <c:externalData r:id="rId1"/>
</c:chartSpace>
</file>

<file path=ppt/charts/chart15.xml><?xml version="1.0" encoding="utf-8"?>
<c:chartSpace xmlns:c="http://schemas.openxmlformats.org/drawingml/2006/chart" xmlns:a="http://schemas.openxmlformats.org/drawingml/2006/main" xmlns:r="http://schemas.openxmlformats.org/officeDocument/2006/relationships">
  <c:lang val="ru-RU"/>
  <c:chart>
    <c:autoTitleDeleted val="1"/>
    <c:plotArea>
      <c:layout>
        <c:manualLayout>
          <c:layoutTarget val="inner"/>
          <c:xMode val="edge"/>
          <c:yMode val="edge"/>
          <c:x val="7.2086666378219894E-2"/>
          <c:y val="0.29623017034478732"/>
          <c:w val="0.46086359606387467"/>
          <c:h val="0.73079617959568965"/>
        </c:manualLayout>
      </c:layout>
      <c:pieChart>
        <c:varyColors val="1"/>
        <c:ser>
          <c:idx val="0"/>
          <c:order val="0"/>
          <c:tx>
            <c:strRef>
              <c:f>Лист1!$B$1</c:f>
              <c:strCache>
                <c:ptCount val="1"/>
                <c:pt idx="0">
                  <c:v>Продажи</c:v>
                </c:pt>
              </c:strCache>
            </c:strRef>
          </c:tx>
          <c:dLbls>
            <c:dLbl>
              <c:idx val="0"/>
              <c:layout/>
              <c:tx>
                <c:rich>
                  <a:bodyPr/>
                  <a:lstStyle/>
                  <a:p>
                    <a:r>
                      <a:rPr lang="en-US" sz="1400" dirty="0" smtClean="0"/>
                      <a:t>253</a:t>
                    </a:r>
                    <a:r>
                      <a:rPr lang="ru-RU" sz="1400" dirty="0" smtClean="0"/>
                      <a:t>,</a:t>
                    </a:r>
                    <a:r>
                      <a:rPr lang="en-US" sz="1400" dirty="0" smtClean="0"/>
                      <a:t>3</a:t>
                    </a:r>
                    <a:endParaRPr lang="en-US" sz="1400" dirty="0"/>
                  </a:p>
                </c:rich>
              </c:tx>
              <c:showVal val="1"/>
            </c:dLbl>
            <c:dLbl>
              <c:idx val="1"/>
              <c:layout>
                <c:manualLayout>
                  <c:x val="-0.11519188842072846"/>
                  <c:y val="4.1882494964861888E-3"/>
                </c:manualLayout>
              </c:layout>
              <c:tx>
                <c:rich>
                  <a:bodyPr/>
                  <a:lstStyle/>
                  <a:p>
                    <a:r>
                      <a:rPr lang="en-US" sz="1400" dirty="0" smtClean="0"/>
                      <a:t>313</a:t>
                    </a:r>
                    <a:r>
                      <a:rPr lang="ru-RU" sz="1400" dirty="0" smtClean="0"/>
                      <a:t>,3</a:t>
                    </a:r>
                    <a:endParaRPr lang="en-US" sz="1400" dirty="0"/>
                  </a:p>
                </c:rich>
              </c:tx>
              <c:showVal val="1"/>
            </c:dLbl>
            <c:dLbl>
              <c:idx val="2"/>
              <c:layout/>
              <c:tx>
                <c:rich>
                  <a:bodyPr/>
                  <a:lstStyle/>
                  <a:p>
                    <a:r>
                      <a:rPr lang="en-US" sz="1400" dirty="0" smtClean="0"/>
                      <a:t>656</a:t>
                    </a:r>
                    <a:r>
                      <a:rPr lang="ru-RU" sz="1400" dirty="0" smtClean="0"/>
                      <a:t>,6</a:t>
                    </a:r>
                    <a:endParaRPr lang="en-US" sz="1400" dirty="0"/>
                  </a:p>
                </c:rich>
              </c:tx>
              <c:showVal val="1"/>
            </c:dLbl>
            <c:delete val="1"/>
          </c:dLbls>
          <c:cat>
            <c:strRef>
              <c:f>Лист1!$A$2:$A$8</c:f>
              <c:strCache>
                <c:ptCount val="3"/>
                <c:pt idx="0">
                  <c:v>Налоговые доходы</c:v>
                </c:pt>
                <c:pt idx="1">
                  <c:v>Неналоговые доходы</c:v>
                </c:pt>
                <c:pt idx="2">
                  <c:v>Безвозмездные поступления</c:v>
                </c:pt>
              </c:strCache>
            </c:strRef>
          </c:cat>
          <c:val>
            <c:numRef>
              <c:f>Лист1!$B$2:$B$8</c:f>
              <c:numCache>
                <c:formatCode>General</c:formatCode>
                <c:ptCount val="7"/>
                <c:pt idx="0">
                  <c:v>253308.6</c:v>
                </c:pt>
                <c:pt idx="1">
                  <c:v>31333.3</c:v>
                </c:pt>
                <c:pt idx="2">
                  <c:v>656590.80000000005</c:v>
                </c:pt>
              </c:numCache>
            </c:numRef>
          </c:val>
        </c:ser>
        <c:firstSliceAng val="0"/>
      </c:pieChart>
    </c:plotArea>
    <c:plotVisOnly val="1"/>
    <c:dispBlanksAs val="zero"/>
  </c:chart>
  <c:externalData r:id="rId1"/>
</c:chartSpace>
</file>

<file path=ppt/charts/chart16.xml><?xml version="1.0" encoding="utf-8"?>
<c:chartSpace xmlns:c="http://schemas.openxmlformats.org/drawingml/2006/chart" xmlns:a="http://schemas.openxmlformats.org/drawingml/2006/main" xmlns:r="http://schemas.openxmlformats.org/officeDocument/2006/relationships">
  <c:lang val="ru-RU"/>
  <c:style val="26"/>
  <c:chart>
    <c:autoTitleDeleted val="1"/>
    <c:view3D>
      <c:rAngAx val="1"/>
    </c:view3D>
    <c:plotArea>
      <c:layout/>
      <c:bar3DChart>
        <c:barDir val="col"/>
        <c:grouping val="clustered"/>
        <c:ser>
          <c:idx val="0"/>
          <c:order val="0"/>
          <c:dLbls>
            <c:txPr>
              <a:bodyPr/>
              <a:lstStyle/>
              <a:p>
                <a:pPr>
                  <a:defRPr sz="1400" b="1"/>
                </a:pPr>
                <a:endParaRPr lang="ru-RU"/>
              </a:p>
            </c:txPr>
            <c:showVal val="1"/>
          </c:dLbls>
          <c:cat>
            <c:numLit>
              <c:formatCode>General</c:formatCode>
              <c:ptCount val="5"/>
              <c:pt idx="0">
                <c:v>2013</c:v>
              </c:pt>
              <c:pt idx="1">
                <c:v>2014</c:v>
              </c:pt>
              <c:pt idx="2">
                <c:v>2015</c:v>
              </c:pt>
              <c:pt idx="3">
                <c:v>2016</c:v>
              </c:pt>
              <c:pt idx="4">
                <c:v>2017</c:v>
              </c:pt>
            </c:numLit>
          </c:cat>
          <c:val>
            <c:numRef>
              <c:f>'финансы расходы'!$A$1:$A$5</c:f>
              <c:numCache>
                <c:formatCode>General</c:formatCode>
                <c:ptCount val="5"/>
                <c:pt idx="0">
                  <c:v>1444.5</c:v>
                </c:pt>
                <c:pt idx="1">
                  <c:v>959.6</c:v>
                </c:pt>
                <c:pt idx="2">
                  <c:v>934</c:v>
                </c:pt>
                <c:pt idx="3">
                  <c:v>862.4</c:v>
                </c:pt>
                <c:pt idx="4">
                  <c:v>932.8</c:v>
                </c:pt>
              </c:numCache>
            </c:numRef>
          </c:val>
        </c:ser>
        <c:dLbls>
          <c:showVal val="1"/>
        </c:dLbls>
        <c:gapWidth val="75"/>
        <c:shape val="box"/>
        <c:axId val="94060544"/>
        <c:axId val="94062080"/>
        <c:axId val="0"/>
      </c:bar3DChart>
      <c:catAx>
        <c:axId val="94060544"/>
        <c:scaling>
          <c:orientation val="minMax"/>
        </c:scaling>
        <c:axPos val="b"/>
        <c:numFmt formatCode="General" sourceLinked="1"/>
        <c:majorTickMark val="none"/>
        <c:tickLblPos val="nextTo"/>
        <c:txPr>
          <a:bodyPr/>
          <a:lstStyle/>
          <a:p>
            <a:pPr>
              <a:defRPr sz="1100" b="1"/>
            </a:pPr>
            <a:endParaRPr lang="ru-RU"/>
          </a:p>
        </c:txPr>
        <c:crossAx val="94062080"/>
        <c:crosses val="autoZero"/>
        <c:auto val="1"/>
        <c:lblAlgn val="ctr"/>
        <c:lblOffset val="100"/>
      </c:catAx>
      <c:valAx>
        <c:axId val="94062080"/>
        <c:scaling>
          <c:orientation val="minMax"/>
        </c:scaling>
        <c:axPos val="l"/>
        <c:numFmt formatCode="General" sourceLinked="1"/>
        <c:majorTickMark val="none"/>
        <c:tickLblPos val="nextTo"/>
        <c:txPr>
          <a:bodyPr/>
          <a:lstStyle/>
          <a:p>
            <a:pPr>
              <a:defRPr sz="800"/>
            </a:pPr>
            <a:endParaRPr lang="ru-RU"/>
          </a:p>
        </c:txPr>
        <c:crossAx val="94060544"/>
        <c:crosses val="autoZero"/>
        <c:crossBetween val="between"/>
      </c:valAx>
    </c:plotArea>
    <c:plotVisOnly val="1"/>
    <c:dispBlanksAs val="gap"/>
  </c:chart>
  <c:externalData r:id="rId1"/>
</c:chartSpace>
</file>

<file path=ppt/charts/chart17.xml><?xml version="1.0" encoding="utf-8"?>
<c:chartSpace xmlns:c="http://schemas.openxmlformats.org/drawingml/2006/chart" xmlns:a="http://schemas.openxmlformats.org/drawingml/2006/main" xmlns:r="http://schemas.openxmlformats.org/officeDocument/2006/relationships">
  <c:lang val="ru-RU"/>
  <c:chart>
    <c:autoTitleDeleted val="1"/>
    <c:view3D>
      <c:rotX val="30"/>
      <c:perspective val="30"/>
    </c:view3D>
    <c:plotArea>
      <c:layout>
        <c:manualLayout>
          <c:layoutTarget val="inner"/>
          <c:xMode val="edge"/>
          <c:yMode val="edge"/>
          <c:x val="7.5171435760958125E-2"/>
          <c:y val="3.6368073754976986E-3"/>
          <c:w val="0.82851300481259149"/>
          <c:h val="0.72301415690914284"/>
        </c:manualLayout>
      </c:layout>
      <c:pie3DChart>
        <c:varyColors val="1"/>
        <c:ser>
          <c:idx val="0"/>
          <c:order val="0"/>
          <c:tx>
            <c:strRef>
              <c:f>Лист1!$B$1</c:f>
              <c:strCache>
                <c:ptCount val="1"/>
                <c:pt idx="0">
                  <c:v>Расходы</c:v>
                </c:pt>
              </c:strCache>
            </c:strRef>
          </c:tx>
          <c:dLbls>
            <c:dLbl>
              <c:idx val="0"/>
              <c:layout>
                <c:manualLayout>
                  <c:x val="-8.7508012317075827E-3"/>
                  <c:y val="3.5106153397491978E-2"/>
                </c:manualLayout>
              </c:layout>
              <c:tx>
                <c:rich>
                  <a:bodyPr/>
                  <a:lstStyle/>
                  <a:p>
                    <a:r>
                      <a:rPr lang="ru-RU" dirty="0"/>
                      <a:t>Расходы на образование
</a:t>
                    </a:r>
                    <a:r>
                      <a:rPr lang="ru-RU" sz="1600" dirty="0"/>
                      <a:t>33%</a:t>
                    </a:r>
                  </a:p>
                </c:rich>
              </c:tx>
              <c:showCatName val="1"/>
              <c:showPercent val="1"/>
            </c:dLbl>
            <c:dLbl>
              <c:idx val="1"/>
              <c:layout>
                <c:manualLayout>
                  <c:x val="-0.23548666092297849"/>
                  <c:y val="0.17207497841054212"/>
                </c:manualLayout>
              </c:layout>
              <c:showCatName val="1"/>
              <c:showPercent val="1"/>
            </c:dLbl>
            <c:dLbl>
              <c:idx val="2"/>
              <c:layout>
                <c:manualLayout>
                  <c:x val="0"/>
                  <c:y val="-6.1035533053226789E-3"/>
                </c:manualLayout>
              </c:layout>
              <c:showCatName val="1"/>
              <c:showPercent val="1"/>
            </c:dLbl>
            <c:dLbl>
              <c:idx val="3"/>
              <c:layout>
                <c:manualLayout>
                  <c:x val="-5.4914436265891708E-2"/>
                  <c:y val="-8.5071928400188047E-3"/>
                </c:manualLayout>
              </c:layout>
              <c:tx>
                <c:rich>
                  <a:bodyPr/>
                  <a:lstStyle/>
                  <a:p>
                    <a:r>
                      <a:rPr lang="ru-RU" sz="1200" b="1" dirty="0"/>
                      <a:t>Расходы городских и сельских поселений
35%</a:t>
                    </a:r>
                  </a:p>
                </c:rich>
              </c:tx>
              <c:showCatName val="1"/>
              <c:showPercent val="1"/>
            </c:dLbl>
            <c:dLbl>
              <c:idx val="4"/>
              <c:layout>
                <c:manualLayout>
                  <c:x val="0"/>
                  <c:y val="-0.22234674832312629"/>
                </c:manualLayout>
              </c:layout>
              <c:showCatName val="1"/>
              <c:showPercent val="1"/>
            </c:dLbl>
            <c:dLbl>
              <c:idx val="5"/>
              <c:layout>
                <c:manualLayout>
                  <c:x val="0.22266184392185373"/>
                  <c:y val="4.4835228929717134E-2"/>
                </c:manualLayout>
              </c:layout>
              <c:showCatName val="1"/>
              <c:showPercent val="1"/>
            </c:dLbl>
            <c:txPr>
              <a:bodyPr/>
              <a:lstStyle/>
              <a:p>
                <a:pPr>
                  <a:defRPr sz="1200" b="1"/>
                </a:pPr>
                <a:endParaRPr lang="ru-RU"/>
              </a:p>
            </c:txPr>
            <c:showCatName val="1"/>
            <c:showPercent val="1"/>
          </c:dLbls>
          <c:cat>
            <c:strRef>
              <c:f>Лист1!$A$2:$A$7</c:f>
              <c:strCache>
                <c:ptCount val="6"/>
                <c:pt idx="0">
                  <c:v>Расходы на образование</c:v>
                </c:pt>
                <c:pt idx="1">
                  <c:v>Расходы на культуру</c:v>
                </c:pt>
                <c:pt idx="2">
                  <c:v>Расходы на органы местного самоуправления</c:v>
                </c:pt>
                <c:pt idx="3">
                  <c:v>расходы городских и сельских поселений</c:v>
                </c:pt>
                <c:pt idx="4">
                  <c:v>Расходы на спорт</c:v>
                </c:pt>
                <c:pt idx="5">
                  <c:v>Безвозмездные перечисления городским и сельским поселениям</c:v>
                </c:pt>
              </c:strCache>
            </c:strRef>
          </c:cat>
          <c:val>
            <c:numRef>
              <c:f>Лист1!$B$2:$B$7</c:f>
              <c:numCache>
                <c:formatCode>General</c:formatCode>
                <c:ptCount val="6"/>
                <c:pt idx="0">
                  <c:v>475414.4</c:v>
                </c:pt>
                <c:pt idx="1">
                  <c:v>25298.799999999996</c:v>
                </c:pt>
                <c:pt idx="2">
                  <c:v>59565.599999999999</c:v>
                </c:pt>
                <c:pt idx="3">
                  <c:v>508355.8</c:v>
                </c:pt>
                <c:pt idx="4">
                  <c:v>2539.9</c:v>
                </c:pt>
                <c:pt idx="5">
                  <c:v>373347.1</c:v>
                </c:pt>
              </c:numCache>
            </c:numRef>
          </c:val>
        </c:ser>
        <c:dLbls>
          <c:showCatName val="1"/>
          <c:showPercent val="1"/>
        </c:dLbls>
      </c:pie3DChart>
    </c:plotArea>
    <c:plotVisOnly val="1"/>
    <c:dispBlanksAs val="zero"/>
  </c:chart>
  <c:externalData r:id="rId1"/>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30"/>
      <c:perspective val="30"/>
    </c:view3D>
    <c:plotArea>
      <c:layout>
        <c:manualLayout>
          <c:layoutTarget val="inner"/>
          <c:xMode val="edge"/>
          <c:yMode val="edge"/>
          <c:x val="8.7962962962963548E-2"/>
          <c:y val="5.4499947506561813E-2"/>
          <c:w val="0.91203703703703709"/>
          <c:h val="0.94433343832020999"/>
        </c:manualLayout>
      </c:layout>
      <c:pie3DChart>
        <c:varyColors val="1"/>
        <c:ser>
          <c:idx val="0"/>
          <c:order val="0"/>
          <c:tx>
            <c:strRef>
              <c:f>Лист1!$B$1</c:f>
              <c:strCache>
                <c:ptCount val="1"/>
                <c:pt idx="0">
                  <c:v>Расходы 2017 год</c:v>
                </c:pt>
              </c:strCache>
            </c:strRef>
          </c:tx>
          <c:explosion val="2"/>
          <c:dPt>
            <c:idx val="0"/>
            <c:explosion val="0"/>
          </c:dPt>
          <c:dLbls>
            <c:dLbl>
              <c:idx val="0"/>
              <c:layout/>
              <c:tx>
                <c:rich>
                  <a:bodyPr/>
                  <a:lstStyle/>
                  <a:p>
                    <a:r>
                      <a:rPr lang="ru-RU" sz="1200" b="1" dirty="0"/>
                      <a:t>Расходы на образование </a:t>
                    </a:r>
                  </a:p>
                  <a:p>
                    <a:r>
                      <a:rPr lang="ru-RU" sz="1600" b="1" dirty="0"/>
                      <a:t>58%</a:t>
                    </a:r>
                  </a:p>
                </c:rich>
              </c:tx>
              <c:showCatName val="1"/>
              <c:showPercent val="1"/>
            </c:dLbl>
            <c:dLbl>
              <c:idx val="2"/>
              <c:layout>
                <c:manualLayout>
                  <c:x val="5.385329136553979E-2"/>
                  <c:y val="0.17309841930133532"/>
                </c:manualLayout>
              </c:layout>
              <c:showCatName val="1"/>
              <c:showPercent val="1"/>
            </c:dLbl>
            <c:dLbl>
              <c:idx val="3"/>
              <c:layout>
                <c:manualLayout>
                  <c:x val="0.19345640819856233"/>
                  <c:y val="-2.7154272382618846E-2"/>
                </c:manualLayout>
              </c:layout>
              <c:showCatName val="1"/>
              <c:showPercent val="1"/>
            </c:dLbl>
            <c:dLbl>
              <c:idx val="4"/>
              <c:layout>
                <c:manualLayout>
                  <c:x val="-3.573348318022021E-2"/>
                  <c:y val="1.0840032530340139E-3"/>
                </c:manualLayout>
              </c:layout>
              <c:showCatName val="1"/>
              <c:showPercent val="1"/>
            </c:dLbl>
            <c:dLbl>
              <c:idx val="5"/>
              <c:layout>
                <c:manualLayout>
                  <c:x val="9.716997356348972E-2"/>
                  <c:y val="2.2764068313714296E-2"/>
                </c:manualLayout>
              </c:layout>
              <c:showCatName val="1"/>
              <c:showPercent val="1"/>
            </c:dLbl>
            <c:txPr>
              <a:bodyPr/>
              <a:lstStyle/>
              <a:p>
                <a:pPr>
                  <a:defRPr sz="1200" b="1"/>
                </a:pPr>
                <a:endParaRPr lang="ru-RU"/>
              </a:p>
            </c:txPr>
            <c:showCatName val="1"/>
            <c:showPercent val="1"/>
          </c:dLbls>
          <c:cat>
            <c:strRef>
              <c:f>Лист1!$A$2:$A$7</c:f>
              <c:strCache>
                <c:ptCount val="6"/>
                <c:pt idx="0">
                  <c:v>КомитетРасходы на образование образования</c:v>
                </c:pt>
                <c:pt idx="1">
                  <c:v>Расходы на культуру</c:v>
                </c:pt>
                <c:pt idx="2">
                  <c:v>Расходы городских и сельских поселений</c:v>
                </c:pt>
                <c:pt idx="3">
                  <c:v>Расходы на спорт</c:v>
                </c:pt>
                <c:pt idx="4">
                  <c:v>Безвозмездные перечисления городским и сельским поселениям</c:v>
                </c:pt>
                <c:pt idx="5">
                  <c:v>Расходы на органы местного самоуправления</c:v>
                </c:pt>
              </c:strCache>
            </c:strRef>
          </c:cat>
          <c:val>
            <c:numRef>
              <c:f>Лист1!$B$2:$B$7</c:f>
              <c:numCache>
                <c:formatCode>General</c:formatCode>
                <c:ptCount val="6"/>
                <c:pt idx="0">
                  <c:v>547217.30000000005</c:v>
                </c:pt>
                <c:pt idx="1">
                  <c:v>37431.800000000003</c:v>
                </c:pt>
                <c:pt idx="2">
                  <c:v>186825.7</c:v>
                </c:pt>
                <c:pt idx="3">
                  <c:v>7582.9</c:v>
                </c:pt>
                <c:pt idx="4">
                  <c:v>91101.9</c:v>
                </c:pt>
                <c:pt idx="5">
                  <c:v>62626.8</c:v>
                </c:pt>
              </c:numCache>
            </c:numRef>
          </c:val>
        </c:ser>
        <c:dLbls>
          <c:showCatName val="1"/>
          <c:showPercent val="1"/>
        </c:dLbls>
      </c:pie3DChart>
    </c:plotArea>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style val="31"/>
  <c:chart>
    <c:plotArea>
      <c:layout/>
      <c:pieChart>
        <c:varyColors val="1"/>
        <c:ser>
          <c:idx val="0"/>
          <c:order val="0"/>
          <c:dLbls>
            <c:dLbl>
              <c:idx val="0"/>
              <c:layout/>
              <c:tx>
                <c:rich>
                  <a:bodyPr/>
                  <a:lstStyle/>
                  <a:p>
                    <a:r>
                      <a:rPr lang="en-US" sz="1600" b="1"/>
                      <a:t> 8554</a:t>
                    </a:r>
                  </a:p>
                </c:rich>
              </c:tx>
              <c:showVal val="1"/>
              <c:showCatName val="1"/>
            </c:dLbl>
            <c:dLbl>
              <c:idx val="1"/>
              <c:layout/>
              <c:tx>
                <c:rich>
                  <a:bodyPr/>
                  <a:lstStyle/>
                  <a:p>
                    <a:r>
                      <a:rPr lang="en-US" sz="1600" b="1" dirty="0"/>
                      <a:t>17670</a:t>
                    </a:r>
                  </a:p>
                </c:rich>
              </c:tx>
              <c:showVal val="1"/>
              <c:showCatName val="1"/>
            </c:dLbl>
            <c:dLbl>
              <c:idx val="2"/>
              <c:layout/>
              <c:tx>
                <c:rich>
                  <a:bodyPr/>
                  <a:lstStyle/>
                  <a:p>
                    <a:r>
                      <a:rPr lang="en-US" sz="1600" b="1" dirty="0"/>
                      <a:t> 6675</a:t>
                    </a:r>
                  </a:p>
                </c:rich>
              </c:tx>
              <c:showVal val="1"/>
              <c:showCatName val="1"/>
            </c:dLbl>
            <c:txPr>
              <a:bodyPr/>
              <a:lstStyle/>
              <a:p>
                <a:pPr>
                  <a:defRPr sz="1600" b="1"/>
                </a:pPr>
                <a:endParaRPr lang="ru-RU"/>
              </a:p>
            </c:txPr>
            <c:showVal val="1"/>
            <c:showCatName val="1"/>
            <c:showLeaderLines val="1"/>
          </c:dLbls>
          <c:val>
            <c:numRef>
              <c:f>Лист1!$B$1:$B$3</c:f>
              <c:numCache>
                <c:formatCode>General</c:formatCode>
                <c:ptCount val="3"/>
                <c:pt idx="0">
                  <c:v>8554</c:v>
                </c:pt>
                <c:pt idx="1">
                  <c:v>17670</c:v>
                </c:pt>
                <c:pt idx="2">
                  <c:v>6675</c:v>
                </c:pt>
              </c:numCache>
            </c:numRef>
          </c:val>
        </c:ser>
        <c:dLbls>
          <c:showVal val="1"/>
          <c:showCatName val="1"/>
        </c:dLbls>
        <c:firstSliceAng val="0"/>
      </c:pieChart>
    </c:plotArea>
    <c:plotVisOnly val="1"/>
    <c:dispBlanksAs val="zero"/>
  </c:chart>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marL="0" algn="l" defTabSz="914400" rtl="0" eaLnBrk="1" latinLnBrk="0" hangingPunct="1">
              <a:defRPr lang="ru-RU" sz="1800" b="1" kern="1200" dirty="0" smtClean="0">
                <a:solidFill>
                  <a:schemeClr val="tx1"/>
                </a:solidFill>
                <a:latin typeface="+mj-lt"/>
                <a:ea typeface="+mn-ea"/>
                <a:cs typeface="+mn-cs"/>
              </a:defRPr>
            </a:pPr>
            <a:r>
              <a:rPr lang="ru-RU" sz="1800" b="1" kern="1200" dirty="0" smtClean="0">
                <a:solidFill>
                  <a:schemeClr val="tx1"/>
                </a:solidFill>
                <a:latin typeface="+mj-lt"/>
                <a:ea typeface="+mn-ea"/>
                <a:cs typeface="+mn-cs"/>
              </a:rPr>
              <a:t>Уровень доходов населения</a:t>
            </a:r>
          </a:p>
        </c:rich>
      </c:tx>
      <c:layout>
        <c:manualLayout>
          <c:xMode val="edge"/>
          <c:yMode val="edge"/>
          <c:x val="0.25901648451078835"/>
          <c:y val="0"/>
        </c:manualLayout>
      </c:layout>
      <c:overlay val="1"/>
    </c:title>
    <c:plotArea>
      <c:layout>
        <c:manualLayout>
          <c:layoutTarget val="inner"/>
          <c:xMode val="edge"/>
          <c:yMode val="edge"/>
          <c:x val="9.6807888324488708E-2"/>
          <c:y val="0.13394647785548258"/>
          <c:w val="0.62576515990018666"/>
          <c:h val="0.61414797565833978"/>
        </c:manualLayout>
      </c:layout>
      <c:barChart>
        <c:barDir val="col"/>
        <c:grouping val="clustered"/>
        <c:ser>
          <c:idx val="0"/>
          <c:order val="0"/>
          <c:tx>
            <c:v>Среднедушевые месячные доходы, руб.</c:v>
          </c:tx>
          <c:dLbls>
            <c:showVal val="1"/>
          </c:dLbls>
          <c:cat>
            <c:numLit>
              <c:formatCode>General</c:formatCode>
              <c:ptCount val="5"/>
              <c:pt idx="0">
                <c:v>2013</c:v>
              </c:pt>
              <c:pt idx="1">
                <c:v>2014</c:v>
              </c:pt>
              <c:pt idx="2">
                <c:v>2015</c:v>
              </c:pt>
              <c:pt idx="3">
                <c:v>2016</c:v>
              </c:pt>
              <c:pt idx="4">
                <c:v>2017</c:v>
              </c:pt>
            </c:numLit>
          </c:cat>
          <c:val>
            <c:numRef>
              <c:f>Лист1!$A$2:$E$2</c:f>
              <c:numCache>
                <c:formatCode>General</c:formatCode>
                <c:ptCount val="5"/>
                <c:pt idx="0">
                  <c:v>17571</c:v>
                </c:pt>
                <c:pt idx="1">
                  <c:v>20209</c:v>
                </c:pt>
                <c:pt idx="2">
                  <c:v>20248</c:v>
                </c:pt>
                <c:pt idx="3">
                  <c:v>22487</c:v>
                </c:pt>
                <c:pt idx="4">
                  <c:v>24788</c:v>
                </c:pt>
              </c:numCache>
            </c:numRef>
          </c:val>
        </c:ser>
        <c:ser>
          <c:idx val="1"/>
          <c:order val="1"/>
          <c:tx>
            <c:v>Среднемесячная заработная плата, руб.</c:v>
          </c:tx>
          <c:dLbls>
            <c:showVal val="1"/>
          </c:dLbls>
          <c:cat>
            <c:numLit>
              <c:formatCode>General</c:formatCode>
              <c:ptCount val="5"/>
              <c:pt idx="0">
                <c:v>2013</c:v>
              </c:pt>
              <c:pt idx="1">
                <c:v>2014</c:v>
              </c:pt>
              <c:pt idx="2">
                <c:v>2015</c:v>
              </c:pt>
              <c:pt idx="3">
                <c:v>2016</c:v>
              </c:pt>
              <c:pt idx="4">
                <c:v>2017</c:v>
              </c:pt>
            </c:numLit>
          </c:cat>
          <c:val>
            <c:numRef>
              <c:f>Лист1!$A$3:$E$3</c:f>
              <c:numCache>
                <c:formatCode>General</c:formatCode>
                <c:ptCount val="5"/>
                <c:pt idx="0">
                  <c:v>30827</c:v>
                </c:pt>
                <c:pt idx="1">
                  <c:v>35455</c:v>
                </c:pt>
                <c:pt idx="2">
                  <c:v>35524</c:v>
                </c:pt>
                <c:pt idx="3">
                  <c:v>39451</c:v>
                </c:pt>
                <c:pt idx="4">
                  <c:v>43459</c:v>
                </c:pt>
              </c:numCache>
            </c:numRef>
          </c:val>
        </c:ser>
        <c:dLbls>
          <c:showVal val="1"/>
        </c:dLbls>
        <c:axId val="46957312"/>
        <c:axId val="46958848"/>
      </c:barChart>
      <c:catAx>
        <c:axId val="46957312"/>
        <c:scaling>
          <c:orientation val="minMax"/>
        </c:scaling>
        <c:axPos val="b"/>
        <c:numFmt formatCode="General" sourceLinked="1"/>
        <c:tickLblPos val="nextTo"/>
        <c:txPr>
          <a:bodyPr/>
          <a:lstStyle/>
          <a:p>
            <a:pPr>
              <a:defRPr sz="1400" b="1"/>
            </a:pPr>
            <a:endParaRPr lang="ru-RU"/>
          </a:p>
        </c:txPr>
        <c:crossAx val="46958848"/>
        <c:crosses val="autoZero"/>
        <c:auto val="1"/>
        <c:lblAlgn val="ctr"/>
        <c:lblOffset val="100"/>
      </c:catAx>
      <c:valAx>
        <c:axId val="46958848"/>
        <c:scaling>
          <c:orientation val="minMax"/>
        </c:scaling>
        <c:axPos val="l"/>
        <c:majorGridlines/>
        <c:numFmt formatCode="General" sourceLinked="1"/>
        <c:tickLblPos val="nextTo"/>
        <c:txPr>
          <a:bodyPr/>
          <a:lstStyle/>
          <a:p>
            <a:pPr>
              <a:defRPr sz="1000"/>
            </a:pPr>
            <a:endParaRPr lang="ru-RU"/>
          </a:p>
        </c:txPr>
        <c:crossAx val="46957312"/>
        <c:crosses val="autoZero"/>
        <c:crossBetween val="between"/>
      </c:valAx>
    </c:plotArea>
    <c:legend>
      <c:legendPos val="r"/>
      <c:layout>
        <c:manualLayout>
          <c:xMode val="edge"/>
          <c:yMode val="edge"/>
          <c:x val="0.73864524956716771"/>
          <c:y val="0.62195289430823564"/>
          <c:w val="0.24852732024236632"/>
          <c:h val="0.32618582364969861"/>
        </c:manualLayout>
      </c:layout>
      <c:txPr>
        <a:bodyPr/>
        <a:lstStyle/>
        <a:p>
          <a:pPr>
            <a:defRPr sz="1400"/>
          </a:pPr>
          <a:endParaRPr lang="ru-RU"/>
        </a:p>
      </c:txPr>
    </c:legend>
    <c:plotVisOnly val="1"/>
    <c:dispBlanksAs val="gap"/>
  </c:chart>
  <c:txPr>
    <a:bodyPr/>
    <a:lstStyle/>
    <a:p>
      <a:pPr>
        <a:defRPr sz="1800"/>
      </a:pPr>
      <a:endParaRPr lang="ru-RU"/>
    </a:p>
  </c:tx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lang val="ru-RU"/>
  <c:style val="26"/>
  <c:chart>
    <c:title>
      <c:tx>
        <c:rich>
          <a:bodyPr/>
          <a:lstStyle/>
          <a:p>
            <a:pPr>
              <a:defRPr/>
            </a:pPr>
            <a:r>
              <a:rPr lang="en-US"/>
              <a:t>2013</a:t>
            </a:r>
            <a:r>
              <a:rPr lang="ru-RU"/>
              <a:t> год</a:t>
            </a:r>
            <a:endParaRPr lang="en-US"/>
          </a:p>
        </c:rich>
      </c:tx>
      <c:layout/>
    </c:title>
    <c:plotArea>
      <c:layout>
        <c:manualLayout>
          <c:layoutTarget val="inner"/>
          <c:xMode val="edge"/>
          <c:yMode val="edge"/>
          <c:x val="8.9768024038548444E-2"/>
          <c:y val="0.12694983836601675"/>
          <c:w val="0.46182898794068128"/>
          <c:h val="0.77626574568752671"/>
        </c:manualLayout>
      </c:layout>
      <c:doughnutChart>
        <c:varyColors val="1"/>
        <c:ser>
          <c:idx val="0"/>
          <c:order val="0"/>
          <c:dLbls>
            <c:txPr>
              <a:bodyPr/>
              <a:lstStyle/>
              <a:p>
                <a:pPr>
                  <a:defRPr sz="1800" b="1"/>
                </a:pPr>
                <a:endParaRPr lang="ru-RU"/>
              </a:p>
            </c:txPr>
            <c:showPercent val="1"/>
            <c:showLeaderLines val="1"/>
          </c:dLbls>
          <c:cat>
            <c:strLit>
              <c:ptCount val="7"/>
              <c:pt idx="0">
                <c:v>Обрабатывающая промышленность</c:v>
              </c:pt>
              <c:pt idx="1">
                <c:v> Добывающая промышленность</c:v>
              </c:pt>
              <c:pt idx="2">
                <c:v> Услуги ЖКХ</c:v>
              </c:pt>
              <c:pt idx="3">
                <c:v> сельское хозяйство</c:v>
              </c:pt>
              <c:pt idx="4">
                <c:v> торговля</c:v>
              </c:pt>
              <c:pt idx="5">
                <c:v> общественное питание</c:v>
              </c:pt>
              <c:pt idx="6">
                <c:v>услуги</c:v>
              </c:pt>
            </c:strLit>
          </c:cat>
          <c:val>
            <c:numRef>
              <c:f>'структура экономики'!$A$1:$A$7</c:f>
              <c:numCache>
                <c:formatCode>General</c:formatCode>
                <c:ptCount val="7"/>
                <c:pt idx="0">
                  <c:v>24.8</c:v>
                </c:pt>
                <c:pt idx="1">
                  <c:v>16.7</c:v>
                </c:pt>
                <c:pt idx="2">
                  <c:v>6.7</c:v>
                </c:pt>
                <c:pt idx="3">
                  <c:v>11.2</c:v>
                </c:pt>
                <c:pt idx="4">
                  <c:v>31.1</c:v>
                </c:pt>
                <c:pt idx="5">
                  <c:v>1.5</c:v>
                </c:pt>
                <c:pt idx="6">
                  <c:v>8</c:v>
                </c:pt>
              </c:numCache>
            </c:numRef>
          </c:val>
        </c:ser>
        <c:dLbls>
          <c:showPercent val="1"/>
        </c:dLbls>
        <c:firstSliceAng val="0"/>
        <c:holeSize val="50"/>
      </c:doughnutChart>
    </c:plotArea>
    <c:legend>
      <c:legendPos val="r"/>
      <c:layout>
        <c:manualLayout>
          <c:xMode val="edge"/>
          <c:yMode val="edge"/>
          <c:x val="0.6237815774984381"/>
          <c:y val="0.10627069567242656"/>
          <c:w val="0.37621842250156312"/>
          <c:h val="0.8516660481667484"/>
        </c:manualLayout>
      </c:layout>
      <c:txPr>
        <a:bodyPr/>
        <a:lstStyle/>
        <a:p>
          <a:pPr rtl="0">
            <a:defRPr sz="1400" b="1"/>
          </a:pPr>
          <a:endParaRPr lang="ru-RU"/>
        </a:p>
      </c:txPr>
    </c:legend>
    <c:plotVisOnly val="1"/>
    <c:dispBlanksAs val="zero"/>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style val="26"/>
  <c:chart>
    <c:title>
      <c:tx>
        <c:rich>
          <a:bodyPr/>
          <a:lstStyle/>
          <a:p>
            <a:pPr>
              <a:defRPr/>
            </a:pPr>
            <a:r>
              <a:rPr lang="ru-RU"/>
              <a:t>2017 год</a:t>
            </a:r>
          </a:p>
        </c:rich>
      </c:tx>
      <c:layout/>
    </c:title>
    <c:plotArea>
      <c:layout>
        <c:manualLayout>
          <c:layoutTarget val="inner"/>
          <c:xMode val="edge"/>
          <c:yMode val="edge"/>
          <c:x val="0.13021385791067006"/>
          <c:y val="0.13221559102024621"/>
          <c:w val="0.78165760742678003"/>
          <c:h val="0.7895782539313505"/>
        </c:manualLayout>
      </c:layout>
      <c:doughnutChart>
        <c:varyColors val="1"/>
        <c:ser>
          <c:idx val="0"/>
          <c:order val="0"/>
          <c:dLbls>
            <c:dLbl>
              <c:idx val="0"/>
              <c:layout/>
              <c:tx>
                <c:rich>
                  <a:bodyPr/>
                  <a:lstStyle/>
                  <a:p>
                    <a:r>
                      <a:rPr lang="ru-RU" sz="1800"/>
                      <a:t>
31%</a:t>
                    </a:r>
                  </a:p>
                </c:rich>
              </c:tx>
              <c:showCatName val="1"/>
              <c:showPercent val="1"/>
            </c:dLbl>
            <c:dLbl>
              <c:idx val="1"/>
              <c:layout>
                <c:manualLayout>
                  <c:x val="0"/>
                  <c:y val="-3.4782365249526201E-2"/>
                </c:manualLayout>
              </c:layout>
              <c:tx>
                <c:rich>
                  <a:bodyPr/>
                  <a:lstStyle/>
                  <a:p>
                    <a:r>
                      <a:rPr lang="ru-RU" sz="1800"/>
                      <a:t>
2%</a:t>
                    </a:r>
                  </a:p>
                </c:rich>
              </c:tx>
              <c:showCatName val="1"/>
              <c:showPercent val="1"/>
            </c:dLbl>
            <c:dLbl>
              <c:idx val="2"/>
              <c:layout>
                <c:manualLayout>
                  <c:x val="4.1666578800625527E-2"/>
                  <c:y val="9.2993377048143488E-3"/>
                </c:manualLayout>
              </c:layout>
              <c:tx>
                <c:rich>
                  <a:bodyPr/>
                  <a:lstStyle/>
                  <a:p>
                    <a:r>
                      <a:rPr lang="ru-RU" sz="1800"/>
                      <a:t>
3%</a:t>
                    </a:r>
                  </a:p>
                </c:rich>
              </c:tx>
              <c:showCatName val="1"/>
              <c:showPercent val="1"/>
            </c:dLbl>
            <c:dLbl>
              <c:idx val="3"/>
              <c:layout/>
              <c:tx>
                <c:rich>
                  <a:bodyPr/>
                  <a:lstStyle/>
                  <a:p>
                    <a:r>
                      <a:rPr lang="ru-RU" sz="1800"/>
                      <a:t>
17%</a:t>
                    </a:r>
                  </a:p>
                </c:rich>
              </c:tx>
              <c:showCatName val="1"/>
              <c:showPercent val="1"/>
            </c:dLbl>
            <c:dLbl>
              <c:idx val="4"/>
              <c:layout/>
              <c:tx>
                <c:rich>
                  <a:bodyPr/>
                  <a:lstStyle/>
                  <a:p>
                    <a:r>
                      <a:rPr lang="ru-RU" sz="1800"/>
                      <a:t>
33%</a:t>
                    </a:r>
                  </a:p>
                </c:rich>
              </c:tx>
              <c:showCatName val="1"/>
              <c:showPercent val="1"/>
            </c:dLbl>
            <c:dLbl>
              <c:idx val="5"/>
              <c:layout/>
              <c:tx>
                <c:rich>
                  <a:bodyPr/>
                  <a:lstStyle/>
                  <a:p>
                    <a:r>
                      <a:rPr lang="ru-RU" sz="1800"/>
                      <a:t>
2%</a:t>
                    </a:r>
                  </a:p>
                </c:rich>
              </c:tx>
              <c:showCatName val="1"/>
              <c:showPercent val="1"/>
            </c:dLbl>
            <c:dLbl>
              <c:idx val="6"/>
              <c:layout/>
              <c:tx>
                <c:rich>
                  <a:bodyPr/>
                  <a:lstStyle/>
                  <a:p>
                    <a:r>
                      <a:rPr lang="ru-RU" sz="1800"/>
                      <a:t>
12%</a:t>
                    </a:r>
                  </a:p>
                </c:rich>
              </c:tx>
              <c:showCatName val="1"/>
              <c:showPercent val="1"/>
            </c:dLbl>
            <c:txPr>
              <a:bodyPr/>
              <a:lstStyle/>
              <a:p>
                <a:pPr>
                  <a:defRPr sz="1800" b="1"/>
                </a:pPr>
                <a:endParaRPr lang="ru-RU"/>
              </a:p>
            </c:txPr>
            <c:showCatName val="1"/>
            <c:showPercent val="1"/>
            <c:showLeaderLines val="1"/>
          </c:dLbls>
          <c:val>
            <c:numRef>
              <c:f>'структ 2017'!$A$1:$A$7</c:f>
              <c:numCache>
                <c:formatCode>General</c:formatCode>
                <c:ptCount val="7"/>
                <c:pt idx="0">
                  <c:v>31.1</c:v>
                </c:pt>
                <c:pt idx="1">
                  <c:v>1.5</c:v>
                </c:pt>
                <c:pt idx="2">
                  <c:v>3.4</c:v>
                </c:pt>
                <c:pt idx="3">
                  <c:v>17.100000000000001</c:v>
                </c:pt>
                <c:pt idx="4">
                  <c:v>33.4</c:v>
                </c:pt>
                <c:pt idx="5">
                  <c:v>1.8</c:v>
                </c:pt>
                <c:pt idx="6">
                  <c:v>11.7</c:v>
                </c:pt>
              </c:numCache>
            </c:numRef>
          </c:val>
        </c:ser>
        <c:dLbls>
          <c:showCatName val="1"/>
          <c:showPercent val="1"/>
        </c:dLbls>
        <c:firstSliceAng val="0"/>
        <c:holeSize val="50"/>
      </c:doughnutChart>
    </c:plotArea>
    <c:plotVisOnly val="1"/>
    <c:dispBlanksAs val="zero"/>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ru-RU"/>
  <c:style val="1"/>
  <c:chart>
    <c:title>
      <c:tx>
        <c:rich>
          <a:bodyPr/>
          <a:lstStyle/>
          <a:p>
            <a:pPr>
              <a:defRPr/>
            </a:pPr>
            <a:r>
              <a:rPr lang="ru-RU" sz="1400">
                <a:latin typeface="Times New Roman" pitchFamily="18" charset="0"/>
                <a:cs typeface="Times New Roman" pitchFamily="18" charset="0"/>
              </a:rPr>
              <a:t>Объем отгруженных товаров собственного производства, выполненных работ и услуг собственными</a:t>
            </a:r>
            <a:r>
              <a:rPr lang="ru-RU" sz="1400" baseline="0">
                <a:latin typeface="Times New Roman" pitchFamily="18" charset="0"/>
                <a:cs typeface="Times New Roman" pitchFamily="18" charset="0"/>
              </a:rPr>
              <a:t> силами</a:t>
            </a:r>
            <a:endParaRPr lang="ru-RU" sz="1400">
              <a:latin typeface="Times New Roman" pitchFamily="18" charset="0"/>
              <a:cs typeface="Times New Roman" pitchFamily="18" charset="0"/>
            </a:endParaRPr>
          </a:p>
        </c:rich>
      </c:tx>
      <c:layout>
        <c:manualLayout>
          <c:xMode val="edge"/>
          <c:yMode val="edge"/>
          <c:x val="0.10087206723451328"/>
          <c:y val="8.5029801707200525E-4"/>
        </c:manualLayout>
      </c:layout>
    </c:title>
    <c:plotArea>
      <c:layout>
        <c:manualLayout>
          <c:layoutTarget val="inner"/>
          <c:xMode val="edge"/>
          <c:yMode val="edge"/>
          <c:x val="0.11265507436570428"/>
          <c:y val="0.23596022167179206"/>
          <c:w val="0.60867751081676591"/>
          <c:h val="0.56941867883965636"/>
        </c:manualLayout>
      </c:layout>
      <c:lineChart>
        <c:grouping val="standard"/>
        <c:ser>
          <c:idx val="0"/>
          <c:order val="0"/>
          <c:tx>
            <c:v>Объем, млн. руб.</c:v>
          </c:tx>
          <c:dLbls>
            <c:txPr>
              <a:bodyPr/>
              <a:lstStyle/>
              <a:p>
                <a:pPr>
                  <a:defRPr sz="1400" b="1"/>
                </a:pPr>
                <a:endParaRPr lang="ru-RU"/>
              </a:p>
            </c:txPr>
            <c:dLblPos val="t"/>
            <c:showVal val="1"/>
          </c:dLbls>
          <c:cat>
            <c:numLit>
              <c:formatCode>General</c:formatCode>
              <c:ptCount val="5"/>
              <c:pt idx="0">
                <c:v>2013</c:v>
              </c:pt>
              <c:pt idx="1">
                <c:v>2014</c:v>
              </c:pt>
              <c:pt idx="2">
                <c:v>2015</c:v>
              </c:pt>
              <c:pt idx="3">
                <c:v>2016</c:v>
              </c:pt>
              <c:pt idx="4">
                <c:v>2017</c:v>
              </c:pt>
            </c:numLit>
          </c:cat>
          <c:val>
            <c:numRef>
              <c:f>Лист1!$A$2:$E$2</c:f>
              <c:numCache>
                <c:formatCode>General</c:formatCode>
                <c:ptCount val="5"/>
                <c:pt idx="0">
                  <c:v>2406.34</c:v>
                </c:pt>
                <c:pt idx="1">
                  <c:v>603.29999999999995</c:v>
                </c:pt>
                <c:pt idx="2">
                  <c:v>1223.0999999999999</c:v>
                </c:pt>
                <c:pt idx="3">
                  <c:v>1436.7</c:v>
                </c:pt>
                <c:pt idx="4">
                  <c:v>1928.2</c:v>
                </c:pt>
              </c:numCache>
            </c:numRef>
          </c:val>
        </c:ser>
        <c:dLbls>
          <c:showVal val="1"/>
        </c:dLbls>
        <c:marker val="1"/>
        <c:axId val="81561472"/>
        <c:axId val="81563008"/>
      </c:lineChart>
      <c:catAx>
        <c:axId val="81561472"/>
        <c:scaling>
          <c:orientation val="minMax"/>
        </c:scaling>
        <c:axPos val="b"/>
        <c:numFmt formatCode="General" sourceLinked="1"/>
        <c:tickLblPos val="nextTo"/>
        <c:txPr>
          <a:bodyPr/>
          <a:lstStyle/>
          <a:p>
            <a:pPr>
              <a:defRPr sz="1100" b="1"/>
            </a:pPr>
            <a:endParaRPr lang="ru-RU"/>
          </a:p>
        </c:txPr>
        <c:crossAx val="81563008"/>
        <c:crosses val="autoZero"/>
        <c:auto val="1"/>
        <c:lblAlgn val="ctr"/>
        <c:lblOffset val="100"/>
      </c:catAx>
      <c:valAx>
        <c:axId val="81563008"/>
        <c:scaling>
          <c:orientation val="minMax"/>
        </c:scaling>
        <c:axPos val="l"/>
        <c:majorGridlines/>
        <c:numFmt formatCode="General" sourceLinked="1"/>
        <c:tickLblPos val="nextTo"/>
        <c:txPr>
          <a:bodyPr/>
          <a:lstStyle/>
          <a:p>
            <a:pPr>
              <a:defRPr sz="800"/>
            </a:pPr>
            <a:endParaRPr lang="ru-RU"/>
          </a:p>
        </c:txPr>
        <c:crossAx val="81561472"/>
        <c:crosses val="autoZero"/>
        <c:crossBetween val="between"/>
      </c:valAx>
    </c:plotArea>
    <c:legend>
      <c:legendPos val="r"/>
      <c:layout>
        <c:manualLayout>
          <c:xMode val="edge"/>
          <c:yMode val="edge"/>
          <c:x val="0.75273603014836865"/>
          <c:y val="0.23519805911935421"/>
          <c:w val="0.23180514085184248"/>
          <c:h val="0.23627223311786025"/>
        </c:manualLayout>
      </c:layout>
      <c:txPr>
        <a:bodyPr/>
        <a:lstStyle/>
        <a:p>
          <a:pPr>
            <a:defRPr sz="1200" b="1"/>
          </a:pPr>
          <a:endParaRPr lang="ru-RU"/>
        </a:p>
      </c:txPr>
    </c:legend>
    <c:plotVisOnly val="1"/>
    <c:dispBlanksAs val="gap"/>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style val="1"/>
  <c:chart>
    <c:title>
      <c:tx>
        <c:rich>
          <a:bodyPr/>
          <a:lstStyle/>
          <a:p>
            <a:pPr>
              <a:defRPr sz="1400">
                <a:latin typeface="Times New Roman" pitchFamily="18" charset="0"/>
                <a:cs typeface="Times New Roman" pitchFamily="18" charset="0"/>
              </a:defRPr>
            </a:pPr>
            <a:r>
              <a:rPr lang="ru-RU" sz="1400">
                <a:latin typeface="Times New Roman" pitchFamily="18" charset="0"/>
                <a:cs typeface="Times New Roman" pitchFamily="18" charset="0"/>
              </a:rPr>
              <a:t>Индекс промышленного производства</a:t>
            </a:r>
          </a:p>
        </c:rich>
      </c:tx>
      <c:layout/>
      <c:overlay val="1"/>
    </c:title>
    <c:plotArea>
      <c:layout>
        <c:manualLayout>
          <c:layoutTarget val="inner"/>
          <c:xMode val="edge"/>
          <c:yMode val="edge"/>
          <c:x val="9.8571741032371027E-2"/>
          <c:y val="0.22732648002333194"/>
          <c:w val="0.57173634223558212"/>
          <c:h val="0.62229913969089412"/>
        </c:manualLayout>
      </c:layout>
      <c:lineChart>
        <c:grouping val="standard"/>
        <c:ser>
          <c:idx val="0"/>
          <c:order val="0"/>
          <c:tx>
            <c:v>Индекс промышленного производства,%</c:v>
          </c:tx>
          <c:dLbls>
            <c:txPr>
              <a:bodyPr/>
              <a:lstStyle/>
              <a:p>
                <a:pPr>
                  <a:defRPr sz="1400" b="1"/>
                </a:pPr>
                <a:endParaRPr lang="ru-RU"/>
              </a:p>
            </c:txPr>
            <c:dLblPos val="t"/>
            <c:showVal val="1"/>
          </c:dLbls>
          <c:cat>
            <c:numLit>
              <c:formatCode>General</c:formatCode>
              <c:ptCount val="5"/>
              <c:pt idx="0">
                <c:v>2013</c:v>
              </c:pt>
              <c:pt idx="1">
                <c:v>2014</c:v>
              </c:pt>
              <c:pt idx="2">
                <c:v>2015</c:v>
              </c:pt>
              <c:pt idx="3">
                <c:v>2016</c:v>
              </c:pt>
              <c:pt idx="4">
                <c:v>2017</c:v>
              </c:pt>
            </c:numLit>
          </c:cat>
          <c:val>
            <c:numRef>
              <c:f>Лист2!$A$2:$E$2</c:f>
              <c:numCache>
                <c:formatCode>General</c:formatCode>
                <c:ptCount val="5"/>
                <c:pt idx="0">
                  <c:v>81.5</c:v>
                </c:pt>
                <c:pt idx="1">
                  <c:v>23.7</c:v>
                </c:pt>
                <c:pt idx="2">
                  <c:v>181.1</c:v>
                </c:pt>
                <c:pt idx="3">
                  <c:v>101.4</c:v>
                </c:pt>
                <c:pt idx="4">
                  <c:v>100</c:v>
                </c:pt>
              </c:numCache>
            </c:numRef>
          </c:val>
        </c:ser>
        <c:marker val="1"/>
        <c:axId val="81579392"/>
        <c:axId val="81998976"/>
      </c:lineChart>
      <c:catAx>
        <c:axId val="81579392"/>
        <c:scaling>
          <c:orientation val="minMax"/>
        </c:scaling>
        <c:axPos val="b"/>
        <c:numFmt formatCode="General" sourceLinked="1"/>
        <c:tickLblPos val="nextTo"/>
        <c:txPr>
          <a:bodyPr/>
          <a:lstStyle/>
          <a:p>
            <a:pPr>
              <a:defRPr sz="1100" b="1"/>
            </a:pPr>
            <a:endParaRPr lang="ru-RU"/>
          </a:p>
        </c:txPr>
        <c:crossAx val="81998976"/>
        <c:crosses val="autoZero"/>
        <c:auto val="1"/>
        <c:lblAlgn val="ctr"/>
        <c:lblOffset val="100"/>
      </c:catAx>
      <c:valAx>
        <c:axId val="81998976"/>
        <c:scaling>
          <c:orientation val="minMax"/>
        </c:scaling>
        <c:axPos val="l"/>
        <c:majorGridlines/>
        <c:numFmt formatCode="General" sourceLinked="1"/>
        <c:tickLblPos val="nextTo"/>
        <c:txPr>
          <a:bodyPr/>
          <a:lstStyle/>
          <a:p>
            <a:pPr>
              <a:defRPr sz="800"/>
            </a:pPr>
            <a:endParaRPr lang="ru-RU"/>
          </a:p>
        </c:txPr>
        <c:crossAx val="81579392"/>
        <c:crosses val="autoZero"/>
        <c:crossBetween val="between"/>
      </c:valAx>
    </c:plotArea>
    <c:legend>
      <c:legendPos val="r"/>
      <c:layout>
        <c:manualLayout>
          <c:xMode val="edge"/>
          <c:yMode val="edge"/>
          <c:x val="0.68045427698911964"/>
          <c:y val="0.22218022776549051"/>
          <c:w val="0.31642683569235058"/>
          <c:h val="0.36304791100908046"/>
        </c:manualLayout>
      </c:layout>
      <c:txPr>
        <a:bodyPr/>
        <a:lstStyle/>
        <a:p>
          <a:pPr>
            <a:defRPr sz="1200" b="1"/>
          </a:pPr>
          <a:endParaRPr lang="ru-RU"/>
        </a:p>
      </c:txPr>
    </c:legend>
    <c:plotVisOnly val="1"/>
    <c:dispBlanksAs val="gap"/>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ru-RU"/>
  <c:style val="26"/>
  <c:chart>
    <c:title>
      <c:tx>
        <c:rich>
          <a:bodyPr/>
          <a:lstStyle/>
          <a:p>
            <a:pPr>
              <a:defRPr/>
            </a:pPr>
            <a:r>
              <a:rPr lang="ru-RU" sz="1400">
                <a:latin typeface="Times New Roman" pitchFamily="18" charset="0"/>
                <a:cs typeface="Times New Roman" pitchFamily="18" charset="0"/>
              </a:rPr>
              <a:t>Структура объема отгруженных товаров собственного производства, выполненных работ и услуг собственными силами</a:t>
            </a:r>
          </a:p>
          <a:p>
            <a:pPr>
              <a:defRPr/>
            </a:pPr>
            <a:endParaRPr lang="ru-RU"/>
          </a:p>
        </c:rich>
      </c:tx>
      <c:layout>
        <c:manualLayout>
          <c:xMode val="edge"/>
          <c:yMode val="edge"/>
          <c:x val="0.10637312957274002"/>
          <c:y val="1.4585768019873481E-3"/>
        </c:manualLayout>
      </c:layout>
      <c:overlay val="1"/>
    </c:title>
    <c:plotArea>
      <c:layout>
        <c:manualLayout>
          <c:layoutTarget val="inner"/>
          <c:xMode val="edge"/>
          <c:yMode val="edge"/>
          <c:x val="6.7112341170965428E-2"/>
          <c:y val="0.12897897477532971"/>
          <c:w val="0.68561189922930221"/>
          <c:h val="0.75648388325784477"/>
        </c:manualLayout>
      </c:layout>
      <c:barChart>
        <c:barDir val="col"/>
        <c:grouping val="stacked"/>
        <c:ser>
          <c:idx val="0"/>
          <c:order val="0"/>
          <c:tx>
            <c:v>Добыча полезных ископаемых, млн.руб.</c:v>
          </c:tx>
          <c:dLbls>
            <c:dLbl>
              <c:idx val="1"/>
              <c:layout>
                <c:manualLayout>
                  <c:x val="-1.9323536249736799E-3"/>
                  <c:y val="2.7052950749631485E-2"/>
                </c:manualLayout>
              </c:layout>
              <c:dLblPos val="ctr"/>
              <c:showVal val="1"/>
            </c:dLbl>
            <c:dLbl>
              <c:idx val="2"/>
              <c:layout>
                <c:manualLayout>
                  <c:x val="-9.6617681248683876E-3"/>
                  <c:y val="3.0917657999578841E-2"/>
                </c:manualLayout>
              </c:layout>
              <c:dLblPos val="ctr"/>
              <c:showVal val="1"/>
            </c:dLbl>
            <c:dLbl>
              <c:idx val="3"/>
              <c:layout>
                <c:manualLayout>
                  <c:x val="0"/>
                  <c:y val="3.4782365249526201E-2"/>
                </c:manualLayout>
              </c:layout>
              <c:dLblPos val="ctr"/>
              <c:showVal val="1"/>
            </c:dLbl>
            <c:dLbl>
              <c:idx val="4"/>
              <c:layout>
                <c:manualLayout>
                  <c:x val="-1.9323536249736799E-3"/>
                  <c:y val="3.0917657999578841E-2"/>
                </c:manualLayout>
              </c:layout>
              <c:dLblPos val="ctr"/>
              <c:showVal val="1"/>
            </c:dLbl>
            <c:txPr>
              <a:bodyPr/>
              <a:lstStyle/>
              <a:p>
                <a:pPr>
                  <a:defRPr sz="1400" b="1"/>
                </a:pPr>
                <a:endParaRPr lang="ru-RU"/>
              </a:p>
            </c:txPr>
            <c:dLblPos val="ctr"/>
            <c:showVal val="1"/>
          </c:dLbls>
          <c:cat>
            <c:numLit>
              <c:formatCode>General</c:formatCode>
              <c:ptCount val="5"/>
              <c:pt idx="0">
                <c:v>2013</c:v>
              </c:pt>
              <c:pt idx="1">
                <c:v>2014</c:v>
              </c:pt>
              <c:pt idx="2">
                <c:v>2015</c:v>
              </c:pt>
              <c:pt idx="3">
                <c:v>2016</c:v>
              </c:pt>
              <c:pt idx="4">
                <c:v>2017</c:v>
              </c:pt>
            </c:numLit>
          </c:cat>
          <c:val>
            <c:numRef>
              <c:f>Лист1!$A$2:$E$2</c:f>
              <c:numCache>
                <c:formatCode>General</c:formatCode>
                <c:ptCount val="5"/>
                <c:pt idx="0">
                  <c:v>831.9</c:v>
                </c:pt>
                <c:pt idx="1">
                  <c:v>56.1</c:v>
                </c:pt>
                <c:pt idx="2">
                  <c:v>70</c:v>
                </c:pt>
                <c:pt idx="3">
                  <c:v>78.61</c:v>
                </c:pt>
                <c:pt idx="4">
                  <c:v>79.8</c:v>
                </c:pt>
              </c:numCache>
            </c:numRef>
          </c:val>
        </c:ser>
        <c:ser>
          <c:idx val="1"/>
          <c:order val="1"/>
          <c:tx>
            <c:v>Обрабатывающая промышленность, млн. руб.</c:v>
          </c:tx>
          <c:dLbls>
            <c:txPr>
              <a:bodyPr/>
              <a:lstStyle/>
              <a:p>
                <a:pPr>
                  <a:defRPr sz="1400" b="1"/>
                </a:pPr>
                <a:endParaRPr lang="ru-RU"/>
              </a:p>
            </c:txPr>
            <c:dLblPos val="ctr"/>
            <c:showVal val="1"/>
          </c:dLbls>
          <c:cat>
            <c:numLit>
              <c:formatCode>General</c:formatCode>
              <c:ptCount val="5"/>
              <c:pt idx="0">
                <c:v>2013</c:v>
              </c:pt>
              <c:pt idx="1">
                <c:v>2014</c:v>
              </c:pt>
              <c:pt idx="2">
                <c:v>2015</c:v>
              </c:pt>
              <c:pt idx="3">
                <c:v>2016</c:v>
              </c:pt>
              <c:pt idx="4">
                <c:v>2017</c:v>
              </c:pt>
            </c:numLit>
          </c:cat>
          <c:val>
            <c:numRef>
              <c:f>Лист1!$A$3:$E$3</c:f>
              <c:numCache>
                <c:formatCode>General</c:formatCode>
                <c:ptCount val="5"/>
                <c:pt idx="0">
                  <c:v>1239.2</c:v>
                </c:pt>
                <c:pt idx="1">
                  <c:v>187.2</c:v>
                </c:pt>
                <c:pt idx="2">
                  <c:v>913.61</c:v>
                </c:pt>
                <c:pt idx="3">
                  <c:v>983.87</c:v>
                </c:pt>
                <c:pt idx="4">
                  <c:v>1664.2</c:v>
                </c:pt>
              </c:numCache>
            </c:numRef>
          </c:val>
        </c:ser>
        <c:ser>
          <c:idx val="2"/>
          <c:order val="2"/>
          <c:tx>
            <c:v>Распределение тепла,воды млн. руб.</c:v>
          </c:tx>
          <c:dLbls>
            <c:txPr>
              <a:bodyPr/>
              <a:lstStyle/>
              <a:p>
                <a:pPr>
                  <a:defRPr sz="1400" b="1"/>
                </a:pPr>
                <a:endParaRPr lang="ru-RU"/>
              </a:p>
            </c:txPr>
            <c:dLblPos val="ctr"/>
            <c:showVal val="1"/>
          </c:dLbls>
          <c:cat>
            <c:numLit>
              <c:formatCode>General</c:formatCode>
              <c:ptCount val="5"/>
              <c:pt idx="0">
                <c:v>2013</c:v>
              </c:pt>
              <c:pt idx="1">
                <c:v>2014</c:v>
              </c:pt>
              <c:pt idx="2">
                <c:v>2015</c:v>
              </c:pt>
              <c:pt idx="3">
                <c:v>2016</c:v>
              </c:pt>
              <c:pt idx="4">
                <c:v>2017</c:v>
              </c:pt>
            </c:numLit>
          </c:cat>
          <c:val>
            <c:numRef>
              <c:f>Лист1!$A$4:$E$4</c:f>
              <c:numCache>
                <c:formatCode>General</c:formatCode>
                <c:ptCount val="5"/>
                <c:pt idx="0">
                  <c:v>335.2</c:v>
                </c:pt>
                <c:pt idx="1">
                  <c:v>360</c:v>
                </c:pt>
                <c:pt idx="2">
                  <c:v>239.5</c:v>
                </c:pt>
                <c:pt idx="3">
                  <c:v>266.62</c:v>
                </c:pt>
                <c:pt idx="4">
                  <c:v>184.2</c:v>
                </c:pt>
              </c:numCache>
            </c:numRef>
          </c:val>
        </c:ser>
        <c:dLbls>
          <c:showVal val="1"/>
        </c:dLbls>
        <c:overlap val="100"/>
        <c:axId val="82021760"/>
        <c:axId val="82031744"/>
      </c:barChart>
      <c:catAx>
        <c:axId val="82021760"/>
        <c:scaling>
          <c:orientation val="minMax"/>
        </c:scaling>
        <c:axPos val="b"/>
        <c:numFmt formatCode="General" sourceLinked="1"/>
        <c:tickLblPos val="nextTo"/>
        <c:txPr>
          <a:bodyPr/>
          <a:lstStyle/>
          <a:p>
            <a:pPr>
              <a:defRPr sz="1100" b="1"/>
            </a:pPr>
            <a:endParaRPr lang="ru-RU"/>
          </a:p>
        </c:txPr>
        <c:crossAx val="82031744"/>
        <c:crosses val="autoZero"/>
        <c:auto val="1"/>
        <c:lblAlgn val="ctr"/>
        <c:lblOffset val="100"/>
      </c:catAx>
      <c:valAx>
        <c:axId val="82031744"/>
        <c:scaling>
          <c:orientation val="minMax"/>
        </c:scaling>
        <c:axPos val="l"/>
        <c:majorGridlines/>
        <c:numFmt formatCode="General" sourceLinked="1"/>
        <c:tickLblPos val="nextTo"/>
        <c:txPr>
          <a:bodyPr/>
          <a:lstStyle/>
          <a:p>
            <a:pPr>
              <a:defRPr sz="800"/>
            </a:pPr>
            <a:endParaRPr lang="ru-RU"/>
          </a:p>
        </c:txPr>
        <c:crossAx val="82021760"/>
        <c:crosses val="autoZero"/>
        <c:crossBetween val="between"/>
      </c:valAx>
    </c:plotArea>
    <c:legend>
      <c:legendPos val="r"/>
      <c:layout>
        <c:manualLayout>
          <c:xMode val="edge"/>
          <c:yMode val="edge"/>
          <c:x val="0.74010070100712533"/>
          <c:y val="0.13165992523769468"/>
          <c:w val="0.21268500879355218"/>
          <c:h val="0.76068606769993363"/>
        </c:manualLayout>
      </c:layout>
      <c:txPr>
        <a:bodyPr/>
        <a:lstStyle/>
        <a:p>
          <a:pPr>
            <a:defRPr sz="1200" b="1"/>
          </a:pPr>
          <a:endParaRPr lang="ru-RU"/>
        </a:p>
      </c:txPr>
    </c:legend>
    <c:plotVisOnly val="1"/>
    <c:dispBlanksAs val="gap"/>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ru-RU"/>
  <c:style val="33"/>
  <c:chart>
    <c:title>
      <c:tx>
        <c:rich>
          <a:bodyPr/>
          <a:lstStyle/>
          <a:p>
            <a:pPr algn="ctr">
              <a:defRPr sz="1600"/>
            </a:pPr>
            <a:r>
              <a:rPr lang="ru-RU" sz="1600" dirty="0"/>
              <a:t>Валовая продукция сельского хозяйства</a:t>
            </a:r>
          </a:p>
        </c:rich>
      </c:tx>
      <c:layout>
        <c:manualLayout>
          <c:xMode val="edge"/>
          <c:yMode val="edge"/>
          <c:x val="3.5272742198341561E-2"/>
          <c:y val="3.2679336555172097E-3"/>
        </c:manualLayout>
      </c:layout>
    </c:title>
    <c:view3D>
      <c:rAngAx val="1"/>
    </c:view3D>
    <c:plotArea>
      <c:layout>
        <c:manualLayout>
          <c:layoutTarget val="inner"/>
          <c:xMode val="edge"/>
          <c:yMode val="edge"/>
          <c:x val="0.14008921164647437"/>
          <c:y val="0.19963398692810458"/>
          <c:w val="0.38661505855143763"/>
          <c:h val="0.66832652026611661"/>
        </c:manualLayout>
      </c:layout>
      <c:bar3DChart>
        <c:barDir val="bar"/>
        <c:grouping val="stacked"/>
        <c:ser>
          <c:idx val="0"/>
          <c:order val="0"/>
          <c:tx>
            <c:v>Валовая продукция сельского хозяйства во всех категориях хозяйств, млн. руб.</c:v>
          </c:tx>
          <c:dLbls>
            <c:txPr>
              <a:bodyPr/>
              <a:lstStyle/>
              <a:p>
                <a:pPr>
                  <a:defRPr sz="1600" b="1" cap="none" spc="50">
                    <a:ln w="13500">
                      <a:solidFill>
                        <a:schemeClr val="accent1">
                          <a:shade val="2500"/>
                          <a:alpha val="6500"/>
                        </a:schemeClr>
                      </a:solidFill>
                      <a:prstDash val="solid"/>
                    </a:ln>
                    <a:solidFill>
                      <a:srgbClr val="FFFF00"/>
                    </a:solidFill>
                    <a:effectLst>
                      <a:innerShdw blurRad="50900" dist="38500" dir="13500000">
                        <a:srgbClr val="000000">
                          <a:alpha val="60000"/>
                        </a:srgbClr>
                      </a:innerShdw>
                    </a:effectLst>
                  </a:defRPr>
                </a:pPr>
                <a:endParaRPr lang="ru-RU"/>
              </a:p>
            </c:txPr>
            <c:showVal val="1"/>
          </c:dLbls>
          <c:cat>
            <c:numLit>
              <c:formatCode>General</c:formatCode>
              <c:ptCount val="5"/>
              <c:pt idx="0">
                <c:v>2013</c:v>
              </c:pt>
              <c:pt idx="1">
                <c:v>2014</c:v>
              </c:pt>
              <c:pt idx="2">
                <c:v>2015</c:v>
              </c:pt>
              <c:pt idx="3">
                <c:v>2016</c:v>
              </c:pt>
              <c:pt idx="4">
                <c:v>2017</c:v>
              </c:pt>
            </c:numLit>
          </c:cat>
          <c:val>
            <c:numRef>
              <c:f>Лист1!$A$2:$E$2</c:f>
              <c:numCache>
                <c:formatCode>General</c:formatCode>
                <c:ptCount val="5"/>
                <c:pt idx="0">
                  <c:v>559.20000000000005</c:v>
                </c:pt>
                <c:pt idx="1">
                  <c:v>629.6</c:v>
                </c:pt>
                <c:pt idx="2">
                  <c:v>607</c:v>
                </c:pt>
                <c:pt idx="3">
                  <c:v>884.9</c:v>
                </c:pt>
                <c:pt idx="4">
                  <c:v>912.3</c:v>
                </c:pt>
              </c:numCache>
            </c:numRef>
          </c:val>
        </c:ser>
        <c:dLbls>
          <c:showVal val="1"/>
        </c:dLbls>
        <c:shape val="box"/>
        <c:axId val="81497472"/>
        <c:axId val="81511552"/>
        <c:axId val="0"/>
      </c:bar3DChart>
      <c:catAx>
        <c:axId val="81497472"/>
        <c:scaling>
          <c:orientation val="minMax"/>
        </c:scaling>
        <c:axPos val="l"/>
        <c:numFmt formatCode="General" sourceLinked="1"/>
        <c:tickLblPos val="nextTo"/>
        <c:txPr>
          <a:bodyPr/>
          <a:lstStyle/>
          <a:p>
            <a:pPr>
              <a:defRPr sz="1100" b="1"/>
            </a:pPr>
            <a:endParaRPr lang="ru-RU"/>
          </a:p>
        </c:txPr>
        <c:crossAx val="81511552"/>
        <c:crosses val="autoZero"/>
        <c:auto val="1"/>
        <c:lblAlgn val="ctr"/>
        <c:lblOffset val="100"/>
      </c:catAx>
      <c:valAx>
        <c:axId val="81511552"/>
        <c:scaling>
          <c:orientation val="minMax"/>
        </c:scaling>
        <c:axPos val="b"/>
        <c:majorGridlines/>
        <c:numFmt formatCode="General" sourceLinked="1"/>
        <c:tickLblPos val="nextTo"/>
        <c:crossAx val="81497472"/>
        <c:crosses val="autoZero"/>
        <c:crossBetween val="between"/>
      </c:valAx>
    </c:plotArea>
    <c:legend>
      <c:legendPos val="r"/>
      <c:layout>
        <c:manualLayout>
          <c:xMode val="edge"/>
          <c:yMode val="edge"/>
          <c:x val="0.57465607836689503"/>
          <c:y val="0.21172638436482102"/>
          <c:w val="0.2911302137518415"/>
          <c:h val="0.6061677581695164"/>
        </c:manualLayout>
      </c:layout>
      <c:txPr>
        <a:bodyPr/>
        <a:lstStyle/>
        <a:p>
          <a:pPr>
            <a:defRPr sz="1200" b="1"/>
          </a:pPr>
          <a:endParaRPr lang="ru-RU"/>
        </a:p>
      </c:txPr>
    </c:legend>
    <c:plotVisOnly val="1"/>
    <c:dispBlanksAs val="gap"/>
  </c:chart>
  <c:spPr>
    <a:ln>
      <a:noFill/>
    </a:ln>
  </c:spPr>
  <c:externalData r:id="rId1"/>
</c:chartSpace>
</file>

<file path=ppt/diagrams/_rels/data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4" Type="http://schemas.openxmlformats.org/officeDocument/2006/relationships/image" Target="../media/image15.png"/></Relationships>
</file>

<file path=ppt/diagrams/_rels/data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9.png"/></Relationships>
</file>

<file path=ppt/diagrams/_rels/data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diagrams/_rels/data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diagrams/_rels/data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4" Type="http://schemas.openxmlformats.org/officeDocument/2006/relationships/image" Target="../media/image35.png"/></Relationships>
</file>

<file path=ppt/diagrams/_rels/data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 Id="rId5" Type="http://schemas.openxmlformats.org/officeDocument/2006/relationships/image" Target="../media/image41.png"/><Relationship Id="rId4" Type="http://schemas.openxmlformats.org/officeDocument/2006/relationships/image" Target="../media/image40.png"/></Relationships>
</file>

<file path=ppt/diagrams/_rels/data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 Id="rId5" Type="http://schemas.openxmlformats.org/officeDocument/2006/relationships/image" Target="../media/image46.png"/><Relationship Id="rId4" Type="http://schemas.openxmlformats.org/officeDocument/2006/relationships/image" Target="../media/image45.png"/></Relationships>
</file>

<file path=ppt/diagrams/_rels/data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iagrams/_rels/data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5" Type="http://schemas.openxmlformats.org/officeDocument/2006/relationships/image" Target="../media/image54.png"/><Relationship Id="rId4" Type="http://schemas.openxmlformats.org/officeDocument/2006/relationships/image" Target="../media/image53.png"/></Relationships>
</file>

<file path=ppt/diagrams/_rels/data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image" Target="../media/image55.png"/><Relationship Id="rId4" Type="http://schemas.openxmlformats.org/officeDocument/2006/relationships/image" Target="../media/image52.png"/></Relationships>
</file>

<file path=ppt/diagrams/_rels/data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5" Type="http://schemas.openxmlformats.org/officeDocument/2006/relationships/image" Target="../media/image61.png"/><Relationship Id="rId4" Type="http://schemas.openxmlformats.org/officeDocument/2006/relationships/image" Target="../media/image60.png"/></Relationships>
</file>

<file path=ppt/diagrams/_rels/data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 Id="rId5" Type="http://schemas.openxmlformats.org/officeDocument/2006/relationships/image" Target="../media/image66.png"/><Relationship Id="rId4" Type="http://schemas.openxmlformats.org/officeDocument/2006/relationships/image" Target="../media/image65.png"/></Relationships>
</file>

<file path=ppt/diagrams/_rels/data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 Id="rId5" Type="http://schemas.openxmlformats.org/officeDocument/2006/relationships/image" Target="../media/image70.png"/><Relationship Id="rId4" Type="http://schemas.openxmlformats.org/officeDocument/2006/relationships/image" Target="../media/image51.png"/></Relationships>
</file>

<file path=ppt/diagrams/_rels/data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image" Target="../media/image71.png"/></Relationships>
</file>

<file path=ppt/diagrams/_rels/data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73.png"/></Relationships>
</file>

<file path=ppt/diagrams/_rels/drawing19.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71.png"/><Relationship Id="rId1" Type="http://schemas.openxmlformats.org/officeDocument/2006/relationships/image" Target="../media/image261.png"/><Relationship Id="rId6" Type="http://schemas.openxmlformats.org/officeDocument/2006/relationships/image" Target="../media/image311.png"/><Relationship Id="rId5" Type="http://schemas.openxmlformats.org/officeDocument/2006/relationships/image" Target="../media/image301.png"/><Relationship Id="rId4" Type="http://schemas.openxmlformats.org/officeDocument/2006/relationships/image" Target="../media/image291.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31.png"/><Relationship Id="rId1" Type="http://schemas.openxmlformats.org/officeDocument/2006/relationships/image" Target="../media/image321.png"/><Relationship Id="rId4" Type="http://schemas.openxmlformats.org/officeDocument/2006/relationships/image" Target="../media/image351.png"/></Relationships>
</file>

<file path=ppt/diagrams/_rels/drawing21.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image" Target="../media/image381.png"/><Relationship Id="rId1" Type="http://schemas.openxmlformats.org/officeDocument/2006/relationships/image" Target="../media/image371.png"/><Relationship Id="rId5" Type="http://schemas.openxmlformats.org/officeDocument/2006/relationships/image" Target="../media/image411.png"/><Relationship Id="rId4" Type="http://schemas.openxmlformats.org/officeDocument/2006/relationships/image" Target="../media/image401.png"/></Relationships>
</file>

<file path=ppt/diagrams/_rels/drawing22.xml.rels><?xml version="1.0" encoding="UTF-8" standalone="yes"?>
<Relationships xmlns="http://schemas.openxmlformats.org/package/2006/relationships"><Relationship Id="rId3" Type="http://schemas.openxmlformats.org/officeDocument/2006/relationships/image" Target="../media/image441.png"/><Relationship Id="rId2" Type="http://schemas.openxmlformats.org/officeDocument/2006/relationships/image" Target="../media/image431.png"/><Relationship Id="rId1" Type="http://schemas.openxmlformats.org/officeDocument/2006/relationships/image" Target="../media/image421.png"/><Relationship Id="rId5" Type="http://schemas.openxmlformats.org/officeDocument/2006/relationships/image" Target="../media/image461.png"/><Relationship Id="rId4" Type="http://schemas.openxmlformats.org/officeDocument/2006/relationships/image" Target="../media/image451.png"/></Relationships>
</file>

<file path=ppt/diagrams/_rels/drawing23.xml.rels><?xml version="1.0" encoding="UTF-8" standalone="yes"?>
<Relationships xmlns="http://schemas.openxmlformats.org/package/2006/relationships"><Relationship Id="rId3" Type="http://schemas.openxmlformats.org/officeDocument/2006/relationships/image" Target="../media/image491.png"/><Relationship Id="rId2" Type="http://schemas.openxmlformats.org/officeDocument/2006/relationships/image" Target="../media/image481.png"/><Relationship Id="rId1" Type="http://schemas.openxmlformats.org/officeDocument/2006/relationships/image" Target="../media/image471.png"/></Relationships>
</file>

<file path=ppt/diagrams/_rels/drawing24.xml.rels><?xml version="1.0" encoding="UTF-8" standalone="yes"?>
<Relationships xmlns="http://schemas.openxmlformats.org/package/2006/relationships"><Relationship Id="rId3" Type="http://schemas.openxmlformats.org/officeDocument/2006/relationships/image" Target="../media/image521.png"/><Relationship Id="rId2" Type="http://schemas.openxmlformats.org/officeDocument/2006/relationships/image" Target="../media/image511.png"/><Relationship Id="rId1" Type="http://schemas.openxmlformats.org/officeDocument/2006/relationships/image" Target="../media/image501.png"/><Relationship Id="rId5" Type="http://schemas.openxmlformats.org/officeDocument/2006/relationships/image" Target="../media/image541.png"/><Relationship Id="rId4" Type="http://schemas.openxmlformats.org/officeDocument/2006/relationships/image" Target="../media/image531.png"/></Relationships>
</file>

<file path=ppt/diagrams/_rels/drawing25.xml.rels><?xml version="1.0" encoding="UTF-8" standalone="yes"?>
<Relationships xmlns="http://schemas.openxmlformats.org/package/2006/relationships"><Relationship Id="rId3" Type="http://schemas.openxmlformats.org/officeDocument/2006/relationships/image" Target="../media/image561.png"/><Relationship Id="rId2" Type="http://schemas.openxmlformats.org/officeDocument/2006/relationships/image" Target="../media/image511.png"/><Relationship Id="rId1" Type="http://schemas.openxmlformats.org/officeDocument/2006/relationships/image" Target="../media/image551.png"/><Relationship Id="rId4" Type="http://schemas.openxmlformats.org/officeDocument/2006/relationships/image" Target="../media/image521.png"/></Relationships>
</file>

<file path=ppt/diagrams/_rels/drawing26.xml.rels><?xml version="1.0" encoding="UTF-8" standalone="yes"?>
<Relationships xmlns="http://schemas.openxmlformats.org/package/2006/relationships"><Relationship Id="rId3" Type="http://schemas.openxmlformats.org/officeDocument/2006/relationships/image" Target="../media/image591.png"/><Relationship Id="rId2" Type="http://schemas.openxmlformats.org/officeDocument/2006/relationships/image" Target="../media/image581.png"/><Relationship Id="rId1" Type="http://schemas.openxmlformats.org/officeDocument/2006/relationships/image" Target="../media/image571.png"/><Relationship Id="rId5" Type="http://schemas.openxmlformats.org/officeDocument/2006/relationships/image" Target="../media/image611.png"/><Relationship Id="rId4" Type="http://schemas.openxmlformats.org/officeDocument/2006/relationships/image" Target="../media/image601.png"/></Relationships>
</file>

<file path=ppt/diagrams/_rels/drawing27.xml.rels><?xml version="1.0" encoding="UTF-8" standalone="yes"?>
<Relationships xmlns="http://schemas.openxmlformats.org/package/2006/relationships"><Relationship Id="rId3" Type="http://schemas.openxmlformats.org/officeDocument/2006/relationships/image" Target="../media/image641.png"/><Relationship Id="rId2" Type="http://schemas.openxmlformats.org/officeDocument/2006/relationships/image" Target="../media/image631.png"/><Relationship Id="rId1" Type="http://schemas.openxmlformats.org/officeDocument/2006/relationships/image" Target="../media/image621.png"/><Relationship Id="rId5" Type="http://schemas.openxmlformats.org/officeDocument/2006/relationships/image" Target="../media/image661.png"/><Relationship Id="rId4" Type="http://schemas.openxmlformats.org/officeDocument/2006/relationships/image" Target="../media/image651.png"/></Relationships>
</file>

<file path=ppt/diagrams/_rels/drawing28.xml.rels><?xml version="1.0" encoding="UTF-8" standalone="yes"?>
<Relationships xmlns="http://schemas.openxmlformats.org/package/2006/relationships"><Relationship Id="rId3" Type="http://schemas.openxmlformats.org/officeDocument/2006/relationships/image" Target="../media/image691.png"/><Relationship Id="rId2" Type="http://schemas.openxmlformats.org/officeDocument/2006/relationships/image" Target="../media/image681.png"/><Relationship Id="rId1" Type="http://schemas.openxmlformats.org/officeDocument/2006/relationships/image" Target="../media/image671.png"/><Relationship Id="rId5" Type="http://schemas.openxmlformats.org/officeDocument/2006/relationships/image" Target="../media/image701.png"/><Relationship Id="rId4" Type="http://schemas.openxmlformats.org/officeDocument/2006/relationships/image" Target="../media/image511.png"/></Relationships>
</file>

<file path=ppt/diagrams/_rels/drawing29.xml.rels><?xml version="1.0" encoding="UTF-8" standalone="yes"?>
<Relationships xmlns="http://schemas.openxmlformats.org/package/2006/relationships"><Relationship Id="rId2" Type="http://schemas.openxmlformats.org/officeDocument/2006/relationships/image" Target="../media/image721.png"/><Relationship Id="rId1" Type="http://schemas.openxmlformats.org/officeDocument/2006/relationships/image" Target="../media/image711.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57E00B-0CF6-498F-A7B6-21084F929E61}" type="doc">
      <dgm:prSet loTypeId="urn:microsoft.com/office/officeart/2005/8/layout/arrow2" loCatId="process" qsTypeId="urn:microsoft.com/office/officeart/2005/8/quickstyle/3d3" qsCatId="3D" csTypeId="urn:microsoft.com/office/officeart/2005/8/colors/accent2_1" csCatId="accent2" phldr="1"/>
      <dgm:spPr/>
    </dgm:pt>
    <dgm:pt modelId="{A96B9967-2327-44C5-8D2F-24E46DAE722C}">
      <dgm:prSet phldrT="[Текст]" custT="1"/>
      <dgm:spPr/>
      <dgm:t>
        <a:bodyPr/>
        <a:lstStyle/>
        <a:p>
          <a:r>
            <a:rPr lang="ru-RU" sz="2000" b="1" dirty="0" smtClean="0">
              <a:latin typeface="+mn-lt"/>
            </a:rPr>
            <a:t>13716</a:t>
          </a:r>
          <a:endParaRPr lang="ru-RU" sz="2000" b="1" dirty="0">
            <a:latin typeface="+mn-lt"/>
          </a:endParaRPr>
        </a:p>
      </dgm:t>
    </dgm:pt>
    <dgm:pt modelId="{014886D9-E90A-423E-834C-2E3B16EBDABB}" type="parTrans" cxnId="{4950A948-8457-4DE0-A0DB-B966FF65A956}">
      <dgm:prSet/>
      <dgm:spPr/>
      <dgm:t>
        <a:bodyPr/>
        <a:lstStyle/>
        <a:p>
          <a:endParaRPr lang="ru-RU"/>
        </a:p>
      </dgm:t>
    </dgm:pt>
    <dgm:pt modelId="{B797B5B6-10BC-44FE-91D9-E0522E24C090}" type="sibTrans" cxnId="{4950A948-8457-4DE0-A0DB-B966FF65A956}">
      <dgm:prSet/>
      <dgm:spPr/>
      <dgm:t>
        <a:bodyPr/>
        <a:lstStyle/>
        <a:p>
          <a:endParaRPr lang="ru-RU"/>
        </a:p>
      </dgm:t>
    </dgm:pt>
    <dgm:pt modelId="{D8F037CE-0F19-42DD-ACB8-E77156197C1C}">
      <dgm:prSet phldrT="[Текст]" custT="1"/>
      <dgm:spPr/>
      <dgm:t>
        <a:bodyPr/>
        <a:lstStyle/>
        <a:p>
          <a:pPr algn="r"/>
          <a:r>
            <a:rPr lang="ru-RU" sz="2000" b="1" dirty="0" smtClean="0"/>
            <a:t>17485</a:t>
          </a:r>
          <a:endParaRPr lang="ru-RU" sz="2000" b="1" dirty="0"/>
        </a:p>
      </dgm:t>
    </dgm:pt>
    <dgm:pt modelId="{AA497387-E784-47F9-BD6C-E815F54C2316}" type="parTrans" cxnId="{5CF7DA71-4454-46CD-913D-66CA8CE2FB13}">
      <dgm:prSet/>
      <dgm:spPr/>
      <dgm:t>
        <a:bodyPr/>
        <a:lstStyle/>
        <a:p>
          <a:endParaRPr lang="ru-RU"/>
        </a:p>
      </dgm:t>
    </dgm:pt>
    <dgm:pt modelId="{53A5A35E-1F0C-400B-82A4-27020034CCA5}" type="sibTrans" cxnId="{5CF7DA71-4454-46CD-913D-66CA8CE2FB13}">
      <dgm:prSet/>
      <dgm:spPr/>
      <dgm:t>
        <a:bodyPr/>
        <a:lstStyle/>
        <a:p>
          <a:endParaRPr lang="ru-RU"/>
        </a:p>
      </dgm:t>
    </dgm:pt>
    <dgm:pt modelId="{5DF0B562-6BA7-43BA-8774-8524BDF3CAE2}" type="pres">
      <dgm:prSet presAssocID="{0E57E00B-0CF6-498F-A7B6-21084F929E61}" presName="arrowDiagram" presStyleCnt="0">
        <dgm:presLayoutVars>
          <dgm:chMax val="5"/>
          <dgm:dir/>
          <dgm:resizeHandles val="exact"/>
        </dgm:presLayoutVars>
      </dgm:prSet>
      <dgm:spPr/>
    </dgm:pt>
    <dgm:pt modelId="{DBEFF63B-3D97-4CEA-9241-FC1A120469E4}" type="pres">
      <dgm:prSet presAssocID="{0E57E00B-0CF6-498F-A7B6-21084F929E61}" presName="arrow" presStyleLbl="bgShp" presStyleIdx="0" presStyleCnt="1" custAng="10800000" custScaleX="95451" custScaleY="100000"/>
      <dgm:spPr/>
    </dgm:pt>
    <dgm:pt modelId="{4FCEA5DC-7F67-4114-8B40-5FD2C93554E6}" type="pres">
      <dgm:prSet presAssocID="{0E57E00B-0CF6-498F-A7B6-21084F929E61}" presName="arrowDiagram2" presStyleCnt="0"/>
      <dgm:spPr/>
    </dgm:pt>
    <dgm:pt modelId="{12C09008-EC49-46AD-9361-2AEE745D16B3}" type="pres">
      <dgm:prSet presAssocID="{A96B9967-2327-44C5-8D2F-24E46DAE722C}" presName="bullet2a" presStyleLbl="node1" presStyleIdx="0" presStyleCnt="2"/>
      <dgm:spPr/>
    </dgm:pt>
    <dgm:pt modelId="{2E6446FB-089B-4BE9-88FC-FC09158E08D8}" type="pres">
      <dgm:prSet presAssocID="{A96B9967-2327-44C5-8D2F-24E46DAE722C}" presName="textBox2a" presStyleLbl="revTx" presStyleIdx="0" presStyleCnt="2" custFlipHor="0" custScaleX="549450">
        <dgm:presLayoutVars>
          <dgm:bulletEnabled val="1"/>
        </dgm:presLayoutVars>
      </dgm:prSet>
      <dgm:spPr/>
      <dgm:t>
        <a:bodyPr/>
        <a:lstStyle/>
        <a:p>
          <a:endParaRPr lang="ru-RU"/>
        </a:p>
      </dgm:t>
    </dgm:pt>
    <dgm:pt modelId="{3BFA24CB-2D95-4202-AAA7-FCAE71AE9F1D}" type="pres">
      <dgm:prSet presAssocID="{D8F037CE-0F19-42DD-ACB8-E77156197C1C}" presName="bullet2b" presStyleLbl="node1" presStyleIdx="1" presStyleCnt="2"/>
      <dgm:spPr/>
    </dgm:pt>
    <dgm:pt modelId="{FA43E02F-1A9C-4C41-ABBB-DEB29CAB7E04}" type="pres">
      <dgm:prSet presAssocID="{D8F037CE-0F19-42DD-ACB8-E77156197C1C}" presName="textBox2b" presStyleLbl="revTx" presStyleIdx="1" presStyleCnt="2" custAng="10800000" custFlipVert="1" custScaleX="355977" custScaleY="151057">
        <dgm:presLayoutVars>
          <dgm:bulletEnabled val="1"/>
        </dgm:presLayoutVars>
      </dgm:prSet>
      <dgm:spPr/>
      <dgm:t>
        <a:bodyPr/>
        <a:lstStyle/>
        <a:p>
          <a:endParaRPr lang="ru-RU"/>
        </a:p>
      </dgm:t>
    </dgm:pt>
  </dgm:ptLst>
  <dgm:cxnLst>
    <dgm:cxn modelId="{5CF7DA71-4454-46CD-913D-66CA8CE2FB13}" srcId="{0E57E00B-0CF6-498F-A7B6-21084F929E61}" destId="{D8F037CE-0F19-42DD-ACB8-E77156197C1C}" srcOrd="1" destOrd="0" parTransId="{AA497387-E784-47F9-BD6C-E815F54C2316}" sibTransId="{53A5A35E-1F0C-400B-82A4-27020034CCA5}"/>
    <dgm:cxn modelId="{4950A948-8457-4DE0-A0DB-B966FF65A956}" srcId="{0E57E00B-0CF6-498F-A7B6-21084F929E61}" destId="{A96B9967-2327-44C5-8D2F-24E46DAE722C}" srcOrd="0" destOrd="0" parTransId="{014886D9-E90A-423E-834C-2E3B16EBDABB}" sibTransId="{B797B5B6-10BC-44FE-91D9-E0522E24C090}"/>
    <dgm:cxn modelId="{78A667D1-1074-4E1E-B365-E4604DEBF548}" type="presOf" srcId="{A96B9967-2327-44C5-8D2F-24E46DAE722C}" destId="{2E6446FB-089B-4BE9-88FC-FC09158E08D8}" srcOrd="0" destOrd="0" presId="urn:microsoft.com/office/officeart/2005/8/layout/arrow2"/>
    <dgm:cxn modelId="{86D8A4F2-DCEC-4BED-9F66-6F6935662131}" type="presOf" srcId="{D8F037CE-0F19-42DD-ACB8-E77156197C1C}" destId="{FA43E02F-1A9C-4C41-ABBB-DEB29CAB7E04}" srcOrd="0" destOrd="0" presId="urn:microsoft.com/office/officeart/2005/8/layout/arrow2"/>
    <dgm:cxn modelId="{95B3D4D4-7206-4EF6-8565-F9CAFB80EAA9}" type="presOf" srcId="{0E57E00B-0CF6-498F-A7B6-21084F929E61}" destId="{5DF0B562-6BA7-43BA-8774-8524BDF3CAE2}" srcOrd="0" destOrd="0" presId="urn:microsoft.com/office/officeart/2005/8/layout/arrow2"/>
    <dgm:cxn modelId="{267E3AF9-27E8-4677-8369-5530C5CA2560}" type="presParOf" srcId="{5DF0B562-6BA7-43BA-8774-8524BDF3CAE2}" destId="{DBEFF63B-3D97-4CEA-9241-FC1A120469E4}" srcOrd="0" destOrd="0" presId="urn:microsoft.com/office/officeart/2005/8/layout/arrow2"/>
    <dgm:cxn modelId="{ACA06E85-2BDB-4163-9BE8-1DE7EBF8F5BD}" type="presParOf" srcId="{5DF0B562-6BA7-43BA-8774-8524BDF3CAE2}" destId="{4FCEA5DC-7F67-4114-8B40-5FD2C93554E6}" srcOrd="1" destOrd="0" presId="urn:microsoft.com/office/officeart/2005/8/layout/arrow2"/>
    <dgm:cxn modelId="{9214F2FA-945F-4CD5-A93F-3D82E4B58071}" type="presParOf" srcId="{4FCEA5DC-7F67-4114-8B40-5FD2C93554E6}" destId="{12C09008-EC49-46AD-9361-2AEE745D16B3}" srcOrd="0" destOrd="0" presId="urn:microsoft.com/office/officeart/2005/8/layout/arrow2"/>
    <dgm:cxn modelId="{77104EDB-6853-4DE2-B3F4-E13AB6DBE22B}" type="presParOf" srcId="{4FCEA5DC-7F67-4114-8B40-5FD2C93554E6}" destId="{2E6446FB-089B-4BE9-88FC-FC09158E08D8}" srcOrd="1" destOrd="0" presId="urn:microsoft.com/office/officeart/2005/8/layout/arrow2"/>
    <dgm:cxn modelId="{60A7E598-9FC4-4E54-A95E-2D63F02E01D1}" type="presParOf" srcId="{4FCEA5DC-7F67-4114-8B40-5FD2C93554E6}" destId="{3BFA24CB-2D95-4202-AAA7-FCAE71AE9F1D}" srcOrd="2" destOrd="0" presId="urn:microsoft.com/office/officeart/2005/8/layout/arrow2"/>
    <dgm:cxn modelId="{B3C13B84-7F97-46DE-A2F6-4C3EB8AAB3BF}" type="presParOf" srcId="{4FCEA5DC-7F67-4114-8B40-5FD2C93554E6}" destId="{FA43E02F-1A9C-4C41-ABBB-DEB29CAB7E04}" srcOrd="3" destOrd="0" presId="urn:microsoft.com/office/officeart/2005/8/layout/arrow2"/>
  </dgm:cxnLst>
  <dgm:bg/>
  <dgm:whole>
    <a:ln>
      <a:noFill/>
    </a:ln>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91321F9-90CE-49F3-A091-51814A165653}" type="doc">
      <dgm:prSet loTypeId="urn:microsoft.com/office/officeart/2005/8/layout/hChevron3" loCatId="process" qsTypeId="urn:microsoft.com/office/officeart/2005/8/quickstyle/simple1" qsCatId="simple" csTypeId="urn:microsoft.com/office/officeart/2005/8/colors/colorful1#1" csCatId="colorful" phldr="1"/>
      <dgm:spPr/>
    </dgm:pt>
    <dgm:pt modelId="{CF17537C-48CC-49DF-B9F5-DD56A3459171}">
      <dgm:prSet phldrT="[Текст]" custT="1"/>
      <dgm:spPr/>
      <dgm:t>
        <a:bodyPr/>
        <a:lstStyle/>
        <a:p>
          <a:r>
            <a:rPr lang="ru-RU" sz="1050" b="1" dirty="0" smtClean="0"/>
            <a:t>Доля собственных доходов, %</a:t>
          </a:r>
          <a:endParaRPr lang="ru-RU" sz="1050" b="1" dirty="0"/>
        </a:p>
      </dgm:t>
    </dgm:pt>
    <dgm:pt modelId="{060F1ED2-15E0-4539-83AD-A0BC0C81191C}" type="parTrans" cxnId="{44A73F92-4F60-4BB2-886B-D89E5F4179FF}">
      <dgm:prSet/>
      <dgm:spPr/>
      <dgm:t>
        <a:bodyPr/>
        <a:lstStyle/>
        <a:p>
          <a:endParaRPr lang="ru-RU"/>
        </a:p>
      </dgm:t>
    </dgm:pt>
    <dgm:pt modelId="{ED6213CB-2413-46E7-9FEC-AB8779BA9DA8}" type="sibTrans" cxnId="{44A73F92-4F60-4BB2-886B-D89E5F4179FF}">
      <dgm:prSet/>
      <dgm:spPr/>
      <dgm:t>
        <a:bodyPr/>
        <a:lstStyle/>
        <a:p>
          <a:endParaRPr lang="ru-RU"/>
        </a:p>
      </dgm:t>
    </dgm:pt>
    <dgm:pt modelId="{8FE1C186-54BA-45FA-A2AA-62D989EBE438}">
      <dgm:prSet phldrT="[Текст]" custT="1"/>
      <dgm:spPr/>
      <dgm:t>
        <a:bodyPr/>
        <a:lstStyle/>
        <a:p>
          <a:r>
            <a:rPr lang="ru-RU" sz="1400" b="1" smtClean="0"/>
            <a:t>18,8</a:t>
          </a:r>
          <a:endParaRPr lang="ru-RU" sz="1400" b="1" dirty="0"/>
        </a:p>
      </dgm:t>
    </dgm:pt>
    <dgm:pt modelId="{272E2CA6-0CA7-4C47-AFD9-4242AE43BF7C}" type="parTrans" cxnId="{B3C810B1-B4EA-4EF9-9A3D-EA76DB628D50}">
      <dgm:prSet/>
      <dgm:spPr/>
      <dgm:t>
        <a:bodyPr/>
        <a:lstStyle/>
        <a:p>
          <a:endParaRPr lang="ru-RU"/>
        </a:p>
      </dgm:t>
    </dgm:pt>
    <dgm:pt modelId="{31B5E8F8-A60C-4D6D-AE5F-278FB30A26FE}" type="sibTrans" cxnId="{B3C810B1-B4EA-4EF9-9A3D-EA76DB628D50}">
      <dgm:prSet/>
      <dgm:spPr/>
      <dgm:t>
        <a:bodyPr/>
        <a:lstStyle/>
        <a:p>
          <a:endParaRPr lang="ru-RU"/>
        </a:p>
      </dgm:t>
    </dgm:pt>
    <dgm:pt modelId="{9CAC1995-CC69-4DD1-AB5A-F44372B840DE}">
      <dgm:prSet phldrT="[Текст]" custT="1"/>
      <dgm:spPr/>
      <dgm:t>
        <a:bodyPr/>
        <a:lstStyle/>
        <a:p>
          <a:r>
            <a:rPr lang="ru-RU" sz="1200" b="1" dirty="0" smtClean="0"/>
            <a:t>30,2</a:t>
          </a:r>
          <a:endParaRPr lang="ru-RU" sz="1200" b="1" dirty="0"/>
        </a:p>
      </dgm:t>
    </dgm:pt>
    <dgm:pt modelId="{0DA32C37-BCCE-474E-950A-4471A474CD81}" type="parTrans" cxnId="{187EBCDC-01D0-46A2-A002-43C92D498A72}">
      <dgm:prSet/>
      <dgm:spPr/>
      <dgm:t>
        <a:bodyPr/>
        <a:lstStyle/>
        <a:p>
          <a:endParaRPr lang="ru-RU"/>
        </a:p>
      </dgm:t>
    </dgm:pt>
    <dgm:pt modelId="{3FB6FB82-32A7-4174-91A4-A2637AF0C477}" type="sibTrans" cxnId="{187EBCDC-01D0-46A2-A002-43C92D498A72}">
      <dgm:prSet/>
      <dgm:spPr/>
      <dgm:t>
        <a:bodyPr/>
        <a:lstStyle/>
        <a:p>
          <a:endParaRPr lang="ru-RU"/>
        </a:p>
      </dgm:t>
    </dgm:pt>
    <dgm:pt modelId="{C08B4C55-8CBA-4637-9000-AE34DF4AD80A}" type="pres">
      <dgm:prSet presAssocID="{B91321F9-90CE-49F3-A091-51814A165653}" presName="Name0" presStyleCnt="0">
        <dgm:presLayoutVars>
          <dgm:dir/>
          <dgm:resizeHandles val="exact"/>
        </dgm:presLayoutVars>
      </dgm:prSet>
      <dgm:spPr/>
    </dgm:pt>
    <dgm:pt modelId="{2B00D671-1581-420F-9D5E-79098C6C8FB0}" type="pres">
      <dgm:prSet presAssocID="{CF17537C-48CC-49DF-B9F5-DD56A3459171}" presName="parTxOnly" presStyleLbl="node1" presStyleIdx="0" presStyleCnt="3" custScaleY="172211">
        <dgm:presLayoutVars>
          <dgm:bulletEnabled val="1"/>
        </dgm:presLayoutVars>
      </dgm:prSet>
      <dgm:spPr/>
      <dgm:t>
        <a:bodyPr/>
        <a:lstStyle/>
        <a:p>
          <a:endParaRPr lang="ru-RU"/>
        </a:p>
      </dgm:t>
    </dgm:pt>
    <dgm:pt modelId="{033A743C-9E0E-4C1B-B146-3DF31CD92D69}" type="pres">
      <dgm:prSet presAssocID="{ED6213CB-2413-46E7-9FEC-AB8779BA9DA8}" presName="parSpace" presStyleCnt="0"/>
      <dgm:spPr/>
    </dgm:pt>
    <dgm:pt modelId="{18B44EB6-90A3-433D-BF83-8C85D6DDD2BB}" type="pres">
      <dgm:prSet presAssocID="{8FE1C186-54BA-45FA-A2AA-62D989EBE438}" presName="parTxOnly" presStyleLbl="node1" presStyleIdx="1" presStyleCnt="3" custScaleY="111527">
        <dgm:presLayoutVars>
          <dgm:bulletEnabled val="1"/>
        </dgm:presLayoutVars>
      </dgm:prSet>
      <dgm:spPr/>
      <dgm:t>
        <a:bodyPr/>
        <a:lstStyle/>
        <a:p>
          <a:endParaRPr lang="ru-RU"/>
        </a:p>
      </dgm:t>
    </dgm:pt>
    <dgm:pt modelId="{25E25B6E-CF95-41B5-BA46-79B09B0FDEC1}" type="pres">
      <dgm:prSet presAssocID="{31B5E8F8-A60C-4D6D-AE5F-278FB30A26FE}" presName="parSpace" presStyleCnt="0"/>
      <dgm:spPr/>
    </dgm:pt>
    <dgm:pt modelId="{1BFBB731-6901-4CE5-AD5B-16CFB6607763}" type="pres">
      <dgm:prSet presAssocID="{9CAC1995-CC69-4DD1-AB5A-F44372B840DE}" presName="parTxOnly" presStyleLbl="node1" presStyleIdx="2" presStyleCnt="3" custScaleY="74352" custLinFactNeighborX="3076" custLinFactNeighborY="0">
        <dgm:presLayoutVars>
          <dgm:bulletEnabled val="1"/>
        </dgm:presLayoutVars>
      </dgm:prSet>
      <dgm:spPr/>
      <dgm:t>
        <a:bodyPr/>
        <a:lstStyle/>
        <a:p>
          <a:endParaRPr lang="ru-RU"/>
        </a:p>
      </dgm:t>
    </dgm:pt>
  </dgm:ptLst>
  <dgm:cxnLst>
    <dgm:cxn modelId="{B3C810B1-B4EA-4EF9-9A3D-EA76DB628D50}" srcId="{B91321F9-90CE-49F3-A091-51814A165653}" destId="{8FE1C186-54BA-45FA-A2AA-62D989EBE438}" srcOrd="1" destOrd="0" parTransId="{272E2CA6-0CA7-4C47-AFD9-4242AE43BF7C}" sibTransId="{31B5E8F8-A60C-4D6D-AE5F-278FB30A26FE}"/>
    <dgm:cxn modelId="{64D6319A-9774-4998-90FE-3EC68B165073}" type="presOf" srcId="{CF17537C-48CC-49DF-B9F5-DD56A3459171}" destId="{2B00D671-1581-420F-9D5E-79098C6C8FB0}" srcOrd="0" destOrd="0" presId="urn:microsoft.com/office/officeart/2005/8/layout/hChevron3"/>
    <dgm:cxn modelId="{36F72834-D7F4-4996-8B7E-C1AAD3C4CEC0}" type="presOf" srcId="{B91321F9-90CE-49F3-A091-51814A165653}" destId="{C08B4C55-8CBA-4637-9000-AE34DF4AD80A}" srcOrd="0" destOrd="0" presId="urn:microsoft.com/office/officeart/2005/8/layout/hChevron3"/>
    <dgm:cxn modelId="{187EBCDC-01D0-46A2-A002-43C92D498A72}" srcId="{B91321F9-90CE-49F3-A091-51814A165653}" destId="{9CAC1995-CC69-4DD1-AB5A-F44372B840DE}" srcOrd="2" destOrd="0" parTransId="{0DA32C37-BCCE-474E-950A-4471A474CD81}" sibTransId="{3FB6FB82-32A7-4174-91A4-A2637AF0C477}"/>
    <dgm:cxn modelId="{4E0DB85B-A740-4EA7-8BDC-C349DA3CCA3F}" type="presOf" srcId="{8FE1C186-54BA-45FA-A2AA-62D989EBE438}" destId="{18B44EB6-90A3-433D-BF83-8C85D6DDD2BB}" srcOrd="0" destOrd="0" presId="urn:microsoft.com/office/officeart/2005/8/layout/hChevron3"/>
    <dgm:cxn modelId="{44A73F92-4F60-4BB2-886B-D89E5F4179FF}" srcId="{B91321F9-90CE-49F3-A091-51814A165653}" destId="{CF17537C-48CC-49DF-B9F5-DD56A3459171}" srcOrd="0" destOrd="0" parTransId="{060F1ED2-15E0-4539-83AD-A0BC0C81191C}" sibTransId="{ED6213CB-2413-46E7-9FEC-AB8779BA9DA8}"/>
    <dgm:cxn modelId="{C2544B24-60C5-4AEB-B729-ADA695A69B86}" type="presOf" srcId="{9CAC1995-CC69-4DD1-AB5A-F44372B840DE}" destId="{1BFBB731-6901-4CE5-AD5B-16CFB6607763}" srcOrd="0" destOrd="0" presId="urn:microsoft.com/office/officeart/2005/8/layout/hChevron3"/>
    <dgm:cxn modelId="{6AA62D4C-0F58-4669-8409-131230AB1E8F}" type="presParOf" srcId="{C08B4C55-8CBA-4637-9000-AE34DF4AD80A}" destId="{2B00D671-1581-420F-9D5E-79098C6C8FB0}" srcOrd="0" destOrd="0" presId="urn:microsoft.com/office/officeart/2005/8/layout/hChevron3"/>
    <dgm:cxn modelId="{6BA91BC7-B825-4D3E-8BDD-E1BAD69050B9}" type="presParOf" srcId="{C08B4C55-8CBA-4637-9000-AE34DF4AD80A}" destId="{033A743C-9E0E-4C1B-B146-3DF31CD92D69}" srcOrd="1" destOrd="0" presId="urn:microsoft.com/office/officeart/2005/8/layout/hChevron3"/>
    <dgm:cxn modelId="{8FF4FE86-1D05-4A88-9CCE-7FB1C6622BFD}" type="presParOf" srcId="{C08B4C55-8CBA-4637-9000-AE34DF4AD80A}" destId="{18B44EB6-90A3-433D-BF83-8C85D6DDD2BB}" srcOrd="2" destOrd="0" presId="urn:microsoft.com/office/officeart/2005/8/layout/hChevron3"/>
    <dgm:cxn modelId="{853016E6-3CC0-472D-AE3F-32FB6B501D95}" type="presParOf" srcId="{C08B4C55-8CBA-4637-9000-AE34DF4AD80A}" destId="{25E25B6E-CF95-41B5-BA46-79B09B0FDEC1}" srcOrd="3" destOrd="0" presId="urn:microsoft.com/office/officeart/2005/8/layout/hChevron3"/>
    <dgm:cxn modelId="{BBA039B0-CA35-4FF4-8BE1-1D2AFA7616A8}" type="presParOf" srcId="{C08B4C55-8CBA-4637-9000-AE34DF4AD80A}" destId="{1BFBB731-6901-4CE5-AD5B-16CFB6607763}" srcOrd="4" destOrd="0" presId="urn:microsoft.com/office/officeart/2005/8/layout/hChevron3"/>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78A7CF1-62AE-4E7D-870F-F39C19790521}" type="doc">
      <dgm:prSet loTypeId="urn:microsoft.com/office/officeart/2005/8/layout/process2" loCatId="process" qsTypeId="urn:microsoft.com/office/officeart/2005/8/quickstyle/simple1" qsCatId="simple" csTypeId="urn:microsoft.com/office/officeart/2005/8/colors/colorful4" csCatId="colorful" phldr="1"/>
      <dgm:spPr/>
    </dgm:pt>
    <dgm:pt modelId="{91DE097C-C535-47B3-8D87-86E40817165C}">
      <dgm:prSet phldrT="[Текст]" custT="1"/>
      <dgm:spPr>
        <a:solidFill>
          <a:schemeClr val="accent1">
            <a:lumMod val="40000"/>
            <a:lumOff val="60000"/>
          </a:schemeClr>
        </a:solidFill>
      </dgm:spPr>
      <dgm:t>
        <a:bodyPr/>
        <a:lstStyle/>
        <a:p>
          <a:r>
            <a:rPr lang="ru-RU" sz="2000" u="sng" dirty="0" smtClean="0">
              <a:solidFill>
                <a:schemeClr val="tx1"/>
              </a:solidFill>
            </a:rPr>
            <a:t>Цель 1. </a:t>
          </a:r>
          <a:r>
            <a:rPr lang="ru-RU" sz="2000" b="1" u="sng" dirty="0" smtClean="0">
              <a:solidFill>
                <a:schemeClr val="tx1"/>
              </a:solidFill>
            </a:rPr>
            <a:t>Формирование благоприятной социальной среды, обеспечивающей повышение качества жизни населения.</a:t>
          </a:r>
          <a:endParaRPr lang="ru-RU" sz="2000" dirty="0">
            <a:solidFill>
              <a:schemeClr val="tx1"/>
            </a:solidFill>
          </a:endParaRPr>
        </a:p>
      </dgm:t>
    </dgm:pt>
    <dgm:pt modelId="{C46F47B8-0741-495A-BCCD-249145E98E56}" type="parTrans" cxnId="{4FF5C7AE-9B82-42DC-A2C3-4B4320E90F3E}">
      <dgm:prSet/>
      <dgm:spPr/>
      <dgm:t>
        <a:bodyPr/>
        <a:lstStyle/>
        <a:p>
          <a:endParaRPr lang="ru-RU"/>
        </a:p>
      </dgm:t>
    </dgm:pt>
    <dgm:pt modelId="{F2AB66C9-EFBE-4C90-8D06-54A28EF2A26C}" type="sibTrans" cxnId="{4FF5C7AE-9B82-42DC-A2C3-4B4320E90F3E}">
      <dgm:prSet/>
      <dgm:spPr/>
      <dgm:t>
        <a:bodyPr/>
        <a:lstStyle/>
        <a:p>
          <a:endParaRPr lang="ru-RU"/>
        </a:p>
      </dgm:t>
    </dgm:pt>
    <dgm:pt modelId="{8837FFE4-C2D3-4D23-ACDE-4F8E03171CF3}">
      <dgm:prSet phldrT="[Текст]" custT="1"/>
      <dgm:spPr>
        <a:solidFill>
          <a:schemeClr val="tx2">
            <a:lumMod val="40000"/>
            <a:lumOff val="60000"/>
          </a:schemeClr>
        </a:solidFill>
      </dgm:spPr>
      <dgm:t>
        <a:bodyPr/>
        <a:lstStyle/>
        <a:p>
          <a:r>
            <a:rPr lang="ru-RU" sz="1600" b="1" dirty="0" smtClean="0">
              <a:solidFill>
                <a:schemeClr val="tx1"/>
              </a:solidFill>
            </a:rPr>
            <a:t>Наличие развитой социальной инфраструктуры, доступного жилья, комфортные условия жизнедеятельности, высокий уровень безопасности населения, благоприятная экологическая обстановка, развитый рынок труда – всё это необходимые условия для воспроизводства человеческого капитала, закрепления населения на территории района. Комфортные условия для жизни и труда будут являться важнейшим фактором для привлечения и удержания квалифицированных трудовых ресурсов, необходимых для дальнейшего социально-экономического развития территории.</a:t>
          </a:r>
          <a:endParaRPr lang="ru-RU" sz="1600" b="1" dirty="0">
            <a:solidFill>
              <a:schemeClr val="tx1"/>
            </a:solidFill>
          </a:endParaRPr>
        </a:p>
      </dgm:t>
    </dgm:pt>
    <dgm:pt modelId="{08C7C6AE-EA05-4943-BFD0-E466EDD2452F}" type="parTrans" cxnId="{55F363AF-EB4C-4DB4-94B7-34AB944BF3C1}">
      <dgm:prSet/>
      <dgm:spPr/>
      <dgm:t>
        <a:bodyPr/>
        <a:lstStyle/>
        <a:p>
          <a:endParaRPr lang="ru-RU"/>
        </a:p>
      </dgm:t>
    </dgm:pt>
    <dgm:pt modelId="{81F9D1D5-3CA9-495F-ABA0-C0275733478A}" type="sibTrans" cxnId="{55F363AF-EB4C-4DB4-94B7-34AB944BF3C1}">
      <dgm:prSet/>
      <dgm:spPr/>
      <dgm:t>
        <a:bodyPr/>
        <a:lstStyle/>
        <a:p>
          <a:endParaRPr lang="ru-RU"/>
        </a:p>
      </dgm:t>
    </dgm:pt>
    <dgm:pt modelId="{7DC24D50-044C-49D9-AE73-BC77A9AC17B2}">
      <dgm:prSet phldrT="[Текст]" custT="1"/>
      <dgm:spPr>
        <a:solidFill>
          <a:schemeClr val="tx2">
            <a:lumMod val="20000"/>
            <a:lumOff val="80000"/>
          </a:schemeClr>
        </a:solidFill>
      </dgm:spPr>
      <dgm:t>
        <a:bodyPr/>
        <a:lstStyle/>
        <a:p>
          <a:r>
            <a:rPr lang="ru-RU" sz="1600" b="1" dirty="0" smtClean="0">
              <a:solidFill>
                <a:schemeClr val="tx1"/>
              </a:solidFill>
            </a:rPr>
            <a:t>Задачи:</a:t>
          </a:r>
        </a:p>
        <a:p>
          <a:r>
            <a:rPr lang="ru-RU" sz="1600" b="1" dirty="0" smtClean="0">
              <a:solidFill>
                <a:schemeClr val="tx1"/>
              </a:solidFill>
            </a:rPr>
            <a:t>Содействовать созданию эффективно функционирующего рынка труда, отвечающего запросам развивающейся экономики и обеспечивающего реализацию трудового потенциала и предпринимательских способностей населения района,</a:t>
          </a:r>
        </a:p>
        <a:p>
          <a:r>
            <a:rPr lang="ru-RU" sz="1600" b="1" dirty="0" smtClean="0">
              <a:solidFill>
                <a:schemeClr val="tx1"/>
              </a:solidFill>
            </a:rPr>
            <a:t>Обеспечить повышение доступности и качества образования, проведение эффективной молодежной политики,</a:t>
          </a:r>
        </a:p>
        <a:p>
          <a:r>
            <a:rPr lang="ru-RU" sz="1600" b="1" dirty="0" smtClean="0">
              <a:solidFill>
                <a:schemeClr val="tx1"/>
              </a:solidFill>
            </a:rPr>
            <a:t>Обеспечить устойчивое развитие культурно - </a:t>
          </a:r>
          <a:r>
            <a:rPr lang="ru-RU" sz="1600" b="1" dirty="0" err="1" smtClean="0">
              <a:solidFill>
                <a:schemeClr val="tx1"/>
              </a:solidFill>
            </a:rPr>
            <a:t>досуговой</a:t>
          </a:r>
          <a:r>
            <a:rPr lang="ru-RU" sz="1600" b="1" dirty="0" smtClean="0">
              <a:solidFill>
                <a:schemeClr val="tx1"/>
              </a:solidFill>
            </a:rPr>
            <a:t> сферы, физической культуры и спорта, </a:t>
          </a:r>
        </a:p>
        <a:p>
          <a:r>
            <a:rPr lang="ru-RU" sz="1600" b="1" dirty="0" smtClean="0">
              <a:solidFill>
                <a:schemeClr val="tx1"/>
              </a:solidFill>
            </a:rPr>
            <a:t>Обеспечить повышение комфортности  среды проживания, включая   сельские территории,</a:t>
          </a:r>
        </a:p>
        <a:p>
          <a:r>
            <a:rPr lang="ru-RU" sz="1600" b="1" dirty="0" smtClean="0">
              <a:solidFill>
                <a:schemeClr val="tx1"/>
              </a:solidFill>
            </a:rPr>
            <a:t>Содействовать улучшению жилищных условий, повышению доступности жилья.</a:t>
          </a:r>
          <a:endParaRPr lang="ru-RU" sz="1600" b="1" dirty="0">
            <a:solidFill>
              <a:schemeClr val="tx1"/>
            </a:solidFill>
          </a:endParaRPr>
        </a:p>
      </dgm:t>
    </dgm:pt>
    <dgm:pt modelId="{BE821AD2-6DE4-4D82-8161-5B412C2D34E9}" type="parTrans" cxnId="{F83CDB98-FF44-4906-8A11-04DD1D989408}">
      <dgm:prSet/>
      <dgm:spPr/>
      <dgm:t>
        <a:bodyPr/>
        <a:lstStyle/>
        <a:p>
          <a:endParaRPr lang="ru-RU"/>
        </a:p>
      </dgm:t>
    </dgm:pt>
    <dgm:pt modelId="{407C9845-ABC6-4D74-8E64-21490A6510F4}" type="sibTrans" cxnId="{F83CDB98-FF44-4906-8A11-04DD1D989408}">
      <dgm:prSet/>
      <dgm:spPr/>
      <dgm:t>
        <a:bodyPr/>
        <a:lstStyle/>
        <a:p>
          <a:endParaRPr lang="ru-RU"/>
        </a:p>
      </dgm:t>
    </dgm:pt>
    <dgm:pt modelId="{9CD3C779-AECF-414B-A8D7-4507BA4A0FC2}" type="pres">
      <dgm:prSet presAssocID="{878A7CF1-62AE-4E7D-870F-F39C19790521}" presName="linearFlow" presStyleCnt="0">
        <dgm:presLayoutVars>
          <dgm:resizeHandles val="exact"/>
        </dgm:presLayoutVars>
      </dgm:prSet>
      <dgm:spPr/>
    </dgm:pt>
    <dgm:pt modelId="{10C81A60-4A28-4DD9-BCD1-B7AA19F7D07E}" type="pres">
      <dgm:prSet presAssocID="{91DE097C-C535-47B3-8D87-86E40817165C}" presName="node" presStyleLbl="node1" presStyleIdx="0" presStyleCnt="3" custScaleX="180953" custScaleY="71200" custLinFactNeighborX="614" custLinFactNeighborY="9167">
        <dgm:presLayoutVars>
          <dgm:bulletEnabled val="1"/>
        </dgm:presLayoutVars>
      </dgm:prSet>
      <dgm:spPr/>
      <dgm:t>
        <a:bodyPr/>
        <a:lstStyle/>
        <a:p>
          <a:endParaRPr lang="ru-RU"/>
        </a:p>
      </dgm:t>
    </dgm:pt>
    <dgm:pt modelId="{AE186898-D9B0-46DD-AB7B-AA8F3D05BAB4}" type="pres">
      <dgm:prSet presAssocID="{F2AB66C9-EFBE-4C90-8D06-54A28EF2A26C}" presName="sibTrans" presStyleLbl="sibTrans2D1" presStyleIdx="0" presStyleCnt="2"/>
      <dgm:spPr/>
      <dgm:t>
        <a:bodyPr/>
        <a:lstStyle/>
        <a:p>
          <a:endParaRPr lang="ru-RU"/>
        </a:p>
      </dgm:t>
    </dgm:pt>
    <dgm:pt modelId="{52F83727-5624-4912-84AB-884B2B3FE533}" type="pres">
      <dgm:prSet presAssocID="{F2AB66C9-EFBE-4C90-8D06-54A28EF2A26C}" presName="connectorText" presStyleLbl="sibTrans2D1" presStyleIdx="0" presStyleCnt="2"/>
      <dgm:spPr/>
      <dgm:t>
        <a:bodyPr/>
        <a:lstStyle/>
        <a:p>
          <a:endParaRPr lang="ru-RU"/>
        </a:p>
      </dgm:t>
    </dgm:pt>
    <dgm:pt modelId="{40CE7E99-0430-4D46-BE35-F228019B1A2C}" type="pres">
      <dgm:prSet presAssocID="{8837FFE4-C2D3-4D23-ACDE-4F8E03171CF3}" presName="node" presStyleLbl="node1" presStyleIdx="1" presStyleCnt="3" custScaleX="188300" custScaleY="158325">
        <dgm:presLayoutVars>
          <dgm:bulletEnabled val="1"/>
        </dgm:presLayoutVars>
      </dgm:prSet>
      <dgm:spPr/>
      <dgm:t>
        <a:bodyPr/>
        <a:lstStyle/>
        <a:p>
          <a:endParaRPr lang="ru-RU"/>
        </a:p>
      </dgm:t>
    </dgm:pt>
    <dgm:pt modelId="{D523B2A3-424B-4E9C-9F8B-49DEC1A11E4D}" type="pres">
      <dgm:prSet presAssocID="{81F9D1D5-3CA9-495F-ABA0-C0275733478A}" presName="sibTrans" presStyleLbl="sibTrans2D1" presStyleIdx="1" presStyleCnt="2"/>
      <dgm:spPr/>
      <dgm:t>
        <a:bodyPr/>
        <a:lstStyle/>
        <a:p>
          <a:endParaRPr lang="ru-RU"/>
        </a:p>
      </dgm:t>
    </dgm:pt>
    <dgm:pt modelId="{8954544C-1A75-4F3E-82EC-F64E14F23943}" type="pres">
      <dgm:prSet presAssocID="{81F9D1D5-3CA9-495F-ABA0-C0275733478A}" presName="connectorText" presStyleLbl="sibTrans2D1" presStyleIdx="1" presStyleCnt="2"/>
      <dgm:spPr/>
      <dgm:t>
        <a:bodyPr/>
        <a:lstStyle/>
        <a:p>
          <a:endParaRPr lang="ru-RU"/>
        </a:p>
      </dgm:t>
    </dgm:pt>
    <dgm:pt modelId="{B55E3A9D-707A-4C6E-93BF-961D1AD42244}" type="pres">
      <dgm:prSet presAssocID="{7DC24D50-044C-49D9-AE73-BC77A9AC17B2}" presName="node" presStyleLbl="node1" presStyleIdx="2" presStyleCnt="3" custScaleX="193064" custScaleY="207453" custLinFactNeighborY="314">
        <dgm:presLayoutVars>
          <dgm:bulletEnabled val="1"/>
        </dgm:presLayoutVars>
      </dgm:prSet>
      <dgm:spPr/>
      <dgm:t>
        <a:bodyPr/>
        <a:lstStyle/>
        <a:p>
          <a:endParaRPr lang="ru-RU"/>
        </a:p>
      </dgm:t>
    </dgm:pt>
  </dgm:ptLst>
  <dgm:cxnLst>
    <dgm:cxn modelId="{4FF5C7AE-9B82-42DC-A2C3-4B4320E90F3E}" srcId="{878A7CF1-62AE-4E7D-870F-F39C19790521}" destId="{91DE097C-C535-47B3-8D87-86E40817165C}" srcOrd="0" destOrd="0" parTransId="{C46F47B8-0741-495A-BCCD-249145E98E56}" sibTransId="{F2AB66C9-EFBE-4C90-8D06-54A28EF2A26C}"/>
    <dgm:cxn modelId="{9CE439EF-8BE4-45AB-9D7F-677AFBCFCBF7}" type="presOf" srcId="{8837FFE4-C2D3-4D23-ACDE-4F8E03171CF3}" destId="{40CE7E99-0430-4D46-BE35-F228019B1A2C}" srcOrd="0" destOrd="0" presId="urn:microsoft.com/office/officeart/2005/8/layout/process2"/>
    <dgm:cxn modelId="{55F363AF-EB4C-4DB4-94B7-34AB944BF3C1}" srcId="{878A7CF1-62AE-4E7D-870F-F39C19790521}" destId="{8837FFE4-C2D3-4D23-ACDE-4F8E03171CF3}" srcOrd="1" destOrd="0" parTransId="{08C7C6AE-EA05-4943-BFD0-E466EDD2452F}" sibTransId="{81F9D1D5-3CA9-495F-ABA0-C0275733478A}"/>
    <dgm:cxn modelId="{843E6853-ABBD-49D2-BB13-3002A54E79D0}" type="presOf" srcId="{91DE097C-C535-47B3-8D87-86E40817165C}" destId="{10C81A60-4A28-4DD9-BCD1-B7AA19F7D07E}" srcOrd="0" destOrd="0" presId="urn:microsoft.com/office/officeart/2005/8/layout/process2"/>
    <dgm:cxn modelId="{E5B73B4F-0253-4160-B847-416A0B238426}" type="presOf" srcId="{81F9D1D5-3CA9-495F-ABA0-C0275733478A}" destId="{8954544C-1A75-4F3E-82EC-F64E14F23943}" srcOrd="1" destOrd="0" presId="urn:microsoft.com/office/officeart/2005/8/layout/process2"/>
    <dgm:cxn modelId="{9BD16134-295C-4106-B818-54D692942343}" type="presOf" srcId="{F2AB66C9-EFBE-4C90-8D06-54A28EF2A26C}" destId="{AE186898-D9B0-46DD-AB7B-AA8F3D05BAB4}" srcOrd="0" destOrd="0" presId="urn:microsoft.com/office/officeart/2005/8/layout/process2"/>
    <dgm:cxn modelId="{1F47D8D6-AD60-4B08-A814-5B4C9CFEA4C9}" type="presOf" srcId="{F2AB66C9-EFBE-4C90-8D06-54A28EF2A26C}" destId="{52F83727-5624-4912-84AB-884B2B3FE533}" srcOrd="1" destOrd="0" presId="urn:microsoft.com/office/officeart/2005/8/layout/process2"/>
    <dgm:cxn modelId="{48AE4152-3841-437A-A720-390ABDA44E14}" type="presOf" srcId="{7DC24D50-044C-49D9-AE73-BC77A9AC17B2}" destId="{B55E3A9D-707A-4C6E-93BF-961D1AD42244}" srcOrd="0" destOrd="0" presId="urn:microsoft.com/office/officeart/2005/8/layout/process2"/>
    <dgm:cxn modelId="{F83CDB98-FF44-4906-8A11-04DD1D989408}" srcId="{878A7CF1-62AE-4E7D-870F-F39C19790521}" destId="{7DC24D50-044C-49D9-AE73-BC77A9AC17B2}" srcOrd="2" destOrd="0" parTransId="{BE821AD2-6DE4-4D82-8161-5B412C2D34E9}" sibTransId="{407C9845-ABC6-4D74-8E64-21490A6510F4}"/>
    <dgm:cxn modelId="{CB5DA7D7-58C5-475F-8A55-5C1964148600}" type="presOf" srcId="{878A7CF1-62AE-4E7D-870F-F39C19790521}" destId="{9CD3C779-AECF-414B-A8D7-4507BA4A0FC2}" srcOrd="0" destOrd="0" presId="urn:microsoft.com/office/officeart/2005/8/layout/process2"/>
    <dgm:cxn modelId="{B1E8A94B-D96B-4A83-B2B7-CD722EE2AD73}" type="presOf" srcId="{81F9D1D5-3CA9-495F-ABA0-C0275733478A}" destId="{D523B2A3-424B-4E9C-9F8B-49DEC1A11E4D}" srcOrd="0" destOrd="0" presId="urn:microsoft.com/office/officeart/2005/8/layout/process2"/>
    <dgm:cxn modelId="{F89E6937-CBBC-4242-BE37-1A460AEEC22F}" type="presParOf" srcId="{9CD3C779-AECF-414B-A8D7-4507BA4A0FC2}" destId="{10C81A60-4A28-4DD9-BCD1-B7AA19F7D07E}" srcOrd="0" destOrd="0" presId="urn:microsoft.com/office/officeart/2005/8/layout/process2"/>
    <dgm:cxn modelId="{F961DE5B-2400-4B86-B419-A77E95776702}" type="presParOf" srcId="{9CD3C779-AECF-414B-A8D7-4507BA4A0FC2}" destId="{AE186898-D9B0-46DD-AB7B-AA8F3D05BAB4}" srcOrd="1" destOrd="0" presId="urn:microsoft.com/office/officeart/2005/8/layout/process2"/>
    <dgm:cxn modelId="{79D94B9F-970A-423F-801B-AFEF520414E1}" type="presParOf" srcId="{AE186898-D9B0-46DD-AB7B-AA8F3D05BAB4}" destId="{52F83727-5624-4912-84AB-884B2B3FE533}" srcOrd="0" destOrd="0" presId="urn:microsoft.com/office/officeart/2005/8/layout/process2"/>
    <dgm:cxn modelId="{47444B75-2B9F-440A-971C-DD8209FE49E5}" type="presParOf" srcId="{9CD3C779-AECF-414B-A8D7-4507BA4A0FC2}" destId="{40CE7E99-0430-4D46-BE35-F228019B1A2C}" srcOrd="2" destOrd="0" presId="urn:microsoft.com/office/officeart/2005/8/layout/process2"/>
    <dgm:cxn modelId="{60485A60-D5D0-4763-89D8-313E175A5F0D}" type="presParOf" srcId="{9CD3C779-AECF-414B-A8D7-4507BA4A0FC2}" destId="{D523B2A3-424B-4E9C-9F8B-49DEC1A11E4D}" srcOrd="3" destOrd="0" presId="urn:microsoft.com/office/officeart/2005/8/layout/process2"/>
    <dgm:cxn modelId="{2E4B8E7D-8214-4192-A39F-1E63F81B4600}" type="presParOf" srcId="{D523B2A3-424B-4E9C-9F8B-49DEC1A11E4D}" destId="{8954544C-1A75-4F3E-82EC-F64E14F23943}" srcOrd="0" destOrd="0" presId="urn:microsoft.com/office/officeart/2005/8/layout/process2"/>
    <dgm:cxn modelId="{639A9FF6-56B2-4B28-9FC0-F4D56E3AFFA6}" type="presParOf" srcId="{9CD3C779-AECF-414B-A8D7-4507BA4A0FC2}" destId="{B55E3A9D-707A-4C6E-93BF-961D1AD42244}" srcOrd="4"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3C73CDE-6C5F-46B3-8EA0-8B1A99F0F450}" type="doc">
      <dgm:prSet loTypeId="urn:microsoft.com/office/officeart/2005/8/layout/process2" loCatId="process" qsTypeId="urn:microsoft.com/office/officeart/2005/8/quickstyle/simple1" qsCatId="simple" csTypeId="urn:microsoft.com/office/officeart/2005/8/colors/accent1_2" csCatId="accent1" phldr="1"/>
      <dgm:spPr/>
    </dgm:pt>
    <dgm:pt modelId="{5BD50B71-F527-4131-8479-95CB2E69A9A8}">
      <dgm:prSet phldrT="[Текст]"/>
      <dgm:spPr>
        <a:solidFill>
          <a:schemeClr val="accent1">
            <a:lumMod val="60000"/>
            <a:lumOff val="40000"/>
          </a:schemeClr>
        </a:solidFill>
      </dgm:spPr>
      <dgm:t>
        <a:bodyPr/>
        <a:lstStyle/>
        <a:p>
          <a:r>
            <a:rPr lang="ru-RU" u="sng" dirty="0" smtClean="0">
              <a:solidFill>
                <a:schemeClr val="tx1"/>
              </a:solidFill>
            </a:rPr>
            <a:t>Цель 2. </a:t>
          </a:r>
          <a:r>
            <a:rPr lang="ru-RU" b="1" u="sng" dirty="0" smtClean="0">
              <a:solidFill>
                <a:schemeClr val="tx1"/>
              </a:solidFill>
            </a:rPr>
            <a:t>Развитие экономического потенциала территории.</a:t>
          </a:r>
          <a:endParaRPr lang="ru-RU" dirty="0">
            <a:solidFill>
              <a:schemeClr val="tx1"/>
            </a:solidFill>
          </a:endParaRPr>
        </a:p>
      </dgm:t>
    </dgm:pt>
    <dgm:pt modelId="{643CCEC1-6CFC-41C9-8136-059C8236336F}" type="parTrans" cxnId="{72176441-CD3B-4DE6-94E8-F2B7813C2EB8}">
      <dgm:prSet/>
      <dgm:spPr/>
      <dgm:t>
        <a:bodyPr/>
        <a:lstStyle/>
        <a:p>
          <a:endParaRPr lang="ru-RU"/>
        </a:p>
      </dgm:t>
    </dgm:pt>
    <dgm:pt modelId="{2E1998F9-EEBE-4711-97DB-9A6D2ED704C3}" type="sibTrans" cxnId="{72176441-CD3B-4DE6-94E8-F2B7813C2EB8}">
      <dgm:prSet/>
      <dgm:spPr/>
      <dgm:t>
        <a:bodyPr/>
        <a:lstStyle/>
        <a:p>
          <a:endParaRPr lang="ru-RU"/>
        </a:p>
      </dgm:t>
    </dgm:pt>
    <dgm:pt modelId="{AF945E81-4840-4840-BCA2-001510133378}">
      <dgm:prSet phldrT="[Текст]" custT="1"/>
      <dgm:spPr>
        <a:solidFill>
          <a:schemeClr val="accent1">
            <a:lumMod val="40000"/>
            <a:lumOff val="60000"/>
          </a:schemeClr>
        </a:solidFill>
      </dgm:spPr>
      <dgm:t>
        <a:bodyPr/>
        <a:lstStyle/>
        <a:p>
          <a:r>
            <a:rPr lang="ru-RU" sz="1800" b="1" dirty="0" smtClean="0">
              <a:solidFill>
                <a:schemeClr val="tx1"/>
              </a:solidFill>
            </a:rPr>
            <a:t>Укрепление позиций территории в экономике края и развитие экономического потенциала муниципального образования возможно с помощью формирования благоприятного инвестиционного климата, создания условий для развития производства промышленной и сельскохозяйственной продукции, предпринимательства.</a:t>
          </a:r>
          <a:endParaRPr lang="ru-RU" sz="1800" b="1" dirty="0">
            <a:solidFill>
              <a:schemeClr val="tx1"/>
            </a:solidFill>
          </a:endParaRPr>
        </a:p>
      </dgm:t>
    </dgm:pt>
    <dgm:pt modelId="{CF060EE3-408D-4506-83C7-07DC110EAC78}" type="parTrans" cxnId="{BBAB3857-BB59-408D-A3C6-D71DE674D052}">
      <dgm:prSet/>
      <dgm:spPr/>
      <dgm:t>
        <a:bodyPr/>
        <a:lstStyle/>
        <a:p>
          <a:endParaRPr lang="ru-RU"/>
        </a:p>
      </dgm:t>
    </dgm:pt>
    <dgm:pt modelId="{6F3B596C-FD8A-474B-AB20-1A86054C1EEC}" type="sibTrans" cxnId="{BBAB3857-BB59-408D-A3C6-D71DE674D052}">
      <dgm:prSet/>
      <dgm:spPr/>
      <dgm:t>
        <a:bodyPr/>
        <a:lstStyle/>
        <a:p>
          <a:endParaRPr lang="ru-RU"/>
        </a:p>
      </dgm:t>
    </dgm:pt>
    <dgm:pt modelId="{AD272343-AED1-40B9-9677-B21542F2980D}">
      <dgm:prSet phldrT="[Текст]" custT="1"/>
      <dgm:spPr>
        <a:solidFill>
          <a:schemeClr val="tx2">
            <a:lumMod val="40000"/>
            <a:lumOff val="60000"/>
          </a:schemeClr>
        </a:solidFill>
      </dgm:spPr>
      <dgm:t>
        <a:bodyPr/>
        <a:lstStyle/>
        <a:p>
          <a:r>
            <a:rPr lang="ru-RU" sz="1600" b="1" dirty="0" smtClean="0">
              <a:solidFill>
                <a:schemeClr val="tx1"/>
              </a:solidFill>
            </a:rPr>
            <a:t>Задачи:</a:t>
          </a:r>
        </a:p>
        <a:p>
          <a:r>
            <a:rPr lang="ru-RU" sz="1800" b="1" dirty="0" smtClean="0">
              <a:solidFill>
                <a:schemeClr val="tx1"/>
              </a:solidFill>
            </a:rPr>
            <a:t>обеспечить благоприятные условия для развития промышленного производства, </a:t>
          </a:r>
        </a:p>
        <a:p>
          <a:r>
            <a:rPr lang="ru-RU" sz="1800" b="1" dirty="0" smtClean="0">
              <a:solidFill>
                <a:schemeClr val="tx1"/>
              </a:solidFill>
            </a:rPr>
            <a:t>активизировать развитие производства сельскохозяйственной продукции,</a:t>
          </a:r>
        </a:p>
        <a:p>
          <a:r>
            <a:rPr lang="ru-RU" sz="1800" b="1" dirty="0" smtClean="0">
              <a:solidFill>
                <a:schemeClr val="tx1"/>
              </a:solidFill>
            </a:rPr>
            <a:t>обеспечить благоприятную среду для развития предпринимательства и повышение инвестиционной привлекательности территории,</a:t>
          </a:r>
        </a:p>
        <a:p>
          <a:r>
            <a:rPr lang="ru-RU" sz="1800" b="1" dirty="0" smtClean="0">
              <a:solidFill>
                <a:schemeClr val="tx1"/>
              </a:solidFill>
            </a:rPr>
            <a:t>содействовать развитию туризма.</a:t>
          </a:r>
          <a:endParaRPr lang="ru-RU" sz="1800" b="1" dirty="0">
            <a:solidFill>
              <a:schemeClr val="tx1"/>
            </a:solidFill>
          </a:endParaRPr>
        </a:p>
      </dgm:t>
    </dgm:pt>
    <dgm:pt modelId="{2B49AC71-42EF-4533-9817-F30A7B4FCBAC}" type="parTrans" cxnId="{77E775EC-5D15-4948-ADD8-D9387DA58887}">
      <dgm:prSet/>
      <dgm:spPr/>
      <dgm:t>
        <a:bodyPr/>
        <a:lstStyle/>
        <a:p>
          <a:endParaRPr lang="ru-RU"/>
        </a:p>
      </dgm:t>
    </dgm:pt>
    <dgm:pt modelId="{CB87AC8A-0F02-4AB4-A4BC-0856852174E2}" type="sibTrans" cxnId="{77E775EC-5D15-4948-ADD8-D9387DA58887}">
      <dgm:prSet/>
      <dgm:spPr/>
      <dgm:t>
        <a:bodyPr/>
        <a:lstStyle/>
        <a:p>
          <a:endParaRPr lang="ru-RU"/>
        </a:p>
      </dgm:t>
    </dgm:pt>
    <dgm:pt modelId="{CB6793EF-5ACC-4557-8BD7-2D2AD72C1972}" type="pres">
      <dgm:prSet presAssocID="{D3C73CDE-6C5F-46B3-8EA0-8B1A99F0F450}" presName="linearFlow" presStyleCnt="0">
        <dgm:presLayoutVars>
          <dgm:resizeHandles val="exact"/>
        </dgm:presLayoutVars>
      </dgm:prSet>
      <dgm:spPr/>
    </dgm:pt>
    <dgm:pt modelId="{A3C6ADFE-F28E-4E65-AA73-84A1A6CD9634}" type="pres">
      <dgm:prSet presAssocID="{5BD50B71-F527-4131-8479-95CB2E69A9A8}" presName="node" presStyleLbl="node1" presStyleIdx="0" presStyleCnt="3">
        <dgm:presLayoutVars>
          <dgm:bulletEnabled val="1"/>
        </dgm:presLayoutVars>
      </dgm:prSet>
      <dgm:spPr/>
      <dgm:t>
        <a:bodyPr/>
        <a:lstStyle/>
        <a:p>
          <a:endParaRPr lang="ru-RU"/>
        </a:p>
      </dgm:t>
    </dgm:pt>
    <dgm:pt modelId="{86D7367A-1844-4727-96D8-EE050E594FEE}" type="pres">
      <dgm:prSet presAssocID="{2E1998F9-EEBE-4711-97DB-9A6D2ED704C3}" presName="sibTrans" presStyleLbl="sibTrans2D1" presStyleIdx="0" presStyleCnt="2"/>
      <dgm:spPr/>
      <dgm:t>
        <a:bodyPr/>
        <a:lstStyle/>
        <a:p>
          <a:endParaRPr lang="ru-RU"/>
        </a:p>
      </dgm:t>
    </dgm:pt>
    <dgm:pt modelId="{333AB649-828C-42C6-9EDC-65DE5D9E16CC}" type="pres">
      <dgm:prSet presAssocID="{2E1998F9-EEBE-4711-97DB-9A6D2ED704C3}" presName="connectorText" presStyleLbl="sibTrans2D1" presStyleIdx="0" presStyleCnt="2"/>
      <dgm:spPr/>
      <dgm:t>
        <a:bodyPr/>
        <a:lstStyle/>
        <a:p>
          <a:endParaRPr lang="ru-RU"/>
        </a:p>
      </dgm:t>
    </dgm:pt>
    <dgm:pt modelId="{3CBEAD68-2588-4B66-BF85-1435D40D0EE6}" type="pres">
      <dgm:prSet presAssocID="{AF945E81-4840-4840-BCA2-001510133378}" presName="node" presStyleLbl="node1" presStyleIdx="1" presStyleCnt="3" custScaleX="147972" custScaleY="127463">
        <dgm:presLayoutVars>
          <dgm:bulletEnabled val="1"/>
        </dgm:presLayoutVars>
      </dgm:prSet>
      <dgm:spPr/>
      <dgm:t>
        <a:bodyPr/>
        <a:lstStyle/>
        <a:p>
          <a:endParaRPr lang="ru-RU"/>
        </a:p>
      </dgm:t>
    </dgm:pt>
    <dgm:pt modelId="{258D4A31-1C9C-42B1-8FB9-94533C5CBA8F}" type="pres">
      <dgm:prSet presAssocID="{6F3B596C-FD8A-474B-AB20-1A86054C1EEC}" presName="sibTrans" presStyleLbl="sibTrans2D1" presStyleIdx="1" presStyleCnt="2"/>
      <dgm:spPr/>
      <dgm:t>
        <a:bodyPr/>
        <a:lstStyle/>
        <a:p>
          <a:endParaRPr lang="ru-RU"/>
        </a:p>
      </dgm:t>
    </dgm:pt>
    <dgm:pt modelId="{39EA9449-E67D-43AE-A6A9-E8F64873CEC9}" type="pres">
      <dgm:prSet presAssocID="{6F3B596C-FD8A-474B-AB20-1A86054C1EEC}" presName="connectorText" presStyleLbl="sibTrans2D1" presStyleIdx="1" presStyleCnt="2"/>
      <dgm:spPr/>
      <dgm:t>
        <a:bodyPr/>
        <a:lstStyle/>
        <a:p>
          <a:endParaRPr lang="ru-RU"/>
        </a:p>
      </dgm:t>
    </dgm:pt>
    <dgm:pt modelId="{DF64E170-2579-4ED2-A387-E4AC8BDB8370}" type="pres">
      <dgm:prSet presAssocID="{AD272343-AED1-40B9-9677-B21542F2980D}" presName="node" presStyleLbl="node1" presStyleIdx="2" presStyleCnt="3" custScaleX="167332" custScaleY="130977">
        <dgm:presLayoutVars>
          <dgm:bulletEnabled val="1"/>
        </dgm:presLayoutVars>
      </dgm:prSet>
      <dgm:spPr/>
      <dgm:t>
        <a:bodyPr/>
        <a:lstStyle/>
        <a:p>
          <a:endParaRPr lang="ru-RU"/>
        </a:p>
      </dgm:t>
    </dgm:pt>
  </dgm:ptLst>
  <dgm:cxnLst>
    <dgm:cxn modelId="{2CA85552-DA4D-45A1-81BC-AC08D04C8D1A}" type="presOf" srcId="{AF945E81-4840-4840-BCA2-001510133378}" destId="{3CBEAD68-2588-4B66-BF85-1435D40D0EE6}" srcOrd="0" destOrd="0" presId="urn:microsoft.com/office/officeart/2005/8/layout/process2"/>
    <dgm:cxn modelId="{73E34F16-0DAB-467E-8862-810E858FF55B}" type="presOf" srcId="{2E1998F9-EEBE-4711-97DB-9A6D2ED704C3}" destId="{86D7367A-1844-4727-96D8-EE050E594FEE}" srcOrd="0" destOrd="0" presId="urn:microsoft.com/office/officeart/2005/8/layout/process2"/>
    <dgm:cxn modelId="{72A3F554-069D-4046-BD3A-44E2D3E3C5E1}" type="presOf" srcId="{6F3B596C-FD8A-474B-AB20-1A86054C1EEC}" destId="{258D4A31-1C9C-42B1-8FB9-94533C5CBA8F}" srcOrd="0" destOrd="0" presId="urn:microsoft.com/office/officeart/2005/8/layout/process2"/>
    <dgm:cxn modelId="{BBAB3857-BB59-408D-A3C6-D71DE674D052}" srcId="{D3C73CDE-6C5F-46B3-8EA0-8B1A99F0F450}" destId="{AF945E81-4840-4840-BCA2-001510133378}" srcOrd="1" destOrd="0" parTransId="{CF060EE3-408D-4506-83C7-07DC110EAC78}" sibTransId="{6F3B596C-FD8A-474B-AB20-1A86054C1EEC}"/>
    <dgm:cxn modelId="{B32E40B9-4F6C-4478-8F16-3145D128CDB8}" type="presOf" srcId="{AD272343-AED1-40B9-9677-B21542F2980D}" destId="{DF64E170-2579-4ED2-A387-E4AC8BDB8370}" srcOrd="0" destOrd="0" presId="urn:microsoft.com/office/officeart/2005/8/layout/process2"/>
    <dgm:cxn modelId="{B928F8EF-437C-40E8-B30B-11D9AABA365B}" type="presOf" srcId="{D3C73CDE-6C5F-46B3-8EA0-8B1A99F0F450}" destId="{CB6793EF-5ACC-4557-8BD7-2D2AD72C1972}" srcOrd="0" destOrd="0" presId="urn:microsoft.com/office/officeart/2005/8/layout/process2"/>
    <dgm:cxn modelId="{77E775EC-5D15-4948-ADD8-D9387DA58887}" srcId="{D3C73CDE-6C5F-46B3-8EA0-8B1A99F0F450}" destId="{AD272343-AED1-40B9-9677-B21542F2980D}" srcOrd="2" destOrd="0" parTransId="{2B49AC71-42EF-4533-9817-F30A7B4FCBAC}" sibTransId="{CB87AC8A-0F02-4AB4-A4BC-0856852174E2}"/>
    <dgm:cxn modelId="{E0D8C05E-47EB-4483-BA7A-4391055ADA2B}" type="presOf" srcId="{2E1998F9-EEBE-4711-97DB-9A6D2ED704C3}" destId="{333AB649-828C-42C6-9EDC-65DE5D9E16CC}" srcOrd="1" destOrd="0" presId="urn:microsoft.com/office/officeart/2005/8/layout/process2"/>
    <dgm:cxn modelId="{72176441-CD3B-4DE6-94E8-F2B7813C2EB8}" srcId="{D3C73CDE-6C5F-46B3-8EA0-8B1A99F0F450}" destId="{5BD50B71-F527-4131-8479-95CB2E69A9A8}" srcOrd="0" destOrd="0" parTransId="{643CCEC1-6CFC-41C9-8136-059C8236336F}" sibTransId="{2E1998F9-EEBE-4711-97DB-9A6D2ED704C3}"/>
    <dgm:cxn modelId="{07763707-54C9-4F09-8643-AB20C951D5A9}" type="presOf" srcId="{6F3B596C-FD8A-474B-AB20-1A86054C1EEC}" destId="{39EA9449-E67D-43AE-A6A9-E8F64873CEC9}" srcOrd="1" destOrd="0" presId="urn:microsoft.com/office/officeart/2005/8/layout/process2"/>
    <dgm:cxn modelId="{9C354687-E5E1-4868-91B2-4A9AE829FFB2}" type="presOf" srcId="{5BD50B71-F527-4131-8479-95CB2E69A9A8}" destId="{A3C6ADFE-F28E-4E65-AA73-84A1A6CD9634}" srcOrd="0" destOrd="0" presId="urn:microsoft.com/office/officeart/2005/8/layout/process2"/>
    <dgm:cxn modelId="{4E8D7FF2-161D-494D-83CF-A47C5A41AECD}" type="presParOf" srcId="{CB6793EF-5ACC-4557-8BD7-2D2AD72C1972}" destId="{A3C6ADFE-F28E-4E65-AA73-84A1A6CD9634}" srcOrd="0" destOrd="0" presId="urn:microsoft.com/office/officeart/2005/8/layout/process2"/>
    <dgm:cxn modelId="{FD9AAF19-54D7-4A29-9078-9B676798FF7E}" type="presParOf" srcId="{CB6793EF-5ACC-4557-8BD7-2D2AD72C1972}" destId="{86D7367A-1844-4727-96D8-EE050E594FEE}" srcOrd="1" destOrd="0" presId="urn:microsoft.com/office/officeart/2005/8/layout/process2"/>
    <dgm:cxn modelId="{15BD019A-E131-4DFE-B195-7BB2150A4480}" type="presParOf" srcId="{86D7367A-1844-4727-96D8-EE050E594FEE}" destId="{333AB649-828C-42C6-9EDC-65DE5D9E16CC}" srcOrd="0" destOrd="0" presId="urn:microsoft.com/office/officeart/2005/8/layout/process2"/>
    <dgm:cxn modelId="{465F3FF6-B64B-4209-AA52-8C7ED09CCD62}" type="presParOf" srcId="{CB6793EF-5ACC-4557-8BD7-2D2AD72C1972}" destId="{3CBEAD68-2588-4B66-BF85-1435D40D0EE6}" srcOrd="2" destOrd="0" presId="urn:microsoft.com/office/officeart/2005/8/layout/process2"/>
    <dgm:cxn modelId="{C0F651D1-DFE0-4EE9-B864-FFFC4BDCF3FD}" type="presParOf" srcId="{CB6793EF-5ACC-4557-8BD7-2D2AD72C1972}" destId="{258D4A31-1C9C-42B1-8FB9-94533C5CBA8F}" srcOrd="3" destOrd="0" presId="urn:microsoft.com/office/officeart/2005/8/layout/process2"/>
    <dgm:cxn modelId="{A4E4EE57-1B34-47AE-BF48-5FE483B36846}" type="presParOf" srcId="{258D4A31-1C9C-42B1-8FB9-94533C5CBA8F}" destId="{39EA9449-E67D-43AE-A6A9-E8F64873CEC9}" srcOrd="0" destOrd="0" presId="urn:microsoft.com/office/officeart/2005/8/layout/process2"/>
    <dgm:cxn modelId="{39BECBE6-2928-42A1-A05C-BAF7CC2B0F21}" type="presParOf" srcId="{CB6793EF-5ACC-4557-8BD7-2D2AD72C1972}" destId="{DF64E170-2579-4ED2-A387-E4AC8BDB8370}" srcOrd="4"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949169B-3BEE-4504-ABBC-6092A1ABB074}" type="doc">
      <dgm:prSet loTypeId="urn:microsoft.com/office/officeart/2005/8/layout/process2" loCatId="process" qsTypeId="urn:microsoft.com/office/officeart/2005/8/quickstyle/simple1" qsCatId="simple" csTypeId="urn:microsoft.com/office/officeart/2005/8/colors/accent1_2" csCatId="accent1" phldr="1"/>
      <dgm:spPr/>
    </dgm:pt>
    <dgm:pt modelId="{3F5E529C-0916-423C-9542-D7D4C1C92848}">
      <dgm:prSet phldrT="[Текст]" custT="1"/>
      <dgm:spPr>
        <a:solidFill>
          <a:schemeClr val="tx2">
            <a:lumMod val="60000"/>
            <a:lumOff val="40000"/>
          </a:schemeClr>
        </a:solidFill>
      </dgm:spPr>
      <dgm:t>
        <a:bodyPr/>
        <a:lstStyle/>
        <a:p>
          <a:r>
            <a:rPr lang="ru-RU" sz="1800" u="sng" dirty="0" smtClean="0">
              <a:solidFill>
                <a:schemeClr val="tx1"/>
              </a:solidFill>
            </a:rPr>
            <a:t>Цель 3. </a:t>
          </a:r>
          <a:r>
            <a:rPr lang="ru-RU" sz="1800" b="1" u="sng" dirty="0" smtClean="0">
              <a:solidFill>
                <a:schemeClr val="tx1"/>
              </a:solidFill>
            </a:rPr>
            <a:t>Развитие инфраструктурной составляющей экономики.</a:t>
          </a:r>
          <a:endParaRPr lang="ru-RU" sz="1800" dirty="0">
            <a:solidFill>
              <a:schemeClr val="tx1"/>
            </a:solidFill>
          </a:endParaRPr>
        </a:p>
      </dgm:t>
    </dgm:pt>
    <dgm:pt modelId="{360116DD-6457-4D39-B934-3E0F8F088894}" type="parTrans" cxnId="{98D5C841-525F-4A8F-9D29-1B660EACCB0B}">
      <dgm:prSet/>
      <dgm:spPr/>
      <dgm:t>
        <a:bodyPr/>
        <a:lstStyle/>
        <a:p>
          <a:endParaRPr lang="ru-RU"/>
        </a:p>
      </dgm:t>
    </dgm:pt>
    <dgm:pt modelId="{9D2C148E-591E-4F3F-A4B2-E0C02027A04C}" type="sibTrans" cxnId="{98D5C841-525F-4A8F-9D29-1B660EACCB0B}">
      <dgm:prSet/>
      <dgm:spPr/>
      <dgm:t>
        <a:bodyPr/>
        <a:lstStyle/>
        <a:p>
          <a:endParaRPr lang="ru-RU"/>
        </a:p>
      </dgm:t>
    </dgm:pt>
    <dgm:pt modelId="{77D37519-35DB-4CA8-97BA-D0A94FAFD3DB}">
      <dgm:prSet phldrT="[Текст]" custT="1"/>
      <dgm:spPr>
        <a:solidFill>
          <a:schemeClr val="accent1">
            <a:lumMod val="40000"/>
            <a:lumOff val="60000"/>
          </a:schemeClr>
        </a:solidFill>
      </dgm:spPr>
      <dgm:t>
        <a:bodyPr/>
        <a:lstStyle/>
        <a:p>
          <a:r>
            <a:rPr lang="ru-RU" sz="1600" b="1" dirty="0" smtClean="0">
              <a:solidFill>
                <a:schemeClr val="tx1"/>
              </a:solidFill>
            </a:rPr>
            <a:t>Обязательным условием для стабильного развития территории, обеспечения комфортности и безопасности жизнедеятельности членов местного сообщества, расширения производственных возможностей экономики является развитие коммунальной, </a:t>
          </a:r>
          <a:r>
            <a:rPr lang="ru-RU" sz="1600" b="1" dirty="0" err="1" smtClean="0">
              <a:solidFill>
                <a:schemeClr val="tx1"/>
              </a:solidFill>
            </a:rPr>
            <a:t>транспортно-логистической</a:t>
          </a:r>
          <a:r>
            <a:rPr lang="ru-RU" sz="1600" b="1" dirty="0" smtClean="0">
              <a:solidFill>
                <a:schemeClr val="tx1"/>
              </a:solidFill>
            </a:rPr>
            <a:t> и информационно-телекоммуникационной инфраструктуры.</a:t>
          </a:r>
          <a:endParaRPr lang="ru-RU" sz="1600" b="1" dirty="0">
            <a:solidFill>
              <a:schemeClr val="tx1"/>
            </a:solidFill>
          </a:endParaRPr>
        </a:p>
      </dgm:t>
    </dgm:pt>
    <dgm:pt modelId="{CE21C173-F61E-46B5-822F-D4FFE8113094}" type="parTrans" cxnId="{6E157E99-9F3A-4916-A5E3-5D334AB5B872}">
      <dgm:prSet/>
      <dgm:spPr/>
      <dgm:t>
        <a:bodyPr/>
        <a:lstStyle/>
        <a:p>
          <a:endParaRPr lang="ru-RU"/>
        </a:p>
      </dgm:t>
    </dgm:pt>
    <dgm:pt modelId="{F6B72B04-10D4-4FD7-8017-1CA1649B4DB6}" type="sibTrans" cxnId="{6E157E99-9F3A-4916-A5E3-5D334AB5B872}">
      <dgm:prSet/>
      <dgm:spPr/>
      <dgm:t>
        <a:bodyPr/>
        <a:lstStyle/>
        <a:p>
          <a:endParaRPr lang="ru-RU"/>
        </a:p>
      </dgm:t>
    </dgm:pt>
    <dgm:pt modelId="{39C2B9C4-27BC-4281-81E3-1434952F2BE8}">
      <dgm:prSet phldrT="[Текст]" custT="1"/>
      <dgm:spPr>
        <a:solidFill>
          <a:schemeClr val="tx2">
            <a:lumMod val="20000"/>
            <a:lumOff val="80000"/>
          </a:schemeClr>
        </a:solidFill>
      </dgm:spPr>
      <dgm:t>
        <a:bodyPr/>
        <a:lstStyle/>
        <a:p>
          <a:r>
            <a:rPr lang="ru-RU" sz="1600" b="1" dirty="0" smtClean="0">
              <a:solidFill>
                <a:schemeClr val="tx1"/>
              </a:solidFill>
            </a:rPr>
            <a:t>Задачи:</a:t>
          </a:r>
        </a:p>
        <a:p>
          <a:r>
            <a:rPr lang="ru-RU" sz="1600" b="1" dirty="0" smtClean="0">
              <a:solidFill>
                <a:schemeClr val="tx1"/>
              </a:solidFill>
            </a:rPr>
            <a:t>обеспечить надёжность и эффективность функционирования объектов и систем коммунальной инфраструктуры, высокое качество поставляемых коммунальных ресурсов в достаточном объеме, </a:t>
          </a:r>
        </a:p>
        <a:p>
          <a:r>
            <a:rPr lang="ru-RU" sz="1600" b="1" dirty="0" smtClean="0">
              <a:solidFill>
                <a:schemeClr val="tx1"/>
              </a:solidFill>
            </a:rPr>
            <a:t>обеспечить устойчивое развитие и повышение безопасности транспортно - </a:t>
          </a:r>
          <a:r>
            <a:rPr lang="ru-RU" sz="1600" b="1" dirty="0" err="1" smtClean="0">
              <a:solidFill>
                <a:schemeClr val="tx1"/>
              </a:solidFill>
            </a:rPr>
            <a:t>логистической</a:t>
          </a:r>
          <a:r>
            <a:rPr lang="ru-RU" sz="1600" b="1" dirty="0" smtClean="0">
              <a:solidFill>
                <a:schemeClr val="tx1"/>
              </a:solidFill>
            </a:rPr>
            <a:t>  инфраструктуры,</a:t>
          </a:r>
        </a:p>
        <a:p>
          <a:r>
            <a:rPr lang="ru-RU" sz="1600" b="1" dirty="0" smtClean="0">
              <a:solidFill>
                <a:schemeClr val="tx1"/>
              </a:solidFill>
            </a:rPr>
            <a:t>создать условия для наиболее полного обеспечения потребностей населения, социальной сферы и экономики района в информационно-коммуникационных услугах. </a:t>
          </a:r>
          <a:endParaRPr lang="ru-RU" sz="1600" b="1" dirty="0">
            <a:solidFill>
              <a:schemeClr val="tx1"/>
            </a:solidFill>
          </a:endParaRPr>
        </a:p>
      </dgm:t>
    </dgm:pt>
    <dgm:pt modelId="{B69F137E-57A7-41E4-AC15-F3017D861601}" type="parTrans" cxnId="{0159C36B-92EE-4D8A-A6F4-C294F68A95E8}">
      <dgm:prSet/>
      <dgm:spPr/>
      <dgm:t>
        <a:bodyPr/>
        <a:lstStyle/>
        <a:p>
          <a:endParaRPr lang="ru-RU"/>
        </a:p>
      </dgm:t>
    </dgm:pt>
    <dgm:pt modelId="{A80798B1-A16E-4FC6-9AF4-67ABBBE992E8}" type="sibTrans" cxnId="{0159C36B-92EE-4D8A-A6F4-C294F68A95E8}">
      <dgm:prSet/>
      <dgm:spPr/>
      <dgm:t>
        <a:bodyPr/>
        <a:lstStyle/>
        <a:p>
          <a:endParaRPr lang="ru-RU"/>
        </a:p>
      </dgm:t>
    </dgm:pt>
    <dgm:pt modelId="{A3A15A41-D654-47F8-8310-484F1010EE18}" type="pres">
      <dgm:prSet presAssocID="{2949169B-3BEE-4504-ABBC-6092A1ABB074}" presName="linearFlow" presStyleCnt="0">
        <dgm:presLayoutVars>
          <dgm:resizeHandles val="exact"/>
        </dgm:presLayoutVars>
      </dgm:prSet>
      <dgm:spPr/>
    </dgm:pt>
    <dgm:pt modelId="{278B3369-F6AA-4A0A-8003-E329DD7DD6EF}" type="pres">
      <dgm:prSet presAssocID="{3F5E529C-0916-423C-9542-D7D4C1C92848}" presName="node" presStyleLbl="node1" presStyleIdx="0" presStyleCnt="3">
        <dgm:presLayoutVars>
          <dgm:bulletEnabled val="1"/>
        </dgm:presLayoutVars>
      </dgm:prSet>
      <dgm:spPr/>
      <dgm:t>
        <a:bodyPr/>
        <a:lstStyle/>
        <a:p>
          <a:endParaRPr lang="ru-RU"/>
        </a:p>
      </dgm:t>
    </dgm:pt>
    <dgm:pt modelId="{87F79679-22CA-4D9C-B177-9441DD7A3A83}" type="pres">
      <dgm:prSet presAssocID="{9D2C148E-591E-4F3F-A4B2-E0C02027A04C}" presName="sibTrans" presStyleLbl="sibTrans2D1" presStyleIdx="0" presStyleCnt="2"/>
      <dgm:spPr/>
      <dgm:t>
        <a:bodyPr/>
        <a:lstStyle/>
        <a:p>
          <a:endParaRPr lang="ru-RU"/>
        </a:p>
      </dgm:t>
    </dgm:pt>
    <dgm:pt modelId="{A43137DC-F9FE-41AD-8DE4-02FCC014091A}" type="pres">
      <dgm:prSet presAssocID="{9D2C148E-591E-4F3F-A4B2-E0C02027A04C}" presName="connectorText" presStyleLbl="sibTrans2D1" presStyleIdx="0" presStyleCnt="2"/>
      <dgm:spPr/>
      <dgm:t>
        <a:bodyPr/>
        <a:lstStyle/>
        <a:p>
          <a:endParaRPr lang="ru-RU"/>
        </a:p>
      </dgm:t>
    </dgm:pt>
    <dgm:pt modelId="{6FEB10D8-22E1-4915-A2F9-B48F9A57CAEE}" type="pres">
      <dgm:prSet presAssocID="{77D37519-35DB-4CA8-97BA-D0A94FAFD3DB}" presName="node" presStyleLbl="node1" presStyleIdx="1" presStyleCnt="3" custScaleX="139025" custScaleY="115228">
        <dgm:presLayoutVars>
          <dgm:bulletEnabled val="1"/>
        </dgm:presLayoutVars>
      </dgm:prSet>
      <dgm:spPr/>
      <dgm:t>
        <a:bodyPr/>
        <a:lstStyle/>
        <a:p>
          <a:endParaRPr lang="ru-RU"/>
        </a:p>
      </dgm:t>
    </dgm:pt>
    <dgm:pt modelId="{B2DE8146-E705-4294-BB90-7879D5F4B6ED}" type="pres">
      <dgm:prSet presAssocID="{F6B72B04-10D4-4FD7-8017-1CA1649B4DB6}" presName="sibTrans" presStyleLbl="sibTrans2D1" presStyleIdx="1" presStyleCnt="2"/>
      <dgm:spPr/>
      <dgm:t>
        <a:bodyPr/>
        <a:lstStyle/>
        <a:p>
          <a:endParaRPr lang="ru-RU"/>
        </a:p>
      </dgm:t>
    </dgm:pt>
    <dgm:pt modelId="{A909DA3E-AD81-4827-8CBE-970AA4007117}" type="pres">
      <dgm:prSet presAssocID="{F6B72B04-10D4-4FD7-8017-1CA1649B4DB6}" presName="connectorText" presStyleLbl="sibTrans2D1" presStyleIdx="1" presStyleCnt="2"/>
      <dgm:spPr/>
      <dgm:t>
        <a:bodyPr/>
        <a:lstStyle/>
        <a:p>
          <a:endParaRPr lang="ru-RU"/>
        </a:p>
      </dgm:t>
    </dgm:pt>
    <dgm:pt modelId="{663BE4A1-26EA-455E-9ADA-009BBD0182DE}" type="pres">
      <dgm:prSet presAssocID="{39C2B9C4-27BC-4281-81E3-1434952F2BE8}" presName="node" presStyleLbl="node1" presStyleIdx="2" presStyleCnt="3" custScaleX="180251" custScaleY="178679">
        <dgm:presLayoutVars>
          <dgm:bulletEnabled val="1"/>
        </dgm:presLayoutVars>
      </dgm:prSet>
      <dgm:spPr/>
      <dgm:t>
        <a:bodyPr/>
        <a:lstStyle/>
        <a:p>
          <a:endParaRPr lang="ru-RU"/>
        </a:p>
      </dgm:t>
    </dgm:pt>
  </dgm:ptLst>
  <dgm:cxnLst>
    <dgm:cxn modelId="{517725C4-59D7-4ACD-B928-0148F5C05BBE}" type="presOf" srcId="{F6B72B04-10D4-4FD7-8017-1CA1649B4DB6}" destId="{B2DE8146-E705-4294-BB90-7879D5F4B6ED}" srcOrd="0" destOrd="0" presId="urn:microsoft.com/office/officeart/2005/8/layout/process2"/>
    <dgm:cxn modelId="{0159C36B-92EE-4D8A-A6F4-C294F68A95E8}" srcId="{2949169B-3BEE-4504-ABBC-6092A1ABB074}" destId="{39C2B9C4-27BC-4281-81E3-1434952F2BE8}" srcOrd="2" destOrd="0" parTransId="{B69F137E-57A7-41E4-AC15-F3017D861601}" sibTransId="{A80798B1-A16E-4FC6-9AF4-67ABBBE992E8}"/>
    <dgm:cxn modelId="{0A0C882D-78C6-454E-A9CE-FA34A19C5D95}" type="presOf" srcId="{2949169B-3BEE-4504-ABBC-6092A1ABB074}" destId="{A3A15A41-D654-47F8-8310-484F1010EE18}" srcOrd="0" destOrd="0" presId="urn:microsoft.com/office/officeart/2005/8/layout/process2"/>
    <dgm:cxn modelId="{72C9AB4D-F939-4FD8-A294-41FA4356CF32}" type="presOf" srcId="{77D37519-35DB-4CA8-97BA-D0A94FAFD3DB}" destId="{6FEB10D8-22E1-4915-A2F9-B48F9A57CAEE}" srcOrd="0" destOrd="0" presId="urn:microsoft.com/office/officeart/2005/8/layout/process2"/>
    <dgm:cxn modelId="{325B4A1F-34EA-4D0F-8351-2F0AA417C34B}" type="presOf" srcId="{3F5E529C-0916-423C-9542-D7D4C1C92848}" destId="{278B3369-F6AA-4A0A-8003-E329DD7DD6EF}" srcOrd="0" destOrd="0" presId="urn:microsoft.com/office/officeart/2005/8/layout/process2"/>
    <dgm:cxn modelId="{BC472A7C-9D90-465E-91B3-BF7B13C64BAA}" type="presOf" srcId="{F6B72B04-10D4-4FD7-8017-1CA1649B4DB6}" destId="{A909DA3E-AD81-4827-8CBE-970AA4007117}" srcOrd="1" destOrd="0" presId="urn:microsoft.com/office/officeart/2005/8/layout/process2"/>
    <dgm:cxn modelId="{A9BE7CAC-6608-48C7-9764-45EAE2B6973E}" type="presOf" srcId="{9D2C148E-591E-4F3F-A4B2-E0C02027A04C}" destId="{87F79679-22CA-4D9C-B177-9441DD7A3A83}" srcOrd="0" destOrd="0" presId="urn:microsoft.com/office/officeart/2005/8/layout/process2"/>
    <dgm:cxn modelId="{6E157E99-9F3A-4916-A5E3-5D334AB5B872}" srcId="{2949169B-3BEE-4504-ABBC-6092A1ABB074}" destId="{77D37519-35DB-4CA8-97BA-D0A94FAFD3DB}" srcOrd="1" destOrd="0" parTransId="{CE21C173-F61E-46B5-822F-D4FFE8113094}" sibTransId="{F6B72B04-10D4-4FD7-8017-1CA1649B4DB6}"/>
    <dgm:cxn modelId="{BB4AF8DE-EB39-4811-BE74-9529C188C3A0}" type="presOf" srcId="{39C2B9C4-27BC-4281-81E3-1434952F2BE8}" destId="{663BE4A1-26EA-455E-9ADA-009BBD0182DE}" srcOrd="0" destOrd="0" presId="urn:microsoft.com/office/officeart/2005/8/layout/process2"/>
    <dgm:cxn modelId="{98D5C841-525F-4A8F-9D29-1B660EACCB0B}" srcId="{2949169B-3BEE-4504-ABBC-6092A1ABB074}" destId="{3F5E529C-0916-423C-9542-D7D4C1C92848}" srcOrd="0" destOrd="0" parTransId="{360116DD-6457-4D39-B934-3E0F8F088894}" sibTransId="{9D2C148E-591E-4F3F-A4B2-E0C02027A04C}"/>
    <dgm:cxn modelId="{00A116BA-67FE-458A-B050-BA6321C1357A}" type="presOf" srcId="{9D2C148E-591E-4F3F-A4B2-E0C02027A04C}" destId="{A43137DC-F9FE-41AD-8DE4-02FCC014091A}" srcOrd="1" destOrd="0" presId="urn:microsoft.com/office/officeart/2005/8/layout/process2"/>
    <dgm:cxn modelId="{03E59A69-823C-4E9E-BF08-AC7153A96DDD}" type="presParOf" srcId="{A3A15A41-D654-47F8-8310-484F1010EE18}" destId="{278B3369-F6AA-4A0A-8003-E329DD7DD6EF}" srcOrd="0" destOrd="0" presId="urn:microsoft.com/office/officeart/2005/8/layout/process2"/>
    <dgm:cxn modelId="{28569350-9347-4CBC-B554-16D72DD6369A}" type="presParOf" srcId="{A3A15A41-D654-47F8-8310-484F1010EE18}" destId="{87F79679-22CA-4D9C-B177-9441DD7A3A83}" srcOrd="1" destOrd="0" presId="urn:microsoft.com/office/officeart/2005/8/layout/process2"/>
    <dgm:cxn modelId="{76F28E10-0C47-4B3E-8351-2ACD953D0461}" type="presParOf" srcId="{87F79679-22CA-4D9C-B177-9441DD7A3A83}" destId="{A43137DC-F9FE-41AD-8DE4-02FCC014091A}" srcOrd="0" destOrd="0" presId="urn:microsoft.com/office/officeart/2005/8/layout/process2"/>
    <dgm:cxn modelId="{BDCDB261-D47C-40B5-8067-A36C6D704129}" type="presParOf" srcId="{A3A15A41-D654-47F8-8310-484F1010EE18}" destId="{6FEB10D8-22E1-4915-A2F9-B48F9A57CAEE}" srcOrd="2" destOrd="0" presId="urn:microsoft.com/office/officeart/2005/8/layout/process2"/>
    <dgm:cxn modelId="{CA8932C8-C406-48DC-B96E-46A206471559}" type="presParOf" srcId="{A3A15A41-D654-47F8-8310-484F1010EE18}" destId="{B2DE8146-E705-4294-BB90-7879D5F4B6ED}" srcOrd="3" destOrd="0" presId="urn:microsoft.com/office/officeart/2005/8/layout/process2"/>
    <dgm:cxn modelId="{E8DF443A-FEC6-4AEA-840A-0721C149B34E}" type="presParOf" srcId="{B2DE8146-E705-4294-BB90-7879D5F4B6ED}" destId="{A909DA3E-AD81-4827-8CBE-970AA4007117}" srcOrd="0" destOrd="0" presId="urn:microsoft.com/office/officeart/2005/8/layout/process2"/>
    <dgm:cxn modelId="{BA7E029D-FDFD-46C6-B7BA-146D762FE1EC}" type="presParOf" srcId="{A3A15A41-D654-47F8-8310-484F1010EE18}" destId="{663BE4A1-26EA-455E-9ADA-009BBD0182DE}" srcOrd="4"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F1E77E6-6ACC-4066-9B0E-7E4770A0B8BF}" type="doc">
      <dgm:prSet loTypeId="urn:microsoft.com/office/officeart/2005/8/layout/process2" loCatId="process" qsTypeId="urn:microsoft.com/office/officeart/2005/8/quickstyle/simple1" qsCatId="simple" csTypeId="urn:microsoft.com/office/officeart/2005/8/colors/accent1_2" csCatId="accent1" phldr="1"/>
      <dgm:spPr/>
    </dgm:pt>
    <dgm:pt modelId="{3906BAA8-7FE6-42CE-BEBA-99F6D98BF773}">
      <dgm:prSet phldrT="[Текст]" custT="1"/>
      <dgm:spPr>
        <a:solidFill>
          <a:schemeClr val="accent4">
            <a:lumMod val="60000"/>
            <a:lumOff val="40000"/>
          </a:schemeClr>
        </a:solidFill>
      </dgm:spPr>
      <dgm:t>
        <a:bodyPr/>
        <a:lstStyle/>
        <a:p>
          <a:r>
            <a:rPr lang="ru-RU" sz="1600" b="1" u="sng" dirty="0" smtClean="0">
              <a:solidFill>
                <a:schemeClr val="tx1"/>
              </a:solidFill>
            </a:rPr>
            <a:t>Цель 4. Формирование благоприятных экологических условий жизни и деятельности человека. </a:t>
          </a:r>
          <a:endParaRPr lang="ru-RU" sz="1600" b="1" dirty="0">
            <a:solidFill>
              <a:schemeClr val="tx1"/>
            </a:solidFill>
          </a:endParaRPr>
        </a:p>
      </dgm:t>
    </dgm:pt>
    <dgm:pt modelId="{4BE02A42-F8FF-44B1-B0D4-2CA423D02A91}" type="parTrans" cxnId="{E9249FF9-308A-41A5-BB29-5B1BF726218C}">
      <dgm:prSet/>
      <dgm:spPr/>
      <dgm:t>
        <a:bodyPr/>
        <a:lstStyle/>
        <a:p>
          <a:endParaRPr lang="ru-RU"/>
        </a:p>
      </dgm:t>
    </dgm:pt>
    <dgm:pt modelId="{DC277E1E-5584-4BDF-A2A8-65E7D8539D5E}" type="sibTrans" cxnId="{E9249FF9-308A-41A5-BB29-5B1BF726218C}">
      <dgm:prSet/>
      <dgm:spPr/>
      <dgm:t>
        <a:bodyPr/>
        <a:lstStyle/>
        <a:p>
          <a:endParaRPr lang="ru-RU"/>
        </a:p>
      </dgm:t>
    </dgm:pt>
    <dgm:pt modelId="{1F33DFE9-AA1D-4A33-85D8-2B79259A9C0A}">
      <dgm:prSet phldrT="[Текст]" custT="1"/>
      <dgm:spPr>
        <a:solidFill>
          <a:schemeClr val="accent4">
            <a:lumMod val="20000"/>
            <a:lumOff val="80000"/>
          </a:schemeClr>
        </a:solidFill>
      </dgm:spPr>
      <dgm:t>
        <a:bodyPr/>
        <a:lstStyle/>
        <a:p>
          <a:r>
            <a:rPr lang="ru-RU" sz="1600" b="1" dirty="0" smtClean="0">
              <a:solidFill>
                <a:schemeClr val="tx1"/>
              </a:solidFill>
            </a:rPr>
            <a:t>Задачи:</a:t>
          </a:r>
        </a:p>
        <a:p>
          <a:r>
            <a:rPr lang="ru-RU" sz="1600" b="1" dirty="0" smtClean="0">
              <a:solidFill>
                <a:schemeClr val="tx1"/>
              </a:solidFill>
            </a:rPr>
            <a:t>обеспечить снижение негативного воздействия на окружающую среду при осуществлении производственной деятельности, предоставлении коммунальных услуг, обращении с отходами производства и потребления, биологическими отходами,</a:t>
          </a:r>
        </a:p>
        <a:p>
          <a:r>
            <a:rPr lang="ru-RU" sz="1600" b="1" dirty="0" smtClean="0">
              <a:solidFill>
                <a:schemeClr val="tx1"/>
              </a:solidFill>
            </a:rPr>
            <a:t>содействовать экологическому воспитанию граждан,</a:t>
          </a:r>
        </a:p>
        <a:p>
          <a:r>
            <a:rPr lang="ru-RU" sz="1600" b="1" dirty="0" smtClean="0">
              <a:solidFill>
                <a:schemeClr val="tx1"/>
              </a:solidFill>
            </a:rPr>
            <a:t>обеспечить охрану и воспроизводство природных ресурсов, защиту населённых пунктов от паводков, пожаров.</a:t>
          </a:r>
          <a:endParaRPr lang="ru-RU" sz="1600" b="1" dirty="0">
            <a:solidFill>
              <a:schemeClr val="tx1"/>
            </a:solidFill>
          </a:endParaRPr>
        </a:p>
      </dgm:t>
    </dgm:pt>
    <dgm:pt modelId="{CBDF0D94-340C-49CD-97D5-0E09A2AD20C3}" type="parTrans" cxnId="{9F612882-78D6-44E5-89F3-4D384DE631EB}">
      <dgm:prSet/>
      <dgm:spPr/>
      <dgm:t>
        <a:bodyPr/>
        <a:lstStyle/>
        <a:p>
          <a:endParaRPr lang="ru-RU"/>
        </a:p>
      </dgm:t>
    </dgm:pt>
    <dgm:pt modelId="{96771EEB-A60C-4BD3-87DA-3245BEC9BD13}" type="sibTrans" cxnId="{9F612882-78D6-44E5-89F3-4D384DE631EB}">
      <dgm:prSet/>
      <dgm:spPr/>
      <dgm:t>
        <a:bodyPr/>
        <a:lstStyle/>
        <a:p>
          <a:endParaRPr lang="ru-RU"/>
        </a:p>
      </dgm:t>
    </dgm:pt>
    <dgm:pt modelId="{E21C20CE-F54F-4F6D-8C63-4A3BD8D8945B}">
      <dgm:prSet custT="1"/>
      <dgm:spPr>
        <a:solidFill>
          <a:schemeClr val="accent4">
            <a:lumMod val="40000"/>
            <a:lumOff val="60000"/>
          </a:schemeClr>
        </a:solidFill>
      </dgm:spPr>
      <dgm:t>
        <a:bodyPr/>
        <a:lstStyle/>
        <a:p>
          <a:r>
            <a:rPr lang="ru-RU" sz="1600" b="1" dirty="0" smtClean="0">
              <a:solidFill>
                <a:schemeClr val="tx1"/>
              </a:solidFill>
            </a:rPr>
            <a:t>Сохранение благоприятной окружающей среды и природных ресурсов – важнейшее условие для повышения степени приживаемости населения на территории муниципального района, устойчивого социального и экономического развития территории не только во временных рамках стратегического планирования, но и за его пределами.</a:t>
          </a:r>
          <a:endParaRPr lang="ru-RU" sz="1600" b="1" dirty="0">
            <a:solidFill>
              <a:schemeClr val="tx1"/>
            </a:solidFill>
          </a:endParaRPr>
        </a:p>
      </dgm:t>
    </dgm:pt>
    <dgm:pt modelId="{0EEB70F4-C270-4BC4-95CF-F0D8D349552E}" type="parTrans" cxnId="{3CAD7A2E-31BD-4C3D-8276-96EBDFF665D6}">
      <dgm:prSet/>
      <dgm:spPr/>
      <dgm:t>
        <a:bodyPr/>
        <a:lstStyle/>
        <a:p>
          <a:endParaRPr lang="ru-RU"/>
        </a:p>
      </dgm:t>
    </dgm:pt>
    <dgm:pt modelId="{02FDB62A-D0FC-4583-9F79-3FBC1CDA30FA}" type="sibTrans" cxnId="{3CAD7A2E-31BD-4C3D-8276-96EBDFF665D6}">
      <dgm:prSet/>
      <dgm:spPr/>
      <dgm:t>
        <a:bodyPr/>
        <a:lstStyle/>
        <a:p>
          <a:endParaRPr lang="ru-RU"/>
        </a:p>
      </dgm:t>
    </dgm:pt>
    <dgm:pt modelId="{A3BEC090-322A-417D-BE58-AE5BA9BDFE64}" type="pres">
      <dgm:prSet presAssocID="{2F1E77E6-6ACC-4066-9B0E-7E4770A0B8BF}" presName="linearFlow" presStyleCnt="0">
        <dgm:presLayoutVars>
          <dgm:resizeHandles val="exact"/>
        </dgm:presLayoutVars>
      </dgm:prSet>
      <dgm:spPr/>
    </dgm:pt>
    <dgm:pt modelId="{3151339F-EFE4-4421-AAAD-669E6530B04A}" type="pres">
      <dgm:prSet presAssocID="{3906BAA8-7FE6-42CE-BEBA-99F6D98BF773}" presName="node" presStyleLbl="node1" presStyleIdx="0" presStyleCnt="3">
        <dgm:presLayoutVars>
          <dgm:bulletEnabled val="1"/>
        </dgm:presLayoutVars>
      </dgm:prSet>
      <dgm:spPr/>
      <dgm:t>
        <a:bodyPr/>
        <a:lstStyle/>
        <a:p>
          <a:endParaRPr lang="ru-RU"/>
        </a:p>
      </dgm:t>
    </dgm:pt>
    <dgm:pt modelId="{C071F465-0440-4AB0-8CDE-47CC5B74442C}" type="pres">
      <dgm:prSet presAssocID="{DC277E1E-5584-4BDF-A2A8-65E7D8539D5E}" presName="sibTrans" presStyleLbl="sibTrans2D1" presStyleIdx="0" presStyleCnt="2"/>
      <dgm:spPr/>
      <dgm:t>
        <a:bodyPr/>
        <a:lstStyle/>
        <a:p>
          <a:endParaRPr lang="ru-RU"/>
        </a:p>
      </dgm:t>
    </dgm:pt>
    <dgm:pt modelId="{74536DAC-37F3-4F22-ABFF-BC5EE160A157}" type="pres">
      <dgm:prSet presAssocID="{DC277E1E-5584-4BDF-A2A8-65E7D8539D5E}" presName="connectorText" presStyleLbl="sibTrans2D1" presStyleIdx="0" presStyleCnt="2"/>
      <dgm:spPr/>
      <dgm:t>
        <a:bodyPr/>
        <a:lstStyle/>
        <a:p>
          <a:endParaRPr lang="ru-RU"/>
        </a:p>
      </dgm:t>
    </dgm:pt>
    <dgm:pt modelId="{5A50BC95-5B8F-4F86-9050-2B4757949BE0}" type="pres">
      <dgm:prSet presAssocID="{E21C20CE-F54F-4F6D-8C63-4A3BD8D8945B}" presName="node" presStyleLbl="node1" presStyleIdx="1" presStyleCnt="3" custScaleX="120600">
        <dgm:presLayoutVars>
          <dgm:bulletEnabled val="1"/>
        </dgm:presLayoutVars>
      </dgm:prSet>
      <dgm:spPr/>
      <dgm:t>
        <a:bodyPr/>
        <a:lstStyle/>
        <a:p>
          <a:endParaRPr lang="ru-RU"/>
        </a:p>
      </dgm:t>
    </dgm:pt>
    <dgm:pt modelId="{733997F5-3DD9-4035-BD17-F93DE27C9A5F}" type="pres">
      <dgm:prSet presAssocID="{02FDB62A-D0FC-4583-9F79-3FBC1CDA30FA}" presName="sibTrans" presStyleLbl="sibTrans2D1" presStyleIdx="1" presStyleCnt="2"/>
      <dgm:spPr/>
      <dgm:t>
        <a:bodyPr/>
        <a:lstStyle/>
        <a:p>
          <a:endParaRPr lang="ru-RU"/>
        </a:p>
      </dgm:t>
    </dgm:pt>
    <dgm:pt modelId="{1D8D1BD7-527D-4CDD-9A7E-A73FAEAC5A89}" type="pres">
      <dgm:prSet presAssocID="{02FDB62A-D0FC-4583-9F79-3FBC1CDA30FA}" presName="connectorText" presStyleLbl="sibTrans2D1" presStyleIdx="1" presStyleCnt="2"/>
      <dgm:spPr/>
      <dgm:t>
        <a:bodyPr/>
        <a:lstStyle/>
        <a:p>
          <a:endParaRPr lang="ru-RU"/>
        </a:p>
      </dgm:t>
    </dgm:pt>
    <dgm:pt modelId="{0E2A3493-87DC-4E3A-8C29-286C87769D1E}" type="pres">
      <dgm:prSet presAssocID="{1F33DFE9-AA1D-4A33-85D8-2B79259A9C0A}" presName="node" presStyleLbl="node1" presStyleIdx="2" presStyleCnt="3" custScaleX="162017" custScaleY="158833" custLinFactNeighborX="-675" custLinFactNeighborY="-2410">
        <dgm:presLayoutVars>
          <dgm:bulletEnabled val="1"/>
        </dgm:presLayoutVars>
      </dgm:prSet>
      <dgm:spPr/>
      <dgm:t>
        <a:bodyPr/>
        <a:lstStyle/>
        <a:p>
          <a:endParaRPr lang="ru-RU"/>
        </a:p>
      </dgm:t>
    </dgm:pt>
  </dgm:ptLst>
  <dgm:cxnLst>
    <dgm:cxn modelId="{B5966091-9A8E-4508-8432-C589BB88E907}" type="presOf" srcId="{02FDB62A-D0FC-4583-9F79-3FBC1CDA30FA}" destId="{733997F5-3DD9-4035-BD17-F93DE27C9A5F}" srcOrd="0" destOrd="0" presId="urn:microsoft.com/office/officeart/2005/8/layout/process2"/>
    <dgm:cxn modelId="{3CAD7A2E-31BD-4C3D-8276-96EBDFF665D6}" srcId="{2F1E77E6-6ACC-4066-9B0E-7E4770A0B8BF}" destId="{E21C20CE-F54F-4F6D-8C63-4A3BD8D8945B}" srcOrd="1" destOrd="0" parTransId="{0EEB70F4-C270-4BC4-95CF-F0D8D349552E}" sibTransId="{02FDB62A-D0FC-4583-9F79-3FBC1CDA30FA}"/>
    <dgm:cxn modelId="{E9249FF9-308A-41A5-BB29-5B1BF726218C}" srcId="{2F1E77E6-6ACC-4066-9B0E-7E4770A0B8BF}" destId="{3906BAA8-7FE6-42CE-BEBA-99F6D98BF773}" srcOrd="0" destOrd="0" parTransId="{4BE02A42-F8FF-44B1-B0D4-2CA423D02A91}" sibTransId="{DC277E1E-5584-4BDF-A2A8-65E7D8539D5E}"/>
    <dgm:cxn modelId="{5D1090A2-2FE1-4683-B98F-52E2802A832A}" type="presOf" srcId="{02FDB62A-D0FC-4583-9F79-3FBC1CDA30FA}" destId="{1D8D1BD7-527D-4CDD-9A7E-A73FAEAC5A89}" srcOrd="1" destOrd="0" presId="urn:microsoft.com/office/officeart/2005/8/layout/process2"/>
    <dgm:cxn modelId="{A36F1347-D0A8-495C-9F73-43A90B22C6AB}" type="presOf" srcId="{E21C20CE-F54F-4F6D-8C63-4A3BD8D8945B}" destId="{5A50BC95-5B8F-4F86-9050-2B4757949BE0}" srcOrd="0" destOrd="0" presId="urn:microsoft.com/office/officeart/2005/8/layout/process2"/>
    <dgm:cxn modelId="{BACACB67-4CE9-4D8D-858A-4A0271C8C692}" type="presOf" srcId="{DC277E1E-5584-4BDF-A2A8-65E7D8539D5E}" destId="{C071F465-0440-4AB0-8CDE-47CC5B74442C}" srcOrd="0" destOrd="0" presId="urn:microsoft.com/office/officeart/2005/8/layout/process2"/>
    <dgm:cxn modelId="{9F612882-78D6-44E5-89F3-4D384DE631EB}" srcId="{2F1E77E6-6ACC-4066-9B0E-7E4770A0B8BF}" destId="{1F33DFE9-AA1D-4A33-85D8-2B79259A9C0A}" srcOrd="2" destOrd="0" parTransId="{CBDF0D94-340C-49CD-97D5-0E09A2AD20C3}" sibTransId="{96771EEB-A60C-4BD3-87DA-3245BEC9BD13}"/>
    <dgm:cxn modelId="{C85C179C-453A-4EAD-9CB2-BA666CCA64F8}" type="presOf" srcId="{2F1E77E6-6ACC-4066-9B0E-7E4770A0B8BF}" destId="{A3BEC090-322A-417D-BE58-AE5BA9BDFE64}" srcOrd="0" destOrd="0" presId="urn:microsoft.com/office/officeart/2005/8/layout/process2"/>
    <dgm:cxn modelId="{5C295833-197E-48B3-80BC-513C095AA033}" type="presOf" srcId="{3906BAA8-7FE6-42CE-BEBA-99F6D98BF773}" destId="{3151339F-EFE4-4421-AAAD-669E6530B04A}" srcOrd="0" destOrd="0" presId="urn:microsoft.com/office/officeart/2005/8/layout/process2"/>
    <dgm:cxn modelId="{968B5C21-04A6-4C6B-B0CC-D5F699AB59F7}" type="presOf" srcId="{1F33DFE9-AA1D-4A33-85D8-2B79259A9C0A}" destId="{0E2A3493-87DC-4E3A-8C29-286C87769D1E}" srcOrd="0" destOrd="0" presId="urn:microsoft.com/office/officeart/2005/8/layout/process2"/>
    <dgm:cxn modelId="{C7B72895-F453-4934-AC37-27030D0BFCA1}" type="presOf" srcId="{DC277E1E-5584-4BDF-A2A8-65E7D8539D5E}" destId="{74536DAC-37F3-4F22-ABFF-BC5EE160A157}" srcOrd="1" destOrd="0" presId="urn:microsoft.com/office/officeart/2005/8/layout/process2"/>
    <dgm:cxn modelId="{DA5AFC83-6163-4BBF-8A57-B9E95A0A6B47}" type="presParOf" srcId="{A3BEC090-322A-417D-BE58-AE5BA9BDFE64}" destId="{3151339F-EFE4-4421-AAAD-669E6530B04A}" srcOrd="0" destOrd="0" presId="urn:microsoft.com/office/officeart/2005/8/layout/process2"/>
    <dgm:cxn modelId="{FBBB9475-6DF7-42A4-B44D-915EE6E3D961}" type="presParOf" srcId="{A3BEC090-322A-417D-BE58-AE5BA9BDFE64}" destId="{C071F465-0440-4AB0-8CDE-47CC5B74442C}" srcOrd="1" destOrd="0" presId="urn:microsoft.com/office/officeart/2005/8/layout/process2"/>
    <dgm:cxn modelId="{9B6DA55F-553D-4262-AB1D-60E37FD7560D}" type="presParOf" srcId="{C071F465-0440-4AB0-8CDE-47CC5B74442C}" destId="{74536DAC-37F3-4F22-ABFF-BC5EE160A157}" srcOrd="0" destOrd="0" presId="urn:microsoft.com/office/officeart/2005/8/layout/process2"/>
    <dgm:cxn modelId="{DF00B8E9-3860-47E5-ADA0-E36342287C1B}" type="presParOf" srcId="{A3BEC090-322A-417D-BE58-AE5BA9BDFE64}" destId="{5A50BC95-5B8F-4F86-9050-2B4757949BE0}" srcOrd="2" destOrd="0" presId="urn:microsoft.com/office/officeart/2005/8/layout/process2"/>
    <dgm:cxn modelId="{67BF2623-9E79-4B3B-89DB-AF47705140E8}" type="presParOf" srcId="{A3BEC090-322A-417D-BE58-AE5BA9BDFE64}" destId="{733997F5-3DD9-4035-BD17-F93DE27C9A5F}" srcOrd="3" destOrd="0" presId="urn:microsoft.com/office/officeart/2005/8/layout/process2"/>
    <dgm:cxn modelId="{A8EDA772-B5A1-4025-8D88-EAB7225DD910}" type="presParOf" srcId="{733997F5-3DD9-4035-BD17-F93DE27C9A5F}" destId="{1D8D1BD7-527D-4CDD-9A7E-A73FAEAC5A89}" srcOrd="0" destOrd="0" presId="urn:microsoft.com/office/officeart/2005/8/layout/process2"/>
    <dgm:cxn modelId="{7EC1478A-6042-4AD9-BE23-2DE41E6558E2}" type="presParOf" srcId="{A3BEC090-322A-417D-BE58-AE5BA9BDFE64}" destId="{0E2A3493-87DC-4E3A-8C29-286C87769D1E}" srcOrd="4"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C974A6-4D75-46C1-AB1F-ED39767B9E27}" type="doc">
      <dgm:prSet loTypeId="urn:microsoft.com/office/officeart/2005/8/layout/process2" loCatId="process" qsTypeId="urn:microsoft.com/office/officeart/2005/8/quickstyle/simple1" qsCatId="simple" csTypeId="urn:microsoft.com/office/officeart/2005/8/colors/accent1_2" csCatId="accent1" phldr="1"/>
      <dgm:spPr/>
    </dgm:pt>
    <dgm:pt modelId="{59241B95-EEA6-4384-8FC9-5FBE964C4FED}">
      <dgm:prSet phldrT="[Текст]" custT="1"/>
      <dgm:spPr>
        <a:solidFill>
          <a:schemeClr val="accent5">
            <a:lumMod val="60000"/>
            <a:lumOff val="40000"/>
          </a:schemeClr>
        </a:solidFill>
      </dgm:spPr>
      <dgm:t>
        <a:bodyPr/>
        <a:lstStyle/>
        <a:p>
          <a:r>
            <a:rPr lang="ru-RU" sz="1600" b="1" u="sng" dirty="0" smtClean="0">
              <a:solidFill>
                <a:schemeClr val="tx1"/>
              </a:solidFill>
            </a:rPr>
            <a:t>Цель 5. Повышение эффективности деятельности органов местного самоуправления.</a:t>
          </a:r>
          <a:endParaRPr lang="ru-RU" sz="1600" b="1" dirty="0">
            <a:solidFill>
              <a:schemeClr val="tx1"/>
            </a:solidFill>
          </a:endParaRPr>
        </a:p>
      </dgm:t>
    </dgm:pt>
    <dgm:pt modelId="{CE970CDA-A084-4FA6-BDA7-0AA36089390D}" type="parTrans" cxnId="{9C02C3CD-07E3-4685-ABC8-F94D1C587B5A}">
      <dgm:prSet/>
      <dgm:spPr/>
      <dgm:t>
        <a:bodyPr/>
        <a:lstStyle/>
        <a:p>
          <a:endParaRPr lang="ru-RU"/>
        </a:p>
      </dgm:t>
    </dgm:pt>
    <dgm:pt modelId="{FB4EFCA9-85E4-4019-95F2-99676970B991}" type="sibTrans" cxnId="{9C02C3CD-07E3-4685-ABC8-F94D1C587B5A}">
      <dgm:prSet/>
      <dgm:spPr/>
      <dgm:t>
        <a:bodyPr/>
        <a:lstStyle/>
        <a:p>
          <a:endParaRPr lang="ru-RU"/>
        </a:p>
      </dgm:t>
    </dgm:pt>
    <dgm:pt modelId="{FC2BBB0B-1EAF-4197-9854-86F83A389D47}">
      <dgm:prSet phldrT="[Текст]" custT="1"/>
      <dgm:spPr>
        <a:solidFill>
          <a:schemeClr val="accent5">
            <a:lumMod val="40000"/>
            <a:lumOff val="60000"/>
          </a:schemeClr>
        </a:solidFill>
      </dgm:spPr>
      <dgm:t>
        <a:bodyPr/>
        <a:lstStyle/>
        <a:p>
          <a:r>
            <a:rPr lang="ru-RU" sz="1600" b="1" dirty="0" smtClean="0">
              <a:solidFill>
                <a:schemeClr val="tx1"/>
              </a:solidFill>
            </a:rPr>
            <a:t>Реализация целей социально-экономического развития муниципального образования по развитию человеческого капитала, привлечению инвестиций и сбалансированному территориальному развитию предъявляет повышенные требования к эффективности муниципального управления и оказанию муниципальных услуг. </a:t>
          </a:r>
          <a:endParaRPr lang="ru-RU" sz="1600" b="1" dirty="0">
            <a:solidFill>
              <a:schemeClr val="tx1"/>
            </a:solidFill>
          </a:endParaRPr>
        </a:p>
      </dgm:t>
    </dgm:pt>
    <dgm:pt modelId="{1F5FD5E3-7592-4E3F-867A-F30C4BFA2109}" type="parTrans" cxnId="{2233B54A-46C4-40F7-BB36-74628EAB31B3}">
      <dgm:prSet/>
      <dgm:spPr/>
      <dgm:t>
        <a:bodyPr/>
        <a:lstStyle/>
        <a:p>
          <a:endParaRPr lang="ru-RU"/>
        </a:p>
      </dgm:t>
    </dgm:pt>
    <dgm:pt modelId="{150B2332-47B5-463D-BB68-BA6F1A6FA0DB}" type="sibTrans" cxnId="{2233B54A-46C4-40F7-BB36-74628EAB31B3}">
      <dgm:prSet/>
      <dgm:spPr/>
      <dgm:t>
        <a:bodyPr/>
        <a:lstStyle/>
        <a:p>
          <a:endParaRPr lang="ru-RU"/>
        </a:p>
      </dgm:t>
    </dgm:pt>
    <dgm:pt modelId="{8000D5BC-09F9-469C-B315-39CF162AFF07}">
      <dgm:prSet phldrT="[Текст]" custT="1"/>
      <dgm:spPr>
        <a:solidFill>
          <a:schemeClr val="accent5">
            <a:lumMod val="20000"/>
            <a:lumOff val="80000"/>
          </a:schemeClr>
        </a:solidFill>
      </dgm:spPr>
      <dgm:t>
        <a:bodyPr/>
        <a:lstStyle/>
        <a:p>
          <a:r>
            <a:rPr lang="ru-RU" sz="1600" b="1" dirty="0" smtClean="0">
              <a:solidFill>
                <a:schemeClr val="tx1"/>
              </a:solidFill>
            </a:rPr>
            <a:t>Необходимо:</a:t>
          </a:r>
        </a:p>
        <a:p>
          <a:r>
            <a:rPr lang="ru-RU" sz="1600" b="1" dirty="0" smtClean="0">
              <a:solidFill>
                <a:schemeClr val="tx1"/>
              </a:solidFill>
            </a:rPr>
            <a:t>Обеспечить развитие форм непосредственного участия граждан в решении вопросов местного значения, </a:t>
          </a:r>
        </a:p>
        <a:p>
          <a:r>
            <a:rPr lang="ru-RU" sz="1600" b="1" dirty="0" smtClean="0">
              <a:solidFill>
                <a:schemeClr val="tx1"/>
              </a:solidFill>
            </a:rPr>
            <a:t>Обеспечить укрепление экономической основы местного самоуправления,</a:t>
          </a:r>
        </a:p>
        <a:p>
          <a:r>
            <a:rPr lang="ru-RU" sz="1600" b="1" dirty="0" smtClean="0">
              <a:solidFill>
                <a:schemeClr val="tx1"/>
              </a:solidFill>
            </a:rPr>
            <a:t>Содействовать  развитию межмуниципального сотрудничества, </a:t>
          </a:r>
        </a:p>
        <a:p>
          <a:r>
            <a:rPr lang="ru-RU" sz="1600" b="1" dirty="0" smtClean="0">
              <a:solidFill>
                <a:schemeClr val="tx1"/>
              </a:solidFill>
            </a:rPr>
            <a:t>Совершенствование системы муниципального управления в муниципальном районе,</a:t>
          </a:r>
        </a:p>
        <a:p>
          <a:r>
            <a:rPr lang="ru-RU" sz="1600" b="1" dirty="0" smtClean="0">
              <a:solidFill>
                <a:schemeClr val="tx1"/>
              </a:solidFill>
            </a:rPr>
            <a:t>Совершенствование территориального развития.</a:t>
          </a:r>
          <a:endParaRPr lang="ru-RU" sz="1600" b="1" dirty="0">
            <a:solidFill>
              <a:schemeClr val="tx1"/>
            </a:solidFill>
          </a:endParaRPr>
        </a:p>
      </dgm:t>
    </dgm:pt>
    <dgm:pt modelId="{FFE47C91-235F-4ECF-A23F-9FCFA758E3D6}" type="parTrans" cxnId="{DF7DB019-8579-4B92-B982-F868E3905133}">
      <dgm:prSet/>
      <dgm:spPr/>
      <dgm:t>
        <a:bodyPr/>
        <a:lstStyle/>
        <a:p>
          <a:endParaRPr lang="ru-RU"/>
        </a:p>
      </dgm:t>
    </dgm:pt>
    <dgm:pt modelId="{16431AF0-CDE1-4124-81A9-26E8C3CDCCB2}" type="sibTrans" cxnId="{DF7DB019-8579-4B92-B982-F868E3905133}">
      <dgm:prSet/>
      <dgm:spPr/>
      <dgm:t>
        <a:bodyPr/>
        <a:lstStyle/>
        <a:p>
          <a:endParaRPr lang="ru-RU"/>
        </a:p>
      </dgm:t>
    </dgm:pt>
    <dgm:pt modelId="{D3E799ED-553D-4711-B50D-C72FC8B65AC3}" type="pres">
      <dgm:prSet presAssocID="{F9C974A6-4D75-46C1-AB1F-ED39767B9E27}" presName="linearFlow" presStyleCnt="0">
        <dgm:presLayoutVars>
          <dgm:resizeHandles val="exact"/>
        </dgm:presLayoutVars>
      </dgm:prSet>
      <dgm:spPr/>
    </dgm:pt>
    <dgm:pt modelId="{13F25987-2FC4-4D28-90F1-26BCDBEAC141}" type="pres">
      <dgm:prSet presAssocID="{59241B95-EEA6-4384-8FC9-5FBE964C4FED}" presName="node" presStyleLbl="node1" presStyleIdx="0" presStyleCnt="3" custScaleX="75978">
        <dgm:presLayoutVars>
          <dgm:bulletEnabled val="1"/>
        </dgm:presLayoutVars>
      </dgm:prSet>
      <dgm:spPr/>
      <dgm:t>
        <a:bodyPr/>
        <a:lstStyle/>
        <a:p>
          <a:endParaRPr lang="ru-RU"/>
        </a:p>
      </dgm:t>
    </dgm:pt>
    <dgm:pt modelId="{1C539D8D-A02B-4694-8BFE-A3FE50E90080}" type="pres">
      <dgm:prSet presAssocID="{FB4EFCA9-85E4-4019-95F2-99676970B991}" presName="sibTrans" presStyleLbl="sibTrans2D1" presStyleIdx="0" presStyleCnt="2"/>
      <dgm:spPr/>
      <dgm:t>
        <a:bodyPr/>
        <a:lstStyle/>
        <a:p>
          <a:endParaRPr lang="ru-RU"/>
        </a:p>
      </dgm:t>
    </dgm:pt>
    <dgm:pt modelId="{EC705822-818A-48A5-A350-83F28479DCED}" type="pres">
      <dgm:prSet presAssocID="{FB4EFCA9-85E4-4019-95F2-99676970B991}" presName="connectorText" presStyleLbl="sibTrans2D1" presStyleIdx="0" presStyleCnt="2"/>
      <dgm:spPr/>
      <dgm:t>
        <a:bodyPr/>
        <a:lstStyle/>
        <a:p>
          <a:endParaRPr lang="ru-RU"/>
        </a:p>
      </dgm:t>
    </dgm:pt>
    <dgm:pt modelId="{647FCC10-DAF9-43A1-A88E-A054923BCDBA}" type="pres">
      <dgm:prSet presAssocID="{FC2BBB0B-1EAF-4197-9854-86F83A389D47}" presName="node" presStyleLbl="node1" presStyleIdx="1" presStyleCnt="3" custScaleX="129005" custScaleY="115228">
        <dgm:presLayoutVars>
          <dgm:bulletEnabled val="1"/>
        </dgm:presLayoutVars>
      </dgm:prSet>
      <dgm:spPr/>
      <dgm:t>
        <a:bodyPr/>
        <a:lstStyle/>
        <a:p>
          <a:endParaRPr lang="ru-RU"/>
        </a:p>
      </dgm:t>
    </dgm:pt>
    <dgm:pt modelId="{572FBB2B-6D24-4193-8580-448F75192056}" type="pres">
      <dgm:prSet presAssocID="{150B2332-47B5-463D-BB68-BA6F1A6FA0DB}" presName="sibTrans" presStyleLbl="sibTrans2D1" presStyleIdx="1" presStyleCnt="2"/>
      <dgm:spPr/>
      <dgm:t>
        <a:bodyPr/>
        <a:lstStyle/>
        <a:p>
          <a:endParaRPr lang="ru-RU"/>
        </a:p>
      </dgm:t>
    </dgm:pt>
    <dgm:pt modelId="{7E6F49B6-AB39-4515-86EE-6C846FCC85FF}" type="pres">
      <dgm:prSet presAssocID="{150B2332-47B5-463D-BB68-BA6F1A6FA0DB}" presName="connectorText" presStyleLbl="sibTrans2D1" presStyleIdx="1" presStyleCnt="2"/>
      <dgm:spPr/>
      <dgm:t>
        <a:bodyPr/>
        <a:lstStyle/>
        <a:p>
          <a:endParaRPr lang="ru-RU"/>
        </a:p>
      </dgm:t>
    </dgm:pt>
    <dgm:pt modelId="{2452C845-A021-4578-83DD-B680329C7A69}" type="pres">
      <dgm:prSet presAssocID="{8000D5BC-09F9-469C-B315-39CF162AFF07}" presName="node" presStyleLbl="node1" presStyleIdx="2" presStyleCnt="3" custScaleX="183009" custScaleY="178075">
        <dgm:presLayoutVars>
          <dgm:bulletEnabled val="1"/>
        </dgm:presLayoutVars>
      </dgm:prSet>
      <dgm:spPr/>
      <dgm:t>
        <a:bodyPr/>
        <a:lstStyle/>
        <a:p>
          <a:endParaRPr lang="ru-RU"/>
        </a:p>
      </dgm:t>
    </dgm:pt>
  </dgm:ptLst>
  <dgm:cxnLst>
    <dgm:cxn modelId="{D0A768A1-C0CB-4F32-A66F-B57A80059A1E}" type="presOf" srcId="{FB4EFCA9-85E4-4019-95F2-99676970B991}" destId="{1C539D8D-A02B-4694-8BFE-A3FE50E90080}" srcOrd="0" destOrd="0" presId="urn:microsoft.com/office/officeart/2005/8/layout/process2"/>
    <dgm:cxn modelId="{6B94F3B6-FA20-40AC-9B35-1AFDCF01CEE6}" type="presOf" srcId="{FC2BBB0B-1EAF-4197-9854-86F83A389D47}" destId="{647FCC10-DAF9-43A1-A88E-A054923BCDBA}" srcOrd="0" destOrd="0" presId="urn:microsoft.com/office/officeart/2005/8/layout/process2"/>
    <dgm:cxn modelId="{3E51A13F-7A86-4E0A-BFAF-A49A18521119}" type="presOf" srcId="{59241B95-EEA6-4384-8FC9-5FBE964C4FED}" destId="{13F25987-2FC4-4D28-90F1-26BCDBEAC141}" srcOrd="0" destOrd="0" presId="urn:microsoft.com/office/officeart/2005/8/layout/process2"/>
    <dgm:cxn modelId="{A454F2BE-D598-4961-9370-F0C9C1917481}" type="presOf" srcId="{150B2332-47B5-463D-BB68-BA6F1A6FA0DB}" destId="{7E6F49B6-AB39-4515-86EE-6C846FCC85FF}" srcOrd="1" destOrd="0" presId="urn:microsoft.com/office/officeart/2005/8/layout/process2"/>
    <dgm:cxn modelId="{9C02C3CD-07E3-4685-ABC8-F94D1C587B5A}" srcId="{F9C974A6-4D75-46C1-AB1F-ED39767B9E27}" destId="{59241B95-EEA6-4384-8FC9-5FBE964C4FED}" srcOrd="0" destOrd="0" parTransId="{CE970CDA-A084-4FA6-BDA7-0AA36089390D}" sibTransId="{FB4EFCA9-85E4-4019-95F2-99676970B991}"/>
    <dgm:cxn modelId="{8159E2CA-C29E-470B-81C8-253EBE107D58}" type="presOf" srcId="{F9C974A6-4D75-46C1-AB1F-ED39767B9E27}" destId="{D3E799ED-553D-4711-B50D-C72FC8B65AC3}" srcOrd="0" destOrd="0" presId="urn:microsoft.com/office/officeart/2005/8/layout/process2"/>
    <dgm:cxn modelId="{438B87E6-0C93-4295-ABE1-D2209E26AFAE}" type="presOf" srcId="{8000D5BC-09F9-469C-B315-39CF162AFF07}" destId="{2452C845-A021-4578-83DD-B680329C7A69}" srcOrd="0" destOrd="0" presId="urn:microsoft.com/office/officeart/2005/8/layout/process2"/>
    <dgm:cxn modelId="{2233B54A-46C4-40F7-BB36-74628EAB31B3}" srcId="{F9C974A6-4D75-46C1-AB1F-ED39767B9E27}" destId="{FC2BBB0B-1EAF-4197-9854-86F83A389D47}" srcOrd="1" destOrd="0" parTransId="{1F5FD5E3-7592-4E3F-867A-F30C4BFA2109}" sibTransId="{150B2332-47B5-463D-BB68-BA6F1A6FA0DB}"/>
    <dgm:cxn modelId="{06C4D674-A575-4D0D-878C-34643CBAB7B6}" type="presOf" srcId="{FB4EFCA9-85E4-4019-95F2-99676970B991}" destId="{EC705822-818A-48A5-A350-83F28479DCED}" srcOrd="1" destOrd="0" presId="urn:microsoft.com/office/officeart/2005/8/layout/process2"/>
    <dgm:cxn modelId="{ECB3F25E-2D7E-4C4A-AE96-0C92053247D7}" type="presOf" srcId="{150B2332-47B5-463D-BB68-BA6F1A6FA0DB}" destId="{572FBB2B-6D24-4193-8580-448F75192056}" srcOrd="0" destOrd="0" presId="urn:microsoft.com/office/officeart/2005/8/layout/process2"/>
    <dgm:cxn modelId="{DF7DB019-8579-4B92-B982-F868E3905133}" srcId="{F9C974A6-4D75-46C1-AB1F-ED39767B9E27}" destId="{8000D5BC-09F9-469C-B315-39CF162AFF07}" srcOrd="2" destOrd="0" parTransId="{FFE47C91-235F-4ECF-A23F-9FCFA758E3D6}" sibTransId="{16431AF0-CDE1-4124-81A9-26E8C3CDCCB2}"/>
    <dgm:cxn modelId="{F6269982-5893-4F59-91C7-0544C76CBC4A}" type="presParOf" srcId="{D3E799ED-553D-4711-B50D-C72FC8B65AC3}" destId="{13F25987-2FC4-4D28-90F1-26BCDBEAC141}" srcOrd="0" destOrd="0" presId="urn:microsoft.com/office/officeart/2005/8/layout/process2"/>
    <dgm:cxn modelId="{A9814A2E-14DF-45B6-82E2-AC5A7F3E1056}" type="presParOf" srcId="{D3E799ED-553D-4711-B50D-C72FC8B65AC3}" destId="{1C539D8D-A02B-4694-8BFE-A3FE50E90080}" srcOrd="1" destOrd="0" presId="urn:microsoft.com/office/officeart/2005/8/layout/process2"/>
    <dgm:cxn modelId="{2E60E7A1-DCEF-4893-8EF0-40951141CEAB}" type="presParOf" srcId="{1C539D8D-A02B-4694-8BFE-A3FE50E90080}" destId="{EC705822-818A-48A5-A350-83F28479DCED}" srcOrd="0" destOrd="0" presId="urn:microsoft.com/office/officeart/2005/8/layout/process2"/>
    <dgm:cxn modelId="{B2DC451C-06CD-4B9A-8279-16133179B4FD}" type="presParOf" srcId="{D3E799ED-553D-4711-B50D-C72FC8B65AC3}" destId="{647FCC10-DAF9-43A1-A88E-A054923BCDBA}" srcOrd="2" destOrd="0" presId="urn:microsoft.com/office/officeart/2005/8/layout/process2"/>
    <dgm:cxn modelId="{DB67BB3B-E3BA-41B9-8521-C0F3051D17F4}" type="presParOf" srcId="{D3E799ED-553D-4711-B50D-C72FC8B65AC3}" destId="{572FBB2B-6D24-4193-8580-448F75192056}" srcOrd="3" destOrd="0" presId="urn:microsoft.com/office/officeart/2005/8/layout/process2"/>
    <dgm:cxn modelId="{2AC85E1D-6A17-4506-8050-506DAA4EB213}" type="presParOf" srcId="{572FBB2B-6D24-4193-8580-448F75192056}" destId="{7E6F49B6-AB39-4515-86EE-6C846FCC85FF}" srcOrd="0" destOrd="0" presId="urn:microsoft.com/office/officeart/2005/8/layout/process2"/>
    <dgm:cxn modelId="{14422AB5-6633-4373-8123-093458B374A7}" type="presParOf" srcId="{D3E799ED-553D-4711-B50D-C72FC8B65AC3}" destId="{2452C845-A021-4578-83DD-B680329C7A69}" srcOrd="4"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0A0B7C0-E373-43AD-AC08-85B600804F60}"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ru-RU"/>
        </a:p>
      </dgm:t>
    </dgm:pt>
    <dgm:pt modelId="{ACBFF829-4C94-4F80-BA00-EA0A785DA8D1}">
      <dgm:prSet phldrT="[Текст]" custT="1"/>
      <dgm:spPr>
        <a:solidFill>
          <a:schemeClr val="tx2">
            <a:lumMod val="40000"/>
            <a:lumOff val="60000"/>
          </a:schemeClr>
        </a:solidFill>
      </dgm:spPr>
      <dgm:t>
        <a:bodyPr/>
        <a:lstStyle/>
        <a:p>
          <a:pPr algn="l"/>
          <a:r>
            <a:rPr lang="ru-RU" sz="1600" b="1" dirty="0" smtClean="0">
              <a:solidFill>
                <a:schemeClr val="tx1"/>
              </a:solidFill>
            </a:rPr>
            <a:t>Оказание поддержки организациям, осуществляющим ввод новых рабочих мест, в том числе в рамках инвестиционных проектов и модернизации производств.</a:t>
          </a:r>
          <a:endParaRPr lang="ru-RU" sz="1600" b="1" dirty="0">
            <a:solidFill>
              <a:schemeClr val="tx1"/>
            </a:solidFill>
          </a:endParaRPr>
        </a:p>
      </dgm:t>
    </dgm:pt>
    <dgm:pt modelId="{33A2E063-064F-47AE-B4C4-E2BECFB59FEB}" type="parTrans" cxnId="{05344F9A-6FCB-456C-9873-F1C0CDDD6CF5}">
      <dgm:prSet/>
      <dgm:spPr/>
      <dgm:t>
        <a:bodyPr/>
        <a:lstStyle/>
        <a:p>
          <a:endParaRPr lang="ru-RU"/>
        </a:p>
      </dgm:t>
    </dgm:pt>
    <dgm:pt modelId="{B9211409-B221-441A-B9BF-D1B6F83DEB8D}" type="sibTrans" cxnId="{05344F9A-6FCB-456C-9873-F1C0CDDD6CF5}">
      <dgm:prSet/>
      <dgm:spPr/>
      <dgm:t>
        <a:bodyPr/>
        <a:lstStyle/>
        <a:p>
          <a:endParaRPr lang="ru-RU"/>
        </a:p>
      </dgm:t>
    </dgm:pt>
    <dgm:pt modelId="{F30C1789-402D-47F4-BB93-9B9DA638B10F}">
      <dgm:prSet phldrT="[Текст]" custT="1"/>
      <dgm:spPr>
        <a:solidFill>
          <a:schemeClr val="tx2">
            <a:lumMod val="40000"/>
            <a:lumOff val="60000"/>
          </a:schemeClr>
        </a:solidFill>
      </dgm:spPr>
      <dgm:t>
        <a:bodyPr/>
        <a:lstStyle/>
        <a:p>
          <a:pPr algn="l"/>
          <a:r>
            <a:rPr lang="ru-RU" sz="1600" b="1" dirty="0" smtClean="0">
              <a:solidFill>
                <a:schemeClr val="tx1"/>
              </a:solidFill>
            </a:rPr>
            <a:t>Содействие </a:t>
          </a:r>
          <a:r>
            <a:rPr lang="ru-RU" sz="1600" b="1" dirty="0" err="1" smtClean="0">
              <a:solidFill>
                <a:schemeClr val="tx1"/>
              </a:solidFill>
            </a:rPr>
            <a:t>самозанятости</a:t>
          </a:r>
          <a:r>
            <a:rPr lang="ru-RU" sz="1600" b="1" dirty="0" smtClean="0">
              <a:solidFill>
                <a:schemeClr val="tx1"/>
              </a:solidFill>
            </a:rPr>
            <a:t> безработных граждан путём организации их участия в конкурсных отборах на предоставление финансовой помощи на создание собственного бизнеса</a:t>
          </a:r>
          <a:endParaRPr lang="ru-RU" sz="1600" b="1" dirty="0">
            <a:solidFill>
              <a:schemeClr val="tx1"/>
            </a:solidFill>
          </a:endParaRPr>
        </a:p>
      </dgm:t>
    </dgm:pt>
    <dgm:pt modelId="{0BB15CBF-7BF4-4FE6-AFB4-208D50F05F59}" type="parTrans" cxnId="{5515952C-26D0-46B4-B5A2-39776E452C8E}">
      <dgm:prSet/>
      <dgm:spPr/>
      <dgm:t>
        <a:bodyPr/>
        <a:lstStyle/>
        <a:p>
          <a:endParaRPr lang="ru-RU"/>
        </a:p>
      </dgm:t>
    </dgm:pt>
    <dgm:pt modelId="{3407930D-C46E-4138-A72C-13534899E3C9}" type="sibTrans" cxnId="{5515952C-26D0-46B4-B5A2-39776E452C8E}">
      <dgm:prSet/>
      <dgm:spPr/>
      <dgm:t>
        <a:bodyPr/>
        <a:lstStyle/>
        <a:p>
          <a:endParaRPr lang="ru-RU"/>
        </a:p>
      </dgm:t>
    </dgm:pt>
    <dgm:pt modelId="{9C01B631-1055-4D1B-9DEE-4B81B31835A9}">
      <dgm:prSet phldrT="[Текст]"/>
      <dgm:spPr>
        <a:solidFill>
          <a:schemeClr val="tx2">
            <a:lumMod val="40000"/>
            <a:lumOff val="60000"/>
          </a:schemeClr>
        </a:solidFill>
      </dgm:spPr>
      <dgm:t>
        <a:bodyPr/>
        <a:lstStyle/>
        <a:p>
          <a:pPr algn="l"/>
          <a:r>
            <a:rPr lang="ru-RU" b="1" dirty="0" smtClean="0">
              <a:solidFill>
                <a:schemeClr val="tx1"/>
              </a:solidFill>
            </a:rPr>
            <a:t>Продолжение работы по противодействию неформальной занятости, выявлению и устранению фактов выплаты заработной платы ниже установленного законодательством уровня минимального размера оплаты труда.</a:t>
          </a:r>
          <a:endParaRPr lang="ru-RU" b="1" dirty="0">
            <a:solidFill>
              <a:schemeClr val="tx1"/>
            </a:solidFill>
          </a:endParaRPr>
        </a:p>
      </dgm:t>
    </dgm:pt>
    <dgm:pt modelId="{D86E392F-E8DB-481A-8C91-B21C3BEA039E}" type="parTrans" cxnId="{AFE437A4-8BBE-4F1C-95EE-D1D165F70F4F}">
      <dgm:prSet/>
      <dgm:spPr/>
      <dgm:t>
        <a:bodyPr/>
        <a:lstStyle/>
        <a:p>
          <a:endParaRPr lang="ru-RU"/>
        </a:p>
      </dgm:t>
    </dgm:pt>
    <dgm:pt modelId="{99ACACA1-7AF1-450D-8D17-CCA48DF57E09}" type="sibTrans" cxnId="{AFE437A4-8BBE-4F1C-95EE-D1D165F70F4F}">
      <dgm:prSet/>
      <dgm:spPr/>
      <dgm:t>
        <a:bodyPr/>
        <a:lstStyle/>
        <a:p>
          <a:endParaRPr lang="ru-RU"/>
        </a:p>
      </dgm:t>
    </dgm:pt>
    <dgm:pt modelId="{64D91157-6EA3-4AD1-904C-EA4C90EAEA69}">
      <dgm:prSet custT="1"/>
      <dgm:spPr>
        <a:solidFill>
          <a:schemeClr val="tx2">
            <a:lumMod val="40000"/>
            <a:lumOff val="60000"/>
          </a:schemeClr>
        </a:solidFill>
      </dgm:spPr>
      <dgm:t>
        <a:bodyPr/>
        <a:lstStyle/>
        <a:p>
          <a:pPr algn="l"/>
          <a:r>
            <a:rPr lang="ru-RU" sz="1600" b="1" dirty="0" smtClean="0">
              <a:solidFill>
                <a:schemeClr val="tx1"/>
              </a:solidFill>
            </a:rPr>
            <a:t>Формирование необходимых условий для закрепления в районе молодых специалистов (предоставление жилья, заключение соглашений о целевом обучении в учреждениях профессионального образования).</a:t>
          </a:r>
          <a:endParaRPr lang="ru-RU" sz="1600" b="1" dirty="0">
            <a:solidFill>
              <a:schemeClr val="tx1"/>
            </a:solidFill>
          </a:endParaRPr>
        </a:p>
      </dgm:t>
    </dgm:pt>
    <dgm:pt modelId="{945AA7AC-F712-4E64-B963-0B85BDF171EF}" type="parTrans" cxnId="{90E237C9-166A-406D-B8A4-CF6DA1AEE62A}">
      <dgm:prSet/>
      <dgm:spPr/>
      <dgm:t>
        <a:bodyPr/>
        <a:lstStyle/>
        <a:p>
          <a:endParaRPr lang="ru-RU"/>
        </a:p>
      </dgm:t>
    </dgm:pt>
    <dgm:pt modelId="{F91AE4FA-3FB6-46E2-813C-A50C1D59FFDA}" type="sibTrans" cxnId="{90E237C9-166A-406D-B8A4-CF6DA1AEE62A}">
      <dgm:prSet/>
      <dgm:spPr/>
      <dgm:t>
        <a:bodyPr/>
        <a:lstStyle/>
        <a:p>
          <a:endParaRPr lang="ru-RU"/>
        </a:p>
      </dgm:t>
    </dgm:pt>
    <dgm:pt modelId="{F2EE75A4-1884-40D9-B14F-D7126BBD962F}" type="pres">
      <dgm:prSet presAssocID="{F0A0B7C0-E373-43AD-AC08-85B600804F60}" presName="linearFlow" presStyleCnt="0">
        <dgm:presLayoutVars>
          <dgm:dir/>
          <dgm:resizeHandles val="exact"/>
        </dgm:presLayoutVars>
      </dgm:prSet>
      <dgm:spPr/>
      <dgm:t>
        <a:bodyPr/>
        <a:lstStyle/>
        <a:p>
          <a:endParaRPr lang="ru-RU"/>
        </a:p>
      </dgm:t>
    </dgm:pt>
    <dgm:pt modelId="{5F8269BF-FD0C-49C3-AB2C-AF8CC3F494BD}" type="pres">
      <dgm:prSet presAssocID="{ACBFF829-4C94-4F80-BA00-EA0A785DA8D1}" presName="composite" presStyleCnt="0"/>
      <dgm:spPr/>
    </dgm:pt>
    <dgm:pt modelId="{74AA6CAB-AF8E-43A4-BF06-45DC34583559}" type="pres">
      <dgm:prSet presAssocID="{ACBFF829-4C94-4F80-BA00-EA0A785DA8D1}" presName="imgShp" presStyleLbl="fgImgPlace1" presStyleIdx="0" presStyleCnt="4" custScaleX="75796" custScaleY="93626" custLinFactNeighborX="2614" custLinFactNeighborY="-282"/>
      <dgm:spPr>
        <a:blipFill rotWithShape="0">
          <a:blip xmlns:r="http://schemas.openxmlformats.org/officeDocument/2006/relationships" r:embed="rId1"/>
          <a:stretch>
            <a:fillRect/>
          </a:stretch>
        </a:blipFill>
      </dgm:spPr>
    </dgm:pt>
    <dgm:pt modelId="{26600937-DEC0-4040-A68B-05E256DDFA94}" type="pres">
      <dgm:prSet presAssocID="{ACBFF829-4C94-4F80-BA00-EA0A785DA8D1}" presName="txShp" presStyleLbl="node1" presStyleIdx="0" presStyleCnt="4" custScaleX="111857">
        <dgm:presLayoutVars>
          <dgm:bulletEnabled val="1"/>
        </dgm:presLayoutVars>
      </dgm:prSet>
      <dgm:spPr/>
      <dgm:t>
        <a:bodyPr/>
        <a:lstStyle/>
        <a:p>
          <a:endParaRPr lang="ru-RU"/>
        </a:p>
      </dgm:t>
    </dgm:pt>
    <dgm:pt modelId="{2C5FA1E3-5BCA-4808-B49C-7B2CF995E862}" type="pres">
      <dgm:prSet presAssocID="{B9211409-B221-441A-B9BF-D1B6F83DEB8D}" presName="spacing" presStyleCnt="0"/>
      <dgm:spPr/>
    </dgm:pt>
    <dgm:pt modelId="{CCEA18F1-1243-494D-B57D-7460B7EA96BB}" type="pres">
      <dgm:prSet presAssocID="{64D91157-6EA3-4AD1-904C-EA4C90EAEA69}" presName="composite" presStyleCnt="0"/>
      <dgm:spPr/>
    </dgm:pt>
    <dgm:pt modelId="{8182534A-D52C-4D93-801C-E7DDE63710E2}" type="pres">
      <dgm:prSet presAssocID="{64D91157-6EA3-4AD1-904C-EA4C90EAEA69}" presName="imgShp" presStyleLbl="fgImgPlace1" presStyleIdx="1" presStyleCnt="4" custScaleX="69629"/>
      <dgm:spPr>
        <a:blipFill rotWithShape="0">
          <a:blip xmlns:r="http://schemas.openxmlformats.org/officeDocument/2006/relationships" r:embed="rId2"/>
          <a:stretch>
            <a:fillRect/>
          </a:stretch>
        </a:blipFill>
      </dgm:spPr>
    </dgm:pt>
    <dgm:pt modelId="{4EF3316F-B005-421C-A6E6-7064DD2DF16D}" type="pres">
      <dgm:prSet presAssocID="{64D91157-6EA3-4AD1-904C-EA4C90EAEA69}" presName="txShp" presStyleLbl="node1" presStyleIdx="1" presStyleCnt="4" custScaleX="117433" custScaleY="123775" custLinFactNeighborX="-1991" custLinFactNeighborY="-3845">
        <dgm:presLayoutVars>
          <dgm:bulletEnabled val="1"/>
        </dgm:presLayoutVars>
      </dgm:prSet>
      <dgm:spPr/>
      <dgm:t>
        <a:bodyPr/>
        <a:lstStyle/>
        <a:p>
          <a:endParaRPr lang="ru-RU"/>
        </a:p>
      </dgm:t>
    </dgm:pt>
    <dgm:pt modelId="{CAF957B9-C7B8-4194-AC81-868A4F17A7A5}" type="pres">
      <dgm:prSet presAssocID="{F91AE4FA-3FB6-46E2-813C-A50C1D59FFDA}" presName="spacing" presStyleCnt="0"/>
      <dgm:spPr/>
    </dgm:pt>
    <dgm:pt modelId="{0DA989C6-D605-4CD6-9855-A251F615E708}" type="pres">
      <dgm:prSet presAssocID="{F30C1789-402D-47F4-BB93-9B9DA638B10F}" presName="composite" presStyleCnt="0"/>
      <dgm:spPr/>
    </dgm:pt>
    <dgm:pt modelId="{33E13D29-A93A-4E4A-AC9F-C1977D59D7D7}" type="pres">
      <dgm:prSet presAssocID="{F30C1789-402D-47F4-BB93-9B9DA638B10F}" presName="imgShp" presStyleLbl="fgImgPlace1" presStyleIdx="2" presStyleCnt="4" custScaleX="66396"/>
      <dgm:spPr>
        <a:blipFill rotWithShape="0">
          <a:blip xmlns:r="http://schemas.openxmlformats.org/officeDocument/2006/relationships" r:embed="rId3"/>
          <a:stretch>
            <a:fillRect/>
          </a:stretch>
        </a:blipFill>
      </dgm:spPr>
    </dgm:pt>
    <dgm:pt modelId="{11BDE750-FBC9-4F90-A33B-16CA27C7E587}" type="pres">
      <dgm:prSet presAssocID="{F30C1789-402D-47F4-BB93-9B9DA638B10F}" presName="txShp" presStyleLbl="node1" presStyleIdx="2" presStyleCnt="4" custScaleX="116193" custLinFactNeighborX="-840" custLinFactNeighborY="-4558">
        <dgm:presLayoutVars>
          <dgm:bulletEnabled val="1"/>
        </dgm:presLayoutVars>
      </dgm:prSet>
      <dgm:spPr/>
      <dgm:t>
        <a:bodyPr/>
        <a:lstStyle/>
        <a:p>
          <a:endParaRPr lang="ru-RU"/>
        </a:p>
      </dgm:t>
    </dgm:pt>
    <dgm:pt modelId="{9B2EA157-9680-445C-84D7-7B3C4AC05CFC}" type="pres">
      <dgm:prSet presAssocID="{3407930D-C46E-4138-A72C-13534899E3C9}" presName="spacing" presStyleCnt="0"/>
      <dgm:spPr/>
    </dgm:pt>
    <dgm:pt modelId="{E42AE305-4DF2-47D1-A8CB-B758095C612F}" type="pres">
      <dgm:prSet presAssocID="{9C01B631-1055-4D1B-9DEE-4B81B31835A9}" presName="composite" presStyleCnt="0"/>
      <dgm:spPr/>
    </dgm:pt>
    <dgm:pt modelId="{4FF11AE4-FB0F-452E-A944-856ED82FD71A}" type="pres">
      <dgm:prSet presAssocID="{9C01B631-1055-4D1B-9DEE-4B81B31835A9}" presName="imgShp" presStyleLbl="fgImgPlace1" presStyleIdx="3" presStyleCnt="4" custScaleX="78741"/>
      <dgm:spPr>
        <a:blipFill rotWithShape="0">
          <a:blip xmlns:r="http://schemas.openxmlformats.org/officeDocument/2006/relationships" r:embed="rId4"/>
          <a:stretch>
            <a:fillRect/>
          </a:stretch>
        </a:blipFill>
      </dgm:spPr>
    </dgm:pt>
    <dgm:pt modelId="{2E122B11-27C6-4CAF-A6EC-B0E25CEE5312}" type="pres">
      <dgm:prSet presAssocID="{9C01B631-1055-4D1B-9DEE-4B81B31835A9}" presName="txShp" presStyleLbl="node1" presStyleIdx="3" presStyleCnt="4" custScaleX="113967" custScaleY="124513" custLinFactNeighborX="-840" custLinFactNeighborY="-4558">
        <dgm:presLayoutVars>
          <dgm:bulletEnabled val="1"/>
        </dgm:presLayoutVars>
      </dgm:prSet>
      <dgm:spPr/>
      <dgm:t>
        <a:bodyPr/>
        <a:lstStyle/>
        <a:p>
          <a:endParaRPr lang="ru-RU"/>
        </a:p>
      </dgm:t>
    </dgm:pt>
  </dgm:ptLst>
  <dgm:cxnLst>
    <dgm:cxn modelId="{66EF9B96-A51B-4DC0-8E3D-4311FB8E6D2A}" type="presOf" srcId="{F30C1789-402D-47F4-BB93-9B9DA638B10F}" destId="{11BDE750-FBC9-4F90-A33B-16CA27C7E587}" srcOrd="0" destOrd="0" presId="urn:microsoft.com/office/officeart/2005/8/layout/vList3#1"/>
    <dgm:cxn modelId="{3EF5813F-437B-4A8F-B16B-B52057ADEC73}" type="presOf" srcId="{ACBFF829-4C94-4F80-BA00-EA0A785DA8D1}" destId="{26600937-DEC0-4040-A68B-05E256DDFA94}" srcOrd="0" destOrd="0" presId="urn:microsoft.com/office/officeart/2005/8/layout/vList3#1"/>
    <dgm:cxn modelId="{05344F9A-6FCB-456C-9873-F1C0CDDD6CF5}" srcId="{F0A0B7C0-E373-43AD-AC08-85B600804F60}" destId="{ACBFF829-4C94-4F80-BA00-EA0A785DA8D1}" srcOrd="0" destOrd="0" parTransId="{33A2E063-064F-47AE-B4C4-E2BECFB59FEB}" sibTransId="{B9211409-B221-441A-B9BF-D1B6F83DEB8D}"/>
    <dgm:cxn modelId="{AEC160CF-C9DD-4716-969E-4D3B0193EAE5}" type="presOf" srcId="{F0A0B7C0-E373-43AD-AC08-85B600804F60}" destId="{F2EE75A4-1884-40D9-B14F-D7126BBD962F}" srcOrd="0" destOrd="0" presId="urn:microsoft.com/office/officeart/2005/8/layout/vList3#1"/>
    <dgm:cxn modelId="{5515952C-26D0-46B4-B5A2-39776E452C8E}" srcId="{F0A0B7C0-E373-43AD-AC08-85B600804F60}" destId="{F30C1789-402D-47F4-BB93-9B9DA638B10F}" srcOrd="2" destOrd="0" parTransId="{0BB15CBF-7BF4-4FE6-AFB4-208D50F05F59}" sibTransId="{3407930D-C46E-4138-A72C-13534899E3C9}"/>
    <dgm:cxn modelId="{90E237C9-166A-406D-B8A4-CF6DA1AEE62A}" srcId="{F0A0B7C0-E373-43AD-AC08-85B600804F60}" destId="{64D91157-6EA3-4AD1-904C-EA4C90EAEA69}" srcOrd="1" destOrd="0" parTransId="{945AA7AC-F712-4E64-B963-0B85BDF171EF}" sibTransId="{F91AE4FA-3FB6-46E2-813C-A50C1D59FFDA}"/>
    <dgm:cxn modelId="{BFF43DCE-714D-4CF0-8AD7-313926743BFA}" type="presOf" srcId="{9C01B631-1055-4D1B-9DEE-4B81B31835A9}" destId="{2E122B11-27C6-4CAF-A6EC-B0E25CEE5312}" srcOrd="0" destOrd="0" presId="urn:microsoft.com/office/officeart/2005/8/layout/vList3#1"/>
    <dgm:cxn modelId="{83326380-D3E5-4622-8FD3-E9F3B1A2AB29}" type="presOf" srcId="{64D91157-6EA3-4AD1-904C-EA4C90EAEA69}" destId="{4EF3316F-B005-421C-A6E6-7064DD2DF16D}" srcOrd="0" destOrd="0" presId="urn:microsoft.com/office/officeart/2005/8/layout/vList3#1"/>
    <dgm:cxn modelId="{AFE437A4-8BBE-4F1C-95EE-D1D165F70F4F}" srcId="{F0A0B7C0-E373-43AD-AC08-85B600804F60}" destId="{9C01B631-1055-4D1B-9DEE-4B81B31835A9}" srcOrd="3" destOrd="0" parTransId="{D86E392F-E8DB-481A-8C91-B21C3BEA039E}" sibTransId="{99ACACA1-7AF1-450D-8D17-CCA48DF57E09}"/>
    <dgm:cxn modelId="{1ACABF5C-435F-4351-A3AD-479A0BC1C7D5}" type="presParOf" srcId="{F2EE75A4-1884-40D9-B14F-D7126BBD962F}" destId="{5F8269BF-FD0C-49C3-AB2C-AF8CC3F494BD}" srcOrd="0" destOrd="0" presId="urn:microsoft.com/office/officeart/2005/8/layout/vList3#1"/>
    <dgm:cxn modelId="{9AF44E0F-ECFE-4C23-A208-D82361AAABA5}" type="presParOf" srcId="{5F8269BF-FD0C-49C3-AB2C-AF8CC3F494BD}" destId="{74AA6CAB-AF8E-43A4-BF06-45DC34583559}" srcOrd="0" destOrd="0" presId="urn:microsoft.com/office/officeart/2005/8/layout/vList3#1"/>
    <dgm:cxn modelId="{F1217463-D2BA-4D38-8323-8FA11E5DA228}" type="presParOf" srcId="{5F8269BF-FD0C-49C3-AB2C-AF8CC3F494BD}" destId="{26600937-DEC0-4040-A68B-05E256DDFA94}" srcOrd="1" destOrd="0" presId="urn:microsoft.com/office/officeart/2005/8/layout/vList3#1"/>
    <dgm:cxn modelId="{0E9FBC5A-DE1D-4C00-B882-9CA0352B1648}" type="presParOf" srcId="{F2EE75A4-1884-40D9-B14F-D7126BBD962F}" destId="{2C5FA1E3-5BCA-4808-B49C-7B2CF995E862}" srcOrd="1" destOrd="0" presId="urn:microsoft.com/office/officeart/2005/8/layout/vList3#1"/>
    <dgm:cxn modelId="{357B8E43-3826-44ED-96B2-D0C67ABDAF0D}" type="presParOf" srcId="{F2EE75A4-1884-40D9-B14F-D7126BBD962F}" destId="{CCEA18F1-1243-494D-B57D-7460B7EA96BB}" srcOrd="2" destOrd="0" presId="urn:microsoft.com/office/officeart/2005/8/layout/vList3#1"/>
    <dgm:cxn modelId="{306D5A4B-E341-4AF5-B68C-679D98EEC2B3}" type="presParOf" srcId="{CCEA18F1-1243-494D-B57D-7460B7EA96BB}" destId="{8182534A-D52C-4D93-801C-E7DDE63710E2}" srcOrd="0" destOrd="0" presId="urn:microsoft.com/office/officeart/2005/8/layout/vList3#1"/>
    <dgm:cxn modelId="{6A410496-9D67-4D7E-9D6D-FB3FFA4D46B5}" type="presParOf" srcId="{CCEA18F1-1243-494D-B57D-7460B7EA96BB}" destId="{4EF3316F-B005-421C-A6E6-7064DD2DF16D}" srcOrd="1" destOrd="0" presId="urn:microsoft.com/office/officeart/2005/8/layout/vList3#1"/>
    <dgm:cxn modelId="{A39ADF95-E00C-4441-9F61-3C769C165F0F}" type="presParOf" srcId="{F2EE75A4-1884-40D9-B14F-D7126BBD962F}" destId="{CAF957B9-C7B8-4194-AC81-868A4F17A7A5}" srcOrd="3" destOrd="0" presId="urn:microsoft.com/office/officeart/2005/8/layout/vList3#1"/>
    <dgm:cxn modelId="{415B224F-8C63-4A2B-B265-46D107EBFA63}" type="presParOf" srcId="{F2EE75A4-1884-40D9-B14F-D7126BBD962F}" destId="{0DA989C6-D605-4CD6-9855-A251F615E708}" srcOrd="4" destOrd="0" presId="urn:microsoft.com/office/officeart/2005/8/layout/vList3#1"/>
    <dgm:cxn modelId="{1CC9C145-E1E6-4C09-95A1-F6B1D1AF41B8}" type="presParOf" srcId="{0DA989C6-D605-4CD6-9855-A251F615E708}" destId="{33E13D29-A93A-4E4A-AC9F-C1977D59D7D7}" srcOrd="0" destOrd="0" presId="urn:microsoft.com/office/officeart/2005/8/layout/vList3#1"/>
    <dgm:cxn modelId="{700AEB3D-17F1-48CE-A8C5-4D56198F4EF6}" type="presParOf" srcId="{0DA989C6-D605-4CD6-9855-A251F615E708}" destId="{11BDE750-FBC9-4F90-A33B-16CA27C7E587}" srcOrd="1" destOrd="0" presId="urn:microsoft.com/office/officeart/2005/8/layout/vList3#1"/>
    <dgm:cxn modelId="{1C9C462B-2AB0-488E-90F4-2190EB17D018}" type="presParOf" srcId="{F2EE75A4-1884-40D9-B14F-D7126BBD962F}" destId="{9B2EA157-9680-445C-84D7-7B3C4AC05CFC}" srcOrd="5" destOrd="0" presId="urn:microsoft.com/office/officeart/2005/8/layout/vList3#1"/>
    <dgm:cxn modelId="{5D918A88-58EB-43DD-9123-A97BF9F55672}" type="presParOf" srcId="{F2EE75A4-1884-40D9-B14F-D7126BBD962F}" destId="{E42AE305-4DF2-47D1-A8CB-B758095C612F}" srcOrd="6" destOrd="0" presId="urn:microsoft.com/office/officeart/2005/8/layout/vList3#1"/>
    <dgm:cxn modelId="{18C9FBB7-FDD6-4338-92C4-2191BC655A7C}" type="presParOf" srcId="{E42AE305-4DF2-47D1-A8CB-B758095C612F}" destId="{4FF11AE4-FB0F-452E-A944-856ED82FD71A}" srcOrd="0" destOrd="0" presId="urn:microsoft.com/office/officeart/2005/8/layout/vList3#1"/>
    <dgm:cxn modelId="{B7A15826-14E9-4A94-BF50-D4A00AE52FDB}" type="presParOf" srcId="{E42AE305-4DF2-47D1-A8CB-B758095C612F}" destId="{2E122B11-27C6-4CAF-A6EC-B0E25CEE5312}" srcOrd="1" destOrd="0" presId="urn:microsoft.com/office/officeart/2005/8/layout/vList3#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0A0B7C0-E373-43AD-AC08-85B600804F60}" type="doc">
      <dgm:prSet loTypeId="urn:microsoft.com/office/officeart/2005/8/layout/vList3#2" loCatId="list" qsTypeId="urn:microsoft.com/office/officeart/2005/8/quickstyle/simple1" qsCatId="simple" csTypeId="urn:microsoft.com/office/officeart/2005/8/colors/accent1_2" csCatId="accent1" phldr="1"/>
      <dgm:spPr/>
      <dgm:t>
        <a:bodyPr/>
        <a:lstStyle/>
        <a:p>
          <a:endParaRPr lang="ru-RU"/>
        </a:p>
      </dgm:t>
    </dgm:pt>
    <dgm:pt modelId="{ACBFF829-4C94-4F80-BA00-EA0A785DA8D1}">
      <dgm:prSet phldrT="[Текст]" custT="1">
        <dgm:style>
          <a:lnRef idx="1">
            <a:schemeClr val="accent5"/>
          </a:lnRef>
          <a:fillRef idx="2">
            <a:schemeClr val="accent5"/>
          </a:fillRef>
          <a:effectRef idx="1">
            <a:schemeClr val="accent5"/>
          </a:effectRef>
          <a:fontRef idx="minor">
            <a:schemeClr val="dk1"/>
          </a:fontRef>
        </dgm:style>
      </dgm:prSet>
      <dgm:spPr/>
      <dgm:t>
        <a:bodyPr/>
        <a:lstStyle/>
        <a:p>
          <a:pPr algn="l"/>
          <a:r>
            <a:rPr lang="ru-RU" sz="1800" b="1" dirty="0" smtClean="0">
              <a:solidFill>
                <a:schemeClr val="tx1"/>
              </a:solidFill>
            </a:rPr>
            <a:t>Обеспечение доступности дошкольного образования</a:t>
          </a:r>
        </a:p>
      </dgm:t>
    </dgm:pt>
    <dgm:pt modelId="{33A2E063-064F-47AE-B4C4-E2BECFB59FEB}" type="parTrans" cxnId="{05344F9A-6FCB-456C-9873-F1C0CDDD6CF5}">
      <dgm:prSet/>
      <dgm:spPr/>
      <dgm:t>
        <a:bodyPr/>
        <a:lstStyle/>
        <a:p>
          <a:endParaRPr lang="ru-RU"/>
        </a:p>
      </dgm:t>
    </dgm:pt>
    <dgm:pt modelId="{B9211409-B221-441A-B9BF-D1B6F83DEB8D}" type="sibTrans" cxnId="{05344F9A-6FCB-456C-9873-F1C0CDDD6CF5}">
      <dgm:prSet/>
      <dgm:spPr/>
      <dgm:t>
        <a:bodyPr/>
        <a:lstStyle/>
        <a:p>
          <a:endParaRPr lang="ru-RU"/>
        </a:p>
      </dgm:t>
    </dgm:pt>
    <dgm:pt modelId="{E0B1CE46-6F0B-4751-ACF5-4D7F80BEA846}">
      <dgm:prSet custT="1">
        <dgm:style>
          <a:lnRef idx="1">
            <a:schemeClr val="accent5"/>
          </a:lnRef>
          <a:fillRef idx="2">
            <a:schemeClr val="accent5"/>
          </a:fillRef>
          <a:effectRef idx="1">
            <a:schemeClr val="accent5"/>
          </a:effectRef>
          <a:fontRef idx="minor">
            <a:schemeClr val="dk1"/>
          </a:fontRef>
        </dgm:style>
      </dgm:prSet>
      <dgm:spPr/>
      <dgm:t>
        <a:bodyPr/>
        <a:lstStyle/>
        <a:p>
          <a:r>
            <a:rPr lang="ru-RU" sz="2000" b="1" dirty="0" smtClean="0">
              <a:solidFill>
                <a:schemeClr val="tx1"/>
              </a:solidFill>
            </a:rPr>
            <a:t>Создание современной образовательной инфраструктуры</a:t>
          </a:r>
          <a:endParaRPr lang="ru-RU" sz="2000" b="1" dirty="0">
            <a:solidFill>
              <a:schemeClr val="tx1"/>
            </a:solidFill>
          </a:endParaRPr>
        </a:p>
      </dgm:t>
    </dgm:pt>
    <dgm:pt modelId="{4C836F66-FF0C-4E77-9F35-1CDB326A36D9}" type="parTrans" cxnId="{36CF6418-B09B-4BBC-919A-1F6D9DDB8CC9}">
      <dgm:prSet/>
      <dgm:spPr/>
      <dgm:t>
        <a:bodyPr/>
        <a:lstStyle/>
        <a:p>
          <a:endParaRPr lang="ru-RU"/>
        </a:p>
      </dgm:t>
    </dgm:pt>
    <dgm:pt modelId="{86945E2C-734B-4789-A598-D023B6C28502}" type="sibTrans" cxnId="{36CF6418-B09B-4BBC-919A-1F6D9DDB8CC9}">
      <dgm:prSet/>
      <dgm:spPr/>
      <dgm:t>
        <a:bodyPr/>
        <a:lstStyle/>
        <a:p>
          <a:endParaRPr lang="ru-RU"/>
        </a:p>
      </dgm:t>
    </dgm:pt>
    <dgm:pt modelId="{3383817D-B3CE-4331-97AE-7A60517DF402}">
      <dgm:prSet custT="1">
        <dgm:style>
          <a:lnRef idx="1">
            <a:schemeClr val="accent5"/>
          </a:lnRef>
          <a:fillRef idx="2">
            <a:schemeClr val="accent5"/>
          </a:fillRef>
          <a:effectRef idx="1">
            <a:schemeClr val="accent5"/>
          </a:effectRef>
          <a:fontRef idx="minor">
            <a:schemeClr val="dk1"/>
          </a:fontRef>
        </dgm:style>
      </dgm:prSet>
      <dgm:spPr/>
      <dgm:t>
        <a:bodyPr/>
        <a:lstStyle/>
        <a:p>
          <a:r>
            <a:rPr lang="ru-RU" sz="2000" b="1" dirty="0" smtClean="0">
              <a:solidFill>
                <a:schemeClr val="tx1"/>
              </a:solidFill>
            </a:rPr>
            <a:t>Развитие кадрового потенциала</a:t>
          </a:r>
          <a:endParaRPr lang="ru-RU" sz="2000" b="1" dirty="0">
            <a:solidFill>
              <a:schemeClr val="tx1"/>
            </a:solidFill>
          </a:endParaRPr>
        </a:p>
      </dgm:t>
    </dgm:pt>
    <dgm:pt modelId="{A9887EC9-D4B8-4B33-BE4F-B7DFAF2B63D9}" type="parTrans" cxnId="{20189212-5F0E-43AB-BB1D-D40FC060EB7D}">
      <dgm:prSet/>
      <dgm:spPr/>
      <dgm:t>
        <a:bodyPr/>
        <a:lstStyle/>
        <a:p>
          <a:endParaRPr lang="ru-RU"/>
        </a:p>
      </dgm:t>
    </dgm:pt>
    <dgm:pt modelId="{D2B00E06-1AA3-49C2-BE7E-645D194F13BC}" type="sibTrans" cxnId="{20189212-5F0E-43AB-BB1D-D40FC060EB7D}">
      <dgm:prSet/>
      <dgm:spPr/>
      <dgm:t>
        <a:bodyPr/>
        <a:lstStyle/>
        <a:p>
          <a:endParaRPr lang="ru-RU"/>
        </a:p>
      </dgm:t>
    </dgm:pt>
    <dgm:pt modelId="{4EDABAD5-4372-4F6B-AFF8-1EB7ACB49DDE}">
      <dgm:prSet custT="1">
        <dgm:style>
          <a:lnRef idx="1">
            <a:schemeClr val="accent5"/>
          </a:lnRef>
          <a:fillRef idx="2">
            <a:schemeClr val="accent5"/>
          </a:fillRef>
          <a:effectRef idx="1">
            <a:schemeClr val="accent5"/>
          </a:effectRef>
          <a:fontRef idx="minor">
            <a:schemeClr val="dk1"/>
          </a:fontRef>
        </dgm:style>
      </dgm:prSet>
      <dgm:spPr/>
      <dgm:t>
        <a:bodyPr/>
        <a:lstStyle/>
        <a:p>
          <a:r>
            <a:rPr lang="ru-RU" sz="2000" b="1" dirty="0" smtClean="0">
              <a:solidFill>
                <a:schemeClr val="tx1"/>
              </a:solidFill>
            </a:rPr>
            <a:t>Повышение качества образования</a:t>
          </a:r>
          <a:endParaRPr lang="ru-RU" sz="2000" b="1" dirty="0">
            <a:solidFill>
              <a:schemeClr val="tx1"/>
            </a:solidFill>
          </a:endParaRPr>
        </a:p>
      </dgm:t>
    </dgm:pt>
    <dgm:pt modelId="{31D77B73-515C-4846-AD31-5AD7FFADF5BD}" type="parTrans" cxnId="{410CD129-3422-41FC-94A2-8C495238B990}">
      <dgm:prSet/>
      <dgm:spPr/>
      <dgm:t>
        <a:bodyPr/>
        <a:lstStyle/>
        <a:p>
          <a:endParaRPr lang="ru-RU"/>
        </a:p>
      </dgm:t>
    </dgm:pt>
    <dgm:pt modelId="{D42E919F-3BCC-4B39-9C89-BC09ABCBE3FC}" type="sibTrans" cxnId="{410CD129-3422-41FC-94A2-8C495238B990}">
      <dgm:prSet/>
      <dgm:spPr/>
      <dgm:t>
        <a:bodyPr/>
        <a:lstStyle/>
        <a:p>
          <a:endParaRPr lang="ru-RU"/>
        </a:p>
      </dgm:t>
    </dgm:pt>
    <dgm:pt modelId="{4D6BBA50-883A-4906-AE3C-E2EB39F23A21}">
      <dgm:prSet custT="1">
        <dgm:style>
          <a:lnRef idx="1">
            <a:schemeClr val="accent5"/>
          </a:lnRef>
          <a:fillRef idx="2">
            <a:schemeClr val="accent5"/>
          </a:fillRef>
          <a:effectRef idx="1">
            <a:schemeClr val="accent5"/>
          </a:effectRef>
          <a:fontRef idx="minor">
            <a:schemeClr val="dk1"/>
          </a:fontRef>
        </dgm:style>
      </dgm:prSet>
      <dgm:spPr/>
      <dgm:t>
        <a:bodyPr/>
        <a:lstStyle/>
        <a:p>
          <a:r>
            <a:rPr lang="ru-RU" sz="2000" b="1" dirty="0" smtClean="0">
              <a:solidFill>
                <a:schemeClr val="tx1"/>
              </a:solidFill>
            </a:rPr>
            <a:t>Обеспечение доступности  общего  образования</a:t>
          </a:r>
        </a:p>
      </dgm:t>
    </dgm:pt>
    <dgm:pt modelId="{02935CE7-8C92-4624-8F03-8750F95919A0}" type="parTrans" cxnId="{181BEF1D-AD7A-4667-8FE5-64D9ECA4B580}">
      <dgm:prSet/>
      <dgm:spPr/>
      <dgm:t>
        <a:bodyPr/>
        <a:lstStyle/>
        <a:p>
          <a:endParaRPr lang="ru-RU"/>
        </a:p>
      </dgm:t>
    </dgm:pt>
    <dgm:pt modelId="{DC9381AF-B591-4A29-ADFB-3213E888F83D}" type="sibTrans" cxnId="{181BEF1D-AD7A-4667-8FE5-64D9ECA4B580}">
      <dgm:prSet/>
      <dgm:spPr/>
      <dgm:t>
        <a:bodyPr/>
        <a:lstStyle/>
        <a:p>
          <a:endParaRPr lang="ru-RU"/>
        </a:p>
      </dgm:t>
    </dgm:pt>
    <dgm:pt modelId="{F2EE75A4-1884-40D9-B14F-D7126BBD962F}" type="pres">
      <dgm:prSet presAssocID="{F0A0B7C0-E373-43AD-AC08-85B600804F60}" presName="linearFlow" presStyleCnt="0">
        <dgm:presLayoutVars>
          <dgm:dir/>
          <dgm:resizeHandles val="exact"/>
        </dgm:presLayoutVars>
      </dgm:prSet>
      <dgm:spPr/>
      <dgm:t>
        <a:bodyPr/>
        <a:lstStyle/>
        <a:p>
          <a:endParaRPr lang="ru-RU"/>
        </a:p>
      </dgm:t>
    </dgm:pt>
    <dgm:pt modelId="{5F8269BF-FD0C-49C3-AB2C-AF8CC3F494BD}" type="pres">
      <dgm:prSet presAssocID="{ACBFF829-4C94-4F80-BA00-EA0A785DA8D1}" presName="composite" presStyleCnt="0"/>
      <dgm:spPr/>
    </dgm:pt>
    <dgm:pt modelId="{74AA6CAB-AF8E-43A4-BF06-45DC34583559}" type="pres">
      <dgm:prSet presAssocID="{ACBFF829-4C94-4F80-BA00-EA0A785DA8D1}" presName="imgShp" presStyleLbl="fgImgPlace1" presStyleIdx="0" presStyleCnt="5" custScaleX="84298" custScaleY="93626" custLinFactNeighborX="2614" custLinFactNeighborY="-282"/>
      <dgm:spPr>
        <a:blipFill rotWithShape="0">
          <a:blip xmlns:r="http://schemas.openxmlformats.org/officeDocument/2006/relationships" r:embed="rId1"/>
          <a:stretch>
            <a:fillRect/>
          </a:stretch>
        </a:blipFill>
      </dgm:spPr>
    </dgm:pt>
    <dgm:pt modelId="{26600937-DEC0-4040-A68B-05E256DDFA94}" type="pres">
      <dgm:prSet presAssocID="{ACBFF829-4C94-4F80-BA00-EA0A785DA8D1}" presName="txShp" presStyleLbl="node1" presStyleIdx="0" presStyleCnt="5" custScaleX="100695">
        <dgm:presLayoutVars>
          <dgm:bulletEnabled val="1"/>
        </dgm:presLayoutVars>
      </dgm:prSet>
      <dgm:spPr/>
      <dgm:t>
        <a:bodyPr/>
        <a:lstStyle/>
        <a:p>
          <a:endParaRPr lang="ru-RU"/>
        </a:p>
      </dgm:t>
    </dgm:pt>
    <dgm:pt modelId="{2C5FA1E3-5BCA-4808-B49C-7B2CF995E862}" type="pres">
      <dgm:prSet presAssocID="{B9211409-B221-441A-B9BF-D1B6F83DEB8D}" presName="spacing" presStyleCnt="0"/>
      <dgm:spPr/>
    </dgm:pt>
    <dgm:pt modelId="{8DE09DFC-0781-4C46-89CF-6555AA8B8DAD}" type="pres">
      <dgm:prSet presAssocID="{4D6BBA50-883A-4906-AE3C-E2EB39F23A21}" presName="composite" presStyleCnt="0"/>
      <dgm:spPr/>
    </dgm:pt>
    <dgm:pt modelId="{BE071530-E562-4F75-9B6A-6FAA84A0104A}" type="pres">
      <dgm:prSet presAssocID="{4D6BBA50-883A-4906-AE3C-E2EB39F23A21}" presName="imgShp" presStyleLbl="fgImgPlace1" presStyleIdx="1" presStyleCnt="5"/>
      <dgm:spPr>
        <a:blipFill rotWithShape="0">
          <a:blip xmlns:r="http://schemas.openxmlformats.org/officeDocument/2006/relationships" r:embed="rId2"/>
          <a:stretch>
            <a:fillRect/>
          </a:stretch>
        </a:blipFill>
      </dgm:spPr>
    </dgm:pt>
    <dgm:pt modelId="{31F03A4A-8F22-499B-96B5-55E4E6D39B3A}" type="pres">
      <dgm:prSet presAssocID="{4D6BBA50-883A-4906-AE3C-E2EB39F23A21}" presName="txShp" presStyleLbl="node1" presStyleIdx="1" presStyleCnt="5">
        <dgm:presLayoutVars>
          <dgm:bulletEnabled val="1"/>
        </dgm:presLayoutVars>
      </dgm:prSet>
      <dgm:spPr/>
      <dgm:t>
        <a:bodyPr/>
        <a:lstStyle/>
        <a:p>
          <a:endParaRPr lang="ru-RU"/>
        </a:p>
      </dgm:t>
    </dgm:pt>
    <dgm:pt modelId="{22000903-8C66-44E7-A404-DF93C4E5619B}" type="pres">
      <dgm:prSet presAssocID="{DC9381AF-B591-4A29-ADFB-3213E888F83D}" presName="spacing" presStyleCnt="0"/>
      <dgm:spPr/>
    </dgm:pt>
    <dgm:pt modelId="{59EE98ED-D770-482B-B66D-2A3E99EBBD5B}" type="pres">
      <dgm:prSet presAssocID="{3383817D-B3CE-4331-97AE-7A60517DF402}" presName="composite" presStyleCnt="0"/>
      <dgm:spPr/>
    </dgm:pt>
    <dgm:pt modelId="{28C40917-5A06-4601-A855-065B77DDB1B3}" type="pres">
      <dgm:prSet presAssocID="{3383817D-B3CE-4331-97AE-7A60517DF402}" presName="imgShp" presStyleLbl="fgImgPlace1" presStyleIdx="2" presStyleCnt="5"/>
      <dgm:spPr>
        <a:blipFill rotWithShape="0">
          <a:blip xmlns:r="http://schemas.openxmlformats.org/officeDocument/2006/relationships" r:embed="rId3"/>
          <a:stretch>
            <a:fillRect/>
          </a:stretch>
        </a:blipFill>
      </dgm:spPr>
    </dgm:pt>
    <dgm:pt modelId="{186A34E3-4009-4A03-B913-5113B33E01CC}" type="pres">
      <dgm:prSet presAssocID="{3383817D-B3CE-4331-97AE-7A60517DF402}" presName="txShp" presStyleLbl="node1" presStyleIdx="2" presStyleCnt="5">
        <dgm:presLayoutVars>
          <dgm:bulletEnabled val="1"/>
        </dgm:presLayoutVars>
      </dgm:prSet>
      <dgm:spPr/>
      <dgm:t>
        <a:bodyPr/>
        <a:lstStyle/>
        <a:p>
          <a:endParaRPr lang="ru-RU"/>
        </a:p>
      </dgm:t>
    </dgm:pt>
    <dgm:pt modelId="{E6E0734C-5AC5-4578-8918-ECD5677E7272}" type="pres">
      <dgm:prSet presAssocID="{D2B00E06-1AA3-49C2-BE7E-645D194F13BC}" presName="spacing" presStyleCnt="0"/>
      <dgm:spPr/>
    </dgm:pt>
    <dgm:pt modelId="{CFA712BB-FAB3-40CD-BEA7-745112FAF2C3}" type="pres">
      <dgm:prSet presAssocID="{E0B1CE46-6F0B-4751-ACF5-4D7F80BEA846}" presName="composite" presStyleCnt="0"/>
      <dgm:spPr/>
    </dgm:pt>
    <dgm:pt modelId="{932B94C2-FCF8-4BD4-912D-854BABA682B0}" type="pres">
      <dgm:prSet presAssocID="{E0B1CE46-6F0B-4751-ACF5-4D7F80BEA846}" presName="imgShp" presStyleLbl="fgImgPlace1" presStyleIdx="3" presStyleCnt="5"/>
      <dgm:spPr>
        <a:blipFill rotWithShape="0">
          <a:blip xmlns:r="http://schemas.openxmlformats.org/officeDocument/2006/relationships" r:embed="rId4"/>
          <a:stretch>
            <a:fillRect/>
          </a:stretch>
        </a:blipFill>
      </dgm:spPr>
    </dgm:pt>
    <dgm:pt modelId="{5AF837C1-0D26-4934-9C52-C085D71A45F4}" type="pres">
      <dgm:prSet presAssocID="{E0B1CE46-6F0B-4751-ACF5-4D7F80BEA846}" presName="txShp" presStyleLbl="node1" presStyleIdx="3" presStyleCnt="5">
        <dgm:presLayoutVars>
          <dgm:bulletEnabled val="1"/>
        </dgm:presLayoutVars>
      </dgm:prSet>
      <dgm:spPr/>
      <dgm:t>
        <a:bodyPr/>
        <a:lstStyle/>
        <a:p>
          <a:endParaRPr lang="ru-RU"/>
        </a:p>
      </dgm:t>
    </dgm:pt>
    <dgm:pt modelId="{2FBC0703-2B29-4FF1-AD6E-D685B141D863}" type="pres">
      <dgm:prSet presAssocID="{86945E2C-734B-4789-A598-D023B6C28502}" presName="spacing" presStyleCnt="0"/>
      <dgm:spPr/>
    </dgm:pt>
    <dgm:pt modelId="{D53B235C-27CE-413F-BADA-0388AC308494}" type="pres">
      <dgm:prSet presAssocID="{4EDABAD5-4372-4F6B-AFF8-1EB7ACB49DDE}" presName="composite" presStyleCnt="0"/>
      <dgm:spPr/>
    </dgm:pt>
    <dgm:pt modelId="{BC72C21F-40B1-476B-A7C2-FC924415B97C}" type="pres">
      <dgm:prSet presAssocID="{4EDABAD5-4372-4F6B-AFF8-1EB7ACB49DDE}" presName="imgShp" presStyleLbl="fgImgPlace1" presStyleIdx="4" presStyleCnt="5"/>
      <dgm:spPr>
        <a:blipFill rotWithShape="0">
          <a:blip xmlns:r="http://schemas.openxmlformats.org/officeDocument/2006/relationships" r:embed="rId5"/>
          <a:stretch>
            <a:fillRect/>
          </a:stretch>
        </a:blipFill>
      </dgm:spPr>
    </dgm:pt>
    <dgm:pt modelId="{54D9E74A-1A73-4AF3-81D7-3B35081B9740}" type="pres">
      <dgm:prSet presAssocID="{4EDABAD5-4372-4F6B-AFF8-1EB7ACB49DDE}" presName="txShp" presStyleLbl="node1" presStyleIdx="4" presStyleCnt="5">
        <dgm:presLayoutVars>
          <dgm:bulletEnabled val="1"/>
        </dgm:presLayoutVars>
      </dgm:prSet>
      <dgm:spPr/>
      <dgm:t>
        <a:bodyPr/>
        <a:lstStyle/>
        <a:p>
          <a:endParaRPr lang="ru-RU"/>
        </a:p>
      </dgm:t>
    </dgm:pt>
  </dgm:ptLst>
  <dgm:cxnLst>
    <dgm:cxn modelId="{34DE195A-838E-41E2-A903-1800E6BA221A}" type="presOf" srcId="{4EDABAD5-4372-4F6B-AFF8-1EB7ACB49DDE}" destId="{54D9E74A-1A73-4AF3-81D7-3B35081B9740}" srcOrd="0" destOrd="0" presId="urn:microsoft.com/office/officeart/2005/8/layout/vList3#2"/>
    <dgm:cxn modelId="{20189212-5F0E-43AB-BB1D-D40FC060EB7D}" srcId="{F0A0B7C0-E373-43AD-AC08-85B600804F60}" destId="{3383817D-B3CE-4331-97AE-7A60517DF402}" srcOrd="2" destOrd="0" parTransId="{A9887EC9-D4B8-4B33-BE4F-B7DFAF2B63D9}" sibTransId="{D2B00E06-1AA3-49C2-BE7E-645D194F13BC}"/>
    <dgm:cxn modelId="{17719D35-73FD-42FF-959C-528BF2827321}" type="presOf" srcId="{F0A0B7C0-E373-43AD-AC08-85B600804F60}" destId="{F2EE75A4-1884-40D9-B14F-D7126BBD962F}" srcOrd="0" destOrd="0" presId="urn:microsoft.com/office/officeart/2005/8/layout/vList3#2"/>
    <dgm:cxn modelId="{181BEF1D-AD7A-4667-8FE5-64D9ECA4B580}" srcId="{F0A0B7C0-E373-43AD-AC08-85B600804F60}" destId="{4D6BBA50-883A-4906-AE3C-E2EB39F23A21}" srcOrd="1" destOrd="0" parTransId="{02935CE7-8C92-4624-8F03-8750F95919A0}" sibTransId="{DC9381AF-B591-4A29-ADFB-3213E888F83D}"/>
    <dgm:cxn modelId="{916A8E19-A23C-4304-83B9-8CCE6A35DA09}" type="presOf" srcId="{ACBFF829-4C94-4F80-BA00-EA0A785DA8D1}" destId="{26600937-DEC0-4040-A68B-05E256DDFA94}" srcOrd="0" destOrd="0" presId="urn:microsoft.com/office/officeart/2005/8/layout/vList3#2"/>
    <dgm:cxn modelId="{B99B5912-0725-4400-B7AB-0B19F95569A1}" type="presOf" srcId="{4D6BBA50-883A-4906-AE3C-E2EB39F23A21}" destId="{31F03A4A-8F22-499B-96B5-55E4E6D39B3A}" srcOrd="0" destOrd="0" presId="urn:microsoft.com/office/officeart/2005/8/layout/vList3#2"/>
    <dgm:cxn modelId="{662D9AB6-7C84-4A39-BF8D-97EEDF87034D}" type="presOf" srcId="{3383817D-B3CE-4331-97AE-7A60517DF402}" destId="{186A34E3-4009-4A03-B913-5113B33E01CC}" srcOrd="0" destOrd="0" presId="urn:microsoft.com/office/officeart/2005/8/layout/vList3#2"/>
    <dgm:cxn modelId="{410CD129-3422-41FC-94A2-8C495238B990}" srcId="{F0A0B7C0-E373-43AD-AC08-85B600804F60}" destId="{4EDABAD5-4372-4F6B-AFF8-1EB7ACB49DDE}" srcOrd="4" destOrd="0" parTransId="{31D77B73-515C-4846-AD31-5AD7FFADF5BD}" sibTransId="{D42E919F-3BCC-4B39-9C89-BC09ABCBE3FC}"/>
    <dgm:cxn modelId="{05344F9A-6FCB-456C-9873-F1C0CDDD6CF5}" srcId="{F0A0B7C0-E373-43AD-AC08-85B600804F60}" destId="{ACBFF829-4C94-4F80-BA00-EA0A785DA8D1}" srcOrd="0" destOrd="0" parTransId="{33A2E063-064F-47AE-B4C4-E2BECFB59FEB}" sibTransId="{B9211409-B221-441A-B9BF-D1B6F83DEB8D}"/>
    <dgm:cxn modelId="{36CF6418-B09B-4BBC-919A-1F6D9DDB8CC9}" srcId="{F0A0B7C0-E373-43AD-AC08-85B600804F60}" destId="{E0B1CE46-6F0B-4751-ACF5-4D7F80BEA846}" srcOrd="3" destOrd="0" parTransId="{4C836F66-FF0C-4E77-9F35-1CDB326A36D9}" sibTransId="{86945E2C-734B-4789-A598-D023B6C28502}"/>
    <dgm:cxn modelId="{C05A1F78-80D3-4692-815C-229B38FA4D79}" type="presOf" srcId="{E0B1CE46-6F0B-4751-ACF5-4D7F80BEA846}" destId="{5AF837C1-0D26-4934-9C52-C085D71A45F4}" srcOrd="0" destOrd="0" presId="urn:microsoft.com/office/officeart/2005/8/layout/vList3#2"/>
    <dgm:cxn modelId="{A33C5016-B46E-4938-9699-809E9FB3D548}" type="presParOf" srcId="{F2EE75A4-1884-40D9-B14F-D7126BBD962F}" destId="{5F8269BF-FD0C-49C3-AB2C-AF8CC3F494BD}" srcOrd="0" destOrd="0" presId="urn:microsoft.com/office/officeart/2005/8/layout/vList3#2"/>
    <dgm:cxn modelId="{0EADA059-2285-420C-A380-434B922F3279}" type="presParOf" srcId="{5F8269BF-FD0C-49C3-AB2C-AF8CC3F494BD}" destId="{74AA6CAB-AF8E-43A4-BF06-45DC34583559}" srcOrd="0" destOrd="0" presId="urn:microsoft.com/office/officeart/2005/8/layout/vList3#2"/>
    <dgm:cxn modelId="{6AF53256-C4D4-4A32-BF96-E7C8B60D14E6}" type="presParOf" srcId="{5F8269BF-FD0C-49C3-AB2C-AF8CC3F494BD}" destId="{26600937-DEC0-4040-A68B-05E256DDFA94}" srcOrd="1" destOrd="0" presId="urn:microsoft.com/office/officeart/2005/8/layout/vList3#2"/>
    <dgm:cxn modelId="{1D566C8F-C440-4B98-A64B-67038B1E4873}" type="presParOf" srcId="{F2EE75A4-1884-40D9-B14F-D7126BBD962F}" destId="{2C5FA1E3-5BCA-4808-B49C-7B2CF995E862}" srcOrd="1" destOrd="0" presId="urn:microsoft.com/office/officeart/2005/8/layout/vList3#2"/>
    <dgm:cxn modelId="{F8065FCE-B5D6-4879-A99D-6D8563CAF19C}" type="presParOf" srcId="{F2EE75A4-1884-40D9-B14F-D7126BBD962F}" destId="{8DE09DFC-0781-4C46-89CF-6555AA8B8DAD}" srcOrd="2" destOrd="0" presId="urn:microsoft.com/office/officeart/2005/8/layout/vList3#2"/>
    <dgm:cxn modelId="{D274B910-5EC6-4029-BA92-3AFE4C46A91D}" type="presParOf" srcId="{8DE09DFC-0781-4C46-89CF-6555AA8B8DAD}" destId="{BE071530-E562-4F75-9B6A-6FAA84A0104A}" srcOrd="0" destOrd="0" presId="urn:microsoft.com/office/officeart/2005/8/layout/vList3#2"/>
    <dgm:cxn modelId="{A78D6A26-6C4C-4585-B6DD-B2C3F63EC5CB}" type="presParOf" srcId="{8DE09DFC-0781-4C46-89CF-6555AA8B8DAD}" destId="{31F03A4A-8F22-499B-96B5-55E4E6D39B3A}" srcOrd="1" destOrd="0" presId="urn:microsoft.com/office/officeart/2005/8/layout/vList3#2"/>
    <dgm:cxn modelId="{1E0ACCD1-B135-47DD-AE96-EE9B4E7FDBAD}" type="presParOf" srcId="{F2EE75A4-1884-40D9-B14F-D7126BBD962F}" destId="{22000903-8C66-44E7-A404-DF93C4E5619B}" srcOrd="3" destOrd="0" presId="urn:microsoft.com/office/officeart/2005/8/layout/vList3#2"/>
    <dgm:cxn modelId="{F326E707-2972-443D-9346-E5F423F5AE90}" type="presParOf" srcId="{F2EE75A4-1884-40D9-B14F-D7126BBD962F}" destId="{59EE98ED-D770-482B-B66D-2A3E99EBBD5B}" srcOrd="4" destOrd="0" presId="urn:microsoft.com/office/officeart/2005/8/layout/vList3#2"/>
    <dgm:cxn modelId="{F94E4DF5-ECBC-4814-9ED8-1AD03A4029E7}" type="presParOf" srcId="{59EE98ED-D770-482B-B66D-2A3E99EBBD5B}" destId="{28C40917-5A06-4601-A855-065B77DDB1B3}" srcOrd="0" destOrd="0" presId="urn:microsoft.com/office/officeart/2005/8/layout/vList3#2"/>
    <dgm:cxn modelId="{E00E2D70-DCAA-44F4-8BB5-7047FEF0B8BF}" type="presParOf" srcId="{59EE98ED-D770-482B-B66D-2A3E99EBBD5B}" destId="{186A34E3-4009-4A03-B913-5113B33E01CC}" srcOrd="1" destOrd="0" presId="urn:microsoft.com/office/officeart/2005/8/layout/vList3#2"/>
    <dgm:cxn modelId="{592AD0FA-88BC-42FB-9D0F-DB48AC6800FE}" type="presParOf" srcId="{F2EE75A4-1884-40D9-B14F-D7126BBD962F}" destId="{E6E0734C-5AC5-4578-8918-ECD5677E7272}" srcOrd="5" destOrd="0" presId="urn:microsoft.com/office/officeart/2005/8/layout/vList3#2"/>
    <dgm:cxn modelId="{503928CB-CA70-4EE6-80A6-AF8AEACA6517}" type="presParOf" srcId="{F2EE75A4-1884-40D9-B14F-D7126BBD962F}" destId="{CFA712BB-FAB3-40CD-BEA7-745112FAF2C3}" srcOrd="6" destOrd="0" presId="urn:microsoft.com/office/officeart/2005/8/layout/vList3#2"/>
    <dgm:cxn modelId="{CAEE89B2-82FE-49DE-AA0C-42A778AF8E9D}" type="presParOf" srcId="{CFA712BB-FAB3-40CD-BEA7-745112FAF2C3}" destId="{932B94C2-FCF8-4BD4-912D-854BABA682B0}" srcOrd="0" destOrd="0" presId="urn:microsoft.com/office/officeart/2005/8/layout/vList3#2"/>
    <dgm:cxn modelId="{76A6DDE7-003C-41FA-BC71-F6449A142A6C}" type="presParOf" srcId="{CFA712BB-FAB3-40CD-BEA7-745112FAF2C3}" destId="{5AF837C1-0D26-4934-9C52-C085D71A45F4}" srcOrd="1" destOrd="0" presId="urn:microsoft.com/office/officeart/2005/8/layout/vList3#2"/>
    <dgm:cxn modelId="{F71DD156-FAB9-4379-9200-42DAF512B327}" type="presParOf" srcId="{F2EE75A4-1884-40D9-B14F-D7126BBD962F}" destId="{2FBC0703-2B29-4FF1-AD6E-D685B141D863}" srcOrd="7" destOrd="0" presId="urn:microsoft.com/office/officeart/2005/8/layout/vList3#2"/>
    <dgm:cxn modelId="{24CF2E21-B8F5-4856-B958-C9E653C06B2C}" type="presParOf" srcId="{F2EE75A4-1884-40D9-B14F-D7126BBD962F}" destId="{D53B235C-27CE-413F-BADA-0388AC308494}" srcOrd="8" destOrd="0" presId="urn:microsoft.com/office/officeart/2005/8/layout/vList3#2"/>
    <dgm:cxn modelId="{32AEF183-8E33-42D4-A97F-0159FCBFA684}" type="presParOf" srcId="{D53B235C-27CE-413F-BADA-0388AC308494}" destId="{BC72C21F-40B1-476B-A7C2-FC924415B97C}" srcOrd="0" destOrd="0" presId="urn:microsoft.com/office/officeart/2005/8/layout/vList3#2"/>
    <dgm:cxn modelId="{6E47799B-14BA-474A-B97F-7D5D2EE487D7}" type="presParOf" srcId="{D53B235C-27CE-413F-BADA-0388AC308494}" destId="{54D9E74A-1A73-4AF3-81D7-3B35081B9740}" srcOrd="1" destOrd="0" presId="urn:microsoft.com/office/officeart/2005/8/layout/vList3#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0A0B7C0-E373-43AD-AC08-85B600804F60}" type="doc">
      <dgm:prSet loTypeId="urn:microsoft.com/office/officeart/2005/8/layout/vList3#3" loCatId="list" qsTypeId="urn:microsoft.com/office/officeart/2005/8/quickstyle/simple1" qsCatId="simple" csTypeId="urn:microsoft.com/office/officeart/2005/8/colors/accent1_2" csCatId="accent1" phldr="1"/>
      <dgm:spPr/>
      <dgm:t>
        <a:bodyPr/>
        <a:lstStyle/>
        <a:p>
          <a:endParaRPr lang="ru-RU"/>
        </a:p>
      </dgm:t>
    </dgm:pt>
    <dgm:pt modelId="{55C3F9B6-C75C-448E-9784-F0CDFF04FB3A}">
      <dgm:prSet custT="1"/>
      <dgm:spPr>
        <a:solidFill>
          <a:schemeClr val="tx2">
            <a:lumMod val="20000"/>
            <a:lumOff val="80000"/>
          </a:schemeClr>
        </a:solidFill>
      </dgm:spPr>
      <dgm:t>
        <a:bodyPr/>
        <a:lstStyle/>
        <a:p>
          <a:r>
            <a:rPr lang="ru-RU" sz="1600" b="1" dirty="0" smtClean="0">
              <a:solidFill>
                <a:schemeClr val="tx1"/>
              </a:solidFill>
            </a:rPr>
            <a:t>Обеспечение доступности для молодежи информации о создаваемых для нее условий и предоставляемых возможностях по всему спектру вопросов жизни молодежи в обществе</a:t>
          </a:r>
          <a:endParaRPr lang="ru-RU" sz="1600" b="1" dirty="0">
            <a:solidFill>
              <a:schemeClr val="tx1"/>
            </a:solidFill>
          </a:endParaRPr>
        </a:p>
      </dgm:t>
    </dgm:pt>
    <dgm:pt modelId="{BB99AEAB-541B-4401-B900-B072B50B806E}" type="parTrans" cxnId="{600FAA84-999D-4376-B63C-CB7EA779B10B}">
      <dgm:prSet/>
      <dgm:spPr/>
      <dgm:t>
        <a:bodyPr/>
        <a:lstStyle/>
        <a:p>
          <a:endParaRPr lang="ru-RU"/>
        </a:p>
      </dgm:t>
    </dgm:pt>
    <dgm:pt modelId="{FC4C01AC-EFD0-4B25-9C8C-95B402EB6E48}" type="sibTrans" cxnId="{600FAA84-999D-4376-B63C-CB7EA779B10B}">
      <dgm:prSet/>
      <dgm:spPr/>
      <dgm:t>
        <a:bodyPr/>
        <a:lstStyle/>
        <a:p>
          <a:endParaRPr lang="ru-RU"/>
        </a:p>
      </dgm:t>
    </dgm:pt>
    <dgm:pt modelId="{DF2FF19F-23D8-4A24-9B08-A11C8C4B9AE8}">
      <dgm:prSet custT="1"/>
      <dgm:spPr>
        <a:solidFill>
          <a:schemeClr val="tx2">
            <a:lumMod val="20000"/>
            <a:lumOff val="80000"/>
          </a:schemeClr>
        </a:solidFill>
      </dgm:spPr>
      <dgm:t>
        <a:bodyPr/>
        <a:lstStyle/>
        <a:p>
          <a:r>
            <a:rPr lang="ru-RU" sz="1600" b="1" dirty="0" smtClean="0">
              <a:solidFill>
                <a:schemeClr val="tx1"/>
              </a:solidFill>
            </a:rPr>
            <a:t>Реализация программ поддержки молодежного предпринимательства</a:t>
          </a:r>
          <a:endParaRPr lang="ru-RU" sz="1600" b="1" dirty="0">
            <a:solidFill>
              <a:schemeClr val="tx1"/>
            </a:solidFill>
          </a:endParaRPr>
        </a:p>
      </dgm:t>
    </dgm:pt>
    <dgm:pt modelId="{36D4350D-DC49-4E0E-A80D-72BB58BF26DD}" type="parTrans" cxnId="{5761773E-E873-4625-90EF-65581361234D}">
      <dgm:prSet/>
      <dgm:spPr/>
      <dgm:t>
        <a:bodyPr/>
        <a:lstStyle/>
        <a:p>
          <a:endParaRPr lang="ru-RU"/>
        </a:p>
      </dgm:t>
    </dgm:pt>
    <dgm:pt modelId="{E9D947FC-8A75-4E67-86D9-3415AC9A5944}" type="sibTrans" cxnId="{5761773E-E873-4625-90EF-65581361234D}">
      <dgm:prSet/>
      <dgm:spPr/>
      <dgm:t>
        <a:bodyPr/>
        <a:lstStyle/>
        <a:p>
          <a:endParaRPr lang="ru-RU"/>
        </a:p>
      </dgm:t>
    </dgm:pt>
    <dgm:pt modelId="{8CE58A63-9109-4552-BA13-1F498543274D}">
      <dgm:prSet/>
      <dgm:spPr>
        <a:solidFill>
          <a:schemeClr val="tx2">
            <a:lumMod val="20000"/>
            <a:lumOff val="80000"/>
          </a:schemeClr>
        </a:solidFill>
      </dgm:spPr>
      <dgm:t>
        <a:bodyPr/>
        <a:lstStyle/>
        <a:p>
          <a:r>
            <a:rPr lang="ru-RU" b="1" dirty="0" smtClean="0">
              <a:solidFill>
                <a:schemeClr val="tx1"/>
              </a:solidFill>
            </a:rPr>
            <a:t>Обеспечение участия  молодых людей в конкурсных мероприятиях</a:t>
          </a:r>
          <a:endParaRPr lang="ru-RU" b="1" dirty="0">
            <a:solidFill>
              <a:schemeClr val="tx1"/>
            </a:solidFill>
          </a:endParaRPr>
        </a:p>
      </dgm:t>
    </dgm:pt>
    <dgm:pt modelId="{DF149C7E-CA1E-4F73-B008-B533590D3A02}" type="parTrans" cxnId="{89AE3B76-17FF-4318-AFF9-9C355F55D863}">
      <dgm:prSet/>
      <dgm:spPr/>
      <dgm:t>
        <a:bodyPr/>
        <a:lstStyle/>
        <a:p>
          <a:endParaRPr lang="ru-RU"/>
        </a:p>
      </dgm:t>
    </dgm:pt>
    <dgm:pt modelId="{4B381DB5-1BE7-4FC3-B4B5-25D1AF443340}" type="sibTrans" cxnId="{89AE3B76-17FF-4318-AFF9-9C355F55D863}">
      <dgm:prSet/>
      <dgm:spPr/>
      <dgm:t>
        <a:bodyPr/>
        <a:lstStyle/>
        <a:p>
          <a:endParaRPr lang="ru-RU"/>
        </a:p>
      </dgm:t>
    </dgm:pt>
    <dgm:pt modelId="{69584145-960A-4EBD-930B-1FAEB3A98B2E}">
      <dgm:prSet/>
      <dgm:spPr>
        <a:solidFill>
          <a:schemeClr val="tx2">
            <a:lumMod val="20000"/>
            <a:lumOff val="80000"/>
          </a:schemeClr>
        </a:solidFill>
      </dgm:spPr>
      <dgm:t>
        <a:bodyPr/>
        <a:lstStyle/>
        <a:p>
          <a:r>
            <a:rPr lang="ru-RU" b="1" dirty="0" smtClean="0">
              <a:solidFill>
                <a:schemeClr val="tx1"/>
              </a:solidFill>
            </a:rPr>
            <a:t>Участие молодежи в управлении общественной жизнью, вовлечения молодых людей в деятельность органов самоуправления</a:t>
          </a:r>
          <a:endParaRPr lang="ru-RU" b="1" dirty="0">
            <a:solidFill>
              <a:schemeClr val="tx1"/>
            </a:solidFill>
          </a:endParaRPr>
        </a:p>
      </dgm:t>
    </dgm:pt>
    <dgm:pt modelId="{B3CE308A-1729-4CA0-B4D8-C372BEC6CC52}" type="parTrans" cxnId="{13754914-B8A5-495D-9D87-C4C6B6CF6CE5}">
      <dgm:prSet/>
      <dgm:spPr/>
      <dgm:t>
        <a:bodyPr/>
        <a:lstStyle/>
        <a:p>
          <a:endParaRPr lang="ru-RU"/>
        </a:p>
      </dgm:t>
    </dgm:pt>
    <dgm:pt modelId="{7554880E-7FE0-484A-8CC5-DB7F64DF7156}" type="sibTrans" cxnId="{13754914-B8A5-495D-9D87-C4C6B6CF6CE5}">
      <dgm:prSet/>
      <dgm:spPr/>
      <dgm:t>
        <a:bodyPr/>
        <a:lstStyle/>
        <a:p>
          <a:endParaRPr lang="ru-RU"/>
        </a:p>
      </dgm:t>
    </dgm:pt>
    <dgm:pt modelId="{1FB3CC6B-A569-42FE-92AF-554531B2F424}">
      <dgm:prSet/>
      <dgm:spPr>
        <a:solidFill>
          <a:schemeClr val="tx2">
            <a:lumMod val="20000"/>
            <a:lumOff val="80000"/>
          </a:schemeClr>
        </a:solidFill>
      </dgm:spPr>
      <dgm:t>
        <a:bodyPr/>
        <a:lstStyle/>
        <a:p>
          <a:r>
            <a:rPr lang="ru-RU" b="1" dirty="0" smtClean="0">
              <a:solidFill>
                <a:schemeClr val="tx1"/>
              </a:solidFill>
            </a:rPr>
            <a:t>Развитие добровольческой (волонтерской) деятельности молодежи.</a:t>
          </a:r>
          <a:endParaRPr lang="ru-RU" b="1" dirty="0">
            <a:solidFill>
              <a:schemeClr val="tx1"/>
            </a:solidFill>
          </a:endParaRPr>
        </a:p>
      </dgm:t>
    </dgm:pt>
    <dgm:pt modelId="{61A54EBD-B575-4338-8B39-1FBC629152B6}" type="parTrans" cxnId="{46855424-CF2A-41CB-8B13-4FCC0B2D0CB2}">
      <dgm:prSet/>
      <dgm:spPr/>
      <dgm:t>
        <a:bodyPr/>
        <a:lstStyle/>
        <a:p>
          <a:endParaRPr lang="ru-RU"/>
        </a:p>
      </dgm:t>
    </dgm:pt>
    <dgm:pt modelId="{0D1AF446-5BA6-44BC-907F-CC0ADE3AAD29}" type="sibTrans" cxnId="{46855424-CF2A-41CB-8B13-4FCC0B2D0CB2}">
      <dgm:prSet/>
      <dgm:spPr/>
      <dgm:t>
        <a:bodyPr/>
        <a:lstStyle/>
        <a:p>
          <a:endParaRPr lang="ru-RU"/>
        </a:p>
      </dgm:t>
    </dgm:pt>
    <dgm:pt modelId="{F2EE75A4-1884-40D9-B14F-D7126BBD962F}" type="pres">
      <dgm:prSet presAssocID="{F0A0B7C0-E373-43AD-AC08-85B600804F60}" presName="linearFlow" presStyleCnt="0">
        <dgm:presLayoutVars>
          <dgm:dir/>
          <dgm:resizeHandles val="exact"/>
        </dgm:presLayoutVars>
      </dgm:prSet>
      <dgm:spPr/>
      <dgm:t>
        <a:bodyPr/>
        <a:lstStyle/>
        <a:p>
          <a:endParaRPr lang="ru-RU"/>
        </a:p>
      </dgm:t>
    </dgm:pt>
    <dgm:pt modelId="{F49DFC8B-A455-4B9E-92E3-BAD2F887D1DA}" type="pres">
      <dgm:prSet presAssocID="{DF2FF19F-23D8-4A24-9B08-A11C8C4B9AE8}" presName="composite" presStyleCnt="0"/>
      <dgm:spPr/>
    </dgm:pt>
    <dgm:pt modelId="{0B4C4661-2DA9-479B-BF82-EC5367D2989D}" type="pres">
      <dgm:prSet presAssocID="{DF2FF19F-23D8-4A24-9B08-A11C8C4B9AE8}" presName="imgShp" presStyleLbl="fgImgPlace1" presStyleIdx="0" presStyleCnt="5"/>
      <dgm:spPr>
        <a:blipFill rotWithShape="0">
          <a:blip xmlns:r="http://schemas.openxmlformats.org/officeDocument/2006/relationships" r:embed="rId1"/>
          <a:stretch>
            <a:fillRect/>
          </a:stretch>
        </a:blipFill>
      </dgm:spPr>
    </dgm:pt>
    <dgm:pt modelId="{3C0C2B0A-F839-4650-80C6-BC6ACAD9D865}" type="pres">
      <dgm:prSet presAssocID="{DF2FF19F-23D8-4A24-9B08-A11C8C4B9AE8}" presName="txShp" presStyleLbl="node1" presStyleIdx="0" presStyleCnt="5">
        <dgm:presLayoutVars>
          <dgm:bulletEnabled val="1"/>
        </dgm:presLayoutVars>
      </dgm:prSet>
      <dgm:spPr/>
      <dgm:t>
        <a:bodyPr/>
        <a:lstStyle/>
        <a:p>
          <a:endParaRPr lang="ru-RU"/>
        </a:p>
      </dgm:t>
    </dgm:pt>
    <dgm:pt modelId="{846087B2-D1F0-4D92-B09C-F531185525DE}" type="pres">
      <dgm:prSet presAssocID="{E9D947FC-8A75-4E67-86D9-3415AC9A5944}" presName="spacing" presStyleCnt="0"/>
      <dgm:spPr/>
    </dgm:pt>
    <dgm:pt modelId="{E0FF9553-DFCC-4423-8C76-177A53DC5AB7}" type="pres">
      <dgm:prSet presAssocID="{55C3F9B6-C75C-448E-9784-F0CDFF04FB3A}" presName="composite" presStyleCnt="0"/>
      <dgm:spPr/>
    </dgm:pt>
    <dgm:pt modelId="{42E43D18-786A-4B53-8C2D-E8EECF6467FF}" type="pres">
      <dgm:prSet presAssocID="{55C3F9B6-C75C-448E-9784-F0CDFF04FB3A}" presName="imgShp" presStyleLbl="fgImgPlace1" presStyleIdx="1" presStyleCnt="5"/>
      <dgm:spPr>
        <a:blipFill rotWithShape="0">
          <a:blip xmlns:r="http://schemas.openxmlformats.org/officeDocument/2006/relationships" r:embed="rId2"/>
          <a:stretch>
            <a:fillRect/>
          </a:stretch>
        </a:blipFill>
      </dgm:spPr>
    </dgm:pt>
    <dgm:pt modelId="{AA4BA7D9-2B63-4433-89C8-B12CA60711B0}" type="pres">
      <dgm:prSet presAssocID="{55C3F9B6-C75C-448E-9784-F0CDFF04FB3A}" presName="txShp" presStyleLbl="node1" presStyleIdx="1" presStyleCnt="5">
        <dgm:presLayoutVars>
          <dgm:bulletEnabled val="1"/>
        </dgm:presLayoutVars>
      </dgm:prSet>
      <dgm:spPr/>
      <dgm:t>
        <a:bodyPr/>
        <a:lstStyle/>
        <a:p>
          <a:endParaRPr lang="ru-RU"/>
        </a:p>
      </dgm:t>
    </dgm:pt>
    <dgm:pt modelId="{E9B68A77-0799-4F9D-B08A-5E00F427F98E}" type="pres">
      <dgm:prSet presAssocID="{FC4C01AC-EFD0-4B25-9C8C-95B402EB6E48}" presName="spacing" presStyleCnt="0"/>
      <dgm:spPr/>
    </dgm:pt>
    <dgm:pt modelId="{6EE7C041-76FA-4630-9CC0-B20ECAD57288}" type="pres">
      <dgm:prSet presAssocID="{1FB3CC6B-A569-42FE-92AF-554531B2F424}" presName="composite" presStyleCnt="0"/>
      <dgm:spPr/>
    </dgm:pt>
    <dgm:pt modelId="{CC806361-0ADE-4C6B-A26C-91024FFA563C}" type="pres">
      <dgm:prSet presAssocID="{1FB3CC6B-A569-42FE-92AF-554531B2F424}" presName="imgShp" presStyleLbl="fgImgPlace1" presStyleIdx="2" presStyleCnt="5"/>
      <dgm:spPr>
        <a:blipFill rotWithShape="0">
          <a:blip xmlns:r="http://schemas.openxmlformats.org/officeDocument/2006/relationships" r:embed="rId3">
            <a:duotone>
              <a:schemeClr val="bg2">
                <a:shade val="45000"/>
                <a:satMod val="135000"/>
              </a:schemeClr>
              <a:prstClr val="white"/>
            </a:duotone>
          </a:blip>
          <a:stretch>
            <a:fillRect/>
          </a:stretch>
        </a:blipFill>
      </dgm:spPr>
      <dgm:t>
        <a:bodyPr/>
        <a:lstStyle/>
        <a:p>
          <a:endParaRPr lang="ru-RU"/>
        </a:p>
      </dgm:t>
    </dgm:pt>
    <dgm:pt modelId="{52D439DC-5699-43E7-96E2-3B1EE5E487D3}" type="pres">
      <dgm:prSet presAssocID="{1FB3CC6B-A569-42FE-92AF-554531B2F424}" presName="txShp" presStyleLbl="node1" presStyleIdx="2" presStyleCnt="5">
        <dgm:presLayoutVars>
          <dgm:bulletEnabled val="1"/>
        </dgm:presLayoutVars>
      </dgm:prSet>
      <dgm:spPr/>
      <dgm:t>
        <a:bodyPr/>
        <a:lstStyle/>
        <a:p>
          <a:endParaRPr lang="ru-RU"/>
        </a:p>
      </dgm:t>
    </dgm:pt>
    <dgm:pt modelId="{45D7CFFD-E9F2-41CF-B1F2-AEAFB77F6E2B}" type="pres">
      <dgm:prSet presAssocID="{0D1AF446-5BA6-44BC-907F-CC0ADE3AAD29}" presName="spacing" presStyleCnt="0"/>
      <dgm:spPr/>
    </dgm:pt>
    <dgm:pt modelId="{BD1846CA-B306-4990-B6EB-B73B86CC85A6}" type="pres">
      <dgm:prSet presAssocID="{69584145-960A-4EBD-930B-1FAEB3A98B2E}" presName="composite" presStyleCnt="0"/>
      <dgm:spPr/>
    </dgm:pt>
    <dgm:pt modelId="{8F590463-9759-4580-8BA4-C8037073BCC8}" type="pres">
      <dgm:prSet presAssocID="{69584145-960A-4EBD-930B-1FAEB3A98B2E}" presName="imgShp" presStyleLbl="fgImgPlace1" presStyleIdx="3" presStyleCnt="5"/>
      <dgm:spPr>
        <a:blipFill rotWithShape="0">
          <a:blip xmlns:r="http://schemas.openxmlformats.org/officeDocument/2006/relationships" r:embed="rId4"/>
          <a:stretch>
            <a:fillRect/>
          </a:stretch>
        </a:blipFill>
      </dgm:spPr>
    </dgm:pt>
    <dgm:pt modelId="{10D5A916-A718-4922-841E-832FC5430F12}" type="pres">
      <dgm:prSet presAssocID="{69584145-960A-4EBD-930B-1FAEB3A98B2E}" presName="txShp" presStyleLbl="node1" presStyleIdx="3" presStyleCnt="5">
        <dgm:presLayoutVars>
          <dgm:bulletEnabled val="1"/>
        </dgm:presLayoutVars>
      </dgm:prSet>
      <dgm:spPr/>
      <dgm:t>
        <a:bodyPr/>
        <a:lstStyle/>
        <a:p>
          <a:endParaRPr lang="ru-RU"/>
        </a:p>
      </dgm:t>
    </dgm:pt>
    <dgm:pt modelId="{574566DE-8EDF-4690-8B13-7FFF335C0A95}" type="pres">
      <dgm:prSet presAssocID="{7554880E-7FE0-484A-8CC5-DB7F64DF7156}" presName="spacing" presStyleCnt="0"/>
      <dgm:spPr/>
    </dgm:pt>
    <dgm:pt modelId="{B1CC6528-582C-4380-94FA-710CCF513973}" type="pres">
      <dgm:prSet presAssocID="{8CE58A63-9109-4552-BA13-1F498543274D}" presName="composite" presStyleCnt="0"/>
      <dgm:spPr/>
    </dgm:pt>
    <dgm:pt modelId="{ABAE008F-5F94-4713-8B5F-FBB94CA464FC}" type="pres">
      <dgm:prSet presAssocID="{8CE58A63-9109-4552-BA13-1F498543274D}" presName="imgShp" presStyleLbl="fgImgPlace1" presStyleIdx="4" presStyleCnt="5"/>
      <dgm:spPr>
        <a:blipFill rotWithShape="0">
          <a:blip xmlns:r="http://schemas.openxmlformats.org/officeDocument/2006/relationships" r:embed="rId5"/>
          <a:stretch>
            <a:fillRect/>
          </a:stretch>
        </a:blipFill>
      </dgm:spPr>
    </dgm:pt>
    <dgm:pt modelId="{EAF99BBB-A035-43E1-961E-74F7730C3F5D}" type="pres">
      <dgm:prSet presAssocID="{8CE58A63-9109-4552-BA13-1F498543274D}" presName="txShp" presStyleLbl="node1" presStyleIdx="4" presStyleCnt="5">
        <dgm:presLayoutVars>
          <dgm:bulletEnabled val="1"/>
        </dgm:presLayoutVars>
      </dgm:prSet>
      <dgm:spPr/>
      <dgm:t>
        <a:bodyPr/>
        <a:lstStyle/>
        <a:p>
          <a:endParaRPr lang="ru-RU"/>
        </a:p>
      </dgm:t>
    </dgm:pt>
  </dgm:ptLst>
  <dgm:cxnLst>
    <dgm:cxn modelId="{217A44A3-B9AC-4EAD-9DB1-D371E0C6C48E}" type="presOf" srcId="{F0A0B7C0-E373-43AD-AC08-85B600804F60}" destId="{F2EE75A4-1884-40D9-B14F-D7126BBD962F}" srcOrd="0" destOrd="0" presId="urn:microsoft.com/office/officeart/2005/8/layout/vList3#3"/>
    <dgm:cxn modelId="{5761773E-E873-4625-90EF-65581361234D}" srcId="{F0A0B7C0-E373-43AD-AC08-85B600804F60}" destId="{DF2FF19F-23D8-4A24-9B08-A11C8C4B9AE8}" srcOrd="0" destOrd="0" parTransId="{36D4350D-DC49-4E0E-A80D-72BB58BF26DD}" sibTransId="{E9D947FC-8A75-4E67-86D9-3415AC9A5944}"/>
    <dgm:cxn modelId="{46855424-CF2A-41CB-8B13-4FCC0B2D0CB2}" srcId="{F0A0B7C0-E373-43AD-AC08-85B600804F60}" destId="{1FB3CC6B-A569-42FE-92AF-554531B2F424}" srcOrd="2" destOrd="0" parTransId="{61A54EBD-B575-4338-8B39-1FBC629152B6}" sibTransId="{0D1AF446-5BA6-44BC-907F-CC0ADE3AAD29}"/>
    <dgm:cxn modelId="{13754914-B8A5-495D-9D87-C4C6B6CF6CE5}" srcId="{F0A0B7C0-E373-43AD-AC08-85B600804F60}" destId="{69584145-960A-4EBD-930B-1FAEB3A98B2E}" srcOrd="3" destOrd="0" parTransId="{B3CE308A-1729-4CA0-B4D8-C372BEC6CC52}" sibTransId="{7554880E-7FE0-484A-8CC5-DB7F64DF7156}"/>
    <dgm:cxn modelId="{D0754146-6DF7-4DB6-A37F-F3746CD757BA}" type="presOf" srcId="{1FB3CC6B-A569-42FE-92AF-554531B2F424}" destId="{52D439DC-5699-43E7-96E2-3B1EE5E487D3}" srcOrd="0" destOrd="0" presId="urn:microsoft.com/office/officeart/2005/8/layout/vList3#3"/>
    <dgm:cxn modelId="{89AE3B76-17FF-4318-AFF9-9C355F55D863}" srcId="{F0A0B7C0-E373-43AD-AC08-85B600804F60}" destId="{8CE58A63-9109-4552-BA13-1F498543274D}" srcOrd="4" destOrd="0" parTransId="{DF149C7E-CA1E-4F73-B008-B533590D3A02}" sibTransId="{4B381DB5-1BE7-4FC3-B4B5-25D1AF443340}"/>
    <dgm:cxn modelId="{F10AAC4F-8F8C-444F-93C2-A6096353A85C}" type="presOf" srcId="{DF2FF19F-23D8-4A24-9B08-A11C8C4B9AE8}" destId="{3C0C2B0A-F839-4650-80C6-BC6ACAD9D865}" srcOrd="0" destOrd="0" presId="urn:microsoft.com/office/officeart/2005/8/layout/vList3#3"/>
    <dgm:cxn modelId="{600FAA84-999D-4376-B63C-CB7EA779B10B}" srcId="{F0A0B7C0-E373-43AD-AC08-85B600804F60}" destId="{55C3F9B6-C75C-448E-9784-F0CDFF04FB3A}" srcOrd="1" destOrd="0" parTransId="{BB99AEAB-541B-4401-B900-B072B50B806E}" sibTransId="{FC4C01AC-EFD0-4B25-9C8C-95B402EB6E48}"/>
    <dgm:cxn modelId="{55E5987F-78FC-45B1-A7F2-908163061895}" type="presOf" srcId="{8CE58A63-9109-4552-BA13-1F498543274D}" destId="{EAF99BBB-A035-43E1-961E-74F7730C3F5D}" srcOrd="0" destOrd="0" presId="urn:microsoft.com/office/officeart/2005/8/layout/vList3#3"/>
    <dgm:cxn modelId="{1643392A-B000-43C7-BBD5-6E5C962C41DA}" type="presOf" srcId="{55C3F9B6-C75C-448E-9784-F0CDFF04FB3A}" destId="{AA4BA7D9-2B63-4433-89C8-B12CA60711B0}" srcOrd="0" destOrd="0" presId="urn:microsoft.com/office/officeart/2005/8/layout/vList3#3"/>
    <dgm:cxn modelId="{7954C7B0-AC57-4BC7-94EC-0FEB83ED949A}" type="presOf" srcId="{69584145-960A-4EBD-930B-1FAEB3A98B2E}" destId="{10D5A916-A718-4922-841E-832FC5430F12}" srcOrd="0" destOrd="0" presId="urn:microsoft.com/office/officeart/2005/8/layout/vList3#3"/>
    <dgm:cxn modelId="{7535B673-8321-4900-BD3C-A0697938DECA}" type="presParOf" srcId="{F2EE75A4-1884-40D9-B14F-D7126BBD962F}" destId="{F49DFC8B-A455-4B9E-92E3-BAD2F887D1DA}" srcOrd="0" destOrd="0" presId="urn:microsoft.com/office/officeart/2005/8/layout/vList3#3"/>
    <dgm:cxn modelId="{21180499-B13B-495D-BCC7-05B003464819}" type="presParOf" srcId="{F49DFC8B-A455-4B9E-92E3-BAD2F887D1DA}" destId="{0B4C4661-2DA9-479B-BF82-EC5367D2989D}" srcOrd="0" destOrd="0" presId="urn:microsoft.com/office/officeart/2005/8/layout/vList3#3"/>
    <dgm:cxn modelId="{B9385FAB-4DC1-490C-8F26-770070C4D983}" type="presParOf" srcId="{F49DFC8B-A455-4B9E-92E3-BAD2F887D1DA}" destId="{3C0C2B0A-F839-4650-80C6-BC6ACAD9D865}" srcOrd="1" destOrd="0" presId="urn:microsoft.com/office/officeart/2005/8/layout/vList3#3"/>
    <dgm:cxn modelId="{5FAF90F9-9534-4989-B1A6-912AB41FAD93}" type="presParOf" srcId="{F2EE75A4-1884-40D9-B14F-D7126BBD962F}" destId="{846087B2-D1F0-4D92-B09C-F531185525DE}" srcOrd="1" destOrd="0" presId="urn:microsoft.com/office/officeart/2005/8/layout/vList3#3"/>
    <dgm:cxn modelId="{75FBE138-A2E1-4094-863F-DCDFE275117B}" type="presParOf" srcId="{F2EE75A4-1884-40D9-B14F-D7126BBD962F}" destId="{E0FF9553-DFCC-4423-8C76-177A53DC5AB7}" srcOrd="2" destOrd="0" presId="urn:microsoft.com/office/officeart/2005/8/layout/vList3#3"/>
    <dgm:cxn modelId="{260D8AE9-6F32-4C9E-AEC2-D3117B2389B1}" type="presParOf" srcId="{E0FF9553-DFCC-4423-8C76-177A53DC5AB7}" destId="{42E43D18-786A-4B53-8C2D-E8EECF6467FF}" srcOrd="0" destOrd="0" presId="urn:microsoft.com/office/officeart/2005/8/layout/vList3#3"/>
    <dgm:cxn modelId="{781FBC32-37FE-460F-983D-5D6AB2A04E54}" type="presParOf" srcId="{E0FF9553-DFCC-4423-8C76-177A53DC5AB7}" destId="{AA4BA7D9-2B63-4433-89C8-B12CA60711B0}" srcOrd="1" destOrd="0" presId="urn:microsoft.com/office/officeart/2005/8/layout/vList3#3"/>
    <dgm:cxn modelId="{04DD7DE5-DD64-45D7-865F-F69FD3F044DE}" type="presParOf" srcId="{F2EE75A4-1884-40D9-B14F-D7126BBD962F}" destId="{E9B68A77-0799-4F9D-B08A-5E00F427F98E}" srcOrd="3" destOrd="0" presId="urn:microsoft.com/office/officeart/2005/8/layout/vList3#3"/>
    <dgm:cxn modelId="{27DCAAAA-80CD-4016-BD81-9484CF8655FA}" type="presParOf" srcId="{F2EE75A4-1884-40D9-B14F-D7126BBD962F}" destId="{6EE7C041-76FA-4630-9CC0-B20ECAD57288}" srcOrd="4" destOrd="0" presId="urn:microsoft.com/office/officeart/2005/8/layout/vList3#3"/>
    <dgm:cxn modelId="{20AE6152-9273-4863-9722-F7FA684F26C2}" type="presParOf" srcId="{6EE7C041-76FA-4630-9CC0-B20ECAD57288}" destId="{CC806361-0ADE-4C6B-A26C-91024FFA563C}" srcOrd="0" destOrd="0" presId="urn:microsoft.com/office/officeart/2005/8/layout/vList3#3"/>
    <dgm:cxn modelId="{D7597F09-F178-4BC0-8EDF-BBCA79114617}" type="presParOf" srcId="{6EE7C041-76FA-4630-9CC0-B20ECAD57288}" destId="{52D439DC-5699-43E7-96E2-3B1EE5E487D3}" srcOrd="1" destOrd="0" presId="urn:microsoft.com/office/officeart/2005/8/layout/vList3#3"/>
    <dgm:cxn modelId="{77B00386-43BE-4334-B584-099FAFD23EA1}" type="presParOf" srcId="{F2EE75A4-1884-40D9-B14F-D7126BBD962F}" destId="{45D7CFFD-E9F2-41CF-B1F2-AEAFB77F6E2B}" srcOrd="5" destOrd="0" presId="urn:microsoft.com/office/officeart/2005/8/layout/vList3#3"/>
    <dgm:cxn modelId="{CD5C8D08-8F1C-4678-B1F6-3D1F27D4CB05}" type="presParOf" srcId="{F2EE75A4-1884-40D9-B14F-D7126BBD962F}" destId="{BD1846CA-B306-4990-B6EB-B73B86CC85A6}" srcOrd="6" destOrd="0" presId="urn:microsoft.com/office/officeart/2005/8/layout/vList3#3"/>
    <dgm:cxn modelId="{4AF69E80-8EA9-4747-90F4-6B78AD3617FB}" type="presParOf" srcId="{BD1846CA-B306-4990-B6EB-B73B86CC85A6}" destId="{8F590463-9759-4580-8BA4-C8037073BCC8}" srcOrd="0" destOrd="0" presId="urn:microsoft.com/office/officeart/2005/8/layout/vList3#3"/>
    <dgm:cxn modelId="{11BA37E8-0184-4701-8F0C-157BE5705126}" type="presParOf" srcId="{BD1846CA-B306-4990-B6EB-B73B86CC85A6}" destId="{10D5A916-A718-4922-841E-832FC5430F12}" srcOrd="1" destOrd="0" presId="urn:microsoft.com/office/officeart/2005/8/layout/vList3#3"/>
    <dgm:cxn modelId="{ADC8ADA2-5CD4-466B-AE4E-59073CDDEB71}" type="presParOf" srcId="{F2EE75A4-1884-40D9-B14F-D7126BBD962F}" destId="{574566DE-8EDF-4690-8B13-7FFF335C0A95}" srcOrd="7" destOrd="0" presId="urn:microsoft.com/office/officeart/2005/8/layout/vList3#3"/>
    <dgm:cxn modelId="{02215C2E-AB88-4CD6-9FEF-3417215DAB3F}" type="presParOf" srcId="{F2EE75A4-1884-40D9-B14F-D7126BBD962F}" destId="{B1CC6528-582C-4380-94FA-710CCF513973}" srcOrd="8" destOrd="0" presId="urn:microsoft.com/office/officeart/2005/8/layout/vList3#3"/>
    <dgm:cxn modelId="{E2FD0F2D-681A-45BD-97B8-567F12E96605}" type="presParOf" srcId="{B1CC6528-582C-4380-94FA-710CCF513973}" destId="{ABAE008F-5F94-4713-8B5F-FBB94CA464FC}" srcOrd="0" destOrd="0" presId="urn:microsoft.com/office/officeart/2005/8/layout/vList3#3"/>
    <dgm:cxn modelId="{1AA004A0-075A-4085-958E-6B2B433E878A}" type="presParOf" srcId="{B1CC6528-582C-4380-94FA-710CCF513973}" destId="{EAF99BBB-A035-43E1-961E-74F7730C3F5D}" srcOrd="1" destOrd="0" presId="urn:microsoft.com/office/officeart/2005/8/layout/vList3#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0A0B7C0-E373-43AD-AC08-85B600804F60}" type="doc">
      <dgm:prSet loTypeId="urn:microsoft.com/office/officeart/2005/8/layout/vList3#4" loCatId="list" qsTypeId="urn:microsoft.com/office/officeart/2005/8/quickstyle/simple1" qsCatId="simple" csTypeId="urn:microsoft.com/office/officeart/2005/8/colors/accent1_2" csCatId="accent1" phldr="1"/>
      <dgm:spPr/>
      <dgm:t>
        <a:bodyPr/>
        <a:lstStyle/>
        <a:p>
          <a:endParaRPr lang="ru-RU"/>
        </a:p>
      </dgm:t>
    </dgm:pt>
    <dgm:pt modelId="{F7B678DC-E482-42C4-B53B-1BB7E27543A7}">
      <dgm:prSet custT="1"/>
      <dgm:spPr>
        <a:solidFill>
          <a:schemeClr val="bg1">
            <a:lumMod val="85000"/>
          </a:schemeClr>
        </a:solidFill>
      </dgm:spPr>
      <dgm:t>
        <a:bodyPr/>
        <a:lstStyle/>
        <a:p>
          <a:r>
            <a:rPr lang="ru-RU" sz="1600" b="1" dirty="0" smtClean="0">
              <a:solidFill>
                <a:schemeClr val="tx1"/>
              </a:solidFill>
            </a:rPr>
            <a:t>Улучшение материально-технической оснащённости учреждений культуры</a:t>
          </a:r>
          <a:endParaRPr lang="ru-RU" sz="1600" b="1" dirty="0">
            <a:solidFill>
              <a:schemeClr val="tx1"/>
            </a:solidFill>
          </a:endParaRPr>
        </a:p>
      </dgm:t>
    </dgm:pt>
    <dgm:pt modelId="{9DB50B5C-B490-456D-AD43-2BD6B9BAD269}" type="parTrans" cxnId="{14266FE6-181E-43CD-9996-A790231BBEBC}">
      <dgm:prSet/>
      <dgm:spPr/>
      <dgm:t>
        <a:bodyPr/>
        <a:lstStyle/>
        <a:p>
          <a:endParaRPr lang="ru-RU"/>
        </a:p>
      </dgm:t>
    </dgm:pt>
    <dgm:pt modelId="{4E8F60ED-C4BD-4284-9EC3-1BB64F46426C}" type="sibTrans" cxnId="{14266FE6-181E-43CD-9996-A790231BBEBC}">
      <dgm:prSet/>
      <dgm:spPr/>
      <dgm:t>
        <a:bodyPr/>
        <a:lstStyle/>
        <a:p>
          <a:endParaRPr lang="ru-RU"/>
        </a:p>
      </dgm:t>
    </dgm:pt>
    <dgm:pt modelId="{D4907F49-199E-4F93-8287-BDEF4E2FEF23}">
      <dgm:prSet custT="1"/>
      <dgm:spPr>
        <a:solidFill>
          <a:schemeClr val="bg1">
            <a:lumMod val="85000"/>
          </a:schemeClr>
        </a:solidFill>
      </dgm:spPr>
      <dgm:t>
        <a:bodyPr/>
        <a:lstStyle/>
        <a:p>
          <a:r>
            <a:rPr lang="ru-RU" sz="1600" b="1" dirty="0" smtClean="0">
              <a:solidFill>
                <a:schemeClr val="tx1"/>
              </a:solidFill>
            </a:rPr>
            <a:t>Проведение капитального ремонта зданий домов культуры</a:t>
          </a:r>
          <a:endParaRPr lang="ru-RU" sz="1600" b="1" dirty="0">
            <a:solidFill>
              <a:schemeClr val="tx1"/>
            </a:solidFill>
          </a:endParaRPr>
        </a:p>
      </dgm:t>
    </dgm:pt>
    <dgm:pt modelId="{FF9E29EC-44DD-47FF-8613-291B5BFE1571}" type="parTrans" cxnId="{E2D653E7-2C2C-4CAF-A8D8-6E1544B34ED5}">
      <dgm:prSet/>
      <dgm:spPr/>
      <dgm:t>
        <a:bodyPr/>
        <a:lstStyle/>
        <a:p>
          <a:endParaRPr lang="ru-RU"/>
        </a:p>
      </dgm:t>
    </dgm:pt>
    <dgm:pt modelId="{EEB1A067-6197-4DB1-AC23-1C3AF90AF397}" type="sibTrans" cxnId="{E2D653E7-2C2C-4CAF-A8D8-6E1544B34ED5}">
      <dgm:prSet/>
      <dgm:spPr/>
      <dgm:t>
        <a:bodyPr/>
        <a:lstStyle/>
        <a:p>
          <a:endParaRPr lang="ru-RU"/>
        </a:p>
      </dgm:t>
    </dgm:pt>
    <dgm:pt modelId="{9CD1FA49-38F4-4F05-BED7-7C235E3276A9}">
      <dgm:prSet custT="1"/>
      <dgm:spPr>
        <a:solidFill>
          <a:schemeClr val="bg1">
            <a:lumMod val="85000"/>
          </a:schemeClr>
        </a:solidFill>
      </dgm:spPr>
      <dgm:t>
        <a:bodyPr/>
        <a:lstStyle/>
        <a:p>
          <a:r>
            <a:rPr lang="ru-RU" sz="1600" b="1" dirty="0" smtClean="0">
              <a:solidFill>
                <a:schemeClr val="tx1"/>
              </a:solidFill>
            </a:rPr>
            <a:t>Обеспечение учреждений  </a:t>
          </a:r>
          <a:r>
            <a:rPr lang="ru-RU" sz="1600" b="1" dirty="0" err="1" smtClean="0">
              <a:solidFill>
                <a:schemeClr val="tx1"/>
              </a:solidFill>
            </a:rPr>
            <a:t>культурно-досуговой</a:t>
          </a:r>
          <a:r>
            <a:rPr lang="ru-RU" sz="1600" b="1" dirty="0" smtClean="0">
              <a:solidFill>
                <a:schemeClr val="tx1"/>
              </a:solidFill>
            </a:rPr>
            <a:t> деятельности </a:t>
          </a:r>
          <a:r>
            <a:rPr lang="ru-RU" sz="1600" b="1" dirty="0" err="1" smtClean="0">
              <a:solidFill>
                <a:schemeClr val="tx1"/>
              </a:solidFill>
            </a:rPr>
            <a:t>информацинно-коммуникационной</a:t>
          </a:r>
          <a:r>
            <a:rPr lang="ru-RU" sz="1600" b="1" dirty="0" smtClean="0">
              <a:solidFill>
                <a:schemeClr val="tx1"/>
              </a:solidFill>
            </a:rPr>
            <a:t> инфраструктурой</a:t>
          </a:r>
          <a:endParaRPr lang="ru-RU" sz="1600" b="1" dirty="0">
            <a:solidFill>
              <a:schemeClr val="tx1"/>
            </a:solidFill>
          </a:endParaRPr>
        </a:p>
      </dgm:t>
    </dgm:pt>
    <dgm:pt modelId="{6438DFAC-A6CE-4EAD-B8D9-E3EA2CEA7E05}" type="parTrans" cxnId="{470DF374-2090-4129-BC42-3416B53D242C}">
      <dgm:prSet/>
      <dgm:spPr/>
      <dgm:t>
        <a:bodyPr/>
        <a:lstStyle/>
        <a:p>
          <a:endParaRPr lang="ru-RU"/>
        </a:p>
      </dgm:t>
    </dgm:pt>
    <dgm:pt modelId="{8556C408-D1C1-40BA-87B0-29CA45D559DE}" type="sibTrans" cxnId="{470DF374-2090-4129-BC42-3416B53D242C}">
      <dgm:prSet/>
      <dgm:spPr/>
      <dgm:t>
        <a:bodyPr/>
        <a:lstStyle/>
        <a:p>
          <a:endParaRPr lang="ru-RU"/>
        </a:p>
      </dgm:t>
    </dgm:pt>
    <dgm:pt modelId="{6C3C9023-79D6-49DF-B83E-E2FA37F966F6}">
      <dgm:prSet custT="1"/>
      <dgm:spPr>
        <a:solidFill>
          <a:schemeClr val="bg1">
            <a:lumMod val="85000"/>
          </a:schemeClr>
        </a:solidFill>
      </dgm:spPr>
      <dgm:t>
        <a:bodyPr/>
        <a:lstStyle/>
        <a:p>
          <a:r>
            <a:rPr lang="ru-RU" sz="1600" b="1" dirty="0" smtClean="0">
              <a:solidFill>
                <a:schemeClr val="tx1"/>
              </a:solidFill>
            </a:rPr>
            <a:t>Развитие сети учреждений культуры</a:t>
          </a:r>
          <a:endParaRPr lang="ru-RU" sz="1600" b="1" dirty="0">
            <a:solidFill>
              <a:schemeClr val="tx1"/>
            </a:solidFill>
          </a:endParaRPr>
        </a:p>
      </dgm:t>
    </dgm:pt>
    <dgm:pt modelId="{C213F8D9-CD93-46D9-AE2C-E6645832949E}" type="parTrans" cxnId="{12C8A733-DE8E-42B5-BCF5-4D05E7349B11}">
      <dgm:prSet/>
      <dgm:spPr/>
      <dgm:t>
        <a:bodyPr/>
        <a:lstStyle/>
        <a:p>
          <a:endParaRPr lang="ru-RU"/>
        </a:p>
      </dgm:t>
    </dgm:pt>
    <dgm:pt modelId="{64C71C66-77A4-4C2D-9E99-D6A480C9D8E9}" type="sibTrans" cxnId="{12C8A733-DE8E-42B5-BCF5-4D05E7349B11}">
      <dgm:prSet/>
      <dgm:spPr/>
      <dgm:t>
        <a:bodyPr/>
        <a:lstStyle/>
        <a:p>
          <a:endParaRPr lang="ru-RU"/>
        </a:p>
      </dgm:t>
    </dgm:pt>
    <dgm:pt modelId="{1EAC6C22-0424-4B41-8525-2A5AA3251027}">
      <dgm:prSet/>
      <dgm:spPr>
        <a:solidFill>
          <a:schemeClr val="bg1">
            <a:lumMod val="85000"/>
          </a:schemeClr>
        </a:solidFill>
      </dgm:spPr>
      <dgm:t>
        <a:bodyPr/>
        <a:lstStyle/>
        <a:p>
          <a:r>
            <a:rPr lang="ru-RU" b="1" dirty="0" smtClean="0">
              <a:solidFill>
                <a:schemeClr val="tx1"/>
              </a:solidFill>
            </a:rPr>
            <a:t>Создание условий для развития туризма на территории района</a:t>
          </a:r>
          <a:endParaRPr lang="ru-RU" b="1" dirty="0">
            <a:solidFill>
              <a:schemeClr val="tx1"/>
            </a:solidFill>
          </a:endParaRPr>
        </a:p>
      </dgm:t>
    </dgm:pt>
    <dgm:pt modelId="{CBDA47B9-A29B-4832-96C5-F07885500B5B}" type="parTrans" cxnId="{F252DA30-FFED-44F5-ABF2-12F3B73E0175}">
      <dgm:prSet/>
      <dgm:spPr/>
      <dgm:t>
        <a:bodyPr/>
        <a:lstStyle/>
        <a:p>
          <a:endParaRPr lang="ru-RU"/>
        </a:p>
      </dgm:t>
    </dgm:pt>
    <dgm:pt modelId="{4FEE7146-3967-4763-B199-CCBF18070F26}" type="sibTrans" cxnId="{F252DA30-FFED-44F5-ABF2-12F3B73E0175}">
      <dgm:prSet/>
      <dgm:spPr/>
      <dgm:t>
        <a:bodyPr/>
        <a:lstStyle/>
        <a:p>
          <a:endParaRPr lang="ru-RU"/>
        </a:p>
      </dgm:t>
    </dgm:pt>
    <dgm:pt modelId="{BE4E713D-AA72-4FA0-9AF5-53B676E6BE28}">
      <dgm:prSet/>
      <dgm:spPr>
        <a:solidFill>
          <a:schemeClr val="bg1">
            <a:lumMod val="85000"/>
          </a:schemeClr>
        </a:solidFill>
      </dgm:spPr>
      <dgm:t>
        <a:bodyPr/>
        <a:lstStyle/>
        <a:p>
          <a:r>
            <a:rPr lang="ru-RU" b="1" dirty="0" smtClean="0">
              <a:solidFill>
                <a:schemeClr val="tx1"/>
              </a:solidFill>
            </a:rPr>
            <a:t>Обеспечение возможности доступа к услугам культуры широких масс</a:t>
          </a:r>
          <a:endParaRPr lang="ru-RU" b="1" dirty="0">
            <a:solidFill>
              <a:schemeClr val="tx1"/>
            </a:solidFill>
          </a:endParaRPr>
        </a:p>
      </dgm:t>
    </dgm:pt>
    <dgm:pt modelId="{00945AFE-D963-4E3E-9C55-D0D51698E208}" type="parTrans" cxnId="{E32F90DC-7C82-42A8-83D9-0EE5B6362620}">
      <dgm:prSet/>
      <dgm:spPr/>
      <dgm:t>
        <a:bodyPr/>
        <a:lstStyle/>
        <a:p>
          <a:endParaRPr lang="ru-RU"/>
        </a:p>
      </dgm:t>
    </dgm:pt>
    <dgm:pt modelId="{B4A50F0F-9DD8-483A-8041-A002394E0606}" type="sibTrans" cxnId="{E32F90DC-7C82-42A8-83D9-0EE5B6362620}">
      <dgm:prSet/>
      <dgm:spPr/>
      <dgm:t>
        <a:bodyPr/>
        <a:lstStyle/>
        <a:p>
          <a:endParaRPr lang="ru-RU"/>
        </a:p>
      </dgm:t>
    </dgm:pt>
    <dgm:pt modelId="{F2EE75A4-1884-40D9-B14F-D7126BBD962F}" type="pres">
      <dgm:prSet presAssocID="{F0A0B7C0-E373-43AD-AC08-85B600804F60}" presName="linearFlow" presStyleCnt="0">
        <dgm:presLayoutVars>
          <dgm:dir/>
          <dgm:resizeHandles val="exact"/>
        </dgm:presLayoutVars>
      </dgm:prSet>
      <dgm:spPr/>
      <dgm:t>
        <a:bodyPr/>
        <a:lstStyle/>
        <a:p>
          <a:endParaRPr lang="ru-RU"/>
        </a:p>
      </dgm:t>
    </dgm:pt>
    <dgm:pt modelId="{BEA78A48-ACC9-4299-8250-EDA2107B17CE}" type="pres">
      <dgm:prSet presAssocID="{D4907F49-199E-4F93-8287-BDEF4E2FEF23}" presName="composite" presStyleCnt="0"/>
      <dgm:spPr/>
    </dgm:pt>
    <dgm:pt modelId="{C9082588-C862-4E33-82FB-349AB53646AF}" type="pres">
      <dgm:prSet presAssocID="{D4907F49-199E-4F93-8287-BDEF4E2FEF23}" presName="imgShp" presStyleLbl="fgImgPlace1" presStyleIdx="0" presStyleCnt="6"/>
      <dgm:spPr>
        <a:blipFill rotWithShape="0">
          <a:blip xmlns:r="http://schemas.openxmlformats.org/officeDocument/2006/relationships" r:embed="rId1"/>
          <a:stretch>
            <a:fillRect/>
          </a:stretch>
        </a:blipFill>
      </dgm:spPr>
    </dgm:pt>
    <dgm:pt modelId="{E07827C1-9CEB-4CD0-B852-7599D8B90E52}" type="pres">
      <dgm:prSet presAssocID="{D4907F49-199E-4F93-8287-BDEF4E2FEF23}" presName="txShp" presStyleLbl="node1" presStyleIdx="0" presStyleCnt="6">
        <dgm:presLayoutVars>
          <dgm:bulletEnabled val="1"/>
        </dgm:presLayoutVars>
      </dgm:prSet>
      <dgm:spPr/>
      <dgm:t>
        <a:bodyPr/>
        <a:lstStyle/>
        <a:p>
          <a:endParaRPr lang="ru-RU"/>
        </a:p>
      </dgm:t>
    </dgm:pt>
    <dgm:pt modelId="{9DBB1CFA-072F-4AA7-B0F2-D7A9521974FB}" type="pres">
      <dgm:prSet presAssocID="{EEB1A067-6197-4DB1-AC23-1C3AF90AF397}" presName="spacing" presStyleCnt="0"/>
      <dgm:spPr/>
    </dgm:pt>
    <dgm:pt modelId="{BC2A7993-5DD7-4525-B3A6-79D63FD3FB82}" type="pres">
      <dgm:prSet presAssocID="{F7B678DC-E482-42C4-B53B-1BB7E27543A7}" presName="composite" presStyleCnt="0"/>
      <dgm:spPr/>
    </dgm:pt>
    <dgm:pt modelId="{413AADDF-BA0C-43FF-8BCD-88FB100AEA4A}" type="pres">
      <dgm:prSet presAssocID="{F7B678DC-E482-42C4-B53B-1BB7E27543A7}" presName="imgShp" presStyleLbl="fgImgPlace1" presStyleIdx="1" presStyleCnt="6"/>
      <dgm:spPr>
        <a:blipFill rotWithShape="0">
          <a:blip xmlns:r="http://schemas.openxmlformats.org/officeDocument/2006/relationships" r:embed="rId2"/>
          <a:stretch>
            <a:fillRect/>
          </a:stretch>
        </a:blipFill>
      </dgm:spPr>
    </dgm:pt>
    <dgm:pt modelId="{8EB2E83A-6C24-42DC-93EF-3FE9DCE5F4C6}" type="pres">
      <dgm:prSet presAssocID="{F7B678DC-E482-42C4-B53B-1BB7E27543A7}" presName="txShp" presStyleLbl="node1" presStyleIdx="1" presStyleCnt="6">
        <dgm:presLayoutVars>
          <dgm:bulletEnabled val="1"/>
        </dgm:presLayoutVars>
      </dgm:prSet>
      <dgm:spPr/>
      <dgm:t>
        <a:bodyPr/>
        <a:lstStyle/>
        <a:p>
          <a:endParaRPr lang="ru-RU"/>
        </a:p>
      </dgm:t>
    </dgm:pt>
    <dgm:pt modelId="{31236887-474B-4FFC-B368-8AF1B34C75C5}" type="pres">
      <dgm:prSet presAssocID="{4E8F60ED-C4BD-4284-9EC3-1BB64F46426C}" presName="spacing" presStyleCnt="0"/>
      <dgm:spPr/>
    </dgm:pt>
    <dgm:pt modelId="{9C8DDFF0-F966-4B7A-9644-775D411EDDF4}" type="pres">
      <dgm:prSet presAssocID="{6C3C9023-79D6-49DF-B83E-E2FA37F966F6}" presName="composite" presStyleCnt="0"/>
      <dgm:spPr/>
    </dgm:pt>
    <dgm:pt modelId="{C7E3FADD-BA00-4976-8F2D-BF32D90E51A2}" type="pres">
      <dgm:prSet presAssocID="{6C3C9023-79D6-49DF-B83E-E2FA37F966F6}" presName="imgShp" presStyleLbl="fgImgPlace1" presStyleIdx="2" presStyleCnt="6"/>
      <dgm:spPr>
        <a:blipFill rotWithShape="0">
          <a:blip xmlns:r="http://schemas.openxmlformats.org/officeDocument/2006/relationships" r:embed="rId3"/>
          <a:stretch>
            <a:fillRect/>
          </a:stretch>
        </a:blipFill>
      </dgm:spPr>
    </dgm:pt>
    <dgm:pt modelId="{53252748-5013-4420-B75F-CC6366C5F847}" type="pres">
      <dgm:prSet presAssocID="{6C3C9023-79D6-49DF-B83E-E2FA37F966F6}" presName="txShp" presStyleLbl="node1" presStyleIdx="2" presStyleCnt="6">
        <dgm:presLayoutVars>
          <dgm:bulletEnabled val="1"/>
        </dgm:presLayoutVars>
      </dgm:prSet>
      <dgm:spPr/>
      <dgm:t>
        <a:bodyPr/>
        <a:lstStyle/>
        <a:p>
          <a:endParaRPr lang="ru-RU"/>
        </a:p>
      </dgm:t>
    </dgm:pt>
    <dgm:pt modelId="{768CACC0-5401-47CC-9428-BC0D0A62CBD4}" type="pres">
      <dgm:prSet presAssocID="{64C71C66-77A4-4C2D-9E99-D6A480C9D8E9}" presName="spacing" presStyleCnt="0"/>
      <dgm:spPr/>
    </dgm:pt>
    <dgm:pt modelId="{41BAA550-3BA1-4FBA-B275-7B4D59CFDCD2}" type="pres">
      <dgm:prSet presAssocID="{9CD1FA49-38F4-4F05-BED7-7C235E3276A9}" presName="composite" presStyleCnt="0"/>
      <dgm:spPr/>
    </dgm:pt>
    <dgm:pt modelId="{79F3281E-39C1-484E-A2B8-F4B0D4E62A03}" type="pres">
      <dgm:prSet presAssocID="{9CD1FA49-38F4-4F05-BED7-7C235E3276A9}" presName="imgShp" presStyleLbl="fgImgPlace1" presStyleIdx="3" presStyleCnt="6"/>
      <dgm:spPr>
        <a:blipFill rotWithShape="0">
          <a:blip xmlns:r="http://schemas.openxmlformats.org/officeDocument/2006/relationships" r:embed="rId4"/>
          <a:stretch>
            <a:fillRect/>
          </a:stretch>
        </a:blipFill>
      </dgm:spPr>
    </dgm:pt>
    <dgm:pt modelId="{02FF524A-3967-4A3C-A9D9-B7DE3B0E932D}" type="pres">
      <dgm:prSet presAssocID="{9CD1FA49-38F4-4F05-BED7-7C235E3276A9}" presName="txShp" presStyleLbl="node1" presStyleIdx="3" presStyleCnt="6" custScaleY="124553">
        <dgm:presLayoutVars>
          <dgm:bulletEnabled val="1"/>
        </dgm:presLayoutVars>
      </dgm:prSet>
      <dgm:spPr/>
      <dgm:t>
        <a:bodyPr/>
        <a:lstStyle/>
        <a:p>
          <a:endParaRPr lang="ru-RU"/>
        </a:p>
      </dgm:t>
    </dgm:pt>
    <dgm:pt modelId="{32895E3F-FA73-41D1-8B63-B6AF3527969C}" type="pres">
      <dgm:prSet presAssocID="{8556C408-D1C1-40BA-87B0-29CA45D559DE}" presName="spacing" presStyleCnt="0"/>
      <dgm:spPr/>
    </dgm:pt>
    <dgm:pt modelId="{09DC08E1-4CEA-4346-A6C0-00A2F457475A}" type="pres">
      <dgm:prSet presAssocID="{BE4E713D-AA72-4FA0-9AF5-53B676E6BE28}" presName="composite" presStyleCnt="0"/>
      <dgm:spPr/>
    </dgm:pt>
    <dgm:pt modelId="{B41FE0BD-4B77-45F5-8736-A7112DB9DB1F}" type="pres">
      <dgm:prSet presAssocID="{BE4E713D-AA72-4FA0-9AF5-53B676E6BE28}" presName="imgShp" presStyleLbl="fgImgPlace1" presStyleIdx="4" presStyleCnt="6"/>
      <dgm:spPr>
        <a:blipFill rotWithShape="0">
          <a:blip xmlns:r="http://schemas.openxmlformats.org/officeDocument/2006/relationships" r:embed="rId5">
            <a:biLevel thresh="50000"/>
          </a:blip>
          <a:stretch>
            <a:fillRect/>
          </a:stretch>
        </a:blipFill>
      </dgm:spPr>
    </dgm:pt>
    <dgm:pt modelId="{F1DF87D7-2608-4E69-A0DD-402E557C9093}" type="pres">
      <dgm:prSet presAssocID="{BE4E713D-AA72-4FA0-9AF5-53B676E6BE28}" presName="txShp" presStyleLbl="node1" presStyleIdx="4" presStyleCnt="6">
        <dgm:presLayoutVars>
          <dgm:bulletEnabled val="1"/>
        </dgm:presLayoutVars>
      </dgm:prSet>
      <dgm:spPr/>
      <dgm:t>
        <a:bodyPr/>
        <a:lstStyle/>
        <a:p>
          <a:endParaRPr lang="ru-RU"/>
        </a:p>
      </dgm:t>
    </dgm:pt>
    <dgm:pt modelId="{E767A2BD-A1C4-4593-86B3-B2D0A2E2C961}" type="pres">
      <dgm:prSet presAssocID="{B4A50F0F-9DD8-483A-8041-A002394E0606}" presName="spacing" presStyleCnt="0"/>
      <dgm:spPr/>
    </dgm:pt>
    <dgm:pt modelId="{137B69F5-DE47-4C6B-8E74-BC2B4E5406FE}" type="pres">
      <dgm:prSet presAssocID="{1EAC6C22-0424-4B41-8525-2A5AA3251027}" presName="composite" presStyleCnt="0"/>
      <dgm:spPr/>
    </dgm:pt>
    <dgm:pt modelId="{29905ADF-C5BA-442F-8D5F-34C7C133C3D0}" type="pres">
      <dgm:prSet presAssocID="{1EAC6C22-0424-4B41-8525-2A5AA3251027}" presName="imgShp" presStyleLbl="fgImgPlace1" presStyleIdx="5" presStyleCnt="6"/>
      <dgm:spPr>
        <a:blipFill rotWithShape="0">
          <a:blip xmlns:r="http://schemas.openxmlformats.org/officeDocument/2006/relationships" r:embed="rId6"/>
          <a:stretch>
            <a:fillRect/>
          </a:stretch>
        </a:blipFill>
      </dgm:spPr>
    </dgm:pt>
    <dgm:pt modelId="{ADBB7F9D-52A7-4338-A1F5-4B404B768317}" type="pres">
      <dgm:prSet presAssocID="{1EAC6C22-0424-4B41-8525-2A5AA3251027}" presName="txShp" presStyleLbl="node1" presStyleIdx="5" presStyleCnt="6">
        <dgm:presLayoutVars>
          <dgm:bulletEnabled val="1"/>
        </dgm:presLayoutVars>
      </dgm:prSet>
      <dgm:spPr/>
      <dgm:t>
        <a:bodyPr/>
        <a:lstStyle/>
        <a:p>
          <a:endParaRPr lang="ru-RU"/>
        </a:p>
      </dgm:t>
    </dgm:pt>
  </dgm:ptLst>
  <dgm:cxnLst>
    <dgm:cxn modelId="{E2D653E7-2C2C-4CAF-A8D8-6E1544B34ED5}" srcId="{F0A0B7C0-E373-43AD-AC08-85B600804F60}" destId="{D4907F49-199E-4F93-8287-BDEF4E2FEF23}" srcOrd="0" destOrd="0" parTransId="{FF9E29EC-44DD-47FF-8613-291B5BFE1571}" sibTransId="{EEB1A067-6197-4DB1-AC23-1C3AF90AF397}"/>
    <dgm:cxn modelId="{F89A7F9A-6488-41EB-B2FB-00916C9EA03C}" type="presOf" srcId="{F0A0B7C0-E373-43AD-AC08-85B600804F60}" destId="{F2EE75A4-1884-40D9-B14F-D7126BBD962F}" srcOrd="0" destOrd="0" presId="urn:microsoft.com/office/officeart/2005/8/layout/vList3#4"/>
    <dgm:cxn modelId="{14266FE6-181E-43CD-9996-A790231BBEBC}" srcId="{F0A0B7C0-E373-43AD-AC08-85B600804F60}" destId="{F7B678DC-E482-42C4-B53B-1BB7E27543A7}" srcOrd="1" destOrd="0" parTransId="{9DB50B5C-B490-456D-AD43-2BD6B9BAD269}" sibTransId="{4E8F60ED-C4BD-4284-9EC3-1BB64F46426C}"/>
    <dgm:cxn modelId="{7ADF5503-8823-4A26-812C-981114F0C4B5}" type="presOf" srcId="{1EAC6C22-0424-4B41-8525-2A5AA3251027}" destId="{ADBB7F9D-52A7-4338-A1F5-4B404B768317}" srcOrd="0" destOrd="0" presId="urn:microsoft.com/office/officeart/2005/8/layout/vList3#4"/>
    <dgm:cxn modelId="{470DF374-2090-4129-BC42-3416B53D242C}" srcId="{F0A0B7C0-E373-43AD-AC08-85B600804F60}" destId="{9CD1FA49-38F4-4F05-BED7-7C235E3276A9}" srcOrd="3" destOrd="0" parTransId="{6438DFAC-A6CE-4EAD-B8D9-E3EA2CEA7E05}" sibTransId="{8556C408-D1C1-40BA-87B0-29CA45D559DE}"/>
    <dgm:cxn modelId="{46446148-F828-4F8A-AA40-A5D76EEAD331}" type="presOf" srcId="{D4907F49-199E-4F93-8287-BDEF4E2FEF23}" destId="{E07827C1-9CEB-4CD0-B852-7599D8B90E52}" srcOrd="0" destOrd="0" presId="urn:microsoft.com/office/officeart/2005/8/layout/vList3#4"/>
    <dgm:cxn modelId="{E32F90DC-7C82-42A8-83D9-0EE5B6362620}" srcId="{F0A0B7C0-E373-43AD-AC08-85B600804F60}" destId="{BE4E713D-AA72-4FA0-9AF5-53B676E6BE28}" srcOrd="4" destOrd="0" parTransId="{00945AFE-D963-4E3E-9C55-D0D51698E208}" sibTransId="{B4A50F0F-9DD8-483A-8041-A002394E0606}"/>
    <dgm:cxn modelId="{6B11F802-6BA0-4913-8C71-BB8522D91DF6}" type="presOf" srcId="{6C3C9023-79D6-49DF-B83E-E2FA37F966F6}" destId="{53252748-5013-4420-B75F-CC6366C5F847}" srcOrd="0" destOrd="0" presId="urn:microsoft.com/office/officeart/2005/8/layout/vList3#4"/>
    <dgm:cxn modelId="{F252DA30-FFED-44F5-ABF2-12F3B73E0175}" srcId="{F0A0B7C0-E373-43AD-AC08-85B600804F60}" destId="{1EAC6C22-0424-4B41-8525-2A5AA3251027}" srcOrd="5" destOrd="0" parTransId="{CBDA47B9-A29B-4832-96C5-F07885500B5B}" sibTransId="{4FEE7146-3967-4763-B199-CCBF18070F26}"/>
    <dgm:cxn modelId="{0FD54C77-1B22-44F6-9E46-F4C80741C59D}" type="presOf" srcId="{BE4E713D-AA72-4FA0-9AF5-53B676E6BE28}" destId="{F1DF87D7-2608-4E69-A0DD-402E557C9093}" srcOrd="0" destOrd="0" presId="urn:microsoft.com/office/officeart/2005/8/layout/vList3#4"/>
    <dgm:cxn modelId="{82337907-3B0E-48CD-9256-6DEAF7A88A9B}" type="presOf" srcId="{9CD1FA49-38F4-4F05-BED7-7C235E3276A9}" destId="{02FF524A-3967-4A3C-A9D9-B7DE3B0E932D}" srcOrd="0" destOrd="0" presId="urn:microsoft.com/office/officeart/2005/8/layout/vList3#4"/>
    <dgm:cxn modelId="{12C8A733-DE8E-42B5-BCF5-4D05E7349B11}" srcId="{F0A0B7C0-E373-43AD-AC08-85B600804F60}" destId="{6C3C9023-79D6-49DF-B83E-E2FA37F966F6}" srcOrd="2" destOrd="0" parTransId="{C213F8D9-CD93-46D9-AE2C-E6645832949E}" sibTransId="{64C71C66-77A4-4C2D-9E99-D6A480C9D8E9}"/>
    <dgm:cxn modelId="{D5F5248D-DF49-4C0C-A46A-EE474DDD1766}" type="presOf" srcId="{F7B678DC-E482-42C4-B53B-1BB7E27543A7}" destId="{8EB2E83A-6C24-42DC-93EF-3FE9DCE5F4C6}" srcOrd="0" destOrd="0" presId="urn:microsoft.com/office/officeart/2005/8/layout/vList3#4"/>
    <dgm:cxn modelId="{BF2727F3-2471-4EF3-8527-039B38FE6247}" type="presParOf" srcId="{F2EE75A4-1884-40D9-B14F-D7126BBD962F}" destId="{BEA78A48-ACC9-4299-8250-EDA2107B17CE}" srcOrd="0" destOrd="0" presId="urn:microsoft.com/office/officeart/2005/8/layout/vList3#4"/>
    <dgm:cxn modelId="{3ECA1539-0140-42C5-8ACC-EA03F0B2CA1C}" type="presParOf" srcId="{BEA78A48-ACC9-4299-8250-EDA2107B17CE}" destId="{C9082588-C862-4E33-82FB-349AB53646AF}" srcOrd="0" destOrd="0" presId="urn:microsoft.com/office/officeart/2005/8/layout/vList3#4"/>
    <dgm:cxn modelId="{CB3D8815-B713-446E-BE6B-550B81D31524}" type="presParOf" srcId="{BEA78A48-ACC9-4299-8250-EDA2107B17CE}" destId="{E07827C1-9CEB-4CD0-B852-7599D8B90E52}" srcOrd="1" destOrd="0" presId="urn:microsoft.com/office/officeart/2005/8/layout/vList3#4"/>
    <dgm:cxn modelId="{A7B67919-92EB-4570-B361-2DE1FF0D0A32}" type="presParOf" srcId="{F2EE75A4-1884-40D9-B14F-D7126BBD962F}" destId="{9DBB1CFA-072F-4AA7-B0F2-D7A9521974FB}" srcOrd="1" destOrd="0" presId="urn:microsoft.com/office/officeart/2005/8/layout/vList3#4"/>
    <dgm:cxn modelId="{4F9E31B6-BAD0-41D9-B6A4-E27E01EE4EEA}" type="presParOf" srcId="{F2EE75A4-1884-40D9-B14F-D7126BBD962F}" destId="{BC2A7993-5DD7-4525-B3A6-79D63FD3FB82}" srcOrd="2" destOrd="0" presId="urn:microsoft.com/office/officeart/2005/8/layout/vList3#4"/>
    <dgm:cxn modelId="{BD659F30-14B9-4507-B99D-9712E7F5FA74}" type="presParOf" srcId="{BC2A7993-5DD7-4525-B3A6-79D63FD3FB82}" destId="{413AADDF-BA0C-43FF-8BCD-88FB100AEA4A}" srcOrd="0" destOrd="0" presId="urn:microsoft.com/office/officeart/2005/8/layout/vList3#4"/>
    <dgm:cxn modelId="{F0C9BC1A-4D75-4522-9CBD-28EE36E23FF0}" type="presParOf" srcId="{BC2A7993-5DD7-4525-B3A6-79D63FD3FB82}" destId="{8EB2E83A-6C24-42DC-93EF-3FE9DCE5F4C6}" srcOrd="1" destOrd="0" presId="urn:microsoft.com/office/officeart/2005/8/layout/vList3#4"/>
    <dgm:cxn modelId="{FD55B341-C446-4F91-BA19-DC479CA63FDC}" type="presParOf" srcId="{F2EE75A4-1884-40D9-B14F-D7126BBD962F}" destId="{31236887-474B-4FFC-B368-8AF1B34C75C5}" srcOrd="3" destOrd="0" presId="urn:microsoft.com/office/officeart/2005/8/layout/vList3#4"/>
    <dgm:cxn modelId="{44E921A5-25B2-4FFC-AD80-E375E1A91E71}" type="presParOf" srcId="{F2EE75A4-1884-40D9-B14F-D7126BBD962F}" destId="{9C8DDFF0-F966-4B7A-9644-775D411EDDF4}" srcOrd="4" destOrd="0" presId="urn:microsoft.com/office/officeart/2005/8/layout/vList3#4"/>
    <dgm:cxn modelId="{52E78CF2-2295-49FB-93EE-184BD9CC190E}" type="presParOf" srcId="{9C8DDFF0-F966-4B7A-9644-775D411EDDF4}" destId="{C7E3FADD-BA00-4976-8F2D-BF32D90E51A2}" srcOrd="0" destOrd="0" presId="urn:microsoft.com/office/officeart/2005/8/layout/vList3#4"/>
    <dgm:cxn modelId="{4AA51BDA-0A94-412C-9C0E-720102E2BAC6}" type="presParOf" srcId="{9C8DDFF0-F966-4B7A-9644-775D411EDDF4}" destId="{53252748-5013-4420-B75F-CC6366C5F847}" srcOrd="1" destOrd="0" presId="urn:microsoft.com/office/officeart/2005/8/layout/vList3#4"/>
    <dgm:cxn modelId="{CB80D332-1E08-4439-B1CD-876B177FE53E}" type="presParOf" srcId="{F2EE75A4-1884-40D9-B14F-D7126BBD962F}" destId="{768CACC0-5401-47CC-9428-BC0D0A62CBD4}" srcOrd="5" destOrd="0" presId="urn:microsoft.com/office/officeart/2005/8/layout/vList3#4"/>
    <dgm:cxn modelId="{98B6AE6B-597C-46F2-819D-7DCE1BAAF7D6}" type="presParOf" srcId="{F2EE75A4-1884-40D9-B14F-D7126BBD962F}" destId="{41BAA550-3BA1-4FBA-B275-7B4D59CFDCD2}" srcOrd="6" destOrd="0" presId="urn:microsoft.com/office/officeart/2005/8/layout/vList3#4"/>
    <dgm:cxn modelId="{E345EE12-4151-458D-AB15-B24891AA017E}" type="presParOf" srcId="{41BAA550-3BA1-4FBA-B275-7B4D59CFDCD2}" destId="{79F3281E-39C1-484E-A2B8-F4B0D4E62A03}" srcOrd="0" destOrd="0" presId="urn:microsoft.com/office/officeart/2005/8/layout/vList3#4"/>
    <dgm:cxn modelId="{1891BF31-BB6C-4323-853E-42199EF6810E}" type="presParOf" srcId="{41BAA550-3BA1-4FBA-B275-7B4D59CFDCD2}" destId="{02FF524A-3967-4A3C-A9D9-B7DE3B0E932D}" srcOrd="1" destOrd="0" presId="urn:microsoft.com/office/officeart/2005/8/layout/vList3#4"/>
    <dgm:cxn modelId="{E4757A2F-B4A5-42FE-8FB1-8CD3E1EA1582}" type="presParOf" srcId="{F2EE75A4-1884-40D9-B14F-D7126BBD962F}" destId="{32895E3F-FA73-41D1-8B63-B6AF3527969C}" srcOrd="7" destOrd="0" presId="urn:microsoft.com/office/officeart/2005/8/layout/vList3#4"/>
    <dgm:cxn modelId="{C3D725BE-4BD2-491A-BA2E-7AF7BAC5687A}" type="presParOf" srcId="{F2EE75A4-1884-40D9-B14F-D7126BBD962F}" destId="{09DC08E1-4CEA-4346-A6C0-00A2F457475A}" srcOrd="8" destOrd="0" presId="urn:microsoft.com/office/officeart/2005/8/layout/vList3#4"/>
    <dgm:cxn modelId="{46F54239-A465-430F-8A5D-923F0EC8CF6A}" type="presParOf" srcId="{09DC08E1-4CEA-4346-A6C0-00A2F457475A}" destId="{B41FE0BD-4B77-45F5-8736-A7112DB9DB1F}" srcOrd="0" destOrd="0" presId="urn:microsoft.com/office/officeart/2005/8/layout/vList3#4"/>
    <dgm:cxn modelId="{B465AED1-9258-4F51-A40C-19617C2DDC4E}" type="presParOf" srcId="{09DC08E1-4CEA-4346-A6C0-00A2F457475A}" destId="{F1DF87D7-2608-4E69-A0DD-402E557C9093}" srcOrd="1" destOrd="0" presId="urn:microsoft.com/office/officeart/2005/8/layout/vList3#4"/>
    <dgm:cxn modelId="{830366F0-E296-408E-9DB9-FAF8B6E1E080}" type="presParOf" srcId="{F2EE75A4-1884-40D9-B14F-D7126BBD962F}" destId="{E767A2BD-A1C4-4593-86B3-B2D0A2E2C961}" srcOrd="9" destOrd="0" presId="urn:microsoft.com/office/officeart/2005/8/layout/vList3#4"/>
    <dgm:cxn modelId="{CF64385D-81ED-43F5-880A-4E8640D01E4A}" type="presParOf" srcId="{F2EE75A4-1884-40D9-B14F-D7126BBD962F}" destId="{137B69F5-DE47-4C6B-8E74-BC2B4E5406FE}" srcOrd="10" destOrd="0" presId="urn:microsoft.com/office/officeart/2005/8/layout/vList3#4"/>
    <dgm:cxn modelId="{8C14726C-556E-43EE-A8D3-DB5292A7CE29}" type="presParOf" srcId="{137B69F5-DE47-4C6B-8E74-BC2B4E5406FE}" destId="{29905ADF-C5BA-442F-8D5F-34C7C133C3D0}" srcOrd="0" destOrd="0" presId="urn:microsoft.com/office/officeart/2005/8/layout/vList3#4"/>
    <dgm:cxn modelId="{DE520ED4-AA19-43A7-889C-9657231548E3}" type="presParOf" srcId="{137B69F5-DE47-4C6B-8E74-BC2B4E5406FE}" destId="{ADBB7F9D-52A7-4338-A1F5-4B404B768317}" srcOrd="1" destOrd="0" presId="urn:microsoft.com/office/officeart/2005/8/layout/vList3#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8AE33F-69CE-4A24-86E0-D3EB41B16796}" type="doc">
      <dgm:prSet loTypeId="urn:microsoft.com/office/officeart/2005/8/layout/lProcess3" loCatId="process" qsTypeId="urn:microsoft.com/office/officeart/2005/8/quickstyle/simple1" qsCatId="simple" csTypeId="urn:microsoft.com/office/officeart/2005/8/colors/colorful4" csCatId="colorful" phldr="1"/>
      <dgm:spPr/>
      <dgm:t>
        <a:bodyPr/>
        <a:lstStyle/>
        <a:p>
          <a:endParaRPr lang="ru-RU"/>
        </a:p>
      </dgm:t>
    </dgm:pt>
    <dgm:pt modelId="{FE085C0D-0D0A-4D10-8175-0FC8B4439D92}">
      <dgm:prSet phldrT="[Текст]" custT="1"/>
      <dgm:spPr/>
      <dgm:t>
        <a:bodyPr/>
        <a:lstStyle/>
        <a:p>
          <a:r>
            <a:rPr lang="ru-RU" sz="1800" b="1" dirty="0" smtClean="0">
              <a:solidFill>
                <a:schemeClr val="bg1"/>
              </a:solidFill>
            </a:rPr>
            <a:t>ОКВЭД</a:t>
          </a:r>
          <a:endParaRPr lang="ru-RU" sz="1800" b="1" dirty="0">
            <a:solidFill>
              <a:schemeClr val="bg1"/>
            </a:solidFill>
          </a:endParaRPr>
        </a:p>
      </dgm:t>
    </dgm:pt>
    <dgm:pt modelId="{3C236EED-F0C9-4A89-BE90-4B71DF771C12}" type="parTrans" cxnId="{5D25EBED-1F21-464F-BCAE-160D4DB3EA97}">
      <dgm:prSet/>
      <dgm:spPr/>
      <dgm:t>
        <a:bodyPr/>
        <a:lstStyle/>
        <a:p>
          <a:endParaRPr lang="ru-RU"/>
        </a:p>
      </dgm:t>
    </dgm:pt>
    <dgm:pt modelId="{56936A0D-2514-4D1D-9168-06F9714F16E2}" type="sibTrans" cxnId="{5D25EBED-1F21-464F-BCAE-160D4DB3EA97}">
      <dgm:prSet/>
      <dgm:spPr/>
      <dgm:t>
        <a:bodyPr/>
        <a:lstStyle/>
        <a:p>
          <a:endParaRPr lang="ru-RU"/>
        </a:p>
      </dgm:t>
    </dgm:pt>
    <dgm:pt modelId="{F7CD2F5F-B75D-4316-8C3A-A3C7FDC2DEA7}">
      <dgm:prSet phldrT="[Текст]"/>
      <dgm:spPr/>
      <dgm:t>
        <a:bodyPr/>
        <a:lstStyle/>
        <a:p>
          <a:r>
            <a:rPr lang="ru-RU" b="1" dirty="0" smtClean="0"/>
            <a:t>2013 г.</a:t>
          </a:r>
          <a:endParaRPr lang="ru-RU" b="1" dirty="0"/>
        </a:p>
      </dgm:t>
    </dgm:pt>
    <dgm:pt modelId="{A7BC6D2F-6CA5-4B29-B1BB-4F8E562A5170}" type="parTrans" cxnId="{077E1919-564C-48B3-9302-3D88B3B45EC4}">
      <dgm:prSet/>
      <dgm:spPr/>
      <dgm:t>
        <a:bodyPr/>
        <a:lstStyle/>
        <a:p>
          <a:endParaRPr lang="ru-RU"/>
        </a:p>
      </dgm:t>
    </dgm:pt>
    <dgm:pt modelId="{C2ACAB7E-B47E-48C8-ACC9-18C6B317C66C}" type="sibTrans" cxnId="{077E1919-564C-48B3-9302-3D88B3B45EC4}">
      <dgm:prSet/>
      <dgm:spPr/>
      <dgm:t>
        <a:bodyPr/>
        <a:lstStyle/>
        <a:p>
          <a:endParaRPr lang="ru-RU"/>
        </a:p>
      </dgm:t>
    </dgm:pt>
    <dgm:pt modelId="{706138AB-BE8B-416C-9692-E5D956CEA672}">
      <dgm:prSet phldrT="[Текст]"/>
      <dgm:spPr/>
      <dgm:t>
        <a:bodyPr/>
        <a:lstStyle/>
        <a:p>
          <a:r>
            <a:rPr lang="ru-RU" b="1" dirty="0" smtClean="0"/>
            <a:t>2017 г.</a:t>
          </a:r>
          <a:endParaRPr lang="ru-RU" b="1" dirty="0"/>
        </a:p>
      </dgm:t>
    </dgm:pt>
    <dgm:pt modelId="{679A8FAB-4160-405E-A494-6BA6273BEEA1}" type="parTrans" cxnId="{F38AAB6D-D0AC-4300-9F6C-65A391108D88}">
      <dgm:prSet/>
      <dgm:spPr/>
      <dgm:t>
        <a:bodyPr/>
        <a:lstStyle/>
        <a:p>
          <a:endParaRPr lang="ru-RU"/>
        </a:p>
      </dgm:t>
    </dgm:pt>
    <dgm:pt modelId="{092D1CC1-3926-46FC-8438-463F0D2259C3}" type="sibTrans" cxnId="{F38AAB6D-D0AC-4300-9F6C-65A391108D88}">
      <dgm:prSet/>
      <dgm:spPr/>
      <dgm:t>
        <a:bodyPr/>
        <a:lstStyle/>
        <a:p>
          <a:endParaRPr lang="ru-RU"/>
        </a:p>
      </dgm:t>
    </dgm:pt>
    <dgm:pt modelId="{5C6B7D46-7296-4905-B3C7-BAC5C19DC572}">
      <dgm:prSet phldrT="[Текст]" custT="1"/>
      <dgm:spPr/>
      <dgm:t>
        <a:bodyPr/>
        <a:lstStyle/>
        <a:p>
          <a:r>
            <a:rPr lang="ru-RU" sz="1800" b="1" dirty="0" smtClean="0">
              <a:solidFill>
                <a:schemeClr val="tx1"/>
              </a:solidFill>
            </a:rPr>
            <a:t>добыча</a:t>
          </a:r>
          <a:endParaRPr lang="ru-RU" sz="1800" b="1" dirty="0">
            <a:solidFill>
              <a:schemeClr val="tx1"/>
            </a:solidFill>
          </a:endParaRPr>
        </a:p>
      </dgm:t>
    </dgm:pt>
    <dgm:pt modelId="{44323D7B-1B37-461E-9CD1-F39A7C842F13}" type="parTrans" cxnId="{8C6E8AA2-AF59-41D2-BC4B-A247C6365253}">
      <dgm:prSet/>
      <dgm:spPr/>
      <dgm:t>
        <a:bodyPr/>
        <a:lstStyle/>
        <a:p>
          <a:endParaRPr lang="ru-RU"/>
        </a:p>
      </dgm:t>
    </dgm:pt>
    <dgm:pt modelId="{775B6D29-0FD1-4D38-8B25-73A6AB063542}" type="sibTrans" cxnId="{8C6E8AA2-AF59-41D2-BC4B-A247C6365253}">
      <dgm:prSet/>
      <dgm:spPr/>
      <dgm:t>
        <a:bodyPr/>
        <a:lstStyle/>
        <a:p>
          <a:endParaRPr lang="ru-RU"/>
        </a:p>
      </dgm:t>
    </dgm:pt>
    <dgm:pt modelId="{33C596CF-3147-438A-9BDE-9F81235B094B}">
      <dgm:prSet phldrT="[Текст]"/>
      <dgm:spPr/>
      <dgm:t>
        <a:bodyPr/>
        <a:lstStyle/>
        <a:p>
          <a:r>
            <a:rPr lang="ru-RU" b="1" dirty="0" smtClean="0">
              <a:solidFill>
                <a:schemeClr val="tx1"/>
              </a:solidFill>
            </a:rPr>
            <a:t>810</a:t>
          </a:r>
          <a:endParaRPr lang="ru-RU" b="1" dirty="0">
            <a:solidFill>
              <a:schemeClr val="tx1"/>
            </a:solidFill>
          </a:endParaRPr>
        </a:p>
      </dgm:t>
    </dgm:pt>
    <dgm:pt modelId="{07E3B1CA-C772-4DD6-B465-37FD2057387E}" type="parTrans" cxnId="{D2AE566E-2273-47A9-B729-AFE48AE14771}">
      <dgm:prSet/>
      <dgm:spPr/>
      <dgm:t>
        <a:bodyPr/>
        <a:lstStyle/>
        <a:p>
          <a:endParaRPr lang="ru-RU"/>
        </a:p>
      </dgm:t>
    </dgm:pt>
    <dgm:pt modelId="{5188E2B8-2D07-4E66-9FEE-21A66D7D3DB9}" type="sibTrans" cxnId="{D2AE566E-2273-47A9-B729-AFE48AE14771}">
      <dgm:prSet/>
      <dgm:spPr/>
      <dgm:t>
        <a:bodyPr/>
        <a:lstStyle/>
        <a:p>
          <a:endParaRPr lang="ru-RU"/>
        </a:p>
      </dgm:t>
    </dgm:pt>
    <dgm:pt modelId="{2EA8DD1C-EACC-4279-90AD-211DB781E675}">
      <dgm:prSet phldrT="[Текст]"/>
      <dgm:spPr/>
      <dgm:t>
        <a:bodyPr/>
        <a:lstStyle/>
        <a:p>
          <a:r>
            <a:rPr lang="ru-RU" b="1" dirty="0" smtClean="0"/>
            <a:t>75</a:t>
          </a:r>
          <a:endParaRPr lang="ru-RU" b="1" dirty="0"/>
        </a:p>
      </dgm:t>
    </dgm:pt>
    <dgm:pt modelId="{1AC5C445-B1F2-427F-9A62-757DDE694079}" type="parTrans" cxnId="{EE8FC430-F441-4B60-951F-4CE84379910C}">
      <dgm:prSet/>
      <dgm:spPr/>
      <dgm:t>
        <a:bodyPr/>
        <a:lstStyle/>
        <a:p>
          <a:endParaRPr lang="ru-RU"/>
        </a:p>
      </dgm:t>
    </dgm:pt>
    <dgm:pt modelId="{CA04CD36-46F0-4D68-86A7-0466C55E41AC}" type="sibTrans" cxnId="{EE8FC430-F441-4B60-951F-4CE84379910C}">
      <dgm:prSet/>
      <dgm:spPr/>
      <dgm:t>
        <a:bodyPr/>
        <a:lstStyle/>
        <a:p>
          <a:endParaRPr lang="ru-RU"/>
        </a:p>
      </dgm:t>
    </dgm:pt>
    <dgm:pt modelId="{FE353240-647A-46DE-BF46-2A610E3EF6CE}">
      <dgm:prSet phldrT="[Текст]" custT="1"/>
      <dgm:spPr/>
      <dgm:t>
        <a:bodyPr/>
        <a:lstStyle/>
        <a:p>
          <a:r>
            <a:rPr lang="ru-RU" sz="1600" b="1" dirty="0" smtClean="0">
              <a:solidFill>
                <a:schemeClr val="tx1"/>
              </a:solidFill>
            </a:rPr>
            <a:t>транспортировка (ж/</a:t>
          </a:r>
          <a:r>
            <a:rPr lang="ru-RU" sz="1600" b="1" dirty="0" err="1" smtClean="0">
              <a:solidFill>
                <a:schemeClr val="tx1"/>
              </a:solidFill>
            </a:rPr>
            <a:t>д</a:t>
          </a:r>
          <a:r>
            <a:rPr lang="ru-RU" sz="1600" b="1" dirty="0" smtClean="0">
              <a:solidFill>
                <a:schemeClr val="tx1"/>
              </a:solidFill>
            </a:rPr>
            <a:t>)</a:t>
          </a:r>
          <a:endParaRPr lang="ru-RU" sz="1600" b="1" dirty="0">
            <a:solidFill>
              <a:schemeClr val="tx1"/>
            </a:solidFill>
          </a:endParaRPr>
        </a:p>
      </dgm:t>
    </dgm:pt>
    <dgm:pt modelId="{AC90DC12-4202-473F-801A-138A1DE02EA0}" type="parTrans" cxnId="{71C607DC-6A0A-419A-91E9-D637F839A334}">
      <dgm:prSet/>
      <dgm:spPr/>
      <dgm:t>
        <a:bodyPr/>
        <a:lstStyle/>
        <a:p>
          <a:endParaRPr lang="ru-RU"/>
        </a:p>
      </dgm:t>
    </dgm:pt>
    <dgm:pt modelId="{05F87DC0-CC4F-475B-88BE-51E85A5FD56C}" type="sibTrans" cxnId="{71C607DC-6A0A-419A-91E9-D637F839A334}">
      <dgm:prSet/>
      <dgm:spPr/>
      <dgm:t>
        <a:bodyPr/>
        <a:lstStyle/>
        <a:p>
          <a:endParaRPr lang="ru-RU"/>
        </a:p>
      </dgm:t>
    </dgm:pt>
    <dgm:pt modelId="{024E5B7B-48F2-4580-A178-3F6A6C1E3810}">
      <dgm:prSet phldrT="[Текст]"/>
      <dgm:spPr/>
      <dgm:t>
        <a:bodyPr/>
        <a:lstStyle/>
        <a:p>
          <a:r>
            <a:rPr lang="ru-RU" b="1" dirty="0" smtClean="0"/>
            <a:t>4356</a:t>
          </a:r>
          <a:endParaRPr lang="ru-RU" b="1" dirty="0"/>
        </a:p>
      </dgm:t>
    </dgm:pt>
    <dgm:pt modelId="{FCB4256B-024A-45BE-AFA6-BFB8239125C7}" type="parTrans" cxnId="{0CFB8210-BA75-40A7-A298-CA38AA6A177E}">
      <dgm:prSet/>
      <dgm:spPr/>
      <dgm:t>
        <a:bodyPr/>
        <a:lstStyle/>
        <a:p>
          <a:endParaRPr lang="ru-RU"/>
        </a:p>
      </dgm:t>
    </dgm:pt>
    <dgm:pt modelId="{0547A11D-0C75-4A24-84A7-73C07FD96EEE}" type="sibTrans" cxnId="{0CFB8210-BA75-40A7-A298-CA38AA6A177E}">
      <dgm:prSet/>
      <dgm:spPr/>
      <dgm:t>
        <a:bodyPr/>
        <a:lstStyle/>
        <a:p>
          <a:endParaRPr lang="ru-RU"/>
        </a:p>
      </dgm:t>
    </dgm:pt>
    <dgm:pt modelId="{DE47FB18-C020-4D1A-960D-F3876A4A515F}">
      <dgm:prSet phldrT="[Текст]"/>
      <dgm:spPr/>
      <dgm:t>
        <a:bodyPr/>
        <a:lstStyle/>
        <a:p>
          <a:r>
            <a:rPr lang="ru-RU" b="1" dirty="0" smtClean="0"/>
            <a:t>3101</a:t>
          </a:r>
          <a:endParaRPr lang="ru-RU" b="1" dirty="0"/>
        </a:p>
      </dgm:t>
    </dgm:pt>
    <dgm:pt modelId="{954FC0C9-B9BA-420F-9AA3-FDE152ED0F9A}" type="parTrans" cxnId="{B58E67D6-DEEA-475A-A43B-44900DB12F99}">
      <dgm:prSet/>
      <dgm:spPr/>
      <dgm:t>
        <a:bodyPr/>
        <a:lstStyle/>
        <a:p>
          <a:endParaRPr lang="ru-RU"/>
        </a:p>
      </dgm:t>
    </dgm:pt>
    <dgm:pt modelId="{9E124177-966F-4E8E-A229-77C77F91A46E}" type="sibTrans" cxnId="{B58E67D6-DEEA-475A-A43B-44900DB12F99}">
      <dgm:prSet/>
      <dgm:spPr/>
      <dgm:t>
        <a:bodyPr/>
        <a:lstStyle/>
        <a:p>
          <a:endParaRPr lang="ru-RU"/>
        </a:p>
      </dgm:t>
    </dgm:pt>
    <dgm:pt modelId="{0C7F7919-F164-4CE8-B916-2159DD1A7676}" type="pres">
      <dgm:prSet presAssocID="{E18AE33F-69CE-4A24-86E0-D3EB41B16796}" presName="Name0" presStyleCnt="0">
        <dgm:presLayoutVars>
          <dgm:chPref val="3"/>
          <dgm:dir/>
          <dgm:animLvl val="lvl"/>
          <dgm:resizeHandles/>
        </dgm:presLayoutVars>
      </dgm:prSet>
      <dgm:spPr/>
      <dgm:t>
        <a:bodyPr/>
        <a:lstStyle/>
        <a:p>
          <a:endParaRPr lang="ru-RU"/>
        </a:p>
      </dgm:t>
    </dgm:pt>
    <dgm:pt modelId="{DDFDA046-6712-4384-96D4-E06A3081859F}" type="pres">
      <dgm:prSet presAssocID="{FE085C0D-0D0A-4D10-8175-0FC8B4439D92}" presName="horFlow" presStyleCnt="0"/>
      <dgm:spPr/>
    </dgm:pt>
    <dgm:pt modelId="{7BFF209D-E5B9-41ED-A2A9-74A644E40F1A}" type="pres">
      <dgm:prSet presAssocID="{FE085C0D-0D0A-4D10-8175-0FC8B4439D92}" presName="bigChev" presStyleLbl="node1" presStyleIdx="0" presStyleCnt="3" custScaleX="120379"/>
      <dgm:spPr/>
      <dgm:t>
        <a:bodyPr/>
        <a:lstStyle/>
        <a:p>
          <a:endParaRPr lang="ru-RU"/>
        </a:p>
      </dgm:t>
    </dgm:pt>
    <dgm:pt modelId="{ED3DD957-E4B5-4F5D-9759-B4FF283E2383}" type="pres">
      <dgm:prSet presAssocID="{A7BC6D2F-6CA5-4B29-B1BB-4F8E562A5170}" presName="parTrans" presStyleCnt="0"/>
      <dgm:spPr/>
    </dgm:pt>
    <dgm:pt modelId="{41142A5A-64D1-4966-8976-703B85CE9593}" type="pres">
      <dgm:prSet presAssocID="{F7CD2F5F-B75D-4316-8C3A-A3C7FDC2DEA7}" presName="node" presStyleLbl="alignAccFollowNode1" presStyleIdx="0" presStyleCnt="6">
        <dgm:presLayoutVars>
          <dgm:bulletEnabled val="1"/>
        </dgm:presLayoutVars>
      </dgm:prSet>
      <dgm:spPr/>
      <dgm:t>
        <a:bodyPr/>
        <a:lstStyle/>
        <a:p>
          <a:endParaRPr lang="ru-RU"/>
        </a:p>
      </dgm:t>
    </dgm:pt>
    <dgm:pt modelId="{F0CCD9FA-09A0-40A4-B87A-4E92FCF1B3E9}" type="pres">
      <dgm:prSet presAssocID="{C2ACAB7E-B47E-48C8-ACC9-18C6B317C66C}" presName="sibTrans" presStyleCnt="0"/>
      <dgm:spPr/>
    </dgm:pt>
    <dgm:pt modelId="{BCACE952-4AA2-46F6-B0C5-49F6C6603090}" type="pres">
      <dgm:prSet presAssocID="{706138AB-BE8B-416C-9692-E5D956CEA672}" presName="node" presStyleLbl="alignAccFollowNode1" presStyleIdx="1" presStyleCnt="6">
        <dgm:presLayoutVars>
          <dgm:bulletEnabled val="1"/>
        </dgm:presLayoutVars>
      </dgm:prSet>
      <dgm:spPr/>
      <dgm:t>
        <a:bodyPr/>
        <a:lstStyle/>
        <a:p>
          <a:endParaRPr lang="ru-RU"/>
        </a:p>
      </dgm:t>
    </dgm:pt>
    <dgm:pt modelId="{5BA94B41-351C-48B6-84CD-822CCCFB5226}" type="pres">
      <dgm:prSet presAssocID="{FE085C0D-0D0A-4D10-8175-0FC8B4439D92}" presName="vSp" presStyleCnt="0"/>
      <dgm:spPr/>
    </dgm:pt>
    <dgm:pt modelId="{D97D3E52-B381-40E2-B3CA-04130390F075}" type="pres">
      <dgm:prSet presAssocID="{5C6B7D46-7296-4905-B3C7-BAC5C19DC572}" presName="horFlow" presStyleCnt="0"/>
      <dgm:spPr/>
    </dgm:pt>
    <dgm:pt modelId="{CD29E1DE-95DB-498B-958A-93E1A1EDDDDF}" type="pres">
      <dgm:prSet presAssocID="{5C6B7D46-7296-4905-B3C7-BAC5C19DC572}" presName="bigChev" presStyleLbl="node1" presStyleIdx="1" presStyleCnt="3" custScaleX="127599"/>
      <dgm:spPr/>
      <dgm:t>
        <a:bodyPr/>
        <a:lstStyle/>
        <a:p>
          <a:endParaRPr lang="ru-RU"/>
        </a:p>
      </dgm:t>
    </dgm:pt>
    <dgm:pt modelId="{80026707-0469-44B1-893D-ABAE3F650F38}" type="pres">
      <dgm:prSet presAssocID="{07E3B1CA-C772-4DD6-B465-37FD2057387E}" presName="parTrans" presStyleCnt="0"/>
      <dgm:spPr/>
    </dgm:pt>
    <dgm:pt modelId="{591688F6-73AB-49CB-A76C-1A9D83A34D8A}" type="pres">
      <dgm:prSet presAssocID="{33C596CF-3147-438A-9BDE-9F81235B094B}" presName="node" presStyleLbl="alignAccFollowNode1" presStyleIdx="2" presStyleCnt="6">
        <dgm:presLayoutVars>
          <dgm:bulletEnabled val="1"/>
        </dgm:presLayoutVars>
      </dgm:prSet>
      <dgm:spPr/>
      <dgm:t>
        <a:bodyPr/>
        <a:lstStyle/>
        <a:p>
          <a:endParaRPr lang="ru-RU"/>
        </a:p>
      </dgm:t>
    </dgm:pt>
    <dgm:pt modelId="{DDDFEF25-003E-4970-9D7A-7AE9B21D7869}" type="pres">
      <dgm:prSet presAssocID="{5188E2B8-2D07-4E66-9FEE-21A66D7D3DB9}" presName="sibTrans" presStyleCnt="0"/>
      <dgm:spPr/>
    </dgm:pt>
    <dgm:pt modelId="{E4D01AEC-05C6-4195-B4E3-9DA3ACD54ECB}" type="pres">
      <dgm:prSet presAssocID="{2EA8DD1C-EACC-4279-90AD-211DB781E675}" presName="node" presStyleLbl="alignAccFollowNode1" presStyleIdx="3" presStyleCnt="6">
        <dgm:presLayoutVars>
          <dgm:bulletEnabled val="1"/>
        </dgm:presLayoutVars>
      </dgm:prSet>
      <dgm:spPr/>
      <dgm:t>
        <a:bodyPr/>
        <a:lstStyle/>
        <a:p>
          <a:endParaRPr lang="ru-RU"/>
        </a:p>
      </dgm:t>
    </dgm:pt>
    <dgm:pt modelId="{084C0A81-952E-4F43-9B46-01CD6438E41E}" type="pres">
      <dgm:prSet presAssocID="{5C6B7D46-7296-4905-B3C7-BAC5C19DC572}" presName="vSp" presStyleCnt="0"/>
      <dgm:spPr/>
    </dgm:pt>
    <dgm:pt modelId="{AA92157E-492F-4ADF-9B14-E26CC07D0E84}" type="pres">
      <dgm:prSet presAssocID="{FE353240-647A-46DE-BF46-2A610E3EF6CE}" presName="horFlow" presStyleCnt="0"/>
      <dgm:spPr/>
    </dgm:pt>
    <dgm:pt modelId="{D82CBC5E-4636-475B-9365-42D5EF4ACC44}" type="pres">
      <dgm:prSet presAssocID="{FE353240-647A-46DE-BF46-2A610E3EF6CE}" presName="bigChev" presStyleLbl="node1" presStyleIdx="2" presStyleCnt="3" custScaleX="129412" custLinFactNeighborX="-413" custLinFactNeighborY="-5109"/>
      <dgm:spPr/>
      <dgm:t>
        <a:bodyPr/>
        <a:lstStyle/>
        <a:p>
          <a:endParaRPr lang="ru-RU"/>
        </a:p>
      </dgm:t>
    </dgm:pt>
    <dgm:pt modelId="{C08A8E0E-67CA-4234-A648-EAEDC6D26274}" type="pres">
      <dgm:prSet presAssocID="{FCB4256B-024A-45BE-AFA6-BFB8239125C7}" presName="parTrans" presStyleCnt="0"/>
      <dgm:spPr/>
    </dgm:pt>
    <dgm:pt modelId="{09184523-FA14-4BB6-9EF0-07F79E6C676A}" type="pres">
      <dgm:prSet presAssocID="{024E5B7B-48F2-4580-A178-3F6A6C1E3810}" presName="node" presStyleLbl="alignAccFollowNode1" presStyleIdx="4" presStyleCnt="6">
        <dgm:presLayoutVars>
          <dgm:bulletEnabled val="1"/>
        </dgm:presLayoutVars>
      </dgm:prSet>
      <dgm:spPr/>
      <dgm:t>
        <a:bodyPr/>
        <a:lstStyle/>
        <a:p>
          <a:endParaRPr lang="ru-RU"/>
        </a:p>
      </dgm:t>
    </dgm:pt>
    <dgm:pt modelId="{79874613-2657-41B0-8DF6-41E411D2D355}" type="pres">
      <dgm:prSet presAssocID="{0547A11D-0C75-4A24-84A7-73C07FD96EEE}" presName="sibTrans" presStyleCnt="0"/>
      <dgm:spPr/>
    </dgm:pt>
    <dgm:pt modelId="{282C827B-9DDD-4333-A284-0F1E1A0771E2}" type="pres">
      <dgm:prSet presAssocID="{DE47FB18-C020-4D1A-960D-F3876A4A515F}" presName="node" presStyleLbl="alignAccFollowNode1" presStyleIdx="5" presStyleCnt="6">
        <dgm:presLayoutVars>
          <dgm:bulletEnabled val="1"/>
        </dgm:presLayoutVars>
      </dgm:prSet>
      <dgm:spPr/>
      <dgm:t>
        <a:bodyPr/>
        <a:lstStyle/>
        <a:p>
          <a:endParaRPr lang="ru-RU"/>
        </a:p>
      </dgm:t>
    </dgm:pt>
  </dgm:ptLst>
  <dgm:cxnLst>
    <dgm:cxn modelId="{D2AE566E-2273-47A9-B729-AFE48AE14771}" srcId="{5C6B7D46-7296-4905-B3C7-BAC5C19DC572}" destId="{33C596CF-3147-438A-9BDE-9F81235B094B}" srcOrd="0" destOrd="0" parTransId="{07E3B1CA-C772-4DD6-B465-37FD2057387E}" sibTransId="{5188E2B8-2D07-4E66-9FEE-21A66D7D3DB9}"/>
    <dgm:cxn modelId="{71C607DC-6A0A-419A-91E9-D637F839A334}" srcId="{E18AE33F-69CE-4A24-86E0-D3EB41B16796}" destId="{FE353240-647A-46DE-BF46-2A610E3EF6CE}" srcOrd="2" destOrd="0" parTransId="{AC90DC12-4202-473F-801A-138A1DE02EA0}" sibTransId="{05F87DC0-CC4F-475B-88BE-51E85A5FD56C}"/>
    <dgm:cxn modelId="{33527850-31C6-4C56-B0D3-58FBE3759BFC}" type="presOf" srcId="{5C6B7D46-7296-4905-B3C7-BAC5C19DC572}" destId="{CD29E1DE-95DB-498B-958A-93E1A1EDDDDF}" srcOrd="0" destOrd="0" presId="urn:microsoft.com/office/officeart/2005/8/layout/lProcess3"/>
    <dgm:cxn modelId="{B2B33ACF-02F9-47AE-8F08-45C0C3D99CFC}" type="presOf" srcId="{706138AB-BE8B-416C-9692-E5D956CEA672}" destId="{BCACE952-4AA2-46F6-B0C5-49F6C6603090}" srcOrd="0" destOrd="0" presId="urn:microsoft.com/office/officeart/2005/8/layout/lProcess3"/>
    <dgm:cxn modelId="{8CBC89E9-E68D-4A02-A60C-863E3ADB2057}" type="presOf" srcId="{FE353240-647A-46DE-BF46-2A610E3EF6CE}" destId="{D82CBC5E-4636-475B-9365-42D5EF4ACC44}" srcOrd="0" destOrd="0" presId="urn:microsoft.com/office/officeart/2005/8/layout/lProcess3"/>
    <dgm:cxn modelId="{601A0A00-A5C6-485C-A0D0-9C59D2E0A3A4}" type="presOf" srcId="{DE47FB18-C020-4D1A-960D-F3876A4A515F}" destId="{282C827B-9DDD-4333-A284-0F1E1A0771E2}" srcOrd="0" destOrd="0" presId="urn:microsoft.com/office/officeart/2005/8/layout/lProcess3"/>
    <dgm:cxn modelId="{B58E67D6-DEEA-475A-A43B-44900DB12F99}" srcId="{FE353240-647A-46DE-BF46-2A610E3EF6CE}" destId="{DE47FB18-C020-4D1A-960D-F3876A4A515F}" srcOrd="1" destOrd="0" parTransId="{954FC0C9-B9BA-420F-9AA3-FDE152ED0F9A}" sibTransId="{9E124177-966F-4E8E-A229-77C77F91A46E}"/>
    <dgm:cxn modelId="{4D7593CF-1F8F-4545-A795-AAEA680A544C}" type="presOf" srcId="{33C596CF-3147-438A-9BDE-9F81235B094B}" destId="{591688F6-73AB-49CB-A76C-1A9D83A34D8A}" srcOrd="0" destOrd="0" presId="urn:microsoft.com/office/officeart/2005/8/layout/lProcess3"/>
    <dgm:cxn modelId="{A1574B7D-BC08-46CE-BEF3-53DC36DA153D}" type="presOf" srcId="{F7CD2F5F-B75D-4316-8C3A-A3C7FDC2DEA7}" destId="{41142A5A-64D1-4966-8976-703B85CE9593}" srcOrd="0" destOrd="0" presId="urn:microsoft.com/office/officeart/2005/8/layout/lProcess3"/>
    <dgm:cxn modelId="{657900A3-89B0-4ACC-8B1B-4856F30C71DD}" type="presOf" srcId="{2EA8DD1C-EACC-4279-90AD-211DB781E675}" destId="{E4D01AEC-05C6-4195-B4E3-9DA3ACD54ECB}" srcOrd="0" destOrd="0" presId="urn:microsoft.com/office/officeart/2005/8/layout/lProcess3"/>
    <dgm:cxn modelId="{8C6E8AA2-AF59-41D2-BC4B-A247C6365253}" srcId="{E18AE33F-69CE-4A24-86E0-D3EB41B16796}" destId="{5C6B7D46-7296-4905-B3C7-BAC5C19DC572}" srcOrd="1" destOrd="0" parTransId="{44323D7B-1B37-461E-9CD1-F39A7C842F13}" sibTransId="{775B6D29-0FD1-4D38-8B25-73A6AB063542}"/>
    <dgm:cxn modelId="{951C999E-AE7D-40D9-B35A-0B2377F91FC7}" type="presOf" srcId="{E18AE33F-69CE-4A24-86E0-D3EB41B16796}" destId="{0C7F7919-F164-4CE8-B916-2159DD1A7676}" srcOrd="0" destOrd="0" presId="urn:microsoft.com/office/officeart/2005/8/layout/lProcess3"/>
    <dgm:cxn modelId="{EE8FC430-F441-4B60-951F-4CE84379910C}" srcId="{5C6B7D46-7296-4905-B3C7-BAC5C19DC572}" destId="{2EA8DD1C-EACC-4279-90AD-211DB781E675}" srcOrd="1" destOrd="0" parTransId="{1AC5C445-B1F2-427F-9A62-757DDE694079}" sibTransId="{CA04CD36-46F0-4D68-86A7-0466C55E41AC}"/>
    <dgm:cxn modelId="{891E3718-B525-4028-96FF-186F1910A183}" type="presOf" srcId="{024E5B7B-48F2-4580-A178-3F6A6C1E3810}" destId="{09184523-FA14-4BB6-9EF0-07F79E6C676A}" srcOrd="0" destOrd="0" presId="urn:microsoft.com/office/officeart/2005/8/layout/lProcess3"/>
    <dgm:cxn modelId="{5D25EBED-1F21-464F-BCAE-160D4DB3EA97}" srcId="{E18AE33F-69CE-4A24-86E0-D3EB41B16796}" destId="{FE085C0D-0D0A-4D10-8175-0FC8B4439D92}" srcOrd="0" destOrd="0" parTransId="{3C236EED-F0C9-4A89-BE90-4B71DF771C12}" sibTransId="{56936A0D-2514-4D1D-9168-06F9714F16E2}"/>
    <dgm:cxn modelId="{077E1919-564C-48B3-9302-3D88B3B45EC4}" srcId="{FE085C0D-0D0A-4D10-8175-0FC8B4439D92}" destId="{F7CD2F5F-B75D-4316-8C3A-A3C7FDC2DEA7}" srcOrd="0" destOrd="0" parTransId="{A7BC6D2F-6CA5-4B29-B1BB-4F8E562A5170}" sibTransId="{C2ACAB7E-B47E-48C8-ACC9-18C6B317C66C}"/>
    <dgm:cxn modelId="{F38AAB6D-D0AC-4300-9F6C-65A391108D88}" srcId="{FE085C0D-0D0A-4D10-8175-0FC8B4439D92}" destId="{706138AB-BE8B-416C-9692-E5D956CEA672}" srcOrd="1" destOrd="0" parTransId="{679A8FAB-4160-405E-A494-6BA6273BEEA1}" sibTransId="{092D1CC1-3926-46FC-8438-463F0D2259C3}"/>
    <dgm:cxn modelId="{EA82031F-7D68-4D4B-B4C6-C2470AE57DD0}" type="presOf" srcId="{FE085C0D-0D0A-4D10-8175-0FC8B4439D92}" destId="{7BFF209D-E5B9-41ED-A2A9-74A644E40F1A}" srcOrd="0" destOrd="0" presId="urn:microsoft.com/office/officeart/2005/8/layout/lProcess3"/>
    <dgm:cxn modelId="{0CFB8210-BA75-40A7-A298-CA38AA6A177E}" srcId="{FE353240-647A-46DE-BF46-2A610E3EF6CE}" destId="{024E5B7B-48F2-4580-A178-3F6A6C1E3810}" srcOrd="0" destOrd="0" parTransId="{FCB4256B-024A-45BE-AFA6-BFB8239125C7}" sibTransId="{0547A11D-0C75-4A24-84A7-73C07FD96EEE}"/>
    <dgm:cxn modelId="{D638800F-DFC0-45C3-B8C6-AEBBDCCE306D}" type="presParOf" srcId="{0C7F7919-F164-4CE8-B916-2159DD1A7676}" destId="{DDFDA046-6712-4384-96D4-E06A3081859F}" srcOrd="0" destOrd="0" presId="urn:microsoft.com/office/officeart/2005/8/layout/lProcess3"/>
    <dgm:cxn modelId="{6903D952-0CBE-4783-8AFE-887F54158D96}" type="presParOf" srcId="{DDFDA046-6712-4384-96D4-E06A3081859F}" destId="{7BFF209D-E5B9-41ED-A2A9-74A644E40F1A}" srcOrd="0" destOrd="0" presId="urn:microsoft.com/office/officeart/2005/8/layout/lProcess3"/>
    <dgm:cxn modelId="{1718F895-DA31-4C5C-BC71-2D0DDDE357CD}" type="presParOf" srcId="{DDFDA046-6712-4384-96D4-E06A3081859F}" destId="{ED3DD957-E4B5-4F5D-9759-B4FF283E2383}" srcOrd="1" destOrd="0" presId="urn:microsoft.com/office/officeart/2005/8/layout/lProcess3"/>
    <dgm:cxn modelId="{A03DBE52-3381-41BA-8447-09F6EF2D6B53}" type="presParOf" srcId="{DDFDA046-6712-4384-96D4-E06A3081859F}" destId="{41142A5A-64D1-4966-8976-703B85CE9593}" srcOrd="2" destOrd="0" presId="urn:microsoft.com/office/officeart/2005/8/layout/lProcess3"/>
    <dgm:cxn modelId="{65ED7D10-8906-47B4-A256-F04B3623F94C}" type="presParOf" srcId="{DDFDA046-6712-4384-96D4-E06A3081859F}" destId="{F0CCD9FA-09A0-40A4-B87A-4E92FCF1B3E9}" srcOrd="3" destOrd="0" presId="urn:microsoft.com/office/officeart/2005/8/layout/lProcess3"/>
    <dgm:cxn modelId="{196EAFB5-15F9-4C65-B42D-47AC2376E3BB}" type="presParOf" srcId="{DDFDA046-6712-4384-96D4-E06A3081859F}" destId="{BCACE952-4AA2-46F6-B0C5-49F6C6603090}" srcOrd="4" destOrd="0" presId="urn:microsoft.com/office/officeart/2005/8/layout/lProcess3"/>
    <dgm:cxn modelId="{D790C7BA-30E9-4867-914E-A2B3A46BA4B7}" type="presParOf" srcId="{0C7F7919-F164-4CE8-B916-2159DD1A7676}" destId="{5BA94B41-351C-48B6-84CD-822CCCFB5226}" srcOrd="1" destOrd="0" presId="urn:microsoft.com/office/officeart/2005/8/layout/lProcess3"/>
    <dgm:cxn modelId="{1ABBB960-7493-46DE-83AC-5ED1ECF4BBF7}" type="presParOf" srcId="{0C7F7919-F164-4CE8-B916-2159DD1A7676}" destId="{D97D3E52-B381-40E2-B3CA-04130390F075}" srcOrd="2" destOrd="0" presId="urn:microsoft.com/office/officeart/2005/8/layout/lProcess3"/>
    <dgm:cxn modelId="{EB6DC239-D192-48C2-A36C-4E93BA9AFAE8}" type="presParOf" srcId="{D97D3E52-B381-40E2-B3CA-04130390F075}" destId="{CD29E1DE-95DB-498B-958A-93E1A1EDDDDF}" srcOrd="0" destOrd="0" presId="urn:microsoft.com/office/officeart/2005/8/layout/lProcess3"/>
    <dgm:cxn modelId="{AD57C5A2-14F2-4D4E-A524-2ECD693CB826}" type="presParOf" srcId="{D97D3E52-B381-40E2-B3CA-04130390F075}" destId="{80026707-0469-44B1-893D-ABAE3F650F38}" srcOrd="1" destOrd="0" presId="urn:microsoft.com/office/officeart/2005/8/layout/lProcess3"/>
    <dgm:cxn modelId="{D636718C-F060-4CB2-A3DC-1CCD4E8BEFB3}" type="presParOf" srcId="{D97D3E52-B381-40E2-B3CA-04130390F075}" destId="{591688F6-73AB-49CB-A76C-1A9D83A34D8A}" srcOrd="2" destOrd="0" presId="urn:microsoft.com/office/officeart/2005/8/layout/lProcess3"/>
    <dgm:cxn modelId="{CEDDFB1F-B8E5-4382-B51C-B9BB3E6FCEE0}" type="presParOf" srcId="{D97D3E52-B381-40E2-B3CA-04130390F075}" destId="{DDDFEF25-003E-4970-9D7A-7AE9B21D7869}" srcOrd="3" destOrd="0" presId="urn:microsoft.com/office/officeart/2005/8/layout/lProcess3"/>
    <dgm:cxn modelId="{955829AC-CC03-4CA2-B532-5CE81AFE597F}" type="presParOf" srcId="{D97D3E52-B381-40E2-B3CA-04130390F075}" destId="{E4D01AEC-05C6-4195-B4E3-9DA3ACD54ECB}" srcOrd="4" destOrd="0" presId="urn:microsoft.com/office/officeart/2005/8/layout/lProcess3"/>
    <dgm:cxn modelId="{04FC44CB-A421-4B7F-8C16-4A73FAB36B1D}" type="presParOf" srcId="{0C7F7919-F164-4CE8-B916-2159DD1A7676}" destId="{084C0A81-952E-4F43-9B46-01CD6438E41E}" srcOrd="3" destOrd="0" presId="urn:microsoft.com/office/officeart/2005/8/layout/lProcess3"/>
    <dgm:cxn modelId="{E2A3E78C-D5BB-486C-8196-38D8881ECE13}" type="presParOf" srcId="{0C7F7919-F164-4CE8-B916-2159DD1A7676}" destId="{AA92157E-492F-4ADF-9B14-E26CC07D0E84}" srcOrd="4" destOrd="0" presId="urn:microsoft.com/office/officeart/2005/8/layout/lProcess3"/>
    <dgm:cxn modelId="{EB2B30C0-2988-451E-A275-924219D32F21}" type="presParOf" srcId="{AA92157E-492F-4ADF-9B14-E26CC07D0E84}" destId="{D82CBC5E-4636-475B-9365-42D5EF4ACC44}" srcOrd="0" destOrd="0" presId="urn:microsoft.com/office/officeart/2005/8/layout/lProcess3"/>
    <dgm:cxn modelId="{30647C86-45A9-4A44-8CBD-3E99D005155F}" type="presParOf" srcId="{AA92157E-492F-4ADF-9B14-E26CC07D0E84}" destId="{C08A8E0E-67CA-4234-A648-EAEDC6D26274}" srcOrd="1" destOrd="0" presId="urn:microsoft.com/office/officeart/2005/8/layout/lProcess3"/>
    <dgm:cxn modelId="{19649B72-37AD-4FF8-8A41-76BEA86C99D3}" type="presParOf" srcId="{AA92157E-492F-4ADF-9B14-E26CC07D0E84}" destId="{09184523-FA14-4BB6-9EF0-07F79E6C676A}" srcOrd="2" destOrd="0" presId="urn:microsoft.com/office/officeart/2005/8/layout/lProcess3"/>
    <dgm:cxn modelId="{8D24CF14-0F24-4286-A1B3-CB03514C211B}" type="presParOf" srcId="{AA92157E-492F-4ADF-9B14-E26CC07D0E84}" destId="{79874613-2657-41B0-8DF6-41E411D2D355}" srcOrd="3" destOrd="0" presId="urn:microsoft.com/office/officeart/2005/8/layout/lProcess3"/>
    <dgm:cxn modelId="{C73E7092-600E-4593-9D85-2079B938C587}" type="presParOf" srcId="{AA92157E-492F-4ADF-9B14-E26CC07D0E84}" destId="{282C827B-9DDD-4333-A284-0F1E1A0771E2}" srcOrd="4" destOrd="0" presId="urn:microsoft.com/office/officeart/2005/8/layout/lProcess3"/>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0A0B7C0-E373-43AD-AC08-85B600804F60}" type="doc">
      <dgm:prSet loTypeId="urn:microsoft.com/office/officeart/2005/8/layout/vList3#5" loCatId="list" qsTypeId="urn:microsoft.com/office/officeart/2005/8/quickstyle/simple1" qsCatId="simple" csTypeId="urn:microsoft.com/office/officeart/2005/8/colors/accent1_2" csCatId="accent1" phldr="1"/>
      <dgm:spPr/>
      <dgm:t>
        <a:bodyPr/>
        <a:lstStyle/>
        <a:p>
          <a:endParaRPr lang="ru-RU"/>
        </a:p>
      </dgm:t>
    </dgm:pt>
    <dgm:pt modelId="{9E4D9D49-E44E-4740-9A9D-625688AE365A}">
      <dgm:prSet custT="1"/>
      <dgm:spPr>
        <a:solidFill>
          <a:schemeClr val="accent3">
            <a:lumMod val="60000"/>
            <a:lumOff val="40000"/>
          </a:schemeClr>
        </a:solidFill>
      </dgm:spPr>
      <dgm:t>
        <a:bodyPr/>
        <a:lstStyle/>
        <a:p>
          <a:r>
            <a:rPr lang="ru-RU" sz="2000" b="1" dirty="0" smtClean="0">
              <a:solidFill>
                <a:schemeClr val="tx1"/>
              </a:solidFill>
            </a:rPr>
            <a:t>Строительство простейших (</a:t>
          </a:r>
          <a:r>
            <a:rPr lang="ru-RU" sz="2000" b="1" dirty="0" err="1" smtClean="0">
              <a:solidFill>
                <a:schemeClr val="tx1"/>
              </a:solidFill>
            </a:rPr>
            <a:t>плосткостных</a:t>
          </a:r>
          <a:r>
            <a:rPr lang="ru-RU" sz="2000" b="1" dirty="0" smtClean="0">
              <a:solidFill>
                <a:schemeClr val="tx1"/>
              </a:solidFill>
            </a:rPr>
            <a:t>) спортивных сооружений</a:t>
          </a:r>
          <a:endParaRPr lang="ru-RU" sz="2000" b="1" dirty="0">
            <a:solidFill>
              <a:schemeClr val="tx1"/>
            </a:solidFill>
          </a:endParaRPr>
        </a:p>
      </dgm:t>
    </dgm:pt>
    <dgm:pt modelId="{A6760978-5672-479B-9EBB-519F7220A7E0}" type="parTrans" cxnId="{2894187C-18FB-4E7D-847E-5FE715015302}">
      <dgm:prSet/>
      <dgm:spPr/>
      <dgm:t>
        <a:bodyPr/>
        <a:lstStyle/>
        <a:p>
          <a:endParaRPr lang="ru-RU"/>
        </a:p>
      </dgm:t>
    </dgm:pt>
    <dgm:pt modelId="{9FFF3C99-5C46-47A1-B743-3A4F480FB328}" type="sibTrans" cxnId="{2894187C-18FB-4E7D-847E-5FE715015302}">
      <dgm:prSet/>
      <dgm:spPr/>
      <dgm:t>
        <a:bodyPr/>
        <a:lstStyle/>
        <a:p>
          <a:endParaRPr lang="ru-RU"/>
        </a:p>
      </dgm:t>
    </dgm:pt>
    <dgm:pt modelId="{0A0C3831-C7E6-4588-A4FB-5C3FC588F2C6}">
      <dgm:prSet/>
      <dgm:spPr>
        <a:solidFill>
          <a:schemeClr val="accent3">
            <a:lumMod val="60000"/>
            <a:lumOff val="40000"/>
          </a:schemeClr>
        </a:solidFill>
      </dgm:spPr>
      <dgm:t>
        <a:bodyPr/>
        <a:lstStyle/>
        <a:p>
          <a:r>
            <a:rPr lang="ru-RU" b="1" dirty="0" smtClean="0">
              <a:solidFill>
                <a:schemeClr val="tx1"/>
              </a:solidFill>
            </a:rPr>
            <a:t>Строительство  спортивно-концертного комплекса в </a:t>
          </a:r>
          <a:r>
            <a:rPr lang="ru-RU" b="1" dirty="0" err="1" smtClean="0">
              <a:solidFill>
                <a:schemeClr val="tx1"/>
              </a:solidFill>
            </a:rPr>
            <a:t>пгт</a:t>
          </a:r>
          <a:r>
            <a:rPr lang="ru-RU" b="1" dirty="0" smtClean="0">
              <a:solidFill>
                <a:schemeClr val="tx1"/>
              </a:solidFill>
            </a:rPr>
            <a:t>. Чернышевск.</a:t>
          </a:r>
          <a:endParaRPr lang="ru-RU" b="1" dirty="0">
            <a:solidFill>
              <a:schemeClr val="tx1"/>
            </a:solidFill>
          </a:endParaRPr>
        </a:p>
      </dgm:t>
    </dgm:pt>
    <dgm:pt modelId="{488B384C-D69E-4D88-9100-656808EC9E1C}" type="parTrans" cxnId="{0BAD3A92-2362-4A8F-BE32-8ACEB01EF207}">
      <dgm:prSet/>
      <dgm:spPr/>
      <dgm:t>
        <a:bodyPr/>
        <a:lstStyle/>
        <a:p>
          <a:endParaRPr lang="ru-RU"/>
        </a:p>
      </dgm:t>
    </dgm:pt>
    <dgm:pt modelId="{ABA33816-6644-40D2-B92E-6270700B9B6F}" type="sibTrans" cxnId="{0BAD3A92-2362-4A8F-BE32-8ACEB01EF207}">
      <dgm:prSet/>
      <dgm:spPr/>
      <dgm:t>
        <a:bodyPr/>
        <a:lstStyle/>
        <a:p>
          <a:endParaRPr lang="ru-RU"/>
        </a:p>
      </dgm:t>
    </dgm:pt>
    <dgm:pt modelId="{C9B913C5-2388-400B-A0E3-2881DEB692E3}">
      <dgm:prSet/>
      <dgm:spPr>
        <a:solidFill>
          <a:schemeClr val="accent3">
            <a:lumMod val="60000"/>
            <a:lumOff val="40000"/>
          </a:schemeClr>
        </a:solidFill>
      </dgm:spPr>
      <dgm:t>
        <a:bodyPr/>
        <a:lstStyle/>
        <a:p>
          <a:r>
            <a:rPr lang="ru-RU" b="1" dirty="0" smtClean="0">
              <a:solidFill>
                <a:schemeClr val="tx1"/>
              </a:solidFill>
            </a:rPr>
            <a:t>Приобретение спортивного инвентаря для организации занятий массовыми видами спорта</a:t>
          </a:r>
          <a:endParaRPr lang="ru-RU" b="1" dirty="0">
            <a:solidFill>
              <a:schemeClr val="tx1"/>
            </a:solidFill>
          </a:endParaRPr>
        </a:p>
      </dgm:t>
    </dgm:pt>
    <dgm:pt modelId="{033A276F-DB44-4563-A766-624E6E9EE905}" type="parTrans" cxnId="{478F80D4-21D2-4508-9118-49A38E18BECC}">
      <dgm:prSet/>
      <dgm:spPr/>
      <dgm:t>
        <a:bodyPr/>
        <a:lstStyle/>
        <a:p>
          <a:endParaRPr lang="ru-RU"/>
        </a:p>
      </dgm:t>
    </dgm:pt>
    <dgm:pt modelId="{3A711B05-D82E-4BE3-9A27-61D56221C71D}" type="sibTrans" cxnId="{478F80D4-21D2-4508-9118-49A38E18BECC}">
      <dgm:prSet/>
      <dgm:spPr/>
      <dgm:t>
        <a:bodyPr/>
        <a:lstStyle/>
        <a:p>
          <a:endParaRPr lang="ru-RU"/>
        </a:p>
      </dgm:t>
    </dgm:pt>
    <dgm:pt modelId="{C69AF6A4-0C42-463E-A8FC-3A198B9342C1}">
      <dgm:prSet/>
      <dgm:spPr>
        <a:solidFill>
          <a:schemeClr val="accent3">
            <a:lumMod val="60000"/>
            <a:lumOff val="40000"/>
          </a:schemeClr>
        </a:solidFill>
      </dgm:spPr>
      <dgm:t>
        <a:bodyPr/>
        <a:lstStyle/>
        <a:p>
          <a:r>
            <a:rPr lang="ru-RU" b="1" dirty="0" smtClean="0">
              <a:solidFill>
                <a:schemeClr val="tx1"/>
              </a:solidFill>
            </a:rPr>
            <a:t>Проведение массовых физкультурных и спортивных мероприятий</a:t>
          </a:r>
          <a:endParaRPr lang="ru-RU" b="1" dirty="0">
            <a:solidFill>
              <a:schemeClr val="tx1"/>
            </a:solidFill>
          </a:endParaRPr>
        </a:p>
      </dgm:t>
    </dgm:pt>
    <dgm:pt modelId="{584A46FC-32F9-4D8F-9A0F-7254C95537AE}" type="parTrans" cxnId="{1428E5C6-970F-4757-8228-FF56E31E588B}">
      <dgm:prSet/>
      <dgm:spPr/>
      <dgm:t>
        <a:bodyPr/>
        <a:lstStyle/>
        <a:p>
          <a:endParaRPr lang="ru-RU"/>
        </a:p>
      </dgm:t>
    </dgm:pt>
    <dgm:pt modelId="{3DA1E5D6-F376-43CB-B77E-914B3E74EBB5}" type="sibTrans" cxnId="{1428E5C6-970F-4757-8228-FF56E31E588B}">
      <dgm:prSet/>
      <dgm:spPr/>
      <dgm:t>
        <a:bodyPr/>
        <a:lstStyle/>
        <a:p>
          <a:endParaRPr lang="ru-RU"/>
        </a:p>
      </dgm:t>
    </dgm:pt>
    <dgm:pt modelId="{F2EE75A4-1884-40D9-B14F-D7126BBD962F}" type="pres">
      <dgm:prSet presAssocID="{F0A0B7C0-E373-43AD-AC08-85B600804F60}" presName="linearFlow" presStyleCnt="0">
        <dgm:presLayoutVars>
          <dgm:dir/>
          <dgm:resizeHandles val="exact"/>
        </dgm:presLayoutVars>
      </dgm:prSet>
      <dgm:spPr/>
      <dgm:t>
        <a:bodyPr/>
        <a:lstStyle/>
        <a:p>
          <a:endParaRPr lang="ru-RU"/>
        </a:p>
      </dgm:t>
    </dgm:pt>
    <dgm:pt modelId="{0C55E2AD-6A69-496F-A1A6-96E8F7B8DC2F}" type="pres">
      <dgm:prSet presAssocID="{9E4D9D49-E44E-4740-9A9D-625688AE365A}" presName="composite" presStyleCnt="0"/>
      <dgm:spPr/>
    </dgm:pt>
    <dgm:pt modelId="{E99C8221-9743-43CA-8655-B4C193A3C039}" type="pres">
      <dgm:prSet presAssocID="{9E4D9D49-E44E-4740-9A9D-625688AE365A}" presName="imgShp" presStyleLbl="fgImgPlace1" presStyleIdx="0" presStyleCnt="4"/>
      <dgm:spPr>
        <a:blipFill rotWithShape="0">
          <a:blip xmlns:r="http://schemas.openxmlformats.org/officeDocument/2006/relationships" r:embed="rId1"/>
          <a:stretch>
            <a:fillRect/>
          </a:stretch>
        </a:blipFill>
      </dgm:spPr>
    </dgm:pt>
    <dgm:pt modelId="{EB9F6082-7559-4E8E-B4F9-35FD5196546D}" type="pres">
      <dgm:prSet presAssocID="{9E4D9D49-E44E-4740-9A9D-625688AE365A}" presName="txShp" presStyleLbl="node1" presStyleIdx="0" presStyleCnt="4">
        <dgm:presLayoutVars>
          <dgm:bulletEnabled val="1"/>
        </dgm:presLayoutVars>
      </dgm:prSet>
      <dgm:spPr/>
      <dgm:t>
        <a:bodyPr/>
        <a:lstStyle/>
        <a:p>
          <a:endParaRPr lang="ru-RU"/>
        </a:p>
      </dgm:t>
    </dgm:pt>
    <dgm:pt modelId="{81F60F10-59E0-4B97-AB8A-C29A29EE58E1}" type="pres">
      <dgm:prSet presAssocID="{9FFF3C99-5C46-47A1-B743-3A4F480FB328}" presName="spacing" presStyleCnt="0"/>
      <dgm:spPr/>
    </dgm:pt>
    <dgm:pt modelId="{D2AE1F80-A113-483A-82F7-2D2C825E4725}" type="pres">
      <dgm:prSet presAssocID="{0A0C3831-C7E6-4588-A4FB-5C3FC588F2C6}" presName="composite" presStyleCnt="0"/>
      <dgm:spPr/>
    </dgm:pt>
    <dgm:pt modelId="{851FA94A-F604-4137-A643-C01A7EF8D2D7}" type="pres">
      <dgm:prSet presAssocID="{0A0C3831-C7E6-4588-A4FB-5C3FC588F2C6}" presName="imgShp" presStyleLbl="fgImgPlace1" presStyleIdx="1" presStyleCnt="4"/>
      <dgm:spPr>
        <a:blipFill rotWithShape="0">
          <a:blip xmlns:r="http://schemas.openxmlformats.org/officeDocument/2006/relationships" r:embed="rId2"/>
          <a:stretch>
            <a:fillRect/>
          </a:stretch>
        </a:blipFill>
      </dgm:spPr>
    </dgm:pt>
    <dgm:pt modelId="{9FF86071-C626-4402-9C3A-15EBA2202747}" type="pres">
      <dgm:prSet presAssocID="{0A0C3831-C7E6-4588-A4FB-5C3FC588F2C6}" presName="txShp" presStyleLbl="node1" presStyleIdx="1" presStyleCnt="4">
        <dgm:presLayoutVars>
          <dgm:bulletEnabled val="1"/>
        </dgm:presLayoutVars>
      </dgm:prSet>
      <dgm:spPr/>
      <dgm:t>
        <a:bodyPr/>
        <a:lstStyle/>
        <a:p>
          <a:endParaRPr lang="ru-RU"/>
        </a:p>
      </dgm:t>
    </dgm:pt>
    <dgm:pt modelId="{4E7956E5-499C-444B-A3A0-9E8B9BBC6DB4}" type="pres">
      <dgm:prSet presAssocID="{ABA33816-6644-40D2-B92E-6270700B9B6F}" presName="spacing" presStyleCnt="0"/>
      <dgm:spPr/>
    </dgm:pt>
    <dgm:pt modelId="{8D36FC73-7A58-46E0-B929-A26431DFEB54}" type="pres">
      <dgm:prSet presAssocID="{C9B913C5-2388-400B-A0E3-2881DEB692E3}" presName="composite" presStyleCnt="0"/>
      <dgm:spPr/>
    </dgm:pt>
    <dgm:pt modelId="{71C8B286-B1F5-4D1A-A5EF-EEC36ADE2F33}" type="pres">
      <dgm:prSet presAssocID="{C9B913C5-2388-400B-A0E3-2881DEB692E3}" presName="imgShp" presStyleLbl="fgImgPlace1" presStyleIdx="2" presStyleCnt="4"/>
      <dgm:spPr>
        <a:blipFill rotWithShape="0">
          <a:blip xmlns:r="http://schemas.openxmlformats.org/officeDocument/2006/relationships" r:embed="rId3"/>
          <a:stretch>
            <a:fillRect/>
          </a:stretch>
        </a:blipFill>
      </dgm:spPr>
    </dgm:pt>
    <dgm:pt modelId="{E9879635-38B0-49B3-B369-850FE6FE7E53}" type="pres">
      <dgm:prSet presAssocID="{C9B913C5-2388-400B-A0E3-2881DEB692E3}" presName="txShp" presStyleLbl="node1" presStyleIdx="2" presStyleCnt="4">
        <dgm:presLayoutVars>
          <dgm:bulletEnabled val="1"/>
        </dgm:presLayoutVars>
      </dgm:prSet>
      <dgm:spPr/>
      <dgm:t>
        <a:bodyPr/>
        <a:lstStyle/>
        <a:p>
          <a:endParaRPr lang="ru-RU"/>
        </a:p>
      </dgm:t>
    </dgm:pt>
    <dgm:pt modelId="{17581FCA-437A-4B0E-A5A5-4C537834EACC}" type="pres">
      <dgm:prSet presAssocID="{3A711B05-D82E-4BE3-9A27-61D56221C71D}" presName="spacing" presStyleCnt="0"/>
      <dgm:spPr/>
    </dgm:pt>
    <dgm:pt modelId="{243174E0-EFBC-4609-A0A7-BD28545FFDC5}" type="pres">
      <dgm:prSet presAssocID="{C69AF6A4-0C42-463E-A8FC-3A198B9342C1}" presName="composite" presStyleCnt="0"/>
      <dgm:spPr/>
    </dgm:pt>
    <dgm:pt modelId="{E58DDCDF-5CF8-499A-BEF7-4E282A5AB5F0}" type="pres">
      <dgm:prSet presAssocID="{C69AF6A4-0C42-463E-A8FC-3A198B9342C1}" presName="imgShp" presStyleLbl="fgImgPlace1" presStyleIdx="3" presStyleCnt="4"/>
      <dgm:spPr>
        <a:blipFill rotWithShape="0">
          <a:blip xmlns:r="http://schemas.openxmlformats.org/officeDocument/2006/relationships" r:embed="rId4"/>
          <a:stretch>
            <a:fillRect/>
          </a:stretch>
        </a:blipFill>
      </dgm:spPr>
    </dgm:pt>
    <dgm:pt modelId="{4E308B42-0B00-4C2E-86B8-32F58913D896}" type="pres">
      <dgm:prSet presAssocID="{C69AF6A4-0C42-463E-A8FC-3A198B9342C1}" presName="txShp" presStyleLbl="node1" presStyleIdx="3" presStyleCnt="4">
        <dgm:presLayoutVars>
          <dgm:bulletEnabled val="1"/>
        </dgm:presLayoutVars>
      </dgm:prSet>
      <dgm:spPr/>
      <dgm:t>
        <a:bodyPr/>
        <a:lstStyle/>
        <a:p>
          <a:endParaRPr lang="ru-RU"/>
        </a:p>
      </dgm:t>
    </dgm:pt>
  </dgm:ptLst>
  <dgm:cxnLst>
    <dgm:cxn modelId="{1428E5C6-970F-4757-8228-FF56E31E588B}" srcId="{F0A0B7C0-E373-43AD-AC08-85B600804F60}" destId="{C69AF6A4-0C42-463E-A8FC-3A198B9342C1}" srcOrd="3" destOrd="0" parTransId="{584A46FC-32F9-4D8F-9A0F-7254C95537AE}" sibTransId="{3DA1E5D6-F376-43CB-B77E-914B3E74EBB5}"/>
    <dgm:cxn modelId="{2894187C-18FB-4E7D-847E-5FE715015302}" srcId="{F0A0B7C0-E373-43AD-AC08-85B600804F60}" destId="{9E4D9D49-E44E-4740-9A9D-625688AE365A}" srcOrd="0" destOrd="0" parTransId="{A6760978-5672-479B-9EBB-519F7220A7E0}" sibTransId="{9FFF3C99-5C46-47A1-B743-3A4F480FB328}"/>
    <dgm:cxn modelId="{C6B16F15-BC30-4B39-A9E7-7AE7A6B703D0}" type="presOf" srcId="{F0A0B7C0-E373-43AD-AC08-85B600804F60}" destId="{F2EE75A4-1884-40D9-B14F-D7126BBD962F}" srcOrd="0" destOrd="0" presId="urn:microsoft.com/office/officeart/2005/8/layout/vList3#5"/>
    <dgm:cxn modelId="{35C5670F-CDAA-4EA5-A464-8938CC5B7C3F}" type="presOf" srcId="{9E4D9D49-E44E-4740-9A9D-625688AE365A}" destId="{EB9F6082-7559-4E8E-B4F9-35FD5196546D}" srcOrd="0" destOrd="0" presId="urn:microsoft.com/office/officeart/2005/8/layout/vList3#5"/>
    <dgm:cxn modelId="{7FFABC93-F93D-4CC5-9279-E9E278747E7C}" type="presOf" srcId="{C69AF6A4-0C42-463E-A8FC-3A198B9342C1}" destId="{4E308B42-0B00-4C2E-86B8-32F58913D896}" srcOrd="0" destOrd="0" presId="urn:microsoft.com/office/officeart/2005/8/layout/vList3#5"/>
    <dgm:cxn modelId="{E5A9236E-BF4D-4425-B0D3-DA70DA430655}" type="presOf" srcId="{C9B913C5-2388-400B-A0E3-2881DEB692E3}" destId="{E9879635-38B0-49B3-B369-850FE6FE7E53}" srcOrd="0" destOrd="0" presId="urn:microsoft.com/office/officeart/2005/8/layout/vList3#5"/>
    <dgm:cxn modelId="{478F80D4-21D2-4508-9118-49A38E18BECC}" srcId="{F0A0B7C0-E373-43AD-AC08-85B600804F60}" destId="{C9B913C5-2388-400B-A0E3-2881DEB692E3}" srcOrd="2" destOrd="0" parTransId="{033A276F-DB44-4563-A766-624E6E9EE905}" sibTransId="{3A711B05-D82E-4BE3-9A27-61D56221C71D}"/>
    <dgm:cxn modelId="{0BAD3A92-2362-4A8F-BE32-8ACEB01EF207}" srcId="{F0A0B7C0-E373-43AD-AC08-85B600804F60}" destId="{0A0C3831-C7E6-4588-A4FB-5C3FC588F2C6}" srcOrd="1" destOrd="0" parTransId="{488B384C-D69E-4D88-9100-656808EC9E1C}" sibTransId="{ABA33816-6644-40D2-B92E-6270700B9B6F}"/>
    <dgm:cxn modelId="{A05C49DA-E5D9-46D6-834E-BFB0C50D151A}" type="presOf" srcId="{0A0C3831-C7E6-4588-A4FB-5C3FC588F2C6}" destId="{9FF86071-C626-4402-9C3A-15EBA2202747}" srcOrd="0" destOrd="0" presId="urn:microsoft.com/office/officeart/2005/8/layout/vList3#5"/>
    <dgm:cxn modelId="{6CE42D4F-116A-4F8B-B988-B606042A27E5}" type="presParOf" srcId="{F2EE75A4-1884-40D9-B14F-D7126BBD962F}" destId="{0C55E2AD-6A69-496F-A1A6-96E8F7B8DC2F}" srcOrd="0" destOrd="0" presId="urn:microsoft.com/office/officeart/2005/8/layout/vList3#5"/>
    <dgm:cxn modelId="{D0BB244B-9E5C-480C-B891-6F204F58840E}" type="presParOf" srcId="{0C55E2AD-6A69-496F-A1A6-96E8F7B8DC2F}" destId="{E99C8221-9743-43CA-8655-B4C193A3C039}" srcOrd="0" destOrd="0" presId="urn:microsoft.com/office/officeart/2005/8/layout/vList3#5"/>
    <dgm:cxn modelId="{D963B038-5527-432F-AD7E-3CE0E0611169}" type="presParOf" srcId="{0C55E2AD-6A69-496F-A1A6-96E8F7B8DC2F}" destId="{EB9F6082-7559-4E8E-B4F9-35FD5196546D}" srcOrd="1" destOrd="0" presId="urn:microsoft.com/office/officeart/2005/8/layout/vList3#5"/>
    <dgm:cxn modelId="{B680854A-31C6-4162-B962-247738C9C93E}" type="presParOf" srcId="{F2EE75A4-1884-40D9-B14F-D7126BBD962F}" destId="{81F60F10-59E0-4B97-AB8A-C29A29EE58E1}" srcOrd="1" destOrd="0" presId="urn:microsoft.com/office/officeart/2005/8/layout/vList3#5"/>
    <dgm:cxn modelId="{F761859C-B8CF-4625-BE54-00221DBCFA5E}" type="presParOf" srcId="{F2EE75A4-1884-40D9-B14F-D7126BBD962F}" destId="{D2AE1F80-A113-483A-82F7-2D2C825E4725}" srcOrd="2" destOrd="0" presId="urn:microsoft.com/office/officeart/2005/8/layout/vList3#5"/>
    <dgm:cxn modelId="{7FC0C267-BB98-49C8-B566-96358A5B0697}" type="presParOf" srcId="{D2AE1F80-A113-483A-82F7-2D2C825E4725}" destId="{851FA94A-F604-4137-A643-C01A7EF8D2D7}" srcOrd="0" destOrd="0" presId="urn:microsoft.com/office/officeart/2005/8/layout/vList3#5"/>
    <dgm:cxn modelId="{E3018DAA-02CA-4A75-B827-88A16D336563}" type="presParOf" srcId="{D2AE1F80-A113-483A-82F7-2D2C825E4725}" destId="{9FF86071-C626-4402-9C3A-15EBA2202747}" srcOrd="1" destOrd="0" presId="urn:microsoft.com/office/officeart/2005/8/layout/vList3#5"/>
    <dgm:cxn modelId="{FFE0863B-23AA-4EE9-8B3E-8CA22C81137E}" type="presParOf" srcId="{F2EE75A4-1884-40D9-B14F-D7126BBD962F}" destId="{4E7956E5-499C-444B-A3A0-9E8B9BBC6DB4}" srcOrd="3" destOrd="0" presId="urn:microsoft.com/office/officeart/2005/8/layout/vList3#5"/>
    <dgm:cxn modelId="{F4EA258F-F192-46AE-87BA-6DA38FEC632A}" type="presParOf" srcId="{F2EE75A4-1884-40D9-B14F-D7126BBD962F}" destId="{8D36FC73-7A58-46E0-B929-A26431DFEB54}" srcOrd="4" destOrd="0" presId="urn:microsoft.com/office/officeart/2005/8/layout/vList3#5"/>
    <dgm:cxn modelId="{59D952D8-FFBD-4934-8708-A3C26CD6CBCB}" type="presParOf" srcId="{8D36FC73-7A58-46E0-B929-A26431DFEB54}" destId="{71C8B286-B1F5-4D1A-A5EF-EEC36ADE2F33}" srcOrd="0" destOrd="0" presId="urn:microsoft.com/office/officeart/2005/8/layout/vList3#5"/>
    <dgm:cxn modelId="{247B1E24-298E-47EF-9156-48AB7D8FCF11}" type="presParOf" srcId="{8D36FC73-7A58-46E0-B929-A26431DFEB54}" destId="{E9879635-38B0-49B3-B369-850FE6FE7E53}" srcOrd="1" destOrd="0" presId="urn:microsoft.com/office/officeart/2005/8/layout/vList3#5"/>
    <dgm:cxn modelId="{6FB94C81-AABE-4FCE-A90C-DB0E0F8ED9ED}" type="presParOf" srcId="{F2EE75A4-1884-40D9-B14F-D7126BBD962F}" destId="{17581FCA-437A-4B0E-A5A5-4C537834EACC}" srcOrd="5" destOrd="0" presId="urn:microsoft.com/office/officeart/2005/8/layout/vList3#5"/>
    <dgm:cxn modelId="{F1008E75-A022-4A7B-BC23-9AB09A18A472}" type="presParOf" srcId="{F2EE75A4-1884-40D9-B14F-D7126BBD962F}" destId="{243174E0-EFBC-4609-A0A7-BD28545FFDC5}" srcOrd="6" destOrd="0" presId="urn:microsoft.com/office/officeart/2005/8/layout/vList3#5"/>
    <dgm:cxn modelId="{3CF9043C-6054-425E-AC20-901D79FFE0D0}" type="presParOf" srcId="{243174E0-EFBC-4609-A0A7-BD28545FFDC5}" destId="{E58DDCDF-5CF8-499A-BEF7-4E282A5AB5F0}" srcOrd="0" destOrd="0" presId="urn:microsoft.com/office/officeart/2005/8/layout/vList3#5"/>
    <dgm:cxn modelId="{7A4E66E0-93D5-4EE4-87C0-B5E4856F30FC}" type="presParOf" srcId="{243174E0-EFBC-4609-A0A7-BD28545FFDC5}" destId="{4E308B42-0B00-4C2E-86B8-32F58913D896}" srcOrd="1" destOrd="0" presId="urn:microsoft.com/office/officeart/2005/8/layout/vList3#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0A0B7C0-E373-43AD-AC08-85B600804F60}" type="doc">
      <dgm:prSet loTypeId="urn:microsoft.com/office/officeart/2005/8/layout/vList3#6" loCatId="list" qsTypeId="urn:microsoft.com/office/officeart/2005/8/quickstyle/simple1" qsCatId="simple" csTypeId="urn:microsoft.com/office/officeart/2005/8/colors/accent1_2" csCatId="accent1" phldr="1"/>
      <dgm:spPr/>
      <dgm:t>
        <a:bodyPr/>
        <a:lstStyle/>
        <a:p>
          <a:endParaRPr lang="ru-RU"/>
        </a:p>
      </dgm:t>
    </dgm:pt>
    <dgm:pt modelId="{E459A41F-4CC2-408C-8B3B-C8AE4653C426}">
      <dgm:prSet/>
      <dgm:spPr>
        <a:solidFill>
          <a:schemeClr val="accent4">
            <a:lumMod val="40000"/>
            <a:lumOff val="60000"/>
          </a:schemeClr>
        </a:solidFill>
      </dgm:spPr>
      <dgm:t>
        <a:bodyPr/>
        <a:lstStyle/>
        <a:p>
          <a:r>
            <a:rPr lang="ru-RU" b="1" dirty="0" smtClean="0">
              <a:solidFill>
                <a:schemeClr val="tx1"/>
              </a:solidFill>
            </a:rPr>
            <a:t>Создание условий для развития жилищного строительства</a:t>
          </a:r>
          <a:endParaRPr lang="ru-RU" b="1" dirty="0">
            <a:solidFill>
              <a:schemeClr val="tx1"/>
            </a:solidFill>
          </a:endParaRPr>
        </a:p>
      </dgm:t>
    </dgm:pt>
    <dgm:pt modelId="{8B6F7B6D-BB1E-4926-B8AA-6BC0B24F4092}" type="parTrans" cxnId="{6C34621E-32E1-4EE8-9CB3-CCD17F130F87}">
      <dgm:prSet/>
      <dgm:spPr/>
      <dgm:t>
        <a:bodyPr/>
        <a:lstStyle/>
        <a:p>
          <a:endParaRPr lang="ru-RU"/>
        </a:p>
      </dgm:t>
    </dgm:pt>
    <dgm:pt modelId="{C2B4CA32-D786-4CE4-A179-A88D88252A10}" type="sibTrans" cxnId="{6C34621E-32E1-4EE8-9CB3-CCD17F130F87}">
      <dgm:prSet/>
      <dgm:spPr/>
      <dgm:t>
        <a:bodyPr/>
        <a:lstStyle/>
        <a:p>
          <a:endParaRPr lang="ru-RU"/>
        </a:p>
      </dgm:t>
    </dgm:pt>
    <dgm:pt modelId="{6153C276-2DAF-4E82-AD9B-799D315F1B66}">
      <dgm:prSet/>
      <dgm:spPr>
        <a:solidFill>
          <a:schemeClr val="accent4">
            <a:lumMod val="40000"/>
            <a:lumOff val="60000"/>
          </a:schemeClr>
        </a:solidFill>
      </dgm:spPr>
      <dgm:t>
        <a:bodyPr/>
        <a:lstStyle/>
        <a:p>
          <a:r>
            <a:rPr lang="ru-RU" b="1" dirty="0" smtClean="0">
              <a:solidFill>
                <a:schemeClr val="tx1"/>
              </a:solidFill>
            </a:rPr>
            <a:t>Обеспечение граждан жильём и земельными участками для жилищного строительства</a:t>
          </a:r>
          <a:endParaRPr lang="ru-RU" b="1" dirty="0">
            <a:solidFill>
              <a:schemeClr val="tx1"/>
            </a:solidFill>
          </a:endParaRPr>
        </a:p>
      </dgm:t>
    </dgm:pt>
    <dgm:pt modelId="{963FDFB1-CF34-466D-AF18-05152E0AFC51}" type="parTrans" cxnId="{62E11844-995E-488E-AD68-EF4E42437A48}">
      <dgm:prSet/>
      <dgm:spPr/>
      <dgm:t>
        <a:bodyPr/>
        <a:lstStyle/>
        <a:p>
          <a:endParaRPr lang="ru-RU"/>
        </a:p>
      </dgm:t>
    </dgm:pt>
    <dgm:pt modelId="{BBFD9F74-7BD7-44FE-89F3-0A17160F0686}" type="sibTrans" cxnId="{62E11844-995E-488E-AD68-EF4E42437A48}">
      <dgm:prSet/>
      <dgm:spPr/>
      <dgm:t>
        <a:bodyPr/>
        <a:lstStyle/>
        <a:p>
          <a:endParaRPr lang="ru-RU"/>
        </a:p>
      </dgm:t>
    </dgm:pt>
    <dgm:pt modelId="{BB165AB3-199A-4FE9-B046-C85A0A52699A}">
      <dgm:prSet/>
      <dgm:spPr>
        <a:solidFill>
          <a:schemeClr val="accent4">
            <a:lumMod val="40000"/>
            <a:lumOff val="60000"/>
          </a:schemeClr>
        </a:solidFill>
      </dgm:spPr>
      <dgm:t>
        <a:bodyPr/>
        <a:lstStyle/>
        <a:p>
          <a:r>
            <a:rPr lang="ru-RU" b="1" dirty="0" smtClean="0">
              <a:solidFill>
                <a:schemeClr val="tx1"/>
              </a:solidFill>
            </a:rPr>
            <a:t>Расселение жилищного фонда, признанного аварийным или непригодным для проживания</a:t>
          </a:r>
          <a:endParaRPr lang="ru-RU" b="1" dirty="0">
            <a:solidFill>
              <a:schemeClr val="tx1"/>
            </a:solidFill>
          </a:endParaRPr>
        </a:p>
      </dgm:t>
    </dgm:pt>
    <dgm:pt modelId="{EF9E4498-BD80-4FB9-83A4-421815943198}" type="parTrans" cxnId="{C4BAA4F9-87E7-4E79-BF0C-56CFB8DC7A18}">
      <dgm:prSet/>
      <dgm:spPr/>
      <dgm:t>
        <a:bodyPr/>
        <a:lstStyle/>
        <a:p>
          <a:endParaRPr lang="ru-RU"/>
        </a:p>
      </dgm:t>
    </dgm:pt>
    <dgm:pt modelId="{F10C4368-6C42-44D7-AA3B-DE178A404603}" type="sibTrans" cxnId="{C4BAA4F9-87E7-4E79-BF0C-56CFB8DC7A18}">
      <dgm:prSet/>
      <dgm:spPr/>
      <dgm:t>
        <a:bodyPr/>
        <a:lstStyle/>
        <a:p>
          <a:endParaRPr lang="ru-RU"/>
        </a:p>
      </dgm:t>
    </dgm:pt>
    <dgm:pt modelId="{571400E4-60BE-4D23-8C0E-A8E74C9389DC}">
      <dgm:prSet/>
      <dgm:spPr>
        <a:solidFill>
          <a:schemeClr val="accent4">
            <a:lumMod val="40000"/>
            <a:lumOff val="60000"/>
          </a:schemeClr>
        </a:solidFill>
      </dgm:spPr>
      <dgm:t>
        <a:bodyPr/>
        <a:lstStyle/>
        <a:p>
          <a:r>
            <a:rPr lang="ru-RU" b="1" dirty="0" smtClean="0">
              <a:solidFill>
                <a:schemeClr val="tx1"/>
              </a:solidFill>
            </a:rPr>
            <a:t>Строительство социального жилья</a:t>
          </a:r>
          <a:endParaRPr lang="ru-RU" b="1" dirty="0">
            <a:solidFill>
              <a:schemeClr val="tx1"/>
            </a:solidFill>
          </a:endParaRPr>
        </a:p>
      </dgm:t>
    </dgm:pt>
    <dgm:pt modelId="{C80C101B-7C32-4CD0-AE42-3684713083B0}" type="parTrans" cxnId="{8E0FCE12-E78E-4274-9195-5CA6EB589C95}">
      <dgm:prSet/>
      <dgm:spPr/>
      <dgm:t>
        <a:bodyPr/>
        <a:lstStyle/>
        <a:p>
          <a:endParaRPr lang="ru-RU"/>
        </a:p>
      </dgm:t>
    </dgm:pt>
    <dgm:pt modelId="{4CE7D9A6-29B1-479D-B583-F04933E0B70F}" type="sibTrans" cxnId="{8E0FCE12-E78E-4274-9195-5CA6EB589C95}">
      <dgm:prSet/>
      <dgm:spPr/>
      <dgm:t>
        <a:bodyPr/>
        <a:lstStyle/>
        <a:p>
          <a:endParaRPr lang="ru-RU"/>
        </a:p>
      </dgm:t>
    </dgm:pt>
    <dgm:pt modelId="{8E800C0A-47C2-422B-9EA8-79C681D20B14}">
      <dgm:prSet/>
      <dgm:spPr>
        <a:solidFill>
          <a:schemeClr val="accent4">
            <a:lumMod val="40000"/>
            <a:lumOff val="60000"/>
          </a:schemeClr>
        </a:solidFill>
      </dgm:spPr>
      <dgm:t>
        <a:bodyPr/>
        <a:lstStyle/>
        <a:p>
          <a:r>
            <a:rPr lang="ru-RU" b="1" dirty="0" smtClean="0">
              <a:solidFill>
                <a:schemeClr val="tx1"/>
              </a:solidFill>
            </a:rPr>
            <a:t>Формирование комфортной среды проживания</a:t>
          </a:r>
          <a:endParaRPr lang="ru-RU" b="1" dirty="0">
            <a:solidFill>
              <a:schemeClr val="tx1"/>
            </a:solidFill>
          </a:endParaRPr>
        </a:p>
      </dgm:t>
    </dgm:pt>
    <dgm:pt modelId="{F57DE35F-1DB8-46BA-81F4-361EBB88AE16}" type="parTrans" cxnId="{CC9B3D13-5A8B-42BA-99E5-2FC43F098FCA}">
      <dgm:prSet/>
      <dgm:spPr/>
      <dgm:t>
        <a:bodyPr/>
        <a:lstStyle/>
        <a:p>
          <a:endParaRPr lang="ru-RU"/>
        </a:p>
      </dgm:t>
    </dgm:pt>
    <dgm:pt modelId="{3675390F-2CC2-4753-BD65-051ED2811BDF}" type="sibTrans" cxnId="{CC9B3D13-5A8B-42BA-99E5-2FC43F098FCA}">
      <dgm:prSet/>
      <dgm:spPr/>
      <dgm:t>
        <a:bodyPr/>
        <a:lstStyle/>
        <a:p>
          <a:endParaRPr lang="ru-RU"/>
        </a:p>
      </dgm:t>
    </dgm:pt>
    <dgm:pt modelId="{F2EE75A4-1884-40D9-B14F-D7126BBD962F}" type="pres">
      <dgm:prSet presAssocID="{F0A0B7C0-E373-43AD-AC08-85B600804F60}" presName="linearFlow" presStyleCnt="0">
        <dgm:presLayoutVars>
          <dgm:dir/>
          <dgm:resizeHandles val="exact"/>
        </dgm:presLayoutVars>
      </dgm:prSet>
      <dgm:spPr/>
      <dgm:t>
        <a:bodyPr/>
        <a:lstStyle/>
        <a:p>
          <a:endParaRPr lang="ru-RU"/>
        </a:p>
      </dgm:t>
    </dgm:pt>
    <dgm:pt modelId="{BD36B2D3-4FBF-4E87-BBE3-74459221FFAD}" type="pres">
      <dgm:prSet presAssocID="{8E800C0A-47C2-422B-9EA8-79C681D20B14}" presName="composite" presStyleCnt="0"/>
      <dgm:spPr/>
    </dgm:pt>
    <dgm:pt modelId="{23F18D14-BEB6-435A-9DCB-93D3CC2F4EC4}" type="pres">
      <dgm:prSet presAssocID="{8E800C0A-47C2-422B-9EA8-79C681D20B14}" presName="imgShp" presStyleLbl="fgImgPlace1" presStyleIdx="0" presStyleCnt="5"/>
      <dgm:spPr>
        <a:blipFill rotWithShape="0">
          <a:blip xmlns:r="http://schemas.openxmlformats.org/officeDocument/2006/relationships" r:embed="rId1"/>
          <a:stretch>
            <a:fillRect/>
          </a:stretch>
        </a:blipFill>
      </dgm:spPr>
    </dgm:pt>
    <dgm:pt modelId="{B48FE4AB-60B9-4C19-AC99-91F2D7B1A090}" type="pres">
      <dgm:prSet presAssocID="{8E800C0A-47C2-422B-9EA8-79C681D20B14}" presName="txShp" presStyleLbl="node1" presStyleIdx="0" presStyleCnt="5">
        <dgm:presLayoutVars>
          <dgm:bulletEnabled val="1"/>
        </dgm:presLayoutVars>
      </dgm:prSet>
      <dgm:spPr/>
      <dgm:t>
        <a:bodyPr/>
        <a:lstStyle/>
        <a:p>
          <a:endParaRPr lang="ru-RU"/>
        </a:p>
      </dgm:t>
    </dgm:pt>
    <dgm:pt modelId="{2397DDA8-CFD0-4A99-BCEE-D1F71CCE487B}" type="pres">
      <dgm:prSet presAssocID="{3675390F-2CC2-4753-BD65-051ED2811BDF}" presName="spacing" presStyleCnt="0"/>
      <dgm:spPr/>
    </dgm:pt>
    <dgm:pt modelId="{1663BA09-D290-4F6B-BDCE-61524F135156}" type="pres">
      <dgm:prSet presAssocID="{E459A41F-4CC2-408C-8B3B-C8AE4653C426}" presName="composite" presStyleCnt="0"/>
      <dgm:spPr/>
    </dgm:pt>
    <dgm:pt modelId="{9EFE4F3C-88C4-4020-BFA4-F7A890A73F03}" type="pres">
      <dgm:prSet presAssocID="{E459A41F-4CC2-408C-8B3B-C8AE4653C426}" presName="imgShp" presStyleLbl="fgImgPlace1" presStyleIdx="1" presStyleCnt="5"/>
      <dgm:spPr>
        <a:blipFill rotWithShape="0">
          <a:blip xmlns:r="http://schemas.openxmlformats.org/officeDocument/2006/relationships" r:embed="rId2"/>
          <a:stretch>
            <a:fillRect/>
          </a:stretch>
        </a:blipFill>
      </dgm:spPr>
    </dgm:pt>
    <dgm:pt modelId="{56E1943F-C1AC-4591-B4D1-ADC8F332F862}" type="pres">
      <dgm:prSet presAssocID="{E459A41F-4CC2-408C-8B3B-C8AE4653C426}" presName="txShp" presStyleLbl="node1" presStyleIdx="1" presStyleCnt="5">
        <dgm:presLayoutVars>
          <dgm:bulletEnabled val="1"/>
        </dgm:presLayoutVars>
      </dgm:prSet>
      <dgm:spPr/>
      <dgm:t>
        <a:bodyPr/>
        <a:lstStyle/>
        <a:p>
          <a:endParaRPr lang="ru-RU"/>
        </a:p>
      </dgm:t>
    </dgm:pt>
    <dgm:pt modelId="{B20F0E80-3537-49A6-85EC-9EDA45099C9C}" type="pres">
      <dgm:prSet presAssocID="{C2B4CA32-D786-4CE4-A179-A88D88252A10}" presName="spacing" presStyleCnt="0"/>
      <dgm:spPr/>
    </dgm:pt>
    <dgm:pt modelId="{4DAA9CFE-33A8-4B62-A69F-90E48FFC27ED}" type="pres">
      <dgm:prSet presAssocID="{6153C276-2DAF-4E82-AD9B-799D315F1B66}" presName="composite" presStyleCnt="0"/>
      <dgm:spPr/>
    </dgm:pt>
    <dgm:pt modelId="{E055DACC-45AF-41E7-95FE-FEBE61758174}" type="pres">
      <dgm:prSet presAssocID="{6153C276-2DAF-4E82-AD9B-799D315F1B66}" presName="imgShp" presStyleLbl="fgImgPlace1" presStyleIdx="2" presStyleCnt="5"/>
      <dgm:spPr>
        <a:blipFill rotWithShape="0">
          <a:blip xmlns:r="http://schemas.openxmlformats.org/officeDocument/2006/relationships" r:embed="rId3"/>
          <a:stretch>
            <a:fillRect/>
          </a:stretch>
        </a:blipFill>
      </dgm:spPr>
    </dgm:pt>
    <dgm:pt modelId="{F08A08CA-A9D5-4D70-91FE-2F8F613962DF}" type="pres">
      <dgm:prSet presAssocID="{6153C276-2DAF-4E82-AD9B-799D315F1B66}" presName="txShp" presStyleLbl="node1" presStyleIdx="2" presStyleCnt="5">
        <dgm:presLayoutVars>
          <dgm:bulletEnabled val="1"/>
        </dgm:presLayoutVars>
      </dgm:prSet>
      <dgm:spPr/>
      <dgm:t>
        <a:bodyPr/>
        <a:lstStyle/>
        <a:p>
          <a:endParaRPr lang="ru-RU"/>
        </a:p>
      </dgm:t>
    </dgm:pt>
    <dgm:pt modelId="{7A20BC65-37EA-4290-8627-DA751D536C0F}" type="pres">
      <dgm:prSet presAssocID="{BBFD9F74-7BD7-44FE-89F3-0A17160F0686}" presName="spacing" presStyleCnt="0"/>
      <dgm:spPr/>
    </dgm:pt>
    <dgm:pt modelId="{054B73AF-8881-462B-A601-A3D433851F25}" type="pres">
      <dgm:prSet presAssocID="{BB165AB3-199A-4FE9-B046-C85A0A52699A}" presName="composite" presStyleCnt="0"/>
      <dgm:spPr/>
    </dgm:pt>
    <dgm:pt modelId="{45B9F9B9-C095-4C95-894D-CE1666C5105D}" type="pres">
      <dgm:prSet presAssocID="{BB165AB3-199A-4FE9-B046-C85A0A52699A}" presName="imgShp" presStyleLbl="fgImgPlace1" presStyleIdx="3" presStyleCnt="5"/>
      <dgm:spPr>
        <a:blipFill rotWithShape="0">
          <a:blip xmlns:r="http://schemas.openxmlformats.org/officeDocument/2006/relationships" r:embed="rId4"/>
          <a:stretch>
            <a:fillRect/>
          </a:stretch>
        </a:blipFill>
      </dgm:spPr>
    </dgm:pt>
    <dgm:pt modelId="{C8C11AF2-CECC-4189-BF7A-489EE010433E}" type="pres">
      <dgm:prSet presAssocID="{BB165AB3-199A-4FE9-B046-C85A0A52699A}" presName="txShp" presStyleLbl="node1" presStyleIdx="3" presStyleCnt="5">
        <dgm:presLayoutVars>
          <dgm:bulletEnabled val="1"/>
        </dgm:presLayoutVars>
      </dgm:prSet>
      <dgm:spPr/>
      <dgm:t>
        <a:bodyPr/>
        <a:lstStyle/>
        <a:p>
          <a:endParaRPr lang="ru-RU"/>
        </a:p>
      </dgm:t>
    </dgm:pt>
    <dgm:pt modelId="{9039C915-728D-4F36-8756-E3E178AAB32D}" type="pres">
      <dgm:prSet presAssocID="{F10C4368-6C42-44D7-AA3B-DE178A404603}" presName="spacing" presStyleCnt="0"/>
      <dgm:spPr/>
    </dgm:pt>
    <dgm:pt modelId="{2F36D9A6-8421-4315-81BB-97CF96882A22}" type="pres">
      <dgm:prSet presAssocID="{571400E4-60BE-4D23-8C0E-A8E74C9389DC}" presName="composite" presStyleCnt="0"/>
      <dgm:spPr/>
    </dgm:pt>
    <dgm:pt modelId="{70834DC5-4352-4320-97D1-427C8886CCE8}" type="pres">
      <dgm:prSet presAssocID="{571400E4-60BE-4D23-8C0E-A8E74C9389DC}" presName="imgShp" presStyleLbl="fgImgPlace1" presStyleIdx="4" presStyleCnt="5"/>
      <dgm:spPr>
        <a:blipFill rotWithShape="0">
          <a:blip xmlns:r="http://schemas.openxmlformats.org/officeDocument/2006/relationships" r:embed="rId5"/>
          <a:stretch>
            <a:fillRect/>
          </a:stretch>
        </a:blipFill>
      </dgm:spPr>
    </dgm:pt>
    <dgm:pt modelId="{8AB2AB7E-C2A9-40CE-83CB-720CE3EF6339}" type="pres">
      <dgm:prSet presAssocID="{571400E4-60BE-4D23-8C0E-A8E74C9389DC}" presName="txShp" presStyleLbl="node1" presStyleIdx="4" presStyleCnt="5">
        <dgm:presLayoutVars>
          <dgm:bulletEnabled val="1"/>
        </dgm:presLayoutVars>
      </dgm:prSet>
      <dgm:spPr/>
      <dgm:t>
        <a:bodyPr/>
        <a:lstStyle/>
        <a:p>
          <a:endParaRPr lang="ru-RU"/>
        </a:p>
      </dgm:t>
    </dgm:pt>
  </dgm:ptLst>
  <dgm:cxnLst>
    <dgm:cxn modelId="{CC9B3D13-5A8B-42BA-99E5-2FC43F098FCA}" srcId="{F0A0B7C0-E373-43AD-AC08-85B600804F60}" destId="{8E800C0A-47C2-422B-9EA8-79C681D20B14}" srcOrd="0" destOrd="0" parTransId="{F57DE35F-1DB8-46BA-81F4-361EBB88AE16}" sibTransId="{3675390F-2CC2-4753-BD65-051ED2811BDF}"/>
    <dgm:cxn modelId="{D6C21D10-A8AB-452C-8554-7FDB5224CFE1}" type="presOf" srcId="{BB165AB3-199A-4FE9-B046-C85A0A52699A}" destId="{C8C11AF2-CECC-4189-BF7A-489EE010433E}" srcOrd="0" destOrd="0" presId="urn:microsoft.com/office/officeart/2005/8/layout/vList3#6"/>
    <dgm:cxn modelId="{C4BAA4F9-87E7-4E79-BF0C-56CFB8DC7A18}" srcId="{F0A0B7C0-E373-43AD-AC08-85B600804F60}" destId="{BB165AB3-199A-4FE9-B046-C85A0A52699A}" srcOrd="3" destOrd="0" parTransId="{EF9E4498-BD80-4FB9-83A4-421815943198}" sibTransId="{F10C4368-6C42-44D7-AA3B-DE178A404603}"/>
    <dgm:cxn modelId="{C704400A-3AB5-4062-AB55-7DA234BA52D4}" type="presOf" srcId="{E459A41F-4CC2-408C-8B3B-C8AE4653C426}" destId="{56E1943F-C1AC-4591-B4D1-ADC8F332F862}" srcOrd="0" destOrd="0" presId="urn:microsoft.com/office/officeart/2005/8/layout/vList3#6"/>
    <dgm:cxn modelId="{B7ED3AC1-FE67-4235-A8D6-D13175B6D9B0}" type="presOf" srcId="{F0A0B7C0-E373-43AD-AC08-85B600804F60}" destId="{F2EE75A4-1884-40D9-B14F-D7126BBD962F}" srcOrd="0" destOrd="0" presId="urn:microsoft.com/office/officeart/2005/8/layout/vList3#6"/>
    <dgm:cxn modelId="{E1FAAEB5-3E3E-4124-9C94-FDBEF906AF9B}" type="presOf" srcId="{6153C276-2DAF-4E82-AD9B-799D315F1B66}" destId="{F08A08CA-A9D5-4D70-91FE-2F8F613962DF}" srcOrd="0" destOrd="0" presId="urn:microsoft.com/office/officeart/2005/8/layout/vList3#6"/>
    <dgm:cxn modelId="{5A1E16C7-920E-460E-BE41-0D7A78DE7556}" type="presOf" srcId="{8E800C0A-47C2-422B-9EA8-79C681D20B14}" destId="{B48FE4AB-60B9-4C19-AC99-91F2D7B1A090}" srcOrd="0" destOrd="0" presId="urn:microsoft.com/office/officeart/2005/8/layout/vList3#6"/>
    <dgm:cxn modelId="{62E11844-995E-488E-AD68-EF4E42437A48}" srcId="{F0A0B7C0-E373-43AD-AC08-85B600804F60}" destId="{6153C276-2DAF-4E82-AD9B-799D315F1B66}" srcOrd="2" destOrd="0" parTransId="{963FDFB1-CF34-466D-AF18-05152E0AFC51}" sibTransId="{BBFD9F74-7BD7-44FE-89F3-0A17160F0686}"/>
    <dgm:cxn modelId="{6C34621E-32E1-4EE8-9CB3-CCD17F130F87}" srcId="{F0A0B7C0-E373-43AD-AC08-85B600804F60}" destId="{E459A41F-4CC2-408C-8B3B-C8AE4653C426}" srcOrd="1" destOrd="0" parTransId="{8B6F7B6D-BB1E-4926-B8AA-6BC0B24F4092}" sibTransId="{C2B4CA32-D786-4CE4-A179-A88D88252A10}"/>
    <dgm:cxn modelId="{1067A176-283D-4AA9-8AD8-798E8A6CA2E5}" type="presOf" srcId="{571400E4-60BE-4D23-8C0E-A8E74C9389DC}" destId="{8AB2AB7E-C2A9-40CE-83CB-720CE3EF6339}" srcOrd="0" destOrd="0" presId="urn:microsoft.com/office/officeart/2005/8/layout/vList3#6"/>
    <dgm:cxn modelId="{8E0FCE12-E78E-4274-9195-5CA6EB589C95}" srcId="{F0A0B7C0-E373-43AD-AC08-85B600804F60}" destId="{571400E4-60BE-4D23-8C0E-A8E74C9389DC}" srcOrd="4" destOrd="0" parTransId="{C80C101B-7C32-4CD0-AE42-3684713083B0}" sibTransId="{4CE7D9A6-29B1-479D-B583-F04933E0B70F}"/>
    <dgm:cxn modelId="{F28FD7E5-16BA-455C-9E8D-68C8768847DA}" type="presParOf" srcId="{F2EE75A4-1884-40D9-B14F-D7126BBD962F}" destId="{BD36B2D3-4FBF-4E87-BBE3-74459221FFAD}" srcOrd="0" destOrd="0" presId="urn:microsoft.com/office/officeart/2005/8/layout/vList3#6"/>
    <dgm:cxn modelId="{9F75D41C-BDD0-4E6C-A273-51B0F4787988}" type="presParOf" srcId="{BD36B2D3-4FBF-4E87-BBE3-74459221FFAD}" destId="{23F18D14-BEB6-435A-9DCB-93D3CC2F4EC4}" srcOrd="0" destOrd="0" presId="urn:microsoft.com/office/officeart/2005/8/layout/vList3#6"/>
    <dgm:cxn modelId="{EBD0DFAA-DCAA-42E5-B489-44D434D2CE03}" type="presParOf" srcId="{BD36B2D3-4FBF-4E87-BBE3-74459221FFAD}" destId="{B48FE4AB-60B9-4C19-AC99-91F2D7B1A090}" srcOrd="1" destOrd="0" presId="urn:microsoft.com/office/officeart/2005/8/layout/vList3#6"/>
    <dgm:cxn modelId="{01721A98-F9D3-4A54-8BCF-42142935D8DD}" type="presParOf" srcId="{F2EE75A4-1884-40D9-B14F-D7126BBD962F}" destId="{2397DDA8-CFD0-4A99-BCEE-D1F71CCE487B}" srcOrd="1" destOrd="0" presId="urn:microsoft.com/office/officeart/2005/8/layout/vList3#6"/>
    <dgm:cxn modelId="{55C61217-9DA7-4CEF-8114-A2FBF94773AB}" type="presParOf" srcId="{F2EE75A4-1884-40D9-B14F-D7126BBD962F}" destId="{1663BA09-D290-4F6B-BDCE-61524F135156}" srcOrd="2" destOrd="0" presId="urn:microsoft.com/office/officeart/2005/8/layout/vList3#6"/>
    <dgm:cxn modelId="{31C9C302-EB7D-4BC6-A91B-5AC332A6F51A}" type="presParOf" srcId="{1663BA09-D290-4F6B-BDCE-61524F135156}" destId="{9EFE4F3C-88C4-4020-BFA4-F7A890A73F03}" srcOrd="0" destOrd="0" presId="urn:microsoft.com/office/officeart/2005/8/layout/vList3#6"/>
    <dgm:cxn modelId="{600A9946-F8ED-448E-B786-5FA5EEA17662}" type="presParOf" srcId="{1663BA09-D290-4F6B-BDCE-61524F135156}" destId="{56E1943F-C1AC-4591-B4D1-ADC8F332F862}" srcOrd="1" destOrd="0" presId="urn:microsoft.com/office/officeart/2005/8/layout/vList3#6"/>
    <dgm:cxn modelId="{B73744CC-153E-44A8-9811-62FF3BDDE5E1}" type="presParOf" srcId="{F2EE75A4-1884-40D9-B14F-D7126BBD962F}" destId="{B20F0E80-3537-49A6-85EC-9EDA45099C9C}" srcOrd="3" destOrd="0" presId="urn:microsoft.com/office/officeart/2005/8/layout/vList3#6"/>
    <dgm:cxn modelId="{740714B3-5157-4D04-8925-1EDAE337F02D}" type="presParOf" srcId="{F2EE75A4-1884-40D9-B14F-D7126BBD962F}" destId="{4DAA9CFE-33A8-4B62-A69F-90E48FFC27ED}" srcOrd="4" destOrd="0" presId="urn:microsoft.com/office/officeart/2005/8/layout/vList3#6"/>
    <dgm:cxn modelId="{E466EBDC-2511-43F9-B491-8A21D7E411E2}" type="presParOf" srcId="{4DAA9CFE-33A8-4B62-A69F-90E48FFC27ED}" destId="{E055DACC-45AF-41E7-95FE-FEBE61758174}" srcOrd="0" destOrd="0" presId="urn:microsoft.com/office/officeart/2005/8/layout/vList3#6"/>
    <dgm:cxn modelId="{F18C2E7E-237C-4059-B5F0-6FFF0F5FCF3D}" type="presParOf" srcId="{4DAA9CFE-33A8-4B62-A69F-90E48FFC27ED}" destId="{F08A08CA-A9D5-4D70-91FE-2F8F613962DF}" srcOrd="1" destOrd="0" presId="urn:microsoft.com/office/officeart/2005/8/layout/vList3#6"/>
    <dgm:cxn modelId="{BE5A0EB0-EFB3-49B6-BA28-F4CEC76FEE25}" type="presParOf" srcId="{F2EE75A4-1884-40D9-B14F-D7126BBD962F}" destId="{7A20BC65-37EA-4290-8627-DA751D536C0F}" srcOrd="5" destOrd="0" presId="urn:microsoft.com/office/officeart/2005/8/layout/vList3#6"/>
    <dgm:cxn modelId="{760CC19B-EAB2-4BE8-BD1E-9A164DDB41A5}" type="presParOf" srcId="{F2EE75A4-1884-40D9-B14F-D7126BBD962F}" destId="{054B73AF-8881-462B-A601-A3D433851F25}" srcOrd="6" destOrd="0" presId="urn:microsoft.com/office/officeart/2005/8/layout/vList3#6"/>
    <dgm:cxn modelId="{9675E257-C2D3-48C6-B403-D6EAE1E3D132}" type="presParOf" srcId="{054B73AF-8881-462B-A601-A3D433851F25}" destId="{45B9F9B9-C095-4C95-894D-CE1666C5105D}" srcOrd="0" destOrd="0" presId="urn:microsoft.com/office/officeart/2005/8/layout/vList3#6"/>
    <dgm:cxn modelId="{4AA2F32B-BCFB-4E2D-A8C2-903475F46E9D}" type="presParOf" srcId="{054B73AF-8881-462B-A601-A3D433851F25}" destId="{C8C11AF2-CECC-4189-BF7A-489EE010433E}" srcOrd="1" destOrd="0" presId="urn:microsoft.com/office/officeart/2005/8/layout/vList3#6"/>
    <dgm:cxn modelId="{2BEBEF48-A2D1-456F-94EF-3954F33FE908}" type="presParOf" srcId="{F2EE75A4-1884-40D9-B14F-D7126BBD962F}" destId="{9039C915-728D-4F36-8756-E3E178AAB32D}" srcOrd="7" destOrd="0" presId="urn:microsoft.com/office/officeart/2005/8/layout/vList3#6"/>
    <dgm:cxn modelId="{ABC2B5C6-C70A-459F-B246-6257C91231D9}" type="presParOf" srcId="{F2EE75A4-1884-40D9-B14F-D7126BBD962F}" destId="{2F36D9A6-8421-4315-81BB-97CF96882A22}" srcOrd="8" destOrd="0" presId="urn:microsoft.com/office/officeart/2005/8/layout/vList3#6"/>
    <dgm:cxn modelId="{F0DD61B7-C0C2-4BA5-AD78-53930D15CCD3}" type="presParOf" srcId="{2F36D9A6-8421-4315-81BB-97CF96882A22}" destId="{70834DC5-4352-4320-97D1-427C8886CCE8}" srcOrd="0" destOrd="0" presId="urn:microsoft.com/office/officeart/2005/8/layout/vList3#6"/>
    <dgm:cxn modelId="{C906DD5C-5802-4535-A2A7-5AB5D17D90FF}" type="presParOf" srcId="{2F36D9A6-8421-4315-81BB-97CF96882A22}" destId="{8AB2AB7E-C2A9-40CE-83CB-720CE3EF6339}" srcOrd="1" destOrd="0" presId="urn:microsoft.com/office/officeart/2005/8/layout/vList3#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0A0B7C0-E373-43AD-AC08-85B600804F60}" type="doc">
      <dgm:prSet loTypeId="urn:microsoft.com/office/officeart/2005/8/layout/vList3#7" loCatId="list" qsTypeId="urn:microsoft.com/office/officeart/2005/8/quickstyle/simple1" qsCatId="simple" csTypeId="urn:microsoft.com/office/officeart/2005/8/colors/accent1_2" csCatId="accent1" phldr="1"/>
      <dgm:spPr/>
      <dgm:t>
        <a:bodyPr/>
        <a:lstStyle/>
        <a:p>
          <a:endParaRPr lang="ru-RU"/>
        </a:p>
      </dgm:t>
    </dgm:pt>
    <dgm:pt modelId="{DDCCD0E5-18E0-4CE5-815E-2A8FEA96DB40}">
      <dgm:prSet custT="1"/>
      <dgm:spPr>
        <a:solidFill>
          <a:schemeClr val="tx2">
            <a:lumMod val="40000"/>
            <a:lumOff val="60000"/>
          </a:schemeClr>
        </a:solidFill>
      </dgm:spPr>
      <dgm:t>
        <a:bodyPr/>
        <a:lstStyle/>
        <a:p>
          <a:r>
            <a:rPr lang="ru-RU" sz="1600" b="1" dirty="0" smtClean="0">
              <a:solidFill>
                <a:schemeClr val="tx1"/>
              </a:solidFill>
            </a:rPr>
            <a:t>Повышение надёжности работы объектов и систем жизнеобеспечения</a:t>
          </a:r>
          <a:endParaRPr lang="ru-RU" sz="1600" b="1" dirty="0">
            <a:solidFill>
              <a:schemeClr val="tx1"/>
            </a:solidFill>
          </a:endParaRPr>
        </a:p>
      </dgm:t>
    </dgm:pt>
    <dgm:pt modelId="{E3BDE349-CC1B-452A-ACA4-3FFD021FFB39}" type="parTrans" cxnId="{BCCCDF4B-2B9F-4DC5-BDDF-1F26C4A52712}">
      <dgm:prSet/>
      <dgm:spPr/>
      <dgm:t>
        <a:bodyPr/>
        <a:lstStyle/>
        <a:p>
          <a:endParaRPr lang="ru-RU"/>
        </a:p>
      </dgm:t>
    </dgm:pt>
    <dgm:pt modelId="{E3D6E19B-2AE7-468D-B78B-F8D4DBCFF55E}" type="sibTrans" cxnId="{BCCCDF4B-2B9F-4DC5-BDDF-1F26C4A52712}">
      <dgm:prSet/>
      <dgm:spPr/>
      <dgm:t>
        <a:bodyPr/>
        <a:lstStyle/>
        <a:p>
          <a:endParaRPr lang="ru-RU"/>
        </a:p>
      </dgm:t>
    </dgm:pt>
    <dgm:pt modelId="{11675BC7-D84B-4982-AADD-CAD79C6CF098}">
      <dgm:prSet custT="1"/>
      <dgm:spPr>
        <a:solidFill>
          <a:schemeClr val="tx2">
            <a:lumMod val="40000"/>
            <a:lumOff val="60000"/>
          </a:schemeClr>
        </a:solidFill>
      </dgm:spPr>
      <dgm:t>
        <a:bodyPr/>
        <a:lstStyle/>
        <a:p>
          <a:r>
            <a:rPr lang="ru-RU" sz="1600" b="1" dirty="0" smtClean="0">
              <a:solidFill>
                <a:schemeClr val="tx1"/>
              </a:solidFill>
            </a:rPr>
            <a:t>Повышение безопасности дорожного движения транспортных средств и пешеходов</a:t>
          </a:r>
          <a:endParaRPr lang="ru-RU" sz="1600" b="1" dirty="0">
            <a:solidFill>
              <a:schemeClr val="tx1"/>
            </a:solidFill>
          </a:endParaRPr>
        </a:p>
      </dgm:t>
    </dgm:pt>
    <dgm:pt modelId="{2E6FE85F-0668-43F9-877D-8DA482F283CB}" type="parTrans" cxnId="{D6F23550-CD16-438F-AF43-F4BA2E8CAC36}">
      <dgm:prSet/>
      <dgm:spPr/>
      <dgm:t>
        <a:bodyPr/>
        <a:lstStyle/>
        <a:p>
          <a:endParaRPr lang="ru-RU"/>
        </a:p>
      </dgm:t>
    </dgm:pt>
    <dgm:pt modelId="{75F42BE7-203A-4257-97B4-FB54F71C0B0B}" type="sibTrans" cxnId="{D6F23550-CD16-438F-AF43-F4BA2E8CAC36}">
      <dgm:prSet/>
      <dgm:spPr/>
      <dgm:t>
        <a:bodyPr/>
        <a:lstStyle/>
        <a:p>
          <a:endParaRPr lang="ru-RU"/>
        </a:p>
      </dgm:t>
    </dgm:pt>
    <dgm:pt modelId="{548CB047-5BD5-42FF-A7D1-C72A7E9C8BB3}">
      <dgm:prSet custT="1"/>
      <dgm:spPr>
        <a:solidFill>
          <a:schemeClr val="tx2">
            <a:lumMod val="40000"/>
            <a:lumOff val="60000"/>
          </a:schemeClr>
        </a:solidFill>
      </dgm:spPr>
      <dgm:t>
        <a:bodyPr/>
        <a:lstStyle/>
        <a:p>
          <a:r>
            <a:rPr lang="ru-RU" sz="1600" b="1" dirty="0" smtClean="0">
              <a:solidFill>
                <a:schemeClr val="tx1"/>
              </a:solidFill>
            </a:rPr>
            <a:t>Укрепление общественного порядка,  профилактика асоциального поведения граждан</a:t>
          </a:r>
          <a:endParaRPr lang="ru-RU" sz="1600" b="1" dirty="0">
            <a:solidFill>
              <a:schemeClr val="tx1"/>
            </a:solidFill>
          </a:endParaRPr>
        </a:p>
      </dgm:t>
    </dgm:pt>
    <dgm:pt modelId="{D90D8158-2F5A-4626-B1A0-2F56DEAC140E}" type="parTrans" cxnId="{439EC5FF-3111-41B3-BFC1-F3CC0A8F6796}">
      <dgm:prSet/>
      <dgm:spPr/>
      <dgm:t>
        <a:bodyPr/>
        <a:lstStyle/>
        <a:p>
          <a:endParaRPr lang="ru-RU"/>
        </a:p>
      </dgm:t>
    </dgm:pt>
    <dgm:pt modelId="{3C33C7BB-3A19-4F23-860B-57EA7246B3F8}" type="sibTrans" cxnId="{439EC5FF-3111-41B3-BFC1-F3CC0A8F6796}">
      <dgm:prSet/>
      <dgm:spPr/>
      <dgm:t>
        <a:bodyPr/>
        <a:lstStyle/>
        <a:p>
          <a:endParaRPr lang="ru-RU"/>
        </a:p>
      </dgm:t>
    </dgm:pt>
    <dgm:pt modelId="{C764954A-9D2B-473D-8CE7-CEC9C7C5609B}">
      <dgm:prSet custT="1"/>
      <dgm:spPr>
        <a:solidFill>
          <a:schemeClr val="tx2">
            <a:lumMod val="40000"/>
            <a:lumOff val="60000"/>
          </a:schemeClr>
        </a:solidFill>
      </dgm:spPr>
      <dgm:t>
        <a:bodyPr/>
        <a:lstStyle/>
        <a:p>
          <a:r>
            <a:rPr lang="ru-RU" sz="1600" b="1" dirty="0" smtClean="0">
              <a:solidFill>
                <a:schemeClr val="tx1"/>
              </a:solidFill>
            </a:rPr>
            <a:t>Повышение экологической устойчивости среды проживания </a:t>
          </a:r>
          <a:endParaRPr lang="ru-RU" sz="1600" b="1" dirty="0">
            <a:solidFill>
              <a:schemeClr val="tx1"/>
            </a:solidFill>
          </a:endParaRPr>
        </a:p>
      </dgm:t>
    </dgm:pt>
    <dgm:pt modelId="{F4EC218C-8C15-4D1F-ABD6-6E1B16971817}" type="parTrans" cxnId="{9489B878-6FCA-4C9F-A14A-66E6A020F57A}">
      <dgm:prSet/>
      <dgm:spPr/>
      <dgm:t>
        <a:bodyPr/>
        <a:lstStyle/>
        <a:p>
          <a:endParaRPr lang="ru-RU"/>
        </a:p>
      </dgm:t>
    </dgm:pt>
    <dgm:pt modelId="{1AB2A962-4E6B-49DA-973E-86063BDC502F}" type="sibTrans" cxnId="{9489B878-6FCA-4C9F-A14A-66E6A020F57A}">
      <dgm:prSet/>
      <dgm:spPr/>
      <dgm:t>
        <a:bodyPr/>
        <a:lstStyle/>
        <a:p>
          <a:endParaRPr lang="ru-RU"/>
        </a:p>
      </dgm:t>
    </dgm:pt>
    <dgm:pt modelId="{FB3B1B9F-73D7-45E2-BC81-1806F08C2036}">
      <dgm:prSet custT="1"/>
      <dgm:spPr>
        <a:solidFill>
          <a:schemeClr val="tx2">
            <a:lumMod val="40000"/>
            <a:lumOff val="60000"/>
          </a:schemeClr>
        </a:solidFill>
      </dgm:spPr>
      <dgm:t>
        <a:bodyPr/>
        <a:lstStyle/>
        <a:p>
          <a:r>
            <a:rPr lang="ru-RU" sz="1600" b="1" dirty="0" smtClean="0">
              <a:solidFill>
                <a:schemeClr val="tx1"/>
              </a:solidFill>
            </a:rPr>
            <a:t>Обеспечение доступности социально-значимых объектов и предоставляемых в них услуг для инвалидов</a:t>
          </a:r>
          <a:endParaRPr lang="ru-RU" sz="1600" b="1" dirty="0">
            <a:solidFill>
              <a:schemeClr val="tx1"/>
            </a:solidFill>
          </a:endParaRPr>
        </a:p>
      </dgm:t>
    </dgm:pt>
    <dgm:pt modelId="{697C5EFD-1F17-4B14-B3EA-94344FA413E0}" type="parTrans" cxnId="{B74AA0A0-6967-472C-86E5-86F6C1BCCB93}">
      <dgm:prSet/>
      <dgm:spPr/>
      <dgm:t>
        <a:bodyPr/>
        <a:lstStyle/>
        <a:p>
          <a:endParaRPr lang="ru-RU"/>
        </a:p>
      </dgm:t>
    </dgm:pt>
    <dgm:pt modelId="{59366891-E6F9-45D1-B483-CBE01BF6A863}" type="sibTrans" cxnId="{B74AA0A0-6967-472C-86E5-86F6C1BCCB93}">
      <dgm:prSet/>
      <dgm:spPr/>
      <dgm:t>
        <a:bodyPr/>
        <a:lstStyle/>
        <a:p>
          <a:endParaRPr lang="ru-RU"/>
        </a:p>
      </dgm:t>
    </dgm:pt>
    <dgm:pt modelId="{F2EE75A4-1884-40D9-B14F-D7126BBD962F}" type="pres">
      <dgm:prSet presAssocID="{F0A0B7C0-E373-43AD-AC08-85B600804F60}" presName="linearFlow" presStyleCnt="0">
        <dgm:presLayoutVars>
          <dgm:dir/>
          <dgm:resizeHandles val="exact"/>
        </dgm:presLayoutVars>
      </dgm:prSet>
      <dgm:spPr/>
      <dgm:t>
        <a:bodyPr/>
        <a:lstStyle/>
        <a:p>
          <a:endParaRPr lang="ru-RU"/>
        </a:p>
      </dgm:t>
    </dgm:pt>
    <dgm:pt modelId="{B563D6A2-4E88-4EB2-941F-320593BCEC8D}" type="pres">
      <dgm:prSet presAssocID="{DDCCD0E5-18E0-4CE5-815E-2A8FEA96DB40}" presName="composite" presStyleCnt="0"/>
      <dgm:spPr/>
    </dgm:pt>
    <dgm:pt modelId="{88F050B2-44C1-471E-8691-59F542F3D18B}" type="pres">
      <dgm:prSet presAssocID="{DDCCD0E5-18E0-4CE5-815E-2A8FEA96DB40}" presName="imgShp" presStyleLbl="fgImgPlace1" presStyleIdx="0" presStyleCnt="5"/>
      <dgm:spPr>
        <a:blipFill rotWithShape="0">
          <a:blip xmlns:r="http://schemas.openxmlformats.org/officeDocument/2006/relationships" r:embed="rId1"/>
          <a:stretch>
            <a:fillRect/>
          </a:stretch>
        </a:blipFill>
      </dgm:spPr>
    </dgm:pt>
    <dgm:pt modelId="{B7000810-5F13-4718-80C7-5E8027D65201}" type="pres">
      <dgm:prSet presAssocID="{DDCCD0E5-18E0-4CE5-815E-2A8FEA96DB40}" presName="txShp" presStyleLbl="node1" presStyleIdx="0" presStyleCnt="5">
        <dgm:presLayoutVars>
          <dgm:bulletEnabled val="1"/>
        </dgm:presLayoutVars>
      </dgm:prSet>
      <dgm:spPr/>
      <dgm:t>
        <a:bodyPr/>
        <a:lstStyle/>
        <a:p>
          <a:endParaRPr lang="ru-RU"/>
        </a:p>
      </dgm:t>
    </dgm:pt>
    <dgm:pt modelId="{179934FA-2DE6-444A-8CAE-F9893E3DDA34}" type="pres">
      <dgm:prSet presAssocID="{E3D6E19B-2AE7-468D-B78B-F8D4DBCFF55E}" presName="spacing" presStyleCnt="0"/>
      <dgm:spPr/>
    </dgm:pt>
    <dgm:pt modelId="{52B8EF60-E701-48FE-958F-3C4076C09513}" type="pres">
      <dgm:prSet presAssocID="{548CB047-5BD5-42FF-A7D1-C72A7E9C8BB3}" presName="composite" presStyleCnt="0"/>
      <dgm:spPr/>
    </dgm:pt>
    <dgm:pt modelId="{BFCFB711-B7C7-48D6-9EE6-FDE53693FE36}" type="pres">
      <dgm:prSet presAssocID="{548CB047-5BD5-42FF-A7D1-C72A7E9C8BB3}" presName="imgShp" presStyleLbl="fgImgPlace1" presStyleIdx="1" presStyleCnt="5"/>
      <dgm:spPr>
        <a:blipFill rotWithShape="0">
          <a:blip xmlns:r="http://schemas.openxmlformats.org/officeDocument/2006/relationships" r:embed="rId2"/>
          <a:stretch>
            <a:fillRect/>
          </a:stretch>
        </a:blipFill>
      </dgm:spPr>
    </dgm:pt>
    <dgm:pt modelId="{5292F63A-FEFA-4FEF-A654-DDC527B7BF71}" type="pres">
      <dgm:prSet presAssocID="{548CB047-5BD5-42FF-A7D1-C72A7E9C8BB3}" presName="txShp" presStyleLbl="node1" presStyleIdx="1" presStyleCnt="5">
        <dgm:presLayoutVars>
          <dgm:bulletEnabled val="1"/>
        </dgm:presLayoutVars>
      </dgm:prSet>
      <dgm:spPr/>
      <dgm:t>
        <a:bodyPr/>
        <a:lstStyle/>
        <a:p>
          <a:endParaRPr lang="ru-RU"/>
        </a:p>
      </dgm:t>
    </dgm:pt>
    <dgm:pt modelId="{A8295EF8-814E-4BEA-A723-434C3268CEBD}" type="pres">
      <dgm:prSet presAssocID="{3C33C7BB-3A19-4F23-860B-57EA7246B3F8}" presName="spacing" presStyleCnt="0"/>
      <dgm:spPr/>
    </dgm:pt>
    <dgm:pt modelId="{CDA62183-D2AB-43E9-926B-4EB20F09293C}" type="pres">
      <dgm:prSet presAssocID="{11675BC7-D84B-4982-AADD-CAD79C6CF098}" presName="composite" presStyleCnt="0"/>
      <dgm:spPr/>
    </dgm:pt>
    <dgm:pt modelId="{AE29A3E1-93EE-4522-BF2C-6BAA603053AE}" type="pres">
      <dgm:prSet presAssocID="{11675BC7-D84B-4982-AADD-CAD79C6CF098}" presName="imgShp" presStyleLbl="fgImgPlace1" presStyleIdx="2" presStyleCnt="5"/>
      <dgm:spPr>
        <a:blipFill rotWithShape="0">
          <a:blip xmlns:r="http://schemas.openxmlformats.org/officeDocument/2006/relationships" r:embed="rId3"/>
          <a:stretch>
            <a:fillRect/>
          </a:stretch>
        </a:blipFill>
      </dgm:spPr>
    </dgm:pt>
    <dgm:pt modelId="{FD478BB0-8CBC-470A-A05A-A859726E1087}" type="pres">
      <dgm:prSet presAssocID="{11675BC7-D84B-4982-AADD-CAD79C6CF098}" presName="txShp" presStyleLbl="node1" presStyleIdx="2" presStyleCnt="5">
        <dgm:presLayoutVars>
          <dgm:bulletEnabled val="1"/>
        </dgm:presLayoutVars>
      </dgm:prSet>
      <dgm:spPr/>
      <dgm:t>
        <a:bodyPr/>
        <a:lstStyle/>
        <a:p>
          <a:endParaRPr lang="ru-RU"/>
        </a:p>
      </dgm:t>
    </dgm:pt>
    <dgm:pt modelId="{E654CA42-5EDF-420B-86CD-420ABDB0BDE5}" type="pres">
      <dgm:prSet presAssocID="{75F42BE7-203A-4257-97B4-FB54F71C0B0B}" presName="spacing" presStyleCnt="0"/>
      <dgm:spPr/>
    </dgm:pt>
    <dgm:pt modelId="{92AEAB41-B90B-4B68-BE64-2396E6F459D4}" type="pres">
      <dgm:prSet presAssocID="{FB3B1B9F-73D7-45E2-BC81-1806F08C2036}" presName="composite" presStyleCnt="0"/>
      <dgm:spPr/>
    </dgm:pt>
    <dgm:pt modelId="{5920F2C0-9418-4941-91CE-149246E0D1B9}" type="pres">
      <dgm:prSet presAssocID="{FB3B1B9F-73D7-45E2-BC81-1806F08C2036}" presName="imgShp" presStyleLbl="fgImgPlace1" presStyleIdx="3" presStyleCnt="5"/>
      <dgm:spPr>
        <a:blipFill rotWithShape="0">
          <a:blip xmlns:r="http://schemas.openxmlformats.org/officeDocument/2006/relationships" r:embed="rId4"/>
          <a:stretch>
            <a:fillRect/>
          </a:stretch>
        </a:blipFill>
      </dgm:spPr>
    </dgm:pt>
    <dgm:pt modelId="{DD6F54DC-B108-4DE0-B397-A5234347D3FD}" type="pres">
      <dgm:prSet presAssocID="{FB3B1B9F-73D7-45E2-BC81-1806F08C2036}" presName="txShp" presStyleLbl="node1" presStyleIdx="3" presStyleCnt="5">
        <dgm:presLayoutVars>
          <dgm:bulletEnabled val="1"/>
        </dgm:presLayoutVars>
      </dgm:prSet>
      <dgm:spPr/>
      <dgm:t>
        <a:bodyPr/>
        <a:lstStyle/>
        <a:p>
          <a:endParaRPr lang="ru-RU"/>
        </a:p>
      </dgm:t>
    </dgm:pt>
    <dgm:pt modelId="{90B1081A-5DE6-42FC-9ED2-D886A1146924}" type="pres">
      <dgm:prSet presAssocID="{59366891-E6F9-45D1-B483-CBE01BF6A863}" presName="spacing" presStyleCnt="0"/>
      <dgm:spPr/>
    </dgm:pt>
    <dgm:pt modelId="{8809860C-0662-44DF-8259-390014B88BAA}" type="pres">
      <dgm:prSet presAssocID="{C764954A-9D2B-473D-8CE7-CEC9C7C5609B}" presName="composite" presStyleCnt="0"/>
      <dgm:spPr/>
    </dgm:pt>
    <dgm:pt modelId="{464402B7-E933-479D-843B-65D58FE63D50}" type="pres">
      <dgm:prSet presAssocID="{C764954A-9D2B-473D-8CE7-CEC9C7C5609B}" presName="imgShp" presStyleLbl="fgImgPlace1" presStyleIdx="4" presStyleCnt="5"/>
      <dgm:spPr>
        <a:blipFill rotWithShape="0">
          <a:blip xmlns:r="http://schemas.openxmlformats.org/officeDocument/2006/relationships" r:embed="rId5"/>
          <a:stretch>
            <a:fillRect/>
          </a:stretch>
        </a:blipFill>
      </dgm:spPr>
    </dgm:pt>
    <dgm:pt modelId="{B0492E3E-CF81-4D17-8827-AC04A0745F8E}" type="pres">
      <dgm:prSet presAssocID="{C764954A-9D2B-473D-8CE7-CEC9C7C5609B}" presName="txShp" presStyleLbl="node1" presStyleIdx="4" presStyleCnt="5">
        <dgm:presLayoutVars>
          <dgm:bulletEnabled val="1"/>
        </dgm:presLayoutVars>
      </dgm:prSet>
      <dgm:spPr/>
      <dgm:t>
        <a:bodyPr/>
        <a:lstStyle/>
        <a:p>
          <a:endParaRPr lang="ru-RU"/>
        </a:p>
      </dgm:t>
    </dgm:pt>
  </dgm:ptLst>
  <dgm:cxnLst>
    <dgm:cxn modelId="{D89A1B90-2FE5-48B4-9E4C-4C1DE9974917}" type="presOf" srcId="{C764954A-9D2B-473D-8CE7-CEC9C7C5609B}" destId="{B0492E3E-CF81-4D17-8827-AC04A0745F8E}" srcOrd="0" destOrd="0" presId="urn:microsoft.com/office/officeart/2005/8/layout/vList3#7"/>
    <dgm:cxn modelId="{77F7A243-A638-4237-8891-A91B2584EBBA}" type="presOf" srcId="{548CB047-5BD5-42FF-A7D1-C72A7E9C8BB3}" destId="{5292F63A-FEFA-4FEF-A654-DDC527B7BF71}" srcOrd="0" destOrd="0" presId="urn:microsoft.com/office/officeart/2005/8/layout/vList3#7"/>
    <dgm:cxn modelId="{BCCCDF4B-2B9F-4DC5-BDDF-1F26C4A52712}" srcId="{F0A0B7C0-E373-43AD-AC08-85B600804F60}" destId="{DDCCD0E5-18E0-4CE5-815E-2A8FEA96DB40}" srcOrd="0" destOrd="0" parTransId="{E3BDE349-CC1B-452A-ACA4-3FFD021FFB39}" sibTransId="{E3D6E19B-2AE7-468D-B78B-F8D4DBCFF55E}"/>
    <dgm:cxn modelId="{1101EE2D-7246-4536-8A96-BD9B1BFDCEAD}" type="presOf" srcId="{F0A0B7C0-E373-43AD-AC08-85B600804F60}" destId="{F2EE75A4-1884-40D9-B14F-D7126BBD962F}" srcOrd="0" destOrd="0" presId="urn:microsoft.com/office/officeart/2005/8/layout/vList3#7"/>
    <dgm:cxn modelId="{AAC68287-45F8-4E83-839A-0E7AA99D8F82}" type="presOf" srcId="{FB3B1B9F-73D7-45E2-BC81-1806F08C2036}" destId="{DD6F54DC-B108-4DE0-B397-A5234347D3FD}" srcOrd="0" destOrd="0" presId="urn:microsoft.com/office/officeart/2005/8/layout/vList3#7"/>
    <dgm:cxn modelId="{E6401FA0-27B3-497B-A074-EF6BC9F9A024}" type="presOf" srcId="{11675BC7-D84B-4982-AADD-CAD79C6CF098}" destId="{FD478BB0-8CBC-470A-A05A-A859726E1087}" srcOrd="0" destOrd="0" presId="urn:microsoft.com/office/officeart/2005/8/layout/vList3#7"/>
    <dgm:cxn modelId="{364FD84F-5350-4CE6-AA83-108C6B7110E0}" type="presOf" srcId="{DDCCD0E5-18E0-4CE5-815E-2A8FEA96DB40}" destId="{B7000810-5F13-4718-80C7-5E8027D65201}" srcOrd="0" destOrd="0" presId="urn:microsoft.com/office/officeart/2005/8/layout/vList3#7"/>
    <dgm:cxn modelId="{D6F23550-CD16-438F-AF43-F4BA2E8CAC36}" srcId="{F0A0B7C0-E373-43AD-AC08-85B600804F60}" destId="{11675BC7-D84B-4982-AADD-CAD79C6CF098}" srcOrd="2" destOrd="0" parTransId="{2E6FE85F-0668-43F9-877D-8DA482F283CB}" sibTransId="{75F42BE7-203A-4257-97B4-FB54F71C0B0B}"/>
    <dgm:cxn modelId="{9489B878-6FCA-4C9F-A14A-66E6A020F57A}" srcId="{F0A0B7C0-E373-43AD-AC08-85B600804F60}" destId="{C764954A-9D2B-473D-8CE7-CEC9C7C5609B}" srcOrd="4" destOrd="0" parTransId="{F4EC218C-8C15-4D1F-ABD6-6E1B16971817}" sibTransId="{1AB2A962-4E6B-49DA-973E-86063BDC502F}"/>
    <dgm:cxn modelId="{439EC5FF-3111-41B3-BFC1-F3CC0A8F6796}" srcId="{F0A0B7C0-E373-43AD-AC08-85B600804F60}" destId="{548CB047-5BD5-42FF-A7D1-C72A7E9C8BB3}" srcOrd="1" destOrd="0" parTransId="{D90D8158-2F5A-4626-B1A0-2F56DEAC140E}" sibTransId="{3C33C7BB-3A19-4F23-860B-57EA7246B3F8}"/>
    <dgm:cxn modelId="{B74AA0A0-6967-472C-86E5-86F6C1BCCB93}" srcId="{F0A0B7C0-E373-43AD-AC08-85B600804F60}" destId="{FB3B1B9F-73D7-45E2-BC81-1806F08C2036}" srcOrd="3" destOrd="0" parTransId="{697C5EFD-1F17-4B14-B3EA-94344FA413E0}" sibTransId="{59366891-E6F9-45D1-B483-CBE01BF6A863}"/>
    <dgm:cxn modelId="{808D3752-A66C-45B9-96B6-86B8E8711035}" type="presParOf" srcId="{F2EE75A4-1884-40D9-B14F-D7126BBD962F}" destId="{B563D6A2-4E88-4EB2-941F-320593BCEC8D}" srcOrd="0" destOrd="0" presId="urn:microsoft.com/office/officeart/2005/8/layout/vList3#7"/>
    <dgm:cxn modelId="{F35EF672-13FD-4E6D-8034-A93E3BDED265}" type="presParOf" srcId="{B563D6A2-4E88-4EB2-941F-320593BCEC8D}" destId="{88F050B2-44C1-471E-8691-59F542F3D18B}" srcOrd="0" destOrd="0" presId="urn:microsoft.com/office/officeart/2005/8/layout/vList3#7"/>
    <dgm:cxn modelId="{8D902950-1861-42F1-A74D-7740E727CC05}" type="presParOf" srcId="{B563D6A2-4E88-4EB2-941F-320593BCEC8D}" destId="{B7000810-5F13-4718-80C7-5E8027D65201}" srcOrd="1" destOrd="0" presId="urn:microsoft.com/office/officeart/2005/8/layout/vList3#7"/>
    <dgm:cxn modelId="{585E857A-FAC7-49E5-9027-6345CE3CBFA3}" type="presParOf" srcId="{F2EE75A4-1884-40D9-B14F-D7126BBD962F}" destId="{179934FA-2DE6-444A-8CAE-F9893E3DDA34}" srcOrd="1" destOrd="0" presId="urn:microsoft.com/office/officeart/2005/8/layout/vList3#7"/>
    <dgm:cxn modelId="{BAB3E550-AF26-456F-AEAD-3974A3616DB3}" type="presParOf" srcId="{F2EE75A4-1884-40D9-B14F-D7126BBD962F}" destId="{52B8EF60-E701-48FE-958F-3C4076C09513}" srcOrd="2" destOrd="0" presId="urn:microsoft.com/office/officeart/2005/8/layout/vList3#7"/>
    <dgm:cxn modelId="{82A907C2-AA64-4D26-9C08-26DC3996612A}" type="presParOf" srcId="{52B8EF60-E701-48FE-958F-3C4076C09513}" destId="{BFCFB711-B7C7-48D6-9EE6-FDE53693FE36}" srcOrd="0" destOrd="0" presId="urn:microsoft.com/office/officeart/2005/8/layout/vList3#7"/>
    <dgm:cxn modelId="{88FFC29D-A1FB-4684-8A58-842BC8DA61AE}" type="presParOf" srcId="{52B8EF60-E701-48FE-958F-3C4076C09513}" destId="{5292F63A-FEFA-4FEF-A654-DDC527B7BF71}" srcOrd="1" destOrd="0" presId="urn:microsoft.com/office/officeart/2005/8/layout/vList3#7"/>
    <dgm:cxn modelId="{61263D42-ADB7-47F4-96EA-F8FDF104B7B7}" type="presParOf" srcId="{F2EE75A4-1884-40D9-B14F-D7126BBD962F}" destId="{A8295EF8-814E-4BEA-A723-434C3268CEBD}" srcOrd="3" destOrd="0" presId="urn:microsoft.com/office/officeart/2005/8/layout/vList3#7"/>
    <dgm:cxn modelId="{B081D618-081A-4667-8665-E17D480B9925}" type="presParOf" srcId="{F2EE75A4-1884-40D9-B14F-D7126BBD962F}" destId="{CDA62183-D2AB-43E9-926B-4EB20F09293C}" srcOrd="4" destOrd="0" presId="urn:microsoft.com/office/officeart/2005/8/layout/vList3#7"/>
    <dgm:cxn modelId="{E9805BD6-D2DF-4A39-B63B-6855430739DB}" type="presParOf" srcId="{CDA62183-D2AB-43E9-926B-4EB20F09293C}" destId="{AE29A3E1-93EE-4522-BF2C-6BAA603053AE}" srcOrd="0" destOrd="0" presId="urn:microsoft.com/office/officeart/2005/8/layout/vList3#7"/>
    <dgm:cxn modelId="{D608328C-DBFE-4E2E-B068-28674D64D5E9}" type="presParOf" srcId="{CDA62183-D2AB-43E9-926B-4EB20F09293C}" destId="{FD478BB0-8CBC-470A-A05A-A859726E1087}" srcOrd="1" destOrd="0" presId="urn:microsoft.com/office/officeart/2005/8/layout/vList3#7"/>
    <dgm:cxn modelId="{0F77F9DD-BD2D-4501-A04E-F2A8525956EB}" type="presParOf" srcId="{F2EE75A4-1884-40D9-B14F-D7126BBD962F}" destId="{E654CA42-5EDF-420B-86CD-420ABDB0BDE5}" srcOrd="5" destOrd="0" presId="urn:microsoft.com/office/officeart/2005/8/layout/vList3#7"/>
    <dgm:cxn modelId="{27B6DE08-A8E2-44E3-83A5-385C59445468}" type="presParOf" srcId="{F2EE75A4-1884-40D9-B14F-D7126BBD962F}" destId="{92AEAB41-B90B-4B68-BE64-2396E6F459D4}" srcOrd="6" destOrd="0" presId="urn:microsoft.com/office/officeart/2005/8/layout/vList3#7"/>
    <dgm:cxn modelId="{68F07380-400D-4C81-A429-B10DEB30A593}" type="presParOf" srcId="{92AEAB41-B90B-4B68-BE64-2396E6F459D4}" destId="{5920F2C0-9418-4941-91CE-149246E0D1B9}" srcOrd="0" destOrd="0" presId="urn:microsoft.com/office/officeart/2005/8/layout/vList3#7"/>
    <dgm:cxn modelId="{58627E39-5A66-4E64-9BF3-047E6CDBC19E}" type="presParOf" srcId="{92AEAB41-B90B-4B68-BE64-2396E6F459D4}" destId="{DD6F54DC-B108-4DE0-B397-A5234347D3FD}" srcOrd="1" destOrd="0" presId="urn:microsoft.com/office/officeart/2005/8/layout/vList3#7"/>
    <dgm:cxn modelId="{58E7469E-52C4-44D7-864D-D80576F1A0D1}" type="presParOf" srcId="{F2EE75A4-1884-40D9-B14F-D7126BBD962F}" destId="{90B1081A-5DE6-42FC-9ED2-D886A1146924}" srcOrd="7" destOrd="0" presId="urn:microsoft.com/office/officeart/2005/8/layout/vList3#7"/>
    <dgm:cxn modelId="{338C562D-4B95-48E1-8C75-30D0843BEF23}" type="presParOf" srcId="{F2EE75A4-1884-40D9-B14F-D7126BBD962F}" destId="{8809860C-0662-44DF-8259-390014B88BAA}" srcOrd="8" destOrd="0" presId="urn:microsoft.com/office/officeart/2005/8/layout/vList3#7"/>
    <dgm:cxn modelId="{33594CA5-37E7-42FE-B192-FEBF1E59EDE9}" type="presParOf" srcId="{8809860C-0662-44DF-8259-390014B88BAA}" destId="{464402B7-E933-479D-843B-65D58FE63D50}" srcOrd="0" destOrd="0" presId="urn:microsoft.com/office/officeart/2005/8/layout/vList3#7"/>
    <dgm:cxn modelId="{4CE8EEBE-D0CB-4023-A5CB-49F6D1131E78}" type="presParOf" srcId="{8809860C-0662-44DF-8259-390014B88BAA}" destId="{B0492E3E-CF81-4D17-8827-AC04A0745F8E}" srcOrd="1" destOrd="0" presId="urn:microsoft.com/office/officeart/2005/8/layout/vList3#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0A0B7C0-E373-43AD-AC08-85B600804F60}" type="doc">
      <dgm:prSet loTypeId="urn:microsoft.com/office/officeart/2005/8/layout/vList3#7" loCatId="list" qsTypeId="urn:microsoft.com/office/officeart/2005/8/quickstyle/simple1" qsCatId="simple" csTypeId="urn:microsoft.com/office/officeart/2005/8/colors/accent1_2" csCatId="accent1" phldr="1"/>
      <dgm:spPr/>
      <dgm:t>
        <a:bodyPr/>
        <a:lstStyle/>
        <a:p>
          <a:endParaRPr lang="ru-RU"/>
        </a:p>
      </dgm:t>
    </dgm:pt>
    <dgm:pt modelId="{B4D49290-A4AB-4710-AD88-D02BFB331A43}">
      <dgm:prSet custT="1"/>
      <dgm:spPr/>
      <dgm:t>
        <a:bodyPr/>
        <a:lstStyle/>
        <a:p>
          <a:r>
            <a:rPr lang="ru-RU" sz="1600" b="1" i="0" dirty="0" smtClean="0">
              <a:solidFill>
                <a:schemeClr val="tx1"/>
              </a:solidFill>
            </a:rPr>
            <a:t>Реализация проекта «Освоение </a:t>
          </a:r>
          <a:r>
            <a:rPr lang="ru-RU" sz="1600" b="1" i="0" dirty="0" err="1" smtClean="0">
              <a:solidFill>
                <a:schemeClr val="tx1"/>
              </a:solidFill>
            </a:rPr>
            <a:t>Арчикойского</a:t>
          </a:r>
          <a:r>
            <a:rPr lang="ru-RU" sz="1600" b="1" i="0" dirty="0" smtClean="0">
              <a:solidFill>
                <a:schemeClr val="tx1"/>
              </a:solidFill>
            </a:rPr>
            <a:t> месторождения рудного золота»</a:t>
          </a:r>
          <a:endParaRPr lang="ru-RU" sz="1600" b="1" dirty="0">
            <a:solidFill>
              <a:schemeClr val="tx1"/>
            </a:solidFill>
          </a:endParaRPr>
        </a:p>
      </dgm:t>
    </dgm:pt>
    <dgm:pt modelId="{C51FDC2A-D8DF-441A-AC97-DF4CC84BEB45}" type="parTrans" cxnId="{F79638FF-A7FB-478F-95EF-C131F276ABC1}">
      <dgm:prSet/>
      <dgm:spPr/>
      <dgm:t>
        <a:bodyPr/>
        <a:lstStyle/>
        <a:p>
          <a:endParaRPr lang="ru-RU"/>
        </a:p>
      </dgm:t>
    </dgm:pt>
    <dgm:pt modelId="{A78DDEEA-DE62-4AB2-AF99-D60D70187209}" type="sibTrans" cxnId="{F79638FF-A7FB-478F-95EF-C131F276ABC1}">
      <dgm:prSet/>
      <dgm:spPr/>
      <dgm:t>
        <a:bodyPr/>
        <a:lstStyle/>
        <a:p>
          <a:endParaRPr lang="ru-RU"/>
        </a:p>
      </dgm:t>
    </dgm:pt>
    <dgm:pt modelId="{8E443B30-26BE-4343-B6A2-93257A85B427}">
      <dgm:prSet custT="1"/>
      <dgm:spPr/>
      <dgm:t>
        <a:bodyPr/>
        <a:lstStyle/>
        <a:p>
          <a:r>
            <a:rPr lang="ru-RU" sz="1600" b="1" i="0" dirty="0" smtClean="0">
              <a:solidFill>
                <a:schemeClr val="tx1"/>
              </a:solidFill>
            </a:rPr>
            <a:t>Реализация проекта по геологической разведки и разработки месторождения рассыпного золота на участке недр долина р. Белый </a:t>
          </a:r>
          <a:r>
            <a:rPr lang="ru-RU" sz="1600" b="1" i="0" dirty="0" err="1" smtClean="0">
              <a:solidFill>
                <a:schemeClr val="tx1"/>
              </a:solidFill>
            </a:rPr>
            <a:t>Урюм</a:t>
          </a:r>
          <a:endParaRPr lang="ru-RU" sz="1600" b="1" dirty="0">
            <a:solidFill>
              <a:schemeClr val="tx1"/>
            </a:solidFill>
          </a:endParaRPr>
        </a:p>
      </dgm:t>
    </dgm:pt>
    <dgm:pt modelId="{0B37FB79-4B76-475A-83CB-4B76EB58CE10}" type="parTrans" cxnId="{5E72A147-0893-456E-BA87-4504C80492E2}">
      <dgm:prSet/>
      <dgm:spPr/>
      <dgm:t>
        <a:bodyPr/>
        <a:lstStyle/>
        <a:p>
          <a:endParaRPr lang="ru-RU"/>
        </a:p>
      </dgm:t>
    </dgm:pt>
    <dgm:pt modelId="{F1639E30-BB97-44E0-9EB0-DD984A222CBD}" type="sibTrans" cxnId="{5E72A147-0893-456E-BA87-4504C80492E2}">
      <dgm:prSet/>
      <dgm:spPr/>
      <dgm:t>
        <a:bodyPr/>
        <a:lstStyle/>
        <a:p>
          <a:endParaRPr lang="ru-RU"/>
        </a:p>
      </dgm:t>
    </dgm:pt>
    <dgm:pt modelId="{BF3AE8C5-A2C1-4677-A9D2-DE904D56E935}">
      <dgm:prSet custT="1"/>
      <dgm:spPr/>
      <dgm:t>
        <a:bodyPr/>
        <a:lstStyle/>
        <a:p>
          <a:r>
            <a:rPr lang="ru-RU" sz="1600" b="1" i="0" dirty="0" smtClean="0">
              <a:solidFill>
                <a:schemeClr val="tx1"/>
              </a:solidFill>
            </a:rPr>
            <a:t>Увеличение объема добычи каменного угля ООО «ЗУЭК» на месторождении в </a:t>
          </a:r>
          <a:r>
            <a:rPr lang="ru-RU" sz="1600" b="1" i="0" dirty="0" err="1" smtClean="0">
              <a:solidFill>
                <a:schemeClr val="tx1"/>
              </a:solidFill>
            </a:rPr>
            <a:t>пгт</a:t>
          </a:r>
          <a:r>
            <a:rPr lang="ru-RU" sz="1600" b="1" i="0" dirty="0" smtClean="0">
              <a:solidFill>
                <a:schemeClr val="tx1"/>
              </a:solidFill>
            </a:rPr>
            <a:t>. Букачача</a:t>
          </a:r>
          <a:endParaRPr lang="ru-RU" sz="1600" b="1" dirty="0">
            <a:solidFill>
              <a:schemeClr val="tx1"/>
            </a:solidFill>
          </a:endParaRPr>
        </a:p>
      </dgm:t>
    </dgm:pt>
    <dgm:pt modelId="{F6511275-53A6-4677-836C-BEFCF9C3CD3F}" type="parTrans" cxnId="{7DEB1BE3-A708-497C-8E54-CA08E1EFA359}">
      <dgm:prSet/>
      <dgm:spPr/>
      <dgm:t>
        <a:bodyPr/>
        <a:lstStyle/>
        <a:p>
          <a:endParaRPr lang="ru-RU"/>
        </a:p>
      </dgm:t>
    </dgm:pt>
    <dgm:pt modelId="{885B62DE-1989-4022-87ED-76578E28AF9A}" type="sibTrans" cxnId="{7DEB1BE3-A708-497C-8E54-CA08E1EFA359}">
      <dgm:prSet/>
      <dgm:spPr/>
      <dgm:t>
        <a:bodyPr/>
        <a:lstStyle/>
        <a:p>
          <a:endParaRPr lang="ru-RU"/>
        </a:p>
      </dgm:t>
    </dgm:pt>
    <dgm:pt modelId="{F2EE75A4-1884-40D9-B14F-D7126BBD962F}" type="pres">
      <dgm:prSet presAssocID="{F0A0B7C0-E373-43AD-AC08-85B600804F60}" presName="linearFlow" presStyleCnt="0">
        <dgm:presLayoutVars>
          <dgm:dir/>
          <dgm:resizeHandles val="exact"/>
        </dgm:presLayoutVars>
      </dgm:prSet>
      <dgm:spPr/>
      <dgm:t>
        <a:bodyPr/>
        <a:lstStyle/>
        <a:p>
          <a:endParaRPr lang="ru-RU"/>
        </a:p>
      </dgm:t>
    </dgm:pt>
    <dgm:pt modelId="{C0344326-962E-4DE8-92CC-829AC18C5D83}" type="pres">
      <dgm:prSet presAssocID="{B4D49290-A4AB-4710-AD88-D02BFB331A43}" presName="composite" presStyleCnt="0"/>
      <dgm:spPr/>
    </dgm:pt>
    <dgm:pt modelId="{3DEB0FBF-CF03-4350-BC1D-D522E2ED6A4F}" type="pres">
      <dgm:prSet presAssocID="{B4D49290-A4AB-4710-AD88-D02BFB331A43}" presName="imgShp" presStyleLbl="fgImgPlace1" presStyleIdx="0" presStyleCnt="3"/>
      <dgm:spPr>
        <a:blipFill rotWithShape="1">
          <a:blip xmlns:r="http://schemas.openxmlformats.org/officeDocument/2006/relationships" r:embed="rId1"/>
          <a:stretch>
            <a:fillRect/>
          </a:stretch>
        </a:blipFill>
      </dgm:spPr>
      <dgm:t>
        <a:bodyPr/>
        <a:lstStyle/>
        <a:p>
          <a:endParaRPr lang="ru-RU"/>
        </a:p>
      </dgm:t>
    </dgm:pt>
    <dgm:pt modelId="{2201FA55-3A02-4556-BF67-1A273D4A7F5A}" type="pres">
      <dgm:prSet presAssocID="{B4D49290-A4AB-4710-AD88-D02BFB331A43}" presName="txShp" presStyleLbl="node1" presStyleIdx="0" presStyleCnt="3">
        <dgm:presLayoutVars>
          <dgm:bulletEnabled val="1"/>
        </dgm:presLayoutVars>
      </dgm:prSet>
      <dgm:spPr/>
      <dgm:t>
        <a:bodyPr/>
        <a:lstStyle/>
        <a:p>
          <a:endParaRPr lang="ru-RU"/>
        </a:p>
      </dgm:t>
    </dgm:pt>
    <dgm:pt modelId="{B4FB410E-52D3-4F45-9875-3990694AFA16}" type="pres">
      <dgm:prSet presAssocID="{A78DDEEA-DE62-4AB2-AF99-D60D70187209}" presName="spacing" presStyleCnt="0"/>
      <dgm:spPr/>
    </dgm:pt>
    <dgm:pt modelId="{D84F9722-7677-49B9-AE31-8E96EF6D00FD}" type="pres">
      <dgm:prSet presAssocID="{BF3AE8C5-A2C1-4677-A9D2-DE904D56E935}" presName="composite" presStyleCnt="0"/>
      <dgm:spPr/>
    </dgm:pt>
    <dgm:pt modelId="{5A3F89DC-AB21-40B4-A109-D227C4DD0BB8}" type="pres">
      <dgm:prSet presAssocID="{BF3AE8C5-A2C1-4677-A9D2-DE904D56E935}" presName="imgShp" presStyleLbl="fgImgPlace1" presStyleIdx="1" presStyleCnt="3"/>
      <dgm:spPr>
        <a:blipFill rotWithShape="1">
          <a:blip xmlns:r="http://schemas.openxmlformats.org/officeDocument/2006/relationships" r:embed="rId2"/>
          <a:stretch>
            <a:fillRect/>
          </a:stretch>
        </a:blipFill>
      </dgm:spPr>
      <dgm:t>
        <a:bodyPr/>
        <a:lstStyle/>
        <a:p>
          <a:endParaRPr lang="ru-RU"/>
        </a:p>
      </dgm:t>
    </dgm:pt>
    <dgm:pt modelId="{D2F4AFEA-5563-4F01-AF79-4DED5ED136E5}" type="pres">
      <dgm:prSet presAssocID="{BF3AE8C5-A2C1-4677-A9D2-DE904D56E935}" presName="txShp" presStyleLbl="node1" presStyleIdx="1" presStyleCnt="3">
        <dgm:presLayoutVars>
          <dgm:bulletEnabled val="1"/>
        </dgm:presLayoutVars>
      </dgm:prSet>
      <dgm:spPr/>
      <dgm:t>
        <a:bodyPr/>
        <a:lstStyle/>
        <a:p>
          <a:endParaRPr lang="ru-RU"/>
        </a:p>
      </dgm:t>
    </dgm:pt>
    <dgm:pt modelId="{713C228B-533E-4045-BBAB-20A056B2E8E9}" type="pres">
      <dgm:prSet presAssocID="{885B62DE-1989-4022-87ED-76578E28AF9A}" presName="spacing" presStyleCnt="0"/>
      <dgm:spPr/>
    </dgm:pt>
    <dgm:pt modelId="{BE789B40-1FED-4544-83E6-DAAC4173885D}" type="pres">
      <dgm:prSet presAssocID="{8E443B30-26BE-4343-B6A2-93257A85B427}" presName="composite" presStyleCnt="0"/>
      <dgm:spPr/>
    </dgm:pt>
    <dgm:pt modelId="{8DA4EF32-1D31-4B94-B620-F58693565990}" type="pres">
      <dgm:prSet presAssocID="{8E443B30-26BE-4343-B6A2-93257A85B427}" presName="imgShp" presStyleLbl="fgImgPlace1" presStyleIdx="2" presStyleCnt="3"/>
      <dgm:spPr>
        <a:blipFill rotWithShape="1">
          <a:blip xmlns:r="http://schemas.openxmlformats.org/officeDocument/2006/relationships" r:embed="rId3"/>
          <a:stretch>
            <a:fillRect/>
          </a:stretch>
        </a:blipFill>
      </dgm:spPr>
      <dgm:t>
        <a:bodyPr/>
        <a:lstStyle/>
        <a:p>
          <a:endParaRPr lang="ru-RU"/>
        </a:p>
      </dgm:t>
    </dgm:pt>
    <dgm:pt modelId="{8BA65052-5F13-4672-B28C-60FE65A344A6}" type="pres">
      <dgm:prSet presAssocID="{8E443B30-26BE-4343-B6A2-93257A85B427}" presName="txShp" presStyleLbl="node1" presStyleIdx="2" presStyleCnt="3">
        <dgm:presLayoutVars>
          <dgm:bulletEnabled val="1"/>
        </dgm:presLayoutVars>
      </dgm:prSet>
      <dgm:spPr/>
      <dgm:t>
        <a:bodyPr/>
        <a:lstStyle/>
        <a:p>
          <a:endParaRPr lang="ru-RU"/>
        </a:p>
      </dgm:t>
    </dgm:pt>
  </dgm:ptLst>
  <dgm:cxnLst>
    <dgm:cxn modelId="{5E72A147-0893-456E-BA87-4504C80492E2}" srcId="{F0A0B7C0-E373-43AD-AC08-85B600804F60}" destId="{8E443B30-26BE-4343-B6A2-93257A85B427}" srcOrd="2" destOrd="0" parTransId="{0B37FB79-4B76-475A-83CB-4B76EB58CE10}" sibTransId="{F1639E30-BB97-44E0-9EB0-DD984A222CBD}"/>
    <dgm:cxn modelId="{F79638FF-A7FB-478F-95EF-C131F276ABC1}" srcId="{F0A0B7C0-E373-43AD-AC08-85B600804F60}" destId="{B4D49290-A4AB-4710-AD88-D02BFB331A43}" srcOrd="0" destOrd="0" parTransId="{C51FDC2A-D8DF-441A-AC97-DF4CC84BEB45}" sibTransId="{A78DDEEA-DE62-4AB2-AF99-D60D70187209}"/>
    <dgm:cxn modelId="{7DEB1BE3-A708-497C-8E54-CA08E1EFA359}" srcId="{F0A0B7C0-E373-43AD-AC08-85B600804F60}" destId="{BF3AE8C5-A2C1-4677-A9D2-DE904D56E935}" srcOrd="1" destOrd="0" parTransId="{F6511275-53A6-4677-836C-BEFCF9C3CD3F}" sibTransId="{885B62DE-1989-4022-87ED-76578E28AF9A}"/>
    <dgm:cxn modelId="{63C3C7B6-09B0-4232-9A31-C35C9AF4117D}" type="presOf" srcId="{8E443B30-26BE-4343-B6A2-93257A85B427}" destId="{8BA65052-5F13-4672-B28C-60FE65A344A6}" srcOrd="0" destOrd="0" presId="urn:microsoft.com/office/officeart/2005/8/layout/vList3#7"/>
    <dgm:cxn modelId="{49140602-B482-4A92-B557-26CCC48D5363}" type="presOf" srcId="{F0A0B7C0-E373-43AD-AC08-85B600804F60}" destId="{F2EE75A4-1884-40D9-B14F-D7126BBD962F}" srcOrd="0" destOrd="0" presId="urn:microsoft.com/office/officeart/2005/8/layout/vList3#7"/>
    <dgm:cxn modelId="{12DF0AE0-73D3-4E54-96A2-B6D7F053B139}" type="presOf" srcId="{B4D49290-A4AB-4710-AD88-D02BFB331A43}" destId="{2201FA55-3A02-4556-BF67-1A273D4A7F5A}" srcOrd="0" destOrd="0" presId="urn:microsoft.com/office/officeart/2005/8/layout/vList3#7"/>
    <dgm:cxn modelId="{12910269-E419-45D3-8FB4-8E5A9C094C4A}" type="presOf" srcId="{BF3AE8C5-A2C1-4677-A9D2-DE904D56E935}" destId="{D2F4AFEA-5563-4F01-AF79-4DED5ED136E5}" srcOrd="0" destOrd="0" presId="urn:microsoft.com/office/officeart/2005/8/layout/vList3#7"/>
    <dgm:cxn modelId="{DE2FD9F6-A5C6-4701-B44E-418E02C53C7D}" type="presParOf" srcId="{F2EE75A4-1884-40D9-B14F-D7126BBD962F}" destId="{C0344326-962E-4DE8-92CC-829AC18C5D83}" srcOrd="0" destOrd="0" presId="urn:microsoft.com/office/officeart/2005/8/layout/vList3#7"/>
    <dgm:cxn modelId="{57E8E8FF-4CE9-442B-9656-6FE130146CD1}" type="presParOf" srcId="{C0344326-962E-4DE8-92CC-829AC18C5D83}" destId="{3DEB0FBF-CF03-4350-BC1D-D522E2ED6A4F}" srcOrd="0" destOrd="0" presId="urn:microsoft.com/office/officeart/2005/8/layout/vList3#7"/>
    <dgm:cxn modelId="{41D465FE-3D3B-4567-975F-C90129CE45DB}" type="presParOf" srcId="{C0344326-962E-4DE8-92CC-829AC18C5D83}" destId="{2201FA55-3A02-4556-BF67-1A273D4A7F5A}" srcOrd="1" destOrd="0" presId="urn:microsoft.com/office/officeart/2005/8/layout/vList3#7"/>
    <dgm:cxn modelId="{E5D39B5A-6D77-4748-A246-2D39BDA20F2F}" type="presParOf" srcId="{F2EE75A4-1884-40D9-B14F-D7126BBD962F}" destId="{B4FB410E-52D3-4F45-9875-3990694AFA16}" srcOrd="1" destOrd="0" presId="urn:microsoft.com/office/officeart/2005/8/layout/vList3#7"/>
    <dgm:cxn modelId="{AAB956BE-BA65-44C2-81D0-903901E71DC4}" type="presParOf" srcId="{F2EE75A4-1884-40D9-B14F-D7126BBD962F}" destId="{D84F9722-7677-49B9-AE31-8E96EF6D00FD}" srcOrd="2" destOrd="0" presId="urn:microsoft.com/office/officeart/2005/8/layout/vList3#7"/>
    <dgm:cxn modelId="{BA468BBB-91A8-43A3-8D98-711F4B749BCB}" type="presParOf" srcId="{D84F9722-7677-49B9-AE31-8E96EF6D00FD}" destId="{5A3F89DC-AB21-40B4-A109-D227C4DD0BB8}" srcOrd="0" destOrd="0" presId="urn:microsoft.com/office/officeart/2005/8/layout/vList3#7"/>
    <dgm:cxn modelId="{4E974615-379F-4B61-9A2F-48B809CF2ED0}" type="presParOf" srcId="{D84F9722-7677-49B9-AE31-8E96EF6D00FD}" destId="{D2F4AFEA-5563-4F01-AF79-4DED5ED136E5}" srcOrd="1" destOrd="0" presId="urn:microsoft.com/office/officeart/2005/8/layout/vList3#7"/>
    <dgm:cxn modelId="{8F0C92CA-8B4B-4335-915A-DFC3E8E517CF}" type="presParOf" srcId="{F2EE75A4-1884-40D9-B14F-D7126BBD962F}" destId="{713C228B-533E-4045-BBAB-20A056B2E8E9}" srcOrd="3" destOrd="0" presId="urn:microsoft.com/office/officeart/2005/8/layout/vList3#7"/>
    <dgm:cxn modelId="{5A9C4C4A-F51F-4B4C-AFD4-14FF3016D621}" type="presParOf" srcId="{F2EE75A4-1884-40D9-B14F-D7126BBD962F}" destId="{BE789B40-1FED-4544-83E6-DAAC4173885D}" srcOrd="4" destOrd="0" presId="urn:microsoft.com/office/officeart/2005/8/layout/vList3#7"/>
    <dgm:cxn modelId="{1E4C0CCD-D7B5-46D6-8725-B1E306C9CE2A}" type="presParOf" srcId="{BE789B40-1FED-4544-83E6-DAAC4173885D}" destId="{8DA4EF32-1D31-4B94-B620-F58693565990}" srcOrd="0" destOrd="0" presId="urn:microsoft.com/office/officeart/2005/8/layout/vList3#7"/>
    <dgm:cxn modelId="{A70B6CF2-987D-4CD4-970D-6B8795BD048B}" type="presParOf" srcId="{BE789B40-1FED-4544-83E6-DAAC4173885D}" destId="{8BA65052-5F13-4672-B28C-60FE65A344A6}" srcOrd="1" destOrd="0" presId="urn:microsoft.com/office/officeart/2005/8/layout/vList3#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0A0B7C0-E373-43AD-AC08-85B600804F60}" type="doc">
      <dgm:prSet loTypeId="urn:microsoft.com/office/officeart/2005/8/layout/vList3#7" loCatId="list" qsTypeId="urn:microsoft.com/office/officeart/2005/8/quickstyle/simple1" qsCatId="simple" csTypeId="urn:microsoft.com/office/officeart/2005/8/colors/accent1_2" csCatId="accent1" phldr="1"/>
      <dgm:spPr/>
      <dgm:t>
        <a:bodyPr/>
        <a:lstStyle/>
        <a:p>
          <a:endParaRPr lang="ru-RU"/>
        </a:p>
      </dgm:t>
    </dgm:pt>
    <dgm:pt modelId="{BB19CF24-BF6B-47F4-963C-09DE62F50237}">
      <dgm:prSet/>
      <dgm:spPr/>
      <dgm:t>
        <a:bodyPr/>
        <a:lstStyle/>
        <a:p>
          <a:r>
            <a:rPr lang="ru-RU" b="1" i="0" dirty="0" smtClean="0">
              <a:solidFill>
                <a:schemeClr val="tx1"/>
              </a:solidFill>
            </a:rPr>
            <a:t>Организация новых производств на основе использования местного запаса полезных ископаемых</a:t>
          </a:r>
          <a:endParaRPr lang="ru-RU" b="1" dirty="0">
            <a:solidFill>
              <a:schemeClr val="tx1"/>
            </a:solidFill>
          </a:endParaRPr>
        </a:p>
      </dgm:t>
    </dgm:pt>
    <dgm:pt modelId="{7394AB8F-0A7B-4CC0-8DBB-77C5253621AB}" type="parTrans" cxnId="{5654D17A-4311-4F75-9844-660007C5D33B}">
      <dgm:prSet/>
      <dgm:spPr/>
      <dgm:t>
        <a:bodyPr/>
        <a:lstStyle/>
        <a:p>
          <a:endParaRPr lang="ru-RU"/>
        </a:p>
      </dgm:t>
    </dgm:pt>
    <dgm:pt modelId="{E961EDD7-3B95-4734-B7DD-8ACD6CE117A2}" type="sibTrans" cxnId="{5654D17A-4311-4F75-9844-660007C5D33B}">
      <dgm:prSet/>
      <dgm:spPr/>
      <dgm:t>
        <a:bodyPr/>
        <a:lstStyle/>
        <a:p>
          <a:endParaRPr lang="ru-RU"/>
        </a:p>
      </dgm:t>
    </dgm:pt>
    <dgm:pt modelId="{CB27D6F7-4F97-4243-86D6-8D8979417292}">
      <dgm:prSet custT="1"/>
      <dgm:spPr/>
      <dgm:t>
        <a:bodyPr/>
        <a:lstStyle/>
        <a:p>
          <a:r>
            <a:rPr lang="ru-RU" sz="1600" b="1" i="0" dirty="0" smtClean="0">
              <a:solidFill>
                <a:schemeClr val="tx1"/>
              </a:solidFill>
            </a:rPr>
            <a:t>Установка мусоросортировочного комплекса на базе межрайонного полигона размещения и захоронения (утилизации) твёрдых коммунальных отходов в </a:t>
          </a:r>
          <a:r>
            <a:rPr lang="ru-RU" sz="1600" b="1" i="0" dirty="0" err="1" smtClean="0">
              <a:solidFill>
                <a:schemeClr val="tx1"/>
              </a:solidFill>
            </a:rPr>
            <a:t>пгт</a:t>
          </a:r>
          <a:r>
            <a:rPr lang="ru-RU" sz="1600" b="1" i="0" dirty="0" smtClean="0">
              <a:solidFill>
                <a:schemeClr val="tx1"/>
              </a:solidFill>
            </a:rPr>
            <a:t>. Чернышевск</a:t>
          </a:r>
          <a:endParaRPr lang="ru-RU" sz="1600" b="1" dirty="0">
            <a:solidFill>
              <a:schemeClr val="tx1"/>
            </a:solidFill>
          </a:endParaRPr>
        </a:p>
      </dgm:t>
    </dgm:pt>
    <dgm:pt modelId="{F69B04DB-97E4-4DDF-A1A4-B3B77FADC7C4}" type="parTrans" cxnId="{A2EA0E93-1592-4E74-9F84-C7ABDDBC3977}">
      <dgm:prSet/>
      <dgm:spPr/>
      <dgm:t>
        <a:bodyPr/>
        <a:lstStyle/>
        <a:p>
          <a:endParaRPr lang="ru-RU"/>
        </a:p>
      </dgm:t>
    </dgm:pt>
    <dgm:pt modelId="{2D899CCF-7AF2-49FC-BEE0-B1C77D3B0D00}" type="sibTrans" cxnId="{A2EA0E93-1592-4E74-9F84-C7ABDDBC3977}">
      <dgm:prSet/>
      <dgm:spPr/>
      <dgm:t>
        <a:bodyPr/>
        <a:lstStyle/>
        <a:p>
          <a:endParaRPr lang="ru-RU"/>
        </a:p>
      </dgm:t>
    </dgm:pt>
    <dgm:pt modelId="{BE3AB2EE-F773-41C2-AAAB-8F2A3666CED1}">
      <dgm:prSet custT="1"/>
      <dgm:spPr/>
      <dgm:t>
        <a:bodyPr/>
        <a:lstStyle/>
        <a:p>
          <a:r>
            <a:rPr lang="ru-RU" sz="1600" b="1" i="0" dirty="0" smtClean="0">
              <a:solidFill>
                <a:schemeClr val="tx1"/>
              </a:solidFill>
            </a:rPr>
            <a:t>Деятельность предприятие по ремонту железнодорожных вагонов</a:t>
          </a:r>
          <a:endParaRPr lang="ru-RU" sz="1600" b="1" dirty="0">
            <a:solidFill>
              <a:schemeClr val="tx1"/>
            </a:solidFill>
          </a:endParaRPr>
        </a:p>
      </dgm:t>
    </dgm:pt>
    <dgm:pt modelId="{D8EDBA42-BD82-455B-AF7F-4E38F06C1145}" type="parTrans" cxnId="{6BA6B55B-9159-4E44-9C92-B82A6F2D0A6D}">
      <dgm:prSet/>
      <dgm:spPr/>
      <dgm:t>
        <a:bodyPr/>
        <a:lstStyle/>
        <a:p>
          <a:endParaRPr lang="ru-RU"/>
        </a:p>
      </dgm:t>
    </dgm:pt>
    <dgm:pt modelId="{F5002DE1-CE61-446B-BE7D-59EB78D9800B}" type="sibTrans" cxnId="{6BA6B55B-9159-4E44-9C92-B82A6F2D0A6D}">
      <dgm:prSet/>
      <dgm:spPr/>
      <dgm:t>
        <a:bodyPr/>
        <a:lstStyle/>
        <a:p>
          <a:endParaRPr lang="ru-RU"/>
        </a:p>
      </dgm:t>
    </dgm:pt>
    <dgm:pt modelId="{7FD8A1BD-2AA9-4974-B50F-090F4914A7E2}">
      <dgm:prSet custT="1"/>
      <dgm:spPr/>
      <dgm:t>
        <a:bodyPr/>
        <a:lstStyle/>
        <a:p>
          <a:r>
            <a:rPr lang="ru-RU" sz="1600" b="1" i="0" dirty="0" smtClean="0">
              <a:solidFill>
                <a:schemeClr val="tx1"/>
              </a:solidFill>
            </a:rPr>
            <a:t>Модернизация действующих производств по производству хлебобулочных изделий</a:t>
          </a:r>
          <a:endParaRPr lang="ru-RU" sz="1600" b="1" dirty="0">
            <a:solidFill>
              <a:schemeClr val="tx1"/>
            </a:solidFill>
          </a:endParaRPr>
        </a:p>
      </dgm:t>
    </dgm:pt>
    <dgm:pt modelId="{644E7DBA-2AB4-47EC-90B8-C83FFC5C3AC0}" type="parTrans" cxnId="{B66D3ECC-E425-45B1-AB53-176F3FDFD78C}">
      <dgm:prSet/>
      <dgm:spPr/>
      <dgm:t>
        <a:bodyPr/>
        <a:lstStyle/>
        <a:p>
          <a:endParaRPr lang="ru-RU"/>
        </a:p>
      </dgm:t>
    </dgm:pt>
    <dgm:pt modelId="{37137BB2-E2B5-45D7-A17E-B46175044AA8}" type="sibTrans" cxnId="{B66D3ECC-E425-45B1-AB53-176F3FDFD78C}">
      <dgm:prSet/>
      <dgm:spPr/>
      <dgm:t>
        <a:bodyPr/>
        <a:lstStyle/>
        <a:p>
          <a:endParaRPr lang="ru-RU"/>
        </a:p>
      </dgm:t>
    </dgm:pt>
    <dgm:pt modelId="{85BCEA76-A036-477A-B696-DFC16CA56EF0}">
      <dgm:prSet/>
      <dgm:spPr/>
      <dgm:t>
        <a:bodyPr/>
        <a:lstStyle/>
        <a:p>
          <a:r>
            <a:rPr lang="ru-RU" b="1" i="0" dirty="0" smtClean="0">
              <a:solidFill>
                <a:schemeClr val="tx1"/>
              </a:solidFill>
            </a:rPr>
            <a:t>Увеличение объёмов производства широкого ассортимента мясных полуфабрикатов</a:t>
          </a:r>
          <a:endParaRPr lang="ru-RU" b="1" dirty="0">
            <a:solidFill>
              <a:schemeClr val="tx1"/>
            </a:solidFill>
          </a:endParaRPr>
        </a:p>
      </dgm:t>
    </dgm:pt>
    <dgm:pt modelId="{613CB560-D416-47B4-996B-E4249BDFF8E9}" type="parTrans" cxnId="{DA246BE3-71D0-439E-B78E-4C04AB6BF142}">
      <dgm:prSet/>
      <dgm:spPr/>
      <dgm:t>
        <a:bodyPr/>
        <a:lstStyle/>
        <a:p>
          <a:endParaRPr lang="ru-RU"/>
        </a:p>
      </dgm:t>
    </dgm:pt>
    <dgm:pt modelId="{6D4357F7-3D54-467B-8E8D-2B94219BDCF8}" type="sibTrans" cxnId="{DA246BE3-71D0-439E-B78E-4C04AB6BF142}">
      <dgm:prSet/>
      <dgm:spPr/>
      <dgm:t>
        <a:bodyPr/>
        <a:lstStyle/>
        <a:p>
          <a:endParaRPr lang="ru-RU"/>
        </a:p>
      </dgm:t>
    </dgm:pt>
    <dgm:pt modelId="{F2EE75A4-1884-40D9-B14F-D7126BBD962F}" type="pres">
      <dgm:prSet presAssocID="{F0A0B7C0-E373-43AD-AC08-85B600804F60}" presName="linearFlow" presStyleCnt="0">
        <dgm:presLayoutVars>
          <dgm:dir/>
          <dgm:resizeHandles val="exact"/>
        </dgm:presLayoutVars>
      </dgm:prSet>
      <dgm:spPr/>
      <dgm:t>
        <a:bodyPr/>
        <a:lstStyle/>
        <a:p>
          <a:endParaRPr lang="ru-RU"/>
        </a:p>
      </dgm:t>
    </dgm:pt>
    <dgm:pt modelId="{F566C2DC-9731-445D-A03B-031C191714D0}" type="pres">
      <dgm:prSet presAssocID="{7FD8A1BD-2AA9-4974-B50F-090F4914A7E2}" presName="composite" presStyleCnt="0"/>
      <dgm:spPr/>
    </dgm:pt>
    <dgm:pt modelId="{E1771EF6-AC34-4592-BE7E-4F618193A48C}" type="pres">
      <dgm:prSet presAssocID="{7FD8A1BD-2AA9-4974-B50F-090F4914A7E2}" presName="imgShp" presStyleLbl="fgImgPlace1" presStyleIdx="0" presStyleCnt="5"/>
      <dgm:spPr>
        <a:blipFill rotWithShape="1">
          <a:blip xmlns:r="http://schemas.openxmlformats.org/officeDocument/2006/relationships" r:embed="rId1"/>
          <a:stretch>
            <a:fillRect/>
          </a:stretch>
        </a:blipFill>
      </dgm:spPr>
      <dgm:t>
        <a:bodyPr/>
        <a:lstStyle/>
        <a:p>
          <a:endParaRPr lang="ru-RU"/>
        </a:p>
      </dgm:t>
    </dgm:pt>
    <dgm:pt modelId="{297BD02B-E8F3-4EED-8AF2-9D0834F97992}" type="pres">
      <dgm:prSet presAssocID="{7FD8A1BD-2AA9-4974-B50F-090F4914A7E2}" presName="txShp" presStyleLbl="node1" presStyleIdx="0" presStyleCnt="5">
        <dgm:presLayoutVars>
          <dgm:bulletEnabled val="1"/>
        </dgm:presLayoutVars>
      </dgm:prSet>
      <dgm:spPr/>
      <dgm:t>
        <a:bodyPr/>
        <a:lstStyle/>
        <a:p>
          <a:endParaRPr lang="ru-RU"/>
        </a:p>
      </dgm:t>
    </dgm:pt>
    <dgm:pt modelId="{1CFA1368-99A0-4768-961D-776B0AD93D61}" type="pres">
      <dgm:prSet presAssocID="{37137BB2-E2B5-45D7-A17E-B46175044AA8}" presName="spacing" presStyleCnt="0"/>
      <dgm:spPr/>
    </dgm:pt>
    <dgm:pt modelId="{52AA6768-C5F9-4365-B89D-AFC5E926FC2E}" type="pres">
      <dgm:prSet presAssocID="{BE3AB2EE-F773-41C2-AAAB-8F2A3666CED1}" presName="composite" presStyleCnt="0"/>
      <dgm:spPr/>
    </dgm:pt>
    <dgm:pt modelId="{A66F05AB-8321-440F-AC34-87A179E83C4A}" type="pres">
      <dgm:prSet presAssocID="{BE3AB2EE-F773-41C2-AAAB-8F2A3666CED1}" presName="imgShp" presStyleLbl="fgImgPlace1" presStyleIdx="1" presStyleCnt="5"/>
      <dgm:spPr>
        <a:blipFill rotWithShape="1">
          <a:blip xmlns:r="http://schemas.openxmlformats.org/officeDocument/2006/relationships" r:embed="rId2"/>
          <a:stretch>
            <a:fillRect/>
          </a:stretch>
        </a:blipFill>
      </dgm:spPr>
      <dgm:t>
        <a:bodyPr/>
        <a:lstStyle/>
        <a:p>
          <a:endParaRPr lang="ru-RU"/>
        </a:p>
      </dgm:t>
    </dgm:pt>
    <dgm:pt modelId="{D8F0B3FE-78F5-4C96-AE35-5CA25A1DB3DF}" type="pres">
      <dgm:prSet presAssocID="{BE3AB2EE-F773-41C2-AAAB-8F2A3666CED1}" presName="txShp" presStyleLbl="node1" presStyleIdx="1" presStyleCnt="5">
        <dgm:presLayoutVars>
          <dgm:bulletEnabled val="1"/>
        </dgm:presLayoutVars>
      </dgm:prSet>
      <dgm:spPr/>
      <dgm:t>
        <a:bodyPr/>
        <a:lstStyle/>
        <a:p>
          <a:endParaRPr lang="ru-RU"/>
        </a:p>
      </dgm:t>
    </dgm:pt>
    <dgm:pt modelId="{C87AC039-4862-4C74-B254-7E37BB931183}" type="pres">
      <dgm:prSet presAssocID="{F5002DE1-CE61-446B-BE7D-59EB78D9800B}" presName="spacing" presStyleCnt="0"/>
      <dgm:spPr/>
    </dgm:pt>
    <dgm:pt modelId="{6A21A73A-6A2C-41CB-8E2C-AB529C268733}" type="pres">
      <dgm:prSet presAssocID="{CB27D6F7-4F97-4243-86D6-8D8979417292}" presName="composite" presStyleCnt="0"/>
      <dgm:spPr/>
    </dgm:pt>
    <dgm:pt modelId="{A9F65C7B-61AB-42AE-B87C-216C886D51A3}" type="pres">
      <dgm:prSet presAssocID="{CB27D6F7-4F97-4243-86D6-8D8979417292}" presName="imgShp" presStyleLbl="fgImgPlace1" presStyleIdx="2" presStyleCnt="5"/>
      <dgm:spPr>
        <a:blipFill rotWithShape="1">
          <a:blip xmlns:r="http://schemas.openxmlformats.org/officeDocument/2006/relationships" r:embed="rId3"/>
          <a:stretch>
            <a:fillRect/>
          </a:stretch>
        </a:blipFill>
      </dgm:spPr>
      <dgm:t>
        <a:bodyPr/>
        <a:lstStyle/>
        <a:p>
          <a:endParaRPr lang="ru-RU"/>
        </a:p>
      </dgm:t>
    </dgm:pt>
    <dgm:pt modelId="{975F9F9C-AC34-4D78-AE34-E41B4FEE0E8A}" type="pres">
      <dgm:prSet presAssocID="{CB27D6F7-4F97-4243-86D6-8D8979417292}" presName="txShp" presStyleLbl="node1" presStyleIdx="2" presStyleCnt="5" custScaleY="161407">
        <dgm:presLayoutVars>
          <dgm:bulletEnabled val="1"/>
        </dgm:presLayoutVars>
      </dgm:prSet>
      <dgm:spPr/>
      <dgm:t>
        <a:bodyPr/>
        <a:lstStyle/>
        <a:p>
          <a:endParaRPr lang="ru-RU"/>
        </a:p>
      </dgm:t>
    </dgm:pt>
    <dgm:pt modelId="{873C0FF3-EB63-4FCE-A9C4-6B84DCAA2728}" type="pres">
      <dgm:prSet presAssocID="{2D899CCF-7AF2-49FC-BEE0-B1C77D3B0D00}" presName="spacing" presStyleCnt="0"/>
      <dgm:spPr/>
    </dgm:pt>
    <dgm:pt modelId="{F0A7B117-FE71-450A-8CF4-622E51C0BBD1}" type="pres">
      <dgm:prSet presAssocID="{BB19CF24-BF6B-47F4-963C-09DE62F50237}" presName="composite" presStyleCnt="0"/>
      <dgm:spPr/>
    </dgm:pt>
    <dgm:pt modelId="{E64D94FA-2983-49EC-955C-2A892FE606C6}" type="pres">
      <dgm:prSet presAssocID="{BB19CF24-BF6B-47F4-963C-09DE62F50237}" presName="imgShp" presStyleLbl="fgImgPlace1" presStyleIdx="3" presStyleCnt="5"/>
      <dgm:spPr>
        <a:blipFill rotWithShape="1">
          <a:blip xmlns:r="http://schemas.openxmlformats.org/officeDocument/2006/relationships" r:embed="rId4"/>
          <a:stretch>
            <a:fillRect/>
          </a:stretch>
        </a:blipFill>
      </dgm:spPr>
      <dgm:t>
        <a:bodyPr/>
        <a:lstStyle/>
        <a:p>
          <a:endParaRPr lang="ru-RU"/>
        </a:p>
      </dgm:t>
    </dgm:pt>
    <dgm:pt modelId="{C0128838-721D-4D25-B47B-930AF4C0B257}" type="pres">
      <dgm:prSet presAssocID="{BB19CF24-BF6B-47F4-963C-09DE62F50237}" presName="txShp" presStyleLbl="node1" presStyleIdx="3" presStyleCnt="5">
        <dgm:presLayoutVars>
          <dgm:bulletEnabled val="1"/>
        </dgm:presLayoutVars>
      </dgm:prSet>
      <dgm:spPr/>
      <dgm:t>
        <a:bodyPr/>
        <a:lstStyle/>
        <a:p>
          <a:endParaRPr lang="ru-RU"/>
        </a:p>
      </dgm:t>
    </dgm:pt>
    <dgm:pt modelId="{A4C32946-E93F-452C-90CA-B5D508A988EB}" type="pres">
      <dgm:prSet presAssocID="{E961EDD7-3B95-4734-B7DD-8ACD6CE117A2}" presName="spacing" presStyleCnt="0"/>
      <dgm:spPr/>
    </dgm:pt>
    <dgm:pt modelId="{81C2F2F6-D8AC-47D9-A4E6-6A70BB2A1AF9}" type="pres">
      <dgm:prSet presAssocID="{85BCEA76-A036-477A-B696-DFC16CA56EF0}" presName="composite" presStyleCnt="0"/>
      <dgm:spPr/>
    </dgm:pt>
    <dgm:pt modelId="{4FD41205-D0E9-4BEA-8D42-36B43BE0F313}" type="pres">
      <dgm:prSet presAssocID="{85BCEA76-A036-477A-B696-DFC16CA56EF0}" presName="imgShp" presStyleLbl="fgImgPlace1" presStyleIdx="4" presStyleCnt="5"/>
      <dgm:spPr>
        <a:blipFill rotWithShape="1">
          <a:blip xmlns:r="http://schemas.openxmlformats.org/officeDocument/2006/relationships" r:embed="rId5"/>
          <a:stretch>
            <a:fillRect/>
          </a:stretch>
        </a:blipFill>
      </dgm:spPr>
      <dgm:t>
        <a:bodyPr/>
        <a:lstStyle/>
        <a:p>
          <a:endParaRPr lang="ru-RU"/>
        </a:p>
      </dgm:t>
    </dgm:pt>
    <dgm:pt modelId="{CE5CEFD1-3285-4240-A7D6-5F1BF0692BD6}" type="pres">
      <dgm:prSet presAssocID="{85BCEA76-A036-477A-B696-DFC16CA56EF0}" presName="txShp" presStyleLbl="node1" presStyleIdx="4" presStyleCnt="5" custLinFactNeighborX="-606" custLinFactNeighborY="-647">
        <dgm:presLayoutVars>
          <dgm:bulletEnabled val="1"/>
        </dgm:presLayoutVars>
      </dgm:prSet>
      <dgm:spPr/>
      <dgm:t>
        <a:bodyPr/>
        <a:lstStyle/>
        <a:p>
          <a:endParaRPr lang="ru-RU"/>
        </a:p>
      </dgm:t>
    </dgm:pt>
  </dgm:ptLst>
  <dgm:cxnLst>
    <dgm:cxn modelId="{6BA6B55B-9159-4E44-9C92-B82A6F2D0A6D}" srcId="{F0A0B7C0-E373-43AD-AC08-85B600804F60}" destId="{BE3AB2EE-F773-41C2-AAAB-8F2A3666CED1}" srcOrd="1" destOrd="0" parTransId="{D8EDBA42-BD82-455B-AF7F-4E38F06C1145}" sibTransId="{F5002DE1-CE61-446B-BE7D-59EB78D9800B}"/>
    <dgm:cxn modelId="{3C001D1B-FF7A-4249-8C03-F6FEE19402FE}" type="presOf" srcId="{BB19CF24-BF6B-47F4-963C-09DE62F50237}" destId="{C0128838-721D-4D25-B47B-930AF4C0B257}" srcOrd="0" destOrd="0" presId="urn:microsoft.com/office/officeart/2005/8/layout/vList3#7"/>
    <dgm:cxn modelId="{05D17F91-F2C4-4ABF-A4B5-C012800343E8}" type="presOf" srcId="{F0A0B7C0-E373-43AD-AC08-85B600804F60}" destId="{F2EE75A4-1884-40D9-B14F-D7126BBD962F}" srcOrd="0" destOrd="0" presId="urn:microsoft.com/office/officeart/2005/8/layout/vList3#7"/>
    <dgm:cxn modelId="{5654D17A-4311-4F75-9844-660007C5D33B}" srcId="{F0A0B7C0-E373-43AD-AC08-85B600804F60}" destId="{BB19CF24-BF6B-47F4-963C-09DE62F50237}" srcOrd="3" destOrd="0" parTransId="{7394AB8F-0A7B-4CC0-8DBB-77C5253621AB}" sibTransId="{E961EDD7-3B95-4734-B7DD-8ACD6CE117A2}"/>
    <dgm:cxn modelId="{DA246BE3-71D0-439E-B78E-4C04AB6BF142}" srcId="{F0A0B7C0-E373-43AD-AC08-85B600804F60}" destId="{85BCEA76-A036-477A-B696-DFC16CA56EF0}" srcOrd="4" destOrd="0" parTransId="{613CB560-D416-47B4-996B-E4249BDFF8E9}" sibTransId="{6D4357F7-3D54-467B-8E8D-2B94219BDCF8}"/>
    <dgm:cxn modelId="{C56FB14C-EB6D-4A57-AF07-2F2738359034}" type="presOf" srcId="{CB27D6F7-4F97-4243-86D6-8D8979417292}" destId="{975F9F9C-AC34-4D78-AE34-E41B4FEE0E8A}" srcOrd="0" destOrd="0" presId="urn:microsoft.com/office/officeart/2005/8/layout/vList3#7"/>
    <dgm:cxn modelId="{B094C812-8D4D-404B-9391-04DD1B849656}" type="presOf" srcId="{BE3AB2EE-F773-41C2-AAAB-8F2A3666CED1}" destId="{D8F0B3FE-78F5-4C96-AE35-5CA25A1DB3DF}" srcOrd="0" destOrd="0" presId="urn:microsoft.com/office/officeart/2005/8/layout/vList3#7"/>
    <dgm:cxn modelId="{1ABD846B-D268-41E4-9891-505E51CC3667}" type="presOf" srcId="{85BCEA76-A036-477A-B696-DFC16CA56EF0}" destId="{CE5CEFD1-3285-4240-A7D6-5F1BF0692BD6}" srcOrd="0" destOrd="0" presId="urn:microsoft.com/office/officeart/2005/8/layout/vList3#7"/>
    <dgm:cxn modelId="{A2EA0E93-1592-4E74-9F84-C7ABDDBC3977}" srcId="{F0A0B7C0-E373-43AD-AC08-85B600804F60}" destId="{CB27D6F7-4F97-4243-86D6-8D8979417292}" srcOrd="2" destOrd="0" parTransId="{F69B04DB-97E4-4DDF-A1A4-B3B77FADC7C4}" sibTransId="{2D899CCF-7AF2-49FC-BEE0-B1C77D3B0D00}"/>
    <dgm:cxn modelId="{B66D3ECC-E425-45B1-AB53-176F3FDFD78C}" srcId="{F0A0B7C0-E373-43AD-AC08-85B600804F60}" destId="{7FD8A1BD-2AA9-4974-B50F-090F4914A7E2}" srcOrd="0" destOrd="0" parTransId="{644E7DBA-2AB4-47EC-90B8-C83FFC5C3AC0}" sibTransId="{37137BB2-E2B5-45D7-A17E-B46175044AA8}"/>
    <dgm:cxn modelId="{F3848C02-923E-4CB5-A0DE-ECD2A0883228}" type="presOf" srcId="{7FD8A1BD-2AA9-4974-B50F-090F4914A7E2}" destId="{297BD02B-E8F3-4EED-8AF2-9D0834F97992}" srcOrd="0" destOrd="0" presId="urn:microsoft.com/office/officeart/2005/8/layout/vList3#7"/>
    <dgm:cxn modelId="{EC6BC840-503E-46B1-9156-1213CEE16DAC}" type="presParOf" srcId="{F2EE75A4-1884-40D9-B14F-D7126BBD962F}" destId="{F566C2DC-9731-445D-A03B-031C191714D0}" srcOrd="0" destOrd="0" presId="urn:microsoft.com/office/officeart/2005/8/layout/vList3#7"/>
    <dgm:cxn modelId="{11B9E16D-25B6-42AD-8911-D36B1F01E4A4}" type="presParOf" srcId="{F566C2DC-9731-445D-A03B-031C191714D0}" destId="{E1771EF6-AC34-4592-BE7E-4F618193A48C}" srcOrd="0" destOrd="0" presId="urn:microsoft.com/office/officeart/2005/8/layout/vList3#7"/>
    <dgm:cxn modelId="{07EC1F25-0949-4F37-9375-455A81097BBF}" type="presParOf" srcId="{F566C2DC-9731-445D-A03B-031C191714D0}" destId="{297BD02B-E8F3-4EED-8AF2-9D0834F97992}" srcOrd="1" destOrd="0" presId="urn:microsoft.com/office/officeart/2005/8/layout/vList3#7"/>
    <dgm:cxn modelId="{90671F16-B13C-487A-AC5B-2AB0F02921B6}" type="presParOf" srcId="{F2EE75A4-1884-40D9-B14F-D7126BBD962F}" destId="{1CFA1368-99A0-4768-961D-776B0AD93D61}" srcOrd="1" destOrd="0" presId="urn:microsoft.com/office/officeart/2005/8/layout/vList3#7"/>
    <dgm:cxn modelId="{C8ED766C-73B3-46A3-BF2D-88BFD3DACDD0}" type="presParOf" srcId="{F2EE75A4-1884-40D9-B14F-D7126BBD962F}" destId="{52AA6768-C5F9-4365-B89D-AFC5E926FC2E}" srcOrd="2" destOrd="0" presId="urn:microsoft.com/office/officeart/2005/8/layout/vList3#7"/>
    <dgm:cxn modelId="{E8655E4C-A2BA-4070-A5CD-AD4063040123}" type="presParOf" srcId="{52AA6768-C5F9-4365-B89D-AFC5E926FC2E}" destId="{A66F05AB-8321-440F-AC34-87A179E83C4A}" srcOrd="0" destOrd="0" presId="urn:microsoft.com/office/officeart/2005/8/layout/vList3#7"/>
    <dgm:cxn modelId="{6E911C03-0EFB-4E70-BD81-CDEF5AFAFEB3}" type="presParOf" srcId="{52AA6768-C5F9-4365-B89D-AFC5E926FC2E}" destId="{D8F0B3FE-78F5-4C96-AE35-5CA25A1DB3DF}" srcOrd="1" destOrd="0" presId="urn:microsoft.com/office/officeart/2005/8/layout/vList3#7"/>
    <dgm:cxn modelId="{3C7600F8-3AB5-43FC-B393-71A1A2D4790C}" type="presParOf" srcId="{F2EE75A4-1884-40D9-B14F-D7126BBD962F}" destId="{C87AC039-4862-4C74-B254-7E37BB931183}" srcOrd="3" destOrd="0" presId="urn:microsoft.com/office/officeart/2005/8/layout/vList3#7"/>
    <dgm:cxn modelId="{1921C2FE-78DD-4A46-AFD7-65145F55DBEC}" type="presParOf" srcId="{F2EE75A4-1884-40D9-B14F-D7126BBD962F}" destId="{6A21A73A-6A2C-41CB-8E2C-AB529C268733}" srcOrd="4" destOrd="0" presId="urn:microsoft.com/office/officeart/2005/8/layout/vList3#7"/>
    <dgm:cxn modelId="{D1F42DD5-0B68-4DE8-8F1F-78065096FA18}" type="presParOf" srcId="{6A21A73A-6A2C-41CB-8E2C-AB529C268733}" destId="{A9F65C7B-61AB-42AE-B87C-216C886D51A3}" srcOrd="0" destOrd="0" presId="urn:microsoft.com/office/officeart/2005/8/layout/vList3#7"/>
    <dgm:cxn modelId="{6F049903-A21D-4032-9706-C442DA68BAAA}" type="presParOf" srcId="{6A21A73A-6A2C-41CB-8E2C-AB529C268733}" destId="{975F9F9C-AC34-4D78-AE34-E41B4FEE0E8A}" srcOrd="1" destOrd="0" presId="urn:microsoft.com/office/officeart/2005/8/layout/vList3#7"/>
    <dgm:cxn modelId="{A8745E9E-B93D-4C80-928D-E9DF6B95F61B}" type="presParOf" srcId="{F2EE75A4-1884-40D9-B14F-D7126BBD962F}" destId="{873C0FF3-EB63-4FCE-A9C4-6B84DCAA2728}" srcOrd="5" destOrd="0" presId="urn:microsoft.com/office/officeart/2005/8/layout/vList3#7"/>
    <dgm:cxn modelId="{A9599D1F-6ACC-4691-BF67-E2B307787A30}" type="presParOf" srcId="{F2EE75A4-1884-40D9-B14F-D7126BBD962F}" destId="{F0A7B117-FE71-450A-8CF4-622E51C0BBD1}" srcOrd="6" destOrd="0" presId="urn:microsoft.com/office/officeart/2005/8/layout/vList3#7"/>
    <dgm:cxn modelId="{496194A0-A453-454D-B350-87E3C2AFD22B}" type="presParOf" srcId="{F0A7B117-FE71-450A-8CF4-622E51C0BBD1}" destId="{E64D94FA-2983-49EC-955C-2A892FE606C6}" srcOrd="0" destOrd="0" presId="urn:microsoft.com/office/officeart/2005/8/layout/vList3#7"/>
    <dgm:cxn modelId="{C9CE89AA-F1A3-42D6-9789-53022F03438B}" type="presParOf" srcId="{F0A7B117-FE71-450A-8CF4-622E51C0BBD1}" destId="{C0128838-721D-4D25-B47B-930AF4C0B257}" srcOrd="1" destOrd="0" presId="urn:microsoft.com/office/officeart/2005/8/layout/vList3#7"/>
    <dgm:cxn modelId="{88DD1748-4173-44D6-8A67-F44DB02FB6B9}" type="presParOf" srcId="{F2EE75A4-1884-40D9-B14F-D7126BBD962F}" destId="{A4C32946-E93F-452C-90CA-B5D508A988EB}" srcOrd="7" destOrd="0" presId="urn:microsoft.com/office/officeart/2005/8/layout/vList3#7"/>
    <dgm:cxn modelId="{F36FA466-991E-48DE-AED9-10EACD03AC72}" type="presParOf" srcId="{F2EE75A4-1884-40D9-B14F-D7126BBD962F}" destId="{81C2F2F6-D8AC-47D9-A4E6-6A70BB2A1AF9}" srcOrd="8" destOrd="0" presId="urn:microsoft.com/office/officeart/2005/8/layout/vList3#7"/>
    <dgm:cxn modelId="{637DB8CF-C287-46D5-BB16-7D30C0506D53}" type="presParOf" srcId="{81C2F2F6-D8AC-47D9-A4E6-6A70BB2A1AF9}" destId="{4FD41205-D0E9-4BEA-8D42-36B43BE0F313}" srcOrd="0" destOrd="0" presId="urn:microsoft.com/office/officeart/2005/8/layout/vList3#7"/>
    <dgm:cxn modelId="{BC13FE68-83EF-4590-BA47-48A3E9F97C92}" type="presParOf" srcId="{81C2F2F6-D8AC-47D9-A4E6-6A70BB2A1AF9}" destId="{CE5CEFD1-3285-4240-A7D6-5F1BF0692BD6}" srcOrd="1" destOrd="0" presId="urn:microsoft.com/office/officeart/2005/8/layout/vList3#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0A0B7C0-E373-43AD-AC08-85B600804F60}" type="doc">
      <dgm:prSet loTypeId="urn:microsoft.com/office/officeart/2005/8/layout/vList3#7" loCatId="list" qsTypeId="urn:microsoft.com/office/officeart/2005/8/quickstyle/simple1" qsCatId="simple" csTypeId="urn:microsoft.com/office/officeart/2005/8/colors/accent1_2" csCatId="accent1" phldr="1"/>
      <dgm:spPr/>
      <dgm:t>
        <a:bodyPr/>
        <a:lstStyle/>
        <a:p>
          <a:endParaRPr lang="ru-RU"/>
        </a:p>
      </dgm:t>
    </dgm:pt>
    <dgm:pt modelId="{CB27D6F7-4F97-4243-86D6-8D8979417292}">
      <dgm:prSet custT="1"/>
      <dgm:spPr/>
      <dgm:t>
        <a:bodyPr/>
        <a:lstStyle/>
        <a:p>
          <a:r>
            <a:rPr lang="ru-RU" sz="1600" b="1" dirty="0" smtClean="0">
              <a:solidFill>
                <a:schemeClr val="tx1"/>
              </a:solidFill>
            </a:rPr>
            <a:t>Развитие рынка сбыта местной сельскохозяйственной продукции</a:t>
          </a:r>
          <a:endParaRPr lang="ru-RU" sz="1600" b="1" dirty="0">
            <a:solidFill>
              <a:schemeClr val="tx1"/>
            </a:solidFill>
          </a:endParaRPr>
        </a:p>
      </dgm:t>
    </dgm:pt>
    <dgm:pt modelId="{F69B04DB-97E4-4DDF-A1A4-B3B77FADC7C4}" type="parTrans" cxnId="{A2EA0E93-1592-4E74-9F84-C7ABDDBC3977}">
      <dgm:prSet/>
      <dgm:spPr/>
      <dgm:t>
        <a:bodyPr/>
        <a:lstStyle/>
        <a:p>
          <a:endParaRPr lang="ru-RU"/>
        </a:p>
      </dgm:t>
    </dgm:pt>
    <dgm:pt modelId="{2D899CCF-7AF2-49FC-BEE0-B1C77D3B0D00}" type="sibTrans" cxnId="{A2EA0E93-1592-4E74-9F84-C7ABDDBC3977}">
      <dgm:prSet/>
      <dgm:spPr/>
      <dgm:t>
        <a:bodyPr/>
        <a:lstStyle/>
        <a:p>
          <a:endParaRPr lang="ru-RU"/>
        </a:p>
      </dgm:t>
    </dgm:pt>
    <dgm:pt modelId="{BE3AB2EE-F773-41C2-AAAB-8F2A3666CED1}">
      <dgm:prSet custT="1"/>
      <dgm:spPr/>
      <dgm:t>
        <a:bodyPr/>
        <a:lstStyle/>
        <a:p>
          <a:r>
            <a:rPr lang="ru-RU" sz="1600" b="1" dirty="0" smtClean="0">
              <a:solidFill>
                <a:schemeClr val="tx1"/>
              </a:solidFill>
            </a:rPr>
            <a:t>Развитие животноводства</a:t>
          </a:r>
          <a:endParaRPr lang="ru-RU" sz="1600" b="1" dirty="0">
            <a:solidFill>
              <a:schemeClr val="tx1"/>
            </a:solidFill>
          </a:endParaRPr>
        </a:p>
      </dgm:t>
    </dgm:pt>
    <dgm:pt modelId="{D8EDBA42-BD82-455B-AF7F-4E38F06C1145}" type="parTrans" cxnId="{6BA6B55B-9159-4E44-9C92-B82A6F2D0A6D}">
      <dgm:prSet/>
      <dgm:spPr/>
      <dgm:t>
        <a:bodyPr/>
        <a:lstStyle/>
        <a:p>
          <a:endParaRPr lang="ru-RU"/>
        </a:p>
      </dgm:t>
    </dgm:pt>
    <dgm:pt modelId="{F5002DE1-CE61-446B-BE7D-59EB78D9800B}" type="sibTrans" cxnId="{6BA6B55B-9159-4E44-9C92-B82A6F2D0A6D}">
      <dgm:prSet/>
      <dgm:spPr/>
      <dgm:t>
        <a:bodyPr/>
        <a:lstStyle/>
        <a:p>
          <a:endParaRPr lang="ru-RU"/>
        </a:p>
      </dgm:t>
    </dgm:pt>
    <dgm:pt modelId="{998CADA4-C2A6-4FF8-9B95-A6138BDA7082}">
      <dgm:prSet custT="1"/>
      <dgm:spPr/>
      <dgm:t>
        <a:bodyPr/>
        <a:lstStyle/>
        <a:p>
          <a:r>
            <a:rPr lang="ru-RU" sz="1600" b="1" i="0" dirty="0" smtClean="0">
              <a:solidFill>
                <a:schemeClr val="tx1"/>
              </a:solidFill>
            </a:rPr>
            <a:t>Развитие растениеводства</a:t>
          </a:r>
          <a:endParaRPr lang="ru-RU" sz="1600" b="1" dirty="0">
            <a:solidFill>
              <a:schemeClr val="tx1"/>
            </a:solidFill>
          </a:endParaRPr>
        </a:p>
      </dgm:t>
    </dgm:pt>
    <dgm:pt modelId="{08CA896D-F446-4B28-AE2B-24318F7E95D9}" type="parTrans" cxnId="{20404394-A5E3-4099-B398-349FF00E4509}">
      <dgm:prSet/>
      <dgm:spPr/>
      <dgm:t>
        <a:bodyPr/>
        <a:lstStyle/>
        <a:p>
          <a:endParaRPr lang="ru-RU"/>
        </a:p>
      </dgm:t>
    </dgm:pt>
    <dgm:pt modelId="{1969B1FF-701E-4D14-B2EF-2902E9544E9E}" type="sibTrans" cxnId="{20404394-A5E3-4099-B398-349FF00E4509}">
      <dgm:prSet/>
      <dgm:spPr/>
      <dgm:t>
        <a:bodyPr/>
        <a:lstStyle/>
        <a:p>
          <a:endParaRPr lang="ru-RU"/>
        </a:p>
      </dgm:t>
    </dgm:pt>
    <dgm:pt modelId="{9F535A4A-9FD1-4639-974B-9C9AC61955D7}">
      <dgm:prSet custT="1"/>
      <dgm:spPr/>
      <dgm:t>
        <a:bodyPr/>
        <a:lstStyle/>
        <a:p>
          <a:r>
            <a:rPr lang="ru-RU" sz="1600" b="1" i="0" dirty="0" smtClean="0">
              <a:solidFill>
                <a:schemeClr val="tx1"/>
              </a:solidFill>
            </a:rPr>
            <a:t>Создание «промышленной площадки» АО «</a:t>
          </a:r>
          <a:r>
            <a:rPr lang="ru-RU" sz="1600" b="1" i="0" dirty="0" err="1" smtClean="0">
              <a:solidFill>
                <a:schemeClr val="tx1"/>
              </a:solidFill>
            </a:rPr>
            <a:t>Племзавод</a:t>
          </a:r>
          <a:r>
            <a:rPr lang="ru-RU" sz="1600" b="1" i="0" dirty="0" smtClean="0">
              <a:solidFill>
                <a:schemeClr val="tx1"/>
              </a:solidFill>
            </a:rPr>
            <a:t> Комсомолец»</a:t>
          </a:r>
          <a:endParaRPr lang="ru-RU" sz="1600" b="1" dirty="0">
            <a:solidFill>
              <a:schemeClr val="tx1"/>
            </a:solidFill>
          </a:endParaRPr>
        </a:p>
      </dgm:t>
    </dgm:pt>
    <dgm:pt modelId="{6F88031E-8233-4CA8-A255-EB95DB3B6E54}" type="parTrans" cxnId="{71909B1B-E744-4032-AC60-963E77D05D9C}">
      <dgm:prSet/>
      <dgm:spPr/>
      <dgm:t>
        <a:bodyPr/>
        <a:lstStyle/>
        <a:p>
          <a:endParaRPr lang="ru-RU"/>
        </a:p>
      </dgm:t>
    </dgm:pt>
    <dgm:pt modelId="{C38279E8-0DFD-4BFB-BD46-495EC971DCCF}" type="sibTrans" cxnId="{71909B1B-E744-4032-AC60-963E77D05D9C}">
      <dgm:prSet/>
      <dgm:spPr/>
      <dgm:t>
        <a:bodyPr/>
        <a:lstStyle/>
        <a:p>
          <a:endParaRPr lang="ru-RU"/>
        </a:p>
      </dgm:t>
    </dgm:pt>
    <dgm:pt modelId="{F2EE75A4-1884-40D9-B14F-D7126BBD962F}" type="pres">
      <dgm:prSet presAssocID="{F0A0B7C0-E373-43AD-AC08-85B600804F60}" presName="linearFlow" presStyleCnt="0">
        <dgm:presLayoutVars>
          <dgm:dir/>
          <dgm:resizeHandles val="exact"/>
        </dgm:presLayoutVars>
      </dgm:prSet>
      <dgm:spPr/>
      <dgm:t>
        <a:bodyPr/>
        <a:lstStyle/>
        <a:p>
          <a:endParaRPr lang="ru-RU"/>
        </a:p>
      </dgm:t>
    </dgm:pt>
    <dgm:pt modelId="{04492C69-0AE0-4907-A5E0-9E706300CB82}" type="pres">
      <dgm:prSet presAssocID="{998CADA4-C2A6-4FF8-9B95-A6138BDA7082}" presName="composite" presStyleCnt="0"/>
      <dgm:spPr/>
    </dgm:pt>
    <dgm:pt modelId="{7E1E236C-A571-4DC1-A039-533E631E1487}" type="pres">
      <dgm:prSet presAssocID="{998CADA4-C2A6-4FF8-9B95-A6138BDA7082}" presName="imgShp" presStyleLbl="fgImgPlace1" presStyleIdx="0" presStyleCnt="4"/>
      <dgm:spPr>
        <a:blipFill rotWithShape="1">
          <a:blip xmlns:r="http://schemas.openxmlformats.org/officeDocument/2006/relationships" r:embed="rId1"/>
          <a:stretch>
            <a:fillRect/>
          </a:stretch>
        </a:blipFill>
      </dgm:spPr>
      <dgm:t>
        <a:bodyPr/>
        <a:lstStyle/>
        <a:p>
          <a:endParaRPr lang="ru-RU"/>
        </a:p>
      </dgm:t>
    </dgm:pt>
    <dgm:pt modelId="{7BA0A857-A966-4ECB-B02D-24993716B4A6}" type="pres">
      <dgm:prSet presAssocID="{998CADA4-C2A6-4FF8-9B95-A6138BDA7082}" presName="txShp" presStyleLbl="node1" presStyleIdx="0" presStyleCnt="4">
        <dgm:presLayoutVars>
          <dgm:bulletEnabled val="1"/>
        </dgm:presLayoutVars>
      </dgm:prSet>
      <dgm:spPr/>
      <dgm:t>
        <a:bodyPr/>
        <a:lstStyle/>
        <a:p>
          <a:endParaRPr lang="ru-RU"/>
        </a:p>
      </dgm:t>
    </dgm:pt>
    <dgm:pt modelId="{BF60F56A-DA8C-4315-A5A4-A8F4AD48D3E2}" type="pres">
      <dgm:prSet presAssocID="{1969B1FF-701E-4D14-B2EF-2902E9544E9E}" presName="spacing" presStyleCnt="0"/>
      <dgm:spPr/>
    </dgm:pt>
    <dgm:pt modelId="{52AA6768-C5F9-4365-B89D-AFC5E926FC2E}" type="pres">
      <dgm:prSet presAssocID="{BE3AB2EE-F773-41C2-AAAB-8F2A3666CED1}" presName="composite" presStyleCnt="0"/>
      <dgm:spPr/>
    </dgm:pt>
    <dgm:pt modelId="{A66F05AB-8321-440F-AC34-87A179E83C4A}" type="pres">
      <dgm:prSet presAssocID="{BE3AB2EE-F773-41C2-AAAB-8F2A3666CED1}" presName="imgShp" presStyleLbl="fgImgPlace1" presStyleIdx="1" presStyleCnt="4"/>
      <dgm:spPr>
        <a:blipFill rotWithShape="1">
          <a:blip xmlns:r="http://schemas.openxmlformats.org/officeDocument/2006/relationships" r:embed="rId2"/>
          <a:stretch>
            <a:fillRect/>
          </a:stretch>
        </a:blipFill>
      </dgm:spPr>
      <dgm:t>
        <a:bodyPr/>
        <a:lstStyle/>
        <a:p>
          <a:endParaRPr lang="ru-RU"/>
        </a:p>
      </dgm:t>
    </dgm:pt>
    <dgm:pt modelId="{D8F0B3FE-78F5-4C96-AE35-5CA25A1DB3DF}" type="pres">
      <dgm:prSet presAssocID="{BE3AB2EE-F773-41C2-AAAB-8F2A3666CED1}" presName="txShp" presStyleLbl="node1" presStyleIdx="1" presStyleCnt="4">
        <dgm:presLayoutVars>
          <dgm:bulletEnabled val="1"/>
        </dgm:presLayoutVars>
      </dgm:prSet>
      <dgm:spPr/>
      <dgm:t>
        <a:bodyPr/>
        <a:lstStyle/>
        <a:p>
          <a:endParaRPr lang="ru-RU"/>
        </a:p>
      </dgm:t>
    </dgm:pt>
    <dgm:pt modelId="{C87AC039-4862-4C74-B254-7E37BB931183}" type="pres">
      <dgm:prSet presAssocID="{F5002DE1-CE61-446B-BE7D-59EB78D9800B}" presName="spacing" presStyleCnt="0"/>
      <dgm:spPr/>
    </dgm:pt>
    <dgm:pt modelId="{14856223-57C1-44DD-A729-B4E6254DCAC5}" type="pres">
      <dgm:prSet presAssocID="{9F535A4A-9FD1-4639-974B-9C9AC61955D7}" presName="composite" presStyleCnt="0"/>
      <dgm:spPr/>
    </dgm:pt>
    <dgm:pt modelId="{475364E8-821E-4B0F-A725-1DCA303921C8}" type="pres">
      <dgm:prSet presAssocID="{9F535A4A-9FD1-4639-974B-9C9AC61955D7}" presName="imgShp" presStyleLbl="fgImgPlace1" presStyleIdx="2" presStyleCnt="4"/>
      <dgm:spPr>
        <a:blipFill rotWithShape="1">
          <a:blip xmlns:r="http://schemas.openxmlformats.org/officeDocument/2006/relationships" r:embed="rId3"/>
          <a:stretch>
            <a:fillRect/>
          </a:stretch>
        </a:blipFill>
      </dgm:spPr>
      <dgm:t>
        <a:bodyPr/>
        <a:lstStyle/>
        <a:p>
          <a:endParaRPr lang="ru-RU"/>
        </a:p>
      </dgm:t>
    </dgm:pt>
    <dgm:pt modelId="{A8DF6B72-63B9-40F6-B621-CFE53048ECBC}" type="pres">
      <dgm:prSet presAssocID="{9F535A4A-9FD1-4639-974B-9C9AC61955D7}" presName="txShp" presStyleLbl="node1" presStyleIdx="2" presStyleCnt="4">
        <dgm:presLayoutVars>
          <dgm:bulletEnabled val="1"/>
        </dgm:presLayoutVars>
      </dgm:prSet>
      <dgm:spPr/>
      <dgm:t>
        <a:bodyPr/>
        <a:lstStyle/>
        <a:p>
          <a:endParaRPr lang="ru-RU"/>
        </a:p>
      </dgm:t>
    </dgm:pt>
    <dgm:pt modelId="{59322170-4371-4A42-9A15-1E58C532C074}" type="pres">
      <dgm:prSet presAssocID="{C38279E8-0DFD-4BFB-BD46-495EC971DCCF}" presName="spacing" presStyleCnt="0"/>
      <dgm:spPr/>
    </dgm:pt>
    <dgm:pt modelId="{6A21A73A-6A2C-41CB-8E2C-AB529C268733}" type="pres">
      <dgm:prSet presAssocID="{CB27D6F7-4F97-4243-86D6-8D8979417292}" presName="composite" presStyleCnt="0"/>
      <dgm:spPr/>
    </dgm:pt>
    <dgm:pt modelId="{A9F65C7B-61AB-42AE-B87C-216C886D51A3}" type="pres">
      <dgm:prSet presAssocID="{CB27D6F7-4F97-4243-86D6-8D8979417292}" presName="imgShp" presStyleLbl="fgImgPlace1" presStyleIdx="3" presStyleCnt="4"/>
      <dgm:spPr>
        <a:blipFill rotWithShape="1">
          <a:blip xmlns:r="http://schemas.openxmlformats.org/officeDocument/2006/relationships" r:embed="rId4"/>
          <a:stretch>
            <a:fillRect/>
          </a:stretch>
        </a:blipFill>
      </dgm:spPr>
      <dgm:t>
        <a:bodyPr/>
        <a:lstStyle/>
        <a:p>
          <a:endParaRPr lang="ru-RU"/>
        </a:p>
      </dgm:t>
    </dgm:pt>
    <dgm:pt modelId="{975F9F9C-AC34-4D78-AE34-E41B4FEE0E8A}" type="pres">
      <dgm:prSet presAssocID="{CB27D6F7-4F97-4243-86D6-8D8979417292}" presName="txShp" presStyleLbl="node1" presStyleIdx="3" presStyleCnt="4" custScaleY="161407">
        <dgm:presLayoutVars>
          <dgm:bulletEnabled val="1"/>
        </dgm:presLayoutVars>
      </dgm:prSet>
      <dgm:spPr/>
      <dgm:t>
        <a:bodyPr/>
        <a:lstStyle/>
        <a:p>
          <a:endParaRPr lang="ru-RU"/>
        </a:p>
      </dgm:t>
    </dgm:pt>
  </dgm:ptLst>
  <dgm:cxnLst>
    <dgm:cxn modelId="{6BA6B55B-9159-4E44-9C92-B82A6F2D0A6D}" srcId="{F0A0B7C0-E373-43AD-AC08-85B600804F60}" destId="{BE3AB2EE-F773-41C2-AAAB-8F2A3666CED1}" srcOrd="1" destOrd="0" parTransId="{D8EDBA42-BD82-455B-AF7F-4E38F06C1145}" sibTransId="{F5002DE1-CE61-446B-BE7D-59EB78D9800B}"/>
    <dgm:cxn modelId="{0E9AC5A6-8684-4829-AB7A-148A4631B31B}" type="presOf" srcId="{998CADA4-C2A6-4FF8-9B95-A6138BDA7082}" destId="{7BA0A857-A966-4ECB-B02D-24993716B4A6}" srcOrd="0" destOrd="0" presId="urn:microsoft.com/office/officeart/2005/8/layout/vList3#7"/>
    <dgm:cxn modelId="{49068307-1C78-4A93-9AE8-612DBDD14E67}" type="presOf" srcId="{CB27D6F7-4F97-4243-86D6-8D8979417292}" destId="{975F9F9C-AC34-4D78-AE34-E41B4FEE0E8A}" srcOrd="0" destOrd="0" presId="urn:microsoft.com/office/officeart/2005/8/layout/vList3#7"/>
    <dgm:cxn modelId="{20404394-A5E3-4099-B398-349FF00E4509}" srcId="{F0A0B7C0-E373-43AD-AC08-85B600804F60}" destId="{998CADA4-C2A6-4FF8-9B95-A6138BDA7082}" srcOrd="0" destOrd="0" parTransId="{08CA896D-F446-4B28-AE2B-24318F7E95D9}" sibTransId="{1969B1FF-701E-4D14-B2EF-2902E9544E9E}"/>
    <dgm:cxn modelId="{57526249-0ABB-4C3B-9D37-7A42D8218263}" type="presOf" srcId="{9F535A4A-9FD1-4639-974B-9C9AC61955D7}" destId="{A8DF6B72-63B9-40F6-B621-CFE53048ECBC}" srcOrd="0" destOrd="0" presId="urn:microsoft.com/office/officeart/2005/8/layout/vList3#7"/>
    <dgm:cxn modelId="{71909B1B-E744-4032-AC60-963E77D05D9C}" srcId="{F0A0B7C0-E373-43AD-AC08-85B600804F60}" destId="{9F535A4A-9FD1-4639-974B-9C9AC61955D7}" srcOrd="2" destOrd="0" parTransId="{6F88031E-8233-4CA8-A255-EB95DB3B6E54}" sibTransId="{C38279E8-0DFD-4BFB-BD46-495EC971DCCF}"/>
    <dgm:cxn modelId="{8F4E3059-B935-4568-B745-FD1B3AE2305C}" type="presOf" srcId="{BE3AB2EE-F773-41C2-AAAB-8F2A3666CED1}" destId="{D8F0B3FE-78F5-4C96-AE35-5CA25A1DB3DF}" srcOrd="0" destOrd="0" presId="urn:microsoft.com/office/officeart/2005/8/layout/vList3#7"/>
    <dgm:cxn modelId="{A2EA0E93-1592-4E74-9F84-C7ABDDBC3977}" srcId="{F0A0B7C0-E373-43AD-AC08-85B600804F60}" destId="{CB27D6F7-4F97-4243-86D6-8D8979417292}" srcOrd="3" destOrd="0" parTransId="{F69B04DB-97E4-4DDF-A1A4-B3B77FADC7C4}" sibTransId="{2D899CCF-7AF2-49FC-BEE0-B1C77D3B0D00}"/>
    <dgm:cxn modelId="{82D1BC43-FB39-4312-AC4D-9CCDC2AE8275}" type="presOf" srcId="{F0A0B7C0-E373-43AD-AC08-85B600804F60}" destId="{F2EE75A4-1884-40D9-B14F-D7126BBD962F}" srcOrd="0" destOrd="0" presId="urn:microsoft.com/office/officeart/2005/8/layout/vList3#7"/>
    <dgm:cxn modelId="{48B77D27-39DA-49F1-820E-1C7EF42B5924}" type="presParOf" srcId="{F2EE75A4-1884-40D9-B14F-D7126BBD962F}" destId="{04492C69-0AE0-4907-A5E0-9E706300CB82}" srcOrd="0" destOrd="0" presId="urn:microsoft.com/office/officeart/2005/8/layout/vList3#7"/>
    <dgm:cxn modelId="{C5432B7A-3FE4-4D97-81FE-A51ADC77DDC0}" type="presParOf" srcId="{04492C69-0AE0-4907-A5E0-9E706300CB82}" destId="{7E1E236C-A571-4DC1-A039-533E631E1487}" srcOrd="0" destOrd="0" presId="urn:microsoft.com/office/officeart/2005/8/layout/vList3#7"/>
    <dgm:cxn modelId="{CA745ADB-F8EB-4B1C-BC51-66DBABDC5417}" type="presParOf" srcId="{04492C69-0AE0-4907-A5E0-9E706300CB82}" destId="{7BA0A857-A966-4ECB-B02D-24993716B4A6}" srcOrd="1" destOrd="0" presId="urn:microsoft.com/office/officeart/2005/8/layout/vList3#7"/>
    <dgm:cxn modelId="{B93EBE53-CB0E-4885-B803-279BC4D052A1}" type="presParOf" srcId="{F2EE75A4-1884-40D9-B14F-D7126BBD962F}" destId="{BF60F56A-DA8C-4315-A5A4-A8F4AD48D3E2}" srcOrd="1" destOrd="0" presId="urn:microsoft.com/office/officeart/2005/8/layout/vList3#7"/>
    <dgm:cxn modelId="{F8F60997-AD5C-4292-AAE9-0175E9CB32F2}" type="presParOf" srcId="{F2EE75A4-1884-40D9-B14F-D7126BBD962F}" destId="{52AA6768-C5F9-4365-B89D-AFC5E926FC2E}" srcOrd="2" destOrd="0" presId="urn:microsoft.com/office/officeart/2005/8/layout/vList3#7"/>
    <dgm:cxn modelId="{CC6738CB-1187-42DB-A0C1-9542BE0050F6}" type="presParOf" srcId="{52AA6768-C5F9-4365-B89D-AFC5E926FC2E}" destId="{A66F05AB-8321-440F-AC34-87A179E83C4A}" srcOrd="0" destOrd="0" presId="urn:microsoft.com/office/officeart/2005/8/layout/vList3#7"/>
    <dgm:cxn modelId="{CBC0412B-87D9-476B-8311-EA3E41FC9620}" type="presParOf" srcId="{52AA6768-C5F9-4365-B89D-AFC5E926FC2E}" destId="{D8F0B3FE-78F5-4C96-AE35-5CA25A1DB3DF}" srcOrd="1" destOrd="0" presId="urn:microsoft.com/office/officeart/2005/8/layout/vList3#7"/>
    <dgm:cxn modelId="{0CF10528-4B18-491B-BE55-6B490D0D56E7}" type="presParOf" srcId="{F2EE75A4-1884-40D9-B14F-D7126BBD962F}" destId="{C87AC039-4862-4C74-B254-7E37BB931183}" srcOrd="3" destOrd="0" presId="urn:microsoft.com/office/officeart/2005/8/layout/vList3#7"/>
    <dgm:cxn modelId="{DA6E8B8F-D90E-4E3D-A780-F02E6057AA1B}" type="presParOf" srcId="{F2EE75A4-1884-40D9-B14F-D7126BBD962F}" destId="{14856223-57C1-44DD-A729-B4E6254DCAC5}" srcOrd="4" destOrd="0" presId="urn:microsoft.com/office/officeart/2005/8/layout/vList3#7"/>
    <dgm:cxn modelId="{D495C41B-6FA4-4376-BC6C-21F2DE61974F}" type="presParOf" srcId="{14856223-57C1-44DD-A729-B4E6254DCAC5}" destId="{475364E8-821E-4B0F-A725-1DCA303921C8}" srcOrd="0" destOrd="0" presId="urn:microsoft.com/office/officeart/2005/8/layout/vList3#7"/>
    <dgm:cxn modelId="{F84A0BA6-8D70-4725-9B44-A5C55FADD0E8}" type="presParOf" srcId="{14856223-57C1-44DD-A729-B4E6254DCAC5}" destId="{A8DF6B72-63B9-40F6-B621-CFE53048ECBC}" srcOrd="1" destOrd="0" presId="urn:microsoft.com/office/officeart/2005/8/layout/vList3#7"/>
    <dgm:cxn modelId="{1C04E884-6CA7-4A78-B31A-22406DF983AE}" type="presParOf" srcId="{F2EE75A4-1884-40D9-B14F-D7126BBD962F}" destId="{59322170-4371-4A42-9A15-1E58C532C074}" srcOrd="5" destOrd="0" presId="urn:microsoft.com/office/officeart/2005/8/layout/vList3#7"/>
    <dgm:cxn modelId="{86242841-A002-4D2F-B365-62A6A729D3B3}" type="presParOf" srcId="{F2EE75A4-1884-40D9-B14F-D7126BBD962F}" destId="{6A21A73A-6A2C-41CB-8E2C-AB529C268733}" srcOrd="6" destOrd="0" presId="urn:microsoft.com/office/officeart/2005/8/layout/vList3#7"/>
    <dgm:cxn modelId="{B670B98B-E26A-4D43-A00D-97FBA15A31C7}" type="presParOf" srcId="{6A21A73A-6A2C-41CB-8E2C-AB529C268733}" destId="{A9F65C7B-61AB-42AE-B87C-216C886D51A3}" srcOrd="0" destOrd="0" presId="urn:microsoft.com/office/officeart/2005/8/layout/vList3#7"/>
    <dgm:cxn modelId="{BD0D4E7F-B9B4-4A00-B50A-AA788AA75CB4}" type="presParOf" srcId="{6A21A73A-6A2C-41CB-8E2C-AB529C268733}" destId="{975F9F9C-AC34-4D78-AE34-E41B4FEE0E8A}" srcOrd="1" destOrd="0" presId="urn:microsoft.com/office/officeart/2005/8/layout/vList3#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0A0B7C0-E373-43AD-AC08-85B600804F60}" type="doc">
      <dgm:prSet loTypeId="urn:microsoft.com/office/officeart/2005/8/layout/vList3#7" loCatId="list" qsTypeId="urn:microsoft.com/office/officeart/2005/8/quickstyle/simple1" qsCatId="simple" csTypeId="urn:microsoft.com/office/officeart/2005/8/colors/accent1_2" csCatId="accent1" phldr="1"/>
      <dgm:spPr/>
      <dgm:t>
        <a:bodyPr/>
        <a:lstStyle/>
        <a:p>
          <a:endParaRPr lang="ru-RU"/>
        </a:p>
      </dgm:t>
    </dgm:pt>
    <dgm:pt modelId="{B4560921-460E-4E0A-8DE4-2963688D81B9}">
      <dgm:prSet custT="1">
        <dgm:style>
          <a:lnRef idx="0">
            <a:schemeClr val="accent4"/>
          </a:lnRef>
          <a:fillRef idx="3">
            <a:schemeClr val="accent4"/>
          </a:fillRef>
          <a:effectRef idx="3">
            <a:schemeClr val="accent4"/>
          </a:effectRef>
          <a:fontRef idx="minor">
            <a:schemeClr val="lt1"/>
          </a:fontRef>
        </dgm:style>
      </dgm:prSet>
      <dgm:spPr/>
      <dgm:t>
        <a:bodyPr/>
        <a:lstStyle/>
        <a:p>
          <a:r>
            <a:rPr lang="ru-RU" sz="1600" b="1" i="0" smtClean="0">
              <a:solidFill>
                <a:schemeClr val="tx1"/>
              </a:solidFill>
            </a:rPr>
            <a:t>Формирование благоприятного инвестиционного имиджа муниципального образования</a:t>
          </a:r>
          <a:endParaRPr lang="ru-RU" sz="1600" b="1">
            <a:solidFill>
              <a:schemeClr val="tx1"/>
            </a:solidFill>
          </a:endParaRPr>
        </a:p>
      </dgm:t>
    </dgm:pt>
    <dgm:pt modelId="{E8929D37-47DE-4193-9E33-77CD9E24F6EA}" type="parTrans" cxnId="{DBF07FFC-F21B-40EF-BAD7-465E665195E5}">
      <dgm:prSet/>
      <dgm:spPr/>
      <dgm:t>
        <a:bodyPr/>
        <a:lstStyle/>
        <a:p>
          <a:endParaRPr lang="ru-RU"/>
        </a:p>
      </dgm:t>
    </dgm:pt>
    <dgm:pt modelId="{A80D83A4-B202-45AE-A2ED-FE628B0EC32B}" type="sibTrans" cxnId="{DBF07FFC-F21B-40EF-BAD7-465E665195E5}">
      <dgm:prSet/>
      <dgm:spPr/>
      <dgm:t>
        <a:bodyPr/>
        <a:lstStyle/>
        <a:p>
          <a:endParaRPr lang="ru-RU"/>
        </a:p>
      </dgm:t>
    </dgm:pt>
    <dgm:pt modelId="{97E6083B-56AC-4973-8121-EA8042270E81}">
      <dgm:prSet custT="1">
        <dgm:style>
          <a:lnRef idx="0">
            <a:schemeClr val="accent4"/>
          </a:lnRef>
          <a:fillRef idx="3">
            <a:schemeClr val="accent4"/>
          </a:fillRef>
          <a:effectRef idx="3">
            <a:schemeClr val="accent4"/>
          </a:effectRef>
          <a:fontRef idx="minor">
            <a:schemeClr val="lt1"/>
          </a:fontRef>
        </dgm:style>
      </dgm:prSet>
      <dgm:spPr/>
      <dgm:t>
        <a:bodyPr/>
        <a:lstStyle/>
        <a:p>
          <a:r>
            <a:rPr lang="ru-RU" sz="1600" b="1" i="0" dirty="0" smtClean="0">
              <a:solidFill>
                <a:schemeClr val="tx1"/>
              </a:solidFill>
            </a:rPr>
            <a:t>Организация оказания правовой, методической и организационной помощи инвесторам</a:t>
          </a:r>
          <a:endParaRPr lang="ru-RU" sz="1600" b="1" dirty="0">
            <a:solidFill>
              <a:schemeClr val="tx1"/>
            </a:solidFill>
          </a:endParaRPr>
        </a:p>
      </dgm:t>
    </dgm:pt>
    <dgm:pt modelId="{878CC5F9-1932-4518-B1D9-524FF4B48EF3}" type="parTrans" cxnId="{7412F644-FFF9-4828-9104-E9A92878E6E9}">
      <dgm:prSet/>
      <dgm:spPr/>
      <dgm:t>
        <a:bodyPr/>
        <a:lstStyle/>
        <a:p>
          <a:endParaRPr lang="ru-RU"/>
        </a:p>
      </dgm:t>
    </dgm:pt>
    <dgm:pt modelId="{BE00C7E0-8E29-4C9C-A1C2-B0C1287366B3}" type="sibTrans" cxnId="{7412F644-FFF9-4828-9104-E9A92878E6E9}">
      <dgm:prSet/>
      <dgm:spPr/>
      <dgm:t>
        <a:bodyPr/>
        <a:lstStyle/>
        <a:p>
          <a:endParaRPr lang="ru-RU"/>
        </a:p>
      </dgm:t>
    </dgm:pt>
    <dgm:pt modelId="{7480CD39-1063-40A7-A9C3-E4980459688D}">
      <dgm:prSet custT="1">
        <dgm:style>
          <a:lnRef idx="0">
            <a:schemeClr val="accent4"/>
          </a:lnRef>
          <a:fillRef idx="3">
            <a:schemeClr val="accent4"/>
          </a:fillRef>
          <a:effectRef idx="3">
            <a:schemeClr val="accent4"/>
          </a:effectRef>
          <a:fontRef idx="minor">
            <a:schemeClr val="lt1"/>
          </a:fontRef>
        </dgm:style>
      </dgm:prSet>
      <dgm:spPr/>
      <dgm:t>
        <a:bodyPr/>
        <a:lstStyle/>
        <a:p>
          <a:r>
            <a:rPr lang="ru-RU" sz="1600" b="1" i="0" dirty="0" smtClean="0">
              <a:solidFill>
                <a:schemeClr val="tx1"/>
              </a:solidFill>
            </a:rPr>
            <a:t>Инициирование, организация и проведение совещаний и рабочих встреч с привлечением представителей краевых органов власти по обсуждению системных проблем, препятствующих осуществлению предпринимательской деятельности</a:t>
          </a:r>
          <a:endParaRPr lang="ru-RU" sz="1600" b="1" dirty="0">
            <a:solidFill>
              <a:schemeClr val="tx1"/>
            </a:solidFill>
          </a:endParaRPr>
        </a:p>
      </dgm:t>
    </dgm:pt>
    <dgm:pt modelId="{6FA174AC-501D-4436-9A41-281192FB3C21}" type="parTrans" cxnId="{0BB1C906-C723-4557-B60F-4F514A7BE5C4}">
      <dgm:prSet/>
      <dgm:spPr/>
      <dgm:t>
        <a:bodyPr/>
        <a:lstStyle/>
        <a:p>
          <a:endParaRPr lang="ru-RU"/>
        </a:p>
      </dgm:t>
    </dgm:pt>
    <dgm:pt modelId="{67E081A5-C76C-4F24-9DD6-9F0C1062C357}" type="sibTrans" cxnId="{0BB1C906-C723-4557-B60F-4F514A7BE5C4}">
      <dgm:prSet/>
      <dgm:spPr/>
      <dgm:t>
        <a:bodyPr/>
        <a:lstStyle/>
        <a:p>
          <a:endParaRPr lang="ru-RU"/>
        </a:p>
      </dgm:t>
    </dgm:pt>
    <dgm:pt modelId="{07AD4323-A941-46B3-9E6E-AEA15A37E1BD}">
      <dgm:prSet custT="1">
        <dgm:style>
          <a:lnRef idx="0">
            <a:schemeClr val="accent4"/>
          </a:lnRef>
          <a:fillRef idx="3">
            <a:schemeClr val="accent4"/>
          </a:fillRef>
          <a:effectRef idx="3">
            <a:schemeClr val="accent4"/>
          </a:effectRef>
          <a:fontRef idx="minor">
            <a:schemeClr val="lt1"/>
          </a:fontRef>
        </dgm:style>
      </dgm:prSet>
      <dgm:spPr/>
      <dgm:t>
        <a:bodyPr/>
        <a:lstStyle/>
        <a:p>
          <a:r>
            <a:rPr lang="ru-RU" sz="1600" b="1" i="0" dirty="0" smtClean="0">
              <a:solidFill>
                <a:schemeClr val="tx1"/>
              </a:solidFill>
            </a:rPr>
            <a:t>Финансовая поддержка предпринимательства</a:t>
          </a:r>
          <a:endParaRPr lang="ru-RU" sz="1600" b="1" dirty="0">
            <a:solidFill>
              <a:schemeClr val="tx1"/>
            </a:solidFill>
          </a:endParaRPr>
        </a:p>
      </dgm:t>
    </dgm:pt>
    <dgm:pt modelId="{E838EB21-3167-41C8-A944-CAEB68991D96}" type="parTrans" cxnId="{8169DCB0-3751-4295-A65A-5928ADA5E6E9}">
      <dgm:prSet/>
      <dgm:spPr/>
      <dgm:t>
        <a:bodyPr/>
        <a:lstStyle/>
        <a:p>
          <a:endParaRPr lang="ru-RU"/>
        </a:p>
      </dgm:t>
    </dgm:pt>
    <dgm:pt modelId="{39C4CDDC-B95F-4F16-82FC-F94B59381D98}" type="sibTrans" cxnId="{8169DCB0-3751-4295-A65A-5928ADA5E6E9}">
      <dgm:prSet/>
      <dgm:spPr/>
      <dgm:t>
        <a:bodyPr/>
        <a:lstStyle/>
        <a:p>
          <a:endParaRPr lang="ru-RU"/>
        </a:p>
      </dgm:t>
    </dgm:pt>
    <dgm:pt modelId="{3FAB9E0F-4EAF-428F-BE56-C88A2B968058}">
      <dgm:prSet custT="1">
        <dgm:style>
          <a:lnRef idx="0">
            <a:schemeClr val="accent4"/>
          </a:lnRef>
          <a:fillRef idx="3">
            <a:schemeClr val="accent4"/>
          </a:fillRef>
          <a:effectRef idx="3">
            <a:schemeClr val="accent4"/>
          </a:effectRef>
          <a:fontRef idx="minor">
            <a:schemeClr val="lt1"/>
          </a:fontRef>
        </dgm:style>
      </dgm:prSet>
      <dgm:spPr/>
      <dgm:t>
        <a:bodyPr/>
        <a:lstStyle/>
        <a:p>
          <a:r>
            <a:rPr lang="ru-RU" sz="1600" b="1" i="0" dirty="0" smtClean="0">
              <a:solidFill>
                <a:schemeClr val="tx1"/>
              </a:solidFill>
            </a:rPr>
            <a:t>Формирование земельных участков, которые могут быть предоставлены субъектам инвестиционной и предпринимательской деятельности за счёт невостребованных долей</a:t>
          </a:r>
          <a:endParaRPr lang="ru-RU" sz="1600" b="1" dirty="0">
            <a:solidFill>
              <a:schemeClr val="tx1"/>
            </a:solidFill>
          </a:endParaRPr>
        </a:p>
      </dgm:t>
    </dgm:pt>
    <dgm:pt modelId="{C2EDDCE3-053C-4497-BC4C-C96653E826CF}" type="parTrans" cxnId="{6BB99BBE-A58A-4F65-B701-8EE37093EFB4}">
      <dgm:prSet/>
      <dgm:spPr/>
      <dgm:t>
        <a:bodyPr/>
        <a:lstStyle/>
        <a:p>
          <a:endParaRPr lang="ru-RU"/>
        </a:p>
      </dgm:t>
    </dgm:pt>
    <dgm:pt modelId="{89F56A6F-BF32-4905-9C44-1116D3ACEB56}" type="sibTrans" cxnId="{6BB99BBE-A58A-4F65-B701-8EE37093EFB4}">
      <dgm:prSet/>
      <dgm:spPr/>
      <dgm:t>
        <a:bodyPr/>
        <a:lstStyle/>
        <a:p>
          <a:endParaRPr lang="ru-RU"/>
        </a:p>
      </dgm:t>
    </dgm:pt>
    <dgm:pt modelId="{F2EE75A4-1884-40D9-B14F-D7126BBD962F}" type="pres">
      <dgm:prSet presAssocID="{F0A0B7C0-E373-43AD-AC08-85B600804F60}" presName="linearFlow" presStyleCnt="0">
        <dgm:presLayoutVars>
          <dgm:dir/>
          <dgm:resizeHandles val="exact"/>
        </dgm:presLayoutVars>
      </dgm:prSet>
      <dgm:spPr/>
      <dgm:t>
        <a:bodyPr/>
        <a:lstStyle/>
        <a:p>
          <a:endParaRPr lang="ru-RU"/>
        </a:p>
      </dgm:t>
    </dgm:pt>
    <dgm:pt modelId="{C9CBCFD3-ACD8-4F13-9BEC-C67E70214C7D}" type="pres">
      <dgm:prSet presAssocID="{B4560921-460E-4E0A-8DE4-2963688D81B9}" presName="composite" presStyleCnt="0"/>
      <dgm:spPr/>
    </dgm:pt>
    <dgm:pt modelId="{CD8D1A84-1DC0-4705-8E6C-674F48613461}" type="pres">
      <dgm:prSet presAssocID="{B4560921-460E-4E0A-8DE4-2963688D81B9}" presName="imgShp" presStyleLbl="fgImgPlace1" presStyleIdx="0" presStyleCnt="5"/>
      <dgm:spPr>
        <a:blipFill rotWithShape="1">
          <a:blip xmlns:r="http://schemas.openxmlformats.org/officeDocument/2006/relationships" r:embed="rId1"/>
          <a:stretch>
            <a:fillRect/>
          </a:stretch>
        </a:blipFill>
      </dgm:spPr>
      <dgm:t>
        <a:bodyPr/>
        <a:lstStyle/>
        <a:p>
          <a:endParaRPr lang="ru-RU"/>
        </a:p>
      </dgm:t>
    </dgm:pt>
    <dgm:pt modelId="{4CBFBDD9-B9FD-45A3-88C6-FCE0C5B2311C}" type="pres">
      <dgm:prSet presAssocID="{B4560921-460E-4E0A-8DE4-2963688D81B9}" presName="txShp" presStyleLbl="node1" presStyleIdx="0" presStyleCnt="5">
        <dgm:presLayoutVars>
          <dgm:bulletEnabled val="1"/>
        </dgm:presLayoutVars>
      </dgm:prSet>
      <dgm:spPr/>
      <dgm:t>
        <a:bodyPr/>
        <a:lstStyle/>
        <a:p>
          <a:endParaRPr lang="ru-RU"/>
        </a:p>
      </dgm:t>
    </dgm:pt>
    <dgm:pt modelId="{AB9F8CDE-8EA3-4F0B-BEC9-9D1836B2FEC4}" type="pres">
      <dgm:prSet presAssocID="{A80D83A4-B202-45AE-A2ED-FE628B0EC32B}" presName="spacing" presStyleCnt="0"/>
      <dgm:spPr/>
    </dgm:pt>
    <dgm:pt modelId="{E04B35C2-6909-4BD2-8354-44E546118011}" type="pres">
      <dgm:prSet presAssocID="{07AD4323-A941-46B3-9E6E-AEA15A37E1BD}" presName="composite" presStyleCnt="0"/>
      <dgm:spPr/>
    </dgm:pt>
    <dgm:pt modelId="{3DC0F7C7-EC7A-408F-BF6D-E308A184827F}" type="pres">
      <dgm:prSet presAssocID="{07AD4323-A941-46B3-9E6E-AEA15A37E1BD}" presName="imgShp" presStyleLbl="fgImgPlace1" presStyleIdx="1" presStyleCnt="5"/>
      <dgm:spPr>
        <a:blipFill rotWithShape="1">
          <a:blip xmlns:r="http://schemas.openxmlformats.org/officeDocument/2006/relationships" r:embed="rId2"/>
          <a:stretch>
            <a:fillRect/>
          </a:stretch>
        </a:blipFill>
      </dgm:spPr>
      <dgm:t>
        <a:bodyPr/>
        <a:lstStyle/>
        <a:p>
          <a:endParaRPr lang="ru-RU"/>
        </a:p>
      </dgm:t>
    </dgm:pt>
    <dgm:pt modelId="{B7E1664E-BE6A-4ED5-8CEE-1234BF77A148}" type="pres">
      <dgm:prSet presAssocID="{07AD4323-A941-46B3-9E6E-AEA15A37E1BD}" presName="txShp" presStyleLbl="node1" presStyleIdx="1" presStyleCnt="5">
        <dgm:presLayoutVars>
          <dgm:bulletEnabled val="1"/>
        </dgm:presLayoutVars>
      </dgm:prSet>
      <dgm:spPr/>
      <dgm:t>
        <a:bodyPr/>
        <a:lstStyle/>
        <a:p>
          <a:endParaRPr lang="ru-RU"/>
        </a:p>
      </dgm:t>
    </dgm:pt>
    <dgm:pt modelId="{74A7BB58-9170-4817-8C30-D8CEE6C5C6AE}" type="pres">
      <dgm:prSet presAssocID="{39C4CDDC-B95F-4F16-82FC-F94B59381D98}" presName="spacing" presStyleCnt="0"/>
      <dgm:spPr/>
    </dgm:pt>
    <dgm:pt modelId="{38ABA00F-1C8B-4784-AD48-07668CE36DFA}" type="pres">
      <dgm:prSet presAssocID="{97E6083B-56AC-4973-8121-EA8042270E81}" presName="composite" presStyleCnt="0"/>
      <dgm:spPr/>
    </dgm:pt>
    <dgm:pt modelId="{78FEA8C0-A030-4A64-9FC5-9E36CFE3BB40}" type="pres">
      <dgm:prSet presAssocID="{97E6083B-56AC-4973-8121-EA8042270E81}" presName="imgShp" presStyleLbl="fgImgPlace1" presStyleIdx="2" presStyleCnt="5"/>
      <dgm:spPr>
        <a:blipFill rotWithShape="1">
          <a:blip xmlns:r="http://schemas.openxmlformats.org/officeDocument/2006/relationships" r:embed="rId3"/>
          <a:stretch>
            <a:fillRect/>
          </a:stretch>
        </a:blipFill>
      </dgm:spPr>
      <dgm:t>
        <a:bodyPr/>
        <a:lstStyle/>
        <a:p>
          <a:endParaRPr lang="ru-RU"/>
        </a:p>
      </dgm:t>
    </dgm:pt>
    <dgm:pt modelId="{45051EE6-8E17-44BB-9731-98B7EC5DB317}" type="pres">
      <dgm:prSet presAssocID="{97E6083B-56AC-4973-8121-EA8042270E81}" presName="txShp" presStyleLbl="node1" presStyleIdx="2" presStyleCnt="5">
        <dgm:presLayoutVars>
          <dgm:bulletEnabled val="1"/>
        </dgm:presLayoutVars>
      </dgm:prSet>
      <dgm:spPr/>
      <dgm:t>
        <a:bodyPr/>
        <a:lstStyle/>
        <a:p>
          <a:endParaRPr lang="ru-RU"/>
        </a:p>
      </dgm:t>
    </dgm:pt>
    <dgm:pt modelId="{0C961D6C-37E6-48D9-B04B-D5B9DD23213A}" type="pres">
      <dgm:prSet presAssocID="{BE00C7E0-8E29-4C9C-A1C2-B0C1287366B3}" presName="spacing" presStyleCnt="0"/>
      <dgm:spPr/>
    </dgm:pt>
    <dgm:pt modelId="{BF32F10D-3542-4004-8EFA-BF0284DE93B5}" type="pres">
      <dgm:prSet presAssocID="{7480CD39-1063-40A7-A9C3-E4980459688D}" presName="composite" presStyleCnt="0"/>
      <dgm:spPr/>
    </dgm:pt>
    <dgm:pt modelId="{26DDB9B7-0AB5-4E4F-A0F2-1AFAFFBC64C9}" type="pres">
      <dgm:prSet presAssocID="{7480CD39-1063-40A7-A9C3-E4980459688D}" presName="imgShp" presStyleLbl="fgImgPlace1" presStyleIdx="3" presStyleCnt="5"/>
      <dgm:spPr>
        <a:blipFill rotWithShape="1">
          <a:blip xmlns:r="http://schemas.openxmlformats.org/officeDocument/2006/relationships" r:embed="rId4"/>
          <a:stretch>
            <a:fillRect/>
          </a:stretch>
        </a:blipFill>
      </dgm:spPr>
      <dgm:t>
        <a:bodyPr/>
        <a:lstStyle/>
        <a:p>
          <a:endParaRPr lang="ru-RU"/>
        </a:p>
      </dgm:t>
    </dgm:pt>
    <dgm:pt modelId="{11BB28CC-B106-4D10-805E-B5CDD9552493}" type="pres">
      <dgm:prSet presAssocID="{7480CD39-1063-40A7-A9C3-E4980459688D}" presName="txShp" presStyleLbl="node1" presStyleIdx="3" presStyleCnt="5" custScaleY="132900">
        <dgm:presLayoutVars>
          <dgm:bulletEnabled val="1"/>
        </dgm:presLayoutVars>
      </dgm:prSet>
      <dgm:spPr/>
      <dgm:t>
        <a:bodyPr/>
        <a:lstStyle/>
        <a:p>
          <a:endParaRPr lang="ru-RU"/>
        </a:p>
      </dgm:t>
    </dgm:pt>
    <dgm:pt modelId="{05CC08BF-66C5-4164-9ABC-4FE41BD3B898}" type="pres">
      <dgm:prSet presAssocID="{67E081A5-C76C-4F24-9DD6-9F0C1062C357}" presName="spacing" presStyleCnt="0"/>
      <dgm:spPr/>
    </dgm:pt>
    <dgm:pt modelId="{2700D54F-A0AD-49BC-B39E-F28384F78D62}" type="pres">
      <dgm:prSet presAssocID="{3FAB9E0F-4EAF-428F-BE56-C88A2B968058}" presName="composite" presStyleCnt="0"/>
      <dgm:spPr/>
    </dgm:pt>
    <dgm:pt modelId="{6B4F5D77-5804-4112-8F48-32BD8C7BA830}" type="pres">
      <dgm:prSet presAssocID="{3FAB9E0F-4EAF-428F-BE56-C88A2B968058}" presName="imgShp" presStyleLbl="fgImgPlace1" presStyleIdx="4" presStyleCnt="5"/>
      <dgm:spPr>
        <a:blipFill rotWithShape="1">
          <a:blip xmlns:r="http://schemas.openxmlformats.org/officeDocument/2006/relationships" r:embed="rId5"/>
          <a:stretch>
            <a:fillRect/>
          </a:stretch>
        </a:blipFill>
      </dgm:spPr>
      <dgm:t>
        <a:bodyPr/>
        <a:lstStyle/>
        <a:p>
          <a:endParaRPr lang="ru-RU"/>
        </a:p>
      </dgm:t>
    </dgm:pt>
    <dgm:pt modelId="{3107061E-6416-4925-B2BB-CC7906D21A6C}" type="pres">
      <dgm:prSet presAssocID="{3FAB9E0F-4EAF-428F-BE56-C88A2B968058}" presName="txShp" presStyleLbl="node1" presStyleIdx="4" presStyleCnt="5">
        <dgm:presLayoutVars>
          <dgm:bulletEnabled val="1"/>
        </dgm:presLayoutVars>
      </dgm:prSet>
      <dgm:spPr/>
      <dgm:t>
        <a:bodyPr/>
        <a:lstStyle/>
        <a:p>
          <a:endParaRPr lang="ru-RU"/>
        </a:p>
      </dgm:t>
    </dgm:pt>
  </dgm:ptLst>
  <dgm:cxnLst>
    <dgm:cxn modelId="{0BB1C906-C723-4557-B60F-4F514A7BE5C4}" srcId="{F0A0B7C0-E373-43AD-AC08-85B600804F60}" destId="{7480CD39-1063-40A7-A9C3-E4980459688D}" srcOrd="3" destOrd="0" parTransId="{6FA174AC-501D-4436-9A41-281192FB3C21}" sibTransId="{67E081A5-C76C-4F24-9DD6-9F0C1062C357}"/>
    <dgm:cxn modelId="{8169DCB0-3751-4295-A65A-5928ADA5E6E9}" srcId="{F0A0B7C0-E373-43AD-AC08-85B600804F60}" destId="{07AD4323-A941-46B3-9E6E-AEA15A37E1BD}" srcOrd="1" destOrd="0" parTransId="{E838EB21-3167-41C8-A944-CAEB68991D96}" sibTransId="{39C4CDDC-B95F-4F16-82FC-F94B59381D98}"/>
    <dgm:cxn modelId="{6BB99BBE-A58A-4F65-B701-8EE37093EFB4}" srcId="{F0A0B7C0-E373-43AD-AC08-85B600804F60}" destId="{3FAB9E0F-4EAF-428F-BE56-C88A2B968058}" srcOrd="4" destOrd="0" parTransId="{C2EDDCE3-053C-4497-BC4C-C96653E826CF}" sibTransId="{89F56A6F-BF32-4905-9C44-1116D3ACEB56}"/>
    <dgm:cxn modelId="{747A9DB3-95C8-4147-B180-6D608336A325}" type="presOf" srcId="{07AD4323-A941-46B3-9E6E-AEA15A37E1BD}" destId="{B7E1664E-BE6A-4ED5-8CEE-1234BF77A148}" srcOrd="0" destOrd="0" presId="urn:microsoft.com/office/officeart/2005/8/layout/vList3#7"/>
    <dgm:cxn modelId="{CFDDCF33-E913-46E7-8724-B862F6426CEB}" type="presOf" srcId="{7480CD39-1063-40A7-A9C3-E4980459688D}" destId="{11BB28CC-B106-4D10-805E-B5CDD9552493}" srcOrd="0" destOrd="0" presId="urn:microsoft.com/office/officeart/2005/8/layout/vList3#7"/>
    <dgm:cxn modelId="{605E2360-B2FB-44CE-8339-E9EAA3DC1370}" type="presOf" srcId="{3FAB9E0F-4EAF-428F-BE56-C88A2B968058}" destId="{3107061E-6416-4925-B2BB-CC7906D21A6C}" srcOrd="0" destOrd="0" presId="urn:microsoft.com/office/officeart/2005/8/layout/vList3#7"/>
    <dgm:cxn modelId="{25E1A531-CC2B-4AA6-A813-193AFAF2173C}" type="presOf" srcId="{97E6083B-56AC-4973-8121-EA8042270E81}" destId="{45051EE6-8E17-44BB-9731-98B7EC5DB317}" srcOrd="0" destOrd="0" presId="urn:microsoft.com/office/officeart/2005/8/layout/vList3#7"/>
    <dgm:cxn modelId="{33ED4715-CD57-4EDC-8AD2-481C849893CC}" type="presOf" srcId="{B4560921-460E-4E0A-8DE4-2963688D81B9}" destId="{4CBFBDD9-B9FD-45A3-88C6-FCE0C5B2311C}" srcOrd="0" destOrd="0" presId="urn:microsoft.com/office/officeart/2005/8/layout/vList3#7"/>
    <dgm:cxn modelId="{7412F644-FFF9-4828-9104-E9A92878E6E9}" srcId="{F0A0B7C0-E373-43AD-AC08-85B600804F60}" destId="{97E6083B-56AC-4973-8121-EA8042270E81}" srcOrd="2" destOrd="0" parTransId="{878CC5F9-1932-4518-B1D9-524FF4B48EF3}" sibTransId="{BE00C7E0-8E29-4C9C-A1C2-B0C1287366B3}"/>
    <dgm:cxn modelId="{CBC2C6D5-147A-4FCB-B842-3FA9EDBFE3EE}" type="presOf" srcId="{F0A0B7C0-E373-43AD-AC08-85B600804F60}" destId="{F2EE75A4-1884-40D9-B14F-D7126BBD962F}" srcOrd="0" destOrd="0" presId="urn:microsoft.com/office/officeart/2005/8/layout/vList3#7"/>
    <dgm:cxn modelId="{DBF07FFC-F21B-40EF-BAD7-465E665195E5}" srcId="{F0A0B7C0-E373-43AD-AC08-85B600804F60}" destId="{B4560921-460E-4E0A-8DE4-2963688D81B9}" srcOrd="0" destOrd="0" parTransId="{E8929D37-47DE-4193-9E33-77CD9E24F6EA}" sibTransId="{A80D83A4-B202-45AE-A2ED-FE628B0EC32B}"/>
    <dgm:cxn modelId="{8613A1C4-1DB4-4AC3-AE14-C79E9B28A465}" type="presParOf" srcId="{F2EE75A4-1884-40D9-B14F-D7126BBD962F}" destId="{C9CBCFD3-ACD8-4F13-9BEC-C67E70214C7D}" srcOrd="0" destOrd="0" presId="urn:microsoft.com/office/officeart/2005/8/layout/vList3#7"/>
    <dgm:cxn modelId="{6643A64F-7116-4DE7-9403-7F1F3D1FAB2A}" type="presParOf" srcId="{C9CBCFD3-ACD8-4F13-9BEC-C67E70214C7D}" destId="{CD8D1A84-1DC0-4705-8E6C-674F48613461}" srcOrd="0" destOrd="0" presId="urn:microsoft.com/office/officeart/2005/8/layout/vList3#7"/>
    <dgm:cxn modelId="{2351D2B8-133C-4B06-B699-D84EC0C69F52}" type="presParOf" srcId="{C9CBCFD3-ACD8-4F13-9BEC-C67E70214C7D}" destId="{4CBFBDD9-B9FD-45A3-88C6-FCE0C5B2311C}" srcOrd="1" destOrd="0" presId="urn:microsoft.com/office/officeart/2005/8/layout/vList3#7"/>
    <dgm:cxn modelId="{E631ABF1-9454-4562-97F1-C2F9690B7412}" type="presParOf" srcId="{F2EE75A4-1884-40D9-B14F-D7126BBD962F}" destId="{AB9F8CDE-8EA3-4F0B-BEC9-9D1836B2FEC4}" srcOrd="1" destOrd="0" presId="urn:microsoft.com/office/officeart/2005/8/layout/vList3#7"/>
    <dgm:cxn modelId="{8B05CAB6-3074-4B01-8093-F6987CFD55A7}" type="presParOf" srcId="{F2EE75A4-1884-40D9-B14F-D7126BBD962F}" destId="{E04B35C2-6909-4BD2-8354-44E546118011}" srcOrd="2" destOrd="0" presId="urn:microsoft.com/office/officeart/2005/8/layout/vList3#7"/>
    <dgm:cxn modelId="{947DCA77-1D1C-40D3-AC65-735C97B2ECC4}" type="presParOf" srcId="{E04B35C2-6909-4BD2-8354-44E546118011}" destId="{3DC0F7C7-EC7A-408F-BF6D-E308A184827F}" srcOrd="0" destOrd="0" presId="urn:microsoft.com/office/officeart/2005/8/layout/vList3#7"/>
    <dgm:cxn modelId="{9118CED7-0778-4023-A61E-524689CE85DA}" type="presParOf" srcId="{E04B35C2-6909-4BD2-8354-44E546118011}" destId="{B7E1664E-BE6A-4ED5-8CEE-1234BF77A148}" srcOrd="1" destOrd="0" presId="urn:microsoft.com/office/officeart/2005/8/layout/vList3#7"/>
    <dgm:cxn modelId="{715B0C18-3227-4B70-B27E-2B12D76A39E6}" type="presParOf" srcId="{F2EE75A4-1884-40D9-B14F-D7126BBD962F}" destId="{74A7BB58-9170-4817-8C30-D8CEE6C5C6AE}" srcOrd="3" destOrd="0" presId="urn:microsoft.com/office/officeart/2005/8/layout/vList3#7"/>
    <dgm:cxn modelId="{3A34C2A2-AD72-44B0-BD75-C25F07CE5B7D}" type="presParOf" srcId="{F2EE75A4-1884-40D9-B14F-D7126BBD962F}" destId="{38ABA00F-1C8B-4784-AD48-07668CE36DFA}" srcOrd="4" destOrd="0" presId="urn:microsoft.com/office/officeart/2005/8/layout/vList3#7"/>
    <dgm:cxn modelId="{D9F47561-716E-4BFC-8A0B-B8D184B58B52}" type="presParOf" srcId="{38ABA00F-1C8B-4784-AD48-07668CE36DFA}" destId="{78FEA8C0-A030-4A64-9FC5-9E36CFE3BB40}" srcOrd="0" destOrd="0" presId="urn:microsoft.com/office/officeart/2005/8/layout/vList3#7"/>
    <dgm:cxn modelId="{09FAF119-4DB5-4603-8C1B-0C2A73A827A1}" type="presParOf" srcId="{38ABA00F-1C8B-4784-AD48-07668CE36DFA}" destId="{45051EE6-8E17-44BB-9731-98B7EC5DB317}" srcOrd="1" destOrd="0" presId="urn:microsoft.com/office/officeart/2005/8/layout/vList3#7"/>
    <dgm:cxn modelId="{D4064D5C-F063-4208-B797-4EFB28C23871}" type="presParOf" srcId="{F2EE75A4-1884-40D9-B14F-D7126BBD962F}" destId="{0C961D6C-37E6-48D9-B04B-D5B9DD23213A}" srcOrd="5" destOrd="0" presId="urn:microsoft.com/office/officeart/2005/8/layout/vList3#7"/>
    <dgm:cxn modelId="{C4272C1B-13F0-4D7E-897F-1ADE50B999B3}" type="presParOf" srcId="{F2EE75A4-1884-40D9-B14F-D7126BBD962F}" destId="{BF32F10D-3542-4004-8EFA-BF0284DE93B5}" srcOrd="6" destOrd="0" presId="urn:microsoft.com/office/officeart/2005/8/layout/vList3#7"/>
    <dgm:cxn modelId="{68B370C1-0B25-4663-B339-82E74BDD92F3}" type="presParOf" srcId="{BF32F10D-3542-4004-8EFA-BF0284DE93B5}" destId="{26DDB9B7-0AB5-4E4F-A0F2-1AFAFFBC64C9}" srcOrd="0" destOrd="0" presId="urn:microsoft.com/office/officeart/2005/8/layout/vList3#7"/>
    <dgm:cxn modelId="{57A3331A-7FB6-43F4-B391-3093F068530B}" type="presParOf" srcId="{BF32F10D-3542-4004-8EFA-BF0284DE93B5}" destId="{11BB28CC-B106-4D10-805E-B5CDD9552493}" srcOrd="1" destOrd="0" presId="urn:microsoft.com/office/officeart/2005/8/layout/vList3#7"/>
    <dgm:cxn modelId="{0439EB93-52EE-422E-8BFB-356C38FF8C7D}" type="presParOf" srcId="{F2EE75A4-1884-40D9-B14F-D7126BBD962F}" destId="{05CC08BF-66C5-4164-9ABC-4FE41BD3B898}" srcOrd="7" destOrd="0" presId="urn:microsoft.com/office/officeart/2005/8/layout/vList3#7"/>
    <dgm:cxn modelId="{6C279AC2-22AE-4FFD-9BE2-59EA1F7DEEF2}" type="presParOf" srcId="{F2EE75A4-1884-40D9-B14F-D7126BBD962F}" destId="{2700D54F-A0AD-49BC-B39E-F28384F78D62}" srcOrd="8" destOrd="0" presId="urn:microsoft.com/office/officeart/2005/8/layout/vList3#7"/>
    <dgm:cxn modelId="{4B61EB9B-FF30-47F5-8848-B7989E867854}" type="presParOf" srcId="{2700D54F-A0AD-49BC-B39E-F28384F78D62}" destId="{6B4F5D77-5804-4112-8F48-32BD8C7BA830}" srcOrd="0" destOrd="0" presId="urn:microsoft.com/office/officeart/2005/8/layout/vList3#7"/>
    <dgm:cxn modelId="{6F0E6F94-5EE1-492B-80DF-C30E6E74A390}" type="presParOf" srcId="{2700D54F-A0AD-49BC-B39E-F28384F78D62}" destId="{3107061E-6416-4925-B2BB-CC7906D21A6C}" srcOrd="1" destOrd="0" presId="urn:microsoft.com/office/officeart/2005/8/layout/vList3#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0A0B7C0-E373-43AD-AC08-85B600804F60}" type="doc">
      <dgm:prSet loTypeId="urn:microsoft.com/office/officeart/2005/8/layout/vList3#7" loCatId="list" qsTypeId="urn:microsoft.com/office/officeart/2005/8/quickstyle/simple1" qsCatId="simple" csTypeId="urn:microsoft.com/office/officeart/2005/8/colors/accent1_2" csCatId="accent1" phldr="1"/>
      <dgm:spPr/>
      <dgm:t>
        <a:bodyPr/>
        <a:lstStyle/>
        <a:p>
          <a:endParaRPr lang="ru-RU"/>
        </a:p>
      </dgm:t>
    </dgm:pt>
    <dgm:pt modelId="{B8CAF0B6-7D44-405B-B2F5-83985333A713}">
      <dgm:prSet custT="1">
        <dgm:style>
          <a:lnRef idx="1">
            <a:schemeClr val="accent2"/>
          </a:lnRef>
          <a:fillRef idx="2">
            <a:schemeClr val="accent2"/>
          </a:fillRef>
          <a:effectRef idx="1">
            <a:schemeClr val="accent2"/>
          </a:effectRef>
          <a:fontRef idx="minor">
            <a:schemeClr val="dk1"/>
          </a:fontRef>
        </dgm:style>
      </dgm:prSet>
      <dgm:spPr/>
      <dgm:t>
        <a:bodyPr/>
        <a:lstStyle/>
        <a:p>
          <a:r>
            <a:rPr lang="ru-RU" sz="1600" b="1" i="0" dirty="0" smtClean="0">
              <a:solidFill>
                <a:schemeClr val="tx1"/>
              </a:solidFill>
            </a:rPr>
            <a:t>Проведение мероприятий, обеспечивающих бесперебойное функционирование объектов и систем коммунального хозяйства</a:t>
          </a:r>
          <a:endParaRPr lang="ru-RU" sz="1600" b="1" dirty="0">
            <a:solidFill>
              <a:schemeClr val="tx1"/>
            </a:solidFill>
          </a:endParaRPr>
        </a:p>
      </dgm:t>
    </dgm:pt>
    <dgm:pt modelId="{7E63FB98-BFB6-48E9-B6D9-23AF7674C998}" type="parTrans" cxnId="{4A036AF2-920B-414F-BDE2-ADE0A03CFBB1}">
      <dgm:prSet/>
      <dgm:spPr/>
      <dgm:t>
        <a:bodyPr/>
        <a:lstStyle/>
        <a:p>
          <a:endParaRPr lang="ru-RU"/>
        </a:p>
      </dgm:t>
    </dgm:pt>
    <dgm:pt modelId="{F447C65D-4A77-4288-9C77-9BAF768ABE9E}" type="sibTrans" cxnId="{4A036AF2-920B-414F-BDE2-ADE0A03CFBB1}">
      <dgm:prSet/>
      <dgm:spPr/>
      <dgm:t>
        <a:bodyPr/>
        <a:lstStyle/>
        <a:p>
          <a:endParaRPr lang="ru-RU"/>
        </a:p>
      </dgm:t>
    </dgm:pt>
    <dgm:pt modelId="{58FA8308-57D6-4DE4-88DB-F4FFEE92F389}">
      <dgm:prSet custT="1">
        <dgm:style>
          <a:lnRef idx="1">
            <a:schemeClr val="accent2"/>
          </a:lnRef>
          <a:fillRef idx="2">
            <a:schemeClr val="accent2"/>
          </a:fillRef>
          <a:effectRef idx="1">
            <a:schemeClr val="accent2"/>
          </a:effectRef>
          <a:fontRef idx="minor">
            <a:schemeClr val="dk1"/>
          </a:fontRef>
        </dgm:style>
      </dgm:prSet>
      <dgm:spPr/>
      <dgm:t>
        <a:bodyPr/>
        <a:lstStyle/>
        <a:p>
          <a:r>
            <a:rPr lang="ru-RU" sz="1600" b="1" i="0" dirty="0" smtClean="0">
              <a:solidFill>
                <a:schemeClr val="tx1"/>
              </a:solidFill>
            </a:rPr>
            <a:t>Реконструкция систем теплоснабжения в </a:t>
          </a:r>
          <a:r>
            <a:rPr lang="ru-RU" sz="1600" b="1" i="0" dirty="0" err="1" smtClean="0">
              <a:solidFill>
                <a:schemeClr val="tx1"/>
              </a:solidFill>
            </a:rPr>
            <a:t>пгт</a:t>
          </a:r>
          <a:r>
            <a:rPr lang="ru-RU" sz="1600" b="1" i="0" dirty="0" smtClean="0">
              <a:solidFill>
                <a:schemeClr val="tx1"/>
              </a:solidFill>
            </a:rPr>
            <a:t>. Чернышевск</a:t>
          </a:r>
          <a:endParaRPr lang="ru-RU" sz="1600" b="1" dirty="0">
            <a:solidFill>
              <a:schemeClr val="tx1"/>
            </a:solidFill>
          </a:endParaRPr>
        </a:p>
      </dgm:t>
    </dgm:pt>
    <dgm:pt modelId="{6D33877B-5C49-4AB6-91C1-3856C2A41609}" type="parTrans" cxnId="{EA91FCC9-683C-4DA7-A05E-3E94EDCD4D0D}">
      <dgm:prSet/>
      <dgm:spPr/>
      <dgm:t>
        <a:bodyPr/>
        <a:lstStyle/>
        <a:p>
          <a:endParaRPr lang="ru-RU"/>
        </a:p>
      </dgm:t>
    </dgm:pt>
    <dgm:pt modelId="{3C3AECB5-607A-4087-B837-9A37965A6466}" type="sibTrans" cxnId="{EA91FCC9-683C-4DA7-A05E-3E94EDCD4D0D}">
      <dgm:prSet/>
      <dgm:spPr/>
      <dgm:t>
        <a:bodyPr/>
        <a:lstStyle/>
        <a:p>
          <a:endParaRPr lang="ru-RU"/>
        </a:p>
      </dgm:t>
    </dgm:pt>
    <dgm:pt modelId="{C908DD8A-9C3E-43A7-9378-401EF64BBB12}">
      <dgm:prSet custT="1">
        <dgm:style>
          <a:lnRef idx="1">
            <a:schemeClr val="accent2"/>
          </a:lnRef>
          <a:fillRef idx="2">
            <a:schemeClr val="accent2"/>
          </a:fillRef>
          <a:effectRef idx="1">
            <a:schemeClr val="accent2"/>
          </a:effectRef>
          <a:fontRef idx="minor">
            <a:schemeClr val="dk1"/>
          </a:fontRef>
        </dgm:style>
      </dgm:prSet>
      <dgm:spPr/>
      <dgm:t>
        <a:bodyPr/>
        <a:lstStyle/>
        <a:p>
          <a:r>
            <a:rPr lang="ru-RU" sz="1600" b="1" i="0" dirty="0" smtClean="0">
              <a:solidFill>
                <a:schemeClr val="tx1"/>
              </a:solidFill>
            </a:rPr>
            <a:t>Строительство </a:t>
          </a:r>
          <a:r>
            <a:rPr lang="ru-RU" sz="1600" b="1" i="0" dirty="0" err="1" smtClean="0">
              <a:solidFill>
                <a:schemeClr val="tx1"/>
              </a:solidFill>
            </a:rPr>
            <a:t>Гаурского</a:t>
          </a:r>
          <a:r>
            <a:rPr lang="ru-RU" sz="1600" b="1" i="0" dirty="0" smtClean="0">
              <a:solidFill>
                <a:schemeClr val="tx1"/>
              </a:solidFill>
            </a:rPr>
            <a:t> водовода</a:t>
          </a:r>
          <a:endParaRPr lang="ru-RU" sz="1600" b="1" dirty="0">
            <a:solidFill>
              <a:schemeClr val="tx1"/>
            </a:solidFill>
          </a:endParaRPr>
        </a:p>
      </dgm:t>
    </dgm:pt>
    <dgm:pt modelId="{7AEA1D8B-EB8D-4173-B46C-B4738C81A943}" type="parTrans" cxnId="{1E4CEB65-FC7C-4B65-B97B-BB16C1C69A82}">
      <dgm:prSet/>
      <dgm:spPr/>
      <dgm:t>
        <a:bodyPr/>
        <a:lstStyle/>
        <a:p>
          <a:endParaRPr lang="ru-RU"/>
        </a:p>
      </dgm:t>
    </dgm:pt>
    <dgm:pt modelId="{8FC25265-4AF4-44F7-82CA-06DAA9E67DF7}" type="sibTrans" cxnId="{1E4CEB65-FC7C-4B65-B97B-BB16C1C69A82}">
      <dgm:prSet/>
      <dgm:spPr/>
      <dgm:t>
        <a:bodyPr/>
        <a:lstStyle/>
        <a:p>
          <a:endParaRPr lang="ru-RU"/>
        </a:p>
      </dgm:t>
    </dgm:pt>
    <dgm:pt modelId="{60A8FE6F-8E0B-4199-8018-39A8C3906F76}">
      <dgm:prSet custT="1">
        <dgm:style>
          <a:lnRef idx="1">
            <a:schemeClr val="accent2"/>
          </a:lnRef>
          <a:fillRef idx="2">
            <a:schemeClr val="accent2"/>
          </a:fillRef>
          <a:effectRef idx="1">
            <a:schemeClr val="accent2"/>
          </a:effectRef>
          <a:fontRef idx="minor">
            <a:schemeClr val="dk1"/>
          </a:fontRef>
        </dgm:style>
      </dgm:prSet>
      <dgm:spPr/>
      <dgm:t>
        <a:bodyPr/>
        <a:lstStyle/>
        <a:p>
          <a:r>
            <a:rPr lang="ru-RU" sz="1600" b="1" i="0" dirty="0" smtClean="0">
              <a:solidFill>
                <a:schemeClr val="tx1"/>
              </a:solidFill>
            </a:rPr>
            <a:t>Строительство очистных сооружений в </a:t>
          </a:r>
          <a:r>
            <a:rPr lang="ru-RU" sz="1600" b="1" i="0" dirty="0" err="1" smtClean="0">
              <a:solidFill>
                <a:schemeClr val="tx1"/>
              </a:solidFill>
            </a:rPr>
            <a:t>пгт</a:t>
          </a:r>
          <a:r>
            <a:rPr lang="ru-RU" sz="1600" b="1" i="0" dirty="0" smtClean="0">
              <a:solidFill>
                <a:schemeClr val="tx1"/>
              </a:solidFill>
            </a:rPr>
            <a:t>. Чернышевск, </a:t>
          </a:r>
          <a:r>
            <a:rPr lang="ru-RU" sz="1600" b="1" i="0" dirty="0" err="1" smtClean="0">
              <a:solidFill>
                <a:schemeClr val="tx1"/>
              </a:solidFill>
            </a:rPr>
            <a:t>пгт</a:t>
          </a:r>
          <a:r>
            <a:rPr lang="ru-RU" sz="1600" b="1" i="0" dirty="0" smtClean="0">
              <a:solidFill>
                <a:schemeClr val="tx1"/>
              </a:solidFill>
            </a:rPr>
            <a:t>. </a:t>
          </a:r>
          <a:r>
            <a:rPr lang="ru-RU" sz="1600" b="1" i="0" dirty="0" err="1" smtClean="0">
              <a:solidFill>
                <a:schemeClr val="tx1"/>
              </a:solidFill>
            </a:rPr>
            <a:t>Жирекен</a:t>
          </a:r>
          <a:r>
            <a:rPr lang="ru-RU" sz="1600" b="1" i="0" dirty="0" smtClean="0">
              <a:solidFill>
                <a:schemeClr val="tx1"/>
              </a:solidFill>
            </a:rPr>
            <a:t>,</a:t>
          </a:r>
          <a:endParaRPr lang="ru-RU" sz="1600" b="1" dirty="0">
            <a:solidFill>
              <a:schemeClr val="tx1"/>
            </a:solidFill>
          </a:endParaRPr>
        </a:p>
      </dgm:t>
    </dgm:pt>
    <dgm:pt modelId="{97700C98-379F-4D7A-9662-D06410608A3E}" type="parTrans" cxnId="{1374092B-9C88-447B-B483-CEDBFF665680}">
      <dgm:prSet/>
      <dgm:spPr/>
      <dgm:t>
        <a:bodyPr/>
        <a:lstStyle/>
        <a:p>
          <a:endParaRPr lang="ru-RU"/>
        </a:p>
      </dgm:t>
    </dgm:pt>
    <dgm:pt modelId="{75FE9F11-72F2-4EFB-A062-A602E91F6B51}" type="sibTrans" cxnId="{1374092B-9C88-447B-B483-CEDBFF665680}">
      <dgm:prSet/>
      <dgm:spPr/>
      <dgm:t>
        <a:bodyPr/>
        <a:lstStyle/>
        <a:p>
          <a:endParaRPr lang="ru-RU"/>
        </a:p>
      </dgm:t>
    </dgm:pt>
    <dgm:pt modelId="{E08176F6-BFFA-4DB3-92E5-50518C8AA919}">
      <dgm:prSet custT="1">
        <dgm:style>
          <a:lnRef idx="1">
            <a:schemeClr val="accent2"/>
          </a:lnRef>
          <a:fillRef idx="2">
            <a:schemeClr val="accent2"/>
          </a:fillRef>
          <a:effectRef idx="1">
            <a:schemeClr val="accent2"/>
          </a:effectRef>
          <a:fontRef idx="minor">
            <a:schemeClr val="dk1"/>
          </a:fontRef>
        </dgm:style>
      </dgm:prSet>
      <dgm:spPr/>
      <dgm:t>
        <a:bodyPr/>
        <a:lstStyle/>
        <a:p>
          <a:r>
            <a:rPr lang="ru-RU" sz="1600" b="1" i="0" dirty="0" smtClean="0">
              <a:solidFill>
                <a:schemeClr val="tx1"/>
              </a:solidFill>
            </a:rPr>
            <a:t>Установка приборов учёта потребления коммунальных ресурсов</a:t>
          </a:r>
          <a:endParaRPr lang="ru-RU" sz="1600" b="1" dirty="0">
            <a:solidFill>
              <a:schemeClr val="tx1"/>
            </a:solidFill>
          </a:endParaRPr>
        </a:p>
      </dgm:t>
    </dgm:pt>
    <dgm:pt modelId="{C8E2C397-ABE7-478E-AA09-A5F852990C13}" type="parTrans" cxnId="{D05F26B8-B49E-4DC2-BCBA-E83799DDFB3D}">
      <dgm:prSet/>
      <dgm:spPr/>
      <dgm:t>
        <a:bodyPr/>
        <a:lstStyle/>
        <a:p>
          <a:endParaRPr lang="ru-RU"/>
        </a:p>
      </dgm:t>
    </dgm:pt>
    <dgm:pt modelId="{A2A75563-1377-446B-ABEE-945D6FCF718F}" type="sibTrans" cxnId="{D05F26B8-B49E-4DC2-BCBA-E83799DDFB3D}">
      <dgm:prSet/>
      <dgm:spPr/>
      <dgm:t>
        <a:bodyPr/>
        <a:lstStyle/>
        <a:p>
          <a:endParaRPr lang="ru-RU"/>
        </a:p>
      </dgm:t>
    </dgm:pt>
    <dgm:pt modelId="{F2EE75A4-1884-40D9-B14F-D7126BBD962F}" type="pres">
      <dgm:prSet presAssocID="{F0A0B7C0-E373-43AD-AC08-85B600804F60}" presName="linearFlow" presStyleCnt="0">
        <dgm:presLayoutVars>
          <dgm:dir/>
          <dgm:resizeHandles val="exact"/>
        </dgm:presLayoutVars>
      </dgm:prSet>
      <dgm:spPr/>
      <dgm:t>
        <a:bodyPr/>
        <a:lstStyle/>
        <a:p>
          <a:endParaRPr lang="ru-RU"/>
        </a:p>
      </dgm:t>
    </dgm:pt>
    <dgm:pt modelId="{4E1341C3-1901-4F5C-B189-0DF0D328332B}" type="pres">
      <dgm:prSet presAssocID="{60A8FE6F-8E0B-4199-8018-39A8C3906F76}" presName="composite" presStyleCnt="0"/>
      <dgm:spPr/>
    </dgm:pt>
    <dgm:pt modelId="{6DE925F5-72F3-4F2D-AB1D-CAA5AB933E65}" type="pres">
      <dgm:prSet presAssocID="{60A8FE6F-8E0B-4199-8018-39A8C3906F76}" presName="imgShp" presStyleLbl="fgImgPlace1" presStyleIdx="0" presStyleCnt="5"/>
      <dgm:spPr>
        <a:blipFill rotWithShape="1">
          <a:blip xmlns:r="http://schemas.openxmlformats.org/officeDocument/2006/relationships" r:embed="rId1"/>
          <a:stretch>
            <a:fillRect/>
          </a:stretch>
        </a:blipFill>
      </dgm:spPr>
      <dgm:t>
        <a:bodyPr/>
        <a:lstStyle/>
        <a:p>
          <a:endParaRPr lang="ru-RU"/>
        </a:p>
      </dgm:t>
    </dgm:pt>
    <dgm:pt modelId="{4140ACE1-A49E-4DF8-B26F-66047885945C}" type="pres">
      <dgm:prSet presAssocID="{60A8FE6F-8E0B-4199-8018-39A8C3906F76}" presName="txShp" presStyleLbl="node1" presStyleIdx="0" presStyleCnt="5">
        <dgm:presLayoutVars>
          <dgm:bulletEnabled val="1"/>
        </dgm:presLayoutVars>
      </dgm:prSet>
      <dgm:spPr/>
      <dgm:t>
        <a:bodyPr/>
        <a:lstStyle/>
        <a:p>
          <a:endParaRPr lang="ru-RU"/>
        </a:p>
      </dgm:t>
    </dgm:pt>
    <dgm:pt modelId="{BDB3EB70-C494-4A5A-A855-79173E4E4399}" type="pres">
      <dgm:prSet presAssocID="{75FE9F11-72F2-4EFB-A062-A602E91F6B51}" presName="spacing" presStyleCnt="0"/>
      <dgm:spPr/>
    </dgm:pt>
    <dgm:pt modelId="{23A30371-F7B5-4FBE-B526-EC3284F5B598}" type="pres">
      <dgm:prSet presAssocID="{58FA8308-57D6-4DE4-88DB-F4FFEE92F389}" presName="composite" presStyleCnt="0"/>
      <dgm:spPr/>
    </dgm:pt>
    <dgm:pt modelId="{81416F76-1CC1-47A7-8092-DC8DEF39FCC8}" type="pres">
      <dgm:prSet presAssocID="{58FA8308-57D6-4DE4-88DB-F4FFEE92F389}" presName="imgShp" presStyleLbl="fgImgPlace1" presStyleIdx="1" presStyleCnt="5"/>
      <dgm:spPr>
        <a:blipFill rotWithShape="1">
          <a:blip xmlns:r="http://schemas.openxmlformats.org/officeDocument/2006/relationships" r:embed="rId2"/>
          <a:stretch>
            <a:fillRect/>
          </a:stretch>
        </a:blipFill>
      </dgm:spPr>
      <dgm:t>
        <a:bodyPr/>
        <a:lstStyle/>
        <a:p>
          <a:endParaRPr lang="ru-RU"/>
        </a:p>
      </dgm:t>
    </dgm:pt>
    <dgm:pt modelId="{13AD1555-06B0-4AC3-A9A3-4E899042B5AC}" type="pres">
      <dgm:prSet presAssocID="{58FA8308-57D6-4DE4-88DB-F4FFEE92F389}" presName="txShp" presStyleLbl="node1" presStyleIdx="1" presStyleCnt="5">
        <dgm:presLayoutVars>
          <dgm:bulletEnabled val="1"/>
        </dgm:presLayoutVars>
      </dgm:prSet>
      <dgm:spPr/>
      <dgm:t>
        <a:bodyPr/>
        <a:lstStyle/>
        <a:p>
          <a:endParaRPr lang="ru-RU"/>
        </a:p>
      </dgm:t>
    </dgm:pt>
    <dgm:pt modelId="{48EC31E9-602C-4C96-96DB-AE0F8A68D848}" type="pres">
      <dgm:prSet presAssocID="{3C3AECB5-607A-4087-B837-9A37965A6466}" presName="spacing" presStyleCnt="0"/>
      <dgm:spPr/>
    </dgm:pt>
    <dgm:pt modelId="{11171FF5-BF14-472E-8024-3BF569121FCF}" type="pres">
      <dgm:prSet presAssocID="{B8CAF0B6-7D44-405B-B2F5-83985333A713}" presName="composite" presStyleCnt="0"/>
      <dgm:spPr/>
    </dgm:pt>
    <dgm:pt modelId="{7117035D-CBB2-4DC1-9226-F1B798AC36D1}" type="pres">
      <dgm:prSet presAssocID="{B8CAF0B6-7D44-405B-B2F5-83985333A713}" presName="imgShp" presStyleLbl="fgImgPlace1" presStyleIdx="2" presStyleCnt="5"/>
      <dgm:spPr>
        <a:blipFill rotWithShape="1">
          <a:blip xmlns:r="http://schemas.openxmlformats.org/officeDocument/2006/relationships" r:embed="rId3"/>
          <a:stretch>
            <a:fillRect/>
          </a:stretch>
        </a:blipFill>
      </dgm:spPr>
      <dgm:t>
        <a:bodyPr/>
        <a:lstStyle/>
        <a:p>
          <a:endParaRPr lang="ru-RU"/>
        </a:p>
      </dgm:t>
    </dgm:pt>
    <dgm:pt modelId="{9E44CFB1-C19E-4FAB-BDD2-06BA313BD9C8}" type="pres">
      <dgm:prSet presAssocID="{B8CAF0B6-7D44-405B-B2F5-83985333A713}" presName="txShp" presStyleLbl="node1" presStyleIdx="2" presStyleCnt="5">
        <dgm:presLayoutVars>
          <dgm:bulletEnabled val="1"/>
        </dgm:presLayoutVars>
      </dgm:prSet>
      <dgm:spPr/>
      <dgm:t>
        <a:bodyPr/>
        <a:lstStyle/>
        <a:p>
          <a:endParaRPr lang="ru-RU"/>
        </a:p>
      </dgm:t>
    </dgm:pt>
    <dgm:pt modelId="{538D1252-0DE1-4F8C-87D0-170AE2B79392}" type="pres">
      <dgm:prSet presAssocID="{F447C65D-4A77-4288-9C77-9BAF768ABE9E}" presName="spacing" presStyleCnt="0"/>
      <dgm:spPr/>
    </dgm:pt>
    <dgm:pt modelId="{F4B038EE-4F5B-4826-844A-9C7E6FB31126}" type="pres">
      <dgm:prSet presAssocID="{E08176F6-BFFA-4DB3-92E5-50518C8AA919}" presName="composite" presStyleCnt="0"/>
      <dgm:spPr/>
    </dgm:pt>
    <dgm:pt modelId="{354844F5-7C07-4381-B3B3-82CB0377BFB3}" type="pres">
      <dgm:prSet presAssocID="{E08176F6-BFFA-4DB3-92E5-50518C8AA919}" presName="imgShp" presStyleLbl="fgImgPlace1" presStyleIdx="3" presStyleCnt="5"/>
      <dgm:spPr>
        <a:blipFill rotWithShape="1">
          <a:blip xmlns:r="http://schemas.openxmlformats.org/officeDocument/2006/relationships" r:embed="rId4"/>
          <a:stretch>
            <a:fillRect/>
          </a:stretch>
        </a:blipFill>
      </dgm:spPr>
      <dgm:t>
        <a:bodyPr/>
        <a:lstStyle/>
        <a:p>
          <a:endParaRPr lang="ru-RU"/>
        </a:p>
      </dgm:t>
    </dgm:pt>
    <dgm:pt modelId="{D8152C5F-9DEF-45EA-929A-B22C8A21ECE6}" type="pres">
      <dgm:prSet presAssocID="{E08176F6-BFFA-4DB3-92E5-50518C8AA919}" presName="txShp" presStyleLbl="node1" presStyleIdx="3" presStyleCnt="5">
        <dgm:presLayoutVars>
          <dgm:bulletEnabled val="1"/>
        </dgm:presLayoutVars>
      </dgm:prSet>
      <dgm:spPr/>
      <dgm:t>
        <a:bodyPr/>
        <a:lstStyle/>
        <a:p>
          <a:endParaRPr lang="ru-RU"/>
        </a:p>
      </dgm:t>
    </dgm:pt>
    <dgm:pt modelId="{78DAB22C-FE49-43CE-A341-B749CF04CC96}" type="pres">
      <dgm:prSet presAssocID="{A2A75563-1377-446B-ABEE-945D6FCF718F}" presName="spacing" presStyleCnt="0"/>
      <dgm:spPr/>
    </dgm:pt>
    <dgm:pt modelId="{A9F2B407-87C6-4B21-82BA-72020A18F061}" type="pres">
      <dgm:prSet presAssocID="{C908DD8A-9C3E-43A7-9378-401EF64BBB12}" presName="composite" presStyleCnt="0"/>
      <dgm:spPr/>
    </dgm:pt>
    <dgm:pt modelId="{3AC0A447-DF3B-467F-895C-D3E322B3E769}" type="pres">
      <dgm:prSet presAssocID="{C908DD8A-9C3E-43A7-9378-401EF64BBB12}" presName="imgShp" presStyleLbl="fgImgPlace1" presStyleIdx="4" presStyleCnt="5"/>
      <dgm:spPr>
        <a:blipFill rotWithShape="1">
          <a:blip xmlns:r="http://schemas.openxmlformats.org/officeDocument/2006/relationships" r:embed="rId5"/>
          <a:stretch>
            <a:fillRect/>
          </a:stretch>
        </a:blipFill>
      </dgm:spPr>
      <dgm:t>
        <a:bodyPr/>
        <a:lstStyle/>
        <a:p>
          <a:endParaRPr lang="ru-RU"/>
        </a:p>
      </dgm:t>
    </dgm:pt>
    <dgm:pt modelId="{4F0F1DFC-97E8-47BA-8C9E-7728DF4F3E65}" type="pres">
      <dgm:prSet presAssocID="{C908DD8A-9C3E-43A7-9378-401EF64BBB12}" presName="txShp" presStyleLbl="node1" presStyleIdx="4" presStyleCnt="5">
        <dgm:presLayoutVars>
          <dgm:bulletEnabled val="1"/>
        </dgm:presLayoutVars>
      </dgm:prSet>
      <dgm:spPr/>
      <dgm:t>
        <a:bodyPr/>
        <a:lstStyle/>
        <a:p>
          <a:endParaRPr lang="ru-RU"/>
        </a:p>
      </dgm:t>
    </dgm:pt>
  </dgm:ptLst>
  <dgm:cxnLst>
    <dgm:cxn modelId="{A8D46270-91B3-40AF-9A00-37068AE61917}" type="presOf" srcId="{E08176F6-BFFA-4DB3-92E5-50518C8AA919}" destId="{D8152C5F-9DEF-45EA-929A-B22C8A21ECE6}" srcOrd="0" destOrd="0" presId="urn:microsoft.com/office/officeart/2005/8/layout/vList3#7"/>
    <dgm:cxn modelId="{3FAFA91B-37BB-4066-9611-88DE4C1002F0}" type="presOf" srcId="{B8CAF0B6-7D44-405B-B2F5-83985333A713}" destId="{9E44CFB1-C19E-4FAB-BDD2-06BA313BD9C8}" srcOrd="0" destOrd="0" presId="urn:microsoft.com/office/officeart/2005/8/layout/vList3#7"/>
    <dgm:cxn modelId="{EA91FCC9-683C-4DA7-A05E-3E94EDCD4D0D}" srcId="{F0A0B7C0-E373-43AD-AC08-85B600804F60}" destId="{58FA8308-57D6-4DE4-88DB-F4FFEE92F389}" srcOrd="1" destOrd="0" parTransId="{6D33877B-5C49-4AB6-91C1-3856C2A41609}" sibTransId="{3C3AECB5-607A-4087-B837-9A37965A6466}"/>
    <dgm:cxn modelId="{6635F5E2-4EBF-4C48-8604-A37119CB56BB}" type="presOf" srcId="{F0A0B7C0-E373-43AD-AC08-85B600804F60}" destId="{F2EE75A4-1884-40D9-B14F-D7126BBD962F}" srcOrd="0" destOrd="0" presId="urn:microsoft.com/office/officeart/2005/8/layout/vList3#7"/>
    <dgm:cxn modelId="{A2DB4370-8EC8-40A3-9F23-DC122C742F6B}" type="presOf" srcId="{C908DD8A-9C3E-43A7-9378-401EF64BBB12}" destId="{4F0F1DFC-97E8-47BA-8C9E-7728DF4F3E65}" srcOrd="0" destOrd="0" presId="urn:microsoft.com/office/officeart/2005/8/layout/vList3#7"/>
    <dgm:cxn modelId="{F4C36833-7AAA-4424-8329-CDF4811D418B}" type="presOf" srcId="{58FA8308-57D6-4DE4-88DB-F4FFEE92F389}" destId="{13AD1555-06B0-4AC3-A9A3-4E899042B5AC}" srcOrd="0" destOrd="0" presId="urn:microsoft.com/office/officeart/2005/8/layout/vList3#7"/>
    <dgm:cxn modelId="{1374092B-9C88-447B-B483-CEDBFF665680}" srcId="{F0A0B7C0-E373-43AD-AC08-85B600804F60}" destId="{60A8FE6F-8E0B-4199-8018-39A8C3906F76}" srcOrd="0" destOrd="0" parTransId="{97700C98-379F-4D7A-9662-D06410608A3E}" sibTransId="{75FE9F11-72F2-4EFB-A062-A602E91F6B51}"/>
    <dgm:cxn modelId="{D05F26B8-B49E-4DC2-BCBA-E83799DDFB3D}" srcId="{F0A0B7C0-E373-43AD-AC08-85B600804F60}" destId="{E08176F6-BFFA-4DB3-92E5-50518C8AA919}" srcOrd="3" destOrd="0" parTransId="{C8E2C397-ABE7-478E-AA09-A5F852990C13}" sibTransId="{A2A75563-1377-446B-ABEE-945D6FCF718F}"/>
    <dgm:cxn modelId="{1E4CEB65-FC7C-4B65-B97B-BB16C1C69A82}" srcId="{F0A0B7C0-E373-43AD-AC08-85B600804F60}" destId="{C908DD8A-9C3E-43A7-9378-401EF64BBB12}" srcOrd="4" destOrd="0" parTransId="{7AEA1D8B-EB8D-4173-B46C-B4738C81A943}" sibTransId="{8FC25265-4AF4-44F7-82CA-06DAA9E67DF7}"/>
    <dgm:cxn modelId="{73205DB2-681E-4350-AE85-25CCD4649516}" type="presOf" srcId="{60A8FE6F-8E0B-4199-8018-39A8C3906F76}" destId="{4140ACE1-A49E-4DF8-B26F-66047885945C}" srcOrd="0" destOrd="0" presId="urn:microsoft.com/office/officeart/2005/8/layout/vList3#7"/>
    <dgm:cxn modelId="{4A036AF2-920B-414F-BDE2-ADE0A03CFBB1}" srcId="{F0A0B7C0-E373-43AD-AC08-85B600804F60}" destId="{B8CAF0B6-7D44-405B-B2F5-83985333A713}" srcOrd="2" destOrd="0" parTransId="{7E63FB98-BFB6-48E9-B6D9-23AF7674C998}" sibTransId="{F447C65D-4A77-4288-9C77-9BAF768ABE9E}"/>
    <dgm:cxn modelId="{52071832-5857-4054-B16F-1810A3863756}" type="presParOf" srcId="{F2EE75A4-1884-40D9-B14F-D7126BBD962F}" destId="{4E1341C3-1901-4F5C-B189-0DF0D328332B}" srcOrd="0" destOrd="0" presId="urn:microsoft.com/office/officeart/2005/8/layout/vList3#7"/>
    <dgm:cxn modelId="{32D4DA01-2B0E-4F08-A1F0-BE8DE9FC6DDC}" type="presParOf" srcId="{4E1341C3-1901-4F5C-B189-0DF0D328332B}" destId="{6DE925F5-72F3-4F2D-AB1D-CAA5AB933E65}" srcOrd="0" destOrd="0" presId="urn:microsoft.com/office/officeart/2005/8/layout/vList3#7"/>
    <dgm:cxn modelId="{764D86DB-31DB-4A8C-837B-1708203A435C}" type="presParOf" srcId="{4E1341C3-1901-4F5C-B189-0DF0D328332B}" destId="{4140ACE1-A49E-4DF8-B26F-66047885945C}" srcOrd="1" destOrd="0" presId="urn:microsoft.com/office/officeart/2005/8/layout/vList3#7"/>
    <dgm:cxn modelId="{6CC70838-3137-469A-B565-CCAC7132622B}" type="presParOf" srcId="{F2EE75A4-1884-40D9-B14F-D7126BBD962F}" destId="{BDB3EB70-C494-4A5A-A855-79173E4E4399}" srcOrd="1" destOrd="0" presId="urn:microsoft.com/office/officeart/2005/8/layout/vList3#7"/>
    <dgm:cxn modelId="{C5F95134-665C-4A03-9DA2-4319FB8C66B2}" type="presParOf" srcId="{F2EE75A4-1884-40D9-B14F-D7126BBD962F}" destId="{23A30371-F7B5-4FBE-B526-EC3284F5B598}" srcOrd="2" destOrd="0" presId="urn:microsoft.com/office/officeart/2005/8/layout/vList3#7"/>
    <dgm:cxn modelId="{B5875A67-08EF-4841-BE66-257639D739D5}" type="presParOf" srcId="{23A30371-F7B5-4FBE-B526-EC3284F5B598}" destId="{81416F76-1CC1-47A7-8092-DC8DEF39FCC8}" srcOrd="0" destOrd="0" presId="urn:microsoft.com/office/officeart/2005/8/layout/vList3#7"/>
    <dgm:cxn modelId="{FE8F72DF-F59A-461D-B9C3-1C22244551C5}" type="presParOf" srcId="{23A30371-F7B5-4FBE-B526-EC3284F5B598}" destId="{13AD1555-06B0-4AC3-A9A3-4E899042B5AC}" srcOrd="1" destOrd="0" presId="urn:microsoft.com/office/officeart/2005/8/layout/vList3#7"/>
    <dgm:cxn modelId="{625AD4D5-7BD2-478E-8B53-CC4D09B601F7}" type="presParOf" srcId="{F2EE75A4-1884-40D9-B14F-D7126BBD962F}" destId="{48EC31E9-602C-4C96-96DB-AE0F8A68D848}" srcOrd="3" destOrd="0" presId="urn:microsoft.com/office/officeart/2005/8/layout/vList3#7"/>
    <dgm:cxn modelId="{F0345927-9A8D-4BDC-9A55-5673E58A2B64}" type="presParOf" srcId="{F2EE75A4-1884-40D9-B14F-D7126BBD962F}" destId="{11171FF5-BF14-472E-8024-3BF569121FCF}" srcOrd="4" destOrd="0" presId="urn:microsoft.com/office/officeart/2005/8/layout/vList3#7"/>
    <dgm:cxn modelId="{B3248209-2A91-499C-888C-19DB183856B6}" type="presParOf" srcId="{11171FF5-BF14-472E-8024-3BF569121FCF}" destId="{7117035D-CBB2-4DC1-9226-F1B798AC36D1}" srcOrd="0" destOrd="0" presId="urn:microsoft.com/office/officeart/2005/8/layout/vList3#7"/>
    <dgm:cxn modelId="{5A509B35-3C3B-418D-BF48-8A5EAF009776}" type="presParOf" srcId="{11171FF5-BF14-472E-8024-3BF569121FCF}" destId="{9E44CFB1-C19E-4FAB-BDD2-06BA313BD9C8}" srcOrd="1" destOrd="0" presId="urn:microsoft.com/office/officeart/2005/8/layout/vList3#7"/>
    <dgm:cxn modelId="{C7A50BC8-776E-4359-95F2-706A1C9B55FD}" type="presParOf" srcId="{F2EE75A4-1884-40D9-B14F-D7126BBD962F}" destId="{538D1252-0DE1-4F8C-87D0-170AE2B79392}" srcOrd="5" destOrd="0" presId="urn:microsoft.com/office/officeart/2005/8/layout/vList3#7"/>
    <dgm:cxn modelId="{3950E7C5-EA12-4135-B648-91875AC2D134}" type="presParOf" srcId="{F2EE75A4-1884-40D9-B14F-D7126BBD962F}" destId="{F4B038EE-4F5B-4826-844A-9C7E6FB31126}" srcOrd="6" destOrd="0" presId="urn:microsoft.com/office/officeart/2005/8/layout/vList3#7"/>
    <dgm:cxn modelId="{B0ABEA0E-8EAE-4C5B-BEB7-A54AAE7058FB}" type="presParOf" srcId="{F4B038EE-4F5B-4826-844A-9C7E6FB31126}" destId="{354844F5-7C07-4381-B3B3-82CB0377BFB3}" srcOrd="0" destOrd="0" presId="urn:microsoft.com/office/officeart/2005/8/layout/vList3#7"/>
    <dgm:cxn modelId="{66FC59D1-215E-40E6-B45A-119A831A9AB6}" type="presParOf" srcId="{F4B038EE-4F5B-4826-844A-9C7E6FB31126}" destId="{D8152C5F-9DEF-45EA-929A-B22C8A21ECE6}" srcOrd="1" destOrd="0" presId="urn:microsoft.com/office/officeart/2005/8/layout/vList3#7"/>
    <dgm:cxn modelId="{2C76DBBA-AD8F-4ED5-B863-F3795DD08CDC}" type="presParOf" srcId="{F2EE75A4-1884-40D9-B14F-D7126BBD962F}" destId="{78DAB22C-FE49-43CE-A341-B749CF04CC96}" srcOrd="7" destOrd="0" presId="urn:microsoft.com/office/officeart/2005/8/layout/vList3#7"/>
    <dgm:cxn modelId="{F48635DF-D91B-474F-A2F2-B0F7ACA731CC}" type="presParOf" srcId="{F2EE75A4-1884-40D9-B14F-D7126BBD962F}" destId="{A9F2B407-87C6-4B21-82BA-72020A18F061}" srcOrd="8" destOrd="0" presId="urn:microsoft.com/office/officeart/2005/8/layout/vList3#7"/>
    <dgm:cxn modelId="{74184915-4DDC-428A-BB3D-05A81AA47C0E}" type="presParOf" srcId="{A9F2B407-87C6-4B21-82BA-72020A18F061}" destId="{3AC0A447-DF3B-467F-895C-D3E322B3E769}" srcOrd="0" destOrd="0" presId="urn:microsoft.com/office/officeart/2005/8/layout/vList3#7"/>
    <dgm:cxn modelId="{94B8A88B-608F-4421-BFED-34DEA3E9AB66}" type="presParOf" srcId="{A9F2B407-87C6-4B21-82BA-72020A18F061}" destId="{4F0F1DFC-97E8-47BA-8C9E-7728DF4F3E65}" srcOrd="1" destOrd="0" presId="urn:microsoft.com/office/officeart/2005/8/layout/vList3#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0A0B7C0-E373-43AD-AC08-85B600804F60}" type="doc">
      <dgm:prSet loTypeId="urn:microsoft.com/office/officeart/2005/8/layout/vList3#7" loCatId="list" qsTypeId="urn:microsoft.com/office/officeart/2005/8/quickstyle/simple1" qsCatId="simple" csTypeId="urn:microsoft.com/office/officeart/2005/8/colors/accent1_2" csCatId="accent1" phldr="1"/>
      <dgm:spPr/>
      <dgm:t>
        <a:bodyPr/>
        <a:lstStyle/>
        <a:p>
          <a:endParaRPr lang="ru-RU"/>
        </a:p>
      </dgm:t>
    </dgm:pt>
    <dgm:pt modelId="{00EBE810-2EC3-4D83-9796-08E31455F83D}">
      <dgm:prSet custT="1"/>
      <dgm:spPr/>
      <dgm:t>
        <a:bodyPr/>
        <a:lstStyle/>
        <a:p>
          <a:r>
            <a:rPr lang="ru-RU" sz="1400" b="1" i="0" dirty="0" smtClean="0">
              <a:solidFill>
                <a:schemeClr val="tx1"/>
              </a:solidFill>
            </a:rPr>
            <a:t>Строительство автомобильных дорог</a:t>
          </a:r>
          <a:endParaRPr lang="ru-RU" sz="1400" b="1" dirty="0">
            <a:solidFill>
              <a:schemeClr val="tx1"/>
            </a:solidFill>
          </a:endParaRPr>
        </a:p>
      </dgm:t>
    </dgm:pt>
    <dgm:pt modelId="{E4E4A18E-5653-458B-A818-4B36FA857ACD}" type="parTrans" cxnId="{5EC0E8D5-B875-4C56-849A-F274C55D72EE}">
      <dgm:prSet/>
      <dgm:spPr/>
      <dgm:t>
        <a:bodyPr/>
        <a:lstStyle/>
        <a:p>
          <a:endParaRPr lang="ru-RU"/>
        </a:p>
      </dgm:t>
    </dgm:pt>
    <dgm:pt modelId="{E7EBAB1E-1ADE-4D45-A536-A7EC90E06583}" type="sibTrans" cxnId="{5EC0E8D5-B875-4C56-849A-F274C55D72EE}">
      <dgm:prSet/>
      <dgm:spPr/>
      <dgm:t>
        <a:bodyPr/>
        <a:lstStyle/>
        <a:p>
          <a:endParaRPr lang="ru-RU"/>
        </a:p>
      </dgm:t>
    </dgm:pt>
    <dgm:pt modelId="{58918313-102A-4E39-B305-95157CF0CF0C}">
      <dgm:prSet custT="1"/>
      <dgm:spPr/>
      <dgm:t>
        <a:bodyPr/>
        <a:lstStyle/>
        <a:p>
          <a:r>
            <a:rPr lang="ru-RU" sz="1400" b="1" i="0" dirty="0" smtClean="0">
              <a:solidFill>
                <a:schemeClr val="tx1"/>
              </a:solidFill>
            </a:rPr>
            <a:t>Работы по поддержанию автомобильных дорог общего пользования местного значения и дорожных сооружений в состоянии, отвечающем требованиям безопасности</a:t>
          </a:r>
          <a:endParaRPr lang="ru-RU" sz="1400" b="1" dirty="0">
            <a:solidFill>
              <a:schemeClr val="tx1"/>
            </a:solidFill>
          </a:endParaRPr>
        </a:p>
      </dgm:t>
    </dgm:pt>
    <dgm:pt modelId="{7CA6D5A3-C3A4-4F32-947D-092FA0938FFA}" type="parTrans" cxnId="{5F11D883-3F59-4BF4-9DDF-4A6ED1593497}">
      <dgm:prSet/>
      <dgm:spPr/>
      <dgm:t>
        <a:bodyPr/>
        <a:lstStyle/>
        <a:p>
          <a:endParaRPr lang="ru-RU"/>
        </a:p>
      </dgm:t>
    </dgm:pt>
    <dgm:pt modelId="{960B5077-967E-4404-A528-F9621E8FF1E6}" type="sibTrans" cxnId="{5F11D883-3F59-4BF4-9DDF-4A6ED1593497}">
      <dgm:prSet/>
      <dgm:spPr/>
      <dgm:t>
        <a:bodyPr/>
        <a:lstStyle/>
        <a:p>
          <a:endParaRPr lang="ru-RU"/>
        </a:p>
      </dgm:t>
    </dgm:pt>
    <dgm:pt modelId="{B4D7BB8F-5295-4491-9352-30836994F206}">
      <dgm:prSet/>
      <dgm:spPr/>
      <dgm:t>
        <a:bodyPr/>
        <a:lstStyle/>
        <a:p>
          <a:r>
            <a:rPr lang="ru-RU" b="1" i="0" dirty="0" smtClean="0">
              <a:solidFill>
                <a:schemeClr val="tx1"/>
              </a:solidFill>
            </a:rPr>
            <a:t>Разработка комплексного плана развития дорожной сети на территории Чернышевского района</a:t>
          </a:r>
          <a:endParaRPr lang="ru-RU" b="1" dirty="0">
            <a:solidFill>
              <a:schemeClr val="tx1"/>
            </a:solidFill>
          </a:endParaRPr>
        </a:p>
      </dgm:t>
    </dgm:pt>
    <dgm:pt modelId="{CFBF5D02-2905-4E37-A67F-BA139E2261E0}" type="parTrans" cxnId="{29D2BA72-E104-4413-A438-30969BDB1E42}">
      <dgm:prSet/>
      <dgm:spPr/>
      <dgm:t>
        <a:bodyPr/>
        <a:lstStyle/>
        <a:p>
          <a:endParaRPr lang="ru-RU"/>
        </a:p>
      </dgm:t>
    </dgm:pt>
    <dgm:pt modelId="{85703134-3A5B-411C-B026-DA98B676131D}" type="sibTrans" cxnId="{29D2BA72-E104-4413-A438-30969BDB1E42}">
      <dgm:prSet/>
      <dgm:spPr/>
      <dgm:t>
        <a:bodyPr/>
        <a:lstStyle/>
        <a:p>
          <a:endParaRPr lang="ru-RU"/>
        </a:p>
      </dgm:t>
    </dgm:pt>
    <dgm:pt modelId="{8967D4AF-AF37-484B-908D-0A9C68A6F15F}">
      <dgm:prSet/>
      <dgm:spPr/>
      <dgm:t>
        <a:bodyPr/>
        <a:lstStyle/>
        <a:p>
          <a:r>
            <a:rPr lang="ru-RU" b="1" i="0" dirty="0" smtClean="0">
              <a:solidFill>
                <a:schemeClr val="tx1"/>
              </a:solidFill>
            </a:rPr>
            <a:t>Развитие предприятий по обслуживанию дорог на территории района, обеспечение коммунальной технико</a:t>
          </a:r>
          <a:endParaRPr lang="ru-RU" b="1" dirty="0">
            <a:solidFill>
              <a:schemeClr val="tx1"/>
            </a:solidFill>
          </a:endParaRPr>
        </a:p>
      </dgm:t>
    </dgm:pt>
    <dgm:pt modelId="{B7952891-4982-4337-B917-64155FB113E5}" type="parTrans" cxnId="{C9C1C1DB-9F15-4CFF-8DA3-DD3CAF19AA42}">
      <dgm:prSet/>
      <dgm:spPr/>
      <dgm:t>
        <a:bodyPr/>
        <a:lstStyle/>
        <a:p>
          <a:endParaRPr lang="ru-RU"/>
        </a:p>
      </dgm:t>
    </dgm:pt>
    <dgm:pt modelId="{42AB8712-7EA7-4B61-8F11-9CAF86D74E7F}" type="sibTrans" cxnId="{C9C1C1DB-9F15-4CFF-8DA3-DD3CAF19AA42}">
      <dgm:prSet/>
      <dgm:spPr/>
      <dgm:t>
        <a:bodyPr/>
        <a:lstStyle/>
        <a:p>
          <a:endParaRPr lang="ru-RU"/>
        </a:p>
      </dgm:t>
    </dgm:pt>
    <dgm:pt modelId="{29580B39-FB04-485D-B98A-9D882CB15312}">
      <dgm:prSet custT="1"/>
      <dgm:spPr/>
      <dgm:t>
        <a:bodyPr/>
        <a:lstStyle/>
        <a:p>
          <a:r>
            <a:rPr lang="ru-RU" sz="1400" b="1" i="0" dirty="0" smtClean="0">
              <a:solidFill>
                <a:schemeClr val="tx1"/>
              </a:solidFill>
            </a:rPr>
            <a:t>Реконструкция и капитальный ремонт участков автомобильных дорог федерального и регионального значения и инженерных сооружений на них в пределах границ муниципального района.</a:t>
          </a:r>
          <a:endParaRPr lang="ru-RU" sz="1400" b="1" dirty="0">
            <a:solidFill>
              <a:schemeClr val="tx1"/>
            </a:solidFill>
          </a:endParaRPr>
        </a:p>
      </dgm:t>
    </dgm:pt>
    <dgm:pt modelId="{DD061F0C-B403-4E15-9196-28D887130EB9}" type="parTrans" cxnId="{10839543-3042-4DB2-989A-87A55A1CED22}">
      <dgm:prSet/>
      <dgm:spPr/>
      <dgm:t>
        <a:bodyPr/>
        <a:lstStyle/>
        <a:p>
          <a:endParaRPr lang="ru-RU"/>
        </a:p>
      </dgm:t>
    </dgm:pt>
    <dgm:pt modelId="{6E1255D5-1EEC-4C2B-A518-F62D80ECA74C}" type="sibTrans" cxnId="{10839543-3042-4DB2-989A-87A55A1CED22}">
      <dgm:prSet/>
      <dgm:spPr/>
      <dgm:t>
        <a:bodyPr/>
        <a:lstStyle/>
        <a:p>
          <a:endParaRPr lang="ru-RU"/>
        </a:p>
      </dgm:t>
    </dgm:pt>
    <dgm:pt modelId="{F2EE75A4-1884-40D9-B14F-D7126BBD962F}" type="pres">
      <dgm:prSet presAssocID="{F0A0B7C0-E373-43AD-AC08-85B600804F60}" presName="linearFlow" presStyleCnt="0">
        <dgm:presLayoutVars>
          <dgm:dir/>
          <dgm:resizeHandles val="exact"/>
        </dgm:presLayoutVars>
      </dgm:prSet>
      <dgm:spPr/>
      <dgm:t>
        <a:bodyPr/>
        <a:lstStyle/>
        <a:p>
          <a:endParaRPr lang="ru-RU"/>
        </a:p>
      </dgm:t>
    </dgm:pt>
    <dgm:pt modelId="{D65195AA-11F9-4D97-AA81-18FCF83C13C7}" type="pres">
      <dgm:prSet presAssocID="{00EBE810-2EC3-4D83-9796-08E31455F83D}" presName="composite" presStyleCnt="0"/>
      <dgm:spPr/>
    </dgm:pt>
    <dgm:pt modelId="{257E478C-BC35-4665-B383-ED8AB5012716}" type="pres">
      <dgm:prSet presAssocID="{00EBE810-2EC3-4D83-9796-08E31455F83D}" presName="imgShp" presStyleLbl="fgImgPlace1" presStyleIdx="0" presStyleCnt="5"/>
      <dgm:spPr>
        <a:blipFill rotWithShape="1">
          <a:blip xmlns:r="http://schemas.openxmlformats.org/officeDocument/2006/relationships" r:embed="rId1"/>
          <a:stretch>
            <a:fillRect/>
          </a:stretch>
        </a:blipFill>
      </dgm:spPr>
      <dgm:t>
        <a:bodyPr/>
        <a:lstStyle/>
        <a:p>
          <a:endParaRPr lang="ru-RU"/>
        </a:p>
      </dgm:t>
    </dgm:pt>
    <dgm:pt modelId="{20E07C0D-E311-41A3-8B60-407B3D343EE7}" type="pres">
      <dgm:prSet presAssocID="{00EBE810-2EC3-4D83-9796-08E31455F83D}" presName="txShp" presStyleLbl="node1" presStyleIdx="0" presStyleCnt="5">
        <dgm:presLayoutVars>
          <dgm:bulletEnabled val="1"/>
        </dgm:presLayoutVars>
      </dgm:prSet>
      <dgm:spPr/>
      <dgm:t>
        <a:bodyPr/>
        <a:lstStyle/>
        <a:p>
          <a:endParaRPr lang="ru-RU"/>
        </a:p>
      </dgm:t>
    </dgm:pt>
    <dgm:pt modelId="{FD837E05-50F4-4C6D-9227-B3A68E6E108D}" type="pres">
      <dgm:prSet presAssocID="{E7EBAB1E-1ADE-4D45-A536-A7EC90E06583}" presName="spacing" presStyleCnt="0"/>
      <dgm:spPr/>
    </dgm:pt>
    <dgm:pt modelId="{6F0109C9-0C1C-42AA-AF83-28533FAB962D}" type="pres">
      <dgm:prSet presAssocID="{29580B39-FB04-485D-B98A-9D882CB15312}" presName="composite" presStyleCnt="0"/>
      <dgm:spPr/>
    </dgm:pt>
    <dgm:pt modelId="{65D9281D-ED9C-4945-89B3-17E239849168}" type="pres">
      <dgm:prSet presAssocID="{29580B39-FB04-485D-B98A-9D882CB15312}" presName="imgShp" presStyleLbl="fgImgPlace1" presStyleIdx="1" presStyleCnt="5"/>
      <dgm:spPr>
        <a:blipFill rotWithShape="1">
          <a:blip xmlns:r="http://schemas.openxmlformats.org/officeDocument/2006/relationships" r:embed="rId2"/>
          <a:stretch>
            <a:fillRect/>
          </a:stretch>
        </a:blipFill>
      </dgm:spPr>
      <dgm:t>
        <a:bodyPr/>
        <a:lstStyle/>
        <a:p>
          <a:endParaRPr lang="ru-RU"/>
        </a:p>
      </dgm:t>
    </dgm:pt>
    <dgm:pt modelId="{3D33E4E7-4512-46C8-AA9A-5DC2C0CFDAC6}" type="pres">
      <dgm:prSet presAssocID="{29580B39-FB04-485D-B98A-9D882CB15312}" presName="txShp" presStyleLbl="node1" presStyleIdx="1" presStyleCnt="5" custScaleY="137012">
        <dgm:presLayoutVars>
          <dgm:bulletEnabled val="1"/>
        </dgm:presLayoutVars>
      </dgm:prSet>
      <dgm:spPr/>
      <dgm:t>
        <a:bodyPr/>
        <a:lstStyle/>
        <a:p>
          <a:endParaRPr lang="ru-RU"/>
        </a:p>
      </dgm:t>
    </dgm:pt>
    <dgm:pt modelId="{28098553-ABED-4871-8EAE-1EF32CB1E173}" type="pres">
      <dgm:prSet presAssocID="{6E1255D5-1EEC-4C2B-A518-F62D80ECA74C}" presName="spacing" presStyleCnt="0"/>
      <dgm:spPr/>
    </dgm:pt>
    <dgm:pt modelId="{8823F0D9-6C44-4971-98BE-9B67A390F32B}" type="pres">
      <dgm:prSet presAssocID="{58918313-102A-4E39-B305-95157CF0CF0C}" presName="composite" presStyleCnt="0"/>
      <dgm:spPr/>
    </dgm:pt>
    <dgm:pt modelId="{A4EAC0B0-5442-48DC-80FB-C6478A7C2583}" type="pres">
      <dgm:prSet presAssocID="{58918313-102A-4E39-B305-95157CF0CF0C}" presName="imgShp" presStyleLbl="fgImgPlace1" presStyleIdx="2" presStyleCnt="5"/>
      <dgm:spPr>
        <a:blipFill rotWithShape="1">
          <a:blip xmlns:r="http://schemas.openxmlformats.org/officeDocument/2006/relationships" r:embed="rId3"/>
          <a:stretch>
            <a:fillRect/>
          </a:stretch>
        </a:blipFill>
      </dgm:spPr>
      <dgm:t>
        <a:bodyPr/>
        <a:lstStyle/>
        <a:p>
          <a:endParaRPr lang="ru-RU"/>
        </a:p>
      </dgm:t>
    </dgm:pt>
    <dgm:pt modelId="{8A209C03-7F1E-42EA-854E-178FA6AF7FE7}" type="pres">
      <dgm:prSet presAssocID="{58918313-102A-4E39-B305-95157CF0CF0C}" presName="txShp" presStyleLbl="node1" presStyleIdx="2" presStyleCnt="5" custScaleY="129202">
        <dgm:presLayoutVars>
          <dgm:bulletEnabled val="1"/>
        </dgm:presLayoutVars>
      </dgm:prSet>
      <dgm:spPr/>
      <dgm:t>
        <a:bodyPr/>
        <a:lstStyle/>
        <a:p>
          <a:endParaRPr lang="ru-RU"/>
        </a:p>
      </dgm:t>
    </dgm:pt>
    <dgm:pt modelId="{D0A395B8-99CD-44F7-BCA2-6D1618C7810B}" type="pres">
      <dgm:prSet presAssocID="{960B5077-967E-4404-A528-F9621E8FF1E6}" presName="spacing" presStyleCnt="0"/>
      <dgm:spPr/>
    </dgm:pt>
    <dgm:pt modelId="{0C297F56-D86F-4F38-9918-FDF22318BEED}" type="pres">
      <dgm:prSet presAssocID="{8967D4AF-AF37-484B-908D-0A9C68A6F15F}" presName="composite" presStyleCnt="0"/>
      <dgm:spPr/>
    </dgm:pt>
    <dgm:pt modelId="{92A7A35F-71AF-413A-A473-B94DACE7DD66}" type="pres">
      <dgm:prSet presAssocID="{8967D4AF-AF37-484B-908D-0A9C68A6F15F}" presName="imgShp" presStyleLbl="fgImgPlace1" presStyleIdx="3" presStyleCnt="5"/>
      <dgm:spPr>
        <a:blipFill rotWithShape="1">
          <a:blip xmlns:r="http://schemas.openxmlformats.org/officeDocument/2006/relationships" r:embed="rId4"/>
          <a:stretch>
            <a:fillRect/>
          </a:stretch>
        </a:blipFill>
      </dgm:spPr>
      <dgm:t>
        <a:bodyPr/>
        <a:lstStyle/>
        <a:p>
          <a:endParaRPr lang="ru-RU"/>
        </a:p>
      </dgm:t>
    </dgm:pt>
    <dgm:pt modelId="{DA37DCD3-1EF6-4D05-8BCE-6AC660BD6B29}" type="pres">
      <dgm:prSet presAssocID="{8967D4AF-AF37-484B-908D-0A9C68A6F15F}" presName="txShp" presStyleLbl="node1" presStyleIdx="3" presStyleCnt="5">
        <dgm:presLayoutVars>
          <dgm:bulletEnabled val="1"/>
        </dgm:presLayoutVars>
      </dgm:prSet>
      <dgm:spPr/>
      <dgm:t>
        <a:bodyPr/>
        <a:lstStyle/>
        <a:p>
          <a:endParaRPr lang="ru-RU"/>
        </a:p>
      </dgm:t>
    </dgm:pt>
    <dgm:pt modelId="{E02C874D-5321-416C-B248-F7DB401BCBDB}" type="pres">
      <dgm:prSet presAssocID="{42AB8712-7EA7-4B61-8F11-9CAF86D74E7F}" presName="spacing" presStyleCnt="0"/>
      <dgm:spPr/>
    </dgm:pt>
    <dgm:pt modelId="{DCA6CA30-AE59-4D44-89D0-29B5406BDB5D}" type="pres">
      <dgm:prSet presAssocID="{B4D7BB8F-5295-4491-9352-30836994F206}" presName="composite" presStyleCnt="0"/>
      <dgm:spPr/>
    </dgm:pt>
    <dgm:pt modelId="{E72C89F0-C8E1-4858-8A12-276476429A51}" type="pres">
      <dgm:prSet presAssocID="{B4D7BB8F-5295-4491-9352-30836994F206}" presName="imgShp" presStyleLbl="fgImgPlace1" presStyleIdx="4" presStyleCnt="5"/>
      <dgm:spPr>
        <a:blipFill rotWithShape="1">
          <a:blip xmlns:r="http://schemas.openxmlformats.org/officeDocument/2006/relationships" r:embed="rId5"/>
          <a:stretch>
            <a:fillRect/>
          </a:stretch>
        </a:blipFill>
      </dgm:spPr>
      <dgm:t>
        <a:bodyPr/>
        <a:lstStyle/>
        <a:p>
          <a:endParaRPr lang="ru-RU"/>
        </a:p>
      </dgm:t>
    </dgm:pt>
    <dgm:pt modelId="{FACE6ED9-25B6-493D-A4A9-A6A14C3AEE3A}" type="pres">
      <dgm:prSet presAssocID="{B4D7BB8F-5295-4491-9352-30836994F206}" presName="txShp" presStyleLbl="node1" presStyleIdx="4" presStyleCnt="5" custLinFactNeighborX="-53" custLinFactNeighborY="-2819">
        <dgm:presLayoutVars>
          <dgm:bulletEnabled val="1"/>
        </dgm:presLayoutVars>
      </dgm:prSet>
      <dgm:spPr/>
      <dgm:t>
        <a:bodyPr/>
        <a:lstStyle/>
        <a:p>
          <a:endParaRPr lang="ru-RU"/>
        </a:p>
      </dgm:t>
    </dgm:pt>
  </dgm:ptLst>
  <dgm:cxnLst>
    <dgm:cxn modelId="{D369E000-98D7-45FD-A35C-2C2C1ED6CFF8}" type="presOf" srcId="{B4D7BB8F-5295-4491-9352-30836994F206}" destId="{FACE6ED9-25B6-493D-A4A9-A6A14C3AEE3A}" srcOrd="0" destOrd="0" presId="urn:microsoft.com/office/officeart/2005/8/layout/vList3#7"/>
    <dgm:cxn modelId="{29D2BA72-E104-4413-A438-30969BDB1E42}" srcId="{F0A0B7C0-E373-43AD-AC08-85B600804F60}" destId="{B4D7BB8F-5295-4491-9352-30836994F206}" srcOrd="4" destOrd="0" parTransId="{CFBF5D02-2905-4E37-A67F-BA139E2261E0}" sibTransId="{85703134-3A5B-411C-B026-DA98B676131D}"/>
    <dgm:cxn modelId="{98229D74-2728-4B69-BB34-C33646C00C0D}" type="presOf" srcId="{00EBE810-2EC3-4D83-9796-08E31455F83D}" destId="{20E07C0D-E311-41A3-8B60-407B3D343EE7}" srcOrd="0" destOrd="0" presId="urn:microsoft.com/office/officeart/2005/8/layout/vList3#7"/>
    <dgm:cxn modelId="{FB935EA3-EAA3-4C36-A22F-7B2D797FC426}" type="presOf" srcId="{58918313-102A-4E39-B305-95157CF0CF0C}" destId="{8A209C03-7F1E-42EA-854E-178FA6AF7FE7}" srcOrd="0" destOrd="0" presId="urn:microsoft.com/office/officeart/2005/8/layout/vList3#7"/>
    <dgm:cxn modelId="{CC0121B0-C326-4A0A-A093-DE38558E7EA0}" type="presOf" srcId="{F0A0B7C0-E373-43AD-AC08-85B600804F60}" destId="{F2EE75A4-1884-40D9-B14F-D7126BBD962F}" srcOrd="0" destOrd="0" presId="urn:microsoft.com/office/officeart/2005/8/layout/vList3#7"/>
    <dgm:cxn modelId="{5F11D883-3F59-4BF4-9DDF-4A6ED1593497}" srcId="{F0A0B7C0-E373-43AD-AC08-85B600804F60}" destId="{58918313-102A-4E39-B305-95157CF0CF0C}" srcOrd="2" destOrd="0" parTransId="{7CA6D5A3-C3A4-4F32-947D-092FA0938FFA}" sibTransId="{960B5077-967E-4404-A528-F9621E8FF1E6}"/>
    <dgm:cxn modelId="{7893A9F6-95BB-43B7-8E35-AFFC0AD61369}" type="presOf" srcId="{29580B39-FB04-485D-B98A-9D882CB15312}" destId="{3D33E4E7-4512-46C8-AA9A-5DC2C0CFDAC6}" srcOrd="0" destOrd="0" presId="urn:microsoft.com/office/officeart/2005/8/layout/vList3#7"/>
    <dgm:cxn modelId="{C9C1C1DB-9F15-4CFF-8DA3-DD3CAF19AA42}" srcId="{F0A0B7C0-E373-43AD-AC08-85B600804F60}" destId="{8967D4AF-AF37-484B-908D-0A9C68A6F15F}" srcOrd="3" destOrd="0" parTransId="{B7952891-4982-4337-B917-64155FB113E5}" sibTransId="{42AB8712-7EA7-4B61-8F11-9CAF86D74E7F}"/>
    <dgm:cxn modelId="{10839543-3042-4DB2-989A-87A55A1CED22}" srcId="{F0A0B7C0-E373-43AD-AC08-85B600804F60}" destId="{29580B39-FB04-485D-B98A-9D882CB15312}" srcOrd="1" destOrd="0" parTransId="{DD061F0C-B403-4E15-9196-28D887130EB9}" sibTransId="{6E1255D5-1EEC-4C2B-A518-F62D80ECA74C}"/>
    <dgm:cxn modelId="{5EC0E8D5-B875-4C56-849A-F274C55D72EE}" srcId="{F0A0B7C0-E373-43AD-AC08-85B600804F60}" destId="{00EBE810-2EC3-4D83-9796-08E31455F83D}" srcOrd="0" destOrd="0" parTransId="{E4E4A18E-5653-458B-A818-4B36FA857ACD}" sibTransId="{E7EBAB1E-1ADE-4D45-A536-A7EC90E06583}"/>
    <dgm:cxn modelId="{6B992005-A911-45A2-A901-9934625B1B75}" type="presOf" srcId="{8967D4AF-AF37-484B-908D-0A9C68A6F15F}" destId="{DA37DCD3-1EF6-4D05-8BCE-6AC660BD6B29}" srcOrd="0" destOrd="0" presId="urn:microsoft.com/office/officeart/2005/8/layout/vList3#7"/>
    <dgm:cxn modelId="{2C004A9E-C6E6-49EA-A444-B2ED13A0EAB1}" type="presParOf" srcId="{F2EE75A4-1884-40D9-B14F-D7126BBD962F}" destId="{D65195AA-11F9-4D97-AA81-18FCF83C13C7}" srcOrd="0" destOrd="0" presId="urn:microsoft.com/office/officeart/2005/8/layout/vList3#7"/>
    <dgm:cxn modelId="{097B828D-A308-4A76-89E8-FC052E10504D}" type="presParOf" srcId="{D65195AA-11F9-4D97-AA81-18FCF83C13C7}" destId="{257E478C-BC35-4665-B383-ED8AB5012716}" srcOrd="0" destOrd="0" presId="urn:microsoft.com/office/officeart/2005/8/layout/vList3#7"/>
    <dgm:cxn modelId="{0937647B-49A5-4653-A0BD-08D82C773434}" type="presParOf" srcId="{D65195AA-11F9-4D97-AA81-18FCF83C13C7}" destId="{20E07C0D-E311-41A3-8B60-407B3D343EE7}" srcOrd="1" destOrd="0" presId="urn:microsoft.com/office/officeart/2005/8/layout/vList3#7"/>
    <dgm:cxn modelId="{45927123-C91A-476E-A401-4BEFFFAC83E2}" type="presParOf" srcId="{F2EE75A4-1884-40D9-B14F-D7126BBD962F}" destId="{FD837E05-50F4-4C6D-9227-B3A68E6E108D}" srcOrd="1" destOrd="0" presId="urn:microsoft.com/office/officeart/2005/8/layout/vList3#7"/>
    <dgm:cxn modelId="{72821E48-3D4E-4A60-80DF-2A4B8E02886C}" type="presParOf" srcId="{F2EE75A4-1884-40D9-B14F-D7126BBD962F}" destId="{6F0109C9-0C1C-42AA-AF83-28533FAB962D}" srcOrd="2" destOrd="0" presId="urn:microsoft.com/office/officeart/2005/8/layout/vList3#7"/>
    <dgm:cxn modelId="{16814FA0-FC25-4AE9-8DFD-32A75475FC25}" type="presParOf" srcId="{6F0109C9-0C1C-42AA-AF83-28533FAB962D}" destId="{65D9281D-ED9C-4945-89B3-17E239849168}" srcOrd="0" destOrd="0" presId="urn:microsoft.com/office/officeart/2005/8/layout/vList3#7"/>
    <dgm:cxn modelId="{ECD89DE7-5C06-42E0-BF57-425DD82600DC}" type="presParOf" srcId="{6F0109C9-0C1C-42AA-AF83-28533FAB962D}" destId="{3D33E4E7-4512-46C8-AA9A-5DC2C0CFDAC6}" srcOrd="1" destOrd="0" presId="urn:microsoft.com/office/officeart/2005/8/layout/vList3#7"/>
    <dgm:cxn modelId="{A58F4A40-C040-4F65-A73F-AACE60B6E28B}" type="presParOf" srcId="{F2EE75A4-1884-40D9-B14F-D7126BBD962F}" destId="{28098553-ABED-4871-8EAE-1EF32CB1E173}" srcOrd="3" destOrd="0" presId="urn:microsoft.com/office/officeart/2005/8/layout/vList3#7"/>
    <dgm:cxn modelId="{F8B75FAB-8D6A-4D30-A48D-C56B60E1F66E}" type="presParOf" srcId="{F2EE75A4-1884-40D9-B14F-D7126BBD962F}" destId="{8823F0D9-6C44-4971-98BE-9B67A390F32B}" srcOrd="4" destOrd="0" presId="urn:microsoft.com/office/officeart/2005/8/layout/vList3#7"/>
    <dgm:cxn modelId="{33861060-5575-4131-B142-2F3EFD6067B8}" type="presParOf" srcId="{8823F0D9-6C44-4971-98BE-9B67A390F32B}" destId="{A4EAC0B0-5442-48DC-80FB-C6478A7C2583}" srcOrd="0" destOrd="0" presId="urn:microsoft.com/office/officeart/2005/8/layout/vList3#7"/>
    <dgm:cxn modelId="{9925DB3D-7A25-4C65-9F50-00D220121EE5}" type="presParOf" srcId="{8823F0D9-6C44-4971-98BE-9B67A390F32B}" destId="{8A209C03-7F1E-42EA-854E-178FA6AF7FE7}" srcOrd="1" destOrd="0" presId="urn:microsoft.com/office/officeart/2005/8/layout/vList3#7"/>
    <dgm:cxn modelId="{8290BB7A-791B-4E34-A29D-D2C825C53A5B}" type="presParOf" srcId="{F2EE75A4-1884-40D9-B14F-D7126BBD962F}" destId="{D0A395B8-99CD-44F7-BCA2-6D1618C7810B}" srcOrd="5" destOrd="0" presId="urn:microsoft.com/office/officeart/2005/8/layout/vList3#7"/>
    <dgm:cxn modelId="{69D39F55-EE1C-475B-80B4-DEBE14C2703D}" type="presParOf" srcId="{F2EE75A4-1884-40D9-B14F-D7126BBD962F}" destId="{0C297F56-D86F-4F38-9918-FDF22318BEED}" srcOrd="6" destOrd="0" presId="urn:microsoft.com/office/officeart/2005/8/layout/vList3#7"/>
    <dgm:cxn modelId="{FBA7C819-3DA2-4932-8E42-5F393D0E41AA}" type="presParOf" srcId="{0C297F56-D86F-4F38-9918-FDF22318BEED}" destId="{92A7A35F-71AF-413A-A473-B94DACE7DD66}" srcOrd="0" destOrd="0" presId="urn:microsoft.com/office/officeart/2005/8/layout/vList3#7"/>
    <dgm:cxn modelId="{8C9F1E98-ABE2-4360-801A-EB96C2369EDA}" type="presParOf" srcId="{0C297F56-D86F-4F38-9918-FDF22318BEED}" destId="{DA37DCD3-1EF6-4D05-8BCE-6AC660BD6B29}" srcOrd="1" destOrd="0" presId="urn:microsoft.com/office/officeart/2005/8/layout/vList3#7"/>
    <dgm:cxn modelId="{0FC643F6-6236-4093-B3F5-60B6B92FF451}" type="presParOf" srcId="{F2EE75A4-1884-40D9-B14F-D7126BBD962F}" destId="{E02C874D-5321-416C-B248-F7DB401BCBDB}" srcOrd="7" destOrd="0" presId="urn:microsoft.com/office/officeart/2005/8/layout/vList3#7"/>
    <dgm:cxn modelId="{091E43BA-0D82-4596-AC8F-05A305846753}" type="presParOf" srcId="{F2EE75A4-1884-40D9-B14F-D7126BBD962F}" destId="{DCA6CA30-AE59-4D44-89D0-29B5406BDB5D}" srcOrd="8" destOrd="0" presId="urn:microsoft.com/office/officeart/2005/8/layout/vList3#7"/>
    <dgm:cxn modelId="{909E0C36-2FD7-4B69-860C-9331DC4B8623}" type="presParOf" srcId="{DCA6CA30-AE59-4D44-89D0-29B5406BDB5D}" destId="{E72C89F0-C8E1-4858-8A12-276476429A51}" srcOrd="0" destOrd="0" presId="urn:microsoft.com/office/officeart/2005/8/layout/vList3#7"/>
    <dgm:cxn modelId="{4BD8404C-D83F-4B57-BB26-F6C9B35B12AF}" type="presParOf" srcId="{DCA6CA30-AE59-4D44-89D0-29B5406BDB5D}" destId="{FACE6ED9-25B6-493D-A4A9-A6A14C3AEE3A}" srcOrd="1" destOrd="0" presId="urn:microsoft.com/office/officeart/2005/8/layout/vList3#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F0A0B7C0-E373-43AD-AC08-85B600804F60}" type="doc">
      <dgm:prSet loTypeId="urn:microsoft.com/office/officeart/2005/8/layout/vList3#7" loCatId="list" qsTypeId="urn:microsoft.com/office/officeart/2005/8/quickstyle/simple1" qsCatId="simple" csTypeId="urn:microsoft.com/office/officeart/2005/8/colors/accent1_2" csCatId="accent1" phldr="1"/>
      <dgm:spPr/>
      <dgm:t>
        <a:bodyPr/>
        <a:lstStyle/>
        <a:p>
          <a:endParaRPr lang="ru-RU"/>
        </a:p>
      </dgm:t>
    </dgm:pt>
    <dgm:pt modelId="{5869FD42-3BFF-42F4-8C6E-8E18D993B960}">
      <dgm:prSet custT="1"/>
      <dgm:spPr/>
      <dgm:t>
        <a:bodyPr/>
        <a:lstStyle/>
        <a:p>
          <a:r>
            <a:rPr lang="ru-RU" sz="2000" b="1" i="0" dirty="0" smtClean="0">
              <a:solidFill>
                <a:schemeClr val="tx1"/>
              </a:solidFill>
            </a:rPr>
            <a:t>Оказание содействия операторам, осуществляющим деятельность на местном рынке информационных и телекоммуникационных услуг</a:t>
          </a:r>
          <a:endParaRPr lang="ru-RU" sz="2000" b="1" dirty="0">
            <a:solidFill>
              <a:schemeClr val="tx1"/>
            </a:solidFill>
          </a:endParaRPr>
        </a:p>
      </dgm:t>
    </dgm:pt>
    <dgm:pt modelId="{D09FFC42-7549-4376-9550-4BA377512F9A}" type="parTrans" cxnId="{314CBFAB-1E2F-4DDF-A0BD-C0BBA94BC96D}">
      <dgm:prSet/>
      <dgm:spPr/>
      <dgm:t>
        <a:bodyPr/>
        <a:lstStyle/>
        <a:p>
          <a:endParaRPr lang="ru-RU"/>
        </a:p>
      </dgm:t>
    </dgm:pt>
    <dgm:pt modelId="{EB568FC3-61F6-4026-AC83-F4B007702F13}" type="sibTrans" cxnId="{314CBFAB-1E2F-4DDF-A0BD-C0BBA94BC96D}">
      <dgm:prSet/>
      <dgm:spPr/>
      <dgm:t>
        <a:bodyPr/>
        <a:lstStyle/>
        <a:p>
          <a:endParaRPr lang="ru-RU"/>
        </a:p>
      </dgm:t>
    </dgm:pt>
    <dgm:pt modelId="{72107B6B-11BB-48D3-AA2E-7700F7499FA4}">
      <dgm:prSet custT="1"/>
      <dgm:spPr/>
      <dgm:t>
        <a:bodyPr/>
        <a:lstStyle/>
        <a:p>
          <a:r>
            <a:rPr lang="ru-RU" sz="2000" b="1" i="0" dirty="0" smtClean="0">
              <a:solidFill>
                <a:schemeClr val="tx1"/>
              </a:solidFill>
            </a:rPr>
            <a:t>Развитие электронного информационного пространства через использование возможностей единых автоматизированных информационных систем</a:t>
          </a:r>
          <a:endParaRPr lang="ru-RU" sz="2000" b="1" dirty="0">
            <a:solidFill>
              <a:schemeClr val="tx1"/>
            </a:solidFill>
          </a:endParaRPr>
        </a:p>
      </dgm:t>
    </dgm:pt>
    <dgm:pt modelId="{386F4EF7-E8B2-4368-8DB3-1DCF4E89C748}" type="parTrans" cxnId="{97A68045-DE6B-48E3-8F39-8FAB42EF438B}">
      <dgm:prSet/>
      <dgm:spPr/>
      <dgm:t>
        <a:bodyPr/>
        <a:lstStyle/>
        <a:p>
          <a:endParaRPr lang="ru-RU"/>
        </a:p>
      </dgm:t>
    </dgm:pt>
    <dgm:pt modelId="{44D3EA64-5441-41D9-9F9F-F5877C3BE704}" type="sibTrans" cxnId="{97A68045-DE6B-48E3-8F39-8FAB42EF438B}">
      <dgm:prSet/>
      <dgm:spPr/>
      <dgm:t>
        <a:bodyPr/>
        <a:lstStyle/>
        <a:p>
          <a:endParaRPr lang="ru-RU"/>
        </a:p>
      </dgm:t>
    </dgm:pt>
    <dgm:pt modelId="{F2EE75A4-1884-40D9-B14F-D7126BBD962F}" type="pres">
      <dgm:prSet presAssocID="{F0A0B7C0-E373-43AD-AC08-85B600804F60}" presName="linearFlow" presStyleCnt="0">
        <dgm:presLayoutVars>
          <dgm:dir/>
          <dgm:resizeHandles val="exact"/>
        </dgm:presLayoutVars>
      </dgm:prSet>
      <dgm:spPr/>
      <dgm:t>
        <a:bodyPr/>
        <a:lstStyle/>
        <a:p>
          <a:endParaRPr lang="ru-RU"/>
        </a:p>
      </dgm:t>
    </dgm:pt>
    <dgm:pt modelId="{3A7AE3B3-2083-4FA8-967A-4662EC586A13}" type="pres">
      <dgm:prSet presAssocID="{5869FD42-3BFF-42F4-8C6E-8E18D993B960}" presName="composite" presStyleCnt="0"/>
      <dgm:spPr/>
    </dgm:pt>
    <dgm:pt modelId="{81EBF45A-6521-4C11-8FEF-02378AA0FDD1}" type="pres">
      <dgm:prSet presAssocID="{5869FD42-3BFF-42F4-8C6E-8E18D993B960}" presName="imgShp" presStyleLbl="fgImgPlace1" presStyleIdx="0" presStyleCnt="2"/>
      <dgm:spPr>
        <a:blipFill rotWithShape="1">
          <a:blip xmlns:r="http://schemas.openxmlformats.org/officeDocument/2006/relationships" r:embed="rId1"/>
          <a:stretch>
            <a:fillRect/>
          </a:stretch>
        </a:blipFill>
      </dgm:spPr>
      <dgm:t>
        <a:bodyPr/>
        <a:lstStyle/>
        <a:p>
          <a:endParaRPr lang="ru-RU"/>
        </a:p>
      </dgm:t>
    </dgm:pt>
    <dgm:pt modelId="{5F1EC2F8-AD4C-4A82-A616-7D36ADAA07B9}" type="pres">
      <dgm:prSet presAssocID="{5869FD42-3BFF-42F4-8C6E-8E18D993B960}" presName="txShp" presStyleLbl="node1" presStyleIdx="0" presStyleCnt="2">
        <dgm:presLayoutVars>
          <dgm:bulletEnabled val="1"/>
        </dgm:presLayoutVars>
      </dgm:prSet>
      <dgm:spPr/>
      <dgm:t>
        <a:bodyPr/>
        <a:lstStyle/>
        <a:p>
          <a:endParaRPr lang="ru-RU"/>
        </a:p>
      </dgm:t>
    </dgm:pt>
    <dgm:pt modelId="{A838B76B-C53F-4BA5-A9E8-993E0E468B72}" type="pres">
      <dgm:prSet presAssocID="{EB568FC3-61F6-4026-AC83-F4B007702F13}" presName="spacing" presStyleCnt="0"/>
      <dgm:spPr/>
    </dgm:pt>
    <dgm:pt modelId="{BA89AE54-51AF-4EB2-8EA7-4108B1DF6198}" type="pres">
      <dgm:prSet presAssocID="{72107B6B-11BB-48D3-AA2E-7700F7499FA4}" presName="composite" presStyleCnt="0"/>
      <dgm:spPr/>
    </dgm:pt>
    <dgm:pt modelId="{A7A9C4AA-00FF-4E3B-9440-E5F103902AA7}" type="pres">
      <dgm:prSet presAssocID="{72107B6B-11BB-48D3-AA2E-7700F7499FA4}" presName="imgShp" presStyleLbl="fgImgPlace1" presStyleIdx="1" presStyleCnt="2" custLinFactNeighborX="-845" custLinFactNeighborY="-991"/>
      <dgm:spPr>
        <a:blipFill rotWithShape="1">
          <a:blip xmlns:r="http://schemas.openxmlformats.org/officeDocument/2006/relationships" r:embed="rId2"/>
          <a:stretch>
            <a:fillRect/>
          </a:stretch>
        </a:blipFill>
      </dgm:spPr>
      <dgm:t>
        <a:bodyPr/>
        <a:lstStyle/>
        <a:p>
          <a:endParaRPr lang="ru-RU"/>
        </a:p>
      </dgm:t>
    </dgm:pt>
    <dgm:pt modelId="{CCF539DB-C859-45DA-B224-DEDE47A8B3F9}" type="pres">
      <dgm:prSet presAssocID="{72107B6B-11BB-48D3-AA2E-7700F7499FA4}" presName="txShp" presStyleLbl="node1" presStyleIdx="1" presStyleCnt="2">
        <dgm:presLayoutVars>
          <dgm:bulletEnabled val="1"/>
        </dgm:presLayoutVars>
      </dgm:prSet>
      <dgm:spPr/>
      <dgm:t>
        <a:bodyPr/>
        <a:lstStyle/>
        <a:p>
          <a:endParaRPr lang="ru-RU"/>
        </a:p>
      </dgm:t>
    </dgm:pt>
  </dgm:ptLst>
  <dgm:cxnLst>
    <dgm:cxn modelId="{49DE4AE3-A76E-488F-8C1A-7BAA65553160}" type="presOf" srcId="{72107B6B-11BB-48D3-AA2E-7700F7499FA4}" destId="{CCF539DB-C859-45DA-B224-DEDE47A8B3F9}" srcOrd="0" destOrd="0" presId="urn:microsoft.com/office/officeart/2005/8/layout/vList3#7"/>
    <dgm:cxn modelId="{00BF8B4C-B63E-4D9F-88EA-9D9E4A4A4052}" type="presOf" srcId="{5869FD42-3BFF-42F4-8C6E-8E18D993B960}" destId="{5F1EC2F8-AD4C-4A82-A616-7D36ADAA07B9}" srcOrd="0" destOrd="0" presId="urn:microsoft.com/office/officeart/2005/8/layout/vList3#7"/>
    <dgm:cxn modelId="{D29CF3FC-0ACB-48A0-B671-E16F1FBB2E03}" type="presOf" srcId="{F0A0B7C0-E373-43AD-AC08-85B600804F60}" destId="{F2EE75A4-1884-40D9-B14F-D7126BBD962F}" srcOrd="0" destOrd="0" presId="urn:microsoft.com/office/officeart/2005/8/layout/vList3#7"/>
    <dgm:cxn modelId="{314CBFAB-1E2F-4DDF-A0BD-C0BBA94BC96D}" srcId="{F0A0B7C0-E373-43AD-AC08-85B600804F60}" destId="{5869FD42-3BFF-42F4-8C6E-8E18D993B960}" srcOrd="0" destOrd="0" parTransId="{D09FFC42-7549-4376-9550-4BA377512F9A}" sibTransId="{EB568FC3-61F6-4026-AC83-F4B007702F13}"/>
    <dgm:cxn modelId="{97A68045-DE6B-48E3-8F39-8FAB42EF438B}" srcId="{F0A0B7C0-E373-43AD-AC08-85B600804F60}" destId="{72107B6B-11BB-48D3-AA2E-7700F7499FA4}" srcOrd="1" destOrd="0" parTransId="{386F4EF7-E8B2-4368-8DB3-1DCF4E89C748}" sibTransId="{44D3EA64-5441-41D9-9F9F-F5877C3BE704}"/>
    <dgm:cxn modelId="{F7B9206A-DE52-412E-B9B0-ABE974176A06}" type="presParOf" srcId="{F2EE75A4-1884-40D9-B14F-D7126BBD962F}" destId="{3A7AE3B3-2083-4FA8-967A-4662EC586A13}" srcOrd="0" destOrd="0" presId="urn:microsoft.com/office/officeart/2005/8/layout/vList3#7"/>
    <dgm:cxn modelId="{98BAA13D-DE7A-495B-9F9F-15CE3F4B06A3}" type="presParOf" srcId="{3A7AE3B3-2083-4FA8-967A-4662EC586A13}" destId="{81EBF45A-6521-4C11-8FEF-02378AA0FDD1}" srcOrd="0" destOrd="0" presId="urn:microsoft.com/office/officeart/2005/8/layout/vList3#7"/>
    <dgm:cxn modelId="{DB019A28-BBE6-4C44-B392-09197C7910CA}" type="presParOf" srcId="{3A7AE3B3-2083-4FA8-967A-4662EC586A13}" destId="{5F1EC2F8-AD4C-4A82-A616-7D36ADAA07B9}" srcOrd="1" destOrd="0" presId="urn:microsoft.com/office/officeart/2005/8/layout/vList3#7"/>
    <dgm:cxn modelId="{207DAF59-25B0-45A1-ABBD-311D401EA451}" type="presParOf" srcId="{F2EE75A4-1884-40D9-B14F-D7126BBD962F}" destId="{A838B76B-C53F-4BA5-A9E8-993E0E468B72}" srcOrd="1" destOrd="0" presId="urn:microsoft.com/office/officeart/2005/8/layout/vList3#7"/>
    <dgm:cxn modelId="{BBA4FE29-1BF7-4BD6-A4F1-CAC4C18C46B5}" type="presParOf" srcId="{F2EE75A4-1884-40D9-B14F-D7126BBD962F}" destId="{BA89AE54-51AF-4EB2-8EA7-4108B1DF6198}" srcOrd="2" destOrd="0" presId="urn:microsoft.com/office/officeart/2005/8/layout/vList3#7"/>
    <dgm:cxn modelId="{8BD26E3B-4AC4-4697-88CF-B9BC056983CF}" type="presParOf" srcId="{BA89AE54-51AF-4EB2-8EA7-4108B1DF6198}" destId="{A7A9C4AA-00FF-4E3B-9440-E5F103902AA7}" srcOrd="0" destOrd="0" presId="urn:microsoft.com/office/officeart/2005/8/layout/vList3#7"/>
    <dgm:cxn modelId="{D8BDEBFF-6E0B-4632-B10C-2E0023280204}" type="presParOf" srcId="{BA89AE54-51AF-4EB2-8EA7-4108B1DF6198}" destId="{CCF539DB-C859-45DA-B224-DEDE47A8B3F9}" srcOrd="1" destOrd="0" presId="urn:microsoft.com/office/officeart/2005/8/layout/vList3#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3E86F0-D0B6-449A-8847-848D586F6771}" type="doc">
      <dgm:prSet loTypeId="urn:microsoft.com/office/officeart/2005/8/layout/chevron1" loCatId="process" qsTypeId="urn:microsoft.com/office/officeart/2005/8/quickstyle/simple1" qsCatId="simple" csTypeId="urn:microsoft.com/office/officeart/2005/8/colors/accent1_2" csCatId="accent1" phldr="1"/>
      <dgm:spPr/>
    </dgm:pt>
    <dgm:pt modelId="{6316BA45-F241-4B66-AC83-F7642D74E4E7}">
      <dgm:prSet phldrT="[Текст]" custT="1"/>
      <dgm:spPr/>
      <dgm:t>
        <a:bodyPr/>
        <a:lstStyle/>
        <a:p>
          <a:r>
            <a:rPr lang="ru-RU" sz="1500" b="1" dirty="0" err="1" smtClean="0">
              <a:solidFill>
                <a:schemeClr val="tx1"/>
              </a:solidFill>
            </a:rPr>
            <a:t>гос</a:t>
          </a:r>
          <a:r>
            <a:rPr lang="ru-RU" sz="1500" b="1" dirty="0" smtClean="0">
              <a:solidFill>
                <a:schemeClr val="tx1"/>
              </a:solidFill>
            </a:rPr>
            <a:t>. управление</a:t>
          </a:r>
          <a:endParaRPr lang="ru-RU" sz="1500" b="1" dirty="0">
            <a:solidFill>
              <a:schemeClr val="tx1"/>
            </a:solidFill>
          </a:endParaRPr>
        </a:p>
      </dgm:t>
    </dgm:pt>
    <dgm:pt modelId="{E41C252B-8A52-49AC-8893-A8BADFEDF49B}" type="parTrans" cxnId="{33A7B094-ED39-4EB1-BC47-9D68D31CB17A}">
      <dgm:prSet/>
      <dgm:spPr/>
      <dgm:t>
        <a:bodyPr/>
        <a:lstStyle/>
        <a:p>
          <a:endParaRPr lang="ru-RU"/>
        </a:p>
      </dgm:t>
    </dgm:pt>
    <dgm:pt modelId="{FF3844BA-3E9B-437D-B130-062DF5616A88}" type="sibTrans" cxnId="{33A7B094-ED39-4EB1-BC47-9D68D31CB17A}">
      <dgm:prSet/>
      <dgm:spPr/>
      <dgm:t>
        <a:bodyPr/>
        <a:lstStyle/>
        <a:p>
          <a:endParaRPr lang="ru-RU"/>
        </a:p>
      </dgm:t>
    </dgm:pt>
    <dgm:pt modelId="{CCC6F96C-9D2C-4EFA-8444-290FADF11EEA}">
      <dgm:prSet phldrT="[Текст]" custT="1"/>
      <dgm:spPr/>
      <dgm:t>
        <a:bodyPr/>
        <a:lstStyle/>
        <a:p>
          <a:r>
            <a:rPr lang="ru-RU" sz="1600" b="1" dirty="0" smtClean="0">
              <a:solidFill>
                <a:schemeClr val="tx1"/>
              </a:solidFill>
            </a:rPr>
            <a:t>1025</a:t>
          </a:r>
          <a:endParaRPr lang="ru-RU" sz="1600" b="1" dirty="0">
            <a:solidFill>
              <a:schemeClr val="tx1"/>
            </a:solidFill>
          </a:endParaRPr>
        </a:p>
      </dgm:t>
    </dgm:pt>
    <dgm:pt modelId="{88A14DBD-2853-4615-B69B-518659E3E9A2}" type="parTrans" cxnId="{63701428-64C4-43DC-9382-BB2079B3EA1E}">
      <dgm:prSet/>
      <dgm:spPr/>
      <dgm:t>
        <a:bodyPr/>
        <a:lstStyle/>
        <a:p>
          <a:endParaRPr lang="ru-RU"/>
        </a:p>
      </dgm:t>
    </dgm:pt>
    <dgm:pt modelId="{C51A30FB-95F7-4B2C-9783-8D9E763C20DA}" type="sibTrans" cxnId="{63701428-64C4-43DC-9382-BB2079B3EA1E}">
      <dgm:prSet/>
      <dgm:spPr/>
      <dgm:t>
        <a:bodyPr/>
        <a:lstStyle/>
        <a:p>
          <a:endParaRPr lang="ru-RU"/>
        </a:p>
      </dgm:t>
    </dgm:pt>
    <dgm:pt modelId="{1E74BBF8-0CCB-4855-9550-AB187F70AC0F}">
      <dgm:prSet phldrT="[Текст]" custT="1"/>
      <dgm:spPr/>
      <dgm:t>
        <a:bodyPr/>
        <a:lstStyle/>
        <a:p>
          <a:r>
            <a:rPr lang="ru-RU" sz="1600" b="1" dirty="0" smtClean="0">
              <a:solidFill>
                <a:schemeClr val="tx1"/>
              </a:solidFill>
            </a:rPr>
            <a:t>557</a:t>
          </a:r>
          <a:endParaRPr lang="ru-RU" sz="1600" b="1" dirty="0">
            <a:solidFill>
              <a:schemeClr val="tx1"/>
            </a:solidFill>
          </a:endParaRPr>
        </a:p>
      </dgm:t>
    </dgm:pt>
    <dgm:pt modelId="{4C5F2885-738F-408E-8AAC-DEFA8A60AC52}" type="parTrans" cxnId="{A6517BA0-571D-406F-90AE-A3891693BBD9}">
      <dgm:prSet/>
      <dgm:spPr/>
      <dgm:t>
        <a:bodyPr/>
        <a:lstStyle/>
        <a:p>
          <a:endParaRPr lang="ru-RU"/>
        </a:p>
      </dgm:t>
    </dgm:pt>
    <dgm:pt modelId="{73C2A6EE-825B-451F-BFC2-280F0B7AB94E}" type="sibTrans" cxnId="{A6517BA0-571D-406F-90AE-A3891693BBD9}">
      <dgm:prSet/>
      <dgm:spPr/>
      <dgm:t>
        <a:bodyPr/>
        <a:lstStyle/>
        <a:p>
          <a:endParaRPr lang="ru-RU"/>
        </a:p>
      </dgm:t>
    </dgm:pt>
    <dgm:pt modelId="{566AD03B-1F46-4434-94F3-2E9E10CBE99F}" type="pres">
      <dgm:prSet presAssocID="{7F3E86F0-D0B6-449A-8847-848D586F6771}" presName="Name0" presStyleCnt="0">
        <dgm:presLayoutVars>
          <dgm:dir/>
          <dgm:animLvl val="lvl"/>
          <dgm:resizeHandles val="exact"/>
        </dgm:presLayoutVars>
      </dgm:prSet>
      <dgm:spPr/>
    </dgm:pt>
    <dgm:pt modelId="{A5E70E83-BBD9-49D2-8DE0-716172421002}" type="pres">
      <dgm:prSet presAssocID="{6316BA45-F241-4B66-AC83-F7642D74E4E7}" presName="parTxOnly" presStyleLbl="node1" presStyleIdx="0" presStyleCnt="3" custScaleX="207072" custScaleY="135324">
        <dgm:presLayoutVars>
          <dgm:chMax val="0"/>
          <dgm:chPref val="0"/>
          <dgm:bulletEnabled val="1"/>
        </dgm:presLayoutVars>
      </dgm:prSet>
      <dgm:spPr/>
      <dgm:t>
        <a:bodyPr/>
        <a:lstStyle/>
        <a:p>
          <a:endParaRPr lang="ru-RU"/>
        </a:p>
      </dgm:t>
    </dgm:pt>
    <dgm:pt modelId="{A0B11DB3-4785-4ABE-9601-4A1D15423FBE}" type="pres">
      <dgm:prSet presAssocID="{FF3844BA-3E9B-437D-B130-062DF5616A88}" presName="parTxOnlySpace" presStyleCnt="0"/>
      <dgm:spPr/>
    </dgm:pt>
    <dgm:pt modelId="{966DBFEE-14D6-4766-8367-F31A385B6543}" type="pres">
      <dgm:prSet presAssocID="{CCC6F96C-9D2C-4EFA-8444-290FADF11EEA}" presName="parTxOnly" presStyleLbl="node1" presStyleIdx="1" presStyleCnt="3" custScaleX="139141" custScaleY="136377">
        <dgm:presLayoutVars>
          <dgm:chMax val="0"/>
          <dgm:chPref val="0"/>
          <dgm:bulletEnabled val="1"/>
        </dgm:presLayoutVars>
      </dgm:prSet>
      <dgm:spPr/>
      <dgm:t>
        <a:bodyPr/>
        <a:lstStyle/>
        <a:p>
          <a:endParaRPr lang="ru-RU"/>
        </a:p>
      </dgm:t>
    </dgm:pt>
    <dgm:pt modelId="{16B27D6E-3001-4236-AF06-0793C9054802}" type="pres">
      <dgm:prSet presAssocID="{C51A30FB-95F7-4B2C-9783-8D9E763C20DA}" presName="parTxOnlySpace" presStyleCnt="0"/>
      <dgm:spPr/>
    </dgm:pt>
    <dgm:pt modelId="{436D97F9-73B0-42F8-9190-91FA714A6B8B}" type="pres">
      <dgm:prSet presAssocID="{1E74BBF8-0CCB-4855-9550-AB187F70AC0F}" presName="parTxOnly" presStyleLbl="node1" presStyleIdx="2" presStyleCnt="3" custScaleX="125276" custScaleY="136377">
        <dgm:presLayoutVars>
          <dgm:chMax val="0"/>
          <dgm:chPref val="0"/>
          <dgm:bulletEnabled val="1"/>
        </dgm:presLayoutVars>
      </dgm:prSet>
      <dgm:spPr/>
      <dgm:t>
        <a:bodyPr/>
        <a:lstStyle/>
        <a:p>
          <a:endParaRPr lang="ru-RU"/>
        </a:p>
      </dgm:t>
    </dgm:pt>
  </dgm:ptLst>
  <dgm:cxnLst>
    <dgm:cxn modelId="{63701428-64C4-43DC-9382-BB2079B3EA1E}" srcId="{7F3E86F0-D0B6-449A-8847-848D586F6771}" destId="{CCC6F96C-9D2C-4EFA-8444-290FADF11EEA}" srcOrd="1" destOrd="0" parTransId="{88A14DBD-2853-4615-B69B-518659E3E9A2}" sibTransId="{C51A30FB-95F7-4B2C-9783-8D9E763C20DA}"/>
    <dgm:cxn modelId="{9BF09CD5-F2A2-417B-A652-DF70B8523F75}" type="presOf" srcId="{6316BA45-F241-4B66-AC83-F7642D74E4E7}" destId="{A5E70E83-BBD9-49D2-8DE0-716172421002}" srcOrd="0" destOrd="0" presId="urn:microsoft.com/office/officeart/2005/8/layout/chevron1"/>
    <dgm:cxn modelId="{A6517BA0-571D-406F-90AE-A3891693BBD9}" srcId="{7F3E86F0-D0B6-449A-8847-848D586F6771}" destId="{1E74BBF8-0CCB-4855-9550-AB187F70AC0F}" srcOrd="2" destOrd="0" parTransId="{4C5F2885-738F-408E-8AAC-DEFA8A60AC52}" sibTransId="{73C2A6EE-825B-451F-BFC2-280F0B7AB94E}"/>
    <dgm:cxn modelId="{1AE85EB9-2419-476E-A520-C336B351CE72}" type="presOf" srcId="{CCC6F96C-9D2C-4EFA-8444-290FADF11EEA}" destId="{966DBFEE-14D6-4766-8367-F31A385B6543}" srcOrd="0" destOrd="0" presId="urn:microsoft.com/office/officeart/2005/8/layout/chevron1"/>
    <dgm:cxn modelId="{33A7B094-ED39-4EB1-BC47-9D68D31CB17A}" srcId="{7F3E86F0-D0B6-449A-8847-848D586F6771}" destId="{6316BA45-F241-4B66-AC83-F7642D74E4E7}" srcOrd="0" destOrd="0" parTransId="{E41C252B-8A52-49AC-8893-A8BADFEDF49B}" sibTransId="{FF3844BA-3E9B-437D-B130-062DF5616A88}"/>
    <dgm:cxn modelId="{E305934A-2655-488E-96CA-64B6DECC8C96}" type="presOf" srcId="{1E74BBF8-0CCB-4855-9550-AB187F70AC0F}" destId="{436D97F9-73B0-42F8-9190-91FA714A6B8B}" srcOrd="0" destOrd="0" presId="urn:microsoft.com/office/officeart/2005/8/layout/chevron1"/>
    <dgm:cxn modelId="{989148ED-1A37-4EB9-937F-E77633422C02}" type="presOf" srcId="{7F3E86F0-D0B6-449A-8847-848D586F6771}" destId="{566AD03B-1F46-4434-94F3-2E9E10CBE99F}" srcOrd="0" destOrd="0" presId="urn:microsoft.com/office/officeart/2005/8/layout/chevron1"/>
    <dgm:cxn modelId="{5084D3C9-6243-4EE2-BEBA-E9BE03F8CD62}" type="presParOf" srcId="{566AD03B-1F46-4434-94F3-2E9E10CBE99F}" destId="{A5E70E83-BBD9-49D2-8DE0-716172421002}" srcOrd="0" destOrd="0" presId="urn:microsoft.com/office/officeart/2005/8/layout/chevron1"/>
    <dgm:cxn modelId="{47405AA5-D394-437C-8B6B-FE6CE08D7114}" type="presParOf" srcId="{566AD03B-1F46-4434-94F3-2E9E10CBE99F}" destId="{A0B11DB3-4785-4ABE-9601-4A1D15423FBE}" srcOrd="1" destOrd="0" presId="urn:microsoft.com/office/officeart/2005/8/layout/chevron1"/>
    <dgm:cxn modelId="{678075B4-B842-455C-816A-D3456A46A352}" type="presParOf" srcId="{566AD03B-1F46-4434-94F3-2E9E10CBE99F}" destId="{966DBFEE-14D6-4766-8367-F31A385B6543}" srcOrd="2" destOrd="0" presId="urn:microsoft.com/office/officeart/2005/8/layout/chevron1"/>
    <dgm:cxn modelId="{C2B628AE-D749-4C7F-BB8B-39E1E915516B}" type="presParOf" srcId="{566AD03B-1F46-4434-94F3-2E9E10CBE99F}" destId="{16B27D6E-3001-4236-AF06-0793C9054802}" srcOrd="3" destOrd="0" presId="urn:microsoft.com/office/officeart/2005/8/layout/chevron1"/>
    <dgm:cxn modelId="{507EA969-0FBB-4EDF-9B8C-B77DB887CF05}" type="presParOf" srcId="{566AD03B-1F46-4434-94F3-2E9E10CBE99F}" destId="{436D97F9-73B0-42F8-9190-91FA714A6B8B}" srcOrd="4" destOrd="0" presId="urn:microsoft.com/office/officeart/2005/8/layout/chevron1"/>
  </dgm:cxnLst>
  <dgm:bg/>
  <dgm:whole/>
  <dgm:extLst>
    <a:ext uri="http://schemas.microsoft.com/office/drawing/2008/diagram">
      <dsp:dataModelExt xmlns:dsp="http://schemas.microsoft.com/office/drawing/2008/diagram" xmlns="" relId="rId1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0A0B7C0-E373-43AD-AC08-85B600804F60}" type="doc">
      <dgm:prSet loTypeId="urn:microsoft.com/office/officeart/2005/8/layout/vList3#7" loCatId="list" qsTypeId="urn:microsoft.com/office/officeart/2005/8/quickstyle/simple1" qsCatId="simple" csTypeId="urn:microsoft.com/office/officeart/2005/8/colors/accent1_2" csCatId="accent1" phldr="1"/>
      <dgm:spPr/>
      <dgm:t>
        <a:bodyPr/>
        <a:lstStyle/>
        <a:p>
          <a:endParaRPr lang="ru-RU"/>
        </a:p>
      </dgm:t>
    </dgm:pt>
    <dgm:pt modelId="{58918313-102A-4E39-B305-95157CF0CF0C}">
      <dgm:prSet custT="1">
        <dgm:style>
          <a:lnRef idx="1">
            <a:schemeClr val="accent5"/>
          </a:lnRef>
          <a:fillRef idx="2">
            <a:schemeClr val="accent5"/>
          </a:fillRef>
          <a:effectRef idx="1">
            <a:schemeClr val="accent5"/>
          </a:effectRef>
          <a:fontRef idx="minor">
            <a:schemeClr val="dk1"/>
          </a:fontRef>
        </dgm:style>
      </dgm:prSet>
      <dgm:spPr/>
      <dgm:t>
        <a:bodyPr/>
        <a:lstStyle/>
        <a:p>
          <a:r>
            <a:rPr lang="ru-RU" sz="1200" b="1" dirty="0" smtClean="0">
              <a:solidFill>
                <a:schemeClr val="tx1"/>
              </a:solidFill>
            </a:rPr>
            <a:t>Разработка мероприятий по экологическому воспитанию граждан; пропаганда культуры сбора и утилизации отходов среди населения; развитие системы экологического образования и воспитания, охватывающего весь процесс дошкольного, общего и профессионального образования, включая проведение акций по уборке территорий и берегов рек, высадке зелёных насаждений, работу школьных лесничеств и т.д. </a:t>
          </a:r>
          <a:endParaRPr lang="ru-RU" sz="1200" b="1" dirty="0">
            <a:solidFill>
              <a:schemeClr val="tx1"/>
            </a:solidFill>
          </a:endParaRPr>
        </a:p>
      </dgm:t>
    </dgm:pt>
    <dgm:pt modelId="{7CA6D5A3-C3A4-4F32-947D-092FA0938FFA}" type="parTrans" cxnId="{5F11D883-3F59-4BF4-9DDF-4A6ED1593497}">
      <dgm:prSet/>
      <dgm:spPr/>
      <dgm:t>
        <a:bodyPr/>
        <a:lstStyle/>
        <a:p>
          <a:endParaRPr lang="ru-RU"/>
        </a:p>
      </dgm:t>
    </dgm:pt>
    <dgm:pt modelId="{960B5077-967E-4404-A528-F9621E8FF1E6}" type="sibTrans" cxnId="{5F11D883-3F59-4BF4-9DDF-4A6ED1593497}">
      <dgm:prSet/>
      <dgm:spPr/>
      <dgm:t>
        <a:bodyPr/>
        <a:lstStyle/>
        <a:p>
          <a:endParaRPr lang="ru-RU"/>
        </a:p>
      </dgm:t>
    </dgm:pt>
    <dgm:pt modelId="{29580B39-FB04-485D-B98A-9D882CB15312}">
      <dgm:prSet custT="1">
        <dgm:style>
          <a:lnRef idx="1">
            <a:schemeClr val="accent5"/>
          </a:lnRef>
          <a:fillRef idx="2">
            <a:schemeClr val="accent5"/>
          </a:fillRef>
          <a:effectRef idx="1">
            <a:schemeClr val="accent5"/>
          </a:effectRef>
          <a:fontRef idx="minor">
            <a:schemeClr val="dk1"/>
          </a:fontRef>
        </dgm:style>
      </dgm:prSet>
      <dgm:spPr/>
      <dgm:t>
        <a:bodyPr/>
        <a:lstStyle/>
        <a:p>
          <a:r>
            <a:rPr lang="ru-RU" sz="1200" b="1" dirty="0" smtClean="0">
              <a:solidFill>
                <a:schemeClr val="tx1"/>
              </a:solidFill>
            </a:rPr>
            <a:t>Обеспечение экологически безопасного обращения с отходами путём строительства в городском поселении «Чернышевское» современного межрайонного полигона размещения и захоронения (утилизации) твёрдых коммунальных отходов, установки мусоросортировочного комплекса. </a:t>
          </a:r>
          <a:endParaRPr lang="ru-RU" sz="1200" b="1" dirty="0">
            <a:solidFill>
              <a:schemeClr val="tx1"/>
            </a:solidFill>
          </a:endParaRPr>
        </a:p>
      </dgm:t>
    </dgm:pt>
    <dgm:pt modelId="{DD061F0C-B403-4E15-9196-28D887130EB9}" type="parTrans" cxnId="{10839543-3042-4DB2-989A-87A55A1CED22}">
      <dgm:prSet/>
      <dgm:spPr/>
      <dgm:t>
        <a:bodyPr/>
        <a:lstStyle/>
        <a:p>
          <a:endParaRPr lang="ru-RU"/>
        </a:p>
      </dgm:t>
    </dgm:pt>
    <dgm:pt modelId="{6E1255D5-1EEC-4C2B-A518-F62D80ECA74C}" type="sibTrans" cxnId="{10839543-3042-4DB2-989A-87A55A1CED22}">
      <dgm:prSet/>
      <dgm:spPr/>
      <dgm:t>
        <a:bodyPr/>
        <a:lstStyle/>
        <a:p>
          <a:endParaRPr lang="ru-RU"/>
        </a:p>
      </dgm:t>
    </dgm:pt>
    <dgm:pt modelId="{0AAC899C-9C52-4EC3-8279-68289B6553AB}">
      <dgm:prSet custT="1">
        <dgm:style>
          <a:lnRef idx="1">
            <a:schemeClr val="accent5"/>
          </a:lnRef>
          <a:fillRef idx="2">
            <a:schemeClr val="accent5"/>
          </a:fillRef>
          <a:effectRef idx="1">
            <a:schemeClr val="accent5"/>
          </a:effectRef>
          <a:fontRef idx="minor">
            <a:schemeClr val="dk1"/>
          </a:fontRef>
        </dgm:style>
      </dgm:prSet>
      <dgm:spPr/>
      <dgm:t>
        <a:bodyPr/>
        <a:lstStyle/>
        <a:p>
          <a:r>
            <a:rPr lang="ru-RU" sz="1200" b="1" dirty="0" smtClean="0">
              <a:solidFill>
                <a:schemeClr val="tx1"/>
              </a:solidFill>
            </a:rPr>
            <a:t>Обеспечение нормативной очистки сточных вод путём строительства очистных сооружений в </a:t>
          </a:r>
          <a:r>
            <a:rPr lang="ru-RU" sz="1200" b="1" dirty="0" err="1" smtClean="0">
              <a:solidFill>
                <a:schemeClr val="tx1"/>
              </a:solidFill>
            </a:rPr>
            <a:t>пгт</a:t>
          </a:r>
          <a:r>
            <a:rPr lang="ru-RU" sz="1200" b="1" dirty="0" smtClean="0">
              <a:solidFill>
                <a:schemeClr val="tx1"/>
              </a:solidFill>
            </a:rPr>
            <a:t>. Чернышевск и </a:t>
          </a:r>
          <a:r>
            <a:rPr lang="ru-RU" sz="1200" b="1" dirty="0" err="1" smtClean="0">
              <a:solidFill>
                <a:schemeClr val="tx1"/>
              </a:solidFill>
            </a:rPr>
            <a:t>пгт</a:t>
          </a:r>
          <a:r>
            <a:rPr lang="ru-RU" sz="1200" b="1" dirty="0" smtClean="0">
              <a:solidFill>
                <a:schemeClr val="tx1"/>
              </a:solidFill>
            </a:rPr>
            <a:t>. </a:t>
          </a:r>
          <a:r>
            <a:rPr lang="ru-RU" sz="1200" b="1" dirty="0" err="1" smtClean="0">
              <a:solidFill>
                <a:schemeClr val="tx1"/>
              </a:solidFill>
            </a:rPr>
            <a:t>Жирекен</a:t>
          </a:r>
          <a:r>
            <a:rPr lang="ru-RU" sz="1200" b="1" dirty="0" smtClean="0">
              <a:solidFill>
                <a:schemeClr val="tx1"/>
              </a:solidFill>
            </a:rPr>
            <a:t> с целью увеличения пропускной способности очистных сооружений в </a:t>
          </a:r>
          <a:r>
            <a:rPr lang="ru-RU" sz="1200" b="1" dirty="0" err="1" smtClean="0">
              <a:solidFill>
                <a:schemeClr val="tx1"/>
              </a:solidFill>
            </a:rPr>
            <a:t>пгт</a:t>
          </a:r>
          <a:r>
            <a:rPr lang="ru-RU" sz="1200" b="1" dirty="0" smtClean="0">
              <a:solidFill>
                <a:schemeClr val="tx1"/>
              </a:solidFill>
            </a:rPr>
            <a:t>. Чернышевск  до 10000 м</a:t>
          </a:r>
          <a:r>
            <a:rPr lang="ru-RU" sz="1200" b="1" baseline="30000" dirty="0" smtClean="0">
              <a:solidFill>
                <a:schemeClr val="tx1"/>
              </a:solidFill>
            </a:rPr>
            <a:t>3</a:t>
          </a:r>
          <a:r>
            <a:rPr lang="ru-RU" sz="1200" b="1" dirty="0" smtClean="0">
              <a:solidFill>
                <a:schemeClr val="tx1"/>
              </a:solidFill>
            </a:rPr>
            <a:t> в сутки</a:t>
          </a:r>
          <a:endParaRPr lang="ru-RU" sz="1200" b="1" dirty="0">
            <a:solidFill>
              <a:schemeClr val="tx1"/>
            </a:solidFill>
          </a:endParaRPr>
        </a:p>
      </dgm:t>
    </dgm:pt>
    <dgm:pt modelId="{F3A5038F-3C63-4E6A-8093-301F4759AADA}" type="parTrans" cxnId="{0640EC25-F3A8-40F8-8C70-0AB3A3E4E597}">
      <dgm:prSet/>
      <dgm:spPr/>
      <dgm:t>
        <a:bodyPr/>
        <a:lstStyle/>
        <a:p>
          <a:endParaRPr lang="ru-RU"/>
        </a:p>
      </dgm:t>
    </dgm:pt>
    <dgm:pt modelId="{48205EF4-94EB-474F-A626-0EAE392F3E3A}" type="sibTrans" cxnId="{0640EC25-F3A8-40F8-8C70-0AB3A3E4E597}">
      <dgm:prSet/>
      <dgm:spPr/>
      <dgm:t>
        <a:bodyPr/>
        <a:lstStyle/>
        <a:p>
          <a:endParaRPr lang="ru-RU"/>
        </a:p>
      </dgm:t>
    </dgm:pt>
    <dgm:pt modelId="{B6868C3E-435C-4718-BBBA-21DFC8C7740C}">
      <dgm:prSet custT="1">
        <dgm:style>
          <a:lnRef idx="1">
            <a:schemeClr val="accent5"/>
          </a:lnRef>
          <a:fillRef idx="2">
            <a:schemeClr val="accent5"/>
          </a:fillRef>
          <a:effectRef idx="1">
            <a:schemeClr val="accent5"/>
          </a:effectRef>
          <a:fontRef idx="minor">
            <a:schemeClr val="dk1"/>
          </a:fontRef>
        </dgm:style>
      </dgm:prSet>
      <dgm:spPr/>
      <dgm:t>
        <a:bodyPr/>
        <a:lstStyle/>
        <a:p>
          <a:r>
            <a:rPr lang="ru-RU" sz="1200" b="1" dirty="0" smtClean="0">
              <a:solidFill>
                <a:schemeClr val="tx1"/>
              </a:solidFill>
            </a:rPr>
            <a:t>Формирование реестра владельцев котельных, расположенных на территории района, включая физических лиц с целью проведения анализа наличия приборов, ограничивающих вредные выбросы в атмосферу и принятие, в случае необходимости, мер по снижению уровня загрязнения атмосферного воздуха.</a:t>
          </a:r>
          <a:endParaRPr lang="ru-RU" sz="1200" b="1" dirty="0">
            <a:solidFill>
              <a:schemeClr val="tx1"/>
            </a:solidFill>
          </a:endParaRPr>
        </a:p>
      </dgm:t>
    </dgm:pt>
    <dgm:pt modelId="{FE12EB39-B64E-4FEA-9DB9-F221039349C1}" type="parTrans" cxnId="{C4E36276-F94D-46B0-864C-0B1E2AB48418}">
      <dgm:prSet/>
      <dgm:spPr/>
      <dgm:t>
        <a:bodyPr/>
        <a:lstStyle/>
        <a:p>
          <a:endParaRPr lang="ru-RU"/>
        </a:p>
      </dgm:t>
    </dgm:pt>
    <dgm:pt modelId="{F2D58309-438F-4FDE-BB67-D8FFAD74F8C5}" type="sibTrans" cxnId="{C4E36276-F94D-46B0-864C-0B1E2AB48418}">
      <dgm:prSet/>
      <dgm:spPr/>
      <dgm:t>
        <a:bodyPr/>
        <a:lstStyle/>
        <a:p>
          <a:endParaRPr lang="ru-RU"/>
        </a:p>
      </dgm:t>
    </dgm:pt>
    <dgm:pt modelId="{E769717D-73C2-42B8-945C-6EFD6E43D92D}">
      <dgm:prSet custT="1">
        <dgm:style>
          <a:lnRef idx="1">
            <a:schemeClr val="accent5"/>
          </a:lnRef>
          <a:fillRef idx="2">
            <a:schemeClr val="accent5"/>
          </a:fillRef>
          <a:effectRef idx="1">
            <a:schemeClr val="accent5"/>
          </a:effectRef>
          <a:fontRef idx="minor">
            <a:schemeClr val="dk1"/>
          </a:fontRef>
        </dgm:style>
      </dgm:prSet>
      <dgm:spPr/>
      <dgm:t>
        <a:bodyPr/>
        <a:lstStyle/>
        <a:p>
          <a:r>
            <a:rPr lang="ru-RU" sz="1600" b="1" dirty="0" smtClean="0">
              <a:solidFill>
                <a:schemeClr val="tx1"/>
              </a:solidFill>
            </a:rPr>
            <a:t>Строительство на территории района  трёх биотермических ям (в  с. </a:t>
          </a:r>
          <a:r>
            <a:rPr lang="ru-RU" sz="1600" b="1" dirty="0" err="1" smtClean="0">
              <a:solidFill>
                <a:schemeClr val="tx1"/>
              </a:solidFill>
            </a:rPr>
            <a:t>Утан</a:t>
          </a:r>
          <a:r>
            <a:rPr lang="ru-RU" sz="1600" b="1" dirty="0" smtClean="0">
              <a:solidFill>
                <a:schemeClr val="tx1"/>
              </a:solidFill>
            </a:rPr>
            <a:t>, с. Комсомольское, с. Старый </a:t>
          </a:r>
          <a:r>
            <a:rPr lang="ru-RU" sz="1600" b="1" dirty="0" err="1" smtClean="0">
              <a:solidFill>
                <a:schemeClr val="tx1"/>
              </a:solidFill>
            </a:rPr>
            <a:t>Олов</a:t>
          </a:r>
          <a:r>
            <a:rPr lang="ru-RU" sz="1600" b="1" dirty="0" smtClean="0">
              <a:solidFill>
                <a:schemeClr val="tx1"/>
              </a:solidFill>
            </a:rPr>
            <a:t>). </a:t>
          </a:r>
          <a:endParaRPr lang="ru-RU" sz="1600" b="1" dirty="0">
            <a:solidFill>
              <a:schemeClr val="tx1"/>
            </a:solidFill>
          </a:endParaRPr>
        </a:p>
      </dgm:t>
    </dgm:pt>
    <dgm:pt modelId="{4106F779-23FD-490F-BE97-4720D779D25E}" type="parTrans" cxnId="{20FC55B9-51D6-47E0-AB65-3FE9D73F7B29}">
      <dgm:prSet/>
      <dgm:spPr/>
      <dgm:t>
        <a:bodyPr/>
        <a:lstStyle/>
        <a:p>
          <a:endParaRPr lang="ru-RU"/>
        </a:p>
      </dgm:t>
    </dgm:pt>
    <dgm:pt modelId="{C2333FD7-A912-456A-BEA7-925C34BC31F5}" type="sibTrans" cxnId="{20FC55B9-51D6-47E0-AB65-3FE9D73F7B29}">
      <dgm:prSet/>
      <dgm:spPr/>
      <dgm:t>
        <a:bodyPr/>
        <a:lstStyle/>
        <a:p>
          <a:endParaRPr lang="ru-RU"/>
        </a:p>
      </dgm:t>
    </dgm:pt>
    <dgm:pt modelId="{F53534AD-2F6B-46AD-BB84-85C50BF3EDE3}">
      <dgm:prSet custT="1">
        <dgm:style>
          <a:lnRef idx="1">
            <a:schemeClr val="accent5"/>
          </a:lnRef>
          <a:fillRef idx="2">
            <a:schemeClr val="accent5"/>
          </a:fillRef>
          <a:effectRef idx="1">
            <a:schemeClr val="accent5"/>
          </a:effectRef>
          <a:fontRef idx="minor">
            <a:schemeClr val="dk1"/>
          </a:fontRef>
        </dgm:style>
      </dgm:prSet>
      <dgm:spPr/>
      <dgm:t>
        <a:bodyPr/>
        <a:lstStyle/>
        <a:p>
          <a:r>
            <a:rPr lang="ru-RU" sz="1200" b="1" dirty="0" smtClean="0">
              <a:solidFill>
                <a:schemeClr val="tx1"/>
              </a:solidFill>
            </a:rPr>
            <a:t>Обеспечение защищённости населения и объектов экономики от наводнения и иного негативного воздействия вод через строительство инженерных сооружений (дамб) общей протяжённостью 8,1 км для защиты </a:t>
          </a:r>
          <a:r>
            <a:rPr lang="ru-RU" sz="1200" b="1" dirty="0" err="1" smtClean="0">
              <a:solidFill>
                <a:schemeClr val="tx1"/>
              </a:solidFill>
            </a:rPr>
            <a:t>пгт</a:t>
          </a:r>
          <a:r>
            <a:rPr lang="ru-RU" sz="1200" b="1" dirty="0" smtClean="0">
              <a:solidFill>
                <a:schemeClr val="tx1"/>
              </a:solidFill>
            </a:rPr>
            <a:t>. Букачача,  с. </a:t>
          </a:r>
          <a:r>
            <a:rPr lang="ru-RU" sz="1200" b="1" dirty="0" err="1" smtClean="0">
              <a:solidFill>
                <a:schemeClr val="tx1"/>
              </a:solidFill>
            </a:rPr>
            <a:t>Утан</a:t>
          </a:r>
          <a:r>
            <a:rPr lang="ru-RU" sz="1200" b="1" dirty="0" smtClean="0">
              <a:solidFill>
                <a:schemeClr val="tx1"/>
              </a:solidFill>
            </a:rPr>
            <a:t>,  от затопления паводковыми водами реки  </a:t>
          </a:r>
          <a:r>
            <a:rPr lang="ru-RU" sz="1200" b="1" dirty="0" err="1" smtClean="0">
              <a:solidFill>
                <a:schemeClr val="tx1"/>
              </a:solidFill>
            </a:rPr>
            <a:t>Куэнга</a:t>
          </a:r>
          <a:r>
            <a:rPr lang="ru-RU" sz="1200" b="1" dirty="0" smtClean="0">
              <a:solidFill>
                <a:schemeClr val="tx1"/>
              </a:solidFill>
            </a:rPr>
            <a:t>, </a:t>
          </a:r>
          <a:r>
            <a:rPr lang="ru-RU" sz="1200" b="1" dirty="0" err="1" smtClean="0">
              <a:solidFill>
                <a:schemeClr val="tx1"/>
              </a:solidFill>
            </a:rPr>
            <a:t>пгт</a:t>
          </a:r>
          <a:r>
            <a:rPr lang="ru-RU" sz="1200" b="1" dirty="0" smtClean="0">
              <a:solidFill>
                <a:schemeClr val="tx1"/>
              </a:solidFill>
            </a:rPr>
            <a:t>. Чернышевск  - от р. </a:t>
          </a:r>
          <a:r>
            <a:rPr lang="ru-RU" sz="1200" b="1" dirty="0" err="1" smtClean="0">
              <a:solidFill>
                <a:schemeClr val="tx1"/>
              </a:solidFill>
            </a:rPr>
            <a:t>Алеур</a:t>
          </a:r>
          <a:r>
            <a:rPr lang="ru-RU" sz="1200" b="1" dirty="0" smtClean="0">
              <a:solidFill>
                <a:schemeClr val="tx1"/>
              </a:solidFill>
            </a:rPr>
            <a:t>. </a:t>
          </a:r>
          <a:endParaRPr lang="ru-RU" sz="1200" b="1" dirty="0">
            <a:solidFill>
              <a:schemeClr val="tx1"/>
            </a:solidFill>
          </a:endParaRPr>
        </a:p>
      </dgm:t>
    </dgm:pt>
    <dgm:pt modelId="{68E6E363-2ADE-468F-A98E-D791791CAAF1}" type="parTrans" cxnId="{6DA80B92-C567-433A-90E0-82C76BA89617}">
      <dgm:prSet/>
      <dgm:spPr/>
      <dgm:t>
        <a:bodyPr/>
        <a:lstStyle/>
        <a:p>
          <a:endParaRPr lang="ru-RU"/>
        </a:p>
      </dgm:t>
    </dgm:pt>
    <dgm:pt modelId="{99B5EC17-1813-492C-A16E-62602E2966E4}" type="sibTrans" cxnId="{6DA80B92-C567-433A-90E0-82C76BA89617}">
      <dgm:prSet/>
      <dgm:spPr/>
      <dgm:t>
        <a:bodyPr/>
        <a:lstStyle/>
        <a:p>
          <a:endParaRPr lang="ru-RU"/>
        </a:p>
      </dgm:t>
    </dgm:pt>
    <dgm:pt modelId="{2FDB779C-F087-4CA5-9331-0C4DCC6E66C2}">
      <dgm:prSet custT="1">
        <dgm:style>
          <a:lnRef idx="1">
            <a:schemeClr val="accent5"/>
          </a:lnRef>
          <a:fillRef idx="2">
            <a:schemeClr val="accent5"/>
          </a:fillRef>
          <a:effectRef idx="1">
            <a:schemeClr val="accent5"/>
          </a:effectRef>
          <a:fontRef idx="minor">
            <a:schemeClr val="dk1"/>
          </a:fontRef>
        </dgm:style>
      </dgm:prSet>
      <dgm:spPr/>
      <dgm:t>
        <a:bodyPr/>
        <a:lstStyle/>
        <a:p>
          <a:r>
            <a:rPr lang="ru-RU" sz="1200" b="1" dirty="0" smtClean="0">
              <a:solidFill>
                <a:schemeClr val="tx1"/>
              </a:solidFill>
            </a:rPr>
            <a:t>Создание учебно-научного стационара «</a:t>
          </a:r>
          <a:r>
            <a:rPr lang="ru-RU" sz="1200" b="1" dirty="0" err="1" smtClean="0">
              <a:solidFill>
                <a:schemeClr val="tx1"/>
              </a:solidFill>
            </a:rPr>
            <a:t>Кулинда</a:t>
          </a:r>
          <a:r>
            <a:rPr lang="ru-RU" sz="1200" b="1" dirty="0" smtClean="0">
              <a:solidFill>
                <a:schemeClr val="tx1"/>
              </a:solidFill>
            </a:rPr>
            <a:t>» - местонахождение динозавра </a:t>
          </a:r>
          <a:r>
            <a:rPr lang="ru-RU" sz="1200" b="1" dirty="0" err="1" smtClean="0">
              <a:solidFill>
                <a:schemeClr val="tx1"/>
              </a:solidFill>
            </a:rPr>
            <a:t>Кулиндадромеуса</a:t>
          </a:r>
          <a:r>
            <a:rPr lang="ru-RU" sz="1200" b="1" dirty="0" smtClean="0">
              <a:solidFill>
                <a:schemeClr val="tx1"/>
              </a:solidFill>
            </a:rPr>
            <a:t> забайкальского </a:t>
          </a:r>
          <a:endParaRPr lang="ru-RU" sz="1200" b="1" dirty="0">
            <a:solidFill>
              <a:schemeClr val="tx1"/>
            </a:solidFill>
          </a:endParaRPr>
        </a:p>
      </dgm:t>
    </dgm:pt>
    <dgm:pt modelId="{B106FA10-6423-4E20-B549-FC9DCF86BF79}" type="parTrans" cxnId="{4CC3AE24-1C45-4D46-97D4-CECCB4D34EE8}">
      <dgm:prSet/>
      <dgm:spPr/>
      <dgm:t>
        <a:bodyPr/>
        <a:lstStyle/>
        <a:p>
          <a:endParaRPr lang="ru-RU"/>
        </a:p>
      </dgm:t>
    </dgm:pt>
    <dgm:pt modelId="{724A03EA-AE49-4413-BB0D-17CF6E6CA087}" type="sibTrans" cxnId="{4CC3AE24-1C45-4D46-97D4-CECCB4D34EE8}">
      <dgm:prSet/>
      <dgm:spPr/>
      <dgm:t>
        <a:bodyPr/>
        <a:lstStyle/>
        <a:p>
          <a:endParaRPr lang="ru-RU"/>
        </a:p>
      </dgm:t>
    </dgm:pt>
    <dgm:pt modelId="{F2EE75A4-1884-40D9-B14F-D7126BBD962F}" type="pres">
      <dgm:prSet presAssocID="{F0A0B7C0-E373-43AD-AC08-85B600804F60}" presName="linearFlow" presStyleCnt="0">
        <dgm:presLayoutVars>
          <dgm:dir/>
          <dgm:resizeHandles val="exact"/>
        </dgm:presLayoutVars>
      </dgm:prSet>
      <dgm:spPr/>
      <dgm:t>
        <a:bodyPr/>
        <a:lstStyle/>
        <a:p>
          <a:endParaRPr lang="ru-RU"/>
        </a:p>
      </dgm:t>
    </dgm:pt>
    <dgm:pt modelId="{03F24D23-011E-42F5-BADF-92230237715A}" type="pres">
      <dgm:prSet presAssocID="{E769717D-73C2-42B8-945C-6EFD6E43D92D}" presName="composite" presStyleCnt="0"/>
      <dgm:spPr/>
    </dgm:pt>
    <dgm:pt modelId="{46AD40E0-D3CF-4B87-9100-94BC875F6213}" type="pres">
      <dgm:prSet presAssocID="{E769717D-73C2-42B8-945C-6EFD6E43D92D}" presName="imgShp" presStyleLbl="fgImgPlace1" presStyleIdx="0" presStyleCnt="7" custLinFactNeighborX="-84345" custLinFactNeighborY="2493"/>
      <dgm:spPr>
        <a:blipFill rotWithShape="0">
          <a:blip xmlns:r="http://schemas.openxmlformats.org/officeDocument/2006/relationships" r:embed="rId1"/>
          <a:stretch>
            <a:fillRect/>
          </a:stretch>
        </a:blipFill>
      </dgm:spPr>
      <dgm:t>
        <a:bodyPr/>
        <a:lstStyle/>
        <a:p>
          <a:endParaRPr lang="ru-RU"/>
        </a:p>
      </dgm:t>
    </dgm:pt>
    <dgm:pt modelId="{1E226414-85C0-42E9-A73B-B98620CA82EA}" type="pres">
      <dgm:prSet presAssocID="{E769717D-73C2-42B8-945C-6EFD6E43D92D}" presName="txShp" presStyleLbl="node1" presStyleIdx="0" presStyleCnt="7" custScaleX="118193" custScaleY="127153">
        <dgm:presLayoutVars>
          <dgm:bulletEnabled val="1"/>
        </dgm:presLayoutVars>
      </dgm:prSet>
      <dgm:spPr/>
      <dgm:t>
        <a:bodyPr/>
        <a:lstStyle/>
        <a:p>
          <a:endParaRPr lang="ru-RU"/>
        </a:p>
      </dgm:t>
    </dgm:pt>
    <dgm:pt modelId="{D50BE46A-017E-4993-BDB5-AC75882E9330}" type="pres">
      <dgm:prSet presAssocID="{C2333FD7-A912-456A-BEA7-925C34BC31F5}" presName="spacing" presStyleCnt="0"/>
      <dgm:spPr/>
    </dgm:pt>
    <dgm:pt modelId="{7FDD2662-54EE-4C01-BAC4-60514EA2A89E}" type="pres">
      <dgm:prSet presAssocID="{B6868C3E-435C-4718-BBBA-21DFC8C7740C}" presName="composite" presStyleCnt="0"/>
      <dgm:spPr/>
    </dgm:pt>
    <dgm:pt modelId="{0B6A323B-E3B3-4FCA-8BEB-8627A9E8AE2F}" type="pres">
      <dgm:prSet presAssocID="{B6868C3E-435C-4718-BBBA-21DFC8C7740C}" presName="imgShp" presStyleLbl="fgImgPlace1" presStyleIdx="1" presStyleCnt="7" custLinFactX="-1432" custLinFactNeighborX="-100000" custLinFactNeighborY="-30521"/>
      <dgm:spPr>
        <a:blipFill rotWithShape="0">
          <a:blip xmlns:r="http://schemas.openxmlformats.org/officeDocument/2006/relationships" r:embed="rId1"/>
          <a:stretch>
            <a:fillRect/>
          </a:stretch>
        </a:blipFill>
      </dgm:spPr>
      <dgm:t>
        <a:bodyPr/>
        <a:lstStyle/>
        <a:p>
          <a:endParaRPr lang="ru-RU"/>
        </a:p>
      </dgm:t>
    </dgm:pt>
    <dgm:pt modelId="{C01B0771-11B1-4494-B8E6-E3667C8474B4}" type="pres">
      <dgm:prSet presAssocID="{B6868C3E-435C-4718-BBBA-21DFC8C7740C}" presName="txShp" presStyleLbl="node1" presStyleIdx="1" presStyleCnt="7" custScaleX="120628" custScaleY="186743" custLinFactNeighborX="-553" custLinFactNeighborY="-15701">
        <dgm:presLayoutVars>
          <dgm:bulletEnabled val="1"/>
        </dgm:presLayoutVars>
      </dgm:prSet>
      <dgm:spPr/>
      <dgm:t>
        <a:bodyPr/>
        <a:lstStyle/>
        <a:p>
          <a:endParaRPr lang="ru-RU"/>
        </a:p>
      </dgm:t>
    </dgm:pt>
    <dgm:pt modelId="{F5606498-3D61-40FA-812B-975E3E9EA324}" type="pres">
      <dgm:prSet presAssocID="{F2D58309-438F-4FDE-BB67-D8FFAD74F8C5}" presName="spacing" presStyleCnt="0"/>
      <dgm:spPr/>
    </dgm:pt>
    <dgm:pt modelId="{3C03A678-D179-4180-B1BF-ED91B1509C7C}" type="pres">
      <dgm:prSet presAssocID="{0AAC899C-9C52-4EC3-8279-68289B6553AB}" presName="composite" presStyleCnt="0"/>
      <dgm:spPr/>
    </dgm:pt>
    <dgm:pt modelId="{B22755A3-B5AF-44C1-9818-0E27162E9058}" type="pres">
      <dgm:prSet presAssocID="{0AAC899C-9C52-4EC3-8279-68289B6553AB}" presName="imgShp" presStyleLbl="fgImgPlace1" presStyleIdx="2" presStyleCnt="7" custLinFactX="-1432" custLinFactNeighborX="-100000" custLinFactNeighborY="-7989"/>
      <dgm:spPr>
        <a:blipFill rotWithShape="0">
          <a:blip xmlns:r="http://schemas.openxmlformats.org/officeDocument/2006/relationships" r:embed="rId1"/>
          <a:stretch>
            <a:fillRect/>
          </a:stretch>
        </a:blipFill>
      </dgm:spPr>
      <dgm:t>
        <a:bodyPr/>
        <a:lstStyle/>
        <a:p>
          <a:endParaRPr lang="ru-RU"/>
        </a:p>
      </dgm:t>
    </dgm:pt>
    <dgm:pt modelId="{2C7ABD7D-3B5D-4035-B613-40239D638DF8}" type="pres">
      <dgm:prSet presAssocID="{0AAC899C-9C52-4EC3-8279-68289B6553AB}" presName="txShp" presStyleLbl="node1" presStyleIdx="2" presStyleCnt="7" custScaleX="118193" custScaleY="152759">
        <dgm:presLayoutVars>
          <dgm:bulletEnabled val="1"/>
        </dgm:presLayoutVars>
      </dgm:prSet>
      <dgm:spPr/>
      <dgm:t>
        <a:bodyPr/>
        <a:lstStyle/>
        <a:p>
          <a:endParaRPr lang="ru-RU"/>
        </a:p>
      </dgm:t>
    </dgm:pt>
    <dgm:pt modelId="{912D9A21-0609-4283-82BE-47B6F0442A95}" type="pres">
      <dgm:prSet presAssocID="{48205EF4-94EB-474F-A626-0EAE392F3E3A}" presName="spacing" presStyleCnt="0"/>
      <dgm:spPr/>
    </dgm:pt>
    <dgm:pt modelId="{6F0109C9-0C1C-42AA-AF83-28533FAB962D}" type="pres">
      <dgm:prSet presAssocID="{29580B39-FB04-485D-B98A-9D882CB15312}" presName="composite" presStyleCnt="0"/>
      <dgm:spPr/>
    </dgm:pt>
    <dgm:pt modelId="{65D9281D-ED9C-4945-89B3-17E239849168}" type="pres">
      <dgm:prSet presAssocID="{29580B39-FB04-485D-B98A-9D882CB15312}" presName="imgShp" presStyleLbl="fgImgPlace1" presStyleIdx="3" presStyleCnt="7" custLinFactNeighborX="-84345" custLinFactNeighborY="-1066"/>
      <dgm:spPr>
        <a:blipFill rotWithShape="1">
          <a:blip xmlns:r="http://schemas.openxmlformats.org/officeDocument/2006/relationships" r:embed="rId2"/>
          <a:stretch>
            <a:fillRect/>
          </a:stretch>
        </a:blipFill>
      </dgm:spPr>
      <dgm:t>
        <a:bodyPr/>
        <a:lstStyle/>
        <a:p>
          <a:endParaRPr lang="ru-RU"/>
        </a:p>
      </dgm:t>
    </dgm:pt>
    <dgm:pt modelId="{3D33E4E7-4512-46C8-AA9A-5DC2C0CFDAC6}" type="pres">
      <dgm:prSet presAssocID="{29580B39-FB04-485D-B98A-9D882CB15312}" presName="txShp" presStyleLbl="node1" presStyleIdx="3" presStyleCnt="7" custScaleX="118193" custScaleY="183787">
        <dgm:presLayoutVars>
          <dgm:bulletEnabled val="1"/>
        </dgm:presLayoutVars>
      </dgm:prSet>
      <dgm:spPr/>
      <dgm:t>
        <a:bodyPr/>
        <a:lstStyle/>
        <a:p>
          <a:endParaRPr lang="ru-RU"/>
        </a:p>
      </dgm:t>
    </dgm:pt>
    <dgm:pt modelId="{28098553-ABED-4871-8EAE-1EF32CB1E173}" type="pres">
      <dgm:prSet presAssocID="{6E1255D5-1EEC-4C2B-A518-F62D80ECA74C}" presName="spacing" presStyleCnt="0"/>
      <dgm:spPr/>
    </dgm:pt>
    <dgm:pt modelId="{8823F0D9-6C44-4971-98BE-9B67A390F32B}" type="pres">
      <dgm:prSet presAssocID="{58918313-102A-4E39-B305-95157CF0CF0C}" presName="composite" presStyleCnt="0"/>
      <dgm:spPr/>
    </dgm:pt>
    <dgm:pt modelId="{A4EAC0B0-5442-48DC-80FB-C6478A7C2583}" type="pres">
      <dgm:prSet presAssocID="{58918313-102A-4E39-B305-95157CF0CF0C}" presName="imgShp" presStyleLbl="fgImgPlace1" presStyleIdx="4" presStyleCnt="7" custLinFactNeighborX="-67258" custLinFactNeighborY="-12953"/>
      <dgm:spPr>
        <a:blipFill rotWithShape="1">
          <a:blip xmlns:r="http://schemas.openxmlformats.org/officeDocument/2006/relationships" r:embed="rId3"/>
          <a:stretch>
            <a:fillRect/>
          </a:stretch>
        </a:blipFill>
      </dgm:spPr>
      <dgm:t>
        <a:bodyPr/>
        <a:lstStyle/>
        <a:p>
          <a:endParaRPr lang="ru-RU"/>
        </a:p>
      </dgm:t>
    </dgm:pt>
    <dgm:pt modelId="{8A209C03-7F1E-42EA-854E-178FA6AF7FE7}" type="pres">
      <dgm:prSet presAssocID="{58918313-102A-4E39-B305-95157CF0CF0C}" presName="txShp" presStyleLbl="node1" presStyleIdx="4" presStyleCnt="7" custScaleX="114571" custScaleY="224552" custLinFactNeighborX="2505" custLinFactNeighborY="-1938">
        <dgm:presLayoutVars>
          <dgm:bulletEnabled val="1"/>
        </dgm:presLayoutVars>
      </dgm:prSet>
      <dgm:spPr/>
      <dgm:t>
        <a:bodyPr/>
        <a:lstStyle/>
        <a:p>
          <a:endParaRPr lang="ru-RU"/>
        </a:p>
      </dgm:t>
    </dgm:pt>
    <dgm:pt modelId="{D0A395B8-99CD-44F7-BCA2-6D1618C7810B}" type="pres">
      <dgm:prSet presAssocID="{960B5077-967E-4404-A528-F9621E8FF1E6}" presName="spacing" presStyleCnt="0"/>
      <dgm:spPr/>
    </dgm:pt>
    <dgm:pt modelId="{EE547131-F78B-48FE-854C-EDB2FD18E222}" type="pres">
      <dgm:prSet presAssocID="{2FDB779C-F087-4CA5-9331-0C4DCC6E66C2}" presName="composite" presStyleCnt="0"/>
      <dgm:spPr/>
    </dgm:pt>
    <dgm:pt modelId="{E903927D-34FD-4B33-948E-F8EE3C84F8A6}" type="pres">
      <dgm:prSet presAssocID="{2FDB779C-F087-4CA5-9331-0C4DCC6E66C2}" presName="imgShp" presStyleLbl="fgImgPlace1" presStyleIdx="5" presStyleCnt="7" custLinFactNeighborX="-33083" custLinFactNeighborY="-3511"/>
      <dgm:spPr>
        <a:blipFill rotWithShape="0">
          <a:blip xmlns:r="http://schemas.openxmlformats.org/officeDocument/2006/relationships" r:embed="rId1"/>
          <a:stretch>
            <a:fillRect/>
          </a:stretch>
        </a:blipFill>
      </dgm:spPr>
      <dgm:t>
        <a:bodyPr/>
        <a:lstStyle/>
        <a:p>
          <a:endParaRPr lang="ru-RU"/>
        </a:p>
      </dgm:t>
    </dgm:pt>
    <dgm:pt modelId="{1342DDAD-9961-4AD4-9320-E2C167200147}" type="pres">
      <dgm:prSet presAssocID="{2FDB779C-F087-4CA5-9331-0C4DCC6E66C2}" presName="txShp" presStyleLbl="node1" presStyleIdx="5" presStyleCnt="7" custScaleX="112096" custScaleY="141131" custLinFactNeighborX="3743" custLinFactNeighborY="-33">
        <dgm:presLayoutVars>
          <dgm:bulletEnabled val="1"/>
        </dgm:presLayoutVars>
      </dgm:prSet>
      <dgm:spPr/>
      <dgm:t>
        <a:bodyPr/>
        <a:lstStyle/>
        <a:p>
          <a:endParaRPr lang="ru-RU"/>
        </a:p>
      </dgm:t>
    </dgm:pt>
    <dgm:pt modelId="{8E311204-EA88-4264-8927-F00620B8B105}" type="pres">
      <dgm:prSet presAssocID="{724A03EA-AE49-4413-BB0D-17CF6E6CA087}" presName="spacing" presStyleCnt="0"/>
      <dgm:spPr/>
    </dgm:pt>
    <dgm:pt modelId="{2BDA0B74-7BC6-4D20-8857-7EF661FCE6A3}" type="pres">
      <dgm:prSet presAssocID="{F53534AD-2F6B-46AD-BB84-85C50BF3EDE3}" presName="composite" presStyleCnt="0"/>
      <dgm:spPr/>
    </dgm:pt>
    <dgm:pt modelId="{A5EBF9F4-F991-48F3-A5F4-B6EA2C2FED2C}" type="pres">
      <dgm:prSet presAssocID="{F53534AD-2F6B-46AD-BB84-85C50BF3EDE3}" presName="imgShp" presStyleLbl="fgImgPlace1" presStyleIdx="6" presStyleCnt="7" custLinFactNeighborX="-67258" custLinFactNeighborY="-9368"/>
      <dgm:spPr>
        <a:blipFill rotWithShape="0">
          <a:blip xmlns:r="http://schemas.openxmlformats.org/officeDocument/2006/relationships" r:embed="rId1"/>
          <a:stretch>
            <a:fillRect/>
          </a:stretch>
        </a:blipFill>
      </dgm:spPr>
      <dgm:t>
        <a:bodyPr/>
        <a:lstStyle/>
        <a:p>
          <a:endParaRPr lang="ru-RU"/>
        </a:p>
      </dgm:t>
    </dgm:pt>
    <dgm:pt modelId="{6BF1FAB3-A1BB-42F8-A641-08A8A2F1B182}" type="pres">
      <dgm:prSet presAssocID="{F53534AD-2F6B-46AD-BB84-85C50BF3EDE3}" presName="txShp" presStyleLbl="node1" presStyleIdx="6" presStyleCnt="7" custScaleX="118193" custScaleY="220973">
        <dgm:presLayoutVars>
          <dgm:bulletEnabled val="1"/>
        </dgm:presLayoutVars>
      </dgm:prSet>
      <dgm:spPr/>
      <dgm:t>
        <a:bodyPr/>
        <a:lstStyle/>
        <a:p>
          <a:endParaRPr lang="ru-RU"/>
        </a:p>
      </dgm:t>
    </dgm:pt>
  </dgm:ptLst>
  <dgm:cxnLst>
    <dgm:cxn modelId="{1E7EF79F-52C9-4C79-B61D-2F97888ABB8F}" type="presOf" srcId="{F53534AD-2F6B-46AD-BB84-85C50BF3EDE3}" destId="{6BF1FAB3-A1BB-42F8-A641-08A8A2F1B182}" srcOrd="0" destOrd="0" presId="urn:microsoft.com/office/officeart/2005/8/layout/vList3#7"/>
    <dgm:cxn modelId="{E814E9CE-7CB9-4E69-B5C5-3DC0038CF24E}" type="presOf" srcId="{29580B39-FB04-485D-B98A-9D882CB15312}" destId="{3D33E4E7-4512-46C8-AA9A-5DC2C0CFDAC6}" srcOrd="0" destOrd="0" presId="urn:microsoft.com/office/officeart/2005/8/layout/vList3#7"/>
    <dgm:cxn modelId="{6F2B5CC1-29B4-47B9-85EA-C6FBDB3EEE04}" type="presOf" srcId="{B6868C3E-435C-4718-BBBA-21DFC8C7740C}" destId="{C01B0771-11B1-4494-B8E6-E3667C8474B4}" srcOrd="0" destOrd="0" presId="urn:microsoft.com/office/officeart/2005/8/layout/vList3#7"/>
    <dgm:cxn modelId="{20FC55B9-51D6-47E0-AB65-3FE9D73F7B29}" srcId="{F0A0B7C0-E373-43AD-AC08-85B600804F60}" destId="{E769717D-73C2-42B8-945C-6EFD6E43D92D}" srcOrd="0" destOrd="0" parTransId="{4106F779-23FD-490F-BE97-4720D779D25E}" sibTransId="{C2333FD7-A912-456A-BEA7-925C34BC31F5}"/>
    <dgm:cxn modelId="{5F11D883-3F59-4BF4-9DDF-4A6ED1593497}" srcId="{F0A0B7C0-E373-43AD-AC08-85B600804F60}" destId="{58918313-102A-4E39-B305-95157CF0CF0C}" srcOrd="4" destOrd="0" parTransId="{7CA6D5A3-C3A4-4F32-947D-092FA0938FFA}" sibTransId="{960B5077-967E-4404-A528-F9621E8FF1E6}"/>
    <dgm:cxn modelId="{6DA80B92-C567-433A-90E0-82C76BA89617}" srcId="{F0A0B7C0-E373-43AD-AC08-85B600804F60}" destId="{F53534AD-2F6B-46AD-BB84-85C50BF3EDE3}" srcOrd="6" destOrd="0" parTransId="{68E6E363-2ADE-468F-A98E-D791791CAAF1}" sibTransId="{99B5EC17-1813-492C-A16E-62602E2966E4}"/>
    <dgm:cxn modelId="{90EBF512-CC46-4923-8D63-04B846F617D8}" type="presOf" srcId="{0AAC899C-9C52-4EC3-8279-68289B6553AB}" destId="{2C7ABD7D-3B5D-4035-B613-40239D638DF8}" srcOrd="0" destOrd="0" presId="urn:microsoft.com/office/officeart/2005/8/layout/vList3#7"/>
    <dgm:cxn modelId="{4CC3AE24-1C45-4D46-97D4-CECCB4D34EE8}" srcId="{F0A0B7C0-E373-43AD-AC08-85B600804F60}" destId="{2FDB779C-F087-4CA5-9331-0C4DCC6E66C2}" srcOrd="5" destOrd="0" parTransId="{B106FA10-6423-4E20-B549-FC9DCF86BF79}" sibTransId="{724A03EA-AE49-4413-BB0D-17CF6E6CA087}"/>
    <dgm:cxn modelId="{447179CD-0B9F-41E8-A69A-63E2826A4F83}" type="presOf" srcId="{58918313-102A-4E39-B305-95157CF0CF0C}" destId="{8A209C03-7F1E-42EA-854E-178FA6AF7FE7}" srcOrd="0" destOrd="0" presId="urn:microsoft.com/office/officeart/2005/8/layout/vList3#7"/>
    <dgm:cxn modelId="{10839543-3042-4DB2-989A-87A55A1CED22}" srcId="{F0A0B7C0-E373-43AD-AC08-85B600804F60}" destId="{29580B39-FB04-485D-B98A-9D882CB15312}" srcOrd="3" destOrd="0" parTransId="{DD061F0C-B403-4E15-9196-28D887130EB9}" sibTransId="{6E1255D5-1EEC-4C2B-A518-F62D80ECA74C}"/>
    <dgm:cxn modelId="{AEDA74A3-B0D9-41BC-8F2F-EB866EC9D579}" type="presOf" srcId="{E769717D-73C2-42B8-945C-6EFD6E43D92D}" destId="{1E226414-85C0-42E9-A73B-B98620CA82EA}" srcOrd="0" destOrd="0" presId="urn:microsoft.com/office/officeart/2005/8/layout/vList3#7"/>
    <dgm:cxn modelId="{E5FD9B1B-46F4-4565-898D-B13273D17392}" type="presOf" srcId="{F0A0B7C0-E373-43AD-AC08-85B600804F60}" destId="{F2EE75A4-1884-40D9-B14F-D7126BBD962F}" srcOrd="0" destOrd="0" presId="urn:microsoft.com/office/officeart/2005/8/layout/vList3#7"/>
    <dgm:cxn modelId="{0640EC25-F3A8-40F8-8C70-0AB3A3E4E597}" srcId="{F0A0B7C0-E373-43AD-AC08-85B600804F60}" destId="{0AAC899C-9C52-4EC3-8279-68289B6553AB}" srcOrd="2" destOrd="0" parTransId="{F3A5038F-3C63-4E6A-8093-301F4759AADA}" sibTransId="{48205EF4-94EB-474F-A626-0EAE392F3E3A}"/>
    <dgm:cxn modelId="{7EC89541-EF6F-4F32-8097-8A8AAD45434B}" type="presOf" srcId="{2FDB779C-F087-4CA5-9331-0C4DCC6E66C2}" destId="{1342DDAD-9961-4AD4-9320-E2C167200147}" srcOrd="0" destOrd="0" presId="urn:microsoft.com/office/officeart/2005/8/layout/vList3#7"/>
    <dgm:cxn modelId="{C4E36276-F94D-46B0-864C-0B1E2AB48418}" srcId="{F0A0B7C0-E373-43AD-AC08-85B600804F60}" destId="{B6868C3E-435C-4718-BBBA-21DFC8C7740C}" srcOrd="1" destOrd="0" parTransId="{FE12EB39-B64E-4FEA-9DB9-F221039349C1}" sibTransId="{F2D58309-438F-4FDE-BB67-D8FFAD74F8C5}"/>
    <dgm:cxn modelId="{4D491800-B94A-4DD5-889D-91A9F1D95B0F}" type="presParOf" srcId="{F2EE75A4-1884-40D9-B14F-D7126BBD962F}" destId="{03F24D23-011E-42F5-BADF-92230237715A}" srcOrd="0" destOrd="0" presId="urn:microsoft.com/office/officeart/2005/8/layout/vList3#7"/>
    <dgm:cxn modelId="{108ED172-203F-498D-A57E-B9EF4C852FAC}" type="presParOf" srcId="{03F24D23-011E-42F5-BADF-92230237715A}" destId="{46AD40E0-D3CF-4B87-9100-94BC875F6213}" srcOrd="0" destOrd="0" presId="urn:microsoft.com/office/officeart/2005/8/layout/vList3#7"/>
    <dgm:cxn modelId="{24B691DF-0C57-45AA-8D39-C78349E156B5}" type="presParOf" srcId="{03F24D23-011E-42F5-BADF-92230237715A}" destId="{1E226414-85C0-42E9-A73B-B98620CA82EA}" srcOrd="1" destOrd="0" presId="urn:microsoft.com/office/officeart/2005/8/layout/vList3#7"/>
    <dgm:cxn modelId="{2134F3C8-9089-4D41-9D25-0CFB39B7D1F6}" type="presParOf" srcId="{F2EE75A4-1884-40D9-B14F-D7126BBD962F}" destId="{D50BE46A-017E-4993-BDB5-AC75882E9330}" srcOrd="1" destOrd="0" presId="urn:microsoft.com/office/officeart/2005/8/layout/vList3#7"/>
    <dgm:cxn modelId="{47DBDD86-AF56-4993-931E-66AA2EF08899}" type="presParOf" srcId="{F2EE75A4-1884-40D9-B14F-D7126BBD962F}" destId="{7FDD2662-54EE-4C01-BAC4-60514EA2A89E}" srcOrd="2" destOrd="0" presId="urn:microsoft.com/office/officeart/2005/8/layout/vList3#7"/>
    <dgm:cxn modelId="{EC8AD71C-9264-4596-AEDF-D5C69CB2121B}" type="presParOf" srcId="{7FDD2662-54EE-4C01-BAC4-60514EA2A89E}" destId="{0B6A323B-E3B3-4FCA-8BEB-8627A9E8AE2F}" srcOrd="0" destOrd="0" presId="urn:microsoft.com/office/officeart/2005/8/layout/vList3#7"/>
    <dgm:cxn modelId="{32A9758A-384B-41BF-9DE6-3C3D56B1E79D}" type="presParOf" srcId="{7FDD2662-54EE-4C01-BAC4-60514EA2A89E}" destId="{C01B0771-11B1-4494-B8E6-E3667C8474B4}" srcOrd="1" destOrd="0" presId="urn:microsoft.com/office/officeart/2005/8/layout/vList3#7"/>
    <dgm:cxn modelId="{A7559B1D-BB1E-46BF-B502-49CDB41B81D7}" type="presParOf" srcId="{F2EE75A4-1884-40D9-B14F-D7126BBD962F}" destId="{F5606498-3D61-40FA-812B-975E3E9EA324}" srcOrd="3" destOrd="0" presId="urn:microsoft.com/office/officeart/2005/8/layout/vList3#7"/>
    <dgm:cxn modelId="{21CAB363-0C9D-4F14-9317-8130BE208714}" type="presParOf" srcId="{F2EE75A4-1884-40D9-B14F-D7126BBD962F}" destId="{3C03A678-D179-4180-B1BF-ED91B1509C7C}" srcOrd="4" destOrd="0" presId="urn:microsoft.com/office/officeart/2005/8/layout/vList3#7"/>
    <dgm:cxn modelId="{07F3D498-4522-44CC-BAEA-A9DD2BA6180D}" type="presParOf" srcId="{3C03A678-D179-4180-B1BF-ED91B1509C7C}" destId="{B22755A3-B5AF-44C1-9818-0E27162E9058}" srcOrd="0" destOrd="0" presId="urn:microsoft.com/office/officeart/2005/8/layout/vList3#7"/>
    <dgm:cxn modelId="{89F07E36-D25B-4176-8CA0-B3E023E1C591}" type="presParOf" srcId="{3C03A678-D179-4180-B1BF-ED91B1509C7C}" destId="{2C7ABD7D-3B5D-4035-B613-40239D638DF8}" srcOrd="1" destOrd="0" presId="urn:microsoft.com/office/officeart/2005/8/layout/vList3#7"/>
    <dgm:cxn modelId="{6FEE0D60-9820-4EE7-A492-7E82423FF95C}" type="presParOf" srcId="{F2EE75A4-1884-40D9-B14F-D7126BBD962F}" destId="{912D9A21-0609-4283-82BE-47B6F0442A95}" srcOrd="5" destOrd="0" presId="urn:microsoft.com/office/officeart/2005/8/layout/vList3#7"/>
    <dgm:cxn modelId="{8CFFBA3A-252A-41B9-9FD1-1EA8CF1D2600}" type="presParOf" srcId="{F2EE75A4-1884-40D9-B14F-D7126BBD962F}" destId="{6F0109C9-0C1C-42AA-AF83-28533FAB962D}" srcOrd="6" destOrd="0" presId="urn:microsoft.com/office/officeart/2005/8/layout/vList3#7"/>
    <dgm:cxn modelId="{8A825664-18D1-4089-9F26-286D55B813AA}" type="presParOf" srcId="{6F0109C9-0C1C-42AA-AF83-28533FAB962D}" destId="{65D9281D-ED9C-4945-89B3-17E239849168}" srcOrd="0" destOrd="0" presId="urn:microsoft.com/office/officeart/2005/8/layout/vList3#7"/>
    <dgm:cxn modelId="{2CAD6F7A-2BEB-45BF-9C7B-E08138386029}" type="presParOf" srcId="{6F0109C9-0C1C-42AA-AF83-28533FAB962D}" destId="{3D33E4E7-4512-46C8-AA9A-5DC2C0CFDAC6}" srcOrd="1" destOrd="0" presId="urn:microsoft.com/office/officeart/2005/8/layout/vList3#7"/>
    <dgm:cxn modelId="{FB010B52-3113-4D49-BA0C-59819A15F29D}" type="presParOf" srcId="{F2EE75A4-1884-40D9-B14F-D7126BBD962F}" destId="{28098553-ABED-4871-8EAE-1EF32CB1E173}" srcOrd="7" destOrd="0" presId="urn:microsoft.com/office/officeart/2005/8/layout/vList3#7"/>
    <dgm:cxn modelId="{B394019C-6888-4FB0-A4C3-D1E3BAF7AFE2}" type="presParOf" srcId="{F2EE75A4-1884-40D9-B14F-D7126BBD962F}" destId="{8823F0D9-6C44-4971-98BE-9B67A390F32B}" srcOrd="8" destOrd="0" presId="urn:microsoft.com/office/officeart/2005/8/layout/vList3#7"/>
    <dgm:cxn modelId="{6702FC1B-4906-4281-9086-5C0B94AE9F8A}" type="presParOf" srcId="{8823F0D9-6C44-4971-98BE-9B67A390F32B}" destId="{A4EAC0B0-5442-48DC-80FB-C6478A7C2583}" srcOrd="0" destOrd="0" presId="urn:microsoft.com/office/officeart/2005/8/layout/vList3#7"/>
    <dgm:cxn modelId="{C6807F53-1A42-4E98-90E0-7E67BB1A4197}" type="presParOf" srcId="{8823F0D9-6C44-4971-98BE-9B67A390F32B}" destId="{8A209C03-7F1E-42EA-854E-178FA6AF7FE7}" srcOrd="1" destOrd="0" presId="urn:microsoft.com/office/officeart/2005/8/layout/vList3#7"/>
    <dgm:cxn modelId="{4CF3E395-F80C-48CA-8609-2B62470A275B}" type="presParOf" srcId="{F2EE75A4-1884-40D9-B14F-D7126BBD962F}" destId="{D0A395B8-99CD-44F7-BCA2-6D1618C7810B}" srcOrd="9" destOrd="0" presId="urn:microsoft.com/office/officeart/2005/8/layout/vList3#7"/>
    <dgm:cxn modelId="{E0C7017F-287B-49C0-AB23-52E667DCFC42}" type="presParOf" srcId="{F2EE75A4-1884-40D9-B14F-D7126BBD962F}" destId="{EE547131-F78B-48FE-854C-EDB2FD18E222}" srcOrd="10" destOrd="0" presId="urn:microsoft.com/office/officeart/2005/8/layout/vList3#7"/>
    <dgm:cxn modelId="{8470E594-4BBE-4265-A42D-F95ED2A71EDE}" type="presParOf" srcId="{EE547131-F78B-48FE-854C-EDB2FD18E222}" destId="{E903927D-34FD-4B33-948E-F8EE3C84F8A6}" srcOrd="0" destOrd="0" presId="urn:microsoft.com/office/officeart/2005/8/layout/vList3#7"/>
    <dgm:cxn modelId="{7EE77D27-83FE-4C0A-B8CB-5233356BE28B}" type="presParOf" srcId="{EE547131-F78B-48FE-854C-EDB2FD18E222}" destId="{1342DDAD-9961-4AD4-9320-E2C167200147}" srcOrd="1" destOrd="0" presId="urn:microsoft.com/office/officeart/2005/8/layout/vList3#7"/>
    <dgm:cxn modelId="{14E40773-E8D5-489A-9756-84C4AD90A686}" type="presParOf" srcId="{F2EE75A4-1884-40D9-B14F-D7126BBD962F}" destId="{8E311204-EA88-4264-8927-F00620B8B105}" srcOrd="11" destOrd="0" presId="urn:microsoft.com/office/officeart/2005/8/layout/vList3#7"/>
    <dgm:cxn modelId="{C72C382E-7D07-43E5-9F8F-25DFF27223C3}" type="presParOf" srcId="{F2EE75A4-1884-40D9-B14F-D7126BBD962F}" destId="{2BDA0B74-7BC6-4D20-8857-7EF661FCE6A3}" srcOrd="12" destOrd="0" presId="urn:microsoft.com/office/officeart/2005/8/layout/vList3#7"/>
    <dgm:cxn modelId="{1A131CAA-A938-43EB-93CE-C0F4999A7C26}" type="presParOf" srcId="{2BDA0B74-7BC6-4D20-8857-7EF661FCE6A3}" destId="{A5EBF9F4-F991-48F3-A5F4-B6EA2C2FED2C}" srcOrd="0" destOrd="0" presId="urn:microsoft.com/office/officeart/2005/8/layout/vList3#7"/>
    <dgm:cxn modelId="{444FBEFF-2EB8-42CF-BE09-A6E9C780DCAC}" type="presParOf" srcId="{2BDA0B74-7BC6-4D20-8857-7EF661FCE6A3}" destId="{6BF1FAB3-A1BB-42F8-A641-08A8A2F1B182}" srcOrd="1" destOrd="0" presId="urn:microsoft.com/office/officeart/2005/8/layout/vList3#7"/>
  </dgm:cxnLst>
  <dgm:bg/>
  <dgm:whole/>
</dgm:dataModel>
</file>

<file path=ppt/diagrams/data4.xml><?xml version="1.0" encoding="utf-8"?>
<dgm:dataModel xmlns:dgm="http://schemas.openxmlformats.org/drawingml/2006/diagram" xmlns:a="http://schemas.openxmlformats.org/drawingml/2006/main">
  <dgm:ptLst>
    <dgm:pt modelId="{A8A82DF3-1F65-44E9-A920-05426607756C}" type="doc">
      <dgm:prSet loTypeId="urn:microsoft.com/office/officeart/2005/8/layout/chevron1" loCatId="process" qsTypeId="urn:microsoft.com/office/officeart/2005/8/quickstyle/simple1" qsCatId="simple" csTypeId="urn:microsoft.com/office/officeart/2005/8/colors/accent1_2" csCatId="accent1" phldr="1"/>
      <dgm:spPr/>
    </dgm:pt>
    <dgm:pt modelId="{4CCA4810-90EF-4C40-959B-A9F356F71108}">
      <dgm:prSet phldrT="[Текст]" custT="1">
        <dgm:style>
          <a:lnRef idx="1">
            <a:schemeClr val="accent4"/>
          </a:lnRef>
          <a:fillRef idx="3">
            <a:schemeClr val="accent4"/>
          </a:fillRef>
          <a:effectRef idx="2">
            <a:schemeClr val="accent4"/>
          </a:effectRef>
          <a:fontRef idx="minor">
            <a:schemeClr val="lt1"/>
          </a:fontRef>
        </dgm:style>
      </dgm:prSet>
      <dgm:spPr/>
      <dgm:t>
        <a:bodyPr/>
        <a:lstStyle/>
        <a:p>
          <a:pPr>
            <a:lnSpc>
              <a:spcPct val="100000"/>
            </a:lnSpc>
            <a:spcAft>
              <a:spcPts val="0"/>
            </a:spcAft>
          </a:pPr>
          <a:r>
            <a:rPr lang="ru-RU" sz="1600" b="1" dirty="0" smtClean="0">
              <a:solidFill>
                <a:schemeClr val="tx1"/>
              </a:solidFill>
            </a:rPr>
            <a:t>образова</a:t>
          </a:r>
        </a:p>
        <a:p>
          <a:pPr>
            <a:lnSpc>
              <a:spcPct val="100000"/>
            </a:lnSpc>
            <a:spcAft>
              <a:spcPts val="0"/>
            </a:spcAft>
          </a:pPr>
          <a:r>
            <a:rPr lang="ru-RU" sz="1600" b="1" dirty="0" err="1" smtClean="0">
              <a:solidFill>
                <a:schemeClr val="tx1"/>
              </a:solidFill>
            </a:rPr>
            <a:t>ние</a:t>
          </a:r>
          <a:endParaRPr lang="ru-RU" sz="1600" b="1" dirty="0">
            <a:solidFill>
              <a:schemeClr val="tx1"/>
            </a:solidFill>
          </a:endParaRPr>
        </a:p>
      </dgm:t>
    </dgm:pt>
    <dgm:pt modelId="{54E1F92E-6FD6-4478-A919-108CAA706309}" type="parTrans" cxnId="{90ACF417-068A-46EA-859A-0090BBD8B972}">
      <dgm:prSet/>
      <dgm:spPr/>
      <dgm:t>
        <a:bodyPr/>
        <a:lstStyle/>
        <a:p>
          <a:endParaRPr lang="ru-RU"/>
        </a:p>
      </dgm:t>
    </dgm:pt>
    <dgm:pt modelId="{7C77B6F8-9780-4EA2-B497-69A8F633F2EB}" type="sibTrans" cxnId="{90ACF417-068A-46EA-859A-0090BBD8B972}">
      <dgm:prSet/>
      <dgm:spPr/>
      <dgm:t>
        <a:bodyPr/>
        <a:lstStyle/>
        <a:p>
          <a:endParaRPr lang="ru-RU"/>
        </a:p>
      </dgm:t>
    </dgm:pt>
    <dgm:pt modelId="{75F708E4-0BEC-41A3-9A12-F565B66559B1}">
      <dgm:prSet phldrT="[Текст]" custT="1">
        <dgm:style>
          <a:lnRef idx="1">
            <a:schemeClr val="accent4"/>
          </a:lnRef>
          <a:fillRef idx="2">
            <a:schemeClr val="accent4"/>
          </a:fillRef>
          <a:effectRef idx="1">
            <a:schemeClr val="accent4"/>
          </a:effectRef>
          <a:fontRef idx="minor">
            <a:schemeClr val="dk1"/>
          </a:fontRef>
        </dgm:style>
      </dgm:prSet>
      <dgm:spPr/>
      <dgm:t>
        <a:bodyPr/>
        <a:lstStyle/>
        <a:p>
          <a:r>
            <a:rPr lang="ru-RU" sz="1600" b="1" dirty="0" smtClean="0">
              <a:solidFill>
                <a:schemeClr val="tx1"/>
              </a:solidFill>
            </a:rPr>
            <a:t>1520</a:t>
          </a:r>
          <a:endParaRPr lang="ru-RU" sz="1600" b="1" dirty="0">
            <a:solidFill>
              <a:schemeClr val="tx1"/>
            </a:solidFill>
          </a:endParaRPr>
        </a:p>
      </dgm:t>
    </dgm:pt>
    <dgm:pt modelId="{EE581406-9DDA-42B0-BC9C-8039E140AB12}" type="parTrans" cxnId="{60867F73-01E1-4C16-9B2E-5F1BE4BE6A7F}">
      <dgm:prSet/>
      <dgm:spPr/>
      <dgm:t>
        <a:bodyPr/>
        <a:lstStyle/>
        <a:p>
          <a:endParaRPr lang="ru-RU"/>
        </a:p>
      </dgm:t>
    </dgm:pt>
    <dgm:pt modelId="{05A2575D-536D-4E8A-8DA1-C4750C6E7648}" type="sibTrans" cxnId="{60867F73-01E1-4C16-9B2E-5F1BE4BE6A7F}">
      <dgm:prSet/>
      <dgm:spPr/>
      <dgm:t>
        <a:bodyPr/>
        <a:lstStyle/>
        <a:p>
          <a:endParaRPr lang="ru-RU"/>
        </a:p>
      </dgm:t>
    </dgm:pt>
    <dgm:pt modelId="{3223EDEC-C20F-4F98-8240-8D2B93EAACE3}">
      <dgm:prSet phldrT="[Текст]" custT="1">
        <dgm:style>
          <a:lnRef idx="1">
            <a:schemeClr val="accent4"/>
          </a:lnRef>
          <a:fillRef idx="2">
            <a:schemeClr val="accent4"/>
          </a:fillRef>
          <a:effectRef idx="1">
            <a:schemeClr val="accent4"/>
          </a:effectRef>
          <a:fontRef idx="minor">
            <a:schemeClr val="dk1"/>
          </a:fontRef>
        </dgm:style>
      </dgm:prSet>
      <dgm:spPr/>
      <dgm:t>
        <a:bodyPr/>
        <a:lstStyle/>
        <a:p>
          <a:r>
            <a:rPr lang="ru-RU" sz="1600" b="1" dirty="0" smtClean="0"/>
            <a:t>1290</a:t>
          </a:r>
          <a:endParaRPr lang="ru-RU" sz="1600" b="1" dirty="0"/>
        </a:p>
      </dgm:t>
    </dgm:pt>
    <dgm:pt modelId="{C14FBCD2-D08D-48BB-B033-4DE76954340A}" type="parTrans" cxnId="{A7FB31FC-242A-4D0C-8879-02CA04042D94}">
      <dgm:prSet/>
      <dgm:spPr/>
      <dgm:t>
        <a:bodyPr/>
        <a:lstStyle/>
        <a:p>
          <a:endParaRPr lang="ru-RU"/>
        </a:p>
      </dgm:t>
    </dgm:pt>
    <dgm:pt modelId="{1A6D27DC-89BC-401D-809E-82E7A3232DFE}" type="sibTrans" cxnId="{A7FB31FC-242A-4D0C-8879-02CA04042D94}">
      <dgm:prSet/>
      <dgm:spPr/>
      <dgm:t>
        <a:bodyPr/>
        <a:lstStyle/>
        <a:p>
          <a:endParaRPr lang="ru-RU"/>
        </a:p>
      </dgm:t>
    </dgm:pt>
    <dgm:pt modelId="{3BC726EC-4070-4899-9A1A-D0A6B7C445EA}" type="pres">
      <dgm:prSet presAssocID="{A8A82DF3-1F65-44E9-A920-05426607756C}" presName="Name0" presStyleCnt="0">
        <dgm:presLayoutVars>
          <dgm:dir/>
          <dgm:animLvl val="lvl"/>
          <dgm:resizeHandles val="exact"/>
        </dgm:presLayoutVars>
      </dgm:prSet>
      <dgm:spPr/>
    </dgm:pt>
    <dgm:pt modelId="{7CC68D14-8264-42E7-BD4A-AAC7E6BE8871}" type="pres">
      <dgm:prSet presAssocID="{4CCA4810-90EF-4C40-959B-A9F356F71108}" presName="parTxOnly" presStyleLbl="node1" presStyleIdx="0" presStyleCnt="3" custScaleX="171051" custScaleY="114549">
        <dgm:presLayoutVars>
          <dgm:chMax val="0"/>
          <dgm:chPref val="0"/>
          <dgm:bulletEnabled val="1"/>
        </dgm:presLayoutVars>
      </dgm:prSet>
      <dgm:spPr/>
      <dgm:t>
        <a:bodyPr/>
        <a:lstStyle/>
        <a:p>
          <a:endParaRPr lang="ru-RU"/>
        </a:p>
      </dgm:t>
    </dgm:pt>
    <dgm:pt modelId="{D2EC598F-DB85-4CB2-8FD0-00F04C6BA5A4}" type="pres">
      <dgm:prSet presAssocID="{7C77B6F8-9780-4EA2-B497-69A8F633F2EB}" presName="parTxOnlySpace" presStyleCnt="0"/>
      <dgm:spPr/>
    </dgm:pt>
    <dgm:pt modelId="{87DCD938-4833-4D1D-9766-AEAD9B834FDE}" type="pres">
      <dgm:prSet presAssocID="{75F708E4-0BEC-41A3-9A12-F565B66559B1}" presName="parTxOnly" presStyleLbl="node1" presStyleIdx="1" presStyleCnt="3" custScaleY="114549">
        <dgm:presLayoutVars>
          <dgm:chMax val="0"/>
          <dgm:chPref val="0"/>
          <dgm:bulletEnabled val="1"/>
        </dgm:presLayoutVars>
      </dgm:prSet>
      <dgm:spPr/>
      <dgm:t>
        <a:bodyPr/>
        <a:lstStyle/>
        <a:p>
          <a:endParaRPr lang="ru-RU"/>
        </a:p>
      </dgm:t>
    </dgm:pt>
    <dgm:pt modelId="{BDB80A25-C4AB-43C8-87BE-E6BE833A864B}" type="pres">
      <dgm:prSet presAssocID="{05A2575D-536D-4E8A-8DA1-C4750C6E7648}" presName="parTxOnlySpace" presStyleCnt="0"/>
      <dgm:spPr/>
    </dgm:pt>
    <dgm:pt modelId="{420408E4-D093-4F3B-A53C-CD1B21F73481}" type="pres">
      <dgm:prSet presAssocID="{3223EDEC-C20F-4F98-8240-8D2B93EAACE3}" presName="parTxOnly" presStyleLbl="node1" presStyleIdx="2" presStyleCnt="3" custScaleY="114549">
        <dgm:presLayoutVars>
          <dgm:chMax val="0"/>
          <dgm:chPref val="0"/>
          <dgm:bulletEnabled val="1"/>
        </dgm:presLayoutVars>
      </dgm:prSet>
      <dgm:spPr/>
      <dgm:t>
        <a:bodyPr/>
        <a:lstStyle/>
        <a:p>
          <a:endParaRPr lang="ru-RU"/>
        </a:p>
      </dgm:t>
    </dgm:pt>
  </dgm:ptLst>
  <dgm:cxnLst>
    <dgm:cxn modelId="{90ACF417-068A-46EA-859A-0090BBD8B972}" srcId="{A8A82DF3-1F65-44E9-A920-05426607756C}" destId="{4CCA4810-90EF-4C40-959B-A9F356F71108}" srcOrd="0" destOrd="0" parTransId="{54E1F92E-6FD6-4478-A919-108CAA706309}" sibTransId="{7C77B6F8-9780-4EA2-B497-69A8F633F2EB}"/>
    <dgm:cxn modelId="{16FCED18-3E61-46F3-9EDB-1C35C3EE03D8}" type="presOf" srcId="{3223EDEC-C20F-4F98-8240-8D2B93EAACE3}" destId="{420408E4-D093-4F3B-A53C-CD1B21F73481}" srcOrd="0" destOrd="0" presId="urn:microsoft.com/office/officeart/2005/8/layout/chevron1"/>
    <dgm:cxn modelId="{4378158D-BAAD-4EB4-B219-E3DBF0E02F78}" type="presOf" srcId="{75F708E4-0BEC-41A3-9A12-F565B66559B1}" destId="{87DCD938-4833-4D1D-9766-AEAD9B834FDE}" srcOrd="0" destOrd="0" presId="urn:microsoft.com/office/officeart/2005/8/layout/chevron1"/>
    <dgm:cxn modelId="{C2771216-7711-43E5-AFE4-FB2AF6FFBDF4}" type="presOf" srcId="{4CCA4810-90EF-4C40-959B-A9F356F71108}" destId="{7CC68D14-8264-42E7-BD4A-AAC7E6BE8871}" srcOrd="0" destOrd="0" presId="urn:microsoft.com/office/officeart/2005/8/layout/chevron1"/>
    <dgm:cxn modelId="{A7FB31FC-242A-4D0C-8879-02CA04042D94}" srcId="{A8A82DF3-1F65-44E9-A920-05426607756C}" destId="{3223EDEC-C20F-4F98-8240-8D2B93EAACE3}" srcOrd="2" destOrd="0" parTransId="{C14FBCD2-D08D-48BB-B033-4DE76954340A}" sibTransId="{1A6D27DC-89BC-401D-809E-82E7A3232DFE}"/>
    <dgm:cxn modelId="{60867F73-01E1-4C16-9B2E-5F1BE4BE6A7F}" srcId="{A8A82DF3-1F65-44E9-A920-05426607756C}" destId="{75F708E4-0BEC-41A3-9A12-F565B66559B1}" srcOrd="1" destOrd="0" parTransId="{EE581406-9DDA-42B0-BC9C-8039E140AB12}" sibTransId="{05A2575D-536D-4E8A-8DA1-C4750C6E7648}"/>
    <dgm:cxn modelId="{72B63FF3-424B-4803-806B-0281194BD8B2}" type="presOf" srcId="{A8A82DF3-1F65-44E9-A920-05426607756C}" destId="{3BC726EC-4070-4899-9A1A-D0A6B7C445EA}" srcOrd="0" destOrd="0" presId="urn:microsoft.com/office/officeart/2005/8/layout/chevron1"/>
    <dgm:cxn modelId="{F1DB66EE-7B7A-44FA-A097-325112F59E92}" type="presParOf" srcId="{3BC726EC-4070-4899-9A1A-D0A6B7C445EA}" destId="{7CC68D14-8264-42E7-BD4A-AAC7E6BE8871}" srcOrd="0" destOrd="0" presId="urn:microsoft.com/office/officeart/2005/8/layout/chevron1"/>
    <dgm:cxn modelId="{7058B6E1-86CD-45B7-9B99-50556C3659BD}" type="presParOf" srcId="{3BC726EC-4070-4899-9A1A-D0A6B7C445EA}" destId="{D2EC598F-DB85-4CB2-8FD0-00F04C6BA5A4}" srcOrd="1" destOrd="0" presId="urn:microsoft.com/office/officeart/2005/8/layout/chevron1"/>
    <dgm:cxn modelId="{4BB78CE0-37C6-49E0-B611-5F7778DEEB19}" type="presParOf" srcId="{3BC726EC-4070-4899-9A1A-D0A6B7C445EA}" destId="{87DCD938-4833-4D1D-9766-AEAD9B834FDE}" srcOrd="2" destOrd="0" presId="urn:microsoft.com/office/officeart/2005/8/layout/chevron1"/>
    <dgm:cxn modelId="{9D7F8D87-6630-4D2C-9EBB-6CD747D340CB}" type="presParOf" srcId="{3BC726EC-4070-4899-9A1A-D0A6B7C445EA}" destId="{BDB80A25-C4AB-43C8-87BE-E6BE833A864B}" srcOrd="3" destOrd="0" presId="urn:microsoft.com/office/officeart/2005/8/layout/chevron1"/>
    <dgm:cxn modelId="{8ED6D674-5384-445B-B87C-BF11999695F7}" type="presParOf" srcId="{3BC726EC-4070-4899-9A1A-D0A6B7C445EA}" destId="{420408E4-D093-4F3B-A53C-CD1B21F73481}" srcOrd="4" destOrd="0" presId="urn:microsoft.com/office/officeart/2005/8/layout/chevron1"/>
  </dgm:cxnLst>
  <dgm:bg/>
  <dgm:whole/>
  <dgm:extLst>
    <a:ext uri="http://schemas.microsoft.com/office/drawing/2008/diagram">
      <dsp:dataModelExt xmlns:dsp="http://schemas.microsoft.com/office/drawing/2008/diagram" xmlns=""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06977B-D30D-4516-8A2A-26677098EE47}" type="doc">
      <dgm:prSet loTypeId="urn:microsoft.com/office/officeart/2005/8/layout/arrow2" loCatId="process" qsTypeId="urn:microsoft.com/office/officeart/2005/8/quickstyle/simple1" qsCatId="simple" csTypeId="urn:microsoft.com/office/officeart/2005/8/colors/accent1_4" csCatId="accent1" phldr="1"/>
      <dgm:spPr/>
    </dgm:pt>
    <dgm:pt modelId="{425E2A28-4B69-4A42-8067-714BE333472D}">
      <dgm:prSet phldrT="[Текст]" custT="1"/>
      <dgm:spPr/>
      <dgm:t>
        <a:bodyPr/>
        <a:lstStyle/>
        <a:p>
          <a:r>
            <a:rPr lang="ru-RU" sz="1600" b="1" dirty="0" smtClean="0"/>
            <a:t>140 % ср.мес.</a:t>
          </a:r>
        </a:p>
        <a:p>
          <a:r>
            <a:rPr lang="ru-RU" sz="1600" b="1" dirty="0" smtClean="0"/>
            <a:t>доходы</a:t>
          </a:r>
          <a:endParaRPr lang="ru-RU" sz="1600" b="1" dirty="0"/>
        </a:p>
      </dgm:t>
    </dgm:pt>
    <dgm:pt modelId="{0E619BC3-4DEC-4B4D-BE52-120DAC1138EB}" type="parTrans" cxnId="{B4CBA296-5C70-414D-8FF2-5211B3F2820A}">
      <dgm:prSet/>
      <dgm:spPr/>
      <dgm:t>
        <a:bodyPr/>
        <a:lstStyle/>
        <a:p>
          <a:endParaRPr lang="ru-RU"/>
        </a:p>
      </dgm:t>
    </dgm:pt>
    <dgm:pt modelId="{46127B5C-F7B9-43AC-8576-9117A29BB65D}" type="sibTrans" cxnId="{B4CBA296-5C70-414D-8FF2-5211B3F2820A}">
      <dgm:prSet/>
      <dgm:spPr/>
      <dgm:t>
        <a:bodyPr/>
        <a:lstStyle/>
        <a:p>
          <a:endParaRPr lang="ru-RU"/>
        </a:p>
      </dgm:t>
    </dgm:pt>
    <dgm:pt modelId="{E41FDAEA-D5F7-439A-AEBC-7FEE0DC7536E}">
      <dgm:prSet phldrT="[Текст]"/>
      <dgm:spPr/>
      <dgm:t>
        <a:bodyPr/>
        <a:lstStyle/>
        <a:p>
          <a:r>
            <a:rPr lang="ru-RU" b="1" dirty="0" smtClean="0"/>
            <a:t>141 % </a:t>
          </a:r>
          <a:r>
            <a:rPr lang="ru-RU" b="1" dirty="0" err="1" smtClean="0"/>
            <a:t>з</a:t>
          </a:r>
          <a:r>
            <a:rPr lang="ru-RU" b="1" dirty="0" smtClean="0"/>
            <a:t>/плата</a:t>
          </a:r>
          <a:endParaRPr lang="ru-RU" b="1" dirty="0"/>
        </a:p>
      </dgm:t>
    </dgm:pt>
    <dgm:pt modelId="{BA7D7A2B-F334-4CC1-9857-BC99191A7F41}" type="parTrans" cxnId="{82790121-199E-497E-8C2E-09E76056BE16}">
      <dgm:prSet/>
      <dgm:spPr/>
      <dgm:t>
        <a:bodyPr/>
        <a:lstStyle/>
        <a:p>
          <a:endParaRPr lang="ru-RU"/>
        </a:p>
      </dgm:t>
    </dgm:pt>
    <dgm:pt modelId="{B1931C62-3BB2-4959-B392-3EB5638E3037}" type="sibTrans" cxnId="{82790121-199E-497E-8C2E-09E76056BE16}">
      <dgm:prSet/>
      <dgm:spPr/>
      <dgm:t>
        <a:bodyPr/>
        <a:lstStyle/>
        <a:p>
          <a:endParaRPr lang="ru-RU"/>
        </a:p>
      </dgm:t>
    </dgm:pt>
    <dgm:pt modelId="{E6EA7BA7-5EA9-499F-BF54-1656A4B687AA}">
      <dgm:prSet phldrT="[Текст]" custT="1"/>
      <dgm:spPr/>
      <dgm:t>
        <a:bodyPr/>
        <a:lstStyle/>
        <a:p>
          <a:r>
            <a:rPr lang="ru-RU" sz="1800" b="1" dirty="0" smtClean="0"/>
            <a:t>123 % пенсии</a:t>
          </a:r>
          <a:endParaRPr lang="ru-RU" sz="1800" b="1" dirty="0"/>
        </a:p>
      </dgm:t>
    </dgm:pt>
    <dgm:pt modelId="{8ABAE233-7321-4581-9E2F-D165EA4922D1}" type="sibTrans" cxnId="{9A2D81E5-5EF9-460B-928B-69E9F4EF3C89}">
      <dgm:prSet/>
      <dgm:spPr/>
      <dgm:t>
        <a:bodyPr/>
        <a:lstStyle/>
        <a:p>
          <a:endParaRPr lang="ru-RU"/>
        </a:p>
      </dgm:t>
    </dgm:pt>
    <dgm:pt modelId="{31C6E4F6-2C91-4D08-A55F-FAF7F7BADC8A}" type="parTrans" cxnId="{9A2D81E5-5EF9-460B-928B-69E9F4EF3C89}">
      <dgm:prSet/>
      <dgm:spPr/>
      <dgm:t>
        <a:bodyPr/>
        <a:lstStyle/>
        <a:p>
          <a:endParaRPr lang="ru-RU"/>
        </a:p>
      </dgm:t>
    </dgm:pt>
    <dgm:pt modelId="{59B9C327-5007-4153-8FDD-2936240F1C00}" type="pres">
      <dgm:prSet presAssocID="{D606977B-D30D-4516-8A2A-26677098EE47}" presName="arrowDiagram" presStyleCnt="0">
        <dgm:presLayoutVars>
          <dgm:chMax val="5"/>
          <dgm:dir/>
          <dgm:resizeHandles val="exact"/>
        </dgm:presLayoutVars>
      </dgm:prSet>
      <dgm:spPr/>
    </dgm:pt>
    <dgm:pt modelId="{79796550-C09D-4EDF-90BE-B25AD6D33EE2}" type="pres">
      <dgm:prSet presAssocID="{D606977B-D30D-4516-8A2A-26677098EE47}" presName="arrow" presStyleLbl="bgShp" presStyleIdx="0" presStyleCnt="1" custScaleY="145882"/>
      <dgm:spPr/>
    </dgm:pt>
    <dgm:pt modelId="{B6B87B61-0772-4520-AB02-D48E254656B7}" type="pres">
      <dgm:prSet presAssocID="{D606977B-D30D-4516-8A2A-26677098EE47}" presName="arrowDiagram3" presStyleCnt="0"/>
      <dgm:spPr/>
    </dgm:pt>
    <dgm:pt modelId="{180F4518-825B-431B-9C10-529D8C0B5CF3}" type="pres">
      <dgm:prSet presAssocID="{E6EA7BA7-5EA9-499F-BF54-1656A4B687AA}" presName="bullet3a" presStyleLbl="node1" presStyleIdx="0" presStyleCnt="3"/>
      <dgm:spPr/>
    </dgm:pt>
    <dgm:pt modelId="{4A206D90-6131-4A16-9450-3D6129A6BFC4}" type="pres">
      <dgm:prSet presAssocID="{E6EA7BA7-5EA9-499F-BF54-1656A4B687AA}" presName="textBox3a" presStyleLbl="revTx" presStyleIdx="0" presStyleCnt="3" custScaleX="194925" custScaleY="197171">
        <dgm:presLayoutVars>
          <dgm:bulletEnabled val="1"/>
        </dgm:presLayoutVars>
      </dgm:prSet>
      <dgm:spPr/>
      <dgm:t>
        <a:bodyPr/>
        <a:lstStyle/>
        <a:p>
          <a:endParaRPr lang="ru-RU"/>
        </a:p>
      </dgm:t>
    </dgm:pt>
    <dgm:pt modelId="{59021826-01DC-4FA6-9E5E-89D8DC952742}" type="pres">
      <dgm:prSet presAssocID="{425E2A28-4B69-4A42-8067-714BE333472D}" presName="bullet3b" presStyleLbl="node1" presStyleIdx="1" presStyleCnt="3"/>
      <dgm:spPr/>
    </dgm:pt>
    <dgm:pt modelId="{FF33266E-9E42-4DB8-88EF-99A326038821}" type="pres">
      <dgm:prSet presAssocID="{425E2A28-4B69-4A42-8067-714BE333472D}" presName="textBox3b" presStyleLbl="revTx" presStyleIdx="1" presStyleCnt="3" custScaleX="147058" custScaleY="248183">
        <dgm:presLayoutVars>
          <dgm:bulletEnabled val="1"/>
        </dgm:presLayoutVars>
      </dgm:prSet>
      <dgm:spPr/>
      <dgm:t>
        <a:bodyPr/>
        <a:lstStyle/>
        <a:p>
          <a:endParaRPr lang="ru-RU"/>
        </a:p>
      </dgm:t>
    </dgm:pt>
    <dgm:pt modelId="{A4018AB8-E629-41A9-B8E3-1E834701B932}" type="pres">
      <dgm:prSet presAssocID="{E41FDAEA-D5F7-439A-AEBC-7FEE0DC7536E}" presName="bullet3c" presStyleLbl="node1" presStyleIdx="2" presStyleCnt="3"/>
      <dgm:spPr/>
    </dgm:pt>
    <dgm:pt modelId="{B55ACC57-512D-4460-A734-8C5050E81EA4}" type="pres">
      <dgm:prSet presAssocID="{E41FDAEA-D5F7-439A-AEBC-7FEE0DC7536E}" presName="textBox3c" presStyleLbl="revTx" presStyleIdx="2" presStyleCnt="3" custScaleX="139461" custScaleY="215260">
        <dgm:presLayoutVars>
          <dgm:bulletEnabled val="1"/>
        </dgm:presLayoutVars>
      </dgm:prSet>
      <dgm:spPr/>
      <dgm:t>
        <a:bodyPr/>
        <a:lstStyle/>
        <a:p>
          <a:endParaRPr lang="ru-RU"/>
        </a:p>
      </dgm:t>
    </dgm:pt>
  </dgm:ptLst>
  <dgm:cxnLst>
    <dgm:cxn modelId="{9A2D81E5-5EF9-460B-928B-69E9F4EF3C89}" srcId="{D606977B-D30D-4516-8A2A-26677098EE47}" destId="{E6EA7BA7-5EA9-499F-BF54-1656A4B687AA}" srcOrd="0" destOrd="0" parTransId="{31C6E4F6-2C91-4D08-A55F-FAF7F7BADC8A}" sibTransId="{8ABAE233-7321-4581-9E2F-D165EA4922D1}"/>
    <dgm:cxn modelId="{3F951813-0B85-4543-B381-0D7F20C4B7CD}" type="presOf" srcId="{E41FDAEA-D5F7-439A-AEBC-7FEE0DC7536E}" destId="{B55ACC57-512D-4460-A734-8C5050E81EA4}" srcOrd="0" destOrd="0" presId="urn:microsoft.com/office/officeart/2005/8/layout/arrow2"/>
    <dgm:cxn modelId="{B4CBA296-5C70-414D-8FF2-5211B3F2820A}" srcId="{D606977B-D30D-4516-8A2A-26677098EE47}" destId="{425E2A28-4B69-4A42-8067-714BE333472D}" srcOrd="1" destOrd="0" parTransId="{0E619BC3-4DEC-4B4D-BE52-120DAC1138EB}" sibTransId="{46127B5C-F7B9-43AC-8576-9117A29BB65D}"/>
    <dgm:cxn modelId="{E35EF493-E984-4C71-BFAF-876B3E07441F}" type="presOf" srcId="{D606977B-D30D-4516-8A2A-26677098EE47}" destId="{59B9C327-5007-4153-8FDD-2936240F1C00}" srcOrd="0" destOrd="0" presId="urn:microsoft.com/office/officeart/2005/8/layout/arrow2"/>
    <dgm:cxn modelId="{82790121-199E-497E-8C2E-09E76056BE16}" srcId="{D606977B-D30D-4516-8A2A-26677098EE47}" destId="{E41FDAEA-D5F7-439A-AEBC-7FEE0DC7536E}" srcOrd="2" destOrd="0" parTransId="{BA7D7A2B-F334-4CC1-9857-BC99191A7F41}" sibTransId="{B1931C62-3BB2-4959-B392-3EB5638E3037}"/>
    <dgm:cxn modelId="{5BB0D93D-B4CE-480B-96F3-FDBF9E196864}" type="presOf" srcId="{425E2A28-4B69-4A42-8067-714BE333472D}" destId="{FF33266E-9E42-4DB8-88EF-99A326038821}" srcOrd="0" destOrd="0" presId="urn:microsoft.com/office/officeart/2005/8/layout/arrow2"/>
    <dgm:cxn modelId="{D2C87D26-4657-4E20-B998-4D95CD3CB70F}" type="presOf" srcId="{E6EA7BA7-5EA9-499F-BF54-1656A4B687AA}" destId="{4A206D90-6131-4A16-9450-3D6129A6BFC4}" srcOrd="0" destOrd="0" presId="urn:microsoft.com/office/officeart/2005/8/layout/arrow2"/>
    <dgm:cxn modelId="{8E76DA41-AB40-4CA5-A703-9E439DC8DC5F}" type="presParOf" srcId="{59B9C327-5007-4153-8FDD-2936240F1C00}" destId="{79796550-C09D-4EDF-90BE-B25AD6D33EE2}" srcOrd="0" destOrd="0" presId="urn:microsoft.com/office/officeart/2005/8/layout/arrow2"/>
    <dgm:cxn modelId="{20B83AF7-2F09-4078-89B9-26AB10FC2B6F}" type="presParOf" srcId="{59B9C327-5007-4153-8FDD-2936240F1C00}" destId="{B6B87B61-0772-4520-AB02-D48E254656B7}" srcOrd="1" destOrd="0" presId="urn:microsoft.com/office/officeart/2005/8/layout/arrow2"/>
    <dgm:cxn modelId="{1835C40E-B4F3-40B7-A92C-FD71F0683367}" type="presParOf" srcId="{B6B87B61-0772-4520-AB02-D48E254656B7}" destId="{180F4518-825B-431B-9C10-529D8C0B5CF3}" srcOrd="0" destOrd="0" presId="urn:microsoft.com/office/officeart/2005/8/layout/arrow2"/>
    <dgm:cxn modelId="{7C0AE454-3F51-42C6-8159-7296C5594B30}" type="presParOf" srcId="{B6B87B61-0772-4520-AB02-D48E254656B7}" destId="{4A206D90-6131-4A16-9450-3D6129A6BFC4}" srcOrd="1" destOrd="0" presId="urn:microsoft.com/office/officeart/2005/8/layout/arrow2"/>
    <dgm:cxn modelId="{0F2BBF01-E8CB-4AD1-80CE-AEEC937A337B}" type="presParOf" srcId="{B6B87B61-0772-4520-AB02-D48E254656B7}" destId="{59021826-01DC-4FA6-9E5E-89D8DC952742}" srcOrd="2" destOrd="0" presId="urn:microsoft.com/office/officeart/2005/8/layout/arrow2"/>
    <dgm:cxn modelId="{0DBFC09A-FBEE-4013-A244-7CC385020665}" type="presParOf" srcId="{B6B87B61-0772-4520-AB02-D48E254656B7}" destId="{FF33266E-9E42-4DB8-88EF-99A326038821}" srcOrd="3" destOrd="0" presId="urn:microsoft.com/office/officeart/2005/8/layout/arrow2"/>
    <dgm:cxn modelId="{0295D24B-2B28-48CD-87C8-56F096E1762E}" type="presParOf" srcId="{B6B87B61-0772-4520-AB02-D48E254656B7}" destId="{A4018AB8-E629-41A9-B8E3-1E834701B932}" srcOrd="4" destOrd="0" presId="urn:microsoft.com/office/officeart/2005/8/layout/arrow2"/>
    <dgm:cxn modelId="{763D8CBC-6BD5-4036-8E5F-5F0FDE519B12}" type="presParOf" srcId="{B6B87B61-0772-4520-AB02-D48E254656B7}" destId="{B55ACC57-512D-4460-A734-8C5050E81EA4}" srcOrd="5" destOrd="0" presId="urn:microsoft.com/office/officeart/2005/8/layout/arrow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7194C61-A6CC-4A6C-AD28-9AC8CE8AE69E}"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ru-RU"/>
        </a:p>
      </dgm:t>
    </dgm:pt>
    <dgm:pt modelId="{C2C7E89C-23AA-49EC-A932-31D5AC5FE245}">
      <dgm:prSet phldrT="[Текст]"/>
      <dgm:spPr/>
      <dgm:t>
        <a:bodyPr/>
        <a:lstStyle/>
        <a:p>
          <a:r>
            <a:rPr lang="ru-RU" b="1" dirty="0" smtClean="0">
              <a:solidFill>
                <a:schemeClr val="tx1"/>
              </a:solidFill>
            </a:rPr>
            <a:t>КРС</a:t>
          </a:r>
          <a:endParaRPr lang="ru-RU" b="1" dirty="0">
            <a:solidFill>
              <a:schemeClr val="tx1"/>
            </a:solidFill>
          </a:endParaRPr>
        </a:p>
      </dgm:t>
    </dgm:pt>
    <dgm:pt modelId="{3A6A955E-74E2-45C8-BD24-D3A8E9264EF7}" type="parTrans" cxnId="{370E7431-B2B8-44DF-A497-D9BBA7F5CC51}">
      <dgm:prSet/>
      <dgm:spPr/>
      <dgm:t>
        <a:bodyPr/>
        <a:lstStyle/>
        <a:p>
          <a:endParaRPr lang="ru-RU"/>
        </a:p>
      </dgm:t>
    </dgm:pt>
    <dgm:pt modelId="{7033585C-8F0F-49D6-98CA-673DB39F33DB}" type="sibTrans" cxnId="{370E7431-B2B8-44DF-A497-D9BBA7F5CC51}">
      <dgm:prSet/>
      <dgm:spPr/>
      <dgm:t>
        <a:bodyPr/>
        <a:lstStyle/>
        <a:p>
          <a:endParaRPr lang="ru-RU"/>
        </a:p>
      </dgm:t>
    </dgm:pt>
    <dgm:pt modelId="{5514CBD7-565C-4149-84BF-B12960A1A522}">
      <dgm:prSet phldrT="[Текст]"/>
      <dgm:spPr/>
      <dgm:t>
        <a:bodyPr/>
        <a:lstStyle/>
        <a:p>
          <a:r>
            <a:rPr lang="ru-RU" b="1" dirty="0" smtClean="0"/>
            <a:t>13872</a:t>
          </a:r>
          <a:endParaRPr lang="ru-RU" b="1" dirty="0"/>
        </a:p>
      </dgm:t>
    </dgm:pt>
    <dgm:pt modelId="{FC649AB2-0AB4-476E-BD07-6D7256FE8DA4}" type="parTrans" cxnId="{EA93A781-CE32-45D4-ACC4-8F94CD2E3B7F}">
      <dgm:prSet/>
      <dgm:spPr/>
      <dgm:t>
        <a:bodyPr/>
        <a:lstStyle/>
        <a:p>
          <a:endParaRPr lang="ru-RU"/>
        </a:p>
      </dgm:t>
    </dgm:pt>
    <dgm:pt modelId="{3361A51C-83A2-4293-8F9B-AB34B9497EF1}" type="sibTrans" cxnId="{EA93A781-CE32-45D4-ACC4-8F94CD2E3B7F}">
      <dgm:prSet/>
      <dgm:spPr/>
      <dgm:t>
        <a:bodyPr/>
        <a:lstStyle/>
        <a:p>
          <a:endParaRPr lang="ru-RU"/>
        </a:p>
      </dgm:t>
    </dgm:pt>
    <dgm:pt modelId="{0CFEC030-CD4C-4353-9CB5-F46D198B3D19}">
      <dgm:prSet phldrT="[Текст]"/>
      <dgm:spPr/>
      <dgm:t>
        <a:bodyPr/>
        <a:lstStyle/>
        <a:p>
          <a:r>
            <a:rPr lang="ru-RU" b="1" dirty="0" smtClean="0"/>
            <a:t>13759</a:t>
          </a:r>
          <a:endParaRPr lang="ru-RU" b="1" dirty="0"/>
        </a:p>
      </dgm:t>
    </dgm:pt>
    <dgm:pt modelId="{0F453773-5C34-4284-A4FC-5405DF25E4C2}" type="parTrans" cxnId="{995BBD5E-46CB-46BE-BD9E-68376AFBED5D}">
      <dgm:prSet/>
      <dgm:spPr/>
      <dgm:t>
        <a:bodyPr/>
        <a:lstStyle/>
        <a:p>
          <a:endParaRPr lang="ru-RU"/>
        </a:p>
      </dgm:t>
    </dgm:pt>
    <dgm:pt modelId="{355986A1-52B3-44BB-8105-1F67F84D105E}" type="sibTrans" cxnId="{995BBD5E-46CB-46BE-BD9E-68376AFBED5D}">
      <dgm:prSet/>
      <dgm:spPr/>
      <dgm:t>
        <a:bodyPr/>
        <a:lstStyle/>
        <a:p>
          <a:endParaRPr lang="ru-RU"/>
        </a:p>
      </dgm:t>
    </dgm:pt>
    <dgm:pt modelId="{79523D45-8735-4D6B-8F8A-8029051E2307}">
      <dgm:prSet phldrT="[Текст]"/>
      <dgm:spPr/>
      <dgm:t>
        <a:bodyPr/>
        <a:lstStyle/>
        <a:p>
          <a:r>
            <a:rPr lang="ru-RU" b="1" dirty="0" smtClean="0">
              <a:solidFill>
                <a:schemeClr val="tx1"/>
              </a:solidFill>
            </a:rPr>
            <a:t>свиней</a:t>
          </a:r>
          <a:endParaRPr lang="ru-RU" b="1" dirty="0">
            <a:solidFill>
              <a:schemeClr val="tx1"/>
            </a:solidFill>
          </a:endParaRPr>
        </a:p>
      </dgm:t>
    </dgm:pt>
    <dgm:pt modelId="{7D29C2F6-0060-4922-969E-5BE4DB6C2687}" type="parTrans" cxnId="{782AE538-C8D3-4EFC-8D3E-FDA0FE5DBF62}">
      <dgm:prSet/>
      <dgm:spPr/>
      <dgm:t>
        <a:bodyPr/>
        <a:lstStyle/>
        <a:p>
          <a:endParaRPr lang="ru-RU"/>
        </a:p>
      </dgm:t>
    </dgm:pt>
    <dgm:pt modelId="{9F54A76A-99A8-4D98-8B42-74EC38AD7EC9}" type="sibTrans" cxnId="{782AE538-C8D3-4EFC-8D3E-FDA0FE5DBF62}">
      <dgm:prSet/>
      <dgm:spPr/>
      <dgm:t>
        <a:bodyPr/>
        <a:lstStyle/>
        <a:p>
          <a:endParaRPr lang="ru-RU"/>
        </a:p>
      </dgm:t>
    </dgm:pt>
    <dgm:pt modelId="{8E36E7F6-ABDA-4977-B98A-2D1B09EDEC26}">
      <dgm:prSet phldrT="[Текст]"/>
      <dgm:spPr/>
      <dgm:t>
        <a:bodyPr/>
        <a:lstStyle/>
        <a:p>
          <a:r>
            <a:rPr lang="ru-RU" b="1" dirty="0" smtClean="0"/>
            <a:t>3921</a:t>
          </a:r>
          <a:endParaRPr lang="ru-RU" b="1" dirty="0"/>
        </a:p>
      </dgm:t>
    </dgm:pt>
    <dgm:pt modelId="{3CB13361-323D-444F-A761-21FDAFDF2234}" type="parTrans" cxnId="{B5C977DE-6A4D-4273-94AE-60E168B99DAB}">
      <dgm:prSet/>
      <dgm:spPr/>
      <dgm:t>
        <a:bodyPr/>
        <a:lstStyle/>
        <a:p>
          <a:endParaRPr lang="ru-RU"/>
        </a:p>
      </dgm:t>
    </dgm:pt>
    <dgm:pt modelId="{70D444B5-AEA4-4FB3-95E2-012EE149C818}" type="sibTrans" cxnId="{B5C977DE-6A4D-4273-94AE-60E168B99DAB}">
      <dgm:prSet/>
      <dgm:spPr/>
      <dgm:t>
        <a:bodyPr/>
        <a:lstStyle/>
        <a:p>
          <a:endParaRPr lang="ru-RU"/>
        </a:p>
      </dgm:t>
    </dgm:pt>
    <dgm:pt modelId="{A2166DB8-6E98-4050-A4DB-A5507B7BF5B4}">
      <dgm:prSet phldrT="[Текст]"/>
      <dgm:spPr/>
      <dgm:t>
        <a:bodyPr/>
        <a:lstStyle/>
        <a:p>
          <a:r>
            <a:rPr lang="ru-RU" b="1" dirty="0" smtClean="0"/>
            <a:t>2950</a:t>
          </a:r>
          <a:endParaRPr lang="ru-RU" b="1" dirty="0"/>
        </a:p>
      </dgm:t>
    </dgm:pt>
    <dgm:pt modelId="{7FBAC47D-FB65-4935-92E5-8367D7CE2A6C}" type="parTrans" cxnId="{EF0E8AEE-2D9B-440B-978B-265907D07318}">
      <dgm:prSet/>
      <dgm:spPr/>
      <dgm:t>
        <a:bodyPr/>
        <a:lstStyle/>
        <a:p>
          <a:endParaRPr lang="ru-RU"/>
        </a:p>
      </dgm:t>
    </dgm:pt>
    <dgm:pt modelId="{57AF81AD-F676-4446-874C-7FB8371FD28E}" type="sibTrans" cxnId="{EF0E8AEE-2D9B-440B-978B-265907D07318}">
      <dgm:prSet/>
      <dgm:spPr/>
      <dgm:t>
        <a:bodyPr/>
        <a:lstStyle/>
        <a:p>
          <a:endParaRPr lang="ru-RU"/>
        </a:p>
      </dgm:t>
    </dgm:pt>
    <dgm:pt modelId="{C635978D-D456-4C40-BBA0-0A52E6ED90F5}">
      <dgm:prSet phldrT="[Текст]" custT="1"/>
      <dgm:spPr/>
      <dgm:t>
        <a:bodyPr/>
        <a:lstStyle/>
        <a:p>
          <a:r>
            <a:rPr lang="ru-RU" sz="2000" b="1" dirty="0" smtClean="0">
              <a:solidFill>
                <a:schemeClr val="tx1"/>
              </a:solidFill>
            </a:rPr>
            <a:t>овец</a:t>
          </a:r>
          <a:endParaRPr lang="ru-RU" sz="2000" b="1" dirty="0">
            <a:solidFill>
              <a:schemeClr val="tx1"/>
            </a:solidFill>
          </a:endParaRPr>
        </a:p>
      </dgm:t>
    </dgm:pt>
    <dgm:pt modelId="{8CC69A53-B9A2-403D-ADD0-1F1A62DC418E}" type="parTrans" cxnId="{01B74099-5E52-47A5-8B81-FAF5325EE09B}">
      <dgm:prSet/>
      <dgm:spPr/>
      <dgm:t>
        <a:bodyPr/>
        <a:lstStyle/>
        <a:p>
          <a:endParaRPr lang="ru-RU"/>
        </a:p>
      </dgm:t>
    </dgm:pt>
    <dgm:pt modelId="{1AB0EBD3-8ECC-44A1-89AC-FDFA468A9680}" type="sibTrans" cxnId="{01B74099-5E52-47A5-8B81-FAF5325EE09B}">
      <dgm:prSet/>
      <dgm:spPr/>
      <dgm:t>
        <a:bodyPr/>
        <a:lstStyle/>
        <a:p>
          <a:endParaRPr lang="ru-RU"/>
        </a:p>
      </dgm:t>
    </dgm:pt>
    <dgm:pt modelId="{2AE849FB-6623-4AFF-82F2-537E4FFE34FB}">
      <dgm:prSet phldrT="[Текст]"/>
      <dgm:spPr/>
      <dgm:t>
        <a:bodyPr/>
        <a:lstStyle/>
        <a:p>
          <a:r>
            <a:rPr lang="ru-RU" b="1" dirty="0" smtClean="0"/>
            <a:t>8220</a:t>
          </a:r>
          <a:endParaRPr lang="ru-RU" b="1" dirty="0"/>
        </a:p>
      </dgm:t>
    </dgm:pt>
    <dgm:pt modelId="{42A5A574-8A9F-4D5D-9779-49C86C988E0A}" type="parTrans" cxnId="{2A82AA01-9FF5-44E8-810D-FEBF403FA44B}">
      <dgm:prSet/>
      <dgm:spPr/>
      <dgm:t>
        <a:bodyPr/>
        <a:lstStyle/>
        <a:p>
          <a:endParaRPr lang="ru-RU"/>
        </a:p>
      </dgm:t>
    </dgm:pt>
    <dgm:pt modelId="{65B27CD2-2CA8-402A-8071-43BE9F0CA01A}" type="sibTrans" cxnId="{2A82AA01-9FF5-44E8-810D-FEBF403FA44B}">
      <dgm:prSet/>
      <dgm:spPr/>
      <dgm:t>
        <a:bodyPr/>
        <a:lstStyle/>
        <a:p>
          <a:endParaRPr lang="ru-RU"/>
        </a:p>
      </dgm:t>
    </dgm:pt>
    <dgm:pt modelId="{5D744E94-420C-499A-9180-95F31CB6DF13}">
      <dgm:prSet phldrT="[Текст]"/>
      <dgm:spPr/>
      <dgm:t>
        <a:bodyPr/>
        <a:lstStyle/>
        <a:p>
          <a:r>
            <a:rPr lang="ru-RU" b="1" dirty="0" smtClean="0"/>
            <a:t>9626</a:t>
          </a:r>
          <a:endParaRPr lang="ru-RU" b="1" dirty="0"/>
        </a:p>
      </dgm:t>
    </dgm:pt>
    <dgm:pt modelId="{B40C8DC5-4308-446C-A2E2-C365611EAC30}" type="parTrans" cxnId="{E9A0569E-72CD-4646-B66B-81319ABB7C7A}">
      <dgm:prSet/>
      <dgm:spPr/>
      <dgm:t>
        <a:bodyPr/>
        <a:lstStyle/>
        <a:p>
          <a:endParaRPr lang="ru-RU"/>
        </a:p>
      </dgm:t>
    </dgm:pt>
    <dgm:pt modelId="{B5DD138C-2518-40FC-930D-D5792AEF7090}" type="sibTrans" cxnId="{E9A0569E-72CD-4646-B66B-81319ABB7C7A}">
      <dgm:prSet/>
      <dgm:spPr/>
      <dgm:t>
        <a:bodyPr/>
        <a:lstStyle/>
        <a:p>
          <a:endParaRPr lang="ru-RU"/>
        </a:p>
      </dgm:t>
    </dgm:pt>
    <dgm:pt modelId="{915A539E-6577-4F06-B36E-BBC5AB6875B4}" type="pres">
      <dgm:prSet presAssocID="{37194C61-A6CC-4A6C-AD28-9AC8CE8AE69E}" presName="Name0" presStyleCnt="0">
        <dgm:presLayoutVars>
          <dgm:chPref val="3"/>
          <dgm:dir/>
          <dgm:animLvl val="lvl"/>
          <dgm:resizeHandles/>
        </dgm:presLayoutVars>
      </dgm:prSet>
      <dgm:spPr/>
      <dgm:t>
        <a:bodyPr/>
        <a:lstStyle/>
        <a:p>
          <a:endParaRPr lang="ru-RU"/>
        </a:p>
      </dgm:t>
    </dgm:pt>
    <dgm:pt modelId="{0DCC7A90-BE34-41D2-8E4A-3F84B6E3FFF1}" type="pres">
      <dgm:prSet presAssocID="{C2C7E89C-23AA-49EC-A932-31D5AC5FE245}" presName="horFlow" presStyleCnt="0"/>
      <dgm:spPr/>
    </dgm:pt>
    <dgm:pt modelId="{1FF02428-E926-4A8E-A77E-E7790E5FAA42}" type="pres">
      <dgm:prSet presAssocID="{C2C7E89C-23AA-49EC-A932-31D5AC5FE245}" presName="bigChev" presStyleLbl="node1" presStyleIdx="0" presStyleCnt="3"/>
      <dgm:spPr/>
      <dgm:t>
        <a:bodyPr/>
        <a:lstStyle/>
        <a:p>
          <a:endParaRPr lang="ru-RU"/>
        </a:p>
      </dgm:t>
    </dgm:pt>
    <dgm:pt modelId="{E353DE0F-6B1B-4DB4-9040-46F14DE46F21}" type="pres">
      <dgm:prSet presAssocID="{FC649AB2-0AB4-476E-BD07-6D7256FE8DA4}" presName="parTrans" presStyleCnt="0"/>
      <dgm:spPr/>
    </dgm:pt>
    <dgm:pt modelId="{DBABD7A0-59E7-4D89-AB96-8F472C2FA7F7}" type="pres">
      <dgm:prSet presAssocID="{5514CBD7-565C-4149-84BF-B12960A1A522}" presName="node" presStyleLbl="alignAccFollowNode1" presStyleIdx="0" presStyleCnt="6">
        <dgm:presLayoutVars>
          <dgm:bulletEnabled val="1"/>
        </dgm:presLayoutVars>
      </dgm:prSet>
      <dgm:spPr/>
      <dgm:t>
        <a:bodyPr/>
        <a:lstStyle/>
        <a:p>
          <a:endParaRPr lang="ru-RU"/>
        </a:p>
      </dgm:t>
    </dgm:pt>
    <dgm:pt modelId="{3DE016BC-0ADB-4100-B19F-2E2A42D619B4}" type="pres">
      <dgm:prSet presAssocID="{3361A51C-83A2-4293-8F9B-AB34B9497EF1}" presName="sibTrans" presStyleCnt="0"/>
      <dgm:spPr/>
    </dgm:pt>
    <dgm:pt modelId="{794DB1A2-635B-4E28-9DFC-774F08F9E0A6}" type="pres">
      <dgm:prSet presAssocID="{0CFEC030-CD4C-4353-9CB5-F46D198B3D19}" presName="node" presStyleLbl="alignAccFollowNode1" presStyleIdx="1" presStyleCnt="6">
        <dgm:presLayoutVars>
          <dgm:bulletEnabled val="1"/>
        </dgm:presLayoutVars>
      </dgm:prSet>
      <dgm:spPr/>
      <dgm:t>
        <a:bodyPr/>
        <a:lstStyle/>
        <a:p>
          <a:endParaRPr lang="ru-RU"/>
        </a:p>
      </dgm:t>
    </dgm:pt>
    <dgm:pt modelId="{35581F7C-686A-4F9D-9ECB-F717D12AD0F8}" type="pres">
      <dgm:prSet presAssocID="{C2C7E89C-23AA-49EC-A932-31D5AC5FE245}" presName="vSp" presStyleCnt="0"/>
      <dgm:spPr/>
    </dgm:pt>
    <dgm:pt modelId="{B7DBE4AD-009F-47E7-B9C4-30DA40EF8F38}" type="pres">
      <dgm:prSet presAssocID="{79523D45-8735-4D6B-8F8A-8029051E2307}" presName="horFlow" presStyleCnt="0"/>
      <dgm:spPr/>
    </dgm:pt>
    <dgm:pt modelId="{343CD1A0-643F-47A9-9DF3-92DEA5648961}" type="pres">
      <dgm:prSet presAssocID="{79523D45-8735-4D6B-8F8A-8029051E2307}" presName="bigChev" presStyleLbl="node1" presStyleIdx="1" presStyleCnt="3"/>
      <dgm:spPr/>
      <dgm:t>
        <a:bodyPr/>
        <a:lstStyle/>
        <a:p>
          <a:endParaRPr lang="ru-RU"/>
        </a:p>
      </dgm:t>
    </dgm:pt>
    <dgm:pt modelId="{0303381E-9773-4558-8A83-E96F64CEC42F}" type="pres">
      <dgm:prSet presAssocID="{3CB13361-323D-444F-A761-21FDAFDF2234}" presName="parTrans" presStyleCnt="0"/>
      <dgm:spPr/>
    </dgm:pt>
    <dgm:pt modelId="{6310D4C9-8BF2-4465-880E-C5D677913926}" type="pres">
      <dgm:prSet presAssocID="{8E36E7F6-ABDA-4977-B98A-2D1B09EDEC26}" presName="node" presStyleLbl="alignAccFollowNode1" presStyleIdx="2" presStyleCnt="6">
        <dgm:presLayoutVars>
          <dgm:bulletEnabled val="1"/>
        </dgm:presLayoutVars>
      </dgm:prSet>
      <dgm:spPr/>
      <dgm:t>
        <a:bodyPr/>
        <a:lstStyle/>
        <a:p>
          <a:endParaRPr lang="ru-RU"/>
        </a:p>
      </dgm:t>
    </dgm:pt>
    <dgm:pt modelId="{8CE6070E-0286-4A50-8E7A-B20638005A6F}" type="pres">
      <dgm:prSet presAssocID="{70D444B5-AEA4-4FB3-95E2-012EE149C818}" presName="sibTrans" presStyleCnt="0"/>
      <dgm:spPr/>
    </dgm:pt>
    <dgm:pt modelId="{4A09C28A-7549-4B52-8EE7-22EB269C9CE1}" type="pres">
      <dgm:prSet presAssocID="{A2166DB8-6E98-4050-A4DB-A5507B7BF5B4}" presName="node" presStyleLbl="alignAccFollowNode1" presStyleIdx="3" presStyleCnt="6">
        <dgm:presLayoutVars>
          <dgm:bulletEnabled val="1"/>
        </dgm:presLayoutVars>
      </dgm:prSet>
      <dgm:spPr/>
      <dgm:t>
        <a:bodyPr/>
        <a:lstStyle/>
        <a:p>
          <a:endParaRPr lang="ru-RU"/>
        </a:p>
      </dgm:t>
    </dgm:pt>
    <dgm:pt modelId="{53615227-ECB0-4B9A-863C-F5934237F821}" type="pres">
      <dgm:prSet presAssocID="{79523D45-8735-4D6B-8F8A-8029051E2307}" presName="vSp" presStyleCnt="0"/>
      <dgm:spPr/>
    </dgm:pt>
    <dgm:pt modelId="{F7F2537C-E6CB-441D-833A-790957B836AA}" type="pres">
      <dgm:prSet presAssocID="{C635978D-D456-4C40-BBA0-0A52E6ED90F5}" presName="horFlow" presStyleCnt="0"/>
      <dgm:spPr/>
    </dgm:pt>
    <dgm:pt modelId="{CFE5F230-FE7A-4EFD-BD9F-6BCB2D0B3595}" type="pres">
      <dgm:prSet presAssocID="{C635978D-D456-4C40-BBA0-0A52E6ED90F5}" presName="bigChev" presStyleLbl="node1" presStyleIdx="2" presStyleCnt="3"/>
      <dgm:spPr/>
      <dgm:t>
        <a:bodyPr/>
        <a:lstStyle/>
        <a:p>
          <a:endParaRPr lang="ru-RU"/>
        </a:p>
      </dgm:t>
    </dgm:pt>
    <dgm:pt modelId="{C475E097-93F2-427C-B6DF-F897DB9334A7}" type="pres">
      <dgm:prSet presAssocID="{42A5A574-8A9F-4D5D-9779-49C86C988E0A}" presName="parTrans" presStyleCnt="0"/>
      <dgm:spPr/>
    </dgm:pt>
    <dgm:pt modelId="{041B05FB-0CB7-4E2D-92FA-288AA100B03B}" type="pres">
      <dgm:prSet presAssocID="{2AE849FB-6623-4AFF-82F2-537E4FFE34FB}" presName="node" presStyleLbl="alignAccFollowNode1" presStyleIdx="4" presStyleCnt="6">
        <dgm:presLayoutVars>
          <dgm:bulletEnabled val="1"/>
        </dgm:presLayoutVars>
      </dgm:prSet>
      <dgm:spPr/>
      <dgm:t>
        <a:bodyPr/>
        <a:lstStyle/>
        <a:p>
          <a:endParaRPr lang="ru-RU"/>
        </a:p>
      </dgm:t>
    </dgm:pt>
    <dgm:pt modelId="{D473F52D-38FC-4195-A619-EBB680B74760}" type="pres">
      <dgm:prSet presAssocID="{65B27CD2-2CA8-402A-8071-43BE9F0CA01A}" presName="sibTrans" presStyleCnt="0"/>
      <dgm:spPr/>
    </dgm:pt>
    <dgm:pt modelId="{D8DCCFB4-F019-4D9E-A77F-72B672371FEA}" type="pres">
      <dgm:prSet presAssocID="{5D744E94-420C-499A-9180-95F31CB6DF13}" presName="node" presStyleLbl="alignAccFollowNode1" presStyleIdx="5" presStyleCnt="6">
        <dgm:presLayoutVars>
          <dgm:bulletEnabled val="1"/>
        </dgm:presLayoutVars>
      </dgm:prSet>
      <dgm:spPr/>
      <dgm:t>
        <a:bodyPr/>
        <a:lstStyle/>
        <a:p>
          <a:endParaRPr lang="ru-RU"/>
        </a:p>
      </dgm:t>
    </dgm:pt>
  </dgm:ptLst>
  <dgm:cxnLst>
    <dgm:cxn modelId="{E9A0569E-72CD-4646-B66B-81319ABB7C7A}" srcId="{C635978D-D456-4C40-BBA0-0A52E6ED90F5}" destId="{5D744E94-420C-499A-9180-95F31CB6DF13}" srcOrd="1" destOrd="0" parTransId="{B40C8DC5-4308-446C-A2E2-C365611EAC30}" sibTransId="{B5DD138C-2518-40FC-930D-D5792AEF7090}"/>
    <dgm:cxn modelId="{A75CA2F4-904B-4829-8CAB-4734B0E5B712}" type="presOf" srcId="{8E36E7F6-ABDA-4977-B98A-2D1B09EDEC26}" destId="{6310D4C9-8BF2-4465-880E-C5D677913926}" srcOrd="0" destOrd="0" presId="urn:microsoft.com/office/officeart/2005/8/layout/lProcess3"/>
    <dgm:cxn modelId="{5EE9FBC7-BD84-4E41-8C4E-1284B2112768}" type="presOf" srcId="{C2C7E89C-23AA-49EC-A932-31D5AC5FE245}" destId="{1FF02428-E926-4A8E-A77E-E7790E5FAA42}" srcOrd="0" destOrd="0" presId="urn:microsoft.com/office/officeart/2005/8/layout/lProcess3"/>
    <dgm:cxn modelId="{995BBD5E-46CB-46BE-BD9E-68376AFBED5D}" srcId="{C2C7E89C-23AA-49EC-A932-31D5AC5FE245}" destId="{0CFEC030-CD4C-4353-9CB5-F46D198B3D19}" srcOrd="1" destOrd="0" parTransId="{0F453773-5C34-4284-A4FC-5405DF25E4C2}" sibTransId="{355986A1-52B3-44BB-8105-1F67F84D105E}"/>
    <dgm:cxn modelId="{01B74099-5E52-47A5-8B81-FAF5325EE09B}" srcId="{37194C61-A6CC-4A6C-AD28-9AC8CE8AE69E}" destId="{C635978D-D456-4C40-BBA0-0A52E6ED90F5}" srcOrd="2" destOrd="0" parTransId="{8CC69A53-B9A2-403D-ADD0-1F1A62DC418E}" sibTransId="{1AB0EBD3-8ECC-44A1-89AC-FDFA468A9680}"/>
    <dgm:cxn modelId="{15A7AD39-D308-42FC-8CD0-E71AF4A8B622}" type="presOf" srcId="{5514CBD7-565C-4149-84BF-B12960A1A522}" destId="{DBABD7A0-59E7-4D89-AB96-8F472C2FA7F7}" srcOrd="0" destOrd="0" presId="urn:microsoft.com/office/officeart/2005/8/layout/lProcess3"/>
    <dgm:cxn modelId="{370E7431-B2B8-44DF-A497-D9BBA7F5CC51}" srcId="{37194C61-A6CC-4A6C-AD28-9AC8CE8AE69E}" destId="{C2C7E89C-23AA-49EC-A932-31D5AC5FE245}" srcOrd="0" destOrd="0" parTransId="{3A6A955E-74E2-45C8-BD24-D3A8E9264EF7}" sibTransId="{7033585C-8F0F-49D6-98CA-673DB39F33DB}"/>
    <dgm:cxn modelId="{A47F9D82-53DF-468F-9334-DF64E2D95D9A}" type="presOf" srcId="{37194C61-A6CC-4A6C-AD28-9AC8CE8AE69E}" destId="{915A539E-6577-4F06-B36E-BBC5AB6875B4}" srcOrd="0" destOrd="0" presId="urn:microsoft.com/office/officeart/2005/8/layout/lProcess3"/>
    <dgm:cxn modelId="{B5C977DE-6A4D-4273-94AE-60E168B99DAB}" srcId="{79523D45-8735-4D6B-8F8A-8029051E2307}" destId="{8E36E7F6-ABDA-4977-B98A-2D1B09EDEC26}" srcOrd="0" destOrd="0" parTransId="{3CB13361-323D-444F-A761-21FDAFDF2234}" sibTransId="{70D444B5-AEA4-4FB3-95E2-012EE149C818}"/>
    <dgm:cxn modelId="{C98DC0AA-1A14-4DD6-B4BC-84B41B2D50A4}" type="presOf" srcId="{2AE849FB-6623-4AFF-82F2-537E4FFE34FB}" destId="{041B05FB-0CB7-4E2D-92FA-288AA100B03B}" srcOrd="0" destOrd="0" presId="urn:microsoft.com/office/officeart/2005/8/layout/lProcess3"/>
    <dgm:cxn modelId="{05D598F0-0E80-40A5-BA91-AB7D0ACB80F9}" type="presOf" srcId="{79523D45-8735-4D6B-8F8A-8029051E2307}" destId="{343CD1A0-643F-47A9-9DF3-92DEA5648961}" srcOrd="0" destOrd="0" presId="urn:microsoft.com/office/officeart/2005/8/layout/lProcess3"/>
    <dgm:cxn modelId="{129C7896-0D3B-4F09-AF97-6B15940912BE}" type="presOf" srcId="{0CFEC030-CD4C-4353-9CB5-F46D198B3D19}" destId="{794DB1A2-635B-4E28-9DFC-774F08F9E0A6}" srcOrd="0" destOrd="0" presId="urn:microsoft.com/office/officeart/2005/8/layout/lProcess3"/>
    <dgm:cxn modelId="{782AE538-C8D3-4EFC-8D3E-FDA0FE5DBF62}" srcId="{37194C61-A6CC-4A6C-AD28-9AC8CE8AE69E}" destId="{79523D45-8735-4D6B-8F8A-8029051E2307}" srcOrd="1" destOrd="0" parTransId="{7D29C2F6-0060-4922-969E-5BE4DB6C2687}" sibTransId="{9F54A76A-99A8-4D98-8B42-74EC38AD7EC9}"/>
    <dgm:cxn modelId="{806979D3-A27F-485F-9EFD-888A4D7F272B}" type="presOf" srcId="{5D744E94-420C-499A-9180-95F31CB6DF13}" destId="{D8DCCFB4-F019-4D9E-A77F-72B672371FEA}" srcOrd="0" destOrd="0" presId="urn:microsoft.com/office/officeart/2005/8/layout/lProcess3"/>
    <dgm:cxn modelId="{EA93A781-CE32-45D4-ACC4-8F94CD2E3B7F}" srcId="{C2C7E89C-23AA-49EC-A932-31D5AC5FE245}" destId="{5514CBD7-565C-4149-84BF-B12960A1A522}" srcOrd="0" destOrd="0" parTransId="{FC649AB2-0AB4-476E-BD07-6D7256FE8DA4}" sibTransId="{3361A51C-83A2-4293-8F9B-AB34B9497EF1}"/>
    <dgm:cxn modelId="{C7F8CDAD-3A93-4769-9E4F-2D8F1B55EBB1}" type="presOf" srcId="{C635978D-D456-4C40-BBA0-0A52E6ED90F5}" destId="{CFE5F230-FE7A-4EFD-BD9F-6BCB2D0B3595}" srcOrd="0" destOrd="0" presId="urn:microsoft.com/office/officeart/2005/8/layout/lProcess3"/>
    <dgm:cxn modelId="{4F3DCDFE-7DC3-4828-BEDB-E2B181933E49}" type="presOf" srcId="{A2166DB8-6E98-4050-A4DB-A5507B7BF5B4}" destId="{4A09C28A-7549-4B52-8EE7-22EB269C9CE1}" srcOrd="0" destOrd="0" presId="urn:microsoft.com/office/officeart/2005/8/layout/lProcess3"/>
    <dgm:cxn modelId="{EF0E8AEE-2D9B-440B-978B-265907D07318}" srcId="{79523D45-8735-4D6B-8F8A-8029051E2307}" destId="{A2166DB8-6E98-4050-A4DB-A5507B7BF5B4}" srcOrd="1" destOrd="0" parTransId="{7FBAC47D-FB65-4935-92E5-8367D7CE2A6C}" sibTransId="{57AF81AD-F676-4446-874C-7FB8371FD28E}"/>
    <dgm:cxn modelId="{2A82AA01-9FF5-44E8-810D-FEBF403FA44B}" srcId="{C635978D-D456-4C40-BBA0-0A52E6ED90F5}" destId="{2AE849FB-6623-4AFF-82F2-537E4FFE34FB}" srcOrd="0" destOrd="0" parTransId="{42A5A574-8A9F-4D5D-9779-49C86C988E0A}" sibTransId="{65B27CD2-2CA8-402A-8071-43BE9F0CA01A}"/>
    <dgm:cxn modelId="{E486D2C3-7917-4A8D-868F-52989272A73B}" type="presParOf" srcId="{915A539E-6577-4F06-B36E-BBC5AB6875B4}" destId="{0DCC7A90-BE34-41D2-8E4A-3F84B6E3FFF1}" srcOrd="0" destOrd="0" presId="urn:microsoft.com/office/officeart/2005/8/layout/lProcess3"/>
    <dgm:cxn modelId="{9C308C3A-3853-4981-B210-FF85FB1BA497}" type="presParOf" srcId="{0DCC7A90-BE34-41D2-8E4A-3F84B6E3FFF1}" destId="{1FF02428-E926-4A8E-A77E-E7790E5FAA42}" srcOrd="0" destOrd="0" presId="urn:microsoft.com/office/officeart/2005/8/layout/lProcess3"/>
    <dgm:cxn modelId="{19B7D948-785A-4DFE-89D9-D196C9709E73}" type="presParOf" srcId="{0DCC7A90-BE34-41D2-8E4A-3F84B6E3FFF1}" destId="{E353DE0F-6B1B-4DB4-9040-46F14DE46F21}" srcOrd="1" destOrd="0" presId="urn:microsoft.com/office/officeart/2005/8/layout/lProcess3"/>
    <dgm:cxn modelId="{42CDE7A3-C6B1-4582-BC9D-E27850E7FB27}" type="presParOf" srcId="{0DCC7A90-BE34-41D2-8E4A-3F84B6E3FFF1}" destId="{DBABD7A0-59E7-4D89-AB96-8F472C2FA7F7}" srcOrd="2" destOrd="0" presId="urn:microsoft.com/office/officeart/2005/8/layout/lProcess3"/>
    <dgm:cxn modelId="{31C0C1A9-8897-4148-91EE-1F486D311075}" type="presParOf" srcId="{0DCC7A90-BE34-41D2-8E4A-3F84B6E3FFF1}" destId="{3DE016BC-0ADB-4100-B19F-2E2A42D619B4}" srcOrd="3" destOrd="0" presId="urn:microsoft.com/office/officeart/2005/8/layout/lProcess3"/>
    <dgm:cxn modelId="{FCA1FD20-6DCA-4EA3-9E42-A488C2289A9E}" type="presParOf" srcId="{0DCC7A90-BE34-41D2-8E4A-3F84B6E3FFF1}" destId="{794DB1A2-635B-4E28-9DFC-774F08F9E0A6}" srcOrd="4" destOrd="0" presId="urn:microsoft.com/office/officeart/2005/8/layout/lProcess3"/>
    <dgm:cxn modelId="{2D7E2B93-652B-4D4D-BB60-9DE93E8AFAB0}" type="presParOf" srcId="{915A539E-6577-4F06-B36E-BBC5AB6875B4}" destId="{35581F7C-686A-4F9D-9ECB-F717D12AD0F8}" srcOrd="1" destOrd="0" presId="urn:microsoft.com/office/officeart/2005/8/layout/lProcess3"/>
    <dgm:cxn modelId="{A0D9B06C-9614-49D4-B2DE-2AF747B1F655}" type="presParOf" srcId="{915A539E-6577-4F06-B36E-BBC5AB6875B4}" destId="{B7DBE4AD-009F-47E7-B9C4-30DA40EF8F38}" srcOrd="2" destOrd="0" presId="urn:microsoft.com/office/officeart/2005/8/layout/lProcess3"/>
    <dgm:cxn modelId="{FE5C8FD9-BFF0-44C9-BEA3-4217A22BEF80}" type="presParOf" srcId="{B7DBE4AD-009F-47E7-B9C4-30DA40EF8F38}" destId="{343CD1A0-643F-47A9-9DF3-92DEA5648961}" srcOrd="0" destOrd="0" presId="urn:microsoft.com/office/officeart/2005/8/layout/lProcess3"/>
    <dgm:cxn modelId="{09A0EEA0-2D22-40B2-9885-1F491880F872}" type="presParOf" srcId="{B7DBE4AD-009F-47E7-B9C4-30DA40EF8F38}" destId="{0303381E-9773-4558-8A83-E96F64CEC42F}" srcOrd="1" destOrd="0" presId="urn:microsoft.com/office/officeart/2005/8/layout/lProcess3"/>
    <dgm:cxn modelId="{92882091-26E5-4298-90B1-0B993EBA7B93}" type="presParOf" srcId="{B7DBE4AD-009F-47E7-B9C4-30DA40EF8F38}" destId="{6310D4C9-8BF2-4465-880E-C5D677913926}" srcOrd="2" destOrd="0" presId="urn:microsoft.com/office/officeart/2005/8/layout/lProcess3"/>
    <dgm:cxn modelId="{F202AE34-3C3F-4D8D-AED6-2400A3413E78}" type="presParOf" srcId="{B7DBE4AD-009F-47E7-B9C4-30DA40EF8F38}" destId="{8CE6070E-0286-4A50-8E7A-B20638005A6F}" srcOrd="3" destOrd="0" presId="urn:microsoft.com/office/officeart/2005/8/layout/lProcess3"/>
    <dgm:cxn modelId="{8627EB10-2173-4441-BF83-352A3FA8B228}" type="presParOf" srcId="{B7DBE4AD-009F-47E7-B9C4-30DA40EF8F38}" destId="{4A09C28A-7549-4B52-8EE7-22EB269C9CE1}" srcOrd="4" destOrd="0" presId="urn:microsoft.com/office/officeart/2005/8/layout/lProcess3"/>
    <dgm:cxn modelId="{E4D68D7A-DA13-4A55-90CF-B8DAB768EC82}" type="presParOf" srcId="{915A539E-6577-4F06-B36E-BBC5AB6875B4}" destId="{53615227-ECB0-4B9A-863C-F5934237F821}" srcOrd="3" destOrd="0" presId="urn:microsoft.com/office/officeart/2005/8/layout/lProcess3"/>
    <dgm:cxn modelId="{B0B5E118-A5B5-45CE-8751-4C0F463DA46F}" type="presParOf" srcId="{915A539E-6577-4F06-B36E-BBC5AB6875B4}" destId="{F7F2537C-E6CB-441D-833A-790957B836AA}" srcOrd="4" destOrd="0" presId="urn:microsoft.com/office/officeart/2005/8/layout/lProcess3"/>
    <dgm:cxn modelId="{A33C9378-6473-493B-BA71-9302D7F6FB91}" type="presParOf" srcId="{F7F2537C-E6CB-441D-833A-790957B836AA}" destId="{CFE5F230-FE7A-4EFD-BD9F-6BCB2D0B3595}" srcOrd="0" destOrd="0" presId="urn:microsoft.com/office/officeart/2005/8/layout/lProcess3"/>
    <dgm:cxn modelId="{8E1D5966-2B69-44A0-809E-48D7CE1A1F49}" type="presParOf" srcId="{F7F2537C-E6CB-441D-833A-790957B836AA}" destId="{C475E097-93F2-427C-B6DF-F897DB9334A7}" srcOrd="1" destOrd="0" presId="urn:microsoft.com/office/officeart/2005/8/layout/lProcess3"/>
    <dgm:cxn modelId="{CD1EDE89-CA0E-4897-A737-5C48E02577E8}" type="presParOf" srcId="{F7F2537C-E6CB-441D-833A-790957B836AA}" destId="{041B05FB-0CB7-4E2D-92FA-288AA100B03B}" srcOrd="2" destOrd="0" presId="urn:microsoft.com/office/officeart/2005/8/layout/lProcess3"/>
    <dgm:cxn modelId="{8C589427-C07B-4E17-9F48-6B3E93FB0B55}" type="presParOf" srcId="{F7F2537C-E6CB-441D-833A-790957B836AA}" destId="{D473F52D-38FC-4195-A619-EBB680B74760}" srcOrd="3" destOrd="0" presId="urn:microsoft.com/office/officeart/2005/8/layout/lProcess3"/>
    <dgm:cxn modelId="{A53E9BE1-ADDE-46A3-957B-DBE4B5F1FA92}" type="presParOf" srcId="{F7F2537C-E6CB-441D-833A-790957B836AA}" destId="{D8DCCFB4-F019-4D9E-A77F-72B672371FEA}" srcOrd="4" destOrd="0" presId="urn:microsoft.com/office/officeart/2005/8/layout/lProcess3"/>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8DD4A8-E931-4592-9612-6DA38182BE80}" type="doc">
      <dgm:prSet loTypeId="urn:microsoft.com/office/officeart/2005/8/layout/lProcess3" loCatId="process" qsTypeId="urn:microsoft.com/office/officeart/2005/8/quickstyle/simple1" qsCatId="simple" csTypeId="urn:microsoft.com/office/officeart/2005/8/colors/colorful4" csCatId="colorful" phldr="1"/>
      <dgm:spPr/>
      <dgm:t>
        <a:bodyPr/>
        <a:lstStyle/>
        <a:p>
          <a:endParaRPr lang="ru-RU"/>
        </a:p>
      </dgm:t>
    </dgm:pt>
    <dgm:pt modelId="{861BE57F-1C0B-4341-8818-36BD5A918212}">
      <dgm:prSet phldrT="[Текст]" custT="1"/>
      <dgm:spPr/>
      <dgm:t>
        <a:bodyPr/>
        <a:lstStyle/>
        <a:p>
          <a:r>
            <a:rPr lang="ru-RU" sz="1600" b="1" dirty="0" smtClean="0">
              <a:solidFill>
                <a:schemeClr val="tx1"/>
              </a:solidFill>
            </a:rPr>
            <a:t>молоко</a:t>
          </a:r>
          <a:endParaRPr lang="ru-RU" sz="1600" b="1" dirty="0">
            <a:solidFill>
              <a:schemeClr val="tx1"/>
            </a:solidFill>
          </a:endParaRPr>
        </a:p>
      </dgm:t>
    </dgm:pt>
    <dgm:pt modelId="{03F7999F-D031-4CBC-BBEA-F70A9D201889}" type="parTrans" cxnId="{835EB52C-C57C-41C7-9A94-F2A19833F7F4}">
      <dgm:prSet/>
      <dgm:spPr/>
      <dgm:t>
        <a:bodyPr/>
        <a:lstStyle/>
        <a:p>
          <a:endParaRPr lang="ru-RU"/>
        </a:p>
      </dgm:t>
    </dgm:pt>
    <dgm:pt modelId="{1022221E-5734-4BB7-B20F-82A45D5ECBE3}" type="sibTrans" cxnId="{835EB52C-C57C-41C7-9A94-F2A19833F7F4}">
      <dgm:prSet/>
      <dgm:spPr/>
      <dgm:t>
        <a:bodyPr/>
        <a:lstStyle/>
        <a:p>
          <a:endParaRPr lang="ru-RU"/>
        </a:p>
      </dgm:t>
    </dgm:pt>
    <dgm:pt modelId="{190C4F44-C5EE-4547-8CBC-F14A1B52B3DD}">
      <dgm:prSet phldrT="[Текст]"/>
      <dgm:spPr/>
      <dgm:t>
        <a:bodyPr/>
        <a:lstStyle/>
        <a:p>
          <a:r>
            <a:rPr lang="ru-RU" b="1" dirty="0" smtClean="0"/>
            <a:t>11553</a:t>
          </a:r>
          <a:endParaRPr lang="ru-RU" b="1" dirty="0"/>
        </a:p>
      </dgm:t>
    </dgm:pt>
    <dgm:pt modelId="{5A195BFC-731B-4FE1-A708-05094E9400FE}" type="parTrans" cxnId="{FD1FC0D2-38BF-4A56-8568-0A4F9BE10D2F}">
      <dgm:prSet/>
      <dgm:spPr/>
      <dgm:t>
        <a:bodyPr/>
        <a:lstStyle/>
        <a:p>
          <a:endParaRPr lang="ru-RU"/>
        </a:p>
      </dgm:t>
    </dgm:pt>
    <dgm:pt modelId="{F281F0CA-F3F6-4FC4-932B-5F3151F15131}" type="sibTrans" cxnId="{FD1FC0D2-38BF-4A56-8568-0A4F9BE10D2F}">
      <dgm:prSet/>
      <dgm:spPr/>
      <dgm:t>
        <a:bodyPr/>
        <a:lstStyle/>
        <a:p>
          <a:endParaRPr lang="ru-RU"/>
        </a:p>
      </dgm:t>
    </dgm:pt>
    <dgm:pt modelId="{32C05E47-68B1-4FAF-BCF0-BEC0239E8607}">
      <dgm:prSet phldrT="[Текст]"/>
      <dgm:spPr/>
      <dgm:t>
        <a:bodyPr/>
        <a:lstStyle/>
        <a:p>
          <a:r>
            <a:rPr lang="ru-RU" b="1" dirty="0" smtClean="0"/>
            <a:t>11933</a:t>
          </a:r>
          <a:endParaRPr lang="ru-RU" b="1" dirty="0"/>
        </a:p>
      </dgm:t>
    </dgm:pt>
    <dgm:pt modelId="{1883F489-53BD-4DA4-B619-B9EFECE47031}" type="parTrans" cxnId="{BD967358-9553-4BB4-8019-6564183DCC06}">
      <dgm:prSet/>
      <dgm:spPr/>
      <dgm:t>
        <a:bodyPr/>
        <a:lstStyle/>
        <a:p>
          <a:endParaRPr lang="ru-RU"/>
        </a:p>
      </dgm:t>
    </dgm:pt>
    <dgm:pt modelId="{5CBF33DA-CF15-426A-B4BA-54346347ADC1}" type="sibTrans" cxnId="{BD967358-9553-4BB4-8019-6564183DCC06}">
      <dgm:prSet/>
      <dgm:spPr/>
      <dgm:t>
        <a:bodyPr/>
        <a:lstStyle/>
        <a:p>
          <a:endParaRPr lang="ru-RU"/>
        </a:p>
      </dgm:t>
    </dgm:pt>
    <dgm:pt modelId="{C72FDD94-4BAF-47D4-BD31-F72EC4DEC304}">
      <dgm:prSet phldrT="[Текст]"/>
      <dgm:spPr/>
      <dgm:t>
        <a:bodyPr/>
        <a:lstStyle/>
        <a:p>
          <a:r>
            <a:rPr lang="ru-RU" b="1" dirty="0" smtClean="0">
              <a:solidFill>
                <a:schemeClr val="tx1"/>
              </a:solidFill>
            </a:rPr>
            <a:t>мясо</a:t>
          </a:r>
          <a:endParaRPr lang="ru-RU" b="1" dirty="0">
            <a:solidFill>
              <a:schemeClr val="tx1"/>
            </a:solidFill>
          </a:endParaRPr>
        </a:p>
      </dgm:t>
    </dgm:pt>
    <dgm:pt modelId="{73D53E65-BEE2-48CE-97F2-CD4C76B7B5CD}" type="parTrans" cxnId="{8308EAE7-5CCB-4DD9-82F7-2D4741CB8ACD}">
      <dgm:prSet/>
      <dgm:spPr/>
      <dgm:t>
        <a:bodyPr/>
        <a:lstStyle/>
        <a:p>
          <a:endParaRPr lang="ru-RU"/>
        </a:p>
      </dgm:t>
    </dgm:pt>
    <dgm:pt modelId="{05504B7E-AFCD-4343-AA4E-47934BCAF3EE}" type="sibTrans" cxnId="{8308EAE7-5CCB-4DD9-82F7-2D4741CB8ACD}">
      <dgm:prSet/>
      <dgm:spPr/>
      <dgm:t>
        <a:bodyPr/>
        <a:lstStyle/>
        <a:p>
          <a:endParaRPr lang="ru-RU"/>
        </a:p>
      </dgm:t>
    </dgm:pt>
    <dgm:pt modelId="{37B3B152-39CF-4D04-97EE-2A1048FAE7FD}">
      <dgm:prSet phldrT="[Текст]"/>
      <dgm:spPr/>
      <dgm:t>
        <a:bodyPr/>
        <a:lstStyle/>
        <a:p>
          <a:r>
            <a:rPr lang="ru-RU" b="1" dirty="0" smtClean="0"/>
            <a:t>2440</a:t>
          </a:r>
          <a:endParaRPr lang="ru-RU" b="1" dirty="0"/>
        </a:p>
      </dgm:t>
    </dgm:pt>
    <dgm:pt modelId="{E048298D-1C73-4AE8-9233-8EE4E7C76637}" type="parTrans" cxnId="{E6517A3B-A2F0-4707-9FA4-107228F8DF78}">
      <dgm:prSet/>
      <dgm:spPr/>
      <dgm:t>
        <a:bodyPr/>
        <a:lstStyle/>
        <a:p>
          <a:endParaRPr lang="ru-RU"/>
        </a:p>
      </dgm:t>
    </dgm:pt>
    <dgm:pt modelId="{D6B6F56B-344A-438E-AFFA-D11EC4C7EFBB}" type="sibTrans" cxnId="{E6517A3B-A2F0-4707-9FA4-107228F8DF78}">
      <dgm:prSet/>
      <dgm:spPr/>
      <dgm:t>
        <a:bodyPr/>
        <a:lstStyle/>
        <a:p>
          <a:endParaRPr lang="ru-RU"/>
        </a:p>
      </dgm:t>
    </dgm:pt>
    <dgm:pt modelId="{A80A7981-7073-4618-B350-967AF8E1B467}">
      <dgm:prSet phldrT="[Текст]"/>
      <dgm:spPr/>
      <dgm:t>
        <a:bodyPr/>
        <a:lstStyle/>
        <a:p>
          <a:r>
            <a:rPr lang="ru-RU" b="1" dirty="0" smtClean="0"/>
            <a:t>2484</a:t>
          </a:r>
          <a:endParaRPr lang="ru-RU" b="1" dirty="0"/>
        </a:p>
      </dgm:t>
    </dgm:pt>
    <dgm:pt modelId="{925F093F-D8AC-45B4-8917-FC8099FEDE58}" type="parTrans" cxnId="{BD6A25F4-BF9D-46F8-A7B3-60FEF5B8BC0A}">
      <dgm:prSet/>
      <dgm:spPr/>
      <dgm:t>
        <a:bodyPr/>
        <a:lstStyle/>
        <a:p>
          <a:endParaRPr lang="ru-RU"/>
        </a:p>
      </dgm:t>
    </dgm:pt>
    <dgm:pt modelId="{EF9A1707-B177-4876-9DF0-236EDA16360E}" type="sibTrans" cxnId="{BD6A25F4-BF9D-46F8-A7B3-60FEF5B8BC0A}">
      <dgm:prSet/>
      <dgm:spPr/>
      <dgm:t>
        <a:bodyPr/>
        <a:lstStyle/>
        <a:p>
          <a:endParaRPr lang="ru-RU"/>
        </a:p>
      </dgm:t>
    </dgm:pt>
    <dgm:pt modelId="{FA40E79B-59F3-4544-9289-B669DEBCB630}" type="pres">
      <dgm:prSet presAssocID="{068DD4A8-E931-4592-9612-6DA38182BE80}" presName="Name0" presStyleCnt="0">
        <dgm:presLayoutVars>
          <dgm:chPref val="3"/>
          <dgm:dir/>
          <dgm:animLvl val="lvl"/>
          <dgm:resizeHandles/>
        </dgm:presLayoutVars>
      </dgm:prSet>
      <dgm:spPr/>
      <dgm:t>
        <a:bodyPr/>
        <a:lstStyle/>
        <a:p>
          <a:endParaRPr lang="ru-RU"/>
        </a:p>
      </dgm:t>
    </dgm:pt>
    <dgm:pt modelId="{C37DBFA4-2382-42D7-A599-F6E384997B35}" type="pres">
      <dgm:prSet presAssocID="{861BE57F-1C0B-4341-8818-36BD5A918212}" presName="horFlow" presStyleCnt="0"/>
      <dgm:spPr/>
    </dgm:pt>
    <dgm:pt modelId="{86E0C899-BEC1-4C7A-ABD3-C4C21A5D6941}" type="pres">
      <dgm:prSet presAssocID="{861BE57F-1C0B-4341-8818-36BD5A918212}" presName="bigChev" presStyleLbl="node1" presStyleIdx="0" presStyleCnt="2" custScaleX="103249"/>
      <dgm:spPr/>
      <dgm:t>
        <a:bodyPr/>
        <a:lstStyle/>
        <a:p>
          <a:endParaRPr lang="ru-RU"/>
        </a:p>
      </dgm:t>
    </dgm:pt>
    <dgm:pt modelId="{B28327F8-720B-47BA-A407-CE770FA23CEC}" type="pres">
      <dgm:prSet presAssocID="{5A195BFC-731B-4FE1-A708-05094E9400FE}" presName="parTrans" presStyleCnt="0"/>
      <dgm:spPr/>
    </dgm:pt>
    <dgm:pt modelId="{D97638B4-AF20-49B5-8743-C3EEC788B2F6}" type="pres">
      <dgm:prSet presAssocID="{190C4F44-C5EE-4547-8CBC-F14A1B52B3DD}" presName="node" presStyleLbl="alignAccFollowNode1" presStyleIdx="0" presStyleCnt="4">
        <dgm:presLayoutVars>
          <dgm:bulletEnabled val="1"/>
        </dgm:presLayoutVars>
      </dgm:prSet>
      <dgm:spPr/>
      <dgm:t>
        <a:bodyPr/>
        <a:lstStyle/>
        <a:p>
          <a:endParaRPr lang="ru-RU"/>
        </a:p>
      </dgm:t>
    </dgm:pt>
    <dgm:pt modelId="{143CCFB4-CD60-432D-9425-8BBA46EDF63C}" type="pres">
      <dgm:prSet presAssocID="{F281F0CA-F3F6-4FC4-932B-5F3151F15131}" presName="sibTrans" presStyleCnt="0"/>
      <dgm:spPr/>
    </dgm:pt>
    <dgm:pt modelId="{5F62E446-496B-408E-9BF4-7499B97085C3}" type="pres">
      <dgm:prSet presAssocID="{32C05E47-68B1-4FAF-BCF0-BEC0239E8607}" presName="node" presStyleLbl="alignAccFollowNode1" presStyleIdx="1" presStyleCnt="4">
        <dgm:presLayoutVars>
          <dgm:bulletEnabled val="1"/>
        </dgm:presLayoutVars>
      </dgm:prSet>
      <dgm:spPr/>
      <dgm:t>
        <a:bodyPr/>
        <a:lstStyle/>
        <a:p>
          <a:endParaRPr lang="ru-RU"/>
        </a:p>
      </dgm:t>
    </dgm:pt>
    <dgm:pt modelId="{A71DDA19-9969-4821-BF4D-5C528DB8342B}" type="pres">
      <dgm:prSet presAssocID="{861BE57F-1C0B-4341-8818-36BD5A918212}" presName="vSp" presStyleCnt="0"/>
      <dgm:spPr/>
    </dgm:pt>
    <dgm:pt modelId="{81F150C2-15F1-4535-B555-A63367699796}" type="pres">
      <dgm:prSet presAssocID="{C72FDD94-4BAF-47D4-BD31-F72EC4DEC304}" presName="horFlow" presStyleCnt="0"/>
      <dgm:spPr/>
    </dgm:pt>
    <dgm:pt modelId="{240EA084-DE40-4DCB-9AE2-2CF175908458}" type="pres">
      <dgm:prSet presAssocID="{C72FDD94-4BAF-47D4-BD31-F72EC4DEC304}" presName="bigChev" presStyleLbl="node1" presStyleIdx="1" presStyleCnt="2"/>
      <dgm:spPr/>
      <dgm:t>
        <a:bodyPr/>
        <a:lstStyle/>
        <a:p>
          <a:endParaRPr lang="ru-RU"/>
        </a:p>
      </dgm:t>
    </dgm:pt>
    <dgm:pt modelId="{32BD6ADB-0E9B-47C6-9634-8F31CD144BD1}" type="pres">
      <dgm:prSet presAssocID="{E048298D-1C73-4AE8-9233-8EE4E7C76637}" presName="parTrans" presStyleCnt="0"/>
      <dgm:spPr/>
    </dgm:pt>
    <dgm:pt modelId="{D3683807-7819-437C-A05E-CD62DD1EFAAC}" type="pres">
      <dgm:prSet presAssocID="{37B3B152-39CF-4D04-97EE-2A1048FAE7FD}" presName="node" presStyleLbl="alignAccFollowNode1" presStyleIdx="2" presStyleCnt="4">
        <dgm:presLayoutVars>
          <dgm:bulletEnabled val="1"/>
        </dgm:presLayoutVars>
      </dgm:prSet>
      <dgm:spPr/>
      <dgm:t>
        <a:bodyPr/>
        <a:lstStyle/>
        <a:p>
          <a:endParaRPr lang="ru-RU"/>
        </a:p>
      </dgm:t>
    </dgm:pt>
    <dgm:pt modelId="{99E10BAB-5362-4E02-8434-288BAF57A660}" type="pres">
      <dgm:prSet presAssocID="{D6B6F56B-344A-438E-AFFA-D11EC4C7EFBB}" presName="sibTrans" presStyleCnt="0"/>
      <dgm:spPr/>
    </dgm:pt>
    <dgm:pt modelId="{5DECD43F-E955-46A7-A861-DC05F9CCC10D}" type="pres">
      <dgm:prSet presAssocID="{A80A7981-7073-4618-B350-967AF8E1B467}" presName="node" presStyleLbl="alignAccFollowNode1" presStyleIdx="3" presStyleCnt="4">
        <dgm:presLayoutVars>
          <dgm:bulletEnabled val="1"/>
        </dgm:presLayoutVars>
      </dgm:prSet>
      <dgm:spPr/>
      <dgm:t>
        <a:bodyPr/>
        <a:lstStyle/>
        <a:p>
          <a:endParaRPr lang="ru-RU"/>
        </a:p>
      </dgm:t>
    </dgm:pt>
  </dgm:ptLst>
  <dgm:cxnLst>
    <dgm:cxn modelId="{C643CA85-9701-4948-9E8C-3583F91F3C54}" type="presOf" srcId="{190C4F44-C5EE-4547-8CBC-F14A1B52B3DD}" destId="{D97638B4-AF20-49B5-8743-C3EEC788B2F6}" srcOrd="0" destOrd="0" presId="urn:microsoft.com/office/officeart/2005/8/layout/lProcess3"/>
    <dgm:cxn modelId="{F3B788C8-51AB-424B-B348-7FD603A6B776}" type="presOf" srcId="{A80A7981-7073-4618-B350-967AF8E1B467}" destId="{5DECD43F-E955-46A7-A861-DC05F9CCC10D}" srcOrd="0" destOrd="0" presId="urn:microsoft.com/office/officeart/2005/8/layout/lProcess3"/>
    <dgm:cxn modelId="{BD6A25F4-BF9D-46F8-A7B3-60FEF5B8BC0A}" srcId="{C72FDD94-4BAF-47D4-BD31-F72EC4DEC304}" destId="{A80A7981-7073-4618-B350-967AF8E1B467}" srcOrd="1" destOrd="0" parTransId="{925F093F-D8AC-45B4-8917-FC8099FEDE58}" sibTransId="{EF9A1707-B177-4876-9DF0-236EDA16360E}"/>
    <dgm:cxn modelId="{FD1FC0D2-38BF-4A56-8568-0A4F9BE10D2F}" srcId="{861BE57F-1C0B-4341-8818-36BD5A918212}" destId="{190C4F44-C5EE-4547-8CBC-F14A1B52B3DD}" srcOrd="0" destOrd="0" parTransId="{5A195BFC-731B-4FE1-A708-05094E9400FE}" sibTransId="{F281F0CA-F3F6-4FC4-932B-5F3151F15131}"/>
    <dgm:cxn modelId="{C5CD16A7-0C59-43F0-93D2-0B7E64E76E67}" type="presOf" srcId="{861BE57F-1C0B-4341-8818-36BD5A918212}" destId="{86E0C899-BEC1-4C7A-ABD3-C4C21A5D6941}" srcOrd="0" destOrd="0" presId="urn:microsoft.com/office/officeart/2005/8/layout/lProcess3"/>
    <dgm:cxn modelId="{8308EAE7-5CCB-4DD9-82F7-2D4741CB8ACD}" srcId="{068DD4A8-E931-4592-9612-6DA38182BE80}" destId="{C72FDD94-4BAF-47D4-BD31-F72EC4DEC304}" srcOrd="1" destOrd="0" parTransId="{73D53E65-BEE2-48CE-97F2-CD4C76B7B5CD}" sibTransId="{05504B7E-AFCD-4343-AA4E-47934BCAF3EE}"/>
    <dgm:cxn modelId="{5A246975-D9C4-439A-AA29-4C44F4D1DBD9}" type="presOf" srcId="{37B3B152-39CF-4D04-97EE-2A1048FAE7FD}" destId="{D3683807-7819-437C-A05E-CD62DD1EFAAC}" srcOrd="0" destOrd="0" presId="urn:microsoft.com/office/officeart/2005/8/layout/lProcess3"/>
    <dgm:cxn modelId="{65DD66A9-56BD-40AC-BD93-BD1A96C0B5B3}" type="presOf" srcId="{32C05E47-68B1-4FAF-BCF0-BEC0239E8607}" destId="{5F62E446-496B-408E-9BF4-7499B97085C3}" srcOrd="0" destOrd="0" presId="urn:microsoft.com/office/officeart/2005/8/layout/lProcess3"/>
    <dgm:cxn modelId="{E6517A3B-A2F0-4707-9FA4-107228F8DF78}" srcId="{C72FDD94-4BAF-47D4-BD31-F72EC4DEC304}" destId="{37B3B152-39CF-4D04-97EE-2A1048FAE7FD}" srcOrd="0" destOrd="0" parTransId="{E048298D-1C73-4AE8-9233-8EE4E7C76637}" sibTransId="{D6B6F56B-344A-438E-AFFA-D11EC4C7EFBB}"/>
    <dgm:cxn modelId="{835EB52C-C57C-41C7-9A94-F2A19833F7F4}" srcId="{068DD4A8-E931-4592-9612-6DA38182BE80}" destId="{861BE57F-1C0B-4341-8818-36BD5A918212}" srcOrd="0" destOrd="0" parTransId="{03F7999F-D031-4CBC-BBEA-F70A9D201889}" sibTransId="{1022221E-5734-4BB7-B20F-82A45D5ECBE3}"/>
    <dgm:cxn modelId="{2F34B6F9-9F54-4FAD-B8CE-EF8DC71E82B1}" type="presOf" srcId="{068DD4A8-E931-4592-9612-6DA38182BE80}" destId="{FA40E79B-59F3-4544-9289-B669DEBCB630}" srcOrd="0" destOrd="0" presId="urn:microsoft.com/office/officeart/2005/8/layout/lProcess3"/>
    <dgm:cxn modelId="{1B9F91F8-1376-4B7B-8C88-ED05BF33E326}" type="presOf" srcId="{C72FDD94-4BAF-47D4-BD31-F72EC4DEC304}" destId="{240EA084-DE40-4DCB-9AE2-2CF175908458}" srcOrd="0" destOrd="0" presId="urn:microsoft.com/office/officeart/2005/8/layout/lProcess3"/>
    <dgm:cxn modelId="{BD967358-9553-4BB4-8019-6564183DCC06}" srcId="{861BE57F-1C0B-4341-8818-36BD5A918212}" destId="{32C05E47-68B1-4FAF-BCF0-BEC0239E8607}" srcOrd="1" destOrd="0" parTransId="{1883F489-53BD-4DA4-B619-B9EFECE47031}" sibTransId="{5CBF33DA-CF15-426A-B4BA-54346347ADC1}"/>
    <dgm:cxn modelId="{AF810CB9-6162-492C-AC1C-8D6D5BBD2656}" type="presParOf" srcId="{FA40E79B-59F3-4544-9289-B669DEBCB630}" destId="{C37DBFA4-2382-42D7-A599-F6E384997B35}" srcOrd="0" destOrd="0" presId="urn:microsoft.com/office/officeart/2005/8/layout/lProcess3"/>
    <dgm:cxn modelId="{119A5209-13D1-434E-84F1-212268A08626}" type="presParOf" srcId="{C37DBFA4-2382-42D7-A599-F6E384997B35}" destId="{86E0C899-BEC1-4C7A-ABD3-C4C21A5D6941}" srcOrd="0" destOrd="0" presId="urn:microsoft.com/office/officeart/2005/8/layout/lProcess3"/>
    <dgm:cxn modelId="{477F491B-7D11-4406-8FBC-4D0186C4DDE0}" type="presParOf" srcId="{C37DBFA4-2382-42D7-A599-F6E384997B35}" destId="{B28327F8-720B-47BA-A407-CE770FA23CEC}" srcOrd="1" destOrd="0" presId="urn:microsoft.com/office/officeart/2005/8/layout/lProcess3"/>
    <dgm:cxn modelId="{5497768D-D4D1-431B-8AF1-CDB266768938}" type="presParOf" srcId="{C37DBFA4-2382-42D7-A599-F6E384997B35}" destId="{D97638B4-AF20-49B5-8743-C3EEC788B2F6}" srcOrd="2" destOrd="0" presId="urn:microsoft.com/office/officeart/2005/8/layout/lProcess3"/>
    <dgm:cxn modelId="{6459F404-D19C-4F99-B5BE-794592DC6439}" type="presParOf" srcId="{C37DBFA4-2382-42D7-A599-F6E384997B35}" destId="{143CCFB4-CD60-432D-9425-8BBA46EDF63C}" srcOrd="3" destOrd="0" presId="urn:microsoft.com/office/officeart/2005/8/layout/lProcess3"/>
    <dgm:cxn modelId="{C7513FA5-7C9A-4207-82AC-C7FB620052E6}" type="presParOf" srcId="{C37DBFA4-2382-42D7-A599-F6E384997B35}" destId="{5F62E446-496B-408E-9BF4-7499B97085C3}" srcOrd="4" destOrd="0" presId="urn:microsoft.com/office/officeart/2005/8/layout/lProcess3"/>
    <dgm:cxn modelId="{D7EC8CB0-217B-4AC0-A21C-D0D84B9FB214}" type="presParOf" srcId="{FA40E79B-59F3-4544-9289-B669DEBCB630}" destId="{A71DDA19-9969-4821-BF4D-5C528DB8342B}" srcOrd="1" destOrd="0" presId="urn:microsoft.com/office/officeart/2005/8/layout/lProcess3"/>
    <dgm:cxn modelId="{EC49CC8A-FD36-403B-9CF7-98DCE29C49E4}" type="presParOf" srcId="{FA40E79B-59F3-4544-9289-B669DEBCB630}" destId="{81F150C2-15F1-4535-B555-A63367699796}" srcOrd="2" destOrd="0" presId="urn:microsoft.com/office/officeart/2005/8/layout/lProcess3"/>
    <dgm:cxn modelId="{8F7F5BB6-1B05-4C48-A80D-A1C046A79DE1}" type="presParOf" srcId="{81F150C2-15F1-4535-B555-A63367699796}" destId="{240EA084-DE40-4DCB-9AE2-2CF175908458}" srcOrd="0" destOrd="0" presId="urn:microsoft.com/office/officeart/2005/8/layout/lProcess3"/>
    <dgm:cxn modelId="{01438221-182C-4F36-AE7B-084F48FA7A0F}" type="presParOf" srcId="{81F150C2-15F1-4535-B555-A63367699796}" destId="{32BD6ADB-0E9B-47C6-9634-8F31CD144BD1}" srcOrd="1" destOrd="0" presId="urn:microsoft.com/office/officeart/2005/8/layout/lProcess3"/>
    <dgm:cxn modelId="{297F577D-2A7F-4883-86F3-17B4B2041E85}" type="presParOf" srcId="{81F150C2-15F1-4535-B555-A63367699796}" destId="{D3683807-7819-437C-A05E-CD62DD1EFAAC}" srcOrd="2" destOrd="0" presId="urn:microsoft.com/office/officeart/2005/8/layout/lProcess3"/>
    <dgm:cxn modelId="{9B6FBD4B-9E98-455B-8053-EAF4238F52D2}" type="presParOf" srcId="{81F150C2-15F1-4535-B555-A63367699796}" destId="{99E10BAB-5362-4E02-8434-288BAF57A660}" srcOrd="3" destOrd="0" presId="urn:microsoft.com/office/officeart/2005/8/layout/lProcess3"/>
    <dgm:cxn modelId="{03EF8455-31C8-4C58-810B-AE48DAC03001}" type="presParOf" srcId="{81F150C2-15F1-4535-B555-A63367699796}" destId="{5DECD43F-E955-46A7-A861-DC05F9CCC10D}" srcOrd="4" destOrd="0" presId="urn:microsoft.com/office/officeart/2005/8/layout/lProcess3"/>
  </dgm:cxnLst>
  <dgm:bg/>
  <dgm:whole/>
  <dgm:extLst>
    <a:ext uri="http://schemas.microsoft.com/office/drawing/2008/diagram">
      <dsp:dataModelExt xmlns:dsp="http://schemas.microsoft.com/office/drawing/2008/diagram" xmlns="" relId="rId1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1A93571-CA9C-42A1-A4F3-414DAEBBC8F2}" type="doc">
      <dgm:prSet loTypeId="urn:microsoft.com/office/officeart/2005/8/layout/pyramid1" loCatId="pyramid" qsTypeId="urn:microsoft.com/office/officeart/2005/8/quickstyle/simple1" qsCatId="simple" csTypeId="urn:microsoft.com/office/officeart/2005/8/colors/colorful5" csCatId="colorful" phldr="1"/>
      <dgm:spPr/>
    </dgm:pt>
    <dgm:pt modelId="{8DE7D29C-4B4D-4636-BD99-7ADEEA34C7FE}">
      <dgm:prSet phldrT="[Текст]" custT="1"/>
      <dgm:spPr/>
      <dgm:t>
        <a:bodyPr/>
        <a:lstStyle/>
        <a:p>
          <a:r>
            <a:rPr lang="ru-RU" sz="1400" b="1" dirty="0" smtClean="0"/>
            <a:t>31</a:t>
          </a:r>
          <a:r>
            <a:rPr lang="ru-RU" sz="1300" dirty="0" smtClean="0"/>
            <a:t> </a:t>
          </a:r>
        </a:p>
        <a:p>
          <a:r>
            <a:rPr lang="ru-RU" sz="1400" b="1" dirty="0" smtClean="0"/>
            <a:t>такси</a:t>
          </a:r>
          <a:endParaRPr lang="ru-RU" sz="1400" b="1" dirty="0"/>
        </a:p>
      </dgm:t>
    </dgm:pt>
    <dgm:pt modelId="{F2D908E4-4114-43D5-9182-DD03831B864F}" type="parTrans" cxnId="{1ED4E5E4-C559-4BD5-8AB9-8E199400FF51}">
      <dgm:prSet/>
      <dgm:spPr/>
      <dgm:t>
        <a:bodyPr/>
        <a:lstStyle/>
        <a:p>
          <a:endParaRPr lang="ru-RU"/>
        </a:p>
      </dgm:t>
    </dgm:pt>
    <dgm:pt modelId="{0A6A55E8-196A-4805-A771-9D1559CE278A}" type="sibTrans" cxnId="{1ED4E5E4-C559-4BD5-8AB9-8E199400FF51}">
      <dgm:prSet/>
      <dgm:spPr/>
      <dgm:t>
        <a:bodyPr/>
        <a:lstStyle/>
        <a:p>
          <a:endParaRPr lang="ru-RU"/>
        </a:p>
      </dgm:t>
    </dgm:pt>
    <dgm:pt modelId="{3234C526-E38E-4433-83BD-8C35820A9286}">
      <dgm:prSet phldrT="[Текст]" custT="1"/>
      <dgm:spPr/>
      <dgm:t>
        <a:bodyPr/>
        <a:lstStyle/>
        <a:p>
          <a:r>
            <a:rPr lang="ru-RU" sz="1600" b="1" dirty="0" smtClean="0"/>
            <a:t>сельское хозяйство, 38 ед.</a:t>
          </a:r>
          <a:endParaRPr lang="ru-RU" sz="1600" b="1" dirty="0"/>
        </a:p>
      </dgm:t>
    </dgm:pt>
    <dgm:pt modelId="{66468EF1-31E2-4552-80A0-821D44A46983}" type="parTrans" cxnId="{2839C4D4-67F7-439C-86B0-22DB4488D9AE}">
      <dgm:prSet/>
      <dgm:spPr/>
      <dgm:t>
        <a:bodyPr/>
        <a:lstStyle/>
        <a:p>
          <a:endParaRPr lang="ru-RU"/>
        </a:p>
      </dgm:t>
    </dgm:pt>
    <dgm:pt modelId="{8DD41F6E-1D37-404B-9A9F-74EAB21A13DE}" type="sibTrans" cxnId="{2839C4D4-67F7-439C-86B0-22DB4488D9AE}">
      <dgm:prSet/>
      <dgm:spPr/>
      <dgm:t>
        <a:bodyPr/>
        <a:lstStyle/>
        <a:p>
          <a:endParaRPr lang="ru-RU"/>
        </a:p>
      </dgm:t>
    </dgm:pt>
    <dgm:pt modelId="{1639DC81-9E5D-4D2B-A74F-5FEC1F9756C7}">
      <dgm:prSet phldrT="[Текст]" custT="1"/>
      <dgm:spPr/>
      <dgm:t>
        <a:bodyPr/>
        <a:lstStyle/>
        <a:p>
          <a:r>
            <a:rPr lang="ru-RU" sz="1800" b="1" dirty="0" smtClean="0"/>
            <a:t>торговля, </a:t>
          </a:r>
        </a:p>
        <a:p>
          <a:r>
            <a:rPr lang="ru-RU" sz="1800" b="1" dirty="0" smtClean="0"/>
            <a:t>260 ед.</a:t>
          </a:r>
          <a:endParaRPr lang="ru-RU" sz="1800" b="1" dirty="0"/>
        </a:p>
      </dgm:t>
    </dgm:pt>
    <dgm:pt modelId="{B31BB92A-3820-45FE-99AB-2A6CC5E6FBD0}" type="parTrans" cxnId="{BF0BCA8A-DDF9-4896-98BF-05ADB8A09E5E}">
      <dgm:prSet/>
      <dgm:spPr/>
      <dgm:t>
        <a:bodyPr/>
        <a:lstStyle/>
        <a:p>
          <a:endParaRPr lang="ru-RU"/>
        </a:p>
      </dgm:t>
    </dgm:pt>
    <dgm:pt modelId="{1466C46C-099A-49B6-9CC8-8CF7A5522CEC}" type="sibTrans" cxnId="{BF0BCA8A-DDF9-4896-98BF-05ADB8A09E5E}">
      <dgm:prSet/>
      <dgm:spPr/>
      <dgm:t>
        <a:bodyPr/>
        <a:lstStyle/>
        <a:p>
          <a:endParaRPr lang="ru-RU"/>
        </a:p>
      </dgm:t>
    </dgm:pt>
    <dgm:pt modelId="{44C0FBD4-0B7C-4F97-843C-8E5D3C8208E5}" type="pres">
      <dgm:prSet presAssocID="{51A93571-CA9C-42A1-A4F3-414DAEBBC8F2}" presName="Name0" presStyleCnt="0">
        <dgm:presLayoutVars>
          <dgm:dir/>
          <dgm:animLvl val="lvl"/>
          <dgm:resizeHandles val="exact"/>
        </dgm:presLayoutVars>
      </dgm:prSet>
      <dgm:spPr/>
    </dgm:pt>
    <dgm:pt modelId="{6D76BD0F-785F-4316-9B95-E6C7F2B05DA6}" type="pres">
      <dgm:prSet presAssocID="{8DE7D29C-4B4D-4636-BD99-7ADEEA34C7FE}" presName="Name8" presStyleCnt="0"/>
      <dgm:spPr/>
    </dgm:pt>
    <dgm:pt modelId="{2FCA6F33-A8A8-464E-9A9E-8C5BE74D9900}" type="pres">
      <dgm:prSet presAssocID="{8DE7D29C-4B4D-4636-BD99-7ADEEA34C7FE}" presName="level" presStyleLbl="node1" presStyleIdx="0" presStyleCnt="3">
        <dgm:presLayoutVars>
          <dgm:chMax val="1"/>
          <dgm:bulletEnabled val="1"/>
        </dgm:presLayoutVars>
      </dgm:prSet>
      <dgm:spPr/>
      <dgm:t>
        <a:bodyPr/>
        <a:lstStyle/>
        <a:p>
          <a:endParaRPr lang="ru-RU"/>
        </a:p>
      </dgm:t>
    </dgm:pt>
    <dgm:pt modelId="{AF488930-C706-4B67-8E9D-D76D870C8B53}" type="pres">
      <dgm:prSet presAssocID="{8DE7D29C-4B4D-4636-BD99-7ADEEA34C7FE}" presName="levelTx" presStyleLbl="revTx" presStyleIdx="0" presStyleCnt="0">
        <dgm:presLayoutVars>
          <dgm:chMax val="1"/>
          <dgm:bulletEnabled val="1"/>
        </dgm:presLayoutVars>
      </dgm:prSet>
      <dgm:spPr/>
      <dgm:t>
        <a:bodyPr/>
        <a:lstStyle/>
        <a:p>
          <a:endParaRPr lang="ru-RU"/>
        </a:p>
      </dgm:t>
    </dgm:pt>
    <dgm:pt modelId="{B5194FFE-2675-46FB-B67F-4415947F7CD7}" type="pres">
      <dgm:prSet presAssocID="{3234C526-E38E-4433-83BD-8C35820A9286}" presName="Name8" presStyleCnt="0"/>
      <dgm:spPr/>
    </dgm:pt>
    <dgm:pt modelId="{6261BA0D-1BA9-4E1D-8D5B-83785E47FE89}" type="pres">
      <dgm:prSet presAssocID="{3234C526-E38E-4433-83BD-8C35820A9286}" presName="level" presStyleLbl="node1" presStyleIdx="1" presStyleCnt="3">
        <dgm:presLayoutVars>
          <dgm:chMax val="1"/>
          <dgm:bulletEnabled val="1"/>
        </dgm:presLayoutVars>
      </dgm:prSet>
      <dgm:spPr/>
      <dgm:t>
        <a:bodyPr/>
        <a:lstStyle/>
        <a:p>
          <a:endParaRPr lang="ru-RU"/>
        </a:p>
      </dgm:t>
    </dgm:pt>
    <dgm:pt modelId="{C6720129-A12F-4F20-A84D-12CF25C07EC7}" type="pres">
      <dgm:prSet presAssocID="{3234C526-E38E-4433-83BD-8C35820A9286}" presName="levelTx" presStyleLbl="revTx" presStyleIdx="0" presStyleCnt="0">
        <dgm:presLayoutVars>
          <dgm:chMax val="1"/>
          <dgm:bulletEnabled val="1"/>
        </dgm:presLayoutVars>
      </dgm:prSet>
      <dgm:spPr/>
      <dgm:t>
        <a:bodyPr/>
        <a:lstStyle/>
        <a:p>
          <a:endParaRPr lang="ru-RU"/>
        </a:p>
      </dgm:t>
    </dgm:pt>
    <dgm:pt modelId="{F45E1433-1E32-4564-BA61-491F2B7A2574}" type="pres">
      <dgm:prSet presAssocID="{1639DC81-9E5D-4D2B-A74F-5FEC1F9756C7}" presName="Name8" presStyleCnt="0"/>
      <dgm:spPr/>
    </dgm:pt>
    <dgm:pt modelId="{4A988D3A-5CD1-4647-8393-751F6BE4D59D}" type="pres">
      <dgm:prSet presAssocID="{1639DC81-9E5D-4D2B-A74F-5FEC1F9756C7}" presName="level" presStyleLbl="node1" presStyleIdx="2" presStyleCnt="3">
        <dgm:presLayoutVars>
          <dgm:chMax val="1"/>
          <dgm:bulletEnabled val="1"/>
        </dgm:presLayoutVars>
      </dgm:prSet>
      <dgm:spPr/>
      <dgm:t>
        <a:bodyPr/>
        <a:lstStyle/>
        <a:p>
          <a:endParaRPr lang="ru-RU"/>
        </a:p>
      </dgm:t>
    </dgm:pt>
    <dgm:pt modelId="{DD5DB133-7F70-475C-8819-83AAD082B2FD}" type="pres">
      <dgm:prSet presAssocID="{1639DC81-9E5D-4D2B-A74F-5FEC1F9756C7}" presName="levelTx" presStyleLbl="revTx" presStyleIdx="0" presStyleCnt="0">
        <dgm:presLayoutVars>
          <dgm:chMax val="1"/>
          <dgm:bulletEnabled val="1"/>
        </dgm:presLayoutVars>
      </dgm:prSet>
      <dgm:spPr/>
      <dgm:t>
        <a:bodyPr/>
        <a:lstStyle/>
        <a:p>
          <a:endParaRPr lang="ru-RU"/>
        </a:p>
      </dgm:t>
    </dgm:pt>
  </dgm:ptLst>
  <dgm:cxnLst>
    <dgm:cxn modelId="{BFFCA84C-C86E-482B-9820-B4D12F05BE57}" type="presOf" srcId="{1639DC81-9E5D-4D2B-A74F-5FEC1F9756C7}" destId="{4A988D3A-5CD1-4647-8393-751F6BE4D59D}" srcOrd="0" destOrd="0" presId="urn:microsoft.com/office/officeart/2005/8/layout/pyramid1"/>
    <dgm:cxn modelId="{2839C4D4-67F7-439C-86B0-22DB4488D9AE}" srcId="{51A93571-CA9C-42A1-A4F3-414DAEBBC8F2}" destId="{3234C526-E38E-4433-83BD-8C35820A9286}" srcOrd="1" destOrd="0" parTransId="{66468EF1-31E2-4552-80A0-821D44A46983}" sibTransId="{8DD41F6E-1D37-404B-9A9F-74EAB21A13DE}"/>
    <dgm:cxn modelId="{6BB8FE66-C2C9-4117-8E17-451E3A2F0490}" type="presOf" srcId="{8DE7D29C-4B4D-4636-BD99-7ADEEA34C7FE}" destId="{AF488930-C706-4B67-8E9D-D76D870C8B53}" srcOrd="1" destOrd="0" presId="urn:microsoft.com/office/officeart/2005/8/layout/pyramid1"/>
    <dgm:cxn modelId="{A787A1D8-8A49-4685-9997-1D8BEFB8C499}" type="presOf" srcId="{1639DC81-9E5D-4D2B-A74F-5FEC1F9756C7}" destId="{DD5DB133-7F70-475C-8819-83AAD082B2FD}" srcOrd="1" destOrd="0" presId="urn:microsoft.com/office/officeart/2005/8/layout/pyramid1"/>
    <dgm:cxn modelId="{487B9C38-1C54-4D96-945A-EA0DAD8EF90C}" type="presOf" srcId="{3234C526-E38E-4433-83BD-8C35820A9286}" destId="{C6720129-A12F-4F20-A84D-12CF25C07EC7}" srcOrd="1" destOrd="0" presId="urn:microsoft.com/office/officeart/2005/8/layout/pyramid1"/>
    <dgm:cxn modelId="{879C6FC8-B3A6-40B7-B432-A926D7C1EFFD}" type="presOf" srcId="{51A93571-CA9C-42A1-A4F3-414DAEBBC8F2}" destId="{44C0FBD4-0B7C-4F97-843C-8E5D3C8208E5}" srcOrd="0" destOrd="0" presId="urn:microsoft.com/office/officeart/2005/8/layout/pyramid1"/>
    <dgm:cxn modelId="{5D675F2C-E8B7-48FA-9E36-113357554B1F}" type="presOf" srcId="{3234C526-E38E-4433-83BD-8C35820A9286}" destId="{6261BA0D-1BA9-4E1D-8D5B-83785E47FE89}" srcOrd="0" destOrd="0" presId="urn:microsoft.com/office/officeart/2005/8/layout/pyramid1"/>
    <dgm:cxn modelId="{BF0BCA8A-DDF9-4896-98BF-05ADB8A09E5E}" srcId="{51A93571-CA9C-42A1-A4F3-414DAEBBC8F2}" destId="{1639DC81-9E5D-4D2B-A74F-5FEC1F9756C7}" srcOrd="2" destOrd="0" parTransId="{B31BB92A-3820-45FE-99AB-2A6CC5E6FBD0}" sibTransId="{1466C46C-099A-49B6-9CC8-8CF7A5522CEC}"/>
    <dgm:cxn modelId="{C490C59D-B9F4-4B90-A58B-9CF4252AE682}" type="presOf" srcId="{8DE7D29C-4B4D-4636-BD99-7ADEEA34C7FE}" destId="{2FCA6F33-A8A8-464E-9A9E-8C5BE74D9900}" srcOrd="0" destOrd="0" presId="urn:microsoft.com/office/officeart/2005/8/layout/pyramid1"/>
    <dgm:cxn modelId="{1ED4E5E4-C559-4BD5-8AB9-8E199400FF51}" srcId="{51A93571-CA9C-42A1-A4F3-414DAEBBC8F2}" destId="{8DE7D29C-4B4D-4636-BD99-7ADEEA34C7FE}" srcOrd="0" destOrd="0" parTransId="{F2D908E4-4114-43D5-9182-DD03831B864F}" sibTransId="{0A6A55E8-196A-4805-A771-9D1559CE278A}"/>
    <dgm:cxn modelId="{941B3BB8-ADBF-4C5D-8CAD-8C6639F98E72}" type="presParOf" srcId="{44C0FBD4-0B7C-4F97-843C-8E5D3C8208E5}" destId="{6D76BD0F-785F-4316-9B95-E6C7F2B05DA6}" srcOrd="0" destOrd="0" presId="urn:microsoft.com/office/officeart/2005/8/layout/pyramid1"/>
    <dgm:cxn modelId="{AB60DDAF-E03B-4458-8DEC-018D3BFB9621}" type="presParOf" srcId="{6D76BD0F-785F-4316-9B95-E6C7F2B05DA6}" destId="{2FCA6F33-A8A8-464E-9A9E-8C5BE74D9900}" srcOrd="0" destOrd="0" presId="urn:microsoft.com/office/officeart/2005/8/layout/pyramid1"/>
    <dgm:cxn modelId="{6942C388-5518-4B48-8D87-FACDB85DF636}" type="presParOf" srcId="{6D76BD0F-785F-4316-9B95-E6C7F2B05DA6}" destId="{AF488930-C706-4B67-8E9D-D76D870C8B53}" srcOrd="1" destOrd="0" presId="urn:microsoft.com/office/officeart/2005/8/layout/pyramid1"/>
    <dgm:cxn modelId="{9522EFAE-549E-4D20-B675-0BB91B2DFCAC}" type="presParOf" srcId="{44C0FBD4-0B7C-4F97-843C-8E5D3C8208E5}" destId="{B5194FFE-2675-46FB-B67F-4415947F7CD7}" srcOrd="1" destOrd="0" presId="urn:microsoft.com/office/officeart/2005/8/layout/pyramid1"/>
    <dgm:cxn modelId="{A2D8F50B-FE6F-4730-A605-D44BF58D6443}" type="presParOf" srcId="{B5194FFE-2675-46FB-B67F-4415947F7CD7}" destId="{6261BA0D-1BA9-4E1D-8D5B-83785E47FE89}" srcOrd="0" destOrd="0" presId="urn:microsoft.com/office/officeart/2005/8/layout/pyramid1"/>
    <dgm:cxn modelId="{CF15A332-BE7E-4331-92AC-0AA75BC3F951}" type="presParOf" srcId="{B5194FFE-2675-46FB-B67F-4415947F7CD7}" destId="{C6720129-A12F-4F20-A84D-12CF25C07EC7}" srcOrd="1" destOrd="0" presId="urn:microsoft.com/office/officeart/2005/8/layout/pyramid1"/>
    <dgm:cxn modelId="{CA5F9ACA-2FFE-4A51-A053-B14095ED9079}" type="presParOf" srcId="{44C0FBD4-0B7C-4F97-843C-8E5D3C8208E5}" destId="{F45E1433-1E32-4564-BA61-491F2B7A2574}" srcOrd="2" destOrd="0" presId="urn:microsoft.com/office/officeart/2005/8/layout/pyramid1"/>
    <dgm:cxn modelId="{108A206C-10E1-4ED2-8057-BEBAD9491410}" type="presParOf" srcId="{F45E1433-1E32-4564-BA61-491F2B7A2574}" destId="{4A988D3A-5CD1-4647-8393-751F6BE4D59D}" srcOrd="0" destOrd="0" presId="urn:microsoft.com/office/officeart/2005/8/layout/pyramid1"/>
    <dgm:cxn modelId="{ABE714B6-D813-4C89-ADA9-4A11F96A019C}" type="presParOf" srcId="{F45E1433-1E32-4564-BA61-491F2B7A2574}" destId="{DD5DB133-7F70-475C-8819-83AAD082B2FD}" srcOrd="1" destOrd="0" presId="urn:microsoft.com/office/officeart/2005/8/layout/pyramid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1C4E1A9-43FD-4CB9-AF95-288E6EDDB41E}" type="doc">
      <dgm:prSet loTypeId="urn:microsoft.com/office/officeart/2005/8/layout/hProcess7#1" loCatId="process" qsTypeId="urn:microsoft.com/office/officeart/2005/8/quickstyle/simple1" qsCatId="simple" csTypeId="urn:microsoft.com/office/officeart/2005/8/colors/colorful5" csCatId="colorful" phldr="1"/>
      <dgm:spPr/>
      <dgm:t>
        <a:bodyPr/>
        <a:lstStyle/>
        <a:p>
          <a:endParaRPr lang="ru-RU"/>
        </a:p>
      </dgm:t>
    </dgm:pt>
    <dgm:pt modelId="{7D6056B0-DCD9-42D2-9609-6E796C55D463}">
      <dgm:prSet phldrT="[Текст]" custT="1"/>
      <dgm:spPr/>
      <dgm:t>
        <a:bodyPr/>
        <a:lstStyle/>
        <a:p>
          <a:r>
            <a:rPr lang="ru-RU" sz="2900" b="1" dirty="0" smtClean="0">
              <a:solidFill>
                <a:schemeClr val="tx1"/>
              </a:solidFill>
            </a:rPr>
            <a:t>760,7</a:t>
          </a:r>
        </a:p>
        <a:p>
          <a:r>
            <a:rPr lang="ru-RU" sz="2000" b="1" dirty="0" smtClean="0">
              <a:solidFill>
                <a:schemeClr val="tx1"/>
              </a:solidFill>
            </a:rPr>
            <a:t>2013 г.</a:t>
          </a:r>
          <a:endParaRPr lang="ru-RU" sz="2000" b="1" dirty="0">
            <a:solidFill>
              <a:schemeClr val="tx1"/>
            </a:solidFill>
          </a:endParaRPr>
        </a:p>
      </dgm:t>
    </dgm:pt>
    <dgm:pt modelId="{B7A6B750-0D18-4E71-95E8-BC7B9D774470}" type="parTrans" cxnId="{2B2FFCBE-B9B1-4E57-81E3-324212965C25}">
      <dgm:prSet/>
      <dgm:spPr/>
      <dgm:t>
        <a:bodyPr/>
        <a:lstStyle/>
        <a:p>
          <a:endParaRPr lang="ru-RU"/>
        </a:p>
      </dgm:t>
    </dgm:pt>
    <dgm:pt modelId="{B46C52B0-136D-4B17-A825-76E833DB21B7}" type="sibTrans" cxnId="{2B2FFCBE-B9B1-4E57-81E3-324212965C25}">
      <dgm:prSet/>
      <dgm:spPr/>
      <dgm:t>
        <a:bodyPr/>
        <a:lstStyle/>
        <a:p>
          <a:endParaRPr lang="ru-RU"/>
        </a:p>
      </dgm:t>
    </dgm:pt>
    <dgm:pt modelId="{758B885B-3494-400A-A48A-D21438FEC660}">
      <dgm:prSet phldrT="[Текст]"/>
      <dgm:spPr/>
      <dgm:t>
        <a:bodyPr/>
        <a:lstStyle/>
        <a:p>
          <a:endParaRPr lang="ru-RU" dirty="0"/>
        </a:p>
      </dgm:t>
    </dgm:pt>
    <dgm:pt modelId="{4E72E86A-DC8D-4CCD-98EA-2F18123C32DC}" type="parTrans" cxnId="{5A29F125-6E07-49A2-A557-00242F9CFA3C}">
      <dgm:prSet/>
      <dgm:spPr/>
      <dgm:t>
        <a:bodyPr/>
        <a:lstStyle/>
        <a:p>
          <a:endParaRPr lang="ru-RU"/>
        </a:p>
      </dgm:t>
    </dgm:pt>
    <dgm:pt modelId="{E28933F4-B87C-4525-90E9-23C7F2222977}" type="sibTrans" cxnId="{5A29F125-6E07-49A2-A557-00242F9CFA3C}">
      <dgm:prSet/>
      <dgm:spPr/>
      <dgm:t>
        <a:bodyPr/>
        <a:lstStyle/>
        <a:p>
          <a:endParaRPr lang="ru-RU"/>
        </a:p>
      </dgm:t>
    </dgm:pt>
    <dgm:pt modelId="{5BC9A0BD-9276-4AB1-9A0D-5C06F7C987C8}">
      <dgm:prSet phldrT="[Текст]" custT="1"/>
      <dgm:spPr/>
      <dgm:t>
        <a:bodyPr/>
        <a:lstStyle/>
        <a:p>
          <a:r>
            <a:rPr lang="ru-RU" sz="2900" b="1" dirty="0" smtClean="0">
              <a:solidFill>
                <a:schemeClr val="tx1"/>
              </a:solidFill>
            </a:rPr>
            <a:t>410,0</a:t>
          </a:r>
        </a:p>
        <a:p>
          <a:r>
            <a:rPr lang="ru-RU" sz="2000" b="1" dirty="0" smtClean="0">
              <a:solidFill>
                <a:schemeClr val="tx1"/>
              </a:solidFill>
            </a:rPr>
            <a:t>2017 г.</a:t>
          </a:r>
          <a:endParaRPr lang="ru-RU" sz="2000" b="1" dirty="0">
            <a:solidFill>
              <a:schemeClr val="tx1"/>
            </a:solidFill>
          </a:endParaRPr>
        </a:p>
      </dgm:t>
    </dgm:pt>
    <dgm:pt modelId="{68300933-EA7D-46DF-8606-1D0380188147}" type="parTrans" cxnId="{B30FF7A9-3C42-46DA-9202-31D99D4B8242}">
      <dgm:prSet/>
      <dgm:spPr/>
      <dgm:t>
        <a:bodyPr/>
        <a:lstStyle/>
        <a:p>
          <a:endParaRPr lang="ru-RU"/>
        </a:p>
      </dgm:t>
    </dgm:pt>
    <dgm:pt modelId="{756F2D3C-FE39-4F3F-92E8-11D3DDF266E0}" type="sibTrans" cxnId="{B30FF7A9-3C42-46DA-9202-31D99D4B8242}">
      <dgm:prSet/>
      <dgm:spPr/>
      <dgm:t>
        <a:bodyPr/>
        <a:lstStyle/>
        <a:p>
          <a:endParaRPr lang="ru-RU"/>
        </a:p>
      </dgm:t>
    </dgm:pt>
    <dgm:pt modelId="{7E362A6D-15F0-4346-82BA-B550E6261C73}">
      <dgm:prSet phldrT="[Текст]"/>
      <dgm:spPr/>
      <dgm:t>
        <a:bodyPr/>
        <a:lstStyle/>
        <a:p>
          <a:endParaRPr lang="ru-RU" dirty="0"/>
        </a:p>
      </dgm:t>
    </dgm:pt>
    <dgm:pt modelId="{4C04C3F8-3127-4CAF-A55A-F4017855EDAB}" type="sibTrans" cxnId="{385AB1FD-D539-4697-82AF-DE00A72C66EB}">
      <dgm:prSet/>
      <dgm:spPr/>
      <dgm:t>
        <a:bodyPr/>
        <a:lstStyle/>
        <a:p>
          <a:endParaRPr lang="ru-RU"/>
        </a:p>
      </dgm:t>
    </dgm:pt>
    <dgm:pt modelId="{8C8C699E-50E9-4633-B9D4-7520E1F634BD}" type="parTrans" cxnId="{385AB1FD-D539-4697-82AF-DE00A72C66EB}">
      <dgm:prSet/>
      <dgm:spPr/>
      <dgm:t>
        <a:bodyPr/>
        <a:lstStyle/>
        <a:p>
          <a:endParaRPr lang="ru-RU"/>
        </a:p>
      </dgm:t>
    </dgm:pt>
    <dgm:pt modelId="{90BF51E2-43FE-4C0E-A6E0-62C6A8198546}" type="pres">
      <dgm:prSet presAssocID="{E1C4E1A9-43FD-4CB9-AF95-288E6EDDB41E}" presName="Name0" presStyleCnt="0">
        <dgm:presLayoutVars>
          <dgm:dir/>
          <dgm:animLvl val="lvl"/>
          <dgm:resizeHandles val="exact"/>
        </dgm:presLayoutVars>
      </dgm:prSet>
      <dgm:spPr/>
      <dgm:t>
        <a:bodyPr/>
        <a:lstStyle/>
        <a:p>
          <a:endParaRPr lang="ru-RU"/>
        </a:p>
      </dgm:t>
    </dgm:pt>
    <dgm:pt modelId="{27ACBBFA-3842-4540-AC49-85A33E520C3B}" type="pres">
      <dgm:prSet presAssocID="{7E362A6D-15F0-4346-82BA-B550E6261C73}" presName="compositeNode" presStyleCnt="0">
        <dgm:presLayoutVars>
          <dgm:bulletEnabled val="1"/>
        </dgm:presLayoutVars>
      </dgm:prSet>
      <dgm:spPr/>
    </dgm:pt>
    <dgm:pt modelId="{29907D87-27DE-4738-9992-51B5E86F9EA7}" type="pres">
      <dgm:prSet presAssocID="{7E362A6D-15F0-4346-82BA-B550E6261C73}" presName="bgRect" presStyleLbl="node1" presStyleIdx="0" presStyleCnt="2"/>
      <dgm:spPr/>
      <dgm:t>
        <a:bodyPr/>
        <a:lstStyle/>
        <a:p>
          <a:endParaRPr lang="ru-RU"/>
        </a:p>
      </dgm:t>
    </dgm:pt>
    <dgm:pt modelId="{61F028B7-4009-48E3-9F4D-4629E46F169D}" type="pres">
      <dgm:prSet presAssocID="{7E362A6D-15F0-4346-82BA-B550E6261C73}" presName="parentNode" presStyleLbl="node1" presStyleIdx="0" presStyleCnt="2">
        <dgm:presLayoutVars>
          <dgm:chMax val="0"/>
          <dgm:bulletEnabled val="1"/>
        </dgm:presLayoutVars>
      </dgm:prSet>
      <dgm:spPr/>
      <dgm:t>
        <a:bodyPr/>
        <a:lstStyle/>
        <a:p>
          <a:endParaRPr lang="ru-RU"/>
        </a:p>
      </dgm:t>
    </dgm:pt>
    <dgm:pt modelId="{E44FF6F7-6C63-4FBD-B7AD-06F63CEC9D9D}" type="pres">
      <dgm:prSet presAssocID="{7E362A6D-15F0-4346-82BA-B550E6261C73}" presName="childNode" presStyleLbl="node1" presStyleIdx="0" presStyleCnt="2">
        <dgm:presLayoutVars>
          <dgm:bulletEnabled val="1"/>
        </dgm:presLayoutVars>
      </dgm:prSet>
      <dgm:spPr/>
      <dgm:t>
        <a:bodyPr/>
        <a:lstStyle/>
        <a:p>
          <a:endParaRPr lang="ru-RU"/>
        </a:p>
      </dgm:t>
    </dgm:pt>
    <dgm:pt modelId="{38C3CD19-11C4-4A7A-AF43-CA99B83CA7CE}" type="pres">
      <dgm:prSet presAssocID="{4C04C3F8-3127-4CAF-A55A-F4017855EDAB}" presName="hSp" presStyleCnt="0"/>
      <dgm:spPr/>
    </dgm:pt>
    <dgm:pt modelId="{2A38016A-B78E-49AF-ABB8-EB7EFFA5EB8D}" type="pres">
      <dgm:prSet presAssocID="{4C04C3F8-3127-4CAF-A55A-F4017855EDAB}" presName="vProcSp" presStyleCnt="0"/>
      <dgm:spPr/>
    </dgm:pt>
    <dgm:pt modelId="{F3D9DBB8-02CC-4A9C-A406-AB9096819DA3}" type="pres">
      <dgm:prSet presAssocID="{4C04C3F8-3127-4CAF-A55A-F4017855EDAB}" presName="vSp1" presStyleCnt="0"/>
      <dgm:spPr/>
    </dgm:pt>
    <dgm:pt modelId="{AFF197F6-AA06-4E23-B7E2-E63ADABAC1EB}" type="pres">
      <dgm:prSet presAssocID="{4C04C3F8-3127-4CAF-A55A-F4017855EDAB}" presName="simulatedConn" presStyleLbl="solidFgAcc1" presStyleIdx="0" presStyleCnt="1"/>
      <dgm:spPr/>
    </dgm:pt>
    <dgm:pt modelId="{9CEAC446-292E-403D-BD43-5BD4CDD2F3BE}" type="pres">
      <dgm:prSet presAssocID="{4C04C3F8-3127-4CAF-A55A-F4017855EDAB}" presName="vSp2" presStyleCnt="0"/>
      <dgm:spPr/>
    </dgm:pt>
    <dgm:pt modelId="{A6BC1F4B-19EA-4803-ABEA-D0E9305C87B1}" type="pres">
      <dgm:prSet presAssocID="{4C04C3F8-3127-4CAF-A55A-F4017855EDAB}" presName="sibTrans" presStyleCnt="0"/>
      <dgm:spPr/>
    </dgm:pt>
    <dgm:pt modelId="{86F7482B-5387-46F5-9AD3-02FB2C45FF69}" type="pres">
      <dgm:prSet presAssocID="{758B885B-3494-400A-A48A-D21438FEC660}" presName="compositeNode" presStyleCnt="0">
        <dgm:presLayoutVars>
          <dgm:bulletEnabled val="1"/>
        </dgm:presLayoutVars>
      </dgm:prSet>
      <dgm:spPr/>
    </dgm:pt>
    <dgm:pt modelId="{B70ACFEC-03B7-4EE6-A36B-7DD7FFD11C04}" type="pres">
      <dgm:prSet presAssocID="{758B885B-3494-400A-A48A-D21438FEC660}" presName="bgRect" presStyleLbl="node1" presStyleIdx="1" presStyleCnt="2"/>
      <dgm:spPr/>
      <dgm:t>
        <a:bodyPr/>
        <a:lstStyle/>
        <a:p>
          <a:endParaRPr lang="ru-RU"/>
        </a:p>
      </dgm:t>
    </dgm:pt>
    <dgm:pt modelId="{719EAA03-C594-42EF-B9A0-E1B4D2FB7144}" type="pres">
      <dgm:prSet presAssocID="{758B885B-3494-400A-A48A-D21438FEC660}" presName="parentNode" presStyleLbl="node1" presStyleIdx="1" presStyleCnt="2">
        <dgm:presLayoutVars>
          <dgm:chMax val="0"/>
          <dgm:bulletEnabled val="1"/>
        </dgm:presLayoutVars>
      </dgm:prSet>
      <dgm:spPr/>
      <dgm:t>
        <a:bodyPr/>
        <a:lstStyle/>
        <a:p>
          <a:endParaRPr lang="ru-RU"/>
        </a:p>
      </dgm:t>
    </dgm:pt>
    <dgm:pt modelId="{3DB42BF9-FFB4-46EF-8996-64F3A64E9222}" type="pres">
      <dgm:prSet presAssocID="{758B885B-3494-400A-A48A-D21438FEC660}" presName="childNode" presStyleLbl="node1" presStyleIdx="1" presStyleCnt="2">
        <dgm:presLayoutVars>
          <dgm:bulletEnabled val="1"/>
        </dgm:presLayoutVars>
      </dgm:prSet>
      <dgm:spPr/>
      <dgm:t>
        <a:bodyPr/>
        <a:lstStyle/>
        <a:p>
          <a:endParaRPr lang="ru-RU"/>
        </a:p>
      </dgm:t>
    </dgm:pt>
  </dgm:ptLst>
  <dgm:cxnLst>
    <dgm:cxn modelId="{2B2FFCBE-B9B1-4E57-81E3-324212965C25}" srcId="{7E362A6D-15F0-4346-82BA-B550E6261C73}" destId="{7D6056B0-DCD9-42D2-9609-6E796C55D463}" srcOrd="0" destOrd="0" parTransId="{B7A6B750-0D18-4E71-95E8-BC7B9D774470}" sibTransId="{B46C52B0-136D-4B17-A825-76E833DB21B7}"/>
    <dgm:cxn modelId="{385AB1FD-D539-4697-82AF-DE00A72C66EB}" srcId="{E1C4E1A9-43FD-4CB9-AF95-288E6EDDB41E}" destId="{7E362A6D-15F0-4346-82BA-B550E6261C73}" srcOrd="0" destOrd="0" parTransId="{8C8C699E-50E9-4633-B9D4-7520E1F634BD}" sibTransId="{4C04C3F8-3127-4CAF-A55A-F4017855EDAB}"/>
    <dgm:cxn modelId="{C2A6DD26-05AF-4646-8817-02FA4E1E5705}" type="presOf" srcId="{7D6056B0-DCD9-42D2-9609-6E796C55D463}" destId="{E44FF6F7-6C63-4FBD-B7AD-06F63CEC9D9D}" srcOrd="0" destOrd="0" presId="urn:microsoft.com/office/officeart/2005/8/layout/hProcess7#1"/>
    <dgm:cxn modelId="{865B2D21-9E38-49D8-BB45-F37F51A40488}" type="presOf" srcId="{758B885B-3494-400A-A48A-D21438FEC660}" destId="{B70ACFEC-03B7-4EE6-A36B-7DD7FFD11C04}" srcOrd="0" destOrd="0" presId="urn:microsoft.com/office/officeart/2005/8/layout/hProcess7#1"/>
    <dgm:cxn modelId="{4686F1BF-30BB-4E9A-9755-72638CE1DB51}" type="presOf" srcId="{7E362A6D-15F0-4346-82BA-B550E6261C73}" destId="{29907D87-27DE-4738-9992-51B5E86F9EA7}" srcOrd="0" destOrd="0" presId="urn:microsoft.com/office/officeart/2005/8/layout/hProcess7#1"/>
    <dgm:cxn modelId="{B30FF7A9-3C42-46DA-9202-31D99D4B8242}" srcId="{758B885B-3494-400A-A48A-D21438FEC660}" destId="{5BC9A0BD-9276-4AB1-9A0D-5C06F7C987C8}" srcOrd="0" destOrd="0" parTransId="{68300933-EA7D-46DF-8606-1D0380188147}" sibTransId="{756F2D3C-FE39-4F3F-92E8-11D3DDF266E0}"/>
    <dgm:cxn modelId="{FCB5B51E-8005-4E74-BCD0-275A063FD921}" type="presOf" srcId="{758B885B-3494-400A-A48A-D21438FEC660}" destId="{719EAA03-C594-42EF-B9A0-E1B4D2FB7144}" srcOrd="1" destOrd="0" presId="urn:microsoft.com/office/officeart/2005/8/layout/hProcess7#1"/>
    <dgm:cxn modelId="{94D1D0CF-AEF1-4584-B2FC-039089116200}" type="presOf" srcId="{E1C4E1A9-43FD-4CB9-AF95-288E6EDDB41E}" destId="{90BF51E2-43FE-4C0E-A6E0-62C6A8198546}" srcOrd="0" destOrd="0" presId="urn:microsoft.com/office/officeart/2005/8/layout/hProcess7#1"/>
    <dgm:cxn modelId="{5A29F125-6E07-49A2-A557-00242F9CFA3C}" srcId="{E1C4E1A9-43FD-4CB9-AF95-288E6EDDB41E}" destId="{758B885B-3494-400A-A48A-D21438FEC660}" srcOrd="1" destOrd="0" parTransId="{4E72E86A-DC8D-4CCD-98EA-2F18123C32DC}" sibTransId="{E28933F4-B87C-4525-90E9-23C7F2222977}"/>
    <dgm:cxn modelId="{D35FF391-51B6-4705-B54B-A1BD02C33CDE}" type="presOf" srcId="{7E362A6D-15F0-4346-82BA-B550E6261C73}" destId="{61F028B7-4009-48E3-9F4D-4629E46F169D}" srcOrd="1" destOrd="0" presId="urn:microsoft.com/office/officeart/2005/8/layout/hProcess7#1"/>
    <dgm:cxn modelId="{6038DFA6-3C77-4D08-BF43-FBB4AA768AE7}" type="presOf" srcId="{5BC9A0BD-9276-4AB1-9A0D-5C06F7C987C8}" destId="{3DB42BF9-FFB4-46EF-8996-64F3A64E9222}" srcOrd="0" destOrd="0" presId="urn:microsoft.com/office/officeart/2005/8/layout/hProcess7#1"/>
    <dgm:cxn modelId="{4F1EF722-A767-47C3-8D0E-C4CF99744E9B}" type="presParOf" srcId="{90BF51E2-43FE-4C0E-A6E0-62C6A8198546}" destId="{27ACBBFA-3842-4540-AC49-85A33E520C3B}" srcOrd="0" destOrd="0" presId="urn:microsoft.com/office/officeart/2005/8/layout/hProcess7#1"/>
    <dgm:cxn modelId="{2D540573-7AF8-4263-B77C-13EF63D3225A}" type="presParOf" srcId="{27ACBBFA-3842-4540-AC49-85A33E520C3B}" destId="{29907D87-27DE-4738-9992-51B5E86F9EA7}" srcOrd="0" destOrd="0" presId="urn:microsoft.com/office/officeart/2005/8/layout/hProcess7#1"/>
    <dgm:cxn modelId="{7FF2CD84-799C-491F-AF40-41D152452EA0}" type="presParOf" srcId="{27ACBBFA-3842-4540-AC49-85A33E520C3B}" destId="{61F028B7-4009-48E3-9F4D-4629E46F169D}" srcOrd="1" destOrd="0" presId="urn:microsoft.com/office/officeart/2005/8/layout/hProcess7#1"/>
    <dgm:cxn modelId="{A7621B2F-4738-449B-AB78-3BEEBFEC15A7}" type="presParOf" srcId="{27ACBBFA-3842-4540-AC49-85A33E520C3B}" destId="{E44FF6F7-6C63-4FBD-B7AD-06F63CEC9D9D}" srcOrd="2" destOrd="0" presId="urn:microsoft.com/office/officeart/2005/8/layout/hProcess7#1"/>
    <dgm:cxn modelId="{360FD6F9-EBF5-4A2F-B534-457313DEE337}" type="presParOf" srcId="{90BF51E2-43FE-4C0E-A6E0-62C6A8198546}" destId="{38C3CD19-11C4-4A7A-AF43-CA99B83CA7CE}" srcOrd="1" destOrd="0" presId="urn:microsoft.com/office/officeart/2005/8/layout/hProcess7#1"/>
    <dgm:cxn modelId="{54D7ACCE-3827-4BAE-9568-253638631B1F}" type="presParOf" srcId="{90BF51E2-43FE-4C0E-A6E0-62C6A8198546}" destId="{2A38016A-B78E-49AF-ABB8-EB7EFFA5EB8D}" srcOrd="2" destOrd="0" presId="urn:microsoft.com/office/officeart/2005/8/layout/hProcess7#1"/>
    <dgm:cxn modelId="{EE2D3499-D87A-42F9-BD76-5CCC8C017FBB}" type="presParOf" srcId="{2A38016A-B78E-49AF-ABB8-EB7EFFA5EB8D}" destId="{F3D9DBB8-02CC-4A9C-A406-AB9096819DA3}" srcOrd="0" destOrd="0" presId="urn:microsoft.com/office/officeart/2005/8/layout/hProcess7#1"/>
    <dgm:cxn modelId="{595A4813-7A2E-447A-ABA0-B5CE92AA8E53}" type="presParOf" srcId="{2A38016A-B78E-49AF-ABB8-EB7EFFA5EB8D}" destId="{AFF197F6-AA06-4E23-B7E2-E63ADABAC1EB}" srcOrd="1" destOrd="0" presId="urn:microsoft.com/office/officeart/2005/8/layout/hProcess7#1"/>
    <dgm:cxn modelId="{E9C0EBDF-BEEF-4ABE-A14C-779E2D273602}" type="presParOf" srcId="{2A38016A-B78E-49AF-ABB8-EB7EFFA5EB8D}" destId="{9CEAC446-292E-403D-BD43-5BD4CDD2F3BE}" srcOrd="2" destOrd="0" presId="urn:microsoft.com/office/officeart/2005/8/layout/hProcess7#1"/>
    <dgm:cxn modelId="{A2B97FC5-8670-4DC5-9DA5-2B5C2A6683A0}" type="presParOf" srcId="{90BF51E2-43FE-4C0E-A6E0-62C6A8198546}" destId="{A6BC1F4B-19EA-4803-ABEA-D0E9305C87B1}" srcOrd="3" destOrd="0" presId="urn:microsoft.com/office/officeart/2005/8/layout/hProcess7#1"/>
    <dgm:cxn modelId="{7CEAAE09-0E9C-495F-9D35-AFC10A6B7C3C}" type="presParOf" srcId="{90BF51E2-43FE-4C0E-A6E0-62C6A8198546}" destId="{86F7482B-5387-46F5-9AD3-02FB2C45FF69}" srcOrd="4" destOrd="0" presId="urn:microsoft.com/office/officeart/2005/8/layout/hProcess7#1"/>
    <dgm:cxn modelId="{B0A54964-6583-468D-82FB-B5EB3B51EA5F}" type="presParOf" srcId="{86F7482B-5387-46F5-9AD3-02FB2C45FF69}" destId="{B70ACFEC-03B7-4EE6-A36B-7DD7FFD11C04}" srcOrd="0" destOrd="0" presId="urn:microsoft.com/office/officeart/2005/8/layout/hProcess7#1"/>
    <dgm:cxn modelId="{B82AEBFE-28BD-4DD2-B2C8-076ADA6CD8FE}" type="presParOf" srcId="{86F7482B-5387-46F5-9AD3-02FB2C45FF69}" destId="{719EAA03-C594-42EF-B9A0-E1B4D2FB7144}" srcOrd="1" destOrd="0" presId="urn:microsoft.com/office/officeart/2005/8/layout/hProcess7#1"/>
    <dgm:cxn modelId="{231BF34B-03EA-470C-BB36-5F9F5CC140CA}" type="presParOf" srcId="{86F7482B-5387-46F5-9AD3-02FB2C45FF69}" destId="{3DB42BF9-FFB4-46EF-8996-64F3A64E9222}" srcOrd="2" destOrd="0" presId="urn:microsoft.com/office/officeart/2005/8/layout/hProcess7#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FF63B-3D97-4CEA-9241-FC1A120469E4}">
      <dsp:nvSpPr>
        <dsp:cNvPr id="0" name=""/>
        <dsp:cNvSpPr/>
      </dsp:nvSpPr>
      <dsp:spPr>
        <a:xfrm rot="10800000">
          <a:off x="905747" y="-78474"/>
          <a:ext cx="1418316" cy="928694"/>
        </a:xfrm>
        <a:prstGeom prst="swooshArrow">
          <a:avLst>
            <a:gd name="adj1" fmla="val 25000"/>
            <a:gd name="adj2" fmla="val 25000"/>
          </a:avLst>
        </a:prstGeom>
        <a:solidFill>
          <a:schemeClr val="accent2">
            <a:tint val="40000"/>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12C09008-EC49-46AD-9361-2AEE745D16B3}">
      <dsp:nvSpPr>
        <dsp:cNvPr id="0" name=""/>
        <dsp:cNvSpPr/>
      </dsp:nvSpPr>
      <dsp:spPr>
        <a:xfrm>
          <a:off x="1217424" y="427664"/>
          <a:ext cx="52006" cy="52006"/>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E6446FB-089B-4BE9-88FC-FC09158E08D8}">
      <dsp:nvSpPr>
        <dsp:cNvPr id="0" name=""/>
        <dsp:cNvSpPr/>
      </dsp:nvSpPr>
      <dsp:spPr>
        <a:xfrm>
          <a:off x="158183" y="453667"/>
          <a:ext cx="2653408" cy="396552"/>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27557" tIns="0" rIns="0" bIns="0" numCol="1" spcCol="1270" anchor="t" anchorCtr="0">
          <a:noAutofit/>
        </a:bodyPr>
        <a:lstStyle/>
        <a:p>
          <a:pPr lvl="0" algn="l" defTabSz="889000">
            <a:lnSpc>
              <a:spcPct val="90000"/>
            </a:lnSpc>
            <a:spcBef>
              <a:spcPct val="0"/>
            </a:spcBef>
            <a:spcAft>
              <a:spcPct val="35000"/>
            </a:spcAft>
          </a:pPr>
          <a:r>
            <a:rPr lang="ru-RU" sz="2000" b="1" kern="1200" dirty="0" smtClean="0">
              <a:latin typeface="+mn-lt"/>
            </a:rPr>
            <a:t>13716</a:t>
          </a:r>
          <a:endParaRPr lang="ru-RU" sz="2000" b="1" kern="1200" dirty="0">
            <a:latin typeface="+mn-lt"/>
          </a:endParaRPr>
        </a:p>
      </dsp:txBody>
      <dsp:txXfrm>
        <a:off x="158183" y="453667"/>
        <a:ext cx="2653408" cy="396552"/>
      </dsp:txXfrm>
    </dsp:sp>
    <dsp:sp modelId="{3BFA24CB-2D95-4202-AAA7-FCAE71AE9F1D}">
      <dsp:nvSpPr>
        <dsp:cNvPr id="0" name=""/>
        <dsp:cNvSpPr/>
      </dsp:nvSpPr>
      <dsp:spPr>
        <a:xfrm>
          <a:off x="1696630" y="190847"/>
          <a:ext cx="89154" cy="89154"/>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A43E02F-1A9C-4C41-ABBB-DEB29CAB7E04}">
      <dsp:nvSpPr>
        <dsp:cNvPr id="0" name=""/>
        <dsp:cNvSpPr/>
      </dsp:nvSpPr>
      <dsp:spPr>
        <a:xfrm rot="10800000" flipV="1">
          <a:off x="1123124" y="78476"/>
          <a:ext cx="1719087" cy="92869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7241" tIns="0" rIns="0" bIns="0" numCol="1" spcCol="1270" anchor="t" anchorCtr="0">
          <a:noAutofit/>
        </a:bodyPr>
        <a:lstStyle/>
        <a:p>
          <a:pPr lvl="0" algn="r" defTabSz="889000">
            <a:lnSpc>
              <a:spcPct val="90000"/>
            </a:lnSpc>
            <a:spcBef>
              <a:spcPct val="0"/>
            </a:spcBef>
            <a:spcAft>
              <a:spcPct val="35000"/>
            </a:spcAft>
          </a:pPr>
          <a:r>
            <a:rPr lang="ru-RU" sz="2000" b="1" kern="1200" dirty="0" smtClean="0"/>
            <a:t>17485</a:t>
          </a:r>
          <a:endParaRPr lang="ru-RU" sz="2000" b="1" kern="1200" dirty="0"/>
        </a:p>
      </dsp:txBody>
      <dsp:txXfrm rot="-10800000">
        <a:off x="1123124" y="78476"/>
        <a:ext cx="1719087" cy="92869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7827C1-9CEB-4CD0-B852-7599D8B90E52}">
      <dsp:nvSpPr>
        <dsp:cNvPr id="0" name=""/>
        <dsp:cNvSpPr/>
      </dsp:nvSpPr>
      <dsp:spPr>
        <a:xfrm rot="10800000">
          <a:off x="1191877" y="3154"/>
          <a:ext cx="3990526" cy="746978"/>
        </a:xfrm>
        <a:prstGeom prst="homePlate">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397" tIns="60960" rIns="113792"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rPr>
            <a:t>Проведение капитального ремонта зданий домов культуры</a:t>
          </a:r>
          <a:endParaRPr lang="ru-RU" sz="1600" b="1" kern="1200" dirty="0">
            <a:solidFill>
              <a:schemeClr val="tx1"/>
            </a:solidFill>
          </a:endParaRPr>
        </a:p>
      </dsp:txBody>
      <dsp:txXfrm rot="10800000">
        <a:off x="1378621" y="3154"/>
        <a:ext cx="3803782" cy="746978"/>
      </dsp:txXfrm>
    </dsp:sp>
    <dsp:sp modelId="{C9082588-C862-4E33-82FB-349AB53646AF}">
      <dsp:nvSpPr>
        <dsp:cNvPr id="0" name=""/>
        <dsp:cNvSpPr/>
      </dsp:nvSpPr>
      <dsp:spPr>
        <a:xfrm>
          <a:off x="818388" y="3154"/>
          <a:ext cx="746978" cy="746978"/>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B2E83A-6C24-42DC-93EF-3FE9DCE5F4C6}">
      <dsp:nvSpPr>
        <dsp:cNvPr id="0" name=""/>
        <dsp:cNvSpPr/>
      </dsp:nvSpPr>
      <dsp:spPr>
        <a:xfrm rot="10800000">
          <a:off x="1191877" y="973111"/>
          <a:ext cx="3990526" cy="746978"/>
        </a:xfrm>
        <a:prstGeom prst="homePlate">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397" tIns="60960" rIns="113792"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rPr>
            <a:t>Улучшение материально-технической оснащённости учреждений культуры</a:t>
          </a:r>
          <a:endParaRPr lang="ru-RU" sz="1600" b="1" kern="1200" dirty="0">
            <a:solidFill>
              <a:schemeClr val="tx1"/>
            </a:solidFill>
          </a:endParaRPr>
        </a:p>
      </dsp:txBody>
      <dsp:txXfrm rot="10800000">
        <a:off x="1378621" y="973111"/>
        <a:ext cx="3803782" cy="746978"/>
      </dsp:txXfrm>
    </dsp:sp>
    <dsp:sp modelId="{413AADDF-BA0C-43FF-8BCD-88FB100AEA4A}">
      <dsp:nvSpPr>
        <dsp:cNvPr id="0" name=""/>
        <dsp:cNvSpPr/>
      </dsp:nvSpPr>
      <dsp:spPr>
        <a:xfrm>
          <a:off x="818388" y="973111"/>
          <a:ext cx="746978" cy="746978"/>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252748-5013-4420-B75F-CC6366C5F847}">
      <dsp:nvSpPr>
        <dsp:cNvPr id="0" name=""/>
        <dsp:cNvSpPr/>
      </dsp:nvSpPr>
      <dsp:spPr>
        <a:xfrm rot="10800000">
          <a:off x="1191877" y="1943068"/>
          <a:ext cx="3990526" cy="746978"/>
        </a:xfrm>
        <a:prstGeom prst="homePlate">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397" tIns="60960" rIns="113792"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rPr>
            <a:t>Развитие сети учреждений культуры</a:t>
          </a:r>
          <a:endParaRPr lang="ru-RU" sz="1600" b="1" kern="1200" dirty="0">
            <a:solidFill>
              <a:schemeClr val="tx1"/>
            </a:solidFill>
          </a:endParaRPr>
        </a:p>
      </dsp:txBody>
      <dsp:txXfrm rot="10800000">
        <a:off x="1378621" y="1943068"/>
        <a:ext cx="3803782" cy="746978"/>
      </dsp:txXfrm>
    </dsp:sp>
    <dsp:sp modelId="{C7E3FADD-BA00-4976-8F2D-BF32D90E51A2}">
      <dsp:nvSpPr>
        <dsp:cNvPr id="0" name=""/>
        <dsp:cNvSpPr/>
      </dsp:nvSpPr>
      <dsp:spPr>
        <a:xfrm>
          <a:off x="818388" y="1943068"/>
          <a:ext cx="746978" cy="746978"/>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FF524A-3967-4A3C-A9D9-B7DE3B0E932D}">
      <dsp:nvSpPr>
        <dsp:cNvPr id="0" name=""/>
        <dsp:cNvSpPr/>
      </dsp:nvSpPr>
      <dsp:spPr>
        <a:xfrm rot="10800000">
          <a:off x="1191877" y="2913025"/>
          <a:ext cx="3990526" cy="930384"/>
        </a:xfrm>
        <a:prstGeom prst="homePlate">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397" tIns="60960" rIns="113792"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rPr>
            <a:t>Обеспечение учреждений  </a:t>
          </a:r>
          <a:r>
            <a:rPr lang="ru-RU" sz="1600" b="1" kern="1200" dirty="0" err="1" smtClean="0">
              <a:solidFill>
                <a:schemeClr val="tx1"/>
              </a:solidFill>
            </a:rPr>
            <a:t>культурно-досуговой</a:t>
          </a:r>
          <a:r>
            <a:rPr lang="ru-RU" sz="1600" b="1" kern="1200" dirty="0" smtClean="0">
              <a:solidFill>
                <a:schemeClr val="tx1"/>
              </a:solidFill>
            </a:rPr>
            <a:t> деятельности </a:t>
          </a:r>
          <a:r>
            <a:rPr lang="ru-RU" sz="1600" b="1" kern="1200" dirty="0" err="1" smtClean="0">
              <a:solidFill>
                <a:schemeClr val="tx1"/>
              </a:solidFill>
            </a:rPr>
            <a:t>информацинно-коммуникационной</a:t>
          </a:r>
          <a:r>
            <a:rPr lang="ru-RU" sz="1600" b="1" kern="1200" dirty="0" smtClean="0">
              <a:solidFill>
                <a:schemeClr val="tx1"/>
              </a:solidFill>
            </a:rPr>
            <a:t> инфраструктурой</a:t>
          </a:r>
          <a:endParaRPr lang="ru-RU" sz="1600" b="1" kern="1200" dirty="0">
            <a:solidFill>
              <a:schemeClr val="tx1"/>
            </a:solidFill>
          </a:endParaRPr>
        </a:p>
      </dsp:txBody>
      <dsp:txXfrm rot="10800000">
        <a:off x="1424473" y="2913025"/>
        <a:ext cx="3757930" cy="930384"/>
      </dsp:txXfrm>
    </dsp:sp>
    <dsp:sp modelId="{79F3281E-39C1-484E-A2B8-F4B0D4E62A03}">
      <dsp:nvSpPr>
        <dsp:cNvPr id="0" name=""/>
        <dsp:cNvSpPr/>
      </dsp:nvSpPr>
      <dsp:spPr>
        <a:xfrm>
          <a:off x="818388" y="3004728"/>
          <a:ext cx="746978" cy="746978"/>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DF87D7-2608-4E69-A0DD-402E557C9093}">
      <dsp:nvSpPr>
        <dsp:cNvPr id="0" name=""/>
        <dsp:cNvSpPr/>
      </dsp:nvSpPr>
      <dsp:spPr>
        <a:xfrm rot="10800000">
          <a:off x="1191877" y="4066388"/>
          <a:ext cx="3990526" cy="746978"/>
        </a:xfrm>
        <a:prstGeom prst="homePlate">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397" tIns="64770" rIns="120904" bIns="64770" numCol="1" spcCol="1270" anchor="ctr" anchorCtr="0">
          <a:noAutofit/>
        </a:bodyPr>
        <a:lstStyle/>
        <a:p>
          <a:pPr lvl="0" algn="ctr" defTabSz="755650">
            <a:lnSpc>
              <a:spcPct val="90000"/>
            </a:lnSpc>
            <a:spcBef>
              <a:spcPct val="0"/>
            </a:spcBef>
            <a:spcAft>
              <a:spcPct val="35000"/>
            </a:spcAft>
          </a:pPr>
          <a:r>
            <a:rPr lang="ru-RU" sz="1700" b="1" kern="1200" dirty="0" smtClean="0">
              <a:solidFill>
                <a:schemeClr val="tx1"/>
              </a:solidFill>
            </a:rPr>
            <a:t>Обеспечение возможности доступа к услугам культуры широких масс</a:t>
          </a:r>
          <a:endParaRPr lang="ru-RU" sz="1700" b="1" kern="1200" dirty="0">
            <a:solidFill>
              <a:schemeClr val="tx1"/>
            </a:solidFill>
          </a:endParaRPr>
        </a:p>
      </dsp:txBody>
      <dsp:txXfrm rot="10800000">
        <a:off x="1378621" y="4066388"/>
        <a:ext cx="3803782" cy="746978"/>
      </dsp:txXfrm>
    </dsp:sp>
    <dsp:sp modelId="{B41FE0BD-4B77-45F5-8736-A7112DB9DB1F}">
      <dsp:nvSpPr>
        <dsp:cNvPr id="0" name=""/>
        <dsp:cNvSpPr/>
      </dsp:nvSpPr>
      <dsp:spPr>
        <a:xfrm>
          <a:off x="818388" y="4066388"/>
          <a:ext cx="746978" cy="746978"/>
        </a:xfrm>
        <a:prstGeom prst="ellipse">
          <a:avLst/>
        </a:prstGeom>
        <a:blipFill rotWithShape="0">
          <a:blip xmlns:r="http://schemas.openxmlformats.org/officeDocument/2006/relationships" r:embed="rId5">
            <a:biLevel thresh="50000"/>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BB7F9D-52A7-4338-A1F5-4B404B768317}">
      <dsp:nvSpPr>
        <dsp:cNvPr id="0" name=""/>
        <dsp:cNvSpPr/>
      </dsp:nvSpPr>
      <dsp:spPr>
        <a:xfrm rot="10800000">
          <a:off x="1191877" y="5036345"/>
          <a:ext cx="3990526" cy="746978"/>
        </a:xfrm>
        <a:prstGeom prst="homePlate">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9397" tIns="64770" rIns="120904" bIns="64770" numCol="1" spcCol="1270" anchor="ctr" anchorCtr="0">
          <a:noAutofit/>
        </a:bodyPr>
        <a:lstStyle/>
        <a:p>
          <a:pPr lvl="0" algn="ctr" defTabSz="755650">
            <a:lnSpc>
              <a:spcPct val="90000"/>
            </a:lnSpc>
            <a:spcBef>
              <a:spcPct val="0"/>
            </a:spcBef>
            <a:spcAft>
              <a:spcPct val="35000"/>
            </a:spcAft>
          </a:pPr>
          <a:r>
            <a:rPr lang="ru-RU" sz="1700" b="1" kern="1200" dirty="0" smtClean="0">
              <a:solidFill>
                <a:schemeClr val="tx1"/>
              </a:solidFill>
            </a:rPr>
            <a:t>Создание условий для развития туризма на территории района</a:t>
          </a:r>
          <a:endParaRPr lang="ru-RU" sz="1700" b="1" kern="1200" dirty="0">
            <a:solidFill>
              <a:schemeClr val="tx1"/>
            </a:solidFill>
          </a:endParaRPr>
        </a:p>
      </dsp:txBody>
      <dsp:txXfrm rot="10800000">
        <a:off x="1378621" y="5036345"/>
        <a:ext cx="3803782" cy="746978"/>
      </dsp:txXfrm>
    </dsp:sp>
    <dsp:sp modelId="{29905ADF-C5BA-442F-8D5F-34C7C133C3D0}">
      <dsp:nvSpPr>
        <dsp:cNvPr id="0" name=""/>
        <dsp:cNvSpPr/>
      </dsp:nvSpPr>
      <dsp:spPr>
        <a:xfrm>
          <a:off x="818388" y="5036345"/>
          <a:ext cx="746978" cy="746978"/>
        </a:xfrm>
        <a:prstGeom prst="ellipse">
          <a:avLst/>
        </a:prstGeom>
        <a:blipFill rotWithShape="0">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F209D-E5B9-41ED-A2A9-74A644E40F1A}">
      <dsp:nvSpPr>
        <dsp:cNvPr id="0" name=""/>
        <dsp:cNvSpPr/>
      </dsp:nvSpPr>
      <dsp:spPr>
        <a:xfrm>
          <a:off x="651" y="204370"/>
          <a:ext cx="1460258" cy="485220"/>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ru-RU" sz="1800" b="1" kern="1200" dirty="0" smtClean="0">
              <a:solidFill>
                <a:schemeClr val="bg1"/>
              </a:solidFill>
            </a:rPr>
            <a:t>ОКВЭД</a:t>
          </a:r>
          <a:endParaRPr lang="ru-RU" sz="1800" b="1" kern="1200" dirty="0">
            <a:solidFill>
              <a:schemeClr val="bg1"/>
            </a:solidFill>
          </a:endParaRPr>
        </a:p>
      </dsp:txBody>
      <dsp:txXfrm>
        <a:off x="243261" y="204370"/>
        <a:ext cx="975038" cy="485220"/>
      </dsp:txXfrm>
    </dsp:sp>
    <dsp:sp modelId="{41142A5A-64D1-4966-8976-703B85CE9593}">
      <dsp:nvSpPr>
        <dsp:cNvPr id="0" name=""/>
        <dsp:cNvSpPr/>
      </dsp:nvSpPr>
      <dsp:spPr>
        <a:xfrm>
          <a:off x="1303213" y="245614"/>
          <a:ext cx="1006832" cy="402732"/>
        </a:xfrm>
        <a:prstGeom prst="chevron">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ru-RU" sz="1600" b="1" kern="1200" dirty="0" smtClean="0"/>
            <a:t>2013 г.</a:t>
          </a:r>
          <a:endParaRPr lang="ru-RU" sz="1600" b="1" kern="1200" dirty="0"/>
        </a:p>
      </dsp:txBody>
      <dsp:txXfrm>
        <a:off x="1504579" y="245614"/>
        <a:ext cx="604100" cy="402732"/>
      </dsp:txXfrm>
    </dsp:sp>
    <dsp:sp modelId="{BCACE952-4AA2-46F6-B0C5-49F6C6603090}">
      <dsp:nvSpPr>
        <dsp:cNvPr id="0" name=""/>
        <dsp:cNvSpPr/>
      </dsp:nvSpPr>
      <dsp:spPr>
        <a:xfrm>
          <a:off x="2169089" y="245614"/>
          <a:ext cx="1006832" cy="402732"/>
        </a:xfrm>
        <a:prstGeom prst="chevron">
          <a:avLst/>
        </a:prstGeom>
        <a:solidFill>
          <a:schemeClr val="accent4">
            <a:tint val="40000"/>
            <a:alpha val="90000"/>
            <a:hueOff val="-789141"/>
            <a:satOff val="4431"/>
            <a:lumOff val="282"/>
            <a:alphaOff val="0"/>
          </a:schemeClr>
        </a:solidFill>
        <a:ln w="25400" cap="flat" cmpd="sng" algn="ctr">
          <a:solidFill>
            <a:schemeClr val="accent4">
              <a:tint val="40000"/>
              <a:alpha val="90000"/>
              <a:hueOff val="-789141"/>
              <a:satOff val="4431"/>
              <a:lumOff val="2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ru-RU" sz="1600" b="1" kern="1200" dirty="0" smtClean="0"/>
            <a:t>2017 г.</a:t>
          </a:r>
          <a:endParaRPr lang="ru-RU" sz="1600" b="1" kern="1200" dirty="0"/>
        </a:p>
      </dsp:txBody>
      <dsp:txXfrm>
        <a:off x="2370455" y="245614"/>
        <a:ext cx="604100" cy="402732"/>
      </dsp:txXfrm>
    </dsp:sp>
    <dsp:sp modelId="{CD29E1DE-95DB-498B-958A-93E1A1EDDDDF}">
      <dsp:nvSpPr>
        <dsp:cNvPr id="0" name=""/>
        <dsp:cNvSpPr/>
      </dsp:nvSpPr>
      <dsp:spPr>
        <a:xfrm>
          <a:off x="651" y="757521"/>
          <a:ext cx="1547840" cy="485220"/>
        </a:xfrm>
        <a:prstGeom prst="chevron">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ru-RU" sz="1800" b="1" kern="1200" dirty="0" smtClean="0">
              <a:solidFill>
                <a:schemeClr val="tx1"/>
              </a:solidFill>
            </a:rPr>
            <a:t>добыча</a:t>
          </a:r>
          <a:endParaRPr lang="ru-RU" sz="1800" b="1" kern="1200" dirty="0">
            <a:solidFill>
              <a:schemeClr val="tx1"/>
            </a:solidFill>
          </a:endParaRPr>
        </a:p>
      </dsp:txBody>
      <dsp:txXfrm>
        <a:off x="243261" y="757521"/>
        <a:ext cx="1062620" cy="485220"/>
      </dsp:txXfrm>
    </dsp:sp>
    <dsp:sp modelId="{591688F6-73AB-49CB-A76C-1A9D83A34D8A}">
      <dsp:nvSpPr>
        <dsp:cNvPr id="0" name=""/>
        <dsp:cNvSpPr/>
      </dsp:nvSpPr>
      <dsp:spPr>
        <a:xfrm>
          <a:off x="1390795" y="798765"/>
          <a:ext cx="1006832" cy="402732"/>
        </a:xfrm>
        <a:prstGeom prst="chevron">
          <a:avLst/>
        </a:prstGeom>
        <a:solidFill>
          <a:schemeClr val="accent4">
            <a:tint val="40000"/>
            <a:alpha val="90000"/>
            <a:hueOff val="-1578282"/>
            <a:satOff val="8863"/>
            <a:lumOff val="563"/>
            <a:alphaOff val="0"/>
          </a:schemeClr>
        </a:solidFill>
        <a:ln w="25400" cap="flat" cmpd="sng" algn="ctr">
          <a:solidFill>
            <a:schemeClr val="accent4">
              <a:tint val="40000"/>
              <a:alpha val="90000"/>
              <a:hueOff val="-1578282"/>
              <a:satOff val="8863"/>
              <a:lumOff val="5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rPr>
            <a:t>810</a:t>
          </a:r>
          <a:endParaRPr lang="ru-RU" sz="1600" b="1" kern="1200" dirty="0">
            <a:solidFill>
              <a:schemeClr val="tx1"/>
            </a:solidFill>
          </a:endParaRPr>
        </a:p>
      </dsp:txBody>
      <dsp:txXfrm>
        <a:off x="1592161" y="798765"/>
        <a:ext cx="604100" cy="402732"/>
      </dsp:txXfrm>
    </dsp:sp>
    <dsp:sp modelId="{E4D01AEC-05C6-4195-B4E3-9DA3ACD54ECB}">
      <dsp:nvSpPr>
        <dsp:cNvPr id="0" name=""/>
        <dsp:cNvSpPr/>
      </dsp:nvSpPr>
      <dsp:spPr>
        <a:xfrm>
          <a:off x="2256671" y="798765"/>
          <a:ext cx="1006832" cy="402732"/>
        </a:xfrm>
        <a:prstGeom prst="chevron">
          <a:avLst/>
        </a:prstGeom>
        <a:solidFill>
          <a:schemeClr val="accent4">
            <a:tint val="40000"/>
            <a:alpha val="90000"/>
            <a:hueOff val="-2367424"/>
            <a:satOff val="13294"/>
            <a:lumOff val="845"/>
            <a:alphaOff val="0"/>
          </a:schemeClr>
        </a:solidFill>
        <a:ln w="25400" cap="flat" cmpd="sng" algn="ctr">
          <a:solidFill>
            <a:schemeClr val="accent4">
              <a:tint val="40000"/>
              <a:alpha val="90000"/>
              <a:hueOff val="-2367424"/>
              <a:satOff val="13294"/>
              <a:lumOff val="8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ru-RU" sz="1600" b="1" kern="1200" dirty="0" smtClean="0"/>
            <a:t>75</a:t>
          </a:r>
          <a:endParaRPr lang="ru-RU" sz="1600" b="1" kern="1200" dirty="0"/>
        </a:p>
      </dsp:txBody>
      <dsp:txXfrm>
        <a:off x="2458037" y="798765"/>
        <a:ext cx="604100" cy="402732"/>
      </dsp:txXfrm>
    </dsp:sp>
    <dsp:sp modelId="{D82CBC5E-4636-475B-9365-42D5EF4ACC44}">
      <dsp:nvSpPr>
        <dsp:cNvPr id="0" name=""/>
        <dsp:cNvSpPr/>
      </dsp:nvSpPr>
      <dsp:spPr>
        <a:xfrm>
          <a:off x="0" y="1285883"/>
          <a:ext cx="1569833" cy="485220"/>
        </a:xfrm>
        <a:prstGeom prst="chevron">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rPr>
            <a:t>транспортировка (ж/</a:t>
          </a:r>
          <a:r>
            <a:rPr lang="ru-RU" sz="1600" b="1" kern="1200" dirty="0" err="1" smtClean="0">
              <a:solidFill>
                <a:schemeClr val="tx1"/>
              </a:solidFill>
            </a:rPr>
            <a:t>д</a:t>
          </a:r>
          <a:r>
            <a:rPr lang="ru-RU" sz="1600" b="1" kern="1200" dirty="0" smtClean="0">
              <a:solidFill>
                <a:schemeClr val="tx1"/>
              </a:solidFill>
            </a:rPr>
            <a:t>)</a:t>
          </a:r>
          <a:endParaRPr lang="ru-RU" sz="1600" b="1" kern="1200" dirty="0">
            <a:solidFill>
              <a:schemeClr val="tx1"/>
            </a:solidFill>
          </a:endParaRPr>
        </a:p>
      </dsp:txBody>
      <dsp:txXfrm>
        <a:off x="242610" y="1285883"/>
        <a:ext cx="1084613" cy="485220"/>
      </dsp:txXfrm>
    </dsp:sp>
    <dsp:sp modelId="{09184523-FA14-4BB6-9EF0-07F79E6C676A}">
      <dsp:nvSpPr>
        <dsp:cNvPr id="0" name=""/>
        <dsp:cNvSpPr/>
      </dsp:nvSpPr>
      <dsp:spPr>
        <a:xfrm>
          <a:off x="1412788" y="1351916"/>
          <a:ext cx="1006832" cy="402732"/>
        </a:xfrm>
        <a:prstGeom prst="chevron">
          <a:avLst/>
        </a:prstGeom>
        <a:solidFill>
          <a:schemeClr val="accent4">
            <a:tint val="40000"/>
            <a:alpha val="90000"/>
            <a:hueOff val="-3156565"/>
            <a:satOff val="17726"/>
            <a:lumOff val="1126"/>
            <a:alphaOff val="0"/>
          </a:schemeClr>
        </a:solidFill>
        <a:ln w="25400" cap="flat" cmpd="sng" algn="ctr">
          <a:solidFill>
            <a:schemeClr val="accent4">
              <a:tint val="40000"/>
              <a:alpha val="90000"/>
              <a:hueOff val="-3156565"/>
              <a:satOff val="17726"/>
              <a:lumOff val="11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ru-RU" sz="1600" b="1" kern="1200" dirty="0" smtClean="0"/>
            <a:t>4356</a:t>
          </a:r>
          <a:endParaRPr lang="ru-RU" sz="1600" b="1" kern="1200" dirty="0"/>
        </a:p>
      </dsp:txBody>
      <dsp:txXfrm>
        <a:off x="1614154" y="1351916"/>
        <a:ext cx="604100" cy="402732"/>
      </dsp:txXfrm>
    </dsp:sp>
    <dsp:sp modelId="{282C827B-9DDD-4333-A284-0F1E1A0771E2}">
      <dsp:nvSpPr>
        <dsp:cNvPr id="0" name=""/>
        <dsp:cNvSpPr/>
      </dsp:nvSpPr>
      <dsp:spPr>
        <a:xfrm>
          <a:off x="2278664" y="1351916"/>
          <a:ext cx="1006832" cy="402732"/>
        </a:xfrm>
        <a:prstGeom prst="chevron">
          <a:avLst/>
        </a:prstGeom>
        <a:solidFill>
          <a:schemeClr val="accent4">
            <a:tint val="40000"/>
            <a:alpha val="90000"/>
            <a:hueOff val="-3945706"/>
            <a:satOff val="22157"/>
            <a:lumOff val="1408"/>
            <a:alphaOff val="0"/>
          </a:schemeClr>
        </a:solidFill>
        <a:ln w="25400" cap="flat" cmpd="sng" algn="ctr">
          <a:solidFill>
            <a:schemeClr val="accent4">
              <a:tint val="40000"/>
              <a:alpha val="90000"/>
              <a:hueOff val="-3945706"/>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ru-RU" sz="1600" b="1" kern="1200" dirty="0" smtClean="0"/>
            <a:t>3101</a:t>
          </a:r>
          <a:endParaRPr lang="ru-RU" sz="1600" b="1" kern="1200" dirty="0"/>
        </a:p>
      </dsp:txBody>
      <dsp:txXfrm>
        <a:off x="2480030" y="1351916"/>
        <a:ext cx="604100" cy="40273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9F6082-7559-4E8E-B4F9-35FD5196546D}">
      <dsp:nvSpPr>
        <dsp:cNvPr id="0" name=""/>
        <dsp:cNvSpPr/>
      </dsp:nvSpPr>
      <dsp:spPr>
        <a:xfrm rot="10800000">
          <a:off x="1671379" y="1894"/>
          <a:ext cx="5463221" cy="1181220"/>
        </a:xfrm>
        <a:prstGeom prst="homePlate">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885" tIns="76200" rIns="142240" bIns="762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tx1"/>
              </a:solidFill>
            </a:rPr>
            <a:t>Строительство простейших (</a:t>
          </a:r>
          <a:r>
            <a:rPr lang="ru-RU" sz="2000" b="1" kern="1200" dirty="0" err="1" smtClean="0">
              <a:solidFill>
                <a:schemeClr val="tx1"/>
              </a:solidFill>
            </a:rPr>
            <a:t>плосткостных</a:t>
          </a:r>
          <a:r>
            <a:rPr lang="ru-RU" sz="2000" b="1" kern="1200" dirty="0" smtClean="0">
              <a:solidFill>
                <a:schemeClr val="tx1"/>
              </a:solidFill>
            </a:rPr>
            <a:t>) спортивных сооружений</a:t>
          </a:r>
          <a:endParaRPr lang="ru-RU" sz="2000" b="1" kern="1200" dirty="0">
            <a:solidFill>
              <a:schemeClr val="tx1"/>
            </a:solidFill>
          </a:endParaRPr>
        </a:p>
      </dsp:txBody>
      <dsp:txXfrm rot="10800000">
        <a:off x="1966684" y="1894"/>
        <a:ext cx="5167916" cy="1181220"/>
      </dsp:txXfrm>
    </dsp:sp>
    <dsp:sp modelId="{E99C8221-9743-43CA-8655-B4C193A3C039}">
      <dsp:nvSpPr>
        <dsp:cNvPr id="0" name=""/>
        <dsp:cNvSpPr/>
      </dsp:nvSpPr>
      <dsp:spPr>
        <a:xfrm>
          <a:off x="1080769" y="1894"/>
          <a:ext cx="1181220" cy="1181220"/>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F86071-C626-4402-9C3A-15EBA2202747}">
      <dsp:nvSpPr>
        <dsp:cNvPr id="0" name=""/>
        <dsp:cNvSpPr/>
      </dsp:nvSpPr>
      <dsp:spPr>
        <a:xfrm rot="10800000">
          <a:off x="1671379" y="1535717"/>
          <a:ext cx="5463221" cy="1181220"/>
        </a:xfrm>
        <a:prstGeom prst="homePlate">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885" tIns="83820" rIns="156464" bIns="83820" numCol="1" spcCol="1270" anchor="ctr" anchorCtr="0">
          <a:noAutofit/>
        </a:bodyPr>
        <a:lstStyle/>
        <a:p>
          <a:pPr lvl="0" algn="ctr" defTabSz="977900">
            <a:lnSpc>
              <a:spcPct val="90000"/>
            </a:lnSpc>
            <a:spcBef>
              <a:spcPct val="0"/>
            </a:spcBef>
            <a:spcAft>
              <a:spcPct val="35000"/>
            </a:spcAft>
          </a:pPr>
          <a:r>
            <a:rPr lang="ru-RU" sz="2200" b="1" kern="1200" dirty="0" smtClean="0">
              <a:solidFill>
                <a:schemeClr val="tx1"/>
              </a:solidFill>
            </a:rPr>
            <a:t>Строительство  спортивно-концертного комплекса в </a:t>
          </a:r>
          <a:r>
            <a:rPr lang="ru-RU" sz="2200" b="1" kern="1200" dirty="0" err="1" smtClean="0">
              <a:solidFill>
                <a:schemeClr val="tx1"/>
              </a:solidFill>
            </a:rPr>
            <a:t>пгт</a:t>
          </a:r>
          <a:r>
            <a:rPr lang="ru-RU" sz="2200" b="1" kern="1200" dirty="0" smtClean="0">
              <a:solidFill>
                <a:schemeClr val="tx1"/>
              </a:solidFill>
            </a:rPr>
            <a:t>. Чернышевск.</a:t>
          </a:r>
          <a:endParaRPr lang="ru-RU" sz="2200" b="1" kern="1200" dirty="0">
            <a:solidFill>
              <a:schemeClr val="tx1"/>
            </a:solidFill>
          </a:endParaRPr>
        </a:p>
      </dsp:txBody>
      <dsp:txXfrm rot="10800000">
        <a:off x="1966684" y="1535717"/>
        <a:ext cx="5167916" cy="1181220"/>
      </dsp:txXfrm>
    </dsp:sp>
    <dsp:sp modelId="{851FA94A-F604-4137-A643-C01A7EF8D2D7}">
      <dsp:nvSpPr>
        <dsp:cNvPr id="0" name=""/>
        <dsp:cNvSpPr/>
      </dsp:nvSpPr>
      <dsp:spPr>
        <a:xfrm>
          <a:off x="1080769" y="1535717"/>
          <a:ext cx="1181220" cy="1181220"/>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879635-38B0-49B3-B369-850FE6FE7E53}">
      <dsp:nvSpPr>
        <dsp:cNvPr id="0" name=""/>
        <dsp:cNvSpPr/>
      </dsp:nvSpPr>
      <dsp:spPr>
        <a:xfrm rot="10800000">
          <a:off x="1671379" y="3069540"/>
          <a:ext cx="5463221" cy="1181220"/>
        </a:xfrm>
        <a:prstGeom prst="homePlate">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885" tIns="83820" rIns="156464" bIns="83820" numCol="1" spcCol="1270" anchor="ctr" anchorCtr="0">
          <a:noAutofit/>
        </a:bodyPr>
        <a:lstStyle/>
        <a:p>
          <a:pPr lvl="0" algn="ctr" defTabSz="977900">
            <a:lnSpc>
              <a:spcPct val="90000"/>
            </a:lnSpc>
            <a:spcBef>
              <a:spcPct val="0"/>
            </a:spcBef>
            <a:spcAft>
              <a:spcPct val="35000"/>
            </a:spcAft>
          </a:pPr>
          <a:r>
            <a:rPr lang="ru-RU" sz="2200" b="1" kern="1200" dirty="0" smtClean="0">
              <a:solidFill>
                <a:schemeClr val="tx1"/>
              </a:solidFill>
            </a:rPr>
            <a:t>Приобретение спортивного инвентаря для организации занятий массовыми видами спорта</a:t>
          </a:r>
          <a:endParaRPr lang="ru-RU" sz="2200" b="1" kern="1200" dirty="0">
            <a:solidFill>
              <a:schemeClr val="tx1"/>
            </a:solidFill>
          </a:endParaRPr>
        </a:p>
      </dsp:txBody>
      <dsp:txXfrm rot="10800000">
        <a:off x="1966684" y="3069540"/>
        <a:ext cx="5167916" cy="1181220"/>
      </dsp:txXfrm>
    </dsp:sp>
    <dsp:sp modelId="{71C8B286-B1F5-4D1A-A5EF-EEC36ADE2F33}">
      <dsp:nvSpPr>
        <dsp:cNvPr id="0" name=""/>
        <dsp:cNvSpPr/>
      </dsp:nvSpPr>
      <dsp:spPr>
        <a:xfrm>
          <a:off x="1080769" y="3069540"/>
          <a:ext cx="1181220" cy="1181220"/>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308B42-0B00-4C2E-86B8-32F58913D896}">
      <dsp:nvSpPr>
        <dsp:cNvPr id="0" name=""/>
        <dsp:cNvSpPr/>
      </dsp:nvSpPr>
      <dsp:spPr>
        <a:xfrm rot="10800000">
          <a:off x="1671379" y="4603363"/>
          <a:ext cx="5463221" cy="1181220"/>
        </a:xfrm>
        <a:prstGeom prst="homePlate">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885" tIns="83820" rIns="156464" bIns="83820" numCol="1" spcCol="1270" anchor="ctr" anchorCtr="0">
          <a:noAutofit/>
        </a:bodyPr>
        <a:lstStyle/>
        <a:p>
          <a:pPr lvl="0" algn="ctr" defTabSz="977900">
            <a:lnSpc>
              <a:spcPct val="90000"/>
            </a:lnSpc>
            <a:spcBef>
              <a:spcPct val="0"/>
            </a:spcBef>
            <a:spcAft>
              <a:spcPct val="35000"/>
            </a:spcAft>
          </a:pPr>
          <a:r>
            <a:rPr lang="ru-RU" sz="2200" b="1" kern="1200" dirty="0" smtClean="0">
              <a:solidFill>
                <a:schemeClr val="tx1"/>
              </a:solidFill>
            </a:rPr>
            <a:t>Проведение массовых физкультурных и спортивных мероприятий</a:t>
          </a:r>
          <a:endParaRPr lang="ru-RU" sz="2200" b="1" kern="1200" dirty="0">
            <a:solidFill>
              <a:schemeClr val="tx1"/>
            </a:solidFill>
          </a:endParaRPr>
        </a:p>
      </dsp:txBody>
      <dsp:txXfrm rot="10800000">
        <a:off x="1966684" y="4603363"/>
        <a:ext cx="5167916" cy="1181220"/>
      </dsp:txXfrm>
    </dsp:sp>
    <dsp:sp modelId="{E58DDCDF-5CF8-499A-BEF7-4E282A5AB5F0}">
      <dsp:nvSpPr>
        <dsp:cNvPr id="0" name=""/>
        <dsp:cNvSpPr/>
      </dsp:nvSpPr>
      <dsp:spPr>
        <a:xfrm>
          <a:off x="1080769" y="4603363"/>
          <a:ext cx="1181220" cy="1181220"/>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FE4AB-60B9-4C19-AC99-91F2D7B1A090}">
      <dsp:nvSpPr>
        <dsp:cNvPr id="0" name=""/>
        <dsp:cNvSpPr/>
      </dsp:nvSpPr>
      <dsp:spPr>
        <a:xfrm rot="10800000">
          <a:off x="1238502" y="2244"/>
          <a:ext cx="3990526" cy="933477"/>
        </a:xfrm>
        <a:prstGeom prst="homePlate">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1638" tIns="68580" rIns="128016" bIns="68580" numCol="1" spcCol="1270" anchor="ctr" anchorCtr="0">
          <a:noAutofit/>
        </a:bodyPr>
        <a:lstStyle/>
        <a:p>
          <a:pPr lvl="0" algn="ctr" defTabSz="800100">
            <a:lnSpc>
              <a:spcPct val="90000"/>
            </a:lnSpc>
            <a:spcBef>
              <a:spcPct val="0"/>
            </a:spcBef>
            <a:spcAft>
              <a:spcPct val="35000"/>
            </a:spcAft>
          </a:pPr>
          <a:r>
            <a:rPr lang="ru-RU" sz="1800" b="1" kern="1200" dirty="0" smtClean="0">
              <a:solidFill>
                <a:schemeClr val="tx1"/>
              </a:solidFill>
            </a:rPr>
            <a:t>Формирование комфортной среды проживания</a:t>
          </a:r>
          <a:endParaRPr lang="ru-RU" sz="1800" b="1" kern="1200" dirty="0">
            <a:solidFill>
              <a:schemeClr val="tx1"/>
            </a:solidFill>
          </a:endParaRPr>
        </a:p>
      </dsp:txBody>
      <dsp:txXfrm rot="10800000">
        <a:off x="1471871" y="2244"/>
        <a:ext cx="3757157" cy="933477"/>
      </dsp:txXfrm>
    </dsp:sp>
    <dsp:sp modelId="{23F18D14-BEB6-435A-9DCB-93D3CC2F4EC4}">
      <dsp:nvSpPr>
        <dsp:cNvPr id="0" name=""/>
        <dsp:cNvSpPr/>
      </dsp:nvSpPr>
      <dsp:spPr>
        <a:xfrm>
          <a:off x="771763" y="2244"/>
          <a:ext cx="933477" cy="933477"/>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1943F-C1AC-4591-B4D1-ADC8F332F862}">
      <dsp:nvSpPr>
        <dsp:cNvPr id="0" name=""/>
        <dsp:cNvSpPr/>
      </dsp:nvSpPr>
      <dsp:spPr>
        <a:xfrm rot="10800000">
          <a:off x="1238502" y="1214372"/>
          <a:ext cx="3990526" cy="933477"/>
        </a:xfrm>
        <a:prstGeom prst="homePlate">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1638" tIns="68580" rIns="128016" bIns="68580" numCol="1" spcCol="1270" anchor="ctr" anchorCtr="0">
          <a:noAutofit/>
        </a:bodyPr>
        <a:lstStyle/>
        <a:p>
          <a:pPr lvl="0" algn="ctr" defTabSz="800100">
            <a:lnSpc>
              <a:spcPct val="90000"/>
            </a:lnSpc>
            <a:spcBef>
              <a:spcPct val="0"/>
            </a:spcBef>
            <a:spcAft>
              <a:spcPct val="35000"/>
            </a:spcAft>
          </a:pPr>
          <a:r>
            <a:rPr lang="ru-RU" sz="1800" b="1" kern="1200" dirty="0" smtClean="0">
              <a:solidFill>
                <a:schemeClr val="tx1"/>
              </a:solidFill>
            </a:rPr>
            <a:t>Создание условий для развития жилищного строительства</a:t>
          </a:r>
          <a:endParaRPr lang="ru-RU" sz="1800" b="1" kern="1200" dirty="0">
            <a:solidFill>
              <a:schemeClr val="tx1"/>
            </a:solidFill>
          </a:endParaRPr>
        </a:p>
      </dsp:txBody>
      <dsp:txXfrm rot="10800000">
        <a:off x="1471871" y="1214372"/>
        <a:ext cx="3757157" cy="933477"/>
      </dsp:txXfrm>
    </dsp:sp>
    <dsp:sp modelId="{9EFE4F3C-88C4-4020-BFA4-F7A890A73F03}">
      <dsp:nvSpPr>
        <dsp:cNvPr id="0" name=""/>
        <dsp:cNvSpPr/>
      </dsp:nvSpPr>
      <dsp:spPr>
        <a:xfrm>
          <a:off x="771763" y="1214372"/>
          <a:ext cx="933477" cy="933477"/>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8A08CA-A9D5-4D70-91FE-2F8F613962DF}">
      <dsp:nvSpPr>
        <dsp:cNvPr id="0" name=""/>
        <dsp:cNvSpPr/>
      </dsp:nvSpPr>
      <dsp:spPr>
        <a:xfrm rot="10800000">
          <a:off x="1238502" y="2426500"/>
          <a:ext cx="3990526" cy="933477"/>
        </a:xfrm>
        <a:prstGeom prst="homePlate">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1638" tIns="68580" rIns="128016" bIns="68580" numCol="1" spcCol="1270" anchor="ctr" anchorCtr="0">
          <a:noAutofit/>
        </a:bodyPr>
        <a:lstStyle/>
        <a:p>
          <a:pPr lvl="0" algn="ctr" defTabSz="800100">
            <a:lnSpc>
              <a:spcPct val="90000"/>
            </a:lnSpc>
            <a:spcBef>
              <a:spcPct val="0"/>
            </a:spcBef>
            <a:spcAft>
              <a:spcPct val="35000"/>
            </a:spcAft>
          </a:pPr>
          <a:r>
            <a:rPr lang="ru-RU" sz="1800" b="1" kern="1200" dirty="0" smtClean="0">
              <a:solidFill>
                <a:schemeClr val="tx1"/>
              </a:solidFill>
            </a:rPr>
            <a:t>Обеспечение граждан жильём и земельными участками для жилищного строительства</a:t>
          </a:r>
          <a:endParaRPr lang="ru-RU" sz="1800" b="1" kern="1200" dirty="0">
            <a:solidFill>
              <a:schemeClr val="tx1"/>
            </a:solidFill>
          </a:endParaRPr>
        </a:p>
      </dsp:txBody>
      <dsp:txXfrm rot="10800000">
        <a:off x="1471871" y="2426500"/>
        <a:ext cx="3757157" cy="933477"/>
      </dsp:txXfrm>
    </dsp:sp>
    <dsp:sp modelId="{E055DACC-45AF-41E7-95FE-FEBE61758174}">
      <dsp:nvSpPr>
        <dsp:cNvPr id="0" name=""/>
        <dsp:cNvSpPr/>
      </dsp:nvSpPr>
      <dsp:spPr>
        <a:xfrm>
          <a:off x="771763" y="2426500"/>
          <a:ext cx="933477" cy="933477"/>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C11AF2-CECC-4189-BF7A-489EE010433E}">
      <dsp:nvSpPr>
        <dsp:cNvPr id="0" name=""/>
        <dsp:cNvSpPr/>
      </dsp:nvSpPr>
      <dsp:spPr>
        <a:xfrm rot="10800000">
          <a:off x="1238502" y="3638627"/>
          <a:ext cx="3990526" cy="933477"/>
        </a:xfrm>
        <a:prstGeom prst="homePlate">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1638" tIns="68580" rIns="128016" bIns="68580" numCol="1" spcCol="1270" anchor="ctr" anchorCtr="0">
          <a:noAutofit/>
        </a:bodyPr>
        <a:lstStyle/>
        <a:p>
          <a:pPr lvl="0" algn="ctr" defTabSz="800100">
            <a:lnSpc>
              <a:spcPct val="90000"/>
            </a:lnSpc>
            <a:spcBef>
              <a:spcPct val="0"/>
            </a:spcBef>
            <a:spcAft>
              <a:spcPct val="35000"/>
            </a:spcAft>
          </a:pPr>
          <a:r>
            <a:rPr lang="ru-RU" sz="1800" b="1" kern="1200" dirty="0" smtClean="0">
              <a:solidFill>
                <a:schemeClr val="tx1"/>
              </a:solidFill>
            </a:rPr>
            <a:t>Расселение жилищного фонда, признанного аварийным или непригодным для проживания</a:t>
          </a:r>
          <a:endParaRPr lang="ru-RU" sz="1800" b="1" kern="1200" dirty="0">
            <a:solidFill>
              <a:schemeClr val="tx1"/>
            </a:solidFill>
          </a:endParaRPr>
        </a:p>
      </dsp:txBody>
      <dsp:txXfrm rot="10800000">
        <a:off x="1471871" y="3638627"/>
        <a:ext cx="3757157" cy="933477"/>
      </dsp:txXfrm>
    </dsp:sp>
    <dsp:sp modelId="{45B9F9B9-C095-4C95-894D-CE1666C5105D}">
      <dsp:nvSpPr>
        <dsp:cNvPr id="0" name=""/>
        <dsp:cNvSpPr/>
      </dsp:nvSpPr>
      <dsp:spPr>
        <a:xfrm>
          <a:off x="771763" y="3638627"/>
          <a:ext cx="933477" cy="933477"/>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B2AB7E-C2A9-40CE-83CB-720CE3EF6339}">
      <dsp:nvSpPr>
        <dsp:cNvPr id="0" name=""/>
        <dsp:cNvSpPr/>
      </dsp:nvSpPr>
      <dsp:spPr>
        <a:xfrm rot="10800000">
          <a:off x="1238502" y="4850755"/>
          <a:ext cx="3990526" cy="933477"/>
        </a:xfrm>
        <a:prstGeom prst="homePlate">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1638" tIns="68580" rIns="128016" bIns="68580" numCol="1" spcCol="1270" anchor="ctr" anchorCtr="0">
          <a:noAutofit/>
        </a:bodyPr>
        <a:lstStyle/>
        <a:p>
          <a:pPr lvl="0" algn="ctr" defTabSz="800100">
            <a:lnSpc>
              <a:spcPct val="90000"/>
            </a:lnSpc>
            <a:spcBef>
              <a:spcPct val="0"/>
            </a:spcBef>
            <a:spcAft>
              <a:spcPct val="35000"/>
            </a:spcAft>
          </a:pPr>
          <a:r>
            <a:rPr lang="ru-RU" sz="1800" b="1" kern="1200" dirty="0" smtClean="0">
              <a:solidFill>
                <a:schemeClr val="tx1"/>
              </a:solidFill>
            </a:rPr>
            <a:t>Строительство социального жилья</a:t>
          </a:r>
          <a:endParaRPr lang="ru-RU" sz="1800" b="1" kern="1200" dirty="0">
            <a:solidFill>
              <a:schemeClr val="tx1"/>
            </a:solidFill>
          </a:endParaRPr>
        </a:p>
      </dsp:txBody>
      <dsp:txXfrm rot="10800000">
        <a:off x="1471871" y="4850755"/>
        <a:ext cx="3757157" cy="933477"/>
      </dsp:txXfrm>
    </dsp:sp>
    <dsp:sp modelId="{70834DC5-4352-4320-97D1-427C8886CCE8}">
      <dsp:nvSpPr>
        <dsp:cNvPr id="0" name=""/>
        <dsp:cNvSpPr/>
      </dsp:nvSpPr>
      <dsp:spPr>
        <a:xfrm>
          <a:off x="771763" y="4850755"/>
          <a:ext cx="933477" cy="933477"/>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000810-5F13-4718-80C7-5E8027D65201}">
      <dsp:nvSpPr>
        <dsp:cNvPr id="0" name=""/>
        <dsp:cNvSpPr/>
      </dsp:nvSpPr>
      <dsp:spPr>
        <a:xfrm rot="10800000">
          <a:off x="1238502" y="2244"/>
          <a:ext cx="3990526" cy="933477"/>
        </a:xfrm>
        <a:prstGeom prst="homePlate">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1638" tIns="60960" rIns="113792"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rPr>
            <a:t>Повышение надёжности работы объектов и систем жизнеобеспечения</a:t>
          </a:r>
          <a:endParaRPr lang="ru-RU" sz="1600" b="1" kern="1200" dirty="0">
            <a:solidFill>
              <a:schemeClr val="tx1"/>
            </a:solidFill>
          </a:endParaRPr>
        </a:p>
      </dsp:txBody>
      <dsp:txXfrm rot="10800000">
        <a:off x="1471871" y="2244"/>
        <a:ext cx="3757157" cy="933477"/>
      </dsp:txXfrm>
    </dsp:sp>
    <dsp:sp modelId="{88F050B2-44C1-471E-8691-59F542F3D18B}">
      <dsp:nvSpPr>
        <dsp:cNvPr id="0" name=""/>
        <dsp:cNvSpPr/>
      </dsp:nvSpPr>
      <dsp:spPr>
        <a:xfrm>
          <a:off x="771763" y="2244"/>
          <a:ext cx="933477" cy="933477"/>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92F63A-FEFA-4FEF-A654-DDC527B7BF71}">
      <dsp:nvSpPr>
        <dsp:cNvPr id="0" name=""/>
        <dsp:cNvSpPr/>
      </dsp:nvSpPr>
      <dsp:spPr>
        <a:xfrm rot="10800000">
          <a:off x="1238502" y="1214372"/>
          <a:ext cx="3990526" cy="933477"/>
        </a:xfrm>
        <a:prstGeom prst="homePlate">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1638" tIns="60960" rIns="113792"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rPr>
            <a:t>Укрепление общественного порядка,  профилактика асоциального поведения граждан</a:t>
          </a:r>
          <a:endParaRPr lang="ru-RU" sz="1600" b="1" kern="1200" dirty="0">
            <a:solidFill>
              <a:schemeClr val="tx1"/>
            </a:solidFill>
          </a:endParaRPr>
        </a:p>
      </dsp:txBody>
      <dsp:txXfrm rot="10800000">
        <a:off x="1471871" y="1214372"/>
        <a:ext cx="3757157" cy="933477"/>
      </dsp:txXfrm>
    </dsp:sp>
    <dsp:sp modelId="{BFCFB711-B7C7-48D6-9EE6-FDE53693FE36}">
      <dsp:nvSpPr>
        <dsp:cNvPr id="0" name=""/>
        <dsp:cNvSpPr/>
      </dsp:nvSpPr>
      <dsp:spPr>
        <a:xfrm>
          <a:off x="771763" y="1214372"/>
          <a:ext cx="933477" cy="933477"/>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478BB0-8CBC-470A-A05A-A859726E1087}">
      <dsp:nvSpPr>
        <dsp:cNvPr id="0" name=""/>
        <dsp:cNvSpPr/>
      </dsp:nvSpPr>
      <dsp:spPr>
        <a:xfrm rot="10800000">
          <a:off x="1238502" y="2426500"/>
          <a:ext cx="3990526" cy="933477"/>
        </a:xfrm>
        <a:prstGeom prst="homePlate">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1638" tIns="60960" rIns="113792"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rPr>
            <a:t>Повышение безопасности дорожного движения транспортных средств и пешеходов</a:t>
          </a:r>
          <a:endParaRPr lang="ru-RU" sz="1600" b="1" kern="1200" dirty="0">
            <a:solidFill>
              <a:schemeClr val="tx1"/>
            </a:solidFill>
          </a:endParaRPr>
        </a:p>
      </dsp:txBody>
      <dsp:txXfrm rot="10800000">
        <a:off x="1471871" y="2426500"/>
        <a:ext cx="3757157" cy="933477"/>
      </dsp:txXfrm>
    </dsp:sp>
    <dsp:sp modelId="{AE29A3E1-93EE-4522-BF2C-6BAA603053AE}">
      <dsp:nvSpPr>
        <dsp:cNvPr id="0" name=""/>
        <dsp:cNvSpPr/>
      </dsp:nvSpPr>
      <dsp:spPr>
        <a:xfrm>
          <a:off x="771763" y="2426500"/>
          <a:ext cx="933477" cy="933477"/>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6F54DC-B108-4DE0-B397-A5234347D3FD}">
      <dsp:nvSpPr>
        <dsp:cNvPr id="0" name=""/>
        <dsp:cNvSpPr/>
      </dsp:nvSpPr>
      <dsp:spPr>
        <a:xfrm rot="10800000">
          <a:off x="1238502" y="3638627"/>
          <a:ext cx="3990526" cy="933477"/>
        </a:xfrm>
        <a:prstGeom prst="homePlate">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1638" tIns="60960" rIns="113792"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rPr>
            <a:t>Обеспечение доступности социально-значимых объектов и предоставляемых в них услуг для инвалидов</a:t>
          </a:r>
          <a:endParaRPr lang="ru-RU" sz="1600" b="1" kern="1200" dirty="0">
            <a:solidFill>
              <a:schemeClr val="tx1"/>
            </a:solidFill>
          </a:endParaRPr>
        </a:p>
      </dsp:txBody>
      <dsp:txXfrm rot="10800000">
        <a:off x="1471871" y="3638627"/>
        <a:ext cx="3757157" cy="933477"/>
      </dsp:txXfrm>
    </dsp:sp>
    <dsp:sp modelId="{5920F2C0-9418-4941-91CE-149246E0D1B9}">
      <dsp:nvSpPr>
        <dsp:cNvPr id="0" name=""/>
        <dsp:cNvSpPr/>
      </dsp:nvSpPr>
      <dsp:spPr>
        <a:xfrm>
          <a:off x="771763" y="3638627"/>
          <a:ext cx="933477" cy="933477"/>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492E3E-CF81-4D17-8827-AC04A0745F8E}">
      <dsp:nvSpPr>
        <dsp:cNvPr id="0" name=""/>
        <dsp:cNvSpPr/>
      </dsp:nvSpPr>
      <dsp:spPr>
        <a:xfrm rot="10800000">
          <a:off x="1238502" y="4850755"/>
          <a:ext cx="3990526" cy="933477"/>
        </a:xfrm>
        <a:prstGeom prst="homePlate">
          <a:avLst/>
        </a:prstGeom>
        <a:solidFill>
          <a:schemeClr val="tx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1638" tIns="60960" rIns="113792"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rPr>
            <a:t>Повышение экологической устойчивости среды проживания </a:t>
          </a:r>
          <a:endParaRPr lang="ru-RU" sz="1600" b="1" kern="1200" dirty="0">
            <a:solidFill>
              <a:schemeClr val="tx1"/>
            </a:solidFill>
          </a:endParaRPr>
        </a:p>
      </dsp:txBody>
      <dsp:txXfrm rot="10800000">
        <a:off x="1471871" y="4850755"/>
        <a:ext cx="3757157" cy="933477"/>
      </dsp:txXfrm>
    </dsp:sp>
    <dsp:sp modelId="{464402B7-E933-479D-843B-65D58FE63D50}">
      <dsp:nvSpPr>
        <dsp:cNvPr id="0" name=""/>
        <dsp:cNvSpPr/>
      </dsp:nvSpPr>
      <dsp:spPr>
        <a:xfrm>
          <a:off x="771763" y="4850755"/>
          <a:ext cx="933477" cy="933477"/>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1FA55-3A02-4556-BF67-1A273D4A7F5A}">
      <dsp:nvSpPr>
        <dsp:cNvPr id="0" name=""/>
        <dsp:cNvSpPr/>
      </dsp:nvSpPr>
      <dsp:spPr>
        <a:xfrm rot="10800000">
          <a:off x="1398253" y="3083"/>
          <a:ext cx="3990526" cy="157248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3421" tIns="60960" rIns="113792" bIns="60960" numCol="1" spcCol="1270" anchor="ctr" anchorCtr="0">
          <a:noAutofit/>
        </a:bodyPr>
        <a:lstStyle/>
        <a:p>
          <a:pPr lvl="0" algn="ctr" defTabSz="711200">
            <a:lnSpc>
              <a:spcPct val="90000"/>
            </a:lnSpc>
            <a:spcBef>
              <a:spcPct val="0"/>
            </a:spcBef>
            <a:spcAft>
              <a:spcPct val="35000"/>
            </a:spcAft>
          </a:pPr>
          <a:r>
            <a:rPr lang="ru-RU" sz="1600" b="1" i="0" kern="1200" dirty="0" smtClean="0">
              <a:solidFill>
                <a:schemeClr val="tx1"/>
              </a:solidFill>
            </a:rPr>
            <a:t>Реализация проекта «Освоение </a:t>
          </a:r>
          <a:r>
            <a:rPr lang="ru-RU" sz="1600" b="1" i="0" kern="1200" dirty="0" err="1" smtClean="0">
              <a:solidFill>
                <a:schemeClr val="tx1"/>
              </a:solidFill>
            </a:rPr>
            <a:t>Арчикойского</a:t>
          </a:r>
          <a:r>
            <a:rPr lang="ru-RU" sz="1600" b="1" i="0" kern="1200" dirty="0" smtClean="0">
              <a:solidFill>
                <a:schemeClr val="tx1"/>
              </a:solidFill>
            </a:rPr>
            <a:t> месторождения рудного золота»</a:t>
          </a:r>
          <a:endParaRPr lang="ru-RU" sz="1600" b="1" kern="1200" dirty="0">
            <a:solidFill>
              <a:schemeClr val="tx1"/>
            </a:solidFill>
          </a:endParaRPr>
        </a:p>
      </dsp:txBody>
      <dsp:txXfrm rot="10800000">
        <a:off x="1791373" y="3083"/>
        <a:ext cx="3597406" cy="1572482"/>
      </dsp:txXfrm>
    </dsp:sp>
    <dsp:sp modelId="{3DEB0FBF-CF03-4350-BC1D-D522E2ED6A4F}">
      <dsp:nvSpPr>
        <dsp:cNvPr id="0" name=""/>
        <dsp:cNvSpPr/>
      </dsp:nvSpPr>
      <dsp:spPr>
        <a:xfrm>
          <a:off x="612011" y="3083"/>
          <a:ext cx="1572482" cy="1572482"/>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F4AFEA-5563-4F01-AF79-4DED5ED136E5}">
      <dsp:nvSpPr>
        <dsp:cNvPr id="0" name=""/>
        <dsp:cNvSpPr/>
      </dsp:nvSpPr>
      <dsp:spPr>
        <a:xfrm rot="10800000">
          <a:off x="1398253" y="2044964"/>
          <a:ext cx="3990526" cy="157248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3421" tIns="60960" rIns="113792" bIns="60960" numCol="1" spcCol="1270" anchor="ctr" anchorCtr="0">
          <a:noAutofit/>
        </a:bodyPr>
        <a:lstStyle/>
        <a:p>
          <a:pPr lvl="0" algn="ctr" defTabSz="711200">
            <a:lnSpc>
              <a:spcPct val="90000"/>
            </a:lnSpc>
            <a:spcBef>
              <a:spcPct val="0"/>
            </a:spcBef>
            <a:spcAft>
              <a:spcPct val="35000"/>
            </a:spcAft>
          </a:pPr>
          <a:r>
            <a:rPr lang="ru-RU" sz="1600" b="1" i="0" kern="1200" dirty="0" smtClean="0">
              <a:solidFill>
                <a:schemeClr val="tx1"/>
              </a:solidFill>
            </a:rPr>
            <a:t>Увеличение объема добычи каменного угля ООО «ЗУЭК» на месторождении в </a:t>
          </a:r>
          <a:r>
            <a:rPr lang="ru-RU" sz="1600" b="1" i="0" kern="1200" dirty="0" err="1" smtClean="0">
              <a:solidFill>
                <a:schemeClr val="tx1"/>
              </a:solidFill>
            </a:rPr>
            <a:t>пгт</a:t>
          </a:r>
          <a:r>
            <a:rPr lang="ru-RU" sz="1600" b="1" i="0" kern="1200" dirty="0" smtClean="0">
              <a:solidFill>
                <a:schemeClr val="tx1"/>
              </a:solidFill>
            </a:rPr>
            <a:t>. Букачача</a:t>
          </a:r>
          <a:endParaRPr lang="ru-RU" sz="1600" b="1" kern="1200" dirty="0">
            <a:solidFill>
              <a:schemeClr val="tx1"/>
            </a:solidFill>
          </a:endParaRPr>
        </a:p>
      </dsp:txBody>
      <dsp:txXfrm rot="10800000">
        <a:off x="1791373" y="2044964"/>
        <a:ext cx="3597406" cy="1572482"/>
      </dsp:txXfrm>
    </dsp:sp>
    <dsp:sp modelId="{5A3F89DC-AB21-40B4-A109-D227C4DD0BB8}">
      <dsp:nvSpPr>
        <dsp:cNvPr id="0" name=""/>
        <dsp:cNvSpPr/>
      </dsp:nvSpPr>
      <dsp:spPr>
        <a:xfrm>
          <a:off x="612011" y="2044964"/>
          <a:ext cx="1572482" cy="1572482"/>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A65052-5F13-4672-B28C-60FE65A344A6}">
      <dsp:nvSpPr>
        <dsp:cNvPr id="0" name=""/>
        <dsp:cNvSpPr/>
      </dsp:nvSpPr>
      <dsp:spPr>
        <a:xfrm rot="10800000">
          <a:off x="1398253" y="4086845"/>
          <a:ext cx="3990526" cy="157248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3421" tIns="60960" rIns="113792" bIns="60960" numCol="1" spcCol="1270" anchor="ctr" anchorCtr="0">
          <a:noAutofit/>
        </a:bodyPr>
        <a:lstStyle/>
        <a:p>
          <a:pPr lvl="0" algn="ctr" defTabSz="711200">
            <a:lnSpc>
              <a:spcPct val="90000"/>
            </a:lnSpc>
            <a:spcBef>
              <a:spcPct val="0"/>
            </a:spcBef>
            <a:spcAft>
              <a:spcPct val="35000"/>
            </a:spcAft>
          </a:pPr>
          <a:r>
            <a:rPr lang="ru-RU" sz="1600" b="1" i="0" kern="1200" dirty="0" smtClean="0">
              <a:solidFill>
                <a:schemeClr val="tx1"/>
              </a:solidFill>
            </a:rPr>
            <a:t>Реализация проекта по геологической разведки и разработки месторождения рассыпного золота на участке недр долина р. Белый </a:t>
          </a:r>
          <a:r>
            <a:rPr lang="ru-RU" sz="1600" b="1" i="0" kern="1200" dirty="0" err="1" smtClean="0">
              <a:solidFill>
                <a:schemeClr val="tx1"/>
              </a:solidFill>
            </a:rPr>
            <a:t>Урюм</a:t>
          </a:r>
          <a:endParaRPr lang="ru-RU" sz="1600" b="1" kern="1200" dirty="0">
            <a:solidFill>
              <a:schemeClr val="tx1"/>
            </a:solidFill>
          </a:endParaRPr>
        </a:p>
      </dsp:txBody>
      <dsp:txXfrm rot="10800000">
        <a:off x="1791373" y="4086845"/>
        <a:ext cx="3597406" cy="1572482"/>
      </dsp:txXfrm>
    </dsp:sp>
    <dsp:sp modelId="{8DA4EF32-1D31-4B94-B620-F58693565990}">
      <dsp:nvSpPr>
        <dsp:cNvPr id="0" name=""/>
        <dsp:cNvSpPr/>
      </dsp:nvSpPr>
      <dsp:spPr>
        <a:xfrm>
          <a:off x="612011" y="4086845"/>
          <a:ext cx="1572482" cy="1572482"/>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BD02B-E8F3-4EED-8AF2-9D0834F97992}">
      <dsp:nvSpPr>
        <dsp:cNvPr id="0" name=""/>
        <dsp:cNvSpPr/>
      </dsp:nvSpPr>
      <dsp:spPr>
        <a:xfrm rot="10800000">
          <a:off x="1212981" y="1099"/>
          <a:ext cx="3990526" cy="83139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6622" tIns="60960" rIns="113792" bIns="60960" numCol="1" spcCol="1270" anchor="ctr" anchorCtr="0">
          <a:noAutofit/>
        </a:bodyPr>
        <a:lstStyle/>
        <a:p>
          <a:pPr lvl="0" algn="ctr" defTabSz="711200">
            <a:lnSpc>
              <a:spcPct val="90000"/>
            </a:lnSpc>
            <a:spcBef>
              <a:spcPct val="0"/>
            </a:spcBef>
            <a:spcAft>
              <a:spcPct val="35000"/>
            </a:spcAft>
          </a:pPr>
          <a:r>
            <a:rPr lang="ru-RU" sz="1600" b="1" i="0" kern="1200" dirty="0" smtClean="0">
              <a:solidFill>
                <a:schemeClr val="tx1"/>
              </a:solidFill>
            </a:rPr>
            <a:t>Модернизация действующих производств по производству хлебобулочных изделий</a:t>
          </a:r>
          <a:endParaRPr lang="ru-RU" sz="1600" b="1" kern="1200" dirty="0">
            <a:solidFill>
              <a:schemeClr val="tx1"/>
            </a:solidFill>
          </a:endParaRPr>
        </a:p>
      </dsp:txBody>
      <dsp:txXfrm rot="10800000">
        <a:off x="1420829" y="1099"/>
        <a:ext cx="3782678" cy="831393"/>
      </dsp:txXfrm>
    </dsp:sp>
    <dsp:sp modelId="{E1771EF6-AC34-4592-BE7E-4F618193A48C}">
      <dsp:nvSpPr>
        <dsp:cNvPr id="0" name=""/>
        <dsp:cNvSpPr/>
      </dsp:nvSpPr>
      <dsp:spPr>
        <a:xfrm>
          <a:off x="797284" y="1099"/>
          <a:ext cx="831393" cy="831393"/>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F0B3FE-78F5-4C96-AE35-5CA25A1DB3DF}">
      <dsp:nvSpPr>
        <dsp:cNvPr id="0" name=""/>
        <dsp:cNvSpPr/>
      </dsp:nvSpPr>
      <dsp:spPr>
        <a:xfrm rot="10800000">
          <a:off x="1212981" y="1080670"/>
          <a:ext cx="3990526" cy="83139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6622" tIns="60960" rIns="113792" bIns="60960" numCol="1" spcCol="1270" anchor="ctr" anchorCtr="0">
          <a:noAutofit/>
        </a:bodyPr>
        <a:lstStyle/>
        <a:p>
          <a:pPr lvl="0" algn="ctr" defTabSz="711200">
            <a:lnSpc>
              <a:spcPct val="90000"/>
            </a:lnSpc>
            <a:spcBef>
              <a:spcPct val="0"/>
            </a:spcBef>
            <a:spcAft>
              <a:spcPct val="35000"/>
            </a:spcAft>
          </a:pPr>
          <a:r>
            <a:rPr lang="ru-RU" sz="1600" b="1" i="0" kern="1200" dirty="0" smtClean="0">
              <a:solidFill>
                <a:schemeClr val="tx1"/>
              </a:solidFill>
            </a:rPr>
            <a:t>Деятельность предприятие по ремонту железнодорожных вагонов</a:t>
          </a:r>
          <a:endParaRPr lang="ru-RU" sz="1600" b="1" kern="1200" dirty="0">
            <a:solidFill>
              <a:schemeClr val="tx1"/>
            </a:solidFill>
          </a:endParaRPr>
        </a:p>
      </dsp:txBody>
      <dsp:txXfrm rot="10800000">
        <a:off x="1420829" y="1080670"/>
        <a:ext cx="3782678" cy="831393"/>
      </dsp:txXfrm>
    </dsp:sp>
    <dsp:sp modelId="{A66F05AB-8321-440F-AC34-87A179E83C4A}">
      <dsp:nvSpPr>
        <dsp:cNvPr id="0" name=""/>
        <dsp:cNvSpPr/>
      </dsp:nvSpPr>
      <dsp:spPr>
        <a:xfrm>
          <a:off x="797284" y="1080670"/>
          <a:ext cx="831393" cy="831393"/>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5F9F9C-AC34-4D78-AE34-E41B4FEE0E8A}">
      <dsp:nvSpPr>
        <dsp:cNvPr id="0" name=""/>
        <dsp:cNvSpPr/>
      </dsp:nvSpPr>
      <dsp:spPr>
        <a:xfrm rot="10800000">
          <a:off x="1212981" y="2160242"/>
          <a:ext cx="3990526" cy="134192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6622" tIns="60960" rIns="113792" bIns="60960" numCol="1" spcCol="1270" anchor="ctr" anchorCtr="0">
          <a:noAutofit/>
        </a:bodyPr>
        <a:lstStyle/>
        <a:p>
          <a:pPr lvl="0" algn="ctr" defTabSz="711200">
            <a:lnSpc>
              <a:spcPct val="90000"/>
            </a:lnSpc>
            <a:spcBef>
              <a:spcPct val="0"/>
            </a:spcBef>
            <a:spcAft>
              <a:spcPct val="35000"/>
            </a:spcAft>
          </a:pPr>
          <a:r>
            <a:rPr lang="ru-RU" sz="1600" b="1" i="0" kern="1200" dirty="0" smtClean="0">
              <a:solidFill>
                <a:schemeClr val="tx1"/>
              </a:solidFill>
            </a:rPr>
            <a:t>Установка мусоросортировочного комплекса на базе межрайонного полигона размещения и захоронения (утилизации) твёрдых коммунальных отходов в </a:t>
          </a:r>
          <a:r>
            <a:rPr lang="ru-RU" sz="1600" b="1" i="0" kern="1200" dirty="0" err="1" smtClean="0">
              <a:solidFill>
                <a:schemeClr val="tx1"/>
              </a:solidFill>
            </a:rPr>
            <a:t>пгт</a:t>
          </a:r>
          <a:r>
            <a:rPr lang="ru-RU" sz="1600" b="1" i="0" kern="1200" dirty="0" smtClean="0">
              <a:solidFill>
                <a:schemeClr val="tx1"/>
              </a:solidFill>
            </a:rPr>
            <a:t>. Чернышевск</a:t>
          </a:r>
          <a:endParaRPr lang="ru-RU" sz="1600" b="1" kern="1200" dirty="0">
            <a:solidFill>
              <a:schemeClr val="tx1"/>
            </a:solidFill>
          </a:endParaRPr>
        </a:p>
      </dsp:txBody>
      <dsp:txXfrm rot="10800000">
        <a:off x="1548463" y="2160242"/>
        <a:ext cx="3655044" cy="1341927"/>
      </dsp:txXfrm>
    </dsp:sp>
    <dsp:sp modelId="{A9F65C7B-61AB-42AE-B87C-216C886D51A3}">
      <dsp:nvSpPr>
        <dsp:cNvPr id="0" name=""/>
        <dsp:cNvSpPr/>
      </dsp:nvSpPr>
      <dsp:spPr>
        <a:xfrm>
          <a:off x="797284" y="2415509"/>
          <a:ext cx="831393" cy="831393"/>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128838-721D-4D25-B47B-930AF4C0B257}">
      <dsp:nvSpPr>
        <dsp:cNvPr id="0" name=""/>
        <dsp:cNvSpPr/>
      </dsp:nvSpPr>
      <dsp:spPr>
        <a:xfrm rot="10800000">
          <a:off x="1212981" y="3750347"/>
          <a:ext cx="3990526" cy="83139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6622" tIns="60960" rIns="113792" bIns="60960" numCol="1" spcCol="1270" anchor="ctr" anchorCtr="0">
          <a:noAutofit/>
        </a:bodyPr>
        <a:lstStyle/>
        <a:p>
          <a:pPr lvl="0" algn="ctr" defTabSz="711200">
            <a:lnSpc>
              <a:spcPct val="90000"/>
            </a:lnSpc>
            <a:spcBef>
              <a:spcPct val="0"/>
            </a:spcBef>
            <a:spcAft>
              <a:spcPct val="35000"/>
            </a:spcAft>
          </a:pPr>
          <a:r>
            <a:rPr lang="ru-RU" sz="1600" b="1" i="0" kern="1200" dirty="0" smtClean="0">
              <a:solidFill>
                <a:schemeClr val="tx1"/>
              </a:solidFill>
            </a:rPr>
            <a:t>Организация новых производств на основе использования местного запаса полезных ископаемых</a:t>
          </a:r>
          <a:endParaRPr lang="ru-RU" sz="1600" b="1" kern="1200" dirty="0">
            <a:solidFill>
              <a:schemeClr val="tx1"/>
            </a:solidFill>
          </a:endParaRPr>
        </a:p>
      </dsp:txBody>
      <dsp:txXfrm rot="10800000">
        <a:off x="1420829" y="3750347"/>
        <a:ext cx="3782678" cy="831393"/>
      </dsp:txXfrm>
    </dsp:sp>
    <dsp:sp modelId="{E64D94FA-2983-49EC-955C-2A892FE606C6}">
      <dsp:nvSpPr>
        <dsp:cNvPr id="0" name=""/>
        <dsp:cNvSpPr/>
      </dsp:nvSpPr>
      <dsp:spPr>
        <a:xfrm>
          <a:off x="797284" y="3750347"/>
          <a:ext cx="831393" cy="831393"/>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5CEFD1-3285-4240-A7D6-5F1BF0692BD6}">
      <dsp:nvSpPr>
        <dsp:cNvPr id="0" name=""/>
        <dsp:cNvSpPr/>
      </dsp:nvSpPr>
      <dsp:spPr>
        <a:xfrm rot="10800000">
          <a:off x="1188798" y="4824539"/>
          <a:ext cx="3990526" cy="83139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6622" tIns="60960" rIns="113792" bIns="60960" numCol="1" spcCol="1270" anchor="ctr" anchorCtr="0">
          <a:noAutofit/>
        </a:bodyPr>
        <a:lstStyle/>
        <a:p>
          <a:pPr lvl="0" algn="ctr" defTabSz="711200">
            <a:lnSpc>
              <a:spcPct val="90000"/>
            </a:lnSpc>
            <a:spcBef>
              <a:spcPct val="0"/>
            </a:spcBef>
            <a:spcAft>
              <a:spcPct val="35000"/>
            </a:spcAft>
          </a:pPr>
          <a:r>
            <a:rPr lang="ru-RU" sz="1600" b="1" i="0" kern="1200" dirty="0" smtClean="0">
              <a:solidFill>
                <a:schemeClr val="tx1"/>
              </a:solidFill>
            </a:rPr>
            <a:t>Увеличение объёмов производства широкого ассортимента мясных полуфабрикатов</a:t>
          </a:r>
          <a:endParaRPr lang="ru-RU" sz="1600" b="1" kern="1200" dirty="0">
            <a:solidFill>
              <a:schemeClr val="tx1"/>
            </a:solidFill>
          </a:endParaRPr>
        </a:p>
      </dsp:txBody>
      <dsp:txXfrm rot="10800000">
        <a:off x="1396646" y="4824539"/>
        <a:ext cx="3782678" cy="831393"/>
      </dsp:txXfrm>
    </dsp:sp>
    <dsp:sp modelId="{4FD41205-D0E9-4BEA-8D42-36B43BE0F313}">
      <dsp:nvSpPr>
        <dsp:cNvPr id="0" name=""/>
        <dsp:cNvSpPr/>
      </dsp:nvSpPr>
      <dsp:spPr>
        <a:xfrm>
          <a:off x="797284" y="4829918"/>
          <a:ext cx="831393" cy="831393"/>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0A857-A966-4ECB-B02D-24993716B4A6}">
      <dsp:nvSpPr>
        <dsp:cNvPr id="0" name=""/>
        <dsp:cNvSpPr/>
      </dsp:nvSpPr>
      <dsp:spPr>
        <a:xfrm rot="10800000">
          <a:off x="1219115" y="1445"/>
          <a:ext cx="3990526" cy="85593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7443" tIns="60960" rIns="113792" bIns="60960" numCol="1" spcCol="1270" anchor="ctr" anchorCtr="0">
          <a:noAutofit/>
        </a:bodyPr>
        <a:lstStyle/>
        <a:p>
          <a:pPr lvl="0" algn="ctr" defTabSz="711200">
            <a:lnSpc>
              <a:spcPct val="90000"/>
            </a:lnSpc>
            <a:spcBef>
              <a:spcPct val="0"/>
            </a:spcBef>
            <a:spcAft>
              <a:spcPct val="35000"/>
            </a:spcAft>
          </a:pPr>
          <a:r>
            <a:rPr lang="ru-RU" sz="1600" b="1" i="0" kern="1200" dirty="0" smtClean="0">
              <a:solidFill>
                <a:schemeClr val="tx1"/>
              </a:solidFill>
            </a:rPr>
            <a:t>Развитие растениеводства</a:t>
          </a:r>
          <a:endParaRPr lang="ru-RU" sz="1600" b="1" kern="1200" dirty="0">
            <a:solidFill>
              <a:schemeClr val="tx1"/>
            </a:solidFill>
          </a:endParaRPr>
        </a:p>
      </dsp:txBody>
      <dsp:txXfrm rot="10800000">
        <a:off x="1433098" y="1445"/>
        <a:ext cx="3776543" cy="855933"/>
      </dsp:txXfrm>
    </dsp:sp>
    <dsp:sp modelId="{7E1E236C-A571-4DC1-A039-533E631E1487}">
      <dsp:nvSpPr>
        <dsp:cNvPr id="0" name=""/>
        <dsp:cNvSpPr/>
      </dsp:nvSpPr>
      <dsp:spPr>
        <a:xfrm>
          <a:off x="791149" y="1445"/>
          <a:ext cx="855933" cy="855933"/>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F0B3FE-78F5-4C96-AE35-5CA25A1DB3DF}">
      <dsp:nvSpPr>
        <dsp:cNvPr id="0" name=""/>
        <dsp:cNvSpPr/>
      </dsp:nvSpPr>
      <dsp:spPr>
        <a:xfrm rot="10800000">
          <a:off x="1219115" y="1475445"/>
          <a:ext cx="3990526" cy="85593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7443" tIns="60960" rIns="113792"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rPr>
            <a:t>Развитие животноводства</a:t>
          </a:r>
          <a:endParaRPr lang="ru-RU" sz="1600" b="1" kern="1200" dirty="0">
            <a:solidFill>
              <a:schemeClr val="tx1"/>
            </a:solidFill>
          </a:endParaRPr>
        </a:p>
      </dsp:txBody>
      <dsp:txXfrm rot="10800000">
        <a:off x="1433098" y="1475445"/>
        <a:ext cx="3776543" cy="855933"/>
      </dsp:txXfrm>
    </dsp:sp>
    <dsp:sp modelId="{A66F05AB-8321-440F-AC34-87A179E83C4A}">
      <dsp:nvSpPr>
        <dsp:cNvPr id="0" name=""/>
        <dsp:cNvSpPr/>
      </dsp:nvSpPr>
      <dsp:spPr>
        <a:xfrm>
          <a:off x="791149" y="1475445"/>
          <a:ext cx="855933" cy="855933"/>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DF6B72-63B9-40F6-B621-CFE53048ECBC}">
      <dsp:nvSpPr>
        <dsp:cNvPr id="0" name=""/>
        <dsp:cNvSpPr/>
      </dsp:nvSpPr>
      <dsp:spPr>
        <a:xfrm rot="10800000">
          <a:off x="1219115" y="2949446"/>
          <a:ext cx="3990526" cy="85593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7443" tIns="60960" rIns="113792" bIns="60960" numCol="1" spcCol="1270" anchor="ctr" anchorCtr="0">
          <a:noAutofit/>
        </a:bodyPr>
        <a:lstStyle/>
        <a:p>
          <a:pPr lvl="0" algn="ctr" defTabSz="711200">
            <a:lnSpc>
              <a:spcPct val="90000"/>
            </a:lnSpc>
            <a:spcBef>
              <a:spcPct val="0"/>
            </a:spcBef>
            <a:spcAft>
              <a:spcPct val="35000"/>
            </a:spcAft>
          </a:pPr>
          <a:r>
            <a:rPr lang="ru-RU" sz="1600" b="1" i="0" kern="1200" dirty="0" smtClean="0">
              <a:solidFill>
                <a:schemeClr val="tx1"/>
              </a:solidFill>
            </a:rPr>
            <a:t>Создание «промышленной площадки» АО «</a:t>
          </a:r>
          <a:r>
            <a:rPr lang="ru-RU" sz="1600" b="1" i="0" kern="1200" dirty="0" err="1" smtClean="0">
              <a:solidFill>
                <a:schemeClr val="tx1"/>
              </a:solidFill>
            </a:rPr>
            <a:t>Племзавод</a:t>
          </a:r>
          <a:r>
            <a:rPr lang="ru-RU" sz="1600" b="1" i="0" kern="1200" dirty="0" smtClean="0">
              <a:solidFill>
                <a:schemeClr val="tx1"/>
              </a:solidFill>
            </a:rPr>
            <a:t> Комсомолец»</a:t>
          </a:r>
          <a:endParaRPr lang="ru-RU" sz="1600" b="1" kern="1200" dirty="0">
            <a:solidFill>
              <a:schemeClr val="tx1"/>
            </a:solidFill>
          </a:endParaRPr>
        </a:p>
      </dsp:txBody>
      <dsp:txXfrm rot="10800000">
        <a:off x="1433098" y="2949446"/>
        <a:ext cx="3776543" cy="855933"/>
      </dsp:txXfrm>
    </dsp:sp>
    <dsp:sp modelId="{475364E8-821E-4B0F-A725-1DCA303921C8}">
      <dsp:nvSpPr>
        <dsp:cNvPr id="0" name=""/>
        <dsp:cNvSpPr/>
      </dsp:nvSpPr>
      <dsp:spPr>
        <a:xfrm>
          <a:off x="791149" y="2949446"/>
          <a:ext cx="855933" cy="855933"/>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5F9F9C-AC34-4D78-AE34-E41B4FEE0E8A}">
      <dsp:nvSpPr>
        <dsp:cNvPr id="0" name=""/>
        <dsp:cNvSpPr/>
      </dsp:nvSpPr>
      <dsp:spPr>
        <a:xfrm rot="10800000">
          <a:off x="1219115" y="4423446"/>
          <a:ext cx="3990526" cy="138153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7443" tIns="60960" rIns="113792" bIns="60960"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rPr>
            <a:t>Развитие рынка сбыта местной сельскохозяйственной продукции</a:t>
          </a:r>
          <a:endParaRPr lang="ru-RU" sz="1600" b="1" kern="1200" dirty="0">
            <a:solidFill>
              <a:schemeClr val="tx1"/>
            </a:solidFill>
          </a:endParaRPr>
        </a:p>
      </dsp:txBody>
      <dsp:txXfrm rot="10800000">
        <a:off x="1564499" y="4423446"/>
        <a:ext cx="3645142" cy="1381536"/>
      </dsp:txXfrm>
    </dsp:sp>
    <dsp:sp modelId="{A9F65C7B-61AB-42AE-B87C-216C886D51A3}">
      <dsp:nvSpPr>
        <dsp:cNvPr id="0" name=""/>
        <dsp:cNvSpPr/>
      </dsp:nvSpPr>
      <dsp:spPr>
        <a:xfrm>
          <a:off x="791149" y="4686247"/>
          <a:ext cx="855933" cy="855933"/>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BFBDD9-B9FD-45A3-88C6-FCE0C5B2311C}">
      <dsp:nvSpPr>
        <dsp:cNvPr id="0" name=""/>
        <dsp:cNvSpPr/>
      </dsp:nvSpPr>
      <dsp:spPr>
        <a:xfrm rot="10800000">
          <a:off x="1680961" y="1657"/>
          <a:ext cx="5818507" cy="861591"/>
        </a:xfrm>
        <a:prstGeom prst="homePlate">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379938" tIns="60960" rIns="113792" bIns="60960" numCol="1" spcCol="1270" anchor="ctr" anchorCtr="0">
          <a:noAutofit/>
        </a:bodyPr>
        <a:lstStyle/>
        <a:p>
          <a:pPr lvl="0" algn="ctr" defTabSz="711200">
            <a:lnSpc>
              <a:spcPct val="90000"/>
            </a:lnSpc>
            <a:spcBef>
              <a:spcPct val="0"/>
            </a:spcBef>
            <a:spcAft>
              <a:spcPct val="35000"/>
            </a:spcAft>
          </a:pPr>
          <a:r>
            <a:rPr lang="ru-RU" sz="1600" b="1" i="0" kern="1200" smtClean="0">
              <a:solidFill>
                <a:schemeClr val="tx1"/>
              </a:solidFill>
            </a:rPr>
            <a:t>Формирование благоприятного инвестиционного имиджа муниципального образования</a:t>
          </a:r>
          <a:endParaRPr lang="ru-RU" sz="1600" b="1" kern="1200">
            <a:solidFill>
              <a:schemeClr val="tx1"/>
            </a:solidFill>
          </a:endParaRPr>
        </a:p>
      </dsp:txBody>
      <dsp:txXfrm rot="10800000">
        <a:off x="1896359" y="1657"/>
        <a:ext cx="5603109" cy="861591"/>
      </dsp:txXfrm>
    </dsp:sp>
    <dsp:sp modelId="{CD8D1A84-1DC0-4705-8E6C-674F48613461}">
      <dsp:nvSpPr>
        <dsp:cNvPr id="0" name=""/>
        <dsp:cNvSpPr/>
      </dsp:nvSpPr>
      <dsp:spPr>
        <a:xfrm>
          <a:off x="1250166" y="1657"/>
          <a:ext cx="861591" cy="861591"/>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E1664E-BE6A-4ED5-8CEE-1234BF77A148}">
      <dsp:nvSpPr>
        <dsp:cNvPr id="0" name=""/>
        <dsp:cNvSpPr/>
      </dsp:nvSpPr>
      <dsp:spPr>
        <a:xfrm rot="10800000">
          <a:off x="1680961" y="1120440"/>
          <a:ext cx="5818507" cy="861591"/>
        </a:xfrm>
        <a:prstGeom prst="homePlate">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379938" tIns="60960" rIns="113792" bIns="60960" numCol="1" spcCol="1270" anchor="ctr" anchorCtr="0">
          <a:noAutofit/>
        </a:bodyPr>
        <a:lstStyle/>
        <a:p>
          <a:pPr lvl="0" algn="ctr" defTabSz="711200">
            <a:lnSpc>
              <a:spcPct val="90000"/>
            </a:lnSpc>
            <a:spcBef>
              <a:spcPct val="0"/>
            </a:spcBef>
            <a:spcAft>
              <a:spcPct val="35000"/>
            </a:spcAft>
          </a:pPr>
          <a:r>
            <a:rPr lang="ru-RU" sz="1600" b="1" i="0" kern="1200" dirty="0" smtClean="0">
              <a:solidFill>
                <a:schemeClr val="tx1"/>
              </a:solidFill>
            </a:rPr>
            <a:t>Финансовая поддержка предпринимательства</a:t>
          </a:r>
          <a:endParaRPr lang="ru-RU" sz="1600" b="1" kern="1200" dirty="0">
            <a:solidFill>
              <a:schemeClr val="tx1"/>
            </a:solidFill>
          </a:endParaRPr>
        </a:p>
      </dsp:txBody>
      <dsp:txXfrm rot="10800000">
        <a:off x="1896359" y="1120440"/>
        <a:ext cx="5603109" cy="861591"/>
      </dsp:txXfrm>
    </dsp:sp>
    <dsp:sp modelId="{3DC0F7C7-EC7A-408F-BF6D-E308A184827F}">
      <dsp:nvSpPr>
        <dsp:cNvPr id="0" name=""/>
        <dsp:cNvSpPr/>
      </dsp:nvSpPr>
      <dsp:spPr>
        <a:xfrm>
          <a:off x="1250166" y="1120440"/>
          <a:ext cx="861591" cy="861591"/>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051EE6-8E17-44BB-9731-98B7EC5DB317}">
      <dsp:nvSpPr>
        <dsp:cNvPr id="0" name=""/>
        <dsp:cNvSpPr/>
      </dsp:nvSpPr>
      <dsp:spPr>
        <a:xfrm rot="10800000">
          <a:off x="1680961" y="2239223"/>
          <a:ext cx="5818507" cy="861591"/>
        </a:xfrm>
        <a:prstGeom prst="homePlate">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379938" tIns="60960" rIns="113792" bIns="60960" numCol="1" spcCol="1270" anchor="ctr" anchorCtr="0">
          <a:noAutofit/>
        </a:bodyPr>
        <a:lstStyle/>
        <a:p>
          <a:pPr lvl="0" algn="ctr" defTabSz="711200">
            <a:lnSpc>
              <a:spcPct val="90000"/>
            </a:lnSpc>
            <a:spcBef>
              <a:spcPct val="0"/>
            </a:spcBef>
            <a:spcAft>
              <a:spcPct val="35000"/>
            </a:spcAft>
          </a:pPr>
          <a:r>
            <a:rPr lang="ru-RU" sz="1600" b="1" i="0" kern="1200" dirty="0" smtClean="0">
              <a:solidFill>
                <a:schemeClr val="tx1"/>
              </a:solidFill>
            </a:rPr>
            <a:t>Организация оказания правовой, методической и организационной помощи инвесторам</a:t>
          </a:r>
          <a:endParaRPr lang="ru-RU" sz="1600" b="1" kern="1200" dirty="0">
            <a:solidFill>
              <a:schemeClr val="tx1"/>
            </a:solidFill>
          </a:endParaRPr>
        </a:p>
      </dsp:txBody>
      <dsp:txXfrm rot="10800000">
        <a:off x="1896359" y="2239223"/>
        <a:ext cx="5603109" cy="861591"/>
      </dsp:txXfrm>
    </dsp:sp>
    <dsp:sp modelId="{78FEA8C0-A030-4A64-9FC5-9E36CFE3BB40}">
      <dsp:nvSpPr>
        <dsp:cNvPr id="0" name=""/>
        <dsp:cNvSpPr/>
      </dsp:nvSpPr>
      <dsp:spPr>
        <a:xfrm>
          <a:off x="1250166" y="2239223"/>
          <a:ext cx="861591" cy="861591"/>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BB28CC-B106-4D10-805E-B5CDD9552493}">
      <dsp:nvSpPr>
        <dsp:cNvPr id="0" name=""/>
        <dsp:cNvSpPr/>
      </dsp:nvSpPr>
      <dsp:spPr>
        <a:xfrm rot="10800000">
          <a:off x="1680961" y="3358006"/>
          <a:ext cx="5818507" cy="1145054"/>
        </a:xfrm>
        <a:prstGeom prst="homePlate">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379938" tIns="60960" rIns="113792" bIns="60960" numCol="1" spcCol="1270" anchor="ctr" anchorCtr="0">
          <a:noAutofit/>
        </a:bodyPr>
        <a:lstStyle/>
        <a:p>
          <a:pPr lvl="0" algn="ctr" defTabSz="711200">
            <a:lnSpc>
              <a:spcPct val="90000"/>
            </a:lnSpc>
            <a:spcBef>
              <a:spcPct val="0"/>
            </a:spcBef>
            <a:spcAft>
              <a:spcPct val="35000"/>
            </a:spcAft>
          </a:pPr>
          <a:r>
            <a:rPr lang="ru-RU" sz="1600" b="1" i="0" kern="1200" dirty="0" smtClean="0">
              <a:solidFill>
                <a:schemeClr val="tx1"/>
              </a:solidFill>
            </a:rPr>
            <a:t>Инициирование, организация и проведение совещаний и рабочих встреч с привлечением представителей краевых органов власти по обсуждению системных проблем, препятствующих осуществлению предпринимательской деятельности</a:t>
          </a:r>
          <a:endParaRPr lang="ru-RU" sz="1600" b="1" kern="1200" dirty="0">
            <a:solidFill>
              <a:schemeClr val="tx1"/>
            </a:solidFill>
          </a:endParaRPr>
        </a:p>
      </dsp:txBody>
      <dsp:txXfrm rot="10800000">
        <a:off x="1967224" y="3358006"/>
        <a:ext cx="5532244" cy="1145054"/>
      </dsp:txXfrm>
    </dsp:sp>
    <dsp:sp modelId="{26DDB9B7-0AB5-4E4F-A0F2-1AFAFFBC64C9}">
      <dsp:nvSpPr>
        <dsp:cNvPr id="0" name=""/>
        <dsp:cNvSpPr/>
      </dsp:nvSpPr>
      <dsp:spPr>
        <a:xfrm>
          <a:off x="1250166" y="3499738"/>
          <a:ext cx="861591" cy="861591"/>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07061E-6416-4925-B2BB-CC7906D21A6C}">
      <dsp:nvSpPr>
        <dsp:cNvPr id="0" name=""/>
        <dsp:cNvSpPr/>
      </dsp:nvSpPr>
      <dsp:spPr>
        <a:xfrm rot="10800000">
          <a:off x="1680961" y="4760252"/>
          <a:ext cx="5818507" cy="861591"/>
        </a:xfrm>
        <a:prstGeom prst="homePlate">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379938" tIns="60960" rIns="113792" bIns="60960" numCol="1" spcCol="1270" anchor="ctr" anchorCtr="0">
          <a:noAutofit/>
        </a:bodyPr>
        <a:lstStyle/>
        <a:p>
          <a:pPr lvl="0" algn="ctr" defTabSz="711200">
            <a:lnSpc>
              <a:spcPct val="90000"/>
            </a:lnSpc>
            <a:spcBef>
              <a:spcPct val="0"/>
            </a:spcBef>
            <a:spcAft>
              <a:spcPct val="35000"/>
            </a:spcAft>
          </a:pPr>
          <a:r>
            <a:rPr lang="ru-RU" sz="1600" b="1" i="0" kern="1200" dirty="0" smtClean="0">
              <a:solidFill>
                <a:schemeClr val="tx1"/>
              </a:solidFill>
            </a:rPr>
            <a:t>Формирование земельных участков, которые могут быть предоставлены субъектам инвестиционной и предпринимательской деятельности за счёт невостребованных долей</a:t>
          </a:r>
          <a:endParaRPr lang="ru-RU" sz="1600" b="1" kern="1200" dirty="0">
            <a:solidFill>
              <a:schemeClr val="tx1"/>
            </a:solidFill>
          </a:endParaRPr>
        </a:p>
      </dsp:txBody>
      <dsp:txXfrm rot="10800000">
        <a:off x="1896359" y="4760252"/>
        <a:ext cx="5603109" cy="861591"/>
      </dsp:txXfrm>
    </dsp:sp>
    <dsp:sp modelId="{6B4F5D77-5804-4112-8F48-32BD8C7BA830}">
      <dsp:nvSpPr>
        <dsp:cNvPr id="0" name=""/>
        <dsp:cNvSpPr/>
      </dsp:nvSpPr>
      <dsp:spPr>
        <a:xfrm>
          <a:off x="1250166" y="4760252"/>
          <a:ext cx="861591" cy="861591"/>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0ACE1-A49E-4DF8-B26F-66047885945C}">
      <dsp:nvSpPr>
        <dsp:cNvPr id="0" name=""/>
        <dsp:cNvSpPr/>
      </dsp:nvSpPr>
      <dsp:spPr>
        <a:xfrm rot="10800000">
          <a:off x="1239483" y="59"/>
          <a:ext cx="3990526" cy="937403"/>
        </a:xfrm>
        <a:prstGeom prst="homePlat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413369" tIns="60960" rIns="113792" bIns="60960" numCol="1" spcCol="1270" anchor="ctr" anchorCtr="0">
          <a:noAutofit/>
        </a:bodyPr>
        <a:lstStyle/>
        <a:p>
          <a:pPr lvl="0" algn="ctr" defTabSz="711200">
            <a:lnSpc>
              <a:spcPct val="90000"/>
            </a:lnSpc>
            <a:spcBef>
              <a:spcPct val="0"/>
            </a:spcBef>
            <a:spcAft>
              <a:spcPct val="35000"/>
            </a:spcAft>
          </a:pPr>
          <a:r>
            <a:rPr lang="ru-RU" sz="1600" b="1" i="0" kern="1200" dirty="0" smtClean="0">
              <a:solidFill>
                <a:schemeClr val="tx1"/>
              </a:solidFill>
            </a:rPr>
            <a:t>Строительство очистных сооружений в </a:t>
          </a:r>
          <a:r>
            <a:rPr lang="ru-RU" sz="1600" b="1" i="0" kern="1200" dirty="0" err="1" smtClean="0">
              <a:solidFill>
                <a:schemeClr val="tx1"/>
              </a:solidFill>
            </a:rPr>
            <a:t>пгт</a:t>
          </a:r>
          <a:r>
            <a:rPr lang="ru-RU" sz="1600" b="1" i="0" kern="1200" dirty="0" smtClean="0">
              <a:solidFill>
                <a:schemeClr val="tx1"/>
              </a:solidFill>
            </a:rPr>
            <a:t>. Чернышевск, </a:t>
          </a:r>
          <a:r>
            <a:rPr lang="ru-RU" sz="1600" b="1" i="0" kern="1200" dirty="0" err="1" smtClean="0">
              <a:solidFill>
                <a:schemeClr val="tx1"/>
              </a:solidFill>
            </a:rPr>
            <a:t>пгт</a:t>
          </a:r>
          <a:r>
            <a:rPr lang="ru-RU" sz="1600" b="1" i="0" kern="1200" dirty="0" smtClean="0">
              <a:solidFill>
                <a:schemeClr val="tx1"/>
              </a:solidFill>
            </a:rPr>
            <a:t>. </a:t>
          </a:r>
          <a:r>
            <a:rPr lang="ru-RU" sz="1600" b="1" i="0" kern="1200" dirty="0" err="1" smtClean="0">
              <a:solidFill>
                <a:schemeClr val="tx1"/>
              </a:solidFill>
            </a:rPr>
            <a:t>Жирекен</a:t>
          </a:r>
          <a:r>
            <a:rPr lang="ru-RU" sz="1600" b="1" i="0" kern="1200" dirty="0" smtClean="0">
              <a:solidFill>
                <a:schemeClr val="tx1"/>
              </a:solidFill>
            </a:rPr>
            <a:t>,</a:t>
          </a:r>
          <a:endParaRPr lang="ru-RU" sz="1600" b="1" kern="1200" dirty="0">
            <a:solidFill>
              <a:schemeClr val="tx1"/>
            </a:solidFill>
          </a:endParaRPr>
        </a:p>
      </dsp:txBody>
      <dsp:txXfrm rot="10800000">
        <a:off x="1473834" y="59"/>
        <a:ext cx="3756175" cy="937403"/>
      </dsp:txXfrm>
    </dsp:sp>
    <dsp:sp modelId="{6DE925F5-72F3-4F2D-AB1D-CAA5AB933E65}">
      <dsp:nvSpPr>
        <dsp:cNvPr id="0" name=""/>
        <dsp:cNvSpPr/>
      </dsp:nvSpPr>
      <dsp:spPr>
        <a:xfrm>
          <a:off x="770781" y="59"/>
          <a:ext cx="937403" cy="937403"/>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AD1555-06B0-4AC3-A9A3-4E899042B5AC}">
      <dsp:nvSpPr>
        <dsp:cNvPr id="0" name=""/>
        <dsp:cNvSpPr/>
      </dsp:nvSpPr>
      <dsp:spPr>
        <a:xfrm rot="10800000">
          <a:off x="1239483" y="1217285"/>
          <a:ext cx="3990526" cy="937403"/>
        </a:xfrm>
        <a:prstGeom prst="homePlat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413369" tIns="60960" rIns="113792" bIns="60960" numCol="1" spcCol="1270" anchor="ctr" anchorCtr="0">
          <a:noAutofit/>
        </a:bodyPr>
        <a:lstStyle/>
        <a:p>
          <a:pPr lvl="0" algn="ctr" defTabSz="711200">
            <a:lnSpc>
              <a:spcPct val="90000"/>
            </a:lnSpc>
            <a:spcBef>
              <a:spcPct val="0"/>
            </a:spcBef>
            <a:spcAft>
              <a:spcPct val="35000"/>
            </a:spcAft>
          </a:pPr>
          <a:r>
            <a:rPr lang="ru-RU" sz="1600" b="1" i="0" kern="1200" dirty="0" smtClean="0">
              <a:solidFill>
                <a:schemeClr val="tx1"/>
              </a:solidFill>
            </a:rPr>
            <a:t>Реконструкция систем теплоснабжения в </a:t>
          </a:r>
          <a:r>
            <a:rPr lang="ru-RU" sz="1600" b="1" i="0" kern="1200" dirty="0" err="1" smtClean="0">
              <a:solidFill>
                <a:schemeClr val="tx1"/>
              </a:solidFill>
            </a:rPr>
            <a:t>пгт</a:t>
          </a:r>
          <a:r>
            <a:rPr lang="ru-RU" sz="1600" b="1" i="0" kern="1200" dirty="0" smtClean="0">
              <a:solidFill>
                <a:schemeClr val="tx1"/>
              </a:solidFill>
            </a:rPr>
            <a:t>. Чернышевск</a:t>
          </a:r>
          <a:endParaRPr lang="ru-RU" sz="1600" b="1" kern="1200" dirty="0">
            <a:solidFill>
              <a:schemeClr val="tx1"/>
            </a:solidFill>
          </a:endParaRPr>
        </a:p>
      </dsp:txBody>
      <dsp:txXfrm rot="10800000">
        <a:off x="1473834" y="1217285"/>
        <a:ext cx="3756175" cy="937403"/>
      </dsp:txXfrm>
    </dsp:sp>
    <dsp:sp modelId="{81416F76-1CC1-47A7-8092-DC8DEF39FCC8}">
      <dsp:nvSpPr>
        <dsp:cNvPr id="0" name=""/>
        <dsp:cNvSpPr/>
      </dsp:nvSpPr>
      <dsp:spPr>
        <a:xfrm>
          <a:off x="770781" y="1217285"/>
          <a:ext cx="937403" cy="937403"/>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44CFB1-C19E-4FAB-BDD2-06BA313BD9C8}">
      <dsp:nvSpPr>
        <dsp:cNvPr id="0" name=""/>
        <dsp:cNvSpPr/>
      </dsp:nvSpPr>
      <dsp:spPr>
        <a:xfrm rot="10800000">
          <a:off x="1239483" y="2434512"/>
          <a:ext cx="3990526" cy="937403"/>
        </a:xfrm>
        <a:prstGeom prst="homePlat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413369" tIns="60960" rIns="113792" bIns="60960" numCol="1" spcCol="1270" anchor="ctr" anchorCtr="0">
          <a:noAutofit/>
        </a:bodyPr>
        <a:lstStyle/>
        <a:p>
          <a:pPr lvl="0" algn="ctr" defTabSz="711200">
            <a:lnSpc>
              <a:spcPct val="90000"/>
            </a:lnSpc>
            <a:spcBef>
              <a:spcPct val="0"/>
            </a:spcBef>
            <a:spcAft>
              <a:spcPct val="35000"/>
            </a:spcAft>
          </a:pPr>
          <a:r>
            <a:rPr lang="ru-RU" sz="1600" b="1" i="0" kern="1200" dirty="0" smtClean="0">
              <a:solidFill>
                <a:schemeClr val="tx1"/>
              </a:solidFill>
            </a:rPr>
            <a:t>Проведение мероприятий, обеспечивающих бесперебойное функционирование объектов и систем коммунального хозяйства</a:t>
          </a:r>
          <a:endParaRPr lang="ru-RU" sz="1600" b="1" kern="1200" dirty="0">
            <a:solidFill>
              <a:schemeClr val="tx1"/>
            </a:solidFill>
          </a:endParaRPr>
        </a:p>
      </dsp:txBody>
      <dsp:txXfrm rot="10800000">
        <a:off x="1473834" y="2434512"/>
        <a:ext cx="3756175" cy="937403"/>
      </dsp:txXfrm>
    </dsp:sp>
    <dsp:sp modelId="{7117035D-CBB2-4DC1-9226-F1B798AC36D1}">
      <dsp:nvSpPr>
        <dsp:cNvPr id="0" name=""/>
        <dsp:cNvSpPr/>
      </dsp:nvSpPr>
      <dsp:spPr>
        <a:xfrm>
          <a:off x="770781" y="2434512"/>
          <a:ext cx="937403" cy="937403"/>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152C5F-9DEF-45EA-929A-B22C8A21ECE6}">
      <dsp:nvSpPr>
        <dsp:cNvPr id="0" name=""/>
        <dsp:cNvSpPr/>
      </dsp:nvSpPr>
      <dsp:spPr>
        <a:xfrm rot="10800000">
          <a:off x="1239483" y="3651738"/>
          <a:ext cx="3990526" cy="937403"/>
        </a:xfrm>
        <a:prstGeom prst="homePlat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413369" tIns="60960" rIns="113792" bIns="60960" numCol="1" spcCol="1270" anchor="ctr" anchorCtr="0">
          <a:noAutofit/>
        </a:bodyPr>
        <a:lstStyle/>
        <a:p>
          <a:pPr lvl="0" algn="ctr" defTabSz="711200">
            <a:lnSpc>
              <a:spcPct val="90000"/>
            </a:lnSpc>
            <a:spcBef>
              <a:spcPct val="0"/>
            </a:spcBef>
            <a:spcAft>
              <a:spcPct val="35000"/>
            </a:spcAft>
          </a:pPr>
          <a:r>
            <a:rPr lang="ru-RU" sz="1600" b="1" i="0" kern="1200" dirty="0" smtClean="0">
              <a:solidFill>
                <a:schemeClr val="tx1"/>
              </a:solidFill>
            </a:rPr>
            <a:t>Установка приборов учёта потребления коммунальных ресурсов</a:t>
          </a:r>
          <a:endParaRPr lang="ru-RU" sz="1600" b="1" kern="1200" dirty="0">
            <a:solidFill>
              <a:schemeClr val="tx1"/>
            </a:solidFill>
          </a:endParaRPr>
        </a:p>
      </dsp:txBody>
      <dsp:txXfrm rot="10800000">
        <a:off x="1473834" y="3651738"/>
        <a:ext cx="3756175" cy="937403"/>
      </dsp:txXfrm>
    </dsp:sp>
    <dsp:sp modelId="{354844F5-7C07-4381-B3B3-82CB0377BFB3}">
      <dsp:nvSpPr>
        <dsp:cNvPr id="0" name=""/>
        <dsp:cNvSpPr/>
      </dsp:nvSpPr>
      <dsp:spPr>
        <a:xfrm>
          <a:off x="770781" y="3651738"/>
          <a:ext cx="937403" cy="937403"/>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0F1DFC-97E8-47BA-8C9E-7728DF4F3E65}">
      <dsp:nvSpPr>
        <dsp:cNvPr id="0" name=""/>
        <dsp:cNvSpPr/>
      </dsp:nvSpPr>
      <dsp:spPr>
        <a:xfrm rot="10800000">
          <a:off x="1239483" y="4868964"/>
          <a:ext cx="3990526" cy="937403"/>
        </a:xfrm>
        <a:prstGeom prst="homePlat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413369" tIns="60960" rIns="113792" bIns="60960" numCol="1" spcCol="1270" anchor="ctr" anchorCtr="0">
          <a:noAutofit/>
        </a:bodyPr>
        <a:lstStyle/>
        <a:p>
          <a:pPr lvl="0" algn="ctr" defTabSz="711200">
            <a:lnSpc>
              <a:spcPct val="90000"/>
            </a:lnSpc>
            <a:spcBef>
              <a:spcPct val="0"/>
            </a:spcBef>
            <a:spcAft>
              <a:spcPct val="35000"/>
            </a:spcAft>
          </a:pPr>
          <a:r>
            <a:rPr lang="ru-RU" sz="1600" b="1" i="0" kern="1200" dirty="0" smtClean="0">
              <a:solidFill>
                <a:schemeClr val="tx1"/>
              </a:solidFill>
            </a:rPr>
            <a:t>Строительство </a:t>
          </a:r>
          <a:r>
            <a:rPr lang="ru-RU" sz="1600" b="1" i="0" kern="1200" dirty="0" err="1" smtClean="0">
              <a:solidFill>
                <a:schemeClr val="tx1"/>
              </a:solidFill>
            </a:rPr>
            <a:t>Гаурского</a:t>
          </a:r>
          <a:r>
            <a:rPr lang="ru-RU" sz="1600" b="1" i="0" kern="1200" dirty="0" smtClean="0">
              <a:solidFill>
                <a:schemeClr val="tx1"/>
              </a:solidFill>
            </a:rPr>
            <a:t> водовода</a:t>
          </a:r>
          <a:endParaRPr lang="ru-RU" sz="1600" b="1" kern="1200" dirty="0">
            <a:solidFill>
              <a:schemeClr val="tx1"/>
            </a:solidFill>
          </a:endParaRPr>
        </a:p>
      </dsp:txBody>
      <dsp:txXfrm rot="10800000">
        <a:off x="1473834" y="4868964"/>
        <a:ext cx="3756175" cy="937403"/>
      </dsp:txXfrm>
    </dsp:sp>
    <dsp:sp modelId="{3AC0A447-DF3B-467F-895C-D3E322B3E769}">
      <dsp:nvSpPr>
        <dsp:cNvPr id="0" name=""/>
        <dsp:cNvSpPr/>
      </dsp:nvSpPr>
      <dsp:spPr>
        <a:xfrm>
          <a:off x="770781" y="4868964"/>
          <a:ext cx="937403" cy="937403"/>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07C0D-E311-41A3-8B60-407B3D343EE7}">
      <dsp:nvSpPr>
        <dsp:cNvPr id="0" name=""/>
        <dsp:cNvSpPr/>
      </dsp:nvSpPr>
      <dsp:spPr>
        <a:xfrm rot="10800000">
          <a:off x="1216662" y="2651"/>
          <a:ext cx="3990526" cy="84611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114" tIns="53340" rIns="99568" bIns="53340" numCol="1" spcCol="1270" anchor="ctr" anchorCtr="0">
          <a:noAutofit/>
        </a:bodyPr>
        <a:lstStyle/>
        <a:p>
          <a:pPr lvl="0" algn="ctr" defTabSz="622300">
            <a:lnSpc>
              <a:spcPct val="90000"/>
            </a:lnSpc>
            <a:spcBef>
              <a:spcPct val="0"/>
            </a:spcBef>
            <a:spcAft>
              <a:spcPct val="35000"/>
            </a:spcAft>
          </a:pPr>
          <a:r>
            <a:rPr lang="ru-RU" sz="1400" b="1" i="0" kern="1200" dirty="0" smtClean="0">
              <a:solidFill>
                <a:schemeClr val="tx1"/>
              </a:solidFill>
            </a:rPr>
            <a:t>Строительство автомобильных дорог</a:t>
          </a:r>
          <a:endParaRPr lang="ru-RU" sz="1400" b="1" kern="1200" dirty="0">
            <a:solidFill>
              <a:schemeClr val="tx1"/>
            </a:solidFill>
          </a:endParaRPr>
        </a:p>
      </dsp:txBody>
      <dsp:txXfrm rot="10800000">
        <a:off x="1428191" y="2651"/>
        <a:ext cx="3778997" cy="846117"/>
      </dsp:txXfrm>
    </dsp:sp>
    <dsp:sp modelId="{257E478C-BC35-4665-B383-ED8AB5012716}">
      <dsp:nvSpPr>
        <dsp:cNvPr id="0" name=""/>
        <dsp:cNvSpPr/>
      </dsp:nvSpPr>
      <dsp:spPr>
        <a:xfrm>
          <a:off x="793603" y="2651"/>
          <a:ext cx="846117" cy="846117"/>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33E4E7-4512-46C8-AA9A-5DC2C0CFDAC6}">
      <dsp:nvSpPr>
        <dsp:cNvPr id="0" name=""/>
        <dsp:cNvSpPr/>
      </dsp:nvSpPr>
      <dsp:spPr>
        <a:xfrm rot="10800000">
          <a:off x="1216662" y="1101341"/>
          <a:ext cx="3990526" cy="115928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114" tIns="53340" rIns="99568" bIns="53340" numCol="1" spcCol="1270" anchor="ctr" anchorCtr="0">
          <a:noAutofit/>
        </a:bodyPr>
        <a:lstStyle/>
        <a:p>
          <a:pPr lvl="0" algn="ctr" defTabSz="622300">
            <a:lnSpc>
              <a:spcPct val="90000"/>
            </a:lnSpc>
            <a:spcBef>
              <a:spcPct val="0"/>
            </a:spcBef>
            <a:spcAft>
              <a:spcPct val="35000"/>
            </a:spcAft>
          </a:pPr>
          <a:r>
            <a:rPr lang="ru-RU" sz="1400" b="1" i="0" kern="1200" dirty="0" smtClean="0">
              <a:solidFill>
                <a:schemeClr val="tx1"/>
              </a:solidFill>
            </a:rPr>
            <a:t>Реконструкция и капитальный ремонт участков автомобильных дорог федерального и регионального значения и инженерных сооружений на них в пределах границ муниципального района.</a:t>
          </a:r>
          <a:endParaRPr lang="ru-RU" sz="1400" b="1" kern="1200" dirty="0">
            <a:solidFill>
              <a:schemeClr val="tx1"/>
            </a:solidFill>
          </a:endParaRPr>
        </a:p>
      </dsp:txBody>
      <dsp:txXfrm rot="10800000">
        <a:off x="1506482" y="1101341"/>
        <a:ext cx="3700706" cy="1159282"/>
      </dsp:txXfrm>
    </dsp:sp>
    <dsp:sp modelId="{65D9281D-ED9C-4945-89B3-17E239849168}">
      <dsp:nvSpPr>
        <dsp:cNvPr id="0" name=""/>
        <dsp:cNvSpPr/>
      </dsp:nvSpPr>
      <dsp:spPr>
        <a:xfrm>
          <a:off x="793603" y="1257923"/>
          <a:ext cx="846117" cy="846117"/>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209C03-7F1E-42EA-854E-178FA6AF7FE7}">
      <dsp:nvSpPr>
        <dsp:cNvPr id="0" name=""/>
        <dsp:cNvSpPr/>
      </dsp:nvSpPr>
      <dsp:spPr>
        <a:xfrm rot="10800000">
          <a:off x="1216662" y="2513196"/>
          <a:ext cx="3990526" cy="109320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114" tIns="53340" rIns="99568" bIns="53340" numCol="1" spcCol="1270" anchor="ctr" anchorCtr="0">
          <a:noAutofit/>
        </a:bodyPr>
        <a:lstStyle/>
        <a:p>
          <a:pPr lvl="0" algn="ctr" defTabSz="622300">
            <a:lnSpc>
              <a:spcPct val="90000"/>
            </a:lnSpc>
            <a:spcBef>
              <a:spcPct val="0"/>
            </a:spcBef>
            <a:spcAft>
              <a:spcPct val="35000"/>
            </a:spcAft>
          </a:pPr>
          <a:r>
            <a:rPr lang="ru-RU" sz="1400" b="1" i="0" kern="1200" dirty="0" smtClean="0">
              <a:solidFill>
                <a:schemeClr val="tx1"/>
              </a:solidFill>
            </a:rPr>
            <a:t>Работы по поддержанию автомобильных дорог общего пользования местного значения и дорожных сооружений в состоянии, отвечающем требованиям безопасности</a:t>
          </a:r>
          <a:endParaRPr lang="ru-RU" sz="1400" b="1" kern="1200" dirty="0">
            <a:solidFill>
              <a:schemeClr val="tx1"/>
            </a:solidFill>
          </a:endParaRPr>
        </a:p>
      </dsp:txBody>
      <dsp:txXfrm rot="10800000">
        <a:off x="1489962" y="2513196"/>
        <a:ext cx="3717226" cy="1093200"/>
      </dsp:txXfrm>
    </dsp:sp>
    <dsp:sp modelId="{A4EAC0B0-5442-48DC-80FB-C6478A7C2583}">
      <dsp:nvSpPr>
        <dsp:cNvPr id="0" name=""/>
        <dsp:cNvSpPr/>
      </dsp:nvSpPr>
      <dsp:spPr>
        <a:xfrm>
          <a:off x="793603" y="2636737"/>
          <a:ext cx="846117" cy="846117"/>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37DCD3-1EF6-4D05-8BCE-6AC660BD6B29}">
      <dsp:nvSpPr>
        <dsp:cNvPr id="0" name=""/>
        <dsp:cNvSpPr/>
      </dsp:nvSpPr>
      <dsp:spPr>
        <a:xfrm rot="10800000">
          <a:off x="1216662" y="3858969"/>
          <a:ext cx="3990526" cy="84611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114" tIns="53340" rIns="99568" bIns="53340" numCol="1" spcCol="1270" anchor="ctr" anchorCtr="0">
          <a:noAutofit/>
        </a:bodyPr>
        <a:lstStyle/>
        <a:p>
          <a:pPr lvl="0" algn="ctr" defTabSz="622300">
            <a:lnSpc>
              <a:spcPct val="90000"/>
            </a:lnSpc>
            <a:spcBef>
              <a:spcPct val="0"/>
            </a:spcBef>
            <a:spcAft>
              <a:spcPct val="35000"/>
            </a:spcAft>
          </a:pPr>
          <a:r>
            <a:rPr lang="ru-RU" sz="1400" b="1" i="0" kern="1200" dirty="0" smtClean="0">
              <a:solidFill>
                <a:schemeClr val="tx1"/>
              </a:solidFill>
            </a:rPr>
            <a:t>Развитие предприятий по обслуживанию дорог на территории района, обеспечение коммунальной технико</a:t>
          </a:r>
          <a:endParaRPr lang="ru-RU" sz="1400" b="1" kern="1200" dirty="0">
            <a:solidFill>
              <a:schemeClr val="tx1"/>
            </a:solidFill>
          </a:endParaRPr>
        </a:p>
      </dsp:txBody>
      <dsp:txXfrm rot="10800000">
        <a:off x="1428191" y="3858969"/>
        <a:ext cx="3778997" cy="846117"/>
      </dsp:txXfrm>
    </dsp:sp>
    <dsp:sp modelId="{92A7A35F-71AF-413A-A473-B94DACE7DD66}">
      <dsp:nvSpPr>
        <dsp:cNvPr id="0" name=""/>
        <dsp:cNvSpPr/>
      </dsp:nvSpPr>
      <dsp:spPr>
        <a:xfrm>
          <a:off x="793603" y="3858969"/>
          <a:ext cx="846117" cy="846117"/>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CE6ED9-25B6-493D-A4A9-A6A14C3AEE3A}">
      <dsp:nvSpPr>
        <dsp:cNvPr id="0" name=""/>
        <dsp:cNvSpPr/>
      </dsp:nvSpPr>
      <dsp:spPr>
        <a:xfrm rot="10800000">
          <a:off x="1214547" y="4933807"/>
          <a:ext cx="3990526" cy="84611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3114" tIns="53340" rIns="99568" bIns="53340" numCol="1" spcCol="1270" anchor="ctr" anchorCtr="0">
          <a:noAutofit/>
        </a:bodyPr>
        <a:lstStyle/>
        <a:p>
          <a:pPr lvl="0" algn="ctr" defTabSz="622300">
            <a:lnSpc>
              <a:spcPct val="90000"/>
            </a:lnSpc>
            <a:spcBef>
              <a:spcPct val="0"/>
            </a:spcBef>
            <a:spcAft>
              <a:spcPct val="35000"/>
            </a:spcAft>
          </a:pPr>
          <a:r>
            <a:rPr lang="ru-RU" sz="1400" b="1" i="0" kern="1200" dirty="0" smtClean="0">
              <a:solidFill>
                <a:schemeClr val="tx1"/>
              </a:solidFill>
            </a:rPr>
            <a:t>Разработка комплексного плана развития дорожной сети на территории Чернышевского района</a:t>
          </a:r>
          <a:endParaRPr lang="ru-RU" sz="1400" b="1" kern="1200" dirty="0">
            <a:solidFill>
              <a:schemeClr val="tx1"/>
            </a:solidFill>
          </a:endParaRPr>
        </a:p>
      </dsp:txBody>
      <dsp:txXfrm rot="10800000">
        <a:off x="1426076" y="4933807"/>
        <a:ext cx="3778997" cy="846117"/>
      </dsp:txXfrm>
    </dsp:sp>
    <dsp:sp modelId="{E72C89F0-C8E1-4858-8A12-276476429A51}">
      <dsp:nvSpPr>
        <dsp:cNvPr id="0" name=""/>
        <dsp:cNvSpPr/>
      </dsp:nvSpPr>
      <dsp:spPr>
        <a:xfrm>
          <a:off x="793603" y="4957659"/>
          <a:ext cx="846117" cy="846117"/>
        </a:xfrm>
        <a:prstGeom prst="ellipse">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EC2F8-AD4C-4A82-A616-7D36ADAA07B9}">
      <dsp:nvSpPr>
        <dsp:cNvPr id="0" name=""/>
        <dsp:cNvSpPr/>
      </dsp:nvSpPr>
      <dsp:spPr>
        <a:xfrm rot="10800000">
          <a:off x="2087930" y="1532"/>
          <a:ext cx="5739242" cy="256932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001" tIns="76200" rIns="142240" bIns="76200" numCol="1" spcCol="1270" anchor="ctr" anchorCtr="0">
          <a:noAutofit/>
        </a:bodyPr>
        <a:lstStyle/>
        <a:p>
          <a:pPr lvl="0" algn="ctr" defTabSz="889000">
            <a:lnSpc>
              <a:spcPct val="90000"/>
            </a:lnSpc>
            <a:spcBef>
              <a:spcPct val="0"/>
            </a:spcBef>
            <a:spcAft>
              <a:spcPct val="35000"/>
            </a:spcAft>
          </a:pPr>
          <a:r>
            <a:rPr lang="ru-RU" sz="2000" b="1" i="0" kern="1200" dirty="0" smtClean="0">
              <a:solidFill>
                <a:schemeClr val="tx1"/>
              </a:solidFill>
            </a:rPr>
            <a:t>Оказание содействия операторам, осуществляющим деятельность на местном рынке информационных и телекоммуникационных услуг</a:t>
          </a:r>
          <a:endParaRPr lang="ru-RU" sz="2000" b="1" kern="1200" dirty="0">
            <a:solidFill>
              <a:schemeClr val="tx1"/>
            </a:solidFill>
          </a:endParaRPr>
        </a:p>
      </dsp:txBody>
      <dsp:txXfrm rot="10800000">
        <a:off x="2730261" y="1532"/>
        <a:ext cx="5096911" cy="2569325"/>
      </dsp:txXfrm>
    </dsp:sp>
    <dsp:sp modelId="{81EBF45A-6521-4C11-8FEF-02378AA0FDD1}">
      <dsp:nvSpPr>
        <dsp:cNvPr id="0" name=""/>
        <dsp:cNvSpPr/>
      </dsp:nvSpPr>
      <dsp:spPr>
        <a:xfrm>
          <a:off x="803267" y="1532"/>
          <a:ext cx="2569325" cy="2569325"/>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F539DB-C859-45DA-B224-DEDE47A8B3F9}">
      <dsp:nvSpPr>
        <dsp:cNvPr id="0" name=""/>
        <dsp:cNvSpPr/>
      </dsp:nvSpPr>
      <dsp:spPr>
        <a:xfrm rot="10800000">
          <a:off x="2087930" y="3337821"/>
          <a:ext cx="5739242" cy="256932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001" tIns="76200" rIns="142240" bIns="76200" numCol="1" spcCol="1270" anchor="ctr" anchorCtr="0">
          <a:noAutofit/>
        </a:bodyPr>
        <a:lstStyle/>
        <a:p>
          <a:pPr lvl="0" algn="ctr" defTabSz="889000">
            <a:lnSpc>
              <a:spcPct val="90000"/>
            </a:lnSpc>
            <a:spcBef>
              <a:spcPct val="0"/>
            </a:spcBef>
            <a:spcAft>
              <a:spcPct val="35000"/>
            </a:spcAft>
          </a:pPr>
          <a:r>
            <a:rPr lang="ru-RU" sz="2000" b="1" i="0" kern="1200" dirty="0" smtClean="0">
              <a:solidFill>
                <a:schemeClr val="tx1"/>
              </a:solidFill>
            </a:rPr>
            <a:t>Развитие электронного информационного пространства через использование возможностей единых автоматизированных информационных систем</a:t>
          </a:r>
          <a:endParaRPr lang="ru-RU" sz="2000" b="1" kern="1200" dirty="0">
            <a:solidFill>
              <a:schemeClr val="tx1"/>
            </a:solidFill>
          </a:endParaRPr>
        </a:p>
      </dsp:txBody>
      <dsp:txXfrm rot="10800000">
        <a:off x="2730261" y="3337821"/>
        <a:ext cx="5096911" cy="2569325"/>
      </dsp:txXfrm>
    </dsp:sp>
    <dsp:sp modelId="{A7A9C4AA-00FF-4E3B-9440-E5F103902AA7}">
      <dsp:nvSpPr>
        <dsp:cNvPr id="0" name=""/>
        <dsp:cNvSpPr/>
      </dsp:nvSpPr>
      <dsp:spPr>
        <a:xfrm>
          <a:off x="781556" y="3312359"/>
          <a:ext cx="2569325" cy="2569325"/>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70E83-BBD9-49D2-8DE0-716172421002}">
      <dsp:nvSpPr>
        <dsp:cNvPr id="0" name=""/>
        <dsp:cNvSpPr/>
      </dsp:nvSpPr>
      <dsp:spPr>
        <a:xfrm>
          <a:off x="399" y="303123"/>
          <a:ext cx="1506800" cy="39388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ru-RU" sz="1500" b="1" kern="1200" dirty="0" err="1" smtClean="0">
              <a:solidFill>
                <a:schemeClr val="tx1"/>
              </a:solidFill>
            </a:rPr>
            <a:t>гос</a:t>
          </a:r>
          <a:r>
            <a:rPr lang="ru-RU" sz="1500" b="1" kern="1200" dirty="0" smtClean="0">
              <a:solidFill>
                <a:schemeClr val="tx1"/>
              </a:solidFill>
            </a:rPr>
            <a:t>. управление</a:t>
          </a:r>
          <a:endParaRPr lang="ru-RU" sz="1500" b="1" kern="1200" dirty="0">
            <a:solidFill>
              <a:schemeClr val="tx1"/>
            </a:solidFill>
          </a:endParaRPr>
        </a:p>
      </dsp:txBody>
      <dsp:txXfrm>
        <a:off x="197341" y="303123"/>
        <a:ext cx="1112916" cy="393884"/>
      </dsp:txXfrm>
    </dsp:sp>
    <dsp:sp modelId="{966DBFEE-14D6-4766-8367-F31A385B6543}">
      <dsp:nvSpPr>
        <dsp:cNvPr id="0" name=""/>
        <dsp:cNvSpPr/>
      </dsp:nvSpPr>
      <dsp:spPr>
        <a:xfrm>
          <a:off x="1434432" y="301591"/>
          <a:ext cx="1012487" cy="39694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rPr>
            <a:t>1025</a:t>
          </a:r>
          <a:endParaRPr lang="ru-RU" sz="1600" b="1" kern="1200" dirty="0">
            <a:solidFill>
              <a:schemeClr val="tx1"/>
            </a:solidFill>
          </a:endParaRPr>
        </a:p>
      </dsp:txBody>
      <dsp:txXfrm>
        <a:off x="1632907" y="301591"/>
        <a:ext cx="615538" cy="396949"/>
      </dsp:txXfrm>
    </dsp:sp>
    <dsp:sp modelId="{436D97F9-73B0-42F8-9190-91FA714A6B8B}">
      <dsp:nvSpPr>
        <dsp:cNvPr id="0" name=""/>
        <dsp:cNvSpPr/>
      </dsp:nvSpPr>
      <dsp:spPr>
        <a:xfrm>
          <a:off x="2374153" y="301591"/>
          <a:ext cx="911595" cy="39694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rPr>
            <a:t>557</a:t>
          </a:r>
          <a:endParaRPr lang="ru-RU" sz="1600" b="1" kern="1200" dirty="0">
            <a:solidFill>
              <a:schemeClr val="tx1"/>
            </a:solidFill>
          </a:endParaRPr>
        </a:p>
      </dsp:txBody>
      <dsp:txXfrm>
        <a:off x="2572628" y="301591"/>
        <a:ext cx="514646" cy="3969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68D14-8264-42E7-BD4A-AAC7E6BE8871}">
      <dsp:nvSpPr>
        <dsp:cNvPr id="0" name=""/>
        <dsp:cNvSpPr/>
      </dsp:nvSpPr>
      <dsp:spPr>
        <a:xfrm>
          <a:off x="1101" y="357191"/>
          <a:ext cx="1600115" cy="428624"/>
        </a:xfrm>
        <a:prstGeom prst="chevron">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9525" cap="flat" cmpd="sng" algn="ctr">
          <a:solidFill>
            <a:schemeClr val="accent4">
              <a:shade val="95000"/>
              <a:satMod val="105000"/>
            </a:schemeClr>
          </a:solidFill>
          <a:prstDash val="solid"/>
        </a:ln>
        <a:effectLst>
          <a:outerShdw blurRad="40000" dist="23000" dir="5400000" rotWithShape="0">
            <a:srgbClr val="000000">
              <a:alpha val="35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100000"/>
            </a:lnSpc>
            <a:spcBef>
              <a:spcPct val="0"/>
            </a:spcBef>
            <a:spcAft>
              <a:spcPts val="0"/>
            </a:spcAft>
          </a:pPr>
          <a:r>
            <a:rPr lang="ru-RU" sz="1600" b="1" kern="1200" dirty="0" smtClean="0">
              <a:solidFill>
                <a:schemeClr val="tx1"/>
              </a:solidFill>
            </a:rPr>
            <a:t>образова</a:t>
          </a:r>
        </a:p>
        <a:p>
          <a:pPr lvl="0" algn="ctr" defTabSz="711200">
            <a:lnSpc>
              <a:spcPct val="100000"/>
            </a:lnSpc>
            <a:spcBef>
              <a:spcPct val="0"/>
            </a:spcBef>
            <a:spcAft>
              <a:spcPts val="0"/>
            </a:spcAft>
          </a:pPr>
          <a:r>
            <a:rPr lang="ru-RU" sz="1600" b="1" kern="1200" dirty="0" err="1" smtClean="0">
              <a:solidFill>
                <a:schemeClr val="tx1"/>
              </a:solidFill>
            </a:rPr>
            <a:t>ние</a:t>
          </a:r>
          <a:endParaRPr lang="ru-RU" sz="1600" b="1" kern="1200" dirty="0">
            <a:solidFill>
              <a:schemeClr val="tx1"/>
            </a:solidFill>
          </a:endParaRPr>
        </a:p>
      </dsp:txBody>
      <dsp:txXfrm>
        <a:off x="215413" y="357191"/>
        <a:ext cx="1171491" cy="428624"/>
      </dsp:txXfrm>
    </dsp:sp>
    <dsp:sp modelId="{87DCD938-4833-4D1D-9766-AEAD9B834FDE}">
      <dsp:nvSpPr>
        <dsp:cNvPr id="0" name=""/>
        <dsp:cNvSpPr/>
      </dsp:nvSpPr>
      <dsp:spPr>
        <a:xfrm>
          <a:off x="1507670" y="357191"/>
          <a:ext cx="935461" cy="428624"/>
        </a:xfrm>
        <a:prstGeom prst="chevron">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ru-RU" sz="1600" b="1" kern="1200" dirty="0" smtClean="0">
              <a:solidFill>
                <a:schemeClr val="tx1"/>
              </a:solidFill>
            </a:rPr>
            <a:t>1520</a:t>
          </a:r>
          <a:endParaRPr lang="ru-RU" sz="1600" b="1" kern="1200" dirty="0">
            <a:solidFill>
              <a:schemeClr val="tx1"/>
            </a:solidFill>
          </a:endParaRPr>
        </a:p>
      </dsp:txBody>
      <dsp:txXfrm>
        <a:off x="1721982" y="357191"/>
        <a:ext cx="506837" cy="428624"/>
      </dsp:txXfrm>
    </dsp:sp>
    <dsp:sp modelId="{420408E4-D093-4F3B-A53C-CD1B21F73481}">
      <dsp:nvSpPr>
        <dsp:cNvPr id="0" name=""/>
        <dsp:cNvSpPr/>
      </dsp:nvSpPr>
      <dsp:spPr>
        <a:xfrm>
          <a:off x="2349585" y="357191"/>
          <a:ext cx="935461" cy="428624"/>
        </a:xfrm>
        <a:prstGeom prst="chevron">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ru-RU" sz="1600" b="1" kern="1200" dirty="0" smtClean="0"/>
            <a:t>1290</a:t>
          </a:r>
          <a:endParaRPr lang="ru-RU" sz="1600" b="1" kern="1200" dirty="0"/>
        </a:p>
      </dsp:txBody>
      <dsp:txXfrm>
        <a:off x="2563897" y="357191"/>
        <a:ext cx="506837" cy="4286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96550-C09D-4EDF-90BE-B25AD6D33EE2}">
      <dsp:nvSpPr>
        <dsp:cNvPr id="0" name=""/>
        <dsp:cNvSpPr/>
      </dsp:nvSpPr>
      <dsp:spPr>
        <a:xfrm>
          <a:off x="0" y="-60362"/>
          <a:ext cx="2428892" cy="2214572"/>
        </a:xfrm>
        <a:prstGeom prst="swooshArrow">
          <a:avLst>
            <a:gd name="adj1" fmla="val 25000"/>
            <a:gd name="adj2" fmla="val 25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0F4518-825B-431B-9C10-529D8C0B5CF3}">
      <dsp:nvSpPr>
        <dsp:cNvPr id="0" name=""/>
        <dsp:cNvSpPr/>
      </dsp:nvSpPr>
      <dsp:spPr>
        <a:xfrm>
          <a:off x="308469" y="1335657"/>
          <a:ext cx="63151" cy="63151"/>
        </a:xfrm>
        <a:prstGeom prst="ellipse">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206D90-6131-4A16-9450-3D6129A6BFC4}">
      <dsp:nvSpPr>
        <dsp:cNvPr id="0" name=""/>
        <dsp:cNvSpPr/>
      </dsp:nvSpPr>
      <dsp:spPr>
        <a:xfrm>
          <a:off x="71439" y="1154079"/>
          <a:ext cx="1103142" cy="865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463" tIns="0" rIns="0" bIns="0" numCol="1" spcCol="1270" anchor="t" anchorCtr="0">
          <a:noAutofit/>
        </a:bodyPr>
        <a:lstStyle/>
        <a:p>
          <a:pPr lvl="0" algn="l" defTabSz="800100">
            <a:lnSpc>
              <a:spcPct val="90000"/>
            </a:lnSpc>
            <a:spcBef>
              <a:spcPct val="0"/>
            </a:spcBef>
            <a:spcAft>
              <a:spcPct val="35000"/>
            </a:spcAft>
          </a:pPr>
          <a:r>
            <a:rPr lang="ru-RU" sz="1800" b="1" kern="1200" dirty="0" smtClean="0"/>
            <a:t>123 % пенсии</a:t>
          </a:r>
          <a:endParaRPr lang="ru-RU" sz="1800" b="1" kern="1200" dirty="0"/>
        </a:p>
      </dsp:txBody>
      <dsp:txXfrm>
        <a:off x="71439" y="1154079"/>
        <a:ext cx="1103142" cy="865025"/>
      </dsp:txXfrm>
    </dsp:sp>
    <dsp:sp modelId="{59021826-01DC-4FA6-9E5E-89D8DC952742}">
      <dsp:nvSpPr>
        <dsp:cNvPr id="0" name=""/>
        <dsp:cNvSpPr/>
      </dsp:nvSpPr>
      <dsp:spPr>
        <a:xfrm>
          <a:off x="865899" y="923049"/>
          <a:ext cx="114157" cy="114157"/>
        </a:xfrm>
        <a:prstGeom prst="ellipse">
          <a:avLst/>
        </a:prstGeom>
        <a:solidFill>
          <a:schemeClr val="accent1">
            <a:shade val="50000"/>
            <a:hueOff val="240958"/>
            <a:satOff val="-5040"/>
            <a:lumOff val="280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33266E-9E42-4DB8-88EF-99A326038821}">
      <dsp:nvSpPr>
        <dsp:cNvPr id="0" name=""/>
        <dsp:cNvSpPr/>
      </dsp:nvSpPr>
      <dsp:spPr>
        <a:xfrm>
          <a:off x="785820" y="368263"/>
          <a:ext cx="857251" cy="2049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490" tIns="0" rIns="0" bIns="0" numCol="1" spcCol="1270" anchor="t" anchorCtr="0">
          <a:noAutofit/>
        </a:bodyPr>
        <a:lstStyle/>
        <a:p>
          <a:pPr lvl="0" algn="l" defTabSz="711200">
            <a:lnSpc>
              <a:spcPct val="90000"/>
            </a:lnSpc>
            <a:spcBef>
              <a:spcPct val="0"/>
            </a:spcBef>
            <a:spcAft>
              <a:spcPct val="35000"/>
            </a:spcAft>
          </a:pPr>
          <a:r>
            <a:rPr lang="ru-RU" sz="1600" b="1" kern="1200" dirty="0" smtClean="0"/>
            <a:t>140 % ср.мес.</a:t>
          </a:r>
        </a:p>
        <a:p>
          <a:pPr lvl="0" algn="l" defTabSz="711200">
            <a:lnSpc>
              <a:spcPct val="90000"/>
            </a:lnSpc>
            <a:spcBef>
              <a:spcPct val="0"/>
            </a:spcBef>
            <a:spcAft>
              <a:spcPct val="35000"/>
            </a:spcAft>
          </a:pPr>
          <a:r>
            <a:rPr lang="ru-RU" sz="1600" b="1" kern="1200" dirty="0" smtClean="0"/>
            <a:t>доходы</a:t>
          </a:r>
          <a:endParaRPr lang="ru-RU" sz="1600" b="1" kern="1200" dirty="0"/>
        </a:p>
      </dsp:txBody>
      <dsp:txXfrm>
        <a:off x="785820" y="368263"/>
        <a:ext cx="857251" cy="2049552"/>
      </dsp:txXfrm>
    </dsp:sp>
    <dsp:sp modelId="{A4018AB8-E629-41A9-B8E3-1E834701B932}">
      <dsp:nvSpPr>
        <dsp:cNvPr id="0" name=""/>
        <dsp:cNvSpPr/>
      </dsp:nvSpPr>
      <dsp:spPr>
        <a:xfrm>
          <a:off x="1536274" y="671963"/>
          <a:ext cx="157877" cy="157877"/>
        </a:xfrm>
        <a:prstGeom prst="ellipse">
          <a:avLst/>
        </a:prstGeom>
        <a:solidFill>
          <a:schemeClr val="accent1">
            <a:shade val="50000"/>
            <a:hueOff val="240958"/>
            <a:satOff val="-5040"/>
            <a:lumOff val="280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5ACC57-512D-4460-A734-8C5050E81EA4}">
      <dsp:nvSpPr>
        <dsp:cNvPr id="0" name=""/>
        <dsp:cNvSpPr/>
      </dsp:nvSpPr>
      <dsp:spPr>
        <a:xfrm>
          <a:off x="1500197" y="142876"/>
          <a:ext cx="812965" cy="2271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656" tIns="0" rIns="0" bIns="0" numCol="1" spcCol="1270" anchor="t" anchorCtr="0">
          <a:noAutofit/>
        </a:bodyPr>
        <a:lstStyle/>
        <a:p>
          <a:pPr lvl="0" algn="l" defTabSz="755650">
            <a:lnSpc>
              <a:spcPct val="90000"/>
            </a:lnSpc>
            <a:spcBef>
              <a:spcPct val="0"/>
            </a:spcBef>
            <a:spcAft>
              <a:spcPct val="35000"/>
            </a:spcAft>
          </a:pPr>
          <a:r>
            <a:rPr lang="ru-RU" sz="1700" b="1" kern="1200" dirty="0" smtClean="0"/>
            <a:t>141 % </a:t>
          </a:r>
          <a:r>
            <a:rPr lang="ru-RU" sz="1700" b="1" kern="1200" dirty="0" err="1" smtClean="0"/>
            <a:t>з</a:t>
          </a:r>
          <a:r>
            <a:rPr lang="ru-RU" sz="1700" b="1" kern="1200" dirty="0" smtClean="0"/>
            <a:t>/плата</a:t>
          </a:r>
          <a:endParaRPr lang="ru-RU" sz="1700" b="1" kern="1200" dirty="0"/>
        </a:p>
      </dsp:txBody>
      <dsp:txXfrm>
        <a:off x="1500197" y="142876"/>
        <a:ext cx="812965" cy="22711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3#5">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3#6">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3#7">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3#7">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3#7">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3#7">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3#7">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3#7">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3#7">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3#7">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vList3#7">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0.7561</cdr:x>
      <cdr:y>0.08108</cdr:y>
    </cdr:from>
    <cdr:to>
      <cdr:x>0.98374</cdr:x>
      <cdr:y>0.51351</cdr:y>
    </cdr:to>
    <cdr:sp macro="" textlink="">
      <cdr:nvSpPr>
        <cdr:cNvPr id="2" name="TextBox 1"/>
        <cdr:cNvSpPr txBox="1"/>
      </cdr:nvSpPr>
      <cdr:spPr>
        <a:xfrm xmlns:a="http://schemas.openxmlformats.org/drawingml/2006/main">
          <a:off x="6643734" y="214314"/>
          <a:ext cx="2000264" cy="1143008"/>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l"/>
          <a:r>
            <a:rPr lang="ru-RU" sz="1400" dirty="0" smtClean="0"/>
            <a:t>Выполнение уровня </a:t>
          </a:r>
        </a:p>
        <a:p xmlns:a="http://schemas.openxmlformats.org/drawingml/2006/main">
          <a:pPr algn="l"/>
          <a:r>
            <a:rPr lang="ru-RU" sz="1400" dirty="0" smtClean="0"/>
            <a:t>заработной платы к </a:t>
          </a:r>
        </a:p>
        <a:p xmlns:a="http://schemas.openxmlformats.org/drawingml/2006/main">
          <a:pPr algn="l"/>
          <a:r>
            <a:rPr lang="ru-RU" sz="1400" dirty="0" smtClean="0"/>
            <a:t>плановому</a:t>
          </a:r>
        </a:p>
        <a:p xmlns:a="http://schemas.openxmlformats.org/drawingml/2006/main">
          <a:pPr algn="l"/>
          <a:r>
            <a:rPr lang="ru-RU" sz="1400" dirty="0" smtClean="0"/>
            <a:t> значению составило</a:t>
          </a:r>
        </a:p>
        <a:p xmlns:a="http://schemas.openxmlformats.org/drawingml/2006/main">
          <a:pPr algn="l"/>
          <a:r>
            <a:rPr lang="ru-RU" sz="1400" dirty="0" smtClean="0"/>
            <a:t> 146 %</a:t>
          </a:r>
        </a:p>
        <a:p xmlns:a="http://schemas.openxmlformats.org/drawingml/2006/main">
          <a:pPr algn="l"/>
          <a:r>
            <a:rPr lang="ru-RU" sz="1400" dirty="0" smtClean="0"/>
            <a:t> (2010/2017)</a:t>
          </a:r>
          <a:endParaRPr lang="ru-RU" sz="14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11693B-740F-451C-89FE-CC2ED2928D4A}" type="datetimeFigureOut">
              <a:rPr lang="ru-RU" smtClean="0"/>
              <a:pPr/>
              <a:t>12.12.2018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4B88D7-C530-4E50-8D05-598D09F32231}" type="slidenum">
              <a:rPr lang="ru-RU" smtClean="0"/>
              <a:pPr/>
              <a:t>‹#›</a:t>
            </a:fld>
            <a:endParaRPr lang="ru-RU"/>
          </a:p>
        </p:txBody>
      </p:sp>
    </p:spTree>
    <p:extLst>
      <p:ext uri="{BB962C8B-B14F-4D97-AF65-F5344CB8AC3E}">
        <p14:creationId xmlns:p14="http://schemas.microsoft.com/office/powerpoint/2010/main" xmlns="" val="1161268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Учитывались сценарные условия функционирования экономики Российской Федерации, Забайкальского края, анализ развития экономики муниципального района. За основу взяты статистические отчетные данные за 2013-2017 годы и сведения по перспективе развития, представленные предприятиями и организациями муниципального района, с учетом итогов реализации комплексной программы социально-экономического развития муниципального района «Чернышевский район»  на 2011-2020 годы.</a:t>
            </a:r>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2</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За последние 5 лет в </a:t>
            </a:r>
            <a:r>
              <a:rPr lang="ru-RU" sz="1200" b="1" kern="1200" dirty="0" smtClean="0">
                <a:solidFill>
                  <a:schemeClr val="tx1"/>
                </a:solidFill>
                <a:latin typeface="+mn-lt"/>
                <a:ea typeface="+mn-ea"/>
                <a:cs typeface="+mn-cs"/>
              </a:rPr>
              <a:t>спортивной сфере</a:t>
            </a:r>
            <a:r>
              <a:rPr lang="ru-RU" sz="1200" kern="1200" dirty="0" smtClean="0">
                <a:solidFill>
                  <a:schemeClr val="tx1"/>
                </a:solidFill>
                <a:latin typeface="+mn-lt"/>
                <a:ea typeface="+mn-ea"/>
                <a:cs typeface="+mn-cs"/>
              </a:rPr>
              <a:t> района  произошли позитивные изменения, в части увеличения числа лиц,  занимающихся физической культурой   и  спортом в 2017 году увеличение составило 131,1 % по сравнению с уровнем  2013 года, и к плановому значению составило 131,9 %.  Количество спортивных сооружений, единиц,  в расчете на 1000 человек населения  в 2013 году составлял  2,50, в 2017 составил 2,61, ввиду изменения численности населения.</a:t>
            </a:r>
          </a:p>
          <a:p>
            <a:r>
              <a:rPr lang="ru-RU" sz="1200" kern="1200" dirty="0" smtClean="0">
                <a:solidFill>
                  <a:schemeClr val="tx1"/>
                </a:solidFill>
                <a:latin typeface="+mn-lt"/>
                <a:ea typeface="+mn-ea"/>
                <a:cs typeface="+mn-cs"/>
              </a:rPr>
              <a:t>	Для сферы «физической культуры  и спорта» актуальны следующие проблемы: недостаточная материально-техническая база спортивных учреждений; отсутствие спортивного комплекса в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Чернышевск; потребность в строительстве новых и капитальном ремонте существующих спортивных учреждений (спортивных площадок); недостаточное бюджетное финансирование.</a:t>
            </a:r>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11</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Чернышевский  район имеет   многоотраслевую структуру экономики. Основными отраслями являются (по убыванию): транспорт (деятельность железнодорожного  транспорта), промышленность, торговля, сельское хозяйство, сфера услуг и общественное питание. </a:t>
            </a:r>
          </a:p>
          <a:p>
            <a:r>
              <a:rPr lang="ru-RU" sz="1200" kern="1200" dirty="0" smtClean="0">
                <a:solidFill>
                  <a:schemeClr val="tx1"/>
                </a:solidFill>
                <a:latin typeface="+mn-lt"/>
                <a:ea typeface="+mn-ea"/>
                <a:cs typeface="+mn-cs"/>
              </a:rPr>
              <a:t>В структуре основных</a:t>
            </a:r>
            <a:r>
              <a:rPr lang="ru-RU" sz="1200" kern="1200" baseline="0" dirty="0" smtClean="0">
                <a:solidFill>
                  <a:schemeClr val="tx1"/>
                </a:solidFill>
                <a:latin typeface="+mn-lt"/>
                <a:ea typeface="+mn-ea"/>
                <a:cs typeface="+mn-cs"/>
              </a:rPr>
              <a:t> видов экономической деятельности  значительно уменьшилась доля добывающей промышленности от 16,7 % в 2013 году до 1,5 % в 2017 году; доля обрабатывающей промышленности увеличилась до 31,1%;  увеличение произошло и по сельскому хозяйству до 17,1 % с 11,2%.</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	снижение числа организации и индивидуальных предпринимателей на территории района происходит с 2015 года, связано с кризисными процессами в российской  экономике.</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12</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	Планируемого роста </a:t>
            </a:r>
            <a:r>
              <a:rPr lang="ru-RU" sz="1200" b="1" kern="1200" dirty="0" smtClean="0">
                <a:solidFill>
                  <a:schemeClr val="tx1"/>
                </a:solidFill>
                <a:latin typeface="+mn-lt"/>
                <a:ea typeface="+mn-ea"/>
                <a:cs typeface="+mn-cs"/>
              </a:rPr>
              <a:t>промышленного производства</a:t>
            </a:r>
            <a:r>
              <a:rPr lang="ru-RU" sz="1200" kern="1200" dirty="0" smtClean="0">
                <a:solidFill>
                  <a:schemeClr val="tx1"/>
                </a:solidFill>
                <a:latin typeface="+mn-lt"/>
                <a:ea typeface="+mn-ea"/>
                <a:cs typeface="+mn-cs"/>
              </a:rPr>
              <a:t> к 2017 году достигнуть не удалось. За семилетний период объём произведённой в районе промышленной продукции составил всего 48,1 % в сопоставимых ценах к уровню 2010 года при плановом показателе 189,6 %. </a:t>
            </a:r>
          </a:p>
          <a:p>
            <a:r>
              <a:rPr lang="ru-RU" sz="1200" kern="1200" dirty="0" smtClean="0">
                <a:solidFill>
                  <a:schemeClr val="tx1"/>
                </a:solidFill>
                <a:latin typeface="+mn-lt"/>
                <a:ea typeface="+mn-ea"/>
                <a:cs typeface="+mn-cs"/>
              </a:rPr>
              <a:t>Не достижение показателей связано с приостановкой деятельности, в связи с консервацией, предприятий Жирекенского производственного комплекса, а также с отказом от  реализации инвестиционного проекта  «Уранодобывающее предприятие на базе месторождения «</a:t>
            </a:r>
            <a:r>
              <a:rPr lang="ru-RU" sz="1200" kern="1200" dirty="0" err="1" smtClean="0">
                <a:solidFill>
                  <a:schemeClr val="tx1"/>
                </a:solidFill>
                <a:latin typeface="+mn-lt"/>
                <a:ea typeface="+mn-ea"/>
                <a:cs typeface="+mn-cs"/>
              </a:rPr>
              <a:t>Оловское</a:t>
            </a:r>
            <a:r>
              <a:rPr lang="ru-RU" sz="1200" kern="1200" dirty="0" smtClean="0">
                <a:solidFill>
                  <a:schemeClr val="tx1"/>
                </a:solidFill>
                <a:latin typeface="+mn-lt"/>
                <a:ea typeface="+mn-ea"/>
                <a:cs typeface="+mn-cs"/>
              </a:rPr>
              <a:t>» инициатором проекта ОАО «</a:t>
            </a:r>
            <a:r>
              <a:rPr lang="ru-RU" sz="1200" kern="1200" dirty="0" err="1" smtClean="0">
                <a:solidFill>
                  <a:schemeClr val="tx1"/>
                </a:solidFill>
                <a:latin typeface="+mn-lt"/>
                <a:ea typeface="+mn-ea"/>
                <a:cs typeface="+mn-cs"/>
              </a:rPr>
              <a:t>Техснабэкспорт</a:t>
            </a:r>
            <a:r>
              <a:rPr lang="ru-RU" sz="1200" kern="1200" dirty="0" smtClean="0">
                <a:solidFill>
                  <a:schemeClr val="tx1"/>
                </a:solidFill>
                <a:latin typeface="+mn-lt"/>
                <a:ea typeface="+mn-ea"/>
                <a:cs typeface="+mn-cs"/>
              </a:rPr>
              <a:t>», не реализацией проекта по добыче известняка в п. Букачача. Благодаря объемам по выпуску продукции машиностроения (Вагонного ремонтного   депо "Чернышевск-Забайкальский "Обособленное структурное подразделение  акционерного общества  "Вагонная ремонтная  компания - 1"), удалось остановить снижение промышленного производства  и, начиная с 2014 года, наблюдается динамичный рост. Продукция указанного предприятия в общем объеме обрабатывающей промышленности составляет (73,5%).</a:t>
            </a:r>
          </a:p>
          <a:p>
            <a:r>
              <a:rPr lang="ru-RU" sz="1200" kern="1200" dirty="0" smtClean="0">
                <a:solidFill>
                  <a:schemeClr val="tx1"/>
                </a:solidFill>
                <a:latin typeface="+mn-lt"/>
                <a:ea typeface="+mn-ea"/>
                <a:cs typeface="+mn-cs"/>
              </a:rPr>
              <a:t>Структура «внутреннего территориального продукта» претерпела значительные изменения, по сравнению с 2013 годом, доля добычи полезных ископаемых в 2017 году сократилась до 4,1 % от  34,6 % (приостановка деятельности Жирекенского </a:t>
            </a:r>
            <a:r>
              <a:rPr lang="ru-RU" sz="1200" kern="1200" dirty="0" err="1" smtClean="0">
                <a:solidFill>
                  <a:schemeClr val="tx1"/>
                </a:solidFill>
                <a:latin typeface="+mn-lt"/>
                <a:ea typeface="+mn-ea"/>
                <a:cs typeface="+mn-cs"/>
              </a:rPr>
              <a:t>ГОКа</a:t>
            </a:r>
            <a:r>
              <a:rPr lang="ru-RU" sz="1200" kern="1200" dirty="0" smtClean="0">
                <a:solidFill>
                  <a:schemeClr val="tx1"/>
                </a:solidFill>
                <a:latin typeface="+mn-lt"/>
                <a:ea typeface="+mn-ea"/>
                <a:cs typeface="+mn-cs"/>
              </a:rPr>
              <a:t>),  доля обрабатывающей промышленности с 51,5 % в 2013 году увеличилась в 2017 году до 86,3%. Доля от распределения тепла, воды сократилась в 2017 году до 9,5 % с 13,9 % 2013 года.</a:t>
            </a:r>
          </a:p>
          <a:p>
            <a:r>
              <a:rPr lang="ru-RU" sz="1200" kern="1200" dirty="0" smtClean="0">
                <a:solidFill>
                  <a:schemeClr val="tx1"/>
                </a:solidFill>
                <a:latin typeface="+mn-lt"/>
                <a:ea typeface="+mn-ea"/>
                <a:cs typeface="+mn-cs"/>
              </a:rPr>
              <a:t>	Малые предприятия распределились следующим образом, в порядке убывания: производство тепла предприятиями ЖКХ составляет 6%, производство и распределение воды, водоотведения составляют 3,5 %, производство пластмассовых изделий 2,9 %, производство щебня, производство пищевых продуктов 1,2 %. </a:t>
            </a:r>
          </a:p>
          <a:p>
            <a:r>
              <a:rPr lang="ru-RU" sz="1200" kern="1200" dirty="0" smtClean="0">
                <a:solidFill>
                  <a:schemeClr val="tx1"/>
                </a:solidFill>
                <a:latin typeface="+mn-lt"/>
                <a:ea typeface="+mn-ea"/>
                <a:cs typeface="+mn-cs"/>
              </a:rPr>
              <a:t>ВТП района на душу населения составляет 1,62 тыс. руб.(условно).</a:t>
            </a:r>
          </a:p>
          <a:p>
            <a:r>
              <a:rPr lang="ru-RU" sz="1200" kern="1200" dirty="0" smtClean="0">
                <a:solidFill>
                  <a:schemeClr val="tx1"/>
                </a:solidFill>
                <a:latin typeface="+mn-lt"/>
                <a:ea typeface="+mn-ea"/>
                <a:cs typeface="+mn-cs"/>
              </a:rPr>
              <a:t>ВРП Забайкальского края  на душу населения составляет 243,1 тыс. руб.</a:t>
            </a:r>
          </a:p>
          <a:p>
            <a:r>
              <a:rPr lang="ru-RU" sz="1200" kern="1200" dirty="0" smtClean="0">
                <a:solidFill>
                  <a:schemeClr val="tx1"/>
                </a:solidFill>
                <a:latin typeface="+mn-lt"/>
                <a:ea typeface="+mn-ea"/>
                <a:cs typeface="+mn-cs"/>
              </a:rPr>
              <a:t>ВВП РФ на душу населения составляет 1521,6 тыс. руб.</a:t>
            </a:r>
          </a:p>
          <a:p>
            <a:r>
              <a:rPr lang="ru-RU" sz="1200" kern="1200" dirty="0" smtClean="0">
                <a:solidFill>
                  <a:schemeClr val="tx1"/>
                </a:solidFill>
                <a:latin typeface="+mn-lt"/>
                <a:ea typeface="+mn-ea"/>
                <a:cs typeface="+mn-cs"/>
              </a:rPr>
              <a:t>ВТП района от ВРП края составляет 0,7 %, от уровня РФ 0,1 %.</a:t>
            </a:r>
          </a:p>
          <a:p>
            <a:r>
              <a:rPr lang="ru-RU" sz="1200" kern="1200" dirty="0" smtClean="0">
                <a:solidFill>
                  <a:schemeClr val="tx1"/>
                </a:solidFill>
                <a:latin typeface="+mn-lt"/>
                <a:ea typeface="+mn-ea"/>
                <a:cs typeface="+mn-cs"/>
              </a:rPr>
              <a:t>Таким образом, уровень развития промышленности Чернышевского района  находится  на низком уровне.</a:t>
            </a:r>
          </a:p>
          <a:p>
            <a:r>
              <a:rPr lang="ru-RU" sz="1200" kern="1200" dirty="0" smtClean="0">
                <a:solidFill>
                  <a:schemeClr val="tx1"/>
                </a:solidFill>
                <a:latin typeface="+mn-lt"/>
                <a:ea typeface="+mn-ea"/>
                <a:cs typeface="+mn-cs"/>
              </a:rPr>
              <a:t>Среди основных проблем развития промышленности следует отметить: низкую степень диверсификации отраслевой структуры промышленности; устаревшие технологии производства и, как следствие, низкую конкурентоспособность выпускаемой продукции; а также низкую инвестиционную активность промышленных предприятий; суровые климатические условия, следствием которых является высокая капиталоемкость производства; высокие тарифы на энергоносители, ГСМ; удаленность территории; низкая плотность населения; неблагоприятная инвестиционная среда.</a:t>
            </a:r>
          </a:p>
          <a:p>
            <a:endParaRPr lang="ru-RU" dirty="0" smtClean="0"/>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13</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r>
              <a:rPr lang="ru-RU" sz="1200" kern="1200" dirty="0" smtClean="0">
                <a:solidFill>
                  <a:schemeClr val="tx1"/>
                </a:solidFill>
                <a:latin typeface="+mn-lt"/>
                <a:ea typeface="+mn-ea"/>
                <a:cs typeface="+mn-cs"/>
              </a:rPr>
              <a:t>По объему </a:t>
            </a:r>
            <a:r>
              <a:rPr lang="ru-RU" sz="1200" b="1" kern="1200" dirty="0" smtClean="0">
                <a:solidFill>
                  <a:schemeClr val="tx1"/>
                </a:solidFill>
                <a:latin typeface="+mn-lt"/>
                <a:ea typeface="+mn-ea"/>
                <a:cs typeface="+mn-cs"/>
              </a:rPr>
              <a:t>сельскохозяйственного производства</a:t>
            </a:r>
            <a:r>
              <a:rPr lang="ru-RU" sz="1200" kern="1200" dirty="0" smtClean="0">
                <a:solidFill>
                  <a:schemeClr val="tx1"/>
                </a:solidFill>
                <a:latin typeface="+mn-lt"/>
                <a:ea typeface="+mn-ea"/>
                <a:cs typeface="+mn-cs"/>
              </a:rPr>
              <a:t> район занимает 10 место в Забайкальском крае по итогам 2017 года.</a:t>
            </a:r>
          </a:p>
          <a:p>
            <a:r>
              <a:rPr lang="ru-RU" sz="1200" kern="1200" dirty="0" smtClean="0">
                <a:solidFill>
                  <a:schemeClr val="tx1"/>
                </a:solidFill>
                <a:latin typeface="+mn-lt"/>
                <a:ea typeface="+mn-ea"/>
                <a:cs typeface="+mn-cs"/>
              </a:rPr>
              <a:t>	Валовая продукция сельского хозяйства  во всех категориях хозяйств в 2017 году составила 912,3 млн. руб., что составило 163,1 % к уровню 2013 года, к уровню 2010 года выполнен на 135,8 % в сопоставимых ценах, к плановому значению 2017 года составил 174,4%). </a:t>
            </a:r>
          </a:p>
          <a:p>
            <a:r>
              <a:rPr lang="ru-RU" sz="1200" kern="1200" dirty="0" smtClean="0">
                <a:solidFill>
                  <a:schemeClr val="tx1"/>
                </a:solidFill>
                <a:latin typeface="+mn-lt"/>
                <a:ea typeface="+mn-ea"/>
                <a:cs typeface="+mn-cs"/>
              </a:rPr>
              <a:t>Реализация инвестиционного проекта краевого значения на территории Чернышевского района, инициатором которого является АО «Племенной завод «Комсомолец» - проект «Развитие </a:t>
            </a:r>
            <a:r>
              <a:rPr lang="ru-RU" sz="1200" kern="1200" dirty="0" err="1" smtClean="0">
                <a:solidFill>
                  <a:schemeClr val="tx1"/>
                </a:solidFill>
                <a:latin typeface="+mn-lt"/>
                <a:ea typeface="+mn-ea"/>
                <a:cs typeface="+mn-cs"/>
              </a:rPr>
              <a:t>подотраслей</a:t>
            </a:r>
            <a:r>
              <a:rPr lang="ru-RU" sz="1200" kern="1200" dirty="0" smtClean="0">
                <a:solidFill>
                  <a:schemeClr val="tx1"/>
                </a:solidFill>
                <a:latin typeface="+mn-lt"/>
                <a:ea typeface="+mn-ea"/>
                <a:cs typeface="+mn-cs"/>
              </a:rPr>
              <a:t> овцеводства, мясного скотоводства, производства рапса и зерновых культур, вовлечение земель сельских поселений. Территориальная диверсификация сельскохозяйственной деятельности с целью снижения специализированных рисков, вовлечение земель муниципального образования» придал  импульс в развитие сельского хозяйства в районе. </a:t>
            </a:r>
            <a:r>
              <a:rPr lang="ru-RU" sz="1200" b="1" kern="1200" dirty="0" smtClean="0">
                <a:solidFill>
                  <a:schemeClr val="tx1"/>
                </a:solidFill>
                <a:latin typeface="+mn-lt"/>
                <a:ea typeface="+mn-ea"/>
                <a:cs typeface="+mn-cs"/>
              </a:rPr>
              <a:t>Индекс производства продукции сельского </a:t>
            </a:r>
            <a:r>
              <a:rPr lang="ru-RU" sz="1200" kern="1200" dirty="0" smtClean="0">
                <a:solidFill>
                  <a:schemeClr val="tx1"/>
                </a:solidFill>
                <a:latin typeface="+mn-lt"/>
                <a:ea typeface="+mn-ea"/>
                <a:cs typeface="+mn-cs"/>
              </a:rPr>
              <a:t>хозяйства в течение наблюдаемого периода увеличился в 2014 году на 10,6 % к 2013 году, и в 2016 году на 12,7% к 2015 году. Рост произошел за счет увеличения индекса производства по растениеводству, который составил 136,9 % в 2014 году к 2013 году и 229,2% в 2016 году к 2015 году соответственно. </a:t>
            </a:r>
          </a:p>
          <a:p>
            <a:r>
              <a:rPr lang="ru-RU" sz="1200" kern="1200" dirty="0" smtClean="0">
                <a:solidFill>
                  <a:schemeClr val="tx1"/>
                </a:solidFill>
                <a:latin typeface="+mn-lt"/>
                <a:ea typeface="+mn-ea"/>
                <a:cs typeface="+mn-cs"/>
              </a:rPr>
              <a:t>	Доля продукции  сельского хозяйства по видам деятельности в общем объеме продукции сельского хозяйства изменилась: доля растениеводства увеличилась с 27%  в 2013 г. до 43,4% в 2017году, доля продукции животноводства, наоборот, сократилась с 73% в 2013 году до 56,6 % в 2017 г.</a:t>
            </a:r>
          </a:p>
          <a:p>
            <a:r>
              <a:rPr lang="ru-RU" sz="1200" kern="1200" dirty="0" smtClean="0">
                <a:solidFill>
                  <a:schemeClr val="tx1"/>
                </a:solidFill>
                <a:latin typeface="+mn-lt"/>
                <a:ea typeface="+mn-ea"/>
                <a:cs typeface="+mn-cs"/>
              </a:rPr>
              <a:t>	Доля  производства продукции в  сельскохозяйственных организациях от общего объема произведенной продукции составила в 2017 году 30,4%;</a:t>
            </a:r>
          </a:p>
          <a:p>
            <a:r>
              <a:rPr lang="ru-RU" sz="1200" kern="1200" dirty="0" smtClean="0">
                <a:solidFill>
                  <a:schemeClr val="tx1"/>
                </a:solidFill>
                <a:latin typeface="+mn-lt"/>
                <a:ea typeface="+mn-ea"/>
                <a:cs typeface="+mn-cs"/>
              </a:rPr>
              <a:t>	-производства продукции к крестьянских (фермерских) хозяйствах и у индивидуальных предпринимателей – 2,5 %;</a:t>
            </a:r>
          </a:p>
          <a:p>
            <a:r>
              <a:rPr lang="ru-RU" sz="1200" kern="1200" dirty="0" smtClean="0">
                <a:solidFill>
                  <a:schemeClr val="tx1"/>
                </a:solidFill>
                <a:latin typeface="+mn-lt"/>
                <a:ea typeface="+mn-ea"/>
                <a:cs typeface="+mn-cs"/>
              </a:rPr>
              <a:t>	- производства продукции в личных подсобных хозяйствах населения – 67,1 %.</a:t>
            </a:r>
          </a:p>
          <a:p>
            <a:r>
              <a:rPr lang="ru-RU" sz="1200" b="1" kern="1200" dirty="0" smtClean="0">
                <a:solidFill>
                  <a:schemeClr val="tx1"/>
                </a:solidFill>
                <a:latin typeface="+mn-lt"/>
                <a:ea typeface="+mn-ea"/>
                <a:cs typeface="+mn-cs"/>
              </a:rPr>
              <a:t>Увеличение посевных площадей  </a:t>
            </a:r>
            <a:r>
              <a:rPr lang="ru-RU" sz="1200" kern="1200" dirty="0" smtClean="0">
                <a:solidFill>
                  <a:schemeClr val="tx1"/>
                </a:solidFill>
                <a:latin typeface="+mn-lt"/>
                <a:ea typeface="+mn-ea"/>
                <a:cs typeface="+mn-cs"/>
              </a:rPr>
              <a:t>произошло в 3 раза к уровню 2013 года.  Пары увеличились в 3,6 раза к  уровню 2013 года.  Объем зерновых увеличился в 2,6 раза.  С 2015 года возделывается рапс и его объем увеличился в 2017 году  в  8,7 раза,  по сравнению с 2015 годом. По объему произведенного рапса, район занимает 1 место в крае.</a:t>
            </a:r>
          </a:p>
          <a:p>
            <a:r>
              <a:rPr lang="ru-RU" sz="1200" kern="1200" dirty="0" smtClean="0">
                <a:solidFill>
                  <a:schemeClr val="tx1"/>
                </a:solidFill>
                <a:latin typeface="+mn-lt"/>
                <a:ea typeface="+mn-ea"/>
                <a:cs typeface="+mn-cs"/>
              </a:rPr>
              <a:t>	По </a:t>
            </a:r>
            <a:r>
              <a:rPr lang="ru-RU" sz="1200" kern="1200" dirty="0" err="1" smtClean="0">
                <a:solidFill>
                  <a:schemeClr val="tx1"/>
                </a:solidFill>
                <a:latin typeface="+mn-lt"/>
                <a:ea typeface="+mn-ea"/>
                <a:cs typeface="+mn-cs"/>
              </a:rPr>
              <a:t>подотрасли</a:t>
            </a:r>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Животноводство</a:t>
            </a:r>
            <a:r>
              <a:rPr lang="ru-RU" sz="1200" kern="1200" dirty="0" smtClean="0">
                <a:solidFill>
                  <a:schemeClr val="tx1"/>
                </a:solidFill>
                <a:latin typeface="+mn-lt"/>
                <a:ea typeface="+mn-ea"/>
                <a:cs typeface="+mn-cs"/>
              </a:rPr>
              <a:t>»  заметной положительной динамики не наблюдалось. Отсутствовало целенаправленное развитие. Число КФХ сократилось с 51 до 30 единиц, что говорит о недостаточной поддержке государства. Сдерживающим фактором в развитии является отсутствие перерабатывающих производств, а также применение инновационных методов. </a:t>
            </a:r>
          </a:p>
          <a:p>
            <a:r>
              <a:rPr lang="ru-RU" sz="1200" kern="1200" dirty="0" smtClean="0">
                <a:solidFill>
                  <a:schemeClr val="tx1"/>
                </a:solidFill>
                <a:latin typeface="+mn-lt"/>
                <a:ea typeface="+mn-ea"/>
                <a:cs typeface="+mn-cs"/>
              </a:rPr>
              <a:t>	Конкурентоспособность агропромышленного комплекса района ограничена следующими условиями: низкий биоклиматический потенциал земледельческой зоны; отставание по уровню материально-технической оснащённости в силу низкого уровня инвестиционных возможностей сельскохозяйственных товаропроизводителей; низкая добавленная стоимость продукции; отсутствие квалифицированных кадров.</a:t>
            </a:r>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14</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sz="1200" kern="1200" dirty="0" smtClean="0">
                <a:solidFill>
                  <a:schemeClr val="tx1"/>
                </a:solidFill>
                <a:latin typeface="+mn-lt"/>
                <a:ea typeface="+mn-ea"/>
                <a:cs typeface="+mn-cs"/>
              </a:rPr>
              <a:t>	Число субъектов </a:t>
            </a:r>
            <a:r>
              <a:rPr lang="ru-RU" sz="1200" b="1" kern="1200" dirty="0" smtClean="0">
                <a:solidFill>
                  <a:schemeClr val="tx1"/>
                </a:solidFill>
                <a:latin typeface="+mn-lt"/>
                <a:ea typeface="+mn-ea"/>
                <a:cs typeface="+mn-cs"/>
              </a:rPr>
              <a:t>малого и среднего предпринимательства</a:t>
            </a:r>
            <a:r>
              <a:rPr lang="ru-RU" sz="1200" kern="1200" dirty="0" smtClean="0">
                <a:solidFill>
                  <a:schemeClr val="tx1"/>
                </a:solidFill>
                <a:latin typeface="+mn-lt"/>
                <a:ea typeface="+mn-ea"/>
                <a:cs typeface="+mn-cs"/>
              </a:rPr>
              <a:t> на 10 тыс. человек населения в 2017 году составило 185 единиц (2010 г. – 187 единиц; 2013 год – 204,2). К плановому значению составило 81,9 %. Одна из приоритетных целей  развития района, не достигнута. </a:t>
            </a:r>
          </a:p>
          <a:p>
            <a:r>
              <a:rPr lang="ru-RU" sz="1200" kern="1200" dirty="0" smtClean="0">
                <a:solidFill>
                  <a:schemeClr val="tx1"/>
                </a:solidFill>
                <a:latin typeface="+mn-lt"/>
                <a:ea typeface="+mn-ea"/>
                <a:cs typeface="+mn-cs"/>
              </a:rPr>
              <a:t> 	Зарегистрировано и осуществляют свою хозяйственную деятельность 605 предприятий (плановое значение 765  ед.), относящихся к субъектам малого и среднего предпринимательства, в том числе  530 индивидуальных предпринимателей. Количество средних предприятий – 2 ед., малых предприятий – 73. </a:t>
            </a:r>
          </a:p>
          <a:p>
            <a:r>
              <a:rPr lang="ru-RU" sz="1200" kern="1200" dirty="0" smtClean="0">
                <a:solidFill>
                  <a:schemeClr val="tx1"/>
                </a:solidFill>
                <a:latin typeface="+mn-lt"/>
                <a:ea typeface="+mn-ea"/>
                <a:cs typeface="+mn-cs"/>
              </a:rPr>
              <a:t>В структуре СМСП преобладают предприятия по виду деятельности «Торговля» - 260 ед.; «Сельское хозяйство» - 38 ед.; «Деятельность сухопутного транспорта (такси) – 31 ед.; «Деятельность по предоставлению персональных услуг» - 23 ед.; «Предоставление услуги питания» - 13 ед.; «Строительство» - 13 ед.; «Производство пищевой продукции» - 12 ед.; «Гостиницы» - 9; «Операции с недвижимым имуществом» - 8 ед.; «Обеспечение электроэнергией, паром, газом, очистка сточных вод» - 7ед.</a:t>
            </a:r>
          </a:p>
          <a:p>
            <a:r>
              <a:rPr lang="ru-RU" sz="1200" kern="1200" dirty="0" smtClean="0">
                <a:solidFill>
                  <a:schemeClr val="tx1"/>
                </a:solidFill>
                <a:latin typeface="+mn-lt"/>
                <a:ea typeface="+mn-ea"/>
                <a:cs typeface="+mn-cs"/>
              </a:rPr>
              <a:t>	По численности СМП Чернышевский район занимает 2 место в Забайкальском крае и 0,01 % от численности СМП в РФ.</a:t>
            </a:r>
          </a:p>
          <a:p>
            <a:r>
              <a:rPr lang="ru-RU" sz="1200" kern="1200" dirty="0" smtClean="0">
                <a:solidFill>
                  <a:schemeClr val="tx1"/>
                </a:solidFill>
                <a:latin typeface="+mn-lt"/>
                <a:ea typeface="+mn-ea"/>
                <a:cs typeface="+mn-cs"/>
              </a:rPr>
              <a:t>	Среднесписочная численность работников малых и средних предприятий   составила в 2017 году 3059 человек (в 2013 году – 3600 человек).</a:t>
            </a:r>
          </a:p>
          <a:p>
            <a:r>
              <a:rPr lang="ru-RU" sz="1200" kern="1200" dirty="0" smtClean="0">
                <a:solidFill>
                  <a:schemeClr val="tx1"/>
                </a:solidFill>
                <a:latin typeface="+mn-lt"/>
                <a:ea typeface="+mn-ea"/>
                <a:cs typeface="+mn-cs"/>
              </a:rPr>
              <a:t>	Оборот малых и средних предприятий увеличился  к 2017 году и составил 123,9 % в действующих ценах.</a:t>
            </a:r>
          </a:p>
          <a:p>
            <a:r>
              <a:rPr lang="ru-RU" sz="1200" kern="1200" dirty="0" smtClean="0">
                <a:solidFill>
                  <a:schemeClr val="tx1"/>
                </a:solidFill>
                <a:latin typeface="+mn-lt"/>
                <a:ea typeface="+mn-ea"/>
                <a:cs typeface="+mn-cs"/>
              </a:rPr>
              <a:t>Развитие малого предпринимательства сдерживают </a:t>
            </a:r>
            <a:r>
              <a:rPr lang="ru-RU" sz="1200" b="1" kern="1200" dirty="0" smtClean="0">
                <a:solidFill>
                  <a:schemeClr val="tx1"/>
                </a:solidFill>
                <a:latin typeface="+mn-lt"/>
                <a:ea typeface="+mn-ea"/>
                <a:cs typeface="+mn-cs"/>
              </a:rPr>
              <a:t>следующие проблемы</a:t>
            </a:r>
            <a:r>
              <a:rPr lang="ru-RU" sz="1200" kern="1200" dirty="0" smtClean="0">
                <a:solidFill>
                  <a:schemeClr val="tx1"/>
                </a:solidFill>
                <a:latin typeface="+mn-lt"/>
                <a:ea typeface="+mn-ea"/>
                <a:cs typeface="+mn-cs"/>
              </a:rPr>
              <a:t>: ограниченный доступ субъектов малого предпринимательства к заёмным ресурсам; дефицит квалифицированных кадров, недостаточный уровень профессиональной подготовки; затруднённость доступа к рынкам сбыта; низкий уровень самоорганизации малого бизнеса, слабая общественная активность большинства предпринимателей, их разобщённость; недостаточный уровень реально располагаемых денежных доходов населения;  миграция населения; высокий уровень тарифов в Забайкальском крае.</a:t>
            </a:r>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15</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Основной отраслью для инвестирования в 2017 году были транспорт и связь, а именно, модернизация железнодорожного пути на территории района,  а также инвестиции  АО «</a:t>
            </a:r>
            <a:r>
              <a:rPr lang="ru-RU" sz="1200" kern="1200" dirty="0" err="1" smtClean="0">
                <a:solidFill>
                  <a:schemeClr val="tx1"/>
                </a:solidFill>
                <a:latin typeface="+mn-lt"/>
                <a:ea typeface="+mn-ea"/>
                <a:cs typeface="+mn-cs"/>
              </a:rPr>
              <a:t>Племзавод</a:t>
            </a:r>
            <a:r>
              <a:rPr lang="ru-RU" sz="1200" kern="1200" dirty="0" smtClean="0">
                <a:solidFill>
                  <a:schemeClr val="tx1"/>
                </a:solidFill>
                <a:latin typeface="+mn-lt"/>
                <a:ea typeface="+mn-ea"/>
                <a:cs typeface="+mn-cs"/>
              </a:rPr>
              <a:t> Комсомолец» в реализацию инвестиционного проекта по развитию растениеводства.</a:t>
            </a:r>
            <a:endParaRPr lang="ru-RU" dirty="0" smtClean="0"/>
          </a:p>
          <a:p>
            <a:r>
              <a:rPr lang="ru-RU" sz="1200" b="1" kern="1200" dirty="0" smtClean="0">
                <a:solidFill>
                  <a:schemeClr val="tx1"/>
                </a:solidFill>
                <a:latin typeface="+mn-lt"/>
                <a:ea typeface="+mn-ea"/>
                <a:cs typeface="+mn-cs"/>
              </a:rPr>
              <a:t>Проблемы, препятствующие привлечению инвестиций:</a:t>
            </a:r>
            <a:endParaRPr lang="ru-RU" dirty="0" smtClean="0"/>
          </a:p>
          <a:p>
            <a:r>
              <a:rPr lang="ru-RU" sz="1200" kern="1200" dirty="0" smtClean="0">
                <a:solidFill>
                  <a:schemeClr val="tx1"/>
                </a:solidFill>
                <a:latin typeface="+mn-lt"/>
                <a:ea typeface="+mn-ea"/>
                <a:cs typeface="+mn-cs"/>
              </a:rPr>
              <a:t>-наличие простаивавших, неиспользуемых производственных площадей обрабатывающей промышленности;</a:t>
            </a:r>
            <a:endParaRPr lang="ru-RU" dirty="0" smtClean="0"/>
          </a:p>
          <a:p>
            <a:r>
              <a:rPr lang="ru-RU" sz="1200" kern="1200" dirty="0" smtClean="0">
                <a:solidFill>
                  <a:schemeClr val="tx1"/>
                </a:solidFill>
                <a:latin typeface="+mn-lt"/>
                <a:ea typeface="+mn-ea"/>
                <a:cs typeface="+mn-cs"/>
              </a:rPr>
              <a:t>-отсутствие свободных бюджетных ресурсов для реализации мероприятий по территориальному развитию;</a:t>
            </a:r>
            <a:endParaRPr lang="ru-RU" dirty="0" smtClean="0"/>
          </a:p>
          <a:p>
            <a:r>
              <a:rPr lang="ru-RU" sz="1200" kern="1200" dirty="0" smtClean="0">
                <a:solidFill>
                  <a:schemeClr val="tx1"/>
                </a:solidFill>
                <a:latin typeface="+mn-lt"/>
                <a:ea typeface="+mn-ea"/>
                <a:cs typeface="+mn-cs"/>
              </a:rPr>
              <a:t>- отсутствие предъявляемых инвестиционных ресурсов у субъектов экономической деятельности района для реализации мероприятий Стратегии;</a:t>
            </a:r>
            <a:endParaRPr lang="ru-RU" dirty="0" smtClean="0"/>
          </a:p>
          <a:p>
            <a:r>
              <a:rPr lang="ru-RU" sz="1200" kern="1200" dirty="0" smtClean="0">
                <a:solidFill>
                  <a:schemeClr val="tx1"/>
                </a:solidFill>
                <a:latin typeface="+mn-lt"/>
                <a:ea typeface="+mn-ea"/>
                <a:cs typeface="+mn-cs"/>
              </a:rPr>
              <a:t>-недостаток амбиционных проектов для привлечения крупных инвестиций в экономику района.</a:t>
            </a:r>
            <a:endParaRPr lang="ru-RU" dirty="0" smtClean="0"/>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16</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Объем налоговых и неналоговых </a:t>
            </a:r>
            <a:r>
              <a:rPr lang="ru-RU" sz="1200" b="1" kern="1200" dirty="0" smtClean="0">
                <a:solidFill>
                  <a:schemeClr val="tx1"/>
                </a:solidFill>
                <a:latin typeface="+mn-lt"/>
                <a:ea typeface="+mn-ea"/>
                <a:cs typeface="+mn-cs"/>
              </a:rPr>
              <a:t>доходов консолидированного бюджета</a:t>
            </a:r>
            <a:r>
              <a:rPr lang="ru-RU" sz="1200" kern="1200" dirty="0" smtClean="0">
                <a:solidFill>
                  <a:schemeClr val="tx1"/>
                </a:solidFill>
                <a:latin typeface="+mn-lt"/>
                <a:ea typeface="+mn-ea"/>
                <a:cs typeface="+mn-cs"/>
              </a:rPr>
              <a:t> муниципального района «Чернышевский район» в 2017 году, в сравнении с уровнем 2013 года составил 108,5% или увеличился на 22 360,5тыс. руб., к уровню 2010 года составили 81,6 % в сопоставимых ценах и к плановому значению 2017 года 80,5 % соответственно. Доля собственных доходов составила 30,2 %, плановое значение 37% (значение 2010 г. -26 %).  	</a:t>
            </a:r>
          </a:p>
          <a:p>
            <a:r>
              <a:rPr lang="ru-RU" sz="1200" kern="1200" dirty="0" smtClean="0">
                <a:solidFill>
                  <a:schemeClr val="tx1"/>
                </a:solidFill>
                <a:latin typeface="+mn-lt"/>
                <a:ea typeface="+mn-ea"/>
                <a:cs typeface="+mn-cs"/>
              </a:rPr>
              <a:t>	Доходы всего за 2017 год составили 941,2 млн. руб., что составило 71,5 %  к значению 2010 года в сопоставимых ценах, и к плановому значению 2017 года составили  56% соответственно. </a:t>
            </a:r>
          </a:p>
          <a:p>
            <a:r>
              <a:rPr lang="ru-RU" sz="1200" kern="1200" dirty="0" smtClean="0">
                <a:solidFill>
                  <a:schemeClr val="tx1"/>
                </a:solidFill>
                <a:latin typeface="+mn-lt"/>
                <a:ea typeface="+mn-ea"/>
                <a:cs typeface="+mn-cs"/>
              </a:rPr>
              <a:t>	Не достижение соответствующего уровня налоговых и неналоговых </a:t>
            </a:r>
            <a:r>
              <a:rPr lang="ru-RU" sz="1200" b="1" kern="1200" dirty="0" smtClean="0">
                <a:solidFill>
                  <a:schemeClr val="tx1"/>
                </a:solidFill>
                <a:latin typeface="+mn-lt"/>
                <a:ea typeface="+mn-ea"/>
                <a:cs typeface="+mn-cs"/>
              </a:rPr>
              <a:t>доходов консолидированного бюджета</a:t>
            </a:r>
            <a:r>
              <a:rPr lang="ru-RU" sz="1200" kern="1200" dirty="0" smtClean="0">
                <a:solidFill>
                  <a:schemeClr val="tx1"/>
                </a:solidFill>
                <a:latin typeface="+mn-lt"/>
                <a:ea typeface="+mn-ea"/>
                <a:cs typeface="+mn-cs"/>
              </a:rPr>
              <a:t> муниципального района явилось результатом стагнации экономики на территории района.</a:t>
            </a:r>
          </a:p>
          <a:p>
            <a:r>
              <a:rPr lang="ru-RU" sz="1200" kern="1200" dirty="0" smtClean="0">
                <a:solidFill>
                  <a:schemeClr val="tx1"/>
                </a:solidFill>
                <a:latin typeface="+mn-lt"/>
                <a:ea typeface="+mn-ea"/>
                <a:cs typeface="+mn-cs"/>
              </a:rPr>
              <a:t>В числе проблем финансовой сферы нужно отметить: катастрофический дефицит средств на исполнение бюджетных обязательств и реализацию возложенных на муниципальные уровни власти полномочий; несовершенство законодательства в сфере межбюджетных отношений; отсутствие эффективного механизма легализации «теневого» бизнеса, неформальной занятости и заработной платы, выплачиваемой в «конвертах»; сокращение реальных доходов населения и хозяйствующих субъектов.</a:t>
            </a:r>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17</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r>
              <a:rPr lang="ru-RU" sz="1200" kern="1200" dirty="0" smtClean="0">
                <a:solidFill>
                  <a:schemeClr val="tx1"/>
                </a:solidFill>
                <a:latin typeface="+mn-lt"/>
                <a:ea typeface="+mn-ea"/>
                <a:cs typeface="+mn-cs"/>
              </a:rPr>
              <a:t>Средневзвешенная доля ветхих инженерных сетей Чернышевского района, требующих замены, по состоянию на 1 января 2018 года составляет 40,5 км или 60% - тепловые сети,   25,14 км или 56,27% - водопроводные сети, 9,2 км или 48,23% - канализационные сети.</a:t>
            </a:r>
            <a:endParaRPr lang="ru-RU" dirty="0" smtClean="0"/>
          </a:p>
          <a:p>
            <a:r>
              <a:rPr lang="ru-RU" sz="1200" kern="1200" dirty="0" smtClean="0">
                <a:solidFill>
                  <a:schemeClr val="tx1"/>
                </a:solidFill>
                <a:latin typeface="+mn-lt"/>
                <a:ea typeface="+mn-ea"/>
                <a:cs typeface="+mn-cs"/>
              </a:rPr>
              <a:t>Фактически, на протяжении последних лет, индекс замены не превышает 1-2 %, в связи с чем, происходит нарастание доли ветхих инженерных сетей, требующих замены.</a:t>
            </a:r>
            <a:endParaRPr lang="ru-RU" dirty="0" smtClean="0"/>
          </a:p>
          <a:p>
            <a:r>
              <a:rPr lang="ru-RU" sz="1200" kern="1200" dirty="0" smtClean="0">
                <a:solidFill>
                  <a:schemeClr val="tx1"/>
                </a:solidFill>
                <a:latin typeface="+mn-lt"/>
                <a:ea typeface="+mn-ea"/>
                <a:cs typeface="+mn-cs"/>
              </a:rPr>
              <a:t>в 2017 году были выполнены мероприятия на территории района на общую сумму в размере  18,9  млн. руб. за счет  средств  краевого и муниципальных бюджетов.</a:t>
            </a:r>
            <a:endParaRPr lang="ru-RU" dirty="0" smtClean="0"/>
          </a:p>
          <a:p>
            <a:r>
              <a:rPr lang="ru-RU" sz="1200" kern="1200" dirty="0" smtClean="0">
                <a:solidFill>
                  <a:schemeClr val="tx1"/>
                </a:solidFill>
                <a:latin typeface="+mn-lt"/>
                <a:ea typeface="+mn-ea"/>
                <a:cs typeface="+mn-cs"/>
              </a:rPr>
              <a:t>Проведена работа по укрупнению предприятий жилищно-коммунального комплекса: переданы объекты коммунальной инфраструктуры в концессию и аренду</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Несмотря на принимаемые меры, положение дел с состоянием объектов жилищно-коммунального хозяйства продолжает оставаться сложным. По оценке износ коммунальной инфраструктуры составляет примерно 60 %. Один из острых вопросов по оказанию качественных услуг в муниципальных образованиях района– отсутствие или износ коммунальной техники. Существенным препятствием развития жилищно-коммунального хозяйства Чернышевского района продолжали оставаться недостаточное финансирование, отсутствие у муниципальных образований района средств на разработку проектно-сметных документаций на строительство и реконструкцию объектов жилищно-коммунального хозяйства.</a:t>
            </a: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С  </a:t>
            </a:r>
            <a:r>
              <a:rPr lang="ru-RU" sz="1200" b="1" kern="1200" dirty="0" smtClean="0">
                <a:solidFill>
                  <a:schemeClr val="tx1"/>
                </a:solidFill>
                <a:latin typeface="+mn-lt"/>
                <a:ea typeface="+mn-ea"/>
                <a:cs typeface="+mn-cs"/>
              </a:rPr>
              <a:t>усовершенствованным покрытием дорог общего пользования местного </a:t>
            </a:r>
            <a:r>
              <a:rPr lang="ru-RU" sz="1200" kern="1200" dirty="0" smtClean="0">
                <a:solidFill>
                  <a:schemeClr val="tx1"/>
                </a:solidFill>
                <a:latin typeface="+mn-lt"/>
                <a:ea typeface="+mn-ea"/>
                <a:cs typeface="+mn-cs"/>
              </a:rPr>
              <a:t>значения на территории района нет.</a:t>
            </a:r>
            <a:endParaRPr lang="ru-RU" dirty="0" smtClean="0"/>
          </a:p>
          <a:p>
            <a:r>
              <a:rPr lang="ru-RU" sz="1200" kern="1200" dirty="0" smtClean="0">
                <a:solidFill>
                  <a:schemeClr val="tx1"/>
                </a:solidFill>
                <a:latin typeface="+mn-lt"/>
                <a:ea typeface="+mn-ea"/>
                <a:cs typeface="+mn-cs"/>
              </a:rPr>
              <a:t>В течение 2017  года на территории МР «Чернышевский район» был осуществлен  ремонт улично-дорожной сети в объеме 1097,9 км2  на общую сумму 45,8 млн. руб.</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Доля отремонтированных дорог от общей протяженности составила в 2017 году 23,4 %. Доля протяженности автомобильных дорог общего пользования местного значения, не отвечающих нормативным требованиям, в общей протяженности автомобильных дорог общего пользования местного значения составляет в 2017 году 11,9 % (2016- 3,3%).</a:t>
            </a:r>
          </a:p>
          <a:p>
            <a:r>
              <a:rPr lang="ru-RU" sz="1200" b="1" kern="1200" dirty="0" smtClean="0">
                <a:solidFill>
                  <a:schemeClr val="tx1"/>
                </a:solidFill>
                <a:latin typeface="+mn-lt"/>
                <a:ea typeface="+mn-ea"/>
                <a:cs typeface="+mn-cs"/>
              </a:rPr>
              <a:t>Проблемы:</a:t>
            </a:r>
            <a:r>
              <a:rPr lang="ru-RU" sz="1200" kern="1200" dirty="0" smtClean="0">
                <a:solidFill>
                  <a:schemeClr val="tx1"/>
                </a:solidFill>
                <a:latin typeface="+mn-lt"/>
                <a:ea typeface="+mn-ea"/>
                <a:cs typeface="+mn-cs"/>
              </a:rPr>
              <a:t> состояние дорог  одна из самых главных проблем района;</a:t>
            </a:r>
            <a:endParaRPr lang="ru-RU" dirty="0" smtClean="0"/>
          </a:p>
          <a:p>
            <a:r>
              <a:rPr lang="ru-RU" sz="1200" kern="1200" dirty="0" smtClean="0">
                <a:solidFill>
                  <a:schemeClr val="tx1"/>
                </a:solidFill>
                <a:latin typeface="+mn-lt"/>
                <a:ea typeface="+mn-ea"/>
                <a:cs typeface="+mn-cs"/>
              </a:rPr>
              <a:t>недостаточное количество финансирования, выделяемое на ремонт и строительство дорог; низкое качество выполненных работ по строительству и ремонту дорог; отсутствие применения современных технологий; отсутствие комплексного плана по строительству и ремонту дорог и дорожной инфраструктуры; низкая доля дорог с твердым покрытием.</a:t>
            </a: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smtClean="0">
                <a:solidFill>
                  <a:schemeClr val="tx1"/>
                </a:solidFill>
                <a:latin typeface="+mn-lt"/>
                <a:ea typeface="+mn-ea"/>
                <a:cs typeface="+mn-cs"/>
              </a:rPr>
              <a:t>Проблема:</a:t>
            </a:r>
            <a:r>
              <a:rPr lang="ru-RU" sz="1200" kern="1200" dirty="0" smtClean="0">
                <a:solidFill>
                  <a:schemeClr val="tx1"/>
                </a:solidFill>
                <a:latin typeface="+mn-lt"/>
                <a:ea typeface="+mn-ea"/>
                <a:cs typeface="+mn-cs"/>
              </a:rPr>
              <a:t> отсутствие регулярного автобусного сообщения с некоторыми из малочисленных населенных пунктов  района; ограниченность средств бюджета для установления социально значимых маршрутов; отсутствие работы с нелегальными  перевозчиками. </a:t>
            </a: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p>
            <a:r>
              <a:rPr lang="ru-RU" sz="1200" kern="1200" dirty="0" smtClean="0">
                <a:solidFill>
                  <a:schemeClr val="tx1"/>
                </a:solidFill>
                <a:latin typeface="+mn-lt"/>
                <a:ea typeface="+mn-ea"/>
                <a:cs typeface="+mn-cs"/>
              </a:rPr>
              <a:t>Услуги почтовой связи оказывают 17 отделений связи.</a:t>
            </a:r>
            <a:endParaRPr lang="ru-RU" dirty="0" smtClean="0"/>
          </a:p>
          <a:p>
            <a:r>
              <a:rPr lang="ru-RU" sz="1200" kern="1200" dirty="0" smtClean="0">
                <a:solidFill>
                  <a:schemeClr val="tx1"/>
                </a:solidFill>
                <a:latin typeface="+mn-lt"/>
                <a:ea typeface="+mn-ea"/>
                <a:cs typeface="+mn-cs"/>
              </a:rPr>
              <a:t> Во всех населенных пунктах установлены таксофоны.</a:t>
            </a:r>
            <a:r>
              <a:rPr lang="ru-RU" dirty="0" smtClean="0"/>
              <a:t> </a:t>
            </a:r>
          </a:p>
          <a:p>
            <a:r>
              <a:rPr lang="ru-RU" sz="1200" kern="1200" dirty="0" smtClean="0">
                <a:solidFill>
                  <a:schemeClr val="tx1"/>
                </a:solidFill>
                <a:latin typeface="+mn-lt"/>
                <a:ea typeface="+mn-ea"/>
                <a:cs typeface="+mn-cs"/>
              </a:rPr>
              <a:t>На протяжении нескольких последних лет, в том числе в 2017 году на территории района ФГУП «РТРС» ООО «Цифровые телевизионные сети» было установлено 9 объектов (вышек) цифрового вещания (с. </a:t>
            </a:r>
            <a:r>
              <a:rPr lang="ru-RU" sz="1200" kern="1200" dirty="0" err="1" smtClean="0">
                <a:solidFill>
                  <a:schemeClr val="tx1"/>
                </a:solidFill>
                <a:latin typeface="+mn-lt"/>
                <a:ea typeface="+mn-ea"/>
                <a:cs typeface="+mn-cs"/>
              </a:rPr>
              <a:t>Укурей</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п</a:t>
            </a:r>
            <a:r>
              <a:rPr lang="ru-RU" sz="1200" kern="1200" dirty="0" smtClean="0">
                <a:solidFill>
                  <a:schemeClr val="tx1"/>
                </a:solidFill>
                <a:latin typeface="+mn-lt"/>
                <a:ea typeface="+mn-ea"/>
                <a:cs typeface="+mn-cs"/>
              </a:rPr>
              <a:t>/ст. </a:t>
            </a:r>
            <a:r>
              <a:rPr lang="ru-RU" sz="1200" kern="1200" dirty="0" err="1" smtClean="0">
                <a:solidFill>
                  <a:schemeClr val="tx1"/>
                </a:solidFill>
                <a:latin typeface="+mn-lt"/>
                <a:ea typeface="+mn-ea"/>
                <a:cs typeface="+mn-cs"/>
              </a:rPr>
              <a:t>Урюм</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с.Мильгидун</a:t>
            </a:r>
            <a:r>
              <a:rPr lang="ru-RU" sz="1200" kern="1200" dirty="0" smtClean="0">
                <a:solidFill>
                  <a:schemeClr val="tx1"/>
                </a:solidFill>
                <a:latin typeface="+mn-lt"/>
                <a:ea typeface="+mn-ea"/>
                <a:cs typeface="+mn-cs"/>
              </a:rPr>
              <a:t>, с. Новый </a:t>
            </a:r>
            <a:r>
              <a:rPr lang="ru-RU" sz="1200" kern="1200" dirty="0" err="1" smtClean="0">
                <a:solidFill>
                  <a:schemeClr val="tx1"/>
                </a:solidFill>
                <a:latin typeface="+mn-lt"/>
                <a:ea typeface="+mn-ea"/>
                <a:cs typeface="+mn-cs"/>
              </a:rPr>
              <a:t>Олов</a:t>
            </a:r>
            <a:r>
              <a:rPr lang="ru-RU" sz="1200" kern="1200" dirty="0" smtClean="0">
                <a:solidFill>
                  <a:schemeClr val="tx1"/>
                </a:solidFill>
                <a:latin typeface="+mn-lt"/>
                <a:ea typeface="+mn-ea"/>
                <a:cs typeface="+mn-cs"/>
              </a:rPr>
              <a:t>, с. </a:t>
            </a:r>
            <a:r>
              <a:rPr lang="ru-RU" sz="1200" kern="1200" dirty="0" err="1" smtClean="0">
                <a:solidFill>
                  <a:schemeClr val="tx1"/>
                </a:solidFill>
                <a:latin typeface="+mn-lt"/>
                <a:ea typeface="+mn-ea"/>
                <a:cs typeface="+mn-cs"/>
              </a:rPr>
              <a:t>Багульной</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Букачача, </a:t>
            </a:r>
            <a:r>
              <a:rPr lang="ru-RU" sz="1200" kern="1200" dirty="0" err="1" smtClean="0">
                <a:solidFill>
                  <a:schemeClr val="tx1"/>
                </a:solidFill>
                <a:latin typeface="+mn-lt"/>
                <a:ea typeface="+mn-ea"/>
                <a:cs typeface="+mn-cs"/>
              </a:rPr>
              <a:t>с.Байгул</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Аксеново-Зиловское,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Чернышевск) в рамках реализации государственной программы «Устранение цифрового неравенства». Общая сумма инвестиций в обеспечение связью (интернетом) территории Чернышевского района составила 52204,54 тыс. руб. </a:t>
            </a:r>
            <a:endParaRPr lang="ru-RU" dirty="0" smtClean="0"/>
          </a:p>
          <a:p>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Проблемы:</a:t>
            </a:r>
            <a:r>
              <a:rPr lang="ru-RU" sz="1200" kern="1200" dirty="0" smtClean="0">
                <a:solidFill>
                  <a:schemeClr val="tx1"/>
                </a:solidFill>
                <a:latin typeface="+mn-lt"/>
                <a:ea typeface="+mn-ea"/>
                <a:cs typeface="+mn-cs"/>
              </a:rPr>
              <a:t> отсутствие устойчивой сотовой связи и Интернета в некоторых населенных пунктах района (с. </a:t>
            </a:r>
            <a:r>
              <a:rPr lang="ru-RU" sz="1200" kern="1200" dirty="0" err="1" smtClean="0">
                <a:solidFill>
                  <a:schemeClr val="tx1"/>
                </a:solidFill>
                <a:latin typeface="+mn-lt"/>
                <a:ea typeface="+mn-ea"/>
                <a:cs typeface="+mn-cs"/>
              </a:rPr>
              <a:t>Икшица</a:t>
            </a:r>
            <a:r>
              <a:rPr lang="ru-RU" sz="1200" kern="1200" dirty="0" smtClean="0">
                <a:solidFill>
                  <a:schemeClr val="tx1"/>
                </a:solidFill>
                <a:latin typeface="+mn-lt"/>
                <a:ea typeface="+mn-ea"/>
                <a:cs typeface="+mn-cs"/>
              </a:rPr>
              <a:t>, с. Улей, качество Интернета неудовлетворительное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Аксеново-Зиловское,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Букачача, отсутствует </a:t>
            </a:r>
            <a:r>
              <a:rPr lang="ru-RU" sz="1200" kern="1200" dirty="0" err="1" smtClean="0">
                <a:solidFill>
                  <a:schemeClr val="tx1"/>
                </a:solidFill>
                <a:latin typeface="+mn-lt"/>
                <a:ea typeface="+mn-ea"/>
                <a:cs typeface="+mn-cs"/>
              </a:rPr>
              <a:t>с.Икшица</a:t>
            </a:r>
            <a:r>
              <a:rPr lang="ru-RU" sz="1200" kern="1200" dirty="0" smtClean="0">
                <a:solidFill>
                  <a:schemeClr val="tx1"/>
                </a:solidFill>
                <a:latin typeface="+mn-lt"/>
                <a:ea typeface="+mn-ea"/>
                <a:cs typeface="+mn-cs"/>
              </a:rPr>
              <a:t>, с. Улей).</a:t>
            </a:r>
            <a:endParaRPr lang="ru-RU" dirty="0" smtClean="0"/>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18</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r>
              <a:rPr lang="ru-RU" sz="1200" kern="1200" dirty="0" smtClean="0">
                <a:solidFill>
                  <a:schemeClr val="tx1"/>
                </a:solidFill>
                <a:latin typeface="+mn-lt"/>
                <a:ea typeface="+mn-ea"/>
                <a:cs typeface="+mn-cs"/>
              </a:rPr>
              <a:t>Для сбалансированного социально-экономического развития района будут создаваться условия для развития человеческого капитала через реализацию государственных и муниципальных программ, направленных на обеспечение безопасности жизнедеятельности на территории района, на устойчивое развитие муниципальной системы образования, развитие культурно - </a:t>
            </a:r>
            <a:r>
              <a:rPr lang="ru-RU" sz="1200" kern="1200" dirty="0" err="1" smtClean="0">
                <a:solidFill>
                  <a:schemeClr val="tx1"/>
                </a:solidFill>
                <a:latin typeface="+mn-lt"/>
                <a:ea typeface="+mn-ea"/>
                <a:cs typeface="+mn-cs"/>
              </a:rPr>
              <a:t>досугового</a:t>
            </a:r>
            <a:r>
              <a:rPr lang="ru-RU" sz="1200" kern="1200" dirty="0" smtClean="0">
                <a:solidFill>
                  <a:schemeClr val="tx1"/>
                </a:solidFill>
                <a:latin typeface="+mn-lt"/>
                <a:ea typeface="+mn-ea"/>
                <a:cs typeface="+mn-cs"/>
              </a:rPr>
              <a:t> сектора, развитие доступного массового спорта и успешной самореализации молодёжи, создание более комфортных условий для проживания граждан. </a:t>
            </a:r>
          </a:p>
          <a:p>
            <a:r>
              <a:rPr lang="ru-RU" sz="1200" kern="1200" dirty="0" smtClean="0">
                <a:solidFill>
                  <a:schemeClr val="tx1"/>
                </a:solidFill>
                <a:latin typeface="+mn-lt"/>
                <a:ea typeface="+mn-ea"/>
                <a:cs typeface="+mn-cs"/>
              </a:rPr>
              <a:t>	Воспитание здорового, образованного, предприимчивого молодого поколения сможет в долгосрочной перспективе повысить благосостояние и уровень жизни в районе. В муниципальных программах предусмотрены мероприятия,  направленные на строительство и приведение в нормативное состояние объектов. Комплекс мероприятий,  предусмотренных Стратегией предполагает снижение миграции за пределы района.</a:t>
            </a:r>
          </a:p>
          <a:p>
            <a:r>
              <a:rPr lang="ru-RU" sz="1200" kern="1200" dirty="0" smtClean="0">
                <a:solidFill>
                  <a:schemeClr val="tx1"/>
                </a:solidFill>
                <a:latin typeface="+mn-lt"/>
                <a:ea typeface="+mn-ea"/>
                <a:cs typeface="+mn-cs"/>
              </a:rPr>
              <a:t>	Решению задач по сохранению численности населения Чернышевского района, повышению уровня и качества жизни населения будут способствовать:</a:t>
            </a:r>
          </a:p>
          <a:p>
            <a:pPr lvl="0"/>
            <a:r>
              <a:rPr lang="ru-RU" sz="1200" kern="1200" dirty="0" smtClean="0">
                <a:solidFill>
                  <a:schemeClr val="tx1"/>
                </a:solidFill>
                <a:latin typeface="+mn-lt"/>
                <a:ea typeface="+mn-ea"/>
                <a:cs typeface="+mn-cs"/>
              </a:rPr>
              <a:t>	Развитие рынка труда, направленное на сохранение имеющихся и создание новых рабочих мест, включая моногород. Повышение мотивации граждан для организации собственного бизнеса, продолжение внедрения в муниципальном районе успешных муниципальных практик, направленных на развитие малого и среднего предпринимательства и снятие административных барьеров.</a:t>
            </a:r>
          </a:p>
          <a:p>
            <a:pPr lvl="0"/>
            <a:r>
              <a:rPr lang="ru-RU" sz="1200" kern="1200" dirty="0" smtClean="0">
                <a:solidFill>
                  <a:schemeClr val="tx1"/>
                </a:solidFill>
                <a:latin typeface="+mn-lt"/>
                <a:ea typeface="+mn-ea"/>
                <a:cs typeface="+mn-cs"/>
              </a:rPr>
              <a:t>	Развитие социальной сферы, ориентированное на повышение качества и доступности гарантированных социальных услуг. Направление подразумевает организацию взаимодействия учреждений образования, здравоохранения, культуры, физической культуры и спорта, социальной поддержки населения по укреплению института семьи, обеспечение предоставления качественных услуг социальной сферы в безопасных и комфортных условиях, в том числе совершенствование инфраструктуры дошкольного и развитие дополнительного образования, развитие условий для ведения здорового образа жизни, формируя в сознании жителей района положительное отношение к здоровому образу жизни через формы культуры.</a:t>
            </a:r>
          </a:p>
          <a:p>
            <a:pPr lvl="0"/>
            <a:r>
              <a:rPr lang="ru-RU" sz="1200" kern="1200" dirty="0" smtClean="0">
                <a:solidFill>
                  <a:schemeClr val="tx1"/>
                </a:solidFill>
                <a:latin typeface="+mn-lt"/>
                <a:ea typeface="+mn-ea"/>
                <a:cs typeface="+mn-cs"/>
              </a:rPr>
              <a:t>	Создание комфортной и безопасной среды проживания и труда, включая мероприятия по обеспечению граждан района качественным жильём, благоустройству населённых пунктов, улучшение комфортности проживания в сельских населенных пунктах, организации </a:t>
            </a:r>
            <a:r>
              <a:rPr lang="ru-RU" sz="1200" kern="1200" dirty="0" err="1" smtClean="0">
                <a:solidFill>
                  <a:schemeClr val="tx1"/>
                </a:solidFill>
                <a:latin typeface="+mn-lt"/>
                <a:ea typeface="+mn-ea"/>
                <a:cs typeface="+mn-cs"/>
              </a:rPr>
              <a:t>безбарьерной</a:t>
            </a:r>
            <a:r>
              <a:rPr lang="ru-RU" sz="1200" kern="1200" dirty="0" smtClean="0">
                <a:solidFill>
                  <a:schemeClr val="tx1"/>
                </a:solidFill>
                <a:latin typeface="+mn-lt"/>
                <a:ea typeface="+mn-ea"/>
                <a:cs typeface="+mn-cs"/>
              </a:rPr>
              <a:t> среды для инвалидов и других </a:t>
            </a:r>
            <a:r>
              <a:rPr lang="ru-RU" sz="1200" kern="1200" dirty="0" err="1" smtClean="0">
                <a:solidFill>
                  <a:schemeClr val="tx1"/>
                </a:solidFill>
                <a:latin typeface="+mn-lt"/>
                <a:ea typeface="+mn-ea"/>
                <a:cs typeface="+mn-cs"/>
              </a:rPr>
              <a:t>маломобильных</a:t>
            </a:r>
            <a:r>
              <a:rPr lang="ru-RU" sz="1200" kern="1200" dirty="0" smtClean="0">
                <a:solidFill>
                  <a:schemeClr val="tx1"/>
                </a:solidFill>
                <a:latin typeface="+mn-lt"/>
                <a:ea typeface="+mn-ea"/>
                <a:cs typeface="+mn-cs"/>
              </a:rPr>
              <a:t> групп населения, развитию транспортной, коммунальной и иных видов инфраструктуры, обеспечению безопасности и правопорядка, в том числе дорожно-транспортной и экологической безопасности территории, обеспечению охраны труда и социальных гарантий работающим гражданам.</a:t>
            </a:r>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29</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a:bodyPr>
          <a:lstStyle/>
          <a:p>
            <a:r>
              <a:rPr lang="ru-RU" sz="1200" kern="1200" dirty="0" smtClean="0">
                <a:solidFill>
                  <a:schemeClr val="tx1"/>
                </a:solidFill>
                <a:latin typeface="+mn-lt"/>
                <a:ea typeface="+mn-ea"/>
                <a:cs typeface="+mn-cs"/>
              </a:rPr>
              <a:t>Необходимым условием для повышения уровня благосостояния населения является наличие развитого и эффективного рынка труда. Решение поставленных задач в этой сфере предполагает:</a:t>
            </a:r>
          </a:p>
          <a:p>
            <a:pPr lvl="0"/>
            <a:r>
              <a:rPr lang="ru-RU" sz="1200" kern="1200" dirty="0" smtClean="0">
                <a:solidFill>
                  <a:schemeClr val="tx1"/>
                </a:solidFill>
                <a:latin typeface="+mn-lt"/>
                <a:ea typeface="+mn-ea"/>
                <a:cs typeface="+mn-cs"/>
              </a:rPr>
              <a:t>	Оказание поддержки организациям, осуществляющим ввод новых рабочих мест, в том числе в рамках инвестиционных проектов и модернизации производств. Формирование и актуализация сведений о кадровой потребности работодателей, реализующих инвестиционные проекты на территории района, заключение соглашений о сотрудничестве по обеспечению кадровой потребности между Чернышевским отделом  КГУ «Краевой центр занятости населения  Забайкальского края» и инвесторами. </a:t>
            </a:r>
          </a:p>
          <a:p>
            <a:pPr lvl="0"/>
            <a:r>
              <a:rPr lang="ru-RU" sz="1200" kern="1200" dirty="0" smtClean="0">
                <a:solidFill>
                  <a:schemeClr val="tx1"/>
                </a:solidFill>
                <a:latin typeface="+mn-lt"/>
                <a:ea typeface="+mn-ea"/>
                <a:cs typeface="+mn-cs"/>
              </a:rPr>
              <a:t>	Организация взаимодействия образовательных организаций и работодателей, реализующих инвестиционные проекты, по формированию целевого заказа на подготовку кадров, уделяя особое внимание сельским жителям.</a:t>
            </a:r>
            <a:r>
              <a:rPr lang="ru-RU" sz="1200" b="1" kern="1200" dirty="0" smtClean="0">
                <a:solidFill>
                  <a:schemeClr val="tx1"/>
                </a:solidFill>
                <a:latin typeface="+mn-lt"/>
                <a:ea typeface="+mn-ea"/>
                <a:cs typeface="+mn-cs"/>
              </a:rPr>
              <a:t> </a:t>
            </a:r>
          </a:p>
          <a:p>
            <a:pPr lvl="0"/>
            <a:r>
              <a:rPr lang="ru-RU" sz="1200" b="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Развитие </a:t>
            </a:r>
            <a:r>
              <a:rPr lang="ru-RU" sz="1200" kern="1200" dirty="0" err="1" smtClean="0">
                <a:solidFill>
                  <a:schemeClr val="tx1"/>
                </a:solidFill>
                <a:latin typeface="+mn-lt"/>
                <a:ea typeface="+mn-ea"/>
                <a:cs typeface="+mn-cs"/>
              </a:rPr>
              <a:t>рекрутмента</a:t>
            </a:r>
            <a:r>
              <a:rPr lang="ru-RU" sz="1200" kern="1200" dirty="0" smtClean="0">
                <a:solidFill>
                  <a:schemeClr val="tx1"/>
                </a:solidFill>
                <a:latin typeface="+mn-lt"/>
                <a:ea typeface="+mn-ea"/>
                <a:cs typeface="+mn-cs"/>
              </a:rPr>
              <a:t>: граждане, желающие работать на предприятиях могут оставить свое резюме-анкету для включения в кадровый резерв. В дальнейшем резюме кандидата рассылается работодателям и размещается в территориальном банке высококвалифицированных специалистов.</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	Формирование необходимых условий для закрепления в районе молодых специалистов (предоставление жилья, заключение соглашений о целевом обучении в учреждениях профессионального образования).</a:t>
            </a:r>
          </a:p>
          <a:p>
            <a:pPr lvl="0"/>
            <a:r>
              <a:rPr lang="ru-RU" sz="1200" kern="1200" dirty="0" smtClean="0">
                <a:solidFill>
                  <a:schemeClr val="tx1"/>
                </a:solidFill>
                <a:latin typeface="+mn-lt"/>
                <a:ea typeface="+mn-ea"/>
                <a:cs typeface="+mn-cs"/>
              </a:rPr>
              <a:t>	Развитие малого и среднего предпринимательства в целях обеспечения занятости населения, в том числе безработных граждан.</a:t>
            </a:r>
          </a:p>
          <a:p>
            <a:pPr lvl="0"/>
            <a:r>
              <a:rPr lang="ru-RU" sz="1200" kern="1200" dirty="0" smtClean="0">
                <a:solidFill>
                  <a:schemeClr val="tx1"/>
                </a:solidFill>
                <a:latin typeface="+mn-lt"/>
                <a:ea typeface="+mn-ea"/>
                <a:cs typeface="+mn-cs"/>
              </a:rPr>
              <a:t>	Содействие </a:t>
            </a:r>
            <a:r>
              <a:rPr lang="ru-RU" sz="1200" kern="1200" dirty="0" err="1" smtClean="0">
                <a:solidFill>
                  <a:schemeClr val="tx1"/>
                </a:solidFill>
                <a:latin typeface="+mn-lt"/>
                <a:ea typeface="+mn-ea"/>
                <a:cs typeface="+mn-cs"/>
              </a:rPr>
              <a:t>самозанятости</a:t>
            </a:r>
            <a:r>
              <a:rPr lang="ru-RU" sz="1200" kern="1200" dirty="0" smtClean="0">
                <a:solidFill>
                  <a:schemeClr val="tx1"/>
                </a:solidFill>
                <a:latin typeface="+mn-lt"/>
                <a:ea typeface="+mn-ea"/>
                <a:cs typeface="+mn-cs"/>
              </a:rPr>
              <a:t> безработных граждан путём организации их участия в конкурсных отборах на предоставление финансовой помощи на создание собственного бизнеса в рамках действующих государственных и муниципальных программ, предоставления информационно-консультационных услуг по вопросам организации, ведения предпринимательской деятельности и </a:t>
            </a:r>
            <a:r>
              <a:rPr lang="ru-RU" sz="1200" kern="1200" dirty="0" err="1" smtClean="0">
                <a:solidFill>
                  <a:schemeClr val="tx1"/>
                </a:solidFill>
                <a:latin typeface="+mn-lt"/>
                <a:ea typeface="+mn-ea"/>
                <a:cs typeface="+mn-cs"/>
              </a:rPr>
              <a:t>бизнес-планирования</a:t>
            </a:r>
            <a:r>
              <a:rPr lang="ru-RU" sz="1200" kern="1200" dirty="0" smtClean="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	Продолжение работы по противодействию неформальной занятости, выявлению и устранению фактов выплаты заработной платы ниже установленного законодательством уровня минимального размера оплаты труда.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	Проведение мониторинга и формирование прогноза потребности рынка труда района в рабочих кадрах и квалифицированных специалистах по видам экономической деятельности для дальнейшего регулирования баланса спроса и предложения рабочей силы на основе взаимодействия с краевыми учреждениями профобразования.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	Развитие социального партнёрства, обеспечение охраны труда и социальных гарантий работающих граждан через вовлечение в коллективно-договорные отношения большего числа организаций негосударственного сектора экономики,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	Продолжение </a:t>
            </a:r>
            <a:r>
              <a:rPr lang="ru-RU" sz="1200" kern="1200" dirty="0" err="1" smtClean="0">
                <a:solidFill>
                  <a:schemeClr val="tx1"/>
                </a:solidFill>
                <a:latin typeface="+mn-lt"/>
                <a:ea typeface="+mn-ea"/>
                <a:cs typeface="+mn-cs"/>
              </a:rPr>
              <a:t>софинансирования</a:t>
            </a:r>
            <a:r>
              <a:rPr lang="ru-RU" sz="1200" kern="1200" dirty="0" smtClean="0">
                <a:solidFill>
                  <a:schemeClr val="tx1"/>
                </a:solidFill>
                <a:latin typeface="+mn-lt"/>
                <a:ea typeface="+mn-ea"/>
                <a:cs typeface="+mn-cs"/>
              </a:rPr>
              <a:t> за счёт местного бюджета мероприятий по временному трудоустройству несовершеннолетних граждан в возрасте от 14 до 18 лет.</a:t>
            </a:r>
          </a:p>
          <a:p>
            <a:pPr lvl="0"/>
            <a:endParaRPr lang="ru-RU" sz="120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30</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В приложениях содержится информация о муниципальных программах, утверждаемых с целью реализации Стратегии социально-экономического развития муниципального района «Чернышевский район», табличные материалы, отражающие основные показатели социально-экономического развития муниципального района, ожидаемые результаты целей и задач Стратегии, показатели конечного результата и их целевые значения, перечень основных инвестиционных и инфраструктурных проектов, планируемых к реализации на территории муниципального района.</a:t>
            </a:r>
          </a:p>
          <a:p>
            <a:r>
              <a:rPr lang="ru-RU" sz="1200" kern="1200" dirty="0" smtClean="0">
                <a:solidFill>
                  <a:schemeClr val="tx1"/>
                </a:solidFill>
                <a:latin typeface="+mn-lt"/>
                <a:ea typeface="+mn-ea"/>
                <a:cs typeface="+mn-cs"/>
              </a:rPr>
              <a:t>Стратегия социально-экономического развития муниципального района «Чернышевский район»  до 2030 года является основой для разработки муниципальных программ муниципального района «Чернышевский район», схемы территориального планирования муниципального района и плана мероприятий по реализации развития экономики и инфраструктуры муниципального района.</a:t>
            </a:r>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3</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r>
              <a:rPr lang="ru-RU" sz="1200" kern="1200" dirty="0" smtClean="0">
                <a:solidFill>
                  <a:schemeClr val="tx1"/>
                </a:solidFill>
                <a:latin typeface="+mn-lt"/>
                <a:ea typeface="+mn-ea"/>
                <a:cs typeface="+mn-cs"/>
              </a:rPr>
              <a:t>Деятельность </a:t>
            </a:r>
            <a:r>
              <a:rPr lang="ru-RU" sz="1200" b="1" kern="1200" dirty="0" smtClean="0">
                <a:solidFill>
                  <a:schemeClr val="tx1"/>
                </a:solidFill>
                <a:latin typeface="+mn-lt"/>
                <a:ea typeface="+mn-ea"/>
                <a:cs typeface="+mn-cs"/>
              </a:rPr>
              <a:t>в сфере образования</a:t>
            </a:r>
            <a:r>
              <a:rPr lang="ru-RU" sz="1200" kern="1200" dirty="0" smtClean="0">
                <a:solidFill>
                  <a:schemeClr val="tx1"/>
                </a:solidFill>
                <a:latin typeface="+mn-lt"/>
                <a:ea typeface="+mn-ea"/>
                <a:cs typeface="+mn-cs"/>
              </a:rPr>
              <a:t> будет направлена на обеспечение на территории муниципального района доступности и современного качества образовательных услуг. Достижение поставленных целей и задач предполагает реализацию комплекса мер, направленных на:</a:t>
            </a:r>
          </a:p>
          <a:p>
            <a:pPr lvl="0"/>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Обеспечение доступности дошкольного образования</a:t>
            </a:r>
            <a:r>
              <a:rPr lang="ru-RU" sz="1200" kern="1200" dirty="0" smtClean="0">
                <a:solidFill>
                  <a:schemeClr val="tx1"/>
                </a:solidFill>
                <a:latin typeface="+mn-lt"/>
                <a:ea typeface="+mn-ea"/>
                <a:cs typeface="+mn-cs"/>
              </a:rPr>
              <a:t>. Направление предполагает расширение сети дошкольных образовательных учреждений</a:t>
            </a:r>
            <a:r>
              <a:rPr lang="ru-RU" sz="1200" b="1" kern="1200" dirty="0" smtClean="0">
                <a:solidFill>
                  <a:schemeClr val="tx1"/>
                </a:solidFill>
                <a:latin typeface="+mn-lt"/>
                <a:ea typeface="+mn-ea"/>
                <a:cs typeface="+mn-cs"/>
              </a:rPr>
              <a:t>: строительство ведомственного детского сада ОАО «РЖД» в </a:t>
            </a:r>
            <a:r>
              <a:rPr lang="ru-RU" sz="1200" b="1" kern="1200" dirty="0" err="1" smtClean="0">
                <a:solidFill>
                  <a:schemeClr val="tx1"/>
                </a:solidFill>
                <a:latin typeface="+mn-lt"/>
                <a:ea typeface="+mn-ea"/>
                <a:cs typeface="+mn-cs"/>
              </a:rPr>
              <a:t>пгт</a:t>
            </a:r>
            <a:r>
              <a:rPr lang="ru-RU" sz="1200" b="1" kern="1200" dirty="0" smtClean="0">
                <a:solidFill>
                  <a:schemeClr val="tx1"/>
                </a:solidFill>
                <a:latin typeface="+mn-lt"/>
                <a:ea typeface="+mn-ea"/>
                <a:cs typeface="+mn-cs"/>
              </a:rPr>
              <a:t>. Аксеново-Зиловское на 80 мест</a:t>
            </a:r>
            <a:r>
              <a:rPr lang="ru-RU" sz="1200" kern="1200" dirty="0" smtClean="0">
                <a:solidFill>
                  <a:schemeClr val="tx1"/>
                </a:solidFill>
                <a:latin typeface="+mn-lt"/>
                <a:ea typeface="+mn-ea"/>
                <a:cs typeface="+mn-cs"/>
              </a:rPr>
              <a:t>, возврат в муниципальную собственность здания бывшего детского сада № 101 в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Чернышевск и проведение в нём комплексного капитального ремонта с целью организации дополнительных групп для детей дошкольного возраста (60 мест), строительство 4-х модульных пристроек к зданиям детских садов в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Чернышевск (2/72 места),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Аксеново-Зиловское (1/36 мест), с. </a:t>
            </a:r>
            <a:r>
              <a:rPr lang="ru-RU" sz="1200" kern="1200" dirty="0" err="1" smtClean="0">
                <a:solidFill>
                  <a:schemeClr val="tx1"/>
                </a:solidFill>
                <a:latin typeface="+mn-lt"/>
                <a:ea typeface="+mn-ea"/>
                <a:cs typeface="+mn-cs"/>
              </a:rPr>
              <a:t>Алеур</a:t>
            </a:r>
            <a:r>
              <a:rPr lang="ru-RU" sz="1200" kern="1200" dirty="0" smtClean="0">
                <a:solidFill>
                  <a:schemeClr val="tx1"/>
                </a:solidFill>
                <a:latin typeface="+mn-lt"/>
                <a:ea typeface="+mn-ea"/>
                <a:cs typeface="+mn-cs"/>
              </a:rPr>
              <a:t> (1/36 мест), открытие дополнительных групп в МДОУ </a:t>
            </a:r>
            <a:r>
              <a:rPr lang="ru-RU" sz="1200" kern="1200" dirty="0" err="1" smtClean="0">
                <a:solidFill>
                  <a:schemeClr val="tx1"/>
                </a:solidFill>
                <a:latin typeface="+mn-lt"/>
                <a:ea typeface="+mn-ea"/>
                <a:cs typeface="+mn-cs"/>
              </a:rPr>
              <a:t>д</a:t>
            </a:r>
            <a:r>
              <a:rPr lang="ru-RU" sz="1200" kern="1200" dirty="0" smtClean="0">
                <a:solidFill>
                  <a:schemeClr val="tx1"/>
                </a:solidFill>
                <a:latin typeface="+mn-lt"/>
                <a:ea typeface="+mn-ea"/>
                <a:cs typeface="+mn-cs"/>
              </a:rPr>
              <a:t>/с «Зернышко» с. </a:t>
            </a:r>
            <a:r>
              <a:rPr lang="ru-RU" sz="1200" kern="1200" dirty="0" err="1" smtClean="0">
                <a:solidFill>
                  <a:schemeClr val="tx1"/>
                </a:solidFill>
                <a:latin typeface="+mn-lt"/>
                <a:ea typeface="+mn-ea"/>
                <a:cs typeface="+mn-cs"/>
              </a:rPr>
              <a:t>Алеур</a:t>
            </a:r>
            <a:r>
              <a:rPr lang="ru-RU" sz="1200" kern="1200" dirty="0" smtClean="0">
                <a:solidFill>
                  <a:schemeClr val="tx1"/>
                </a:solidFill>
                <a:latin typeface="+mn-lt"/>
                <a:ea typeface="+mn-ea"/>
                <a:cs typeface="+mn-cs"/>
              </a:rPr>
              <a:t> (40 мест), МДОУ с. </a:t>
            </a:r>
            <a:r>
              <a:rPr lang="ru-RU" sz="1200" kern="1200" dirty="0" err="1" smtClean="0">
                <a:solidFill>
                  <a:schemeClr val="tx1"/>
                </a:solidFill>
                <a:latin typeface="+mn-lt"/>
                <a:ea typeface="+mn-ea"/>
                <a:cs typeface="+mn-cs"/>
              </a:rPr>
              <a:t>Утан</a:t>
            </a:r>
            <a:r>
              <a:rPr lang="ru-RU" sz="1200" kern="1200" dirty="0" smtClean="0">
                <a:solidFill>
                  <a:schemeClr val="tx1"/>
                </a:solidFill>
                <a:latin typeface="+mn-lt"/>
                <a:ea typeface="+mn-ea"/>
                <a:cs typeface="+mn-cs"/>
              </a:rPr>
              <a:t> (20 мест), строительство детского сада «</a:t>
            </a:r>
            <a:r>
              <a:rPr lang="ru-RU" sz="1200" kern="1200" dirty="0" err="1" smtClean="0">
                <a:solidFill>
                  <a:schemeClr val="tx1"/>
                </a:solidFill>
                <a:latin typeface="+mn-lt"/>
                <a:ea typeface="+mn-ea"/>
                <a:cs typeface="+mn-cs"/>
              </a:rPr>
              <a:t>Северок</a:t>
            </a:r>
            <a:r>
              <a:rPr lang="ru-RU" sz="1200" kern="1200" dirty="0" smtClean="0">
                <a:solidFill>
                  <a:schemeClr val="tx1"/>
                </a:solidFill>
                <a:latin typeface="+mn-lt"/>
                <a:ea typeface="+mn-ea"/>
                <a:cs typeface="+mn-cs"/>
              </a:rPr>
              <a:t>» в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Чернышевск на 240 мест. Реализация указанных мероприятий позволит создать 584 дополнительных места в ДОУ района и обеспечить местами в дошкольных учреждениях всех нуждающихся.</a:t>
            </a:r>
          </a:p>
          <a:p>
            <a:pPr lvl="0"/>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Обеспечение доступности  общего  образования</a:t>
            </a:r>
            <a:r>
              <a:rPr lang="ru-RU" sz="1200" kern="1200" dirty="0" smtClean="0">
                <a:solidFill>
                  <a:schemeClr val="tx1"/>
                </a:solidFill>
                <a:latin typeface="+mn-lt"/>
                <a:ea typeface="+mn-ea"/>
                <a:cs typeface="+mn-cs"/>
              </a:rPr>
              <a:t>. Предполагается расширить сеть образовательных учреждений: строительство школы на 900 мест в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Чернышевск, строительство школы в с. </a:t>
            </a:r>
            <a:r>
              <a:rPr lang="ru-RU" sz="1200" kern="1200" dirty="0" err="1" smtClean="0">
                <a:solidFill>
                  <a:schemeClr val="tx1"/>
                </a:solidFill>
                <a:latin typeface="+mn-lt"/>
                <a:ea typeface="+mn-ea"/>
                <a:cs typeface="+mn-cs"/>
              </a:rPr>
              <a:t>Утан</a:t>
            </a:r>
            <a:r>
              <a:rPr lang="ru-RU" sz="1200" kern="1200" dirty="0" smtClean="0">
                <a:solidFill>
                  <a:schemeClr val="tx1"/>
                </a:solidFill>
                <a:latin typeface="+mn-lt"/>
                <a:ea typeface="+mn-ea"/>
                <a:cs typeface="+mn-cs"/>
              </a:rPr>
              <a:t> на 192 места, строительство школы в </a:t>
            </a:r>
            <a:r>
              <a:rPr lang="ru-RU" sz="1200" kern="1200" dirty="0" err="1" smtClean="0">
                <a:solidFill>
                  <a:schemeClr val="tx1"/>
                </a:solidFill>
                <a:latin typeface="+mn-lt"/>
                <a:ea typeface="+mn-ea"/>
                <a:cs typeface="+mn-cs"/>
              </a:rPr>
              <a:t>пст</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Урюм</a:t>
            </a:r>
            <a:r>
              <a:rPr lang="ru-RU" sz="1200" kern="1200" dirty="0" smtClean="0">
                <a:solidFill>
                  <a:schemeClr val="tx1"/>
                </a:solidFill>
                <a:latin typeface="+mn-lt"/>
                <a:ea typeface="+mn-ea"/>
                <a:cs typeface="+mn-cs"/>
              </a:rPr>
              <a:t> на 100 мест. Реализация указанных мероприятий позволит создать около 900 дополнительных мест в  школах района. Ликвидировать число учащихся, занимающихся во вторую смену полностью к 2030 году не получится.</a:t>
            </a:r>
          </a:p>
          <a:p>
            <a:pPr lvl="0"/>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Создание современной образовательной инфраструктуры</a:t>
            </a:r>
            <a:r>
              <a:rPr lang="ru-RU" sz="1200" kern="1200" dirty="0" smtClean="0">
                <a:solidFill>
                  <a:schemeClr val="tx1"/>
                </a:solidFill>
                <a:latin typeface="+mn-lt"/>
                <a:ea typeface="+mn-ea"/>
                <a:cs typeface="+mn-cs"/>
              </a:rPr>
              <a:t>, включая проведение реконструкции, капитального ремонта конструктивных элементов и внутренних инженерных систем зданий образовательных организаций, оснащение современным учебным и компьютерным оборудованием, приобретение мебели для учебных классов и дошкольных групп, мебели и технологического оборудования для медицинских кабинетов и столовых, укрепление учебно-материальной базы образовательных учреждений, организацию безопасного подвоза обучающихся к месту учёбы. Обеспечение безопасных условий осуществления образовательного процесса: обеспечение образовательных учреждений противопожарной сигнализацией, системами видеонаблюдения, средствами пожаротушения, ограждение территорий, ремонт и замена систем электроснабжения и т.д.</a:t>
            </a:r>
          </a:p>
          <a:p>
            <a:pPr lvl="0"/>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Развитие кадрового потенциала</a:t>
            </a:r>
            <a:r>
              <a:rPr lang="ru-RU" sz="1200" kern="1200" dirty="0" smtClean="0">
                <a:solidFill>
                  <a:schemeClr val="tx1"/>
                </a:solidFill>
                <a:latin typeface="+mn-lt"/>
                <a:ea typeface="+mn-ea"/>
                <a:cs typeface="+mn-cs"/>
              </a:rPr>
              <a:t>: привлечение и закрепление молодых специалистов будет осуществляться через взаимодействие с образовательными организациями высшего образования по вопросам целевой подготовки востребованных в муниципальном образовании специалистов за счёт средств федерального бюджета, повышение квалификации педагогов будет осуществляться на постоянной основе, предоставление в приоритетном порядке жилых помещений в муниципальном специализированном жилищном фонде, проведение ремонта  муниципальном специализированном жилищном фонде,  строительства жилья для предоставления его на льготных условиях в собственность или в аренду работникам системы образования.</a:t>
            </a:r>
          </a:p>
          <a:p>
            <a:pPr lvl="0"/>
            <a:r>
              <a:rPr lang="ru-RU" sz="1200" kern="1200" dirty="0" smtClean="0">
                <a:solidFill>
                  <a:schemeClr val="tx1"/>
                </a:solidFill>
                <a:latin typeface="+mn-lt"/>
                <a:ea typeface="+mn-ea"/>
                <a:cs typeface="+mn-cs"/>
              </a:rPr>
              <a:t>Повышение качества образования, будет осуществляться за счет внедрения на уровнях основного общего и среднего общего образования новых методов обучения и воспитании, образовательных технологий, обеспечивающих освоение обучающимися базовых навыков и умений, повышение их мотивации к обучению и вовлеченности в образовательный процесс.</a:t>
            </a:r>
          </a:p>
          <a:p>
            <a:pPr lvl="0"/>
            <a:r>
              <a:rPr lang="ru-RU" sz="1200" b="1" kern="1200" dirty="0" smtClean="0">
                <a:solidFill>
                  <a:schemeClr val="tx1"/>
                </a:solidFill>
                <a:latin typeface="+mn-lt"/>
                <a:ea typeface="+mn-ea"/>
                <a:cs typeface="+mn-cs"/>
              </a:rPr>
              <a:t>	Формирование нравственно и физически здоровой личности </a:t>
            </a:r>
            <a:r>
              <a:rPr lang="ru-RU" sz="1200" kern="1200" dirty="0" smtClean="0">
                <a:solidFill>
                  <a:schemeClr val="tx1"/>
                </a:solidFill>
                <a:latin typeface="+mn-lt"/>
                <a:ea typeface="+mn-ea"/>
                <a:cs typeface="+mn-cs"/>
              </a:rPr>
              <a:t>путём усиления в воспитании гражданско-патриотической составляющей, развития детского волонтерского движения, внеурочной деятельности, в том числе дополнительного образования детей, ежегодного проведения летней оздоровительной компании, развития </a:t>
            </a:r>
            <a:r>
              <a:rPr lang="ru-RU" sz="1200" kern="1200" dirty="0" err="1" smtClean="0">
                <a:solidFill>
                  <a:schemeClr val="tx1"/>
                </a:solidFill>
                <a:latin typeface="+mn-lt"/>
                <a:ea typeface="+mn-ea"/>
                <a:cs typeface="+mn-cs"/>
              </a:rPr>
              <a:t>здоровьесберегающей</a:t>
            </a:r>
            <a:r>
              <a:rPr lang="ru-RU" sz="1200" kern="1200" dirty="0" smtClean="0">
                <a:solidFill>
                  <a:schemeClr val="tx1"/>
                </a:solidFill>
                <a:latin typeface="+mn-lt"/>
                <a:ea typeface="+mn-ea"/>
                <a:cs typeface="+mn-cs"/>
              </a:rPr>
              <a:t> и доступной среды.</a:t>
            </a:r>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32</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34</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Приобщение населения к здоровому образу жизни, повышение доли населения, постоянно занимающегося </a:t>
            </a:r>
            <a:r>
              <a:rPr lang="ru-RU" sz="1200" b="1" kern="1200" dirty="0" smtClean="0">
                <a:solidFill>
                  <a:schemeClr val="tx1"/>
                </a:solidFill>
                <a:latin typeface="+mn-lt"/>
                <a:ea typeface="+mn-ea"/>
                <a:cs typeface="+mn-cs"/>
              </a:rPr>
              <a:t>физической культурой и спортом</a:t>
            </a:r>
            <a:r>
              <a:rPr lang="ru-RU" sz="1200" kern="1200" dirty="0" smtClean="0">
                <a:solidFill>
                  <a:schemeClr val="tx1"/>
                </a:solidFill>
                <a:latin typeface="+mn-lt"/>
                <a:ea typeface="+mn-ea"/>
                <a:cs typeface="+mn-cs"/>
              </a:rPr>
              <a:t>, возможно достигнуть путём:</a:t>
            </a:r>
          </a:p>
          <a:p>
            <a:r>
              <a:rPr lang="ru-RU" sz="1200" kern="1200" dirty="0" smtClean="0">
                <a:solidFill>
                  <a:schemeClr val="tx1"/>
                </a:solidFill>
                <a:latin typeface="+mn-lt"/>
                <a:ea typeface="+mn-ea"/>
                <a:cs typeface="+mn-cs"/>
              </a:rPr>
              <a:t>Строительства простейших (</a:t>
            </a:r>
            <a:r>
              <a:rPr lang="ru-RU" sz="1200" kern="1200" dirty="0" err="1" smtClean="0">
                <a:solidFill>
                  <a:schemeClr val="tx1"/>
                </a:solidFill>
                <a:latin typeface="+mn-lt"/>
                <a:ea typeface="+mn-ea"/>
                <a:cs typeface="+mn-cs"/>
              </a:rPr>
              <a:t>плосткостных</a:t>
            </a:r>
            <a:r>
              <a:rPr lang="ru-RU" sz="1200" kern="1200" dirty="0" smtClean="0">
                <a:solidFill>
                  <a:schemeClr val="tx1"/>
                </a:solidFill>
                <a:latin typeface="+mn-lt"/>
                <a:ea typeface="+mn-ea"/>
                <a:cs typeface="+mn-cs"/>
              </a:rPr>
              <a:t>) спортивных сооружений(</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Чернышевск,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Аксеново-Зиловское); включая реконструкцию и ремонт  спортивных залов (с. </a:t>
            </a:r>
            <a:r>
              <a:rPr lang="ru-RU" sz="1200" kern="1200" dirty="0" err="1" smtClean="0">
                <a:solidFill>
                  <a:schemeClr val="tx1"/>
                </a:solidFill>
                <a:latin typeface="+mn-lt"/>
                <a:ea typeface="+mn-ea"/>
                <a:cs typeface="+mn-cs"/>
              </a:rPr>
              <a:t>Икшица</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пст</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Ареда</a:t>
            </a:r>
            <a:r>
              <a:rPr lang="ru-RU" sz="1200" kern="1200" dirty="0" smtClean="0">
                <a:solidFill>
                  <a:schemeClr val="tx1"/>
                </a:solidFill>
                <a:latin typeface="+mn-lt"/>
                <a:ea typeface="+mn-ea"/>
                <a:cs typeface="+mn-cs"/>
              </a:rPr>
              <a:t>),  строительство спортивной площадки в с. </a:t>
            </a:r>
            <a:r>
              <a:rPr lang="ru-RU" sz="1200" kern="1200" dirty="0" err="1" smtClean="0">
                <a:solidFill>
                  <a:schemeClr val="tx1"/>
                </a:solidFill>
                <a:latin typeface="+mn-lt"/>
                <a:ea typeface="+mn-ea"/>
                <a:cs typeface="+mn-cs"/>
              </a:rPr>
              <a:t>Байгул</a:t>
            </a:r>
            <a:r>
              <a:rPr lang="ru-RU" sz="1200" kern="1200" dirty="0" smtClean="0">
                <a:solidFill>
                  <a:schemeClr val="tx1"/>
                </a:solidFill>
                <a:latin typeface="+mn-lt"/>
                <a:ea typeface="+mn-ea"/>
                <a:cs typeface="+mn-cs"/>
              </a:rPr>
              <a:t>, с. Старый </a:t>
            </a:r>
            <a:r>
              <a:rPr lang="ru-RU" sz="1200" kern="1200" dirty="0" err="1" smtClean="0">
                <a:solidFill>
                  <a:schemeClr val="tx1"/>
                </a:solidFill>
                <a:latin typeface="+mn-lt"/>
                <a:ea typeface="+mn-ea"/>
                <a:cs typeface="+mn-cs"/>
              </a:rPr>
              <a:t>Олов</a:t>
            </a:r>
            <a:r>
              <a:rPr lang="ru-RU" sz="1200" kern="1200" dirty="0" smtClean="0">
                <a:solidFill>
                  <a:schemeClr val="tx1"/>
                </a:solidFill>
                <a:latin typeface="+mn-lt"/>
                <a:ea typeface="+mn-ea"/>
                <a:cs typeface="+mn-cs"/>
              </a:rPr>
              <a:t>, строительство и ремонт плоскостных спортивных сооружений и других спортивных объектов, адаптацию учреждений физкультуры и спорта для инвалидов и других </a:t>
            </a:r>
            <a:r>
              <a:rPr lang="ru-RU" sz="1200" kern="1200" dirty="0" err="1" smtClean="0">
                <a:solidFill>
                  <a:schemeClr val="tx1"/>
                </a:solidFill>
                <a:latin typeface="+mn-lt"/>
                <a:ea typeface="+mn-ea"/>
                <a:cs typeface="+mn-cs"/>
              </a:rPr>
              <a:t>маломобильных</a:t>
            </a:r>
            <a:r>
              <a:rPr lang="ru-RU" sz="1200" kern="1200" dirty="0" smtClean="0">
                <a:solidFill>
                  <a:schemeClr val="tx1"/>
                </a:solidFill>
                <a:latin typeface="+mn-lt"/>
                <a:ea typeface="+mn-ea"/>
                <a:cs typeface="+mn-cs"/>
              </a:rPr>
              <a:t> групп населения.</a:t>
            </a:r>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38</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r>
              <a:rPr lang="ru-RU" sz="1200" b="1" kern="1200" dirty="0" smtClean="0">
                <a:solidFill>
                  <a:schemeClr val="tx1"/>
                </a:solidFill>
                <a:latin typeface="+mn-lt"/>
                <a:ea typeface="+mn-ea"/>
                <a:cs typeface="+mn-cs"/>
              </a:rPr>
              <a:t>Жилищная политика</a:t>
            </a:r>
            <a:r>
              <a:rPr lang="ru-RU" sz="1200" kern="1200" dirty="0" smtClean="0">
                <a:solidFill>
                  <a:schemeClr val="tx1"/>
                </a:solidFill>
                <a:latin typeface="+mn-lt"/>
                <a:ea typeface="+mn-ea"/>
                <a:cs typeface="+mn-cs"/>
              </a:rPr>
              <a:t> в стратегической перспективе будет направлена на обеспечение жителей района качественным и доступным жильём, основными  векторами развития при этом станут:</a:t>
            </a:r>
          </a:p>
          <a:p>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Создание условий для развития жилищного строительства</a:t>
            </a:r>
            <a:r>
              <a:rPr lang="ru-RU" sz="1200" kern="1200" dirty="0" smtClean="0">
                <a:solidFill>
                  <a:schemeClr val="tx1"/>
                </a:solidFill>
                <a:latin typeface="+mn-lt"/>
                <a:ea typeface="+mn-ea"/>
                <a:cs typeface="+mn-cs"/>
              </a:rPr>
              <a:t>, в том числе малоэтажной застройки жилья </a:t>
            </a:r>
            <a:r>
              <a:rPr lang="ru-RU" sz="1200" kern="1200" dirty="0" err="1" smtClean="0">
                <a:solidFill>
                  <a:schemeClr val="tx1"/>
                </a:solidFill>
                <a:latin typeface="+mn-lt"/>
                <a:ea typeface="+mn-ea"/>
                <a:cs typeface="+mn-cs"/>
              </a:rPr>
              <a:t>эконом-класса</a:t>
            </a:r>
            <a:r>
              <a:rPr lang="ru-RU" sz="1200" kern="1200" dirty="0" smtClean="0">
                <a:solidFill>
                  <a:schemeClr val="tx1"/>
                </a:solidFill>
                <a:latin typeface="+mn-lt"/>
                <a:ea typeface="+mn-ea"/>
                <a:cs typeface="+mn-cs"/>
              </a:rPr>
              <a:t>. Важным аспектом данного направления является документальное обеспечение территориального планирования и градостроительного зонирования в части координирования границ поселений и территориальных зон (составления карт (планов)), внесения изменений в генеральные планы и правила землепользования и застройки поселений, перевод земель сельскохозяйственного назначения в категорию земель населенных пунктов в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Чернышевск,  изменение границ городского поселения «Чернышевское» и границ прилегающих к поселению сельских  поселений «</a:t>
            </a:r>
            <a:r>
              <a:rPr lang="ru-RU" sz="1200" kern="1200" dirty="0" err="1" smtClean="0">
                <a:solidFill>
                  <a:schemeClr val="tx1"/>
                </a:solidFill>
                <a:latin typeface="+mn-lt"/>
                <a:ea typeface="+mn-ea"/>
                <a:cs typeface="+mn-cs"/>
              </a:rPr>
              <a:t>Утанское</a:t>
            </a:r>
            <a:r>
              <a:rPr lang="ru-RU" sz="1200" kern="1200" dirty="0" smtClean="0">
                <a:solidFill>
                  <a:schemeClr val="tx1"/>
                </a:solidFill>
                <a:latin typeface="+mn-lt"/>
                <a:ea typeface="+mn-ea"/>
                <a:cs typeface="+mn-cs"/>
              </a:rPr>
              <a:t>» и «</a:t>
            </a:r>
            <a:r>
              <a:rPr lang="ru-RU" sz="1200" kern="1200" dirty="0" err="1" smtClean="0">
                <a:solidFill>
                  <a:schemeClr val="tx1"/>
                </a:solidFill>
                <a:latin typeface="+mn-lt"/>
                <a:ea typeface="+mn-ea"/>
                <a:cs typeface="+mn-cs"/>
              </a:rPr>
              <a:t>Алеурское</a:t>
            </a:r>
            <a:r>
              <a:rPr lang="ru-RU" sz="1200" kern="1200" dirty="0" smtClean="0">
                <a:solidFill>
                  <a:schemeClr val="tx1"/>
                </a:solidFill>
                <a:latin typeface="+mn-lt"/>
                <a:ea typeface="+mn-ea"/>
                <a:cs typeface="+mn-cs"/>
              </a:rPr>
              <a:t>», обеспечение инфраструктурой. Формирование  зон для размещения объектов нового жилищного строительства;</a:t>
            </a:r>
          </a:p>
          <a:p>
            <a:pPr lvl="0"/>
            <a:r>
              <a:rPr lang="ru-RU" sz="1200" kern="1200" dirty="0" smtClean="0">
                <a:solidFill>
                  <a:schemeClr val="tx1"/>
                </a:solidFill>
                <a:latin typeface="+mn-lt"/>
                <a:ea typeface="+mn-ea"/>
                <a:cs typeface="+mn-cs"/>
              </a:rPr>
              <a:t>	Реализация предусмотренных законодательством социальных гарантий в </a:t>
            </a:r>
            <a:r>
              <a:rPr lang="ru-RU" sz="1200" b="1" kern="1200" dirty="0" smtClean="0">
                <a:solidFill>
                  <a:schemeClr val="tx1"/>
                </a:solidFill>
                <a:latin typeface="+mn-lt"/>
                <a:ea typeface="+mn-ea"/>
                <a:cs typeface="+mn-cs"/>
              </a:rPr>
              <a:t>сфере обеспечения граждан жильём и земельными </a:t>
            </a:r>
            <a:r>
              <a:rPr lang="ru-RU" sz="1200" kern="1200" dirty="0" smtClean="0">
                <a:solidFill>
                  <a:schemeClr val="tx1"/>
                </a:solidFill>
                <a:latin typeface="+mn-lt"/>
                <a:ea typeface="+mn-ea"/>
                <a:cs typeface="+mn-cs"/>
              </a:rPr>
              <a:t>участками для жилищного строительства. Планируется продолжить предоставление финансовой поддержки на приобретение (строительство) жилья молодым семьям, нуждающимся в улучшении жилищных условий, а также гражданам, проживающим в сельской местности, в том числе молодым семьям и молодым специалистам. Существенным фактором станет также стимулирующая политика в области земельных отношений (выделение бесплатных земельных участков для жилищного строительства отдельным категориям граждан).</a:t>
            </a:r>
          </a:p>
          <a:p>
            <a:pPr lvl="0"/>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Расселение жилищного фонда, признанного аварийным </a:t>
            </a:r>
            <a:r>
              <a:rPr lang="ru-RU" sz="1200" kern="1200" dirty="0" smtClean="0">
                <a:solidFill>
                  <a:schemeClr val="tx1"/>
                </a:solidFill>
                <a:latin typeface="+mn-lt"/>
                <a:ea typeface="+mn-ea"/>
                <a:cs typeface="+mn-cs"/>
              </a:rPr>
              <a:t>или непригодным для проживания. Комплекс мероприятий включает строительство безопасного и комфортного жилья для переселения граждан из жилфонда, признанного в установленном порядке аварийным и подлежащим сносу в связи с физическим износом в процессе его эксплуатации, и из непригодных для проживания жилых помещений или помещений с высоким уровнем износа, ликвидацию ветхого и аварийного жилья, продолжение работы по признанию жилья аварийным или непригодным для проживания на территории городского поселения «Чернышевское».</a:t>
            </a:r>
          </a:p>
          <a:p>
            <a:pPr lvl="0"/>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Строительство социального жилья, финансируемое </a:t>
            </a:r>
            <a:r>
              <a:rPr lang="ru-RU" sz="1200" kern="1200" dirty="0" smtClean="0">
                <a:solidFill>
                  <a:schemeClr val="tx1"/>
                </a:solidFill>
                <a:latin typeface="+mn-lt"/>
                <a:ea typeface="+mn-ea"/>
                <a:cs typeface="+mn-cs"/>
              </a:rPr>
              <a:t>из бюджетов края, района и муниципального образования. Предоставление жилых помещений в сформированном некоммерческом жилищном фонде планируется преимущественно молодым специалистам востребованных профессий, что станет определяющим фактором в решении задачи по закреплению квалифицированных кадров на территории муниципального района.</a:t>
            </a:r>
          </a:p>
          <a:p>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 Формирование комфортной среды проживания</a:t>
            </a:r>
            <a:r>
              <a:rPr lang="ru-RU" sz="1200" kern="1200" dirty="0" smtClean="0">
                <a:solidFill>
                  <a:schemeClr val="tx1"/>
                </a:solidFill>
                <a:latin typeface="+mn-lt"/>
                <a:ea typeface="+mn-ea"/>
                <a:cs typeface="+mn-cs"/>
              </a:rPr>
              <a:t>, в том числе оформление и благоустройство придомовых территорий и детских площадок, общественных пространств, реализация дизайн - проектов по благоустройству входящих в состав района населённых пунктов, уделив особое внимание  сельским территориям, формирование в них</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среды проживания, соответствующей современным стандартам качества. Продолжение вовлечения граждан, принимающих  участие в решении вопросов развития городской среды, увеличение их доли.</a:t>
            </a:r>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40</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r>
              <a:rPr lang="ru-RU" sz="1200" kern="1200" dirty="0" smtClean="0">
                <a:solidFill>
                  <a:schemeClr val="tx1"/>
                </a:solidFill>
                <a:latin typeface="+mn-lt"/>
                <a:ea typeface="+mn-ea"/>
                <a:cs typeface="+mn-cs"/>
              </a:rPr>
              <a:t>Одним из немаловажных направлений социально-экономического развития является </a:t>
            </a:r>
            <a:r>
              <a:rPr lang="ru-RU" sz="1200" b="1" kern="1200" dirty="0" smtClean="0">
                <a:solidFill>
                  <a:schemeClr val="tx1"/>
                </a:solidFill>
                <a:latin typeface="+mn-lt"/>
                <a:ea typeface="+mn-ea"/>
                <a:cs typeface="+mn-cs"/>
              </a:rPr>
              <a:t>обеспечение безопасности жизнедеятельности</a:t>
            </a:r>
            <a:r>
              <a:rPr lang="ru-RU" sz="1200" kern="1200" dirty="0" smtClean="0">
                <a:solidFill>
                  <a:schemeClr val="tx1"/>
                </a:solidFill>
                <a:latin typeface="+mn-lt"/>
                <a:ea typeface="+mn-ea"/>
                <a:cs typeface="+mn-cs"/>
              </a:rPr>
              <a:t> членов местного сообщества. В данной сфере планируется:</a:t>
            </a:r>
          </a:p>
          <a:p>
            <a:pPr lvl="0"/>
            <a:r>
              <a:rPr lang="ru-RU" sz="1200" kern="1200" dirty="0" smtClean="0">
                <a:solidFill>
                  <a:schemeClr val="tx1"/>
                </a:solidFill>
                <a:latin typeface="+mn-lt"/>
                <a:ea typeface="+mn-ea"/>
                <a:cs typeface="+mn-cs"/>
              </a:rPr>
              <a:t>На регулярной основе осуществлять мероприятия, направленные на </a:t>
            </a:r>
            <a:r>
              <a:rPr lang="ru-RU" sz="1200" b="1" kern="1200" dirty="0" smtClean="0">
                <a:solidFill>
                  <a:schemeClr val="tx1"/>
                </a:solidFill>
                <a:latin typeface="+mn-lt"/>
                <a:ea typeface="+mn-ea"/>
                <a:cs typeface="+mn-cs"/>
              </a:rPr>
              <a:t>повышение надёжности работы объектов и систем </a:t>
            </a:r>
            <a:r>
              <a:rPr lang="ru-RU" sz="1200" kern="1200" dirty="0" smtClean="0">
                <a:solidFill>
                  <a:schemeClr val="tx1"/>
                </a:solidFill>
                <a:latin typeface="+mn-lt"/>
                <a:ea typeface="+mn-ea"/>
                <a:cs typeface="+mn-cs"/>
              </a:rPr>
              <a:t>жизнеобеспечения, прежде всего коммунальной инфраструктуры: проводить ревизию, текущий и капитальный ремонт, своевременную замену физически и морально устаревшего оборудования систем тепло-, водоснабжения и водоотведения в рамках подготовки жилищно-коммунального хозяйства к осенне-зимнему периоду.</a:t>
            </a:r>
          </a:p>
          <a:p>
            <a:pPr lvl="0"/>
            <a:r>
              <a:rPr lang="ru-RU" sz="1200" b="1" kern="1200" dirty="0" smtClean="0">
                <a:solidFill>
                  <a:schemeClr val="tx1"/>
                </a:solidFill>
                <a:latin typeface="+mn-lt"/>
                <a:ea typeface="+mn-ea"/>
                <a:cs typeface="+mn-cs"/>
              </a:rPr>
              <a:t>Продолжить работу по повышению безопасности дорожного движения транспортных средств и пешеходов</a:t>
            </a:r>
            <a:r>
              <a:rPr lang="ru-RU" sz="1200" kern="1200" dirty="0" smtClean="0">
                <a:solidFill>
                  <a:schemeClr val="tx1"/>
                </a:solidFill>
                <a:latin typeface="+mn-lt"/>
                <a:ea typeface="+mn-ea"/>
                <a:cs typeface="+mn-cs"/>
              </a:rPr>
              <a:t>, включая комплекс мероприятий по поддержанию сети местных автодорог и дорожных сооружений в состоянии, отвечающем нормативным требованиям, обустройству пешеходных переходов и железнодорожных переездов, освещению дорог и придомовых территорий в населённых пунктах, проведение информационно-пропагандистских кампаний с целью формирования общественного мнения и правовой культуры в вопросах безопасного поведения на дорогах. </a:t>
            </a:r>
          </a:p>
          <a:p>
            <a:pPr lvl="0"/>
            <a:r>
              <a:rPr lang="ru-RU" sz="1200" kern="1200" dirty="0" smtClean="0">
                <a:solidFill>
                  <a:schemeClr val="tx1"/>
                </a:solidFill>
                <a:latin typeface="+mn-lt"/>
                <a:ea typeface="+mn-ea"/>
                <a:cs typeface="+mn-cs"/>
              </a:rPr>
              <a:t>Совместно с правоохранительными органами, учреждениями системы </a:t>
            </a:r>
            <a:r>
              <a:rPr lang="ru-RU" sz="1200" b="1" kern="1200" dirty="0" smtClean="0">
                <a:solidFill>
                  <a:schemeClr val="tx1"/>
                </a:solidFill>
                <a:latin typeface="+mn-lt"/>
                <a:ea typeface="+mn-ea"/>
                <a:cs typeface="+mn-cs"/>
              </a:rPr>
              <a:t>профилактики безнадзорности и правонарушений </a:t>
            </a:r>
            <a:r>
              <a:rPr lang="ru-RU" sz="1200" kern="1200" dirty="0" smtClean="0">
                <a:solidFill>
                  <a:schemeClr val="tx1"/>
                </a:solidFill>
                <a:latin typeface="+mn-lt"/>
                <a:ea typeface="+mn-ea"/>
                <a:cs typeface="+mn-cs"/>
              </a:rPr>
              <a:t>несовершеннолетних проводить работу по укреплению общественного порядка. Особое внимание при этом будет уделено профилактике асоциального поведения граждан, прежде всего подростков и молодёжи. Комплекс профилактических мер будет направлен на предупреждение безнадзорности и правонарушений среди несовершеннолетних, профилактику правонарушений, совершаемых в состоянии алкогольного опьянения, борьбу с алкогольной и наркотической зависимостью среди населения, формирование и внедрение в социальную практику норм толерантного поведения, противодействие проявлениям экстремизма в обществе.</a:t>
            </a:r>
          </a:p>
          <a:p>
            <a:pPr lvl="0"/>
            <a:r>
              <a:rPr lang="ru-RU" sz="1200" b="1" kern="1200" dirty="0" smtClean="0">
                <a:solidFill>
                  <a:schemeClr val="tx1"/>
                </a:solidFill>
                <a:latin typeface="+mn-lt"/>
                <a:ea typeface="+mn-ea"/>
                <a:cs typeface="+mn-cs"/>
              </a:rPr>
              <a:t>Повысить экологическую устойчивость среды проживания </a:t>
            </a:r>
            <a:r>
              <a:rPr lang="ru-RU" sz="1200" kern="1200" dirty="0" smtClean="0">
                <a:solidFill>
                  <a:schemeClr val="tx1"/>
                </a:solidFill>
                <a:latin typeface="+mn-lt"/>
                <a:ea typeface="+mn-ea"/>
                <a:cs typeface="+mn-cs"/>
              </a:rPr>
              <a:t>через реализацию мероприятий по строительству очистных сооружений с установкой современного оборудования по очистке стоков в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Чернышевск,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Жирекен</a:t>
            </a:r>
            <a:r>
              <a:rPr lang="ru-RU" sz="1200" kern="1200" dirty="0" smtClean="0">
                <a:solidFill>
                  <a:schemeClr val="tx1"/>
                </a:solidFill>
                <a:latin typeface="+mn-lt"/>
                <a:ea typeface="+mn-ea"/>
                <a:cs typeface="+mn-cs"/>
              </a:rPr>
              <a:t>, строительству в районе современного полигона размещения твёрдых коммунальных отходов, налаживанию системы сбора и хранения ТКО, строительству инженерных сооружений для защиты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Чернышевск, с. </a:t>
            </a:r>
            <a:r>
              <a:rPr lang="ru-RU" sz="1200" kern="1200" dirty="0" err="1" smtClean="0">
                <a:solidFill>
                  <a:schemeClr val="tx1"/>
                </a:solidFill>
                <a:latin typeface="+mn-lt"/>
                <a:ea typeface="+mn-ea"/>
                <a:cs typeface="+mn-cs"/>
              </a:rPr>
              <a:t>Утан</a:t>
            </a:r>
            <a:r>
              <a:rPr lang="ru-RU" sz="1200" kern="1200" dirty="0" smtClean="0">
                <a:solidFill>
                  <a:schemeClr val="tx1"/>
                </a:solidFill>
                <a:latin typeface="+mn-lt"/>
                <a:ea typeface="+mn-ea"/>
                <a:cs typeface="+mn-cs"/>
              </a:rPr>
              <a:t>  от затопления паводковыми водами, озеленению и улучшению санитарного состояния населённых пунктов, экологическому образованию и просвещению населения.</a:t>
            </a:r>
          </a:p>
          <a:p>
            <a:pPr lvl="0"/>
            <a:r>
              <a:rPr lang="ru-RU" sz="1200" b="1" kern="1200" dirty="0" smtClean="0">
                <a:solidFill>
                  <a:schemeClr val="tx1"/>
                </a:solidFill>
                <a:latin typeface="+mn-lt"/>
                <a:ea typeface="+mn-ea"/>
                <a:cs typeface="+mn-cs"/>
              </a:rPr>
              <a:t>Продолжить мероприятия по обеспечению доступности социально-значимых объектов </a:t>
            </a:r>
            <a:r>
              <a:rPr lang="ru-RU" sz="1200" kern="1200" dirty="0" smtClean="0">
                <a:solidFill>
                  <a:schemeClr val="tx1"/>
                </a:solidFill>
                <a:latin typeface="+mn-lt"/>
                <a:ea typeface="+mn-ea"/>
                <a:cs typeface="+mn-cs"/>
              </a:rPr>
              <a:t>и предоставляемых в них услуг для инвалидов, других групп населения с ограниченными возможностями здоровья и мобильности. Обустройство необходимых объектов пандусами, кнопками вызова и т.д. будет продолжено. Помимо этого, намечены мероприятия по оборудованию остановок общественного транспорта, пешеходных и транспортных коммуникаций с учётом особых потребностей инвалидов (устройство пандусов, укладка тактильной плитки, установка средств ориентации, информационных табло и т.д.). </a:t>
            </a:r>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42</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r>
              <a:rPr lang="ru-RU" sz="1200" b="0" i="0" kern="1200" dirty="0" smtClean="0">
                <a:solidFill>
                  <a:schemeClr val="tx1"/>
                </a:solidFill>
                <a:effectLst/>
                <a:latin typeface="+mn-lt"/>
                <a:ea typeface="+mn-ea"/>
                <a:cs typeface="+mn-cs"/>
              </a:rPr>
              <a:t>Развитие предприятий добывающей промышленности:</a:t>
            </a:r>
          </a:p>
          <a:p>
            <a:r>
              <a:rPr lang="ru-RU" sz="1200" b="0" i="0" kern="1200" dirty="0" smtClean="0">
                <a:solidFill>
                  <a:schemeClr val="tx1"/>
                </a:solidFill>
                <a:effectLst/>
                <a:latin typeface="+mn-lt"/>
                <a:ea typeface="+mn-ea"/>
                <a:cs typeface="+mn-cs"/>
              </a:rPr>
              <a:t>- Реализация проекта «Освоение </a:t>
            </a:r>
            <a:r>
              <a:rPr lang="ru-RU" sz="1200" b="0" i="0" kern="1200" dirty="0" err="1" smtClean="0">
                <a:solidFill>
                  <a:schemeClr val="tx1"/>
                </a:solidFill>
                <a:effectLst/>
                <a:latin typeface="+mn-lt"/>
                <a:ea typeface="+mn-ea"/>
                <a:cs typeface="+mn-cs"/>
              </a:rPr>
              <a:t>Арчикойского</a:t>
            </a:r>
            <a:r>
              <a:rPr lang="ru-RU" sz="1200" b="0" i="0" kern="1200" dirty="0" smtClean="0">
                <a:solidFill>
                  <a:schemeClr val="tx1"/>
                </a:solidFill>
                <a:effectLst/>
                <a:latin typeface="+mn-lt"/>
                <a:ea typeface="+mn-ea"/>
                <a:cs typeface="+mn-cs"/>
              </a:rPr>
              <a:t> месторождения рудного золота». Инициатором проекта является ООО «</a:t>
            </a:r>
            <a:r>
              <a:rPr lang="ru-RU" sz="1200" b="0" i="0" kern="1200" dirty="0" err="1" smtClean="0">
                <a:solidFill>
                  <a:schemeClr val="tx1"/>
                </a:solidFill>
                <a:effectLst/>
                <a:latin typeface="+mn-lt"/>
                <a:ea typeface="+mn-ea"/>
                <a:cs typeface="+mn-cs"/>
              </a:rPr>
              <a:t>Армет</a:t>
            </a:r>
            <a:r>
              <a:rPr lang="ru-RU" sz="1200" b="0" i="0" kern="120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Арчикойское</a:t>
            </a:r>
            <a:r>
              <a:rPr lang="ru-RU" sz="1200" b="0" i="0" kern="1200" dirty="0" smtClean="0">
                <a:solidFill>
                  <a:schemeClr val="tx1"/>
                </a:solidFill>
                <a:effectLst/>
                <a:latin typeface="+mn-lt"/>
                <a:ea typeface="+mn-ea"/>
                <a:cs typeface="+mn-cs"/>
              </a:rPr>
              <a:t> золоторудное месторождение расположено на территории Чернышевского района Забайкальского края, в 10 км от ст. Аксеново-</a:t>
            </a:r>
            <a:r>
              <a:rPr lang="ru-RU" sz="1200" b="0" i="0" kern="1200" dirty="0" err="1" smtClean="0">
                <a:solidFill>
                  <a:schemeClr val="tx1"/>
                </a:solidFill>
                <a:effectLst/>
                <a:latin typeface="+mn-lt"/>
                <a:ea typeface="+mn-ea"/>
                <a:cs typeface="+mn-cs"/>
              </a:rPr>
              <a:t>Зилово</a:t>
            </a:r>
            <a:r>
              <a:rPr lang="ru-RU" sz="1200" b="0" i="0" kern="1200" dirty="0" smtClean="0">
                <a:solidFill>
                  <a:schemeClr val="tx1"/>
                </a:solidFill>
                <a:effectLst/>
                <a:latin typeface="+mn-lt"/>
                <a:ea typeface="+mn-ea"/>
                <a:cs typeface="+mn-cs"/>
              </a:rPr>
              <a:t> железной дороги и в 73,5 км от районного центра </a:t>
            </a:r>
            <a:r>
              <a:rPr lang="ru-RU" sz="1200" b="0" i="0" kern="1200" dirty="0" err="1" smtClean="0">
                <a:solidFill>
                  <a:schemeClr val="tx1"/>
                </a:solidFill>
                <a:effectLst/>
                <a:latin typeface="+mn-lt"/>
                <a:ea typeface="+mn-ea"/>
                <a:cs typeface="+mn-cs"/>
              </a:rPr>
              <a:t>п.г.т</a:t>
            </a:r>
            <a:r>
              <a:rPr lang="ru-RU" sz="1200" b="0" i="0" kern="1200" dirty="0" smtClean="0">
                <a:solidFill>
                  <a:schemeClr val="tx1"/>
                </a:solidFill>
                <a:effectLst/>
                <a:latin typeface="+mn-lt"/>
                <a:ea typeface="+mn-ea"/>
                <a:cs typeface="+mn-cs"/>
              </a:rPr>
              <a:t>. Чернышевск и 45 км от </a:t>
            </a:r>
            <a:r>
              <a:rPr lang="ru-RU" sz="1200" b="0" i="0" kern="1200" dirty="0" err="1" smtClean="0">
                <a:solidFill>
                  <a:schemeClr val="tx1"/>
                </a:solidFill>
                <a:effectLst/>
                <a:latin typeface="+mn-lt"/>
                <a:ea typeface="+mn-ea"/>
                <a:cs typeface="+mn-cs"/>
              </a:rPr>
              <a:t>пгт</a:t>
            </a:r>
            <a:r>
              <a:rPr lang="ru-RU" sz="1200" b="0" i="0" kern="1200" dirty="0" smtClean="0">
                <a:solidFill>
                  <a:schemeClr val="tx1"/>
                </a:solidFill>
                <a:effectLst/>
                <a:latin typeface="+mn-lt"/>
                <a:ea typeface="+mn-ea"/>
                <a:cs typeface="+mn-cs"/>
              </a:rPr>
              <a:t>. </a:t>
            </a:r>
            <a:r>
              <a:rPr lang="ru-RU" sz="1200" b="0" i="0" kern="1200" dirty="0" err="1" smtClean="0">
                <a:solidFill>
                  <a:schemeClr val="tx1"/>
                </a:solidFill>
                <a:effectLst/>
                <a:latin typeface="+mn-lt"/>
                <a:ea typeface="+mn-ea"/>
                <a:cs typeface="+mn-cs"/>
              </a:rPr>
              <a:t>Жирикен</a:t>
            </a:r>
            <a:r>
              <a:rPr lang="ru-RU" sz="1200" b="0" i="0" kern="1200" dirty="0" smtClean="0">
                <a:solidFill>
                  <a:schemeClr val="tx1"/>
                </a:solidFill>
                <a:effectLst/>
                <a:latin typeface="+mn-lt"/>
                <a:ea typeface="+mn-ea"/>
                <a:cs typeface="+mn-cs"/>
              </a:rPr>
              <a:t>. Целевым назначением использования участка недр является геологическое изучение, разведка и добыча рудного золота на </a:t>
            </a:r>
            <a:r>
              <a:rPr lang="ru-RU" sz="1200" b="0" i="0" kern="1200" dirty="0" err="1" smtClean="0">
                <a:solidFill>
                  <a:schemeClr val="tx1"/>
                </a:solidFill>
                <a:effectLst/>
                <a:latin typeface="+mn-lt"/>
                <a:ea typeface="+mn-ea"/>
                <a:cs typeface="+mn-cs"/>
              </a:rPr>
              <a:t>Арчикойском</a:t>
            </a:r>
            <a:r>
              <a:rPr lang="ru-RU" sz="1200" b="0" i="0" kern="1200" dirty="0" smtClean="0">
                <a:solidFill>
                  <a:schemeClr val="tx1"/>
                </a:solidFill>
                <a:effectLst/>
                <a:latin typeface="+mn-lt"/>
                <a:ea typeface="+mn-ea"/>
                <a:cs typeface="+mn-cs"/>
              </a:rPr>
              <a:t> рудном поле. Предусмотрена добыча открытым способом и переработка золотосодержащей руды с производительностью 1050 тыс. тонн руды в год.</a:t>
            </a:r>
          </a:p>
          <a:p>
            <a:r>
              <a:rPr lang="ru-RU" sz="1200" b="0" i="0" kern="1200" dirty="0" smtClean="0">
                <a:solidFill>
                  <a:schemeClr val="tx1"/>
                </a:solidFill>
                <a:effectLst/>
                <a:latin typeface="+mn-lt"/>
                <a:ea typeface="+mn-ea"/>
                <a:cs typeface="+mn-cs"/>
              </a:rPr>
              <a:t>Готовая продукция – золото лигатурное. Численность занятых составит 471 человек. Размер инвестиций 4,2 </a:t>
            </a:r>
            <a:r>
              <a:rPr lang="ru-RU" sz="1200" b="0" i="0" kern="1200" dirty="0" err="1" smtClean="0">
                <a:solidFill>
                  <a:schemeClr val="tx1"/>
                </a:solidFill>
                <a:effectLst/>
                <a:latin typeface="+mn-lt"/>
                <a:ea typeface="+mn-ea"/>
                <a:cs typeface="+mn-cs"/>
              </a:rPr>
              <a:t>млр</a:t>
            </a:r>
            <a:r>
              <a:rPr lang="ru-RU" sz="1200" b="0" i="0" kern="1200" dirty="0" smtClean="0">
                <a:solidFill>
                  <a:schemeClr val="tx1"/>
                </a:solidFill>
                <a:effectLst/>
                <a:latin typeface="+mn-lt"/>
                <a:ea typeface="+mn-ea"/>
                <a:cs typeface="+mn-cs"/>
              </a:rPr>
              <a:t>. руб. В настоящее время проект проходит государственную экспертизу, подводится электроэнергия к месторождению. Во втором квартале 2019 года планируется начать работы по строительству фабрики, технологических дорог, будут начаты вскрышные работы. В проект уже инвестировано более 500,0 млн. руб. Бюджетная эффективность проекта (консолидированные платежи в бюджет района) составят около 638,5 млн. руб. (до 2030 года, срок окончания лицензии 2030 год);</a:t>
            </a:r>
          </a:p>
          <a:p>
            <a:r>
              <a:rPr lang="ru-RU" sz="1200" b="0" i="0" kern="1200" dirty="0" smtClean="0">
                <a:solidFill>
                  <a:schemeClr val="tx1"/>
                </a:solidFill>
                <a:effectLst/>
                <a:latin typeface="+mn-lt"/>
                <a:ea typeface="+mn-ea"/>
                <a:cs typeface="+mn-cs"/>
              </a:rPr>
              <a:t>-Реализация проекта по геологической разведки и разработки месторождения рассыпного золота на участке недр долина р. Белый </a:t>
            </a:r>
            <a:r>
              <a:rPr lang="ru-RU" sz="1200" b="0" i="0" kern="1200" dirty="0" err="1" smtClean="0">
                <a:solidFill>
                  <a:schemeClr val="tx1"/>
                </a:solidFill>
                <a:effectLst/>
                <a:latin typeface="+mn-lt"/>
                <a:ea typeface="+mn-ea"/>
                <a:cs typeface="+mn-cs"/>
              </a:rPr>
              <a:t>Урюм</a:t>
            </a:r>
            <a:r>
              <a:rPr lang="ru-RU" sz="1200" b="0" i="0" kern="1200" dirty="0" smtClean="0">
                <a:solidFill>
                  <a:schemeClr val="tx1"/>
                </a:solidFill>
                <a:effectLst/>
                <a:latin typeface="+mn-lt"/>
                <a:ea typeface="+mn-ea"/>
                <a:cs typeface="+mn-cs"/>
              </a:rPr>
              <a:t> с притоками Ключ 4 и Широкий в Чернышевском районе (Аксеново-Зиловское). Инициатор проекта ООО «Руда Промышленная». Годовая производственная мощность предприятия 150-200 кг золота. Численность занятых составит 50 чел. Выпуск конечной товарной продукции (золота) при подтверждении прогнозных ресурсов составит 4 тонны. Непосредственно добычу полезного ископаемого предприятие начнет не ранее 2022 года. В настоящее время осуществляются разведывательные работы. В проект уже инвестировано 250,0 млн. руб. Бюджетная эффективность проекта составит 115,4 млн. руб. (до 2030 года в консолидированный бюджет района, лицензия до 2035 года).</a:t>
            </a:r>
          </a:p>
          <a:p>
            <a:r>
              <a:rPr lang="ru-RU" sz="1200" b="0" i="0" kern="1200" dirty="0" smtClean="0">
                <a:solidFill>
                  <a:schemeClr val="tx1"/>
                </a:solidFill>
                <a:effectLst/>
                <a:latin typeface="+mn-lt"/>
                <a:ea typeface="+mn-ea"/>
                <a:cs typeface="+mn-cs"/>
              </a:rPr>
              <a:t>-ООО «ЗУЭК» продолжит добычу каменного угля на месторождении в </a:t>
            </a:r>
            <a:r>
              <a:rPr lang="ru-RU" sz="1200" b="0" i="0" kern="1200" dirty="0" err="1" smtClean="0">
                <a:solidFill>
                  <a:schemeClr val="tx1"/>
                </a:solidFill>
                <a:effectLst/>
                <a:latin typeface="+mn-lt"/>
                <a:ea typeface="+mn-ea"/>
                <a:cs typeface="+mn-cs"/>
              </a:rPr>
              <a:t>пгт</a:t>
            </a:r>
            <a:r>
              <a:rPr lang="ru-RU" sz="1200" b="0" i="0" kern="1200" dirty="0" smtClean="0">
                <a:solidFill>
                  <a:schemeClr val="tx1"/>
                </a:solidFill>
                <a:effectLst/>
                <a:latin typeface="+mn-lt"/>
                <a:ea typeface="+mn-ea"/>
                <a:cs typeface="+mn-cs"/>
              </a:rPr>
              <a:t>. Букачача в среднесрочной перспективе в пределах лицензионного соглашения до 50,0 тыс. тонн угля в год. Продукция месторождения пользуется спросом, есть заключенные договора поставки на экспорт, поэтому вполне возможно увеличение объема добычи.</a:t>
            </a:r>
          </a:p>
          <a:p>
            <a:r>
              <a:rPr lang="ru-RU" sz="1200" b="0" i="0" kern="1200" dirty="0" smtClean="0">
                <a:solidFill>
                  <a:schemeClr val="tx1"/>
                </a:solidFill>
                <a:effectLst/>
                <a:latin typeface="+mn-lt"/>
                <a:ea typeface="+mn-ea"/>
                <a:cs typeface="+mn-cs"/>
              </a:rPr>
              <a:t>-Срок консервации предприятий </a:t>
            </a:r>
            <a:r>
              <a:rPr lang="ru-RU" sz="1200" b="0" i="0" kern="1200" dirty="0" err="1" smtClean="0">
                <a:solidFill>
                  <a:schemeClr val="tx1"/>
                </a:solidFill>
                <a:effectLst/>
                <a:latin typeface="+mn-lt"/>
                <a:ea typeface="+mn-ea"/>
                <a:cs typeface="+mn-cs"/>
              </a:rPr>
              <a:t>Жирекенского</a:t>
            </a:r>
            <a:r>
              <a:rPr lang="ru-RU" sz="1200" b="0" i="0" kern="1200" dirty="0" smtClean="0">
                <a:solidFill>
                  <a:schemeClr val="tx1"/>
                </a:solidFill>
                <a:effectLst/>
                <a:latin typeface="+mn-lt"/>
                <a:ea typeface="+mn-ea"/>
                <a:cs typeface="+mn-cs"/>
              </a:rPr>
              <a:t> производственного комплекса оканчивается в 2019 году. Учитывая мировые тенденции спроса, уровень мировых цен на ферромолибден, молибден, в среднесрочной перспективе маловероятно возобновление деятельности ОАО «</a:t>
            </a:r>
            <a:r>
              <a:rPr lang="ru-RU" sz="1200" b="0" i="0" kern="1200" dirty="0" err="1" smtClean="0">
                <a:solidFill>
                  <a:schemeClr val="tx1"/>
                </a:solidFill>
                <a:effectLst/>
                <a:latin typeface="+mn-lt"/>
                <a:ea typeface="+mn-ea"/>
                <a:cs typeface="+mn-cs"/>
              </a:rPr>
              <a:t>Жирек</a:t>
            </a:r>
            <a:endParaRPr lang="ru-RU" sz="1200" b="0" i="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45</a:t>
            </a:fld>
            <a:endParaRPr lang="ru-RU"/>
          </a:p>
        </p:txBody>
      </p:sp>
    </p:spTree>
    <p:extLst>
      <p:ext uri="{BB962C8B-B14F-4D97-AF65-F5344CB8AC3E}">
        <p14:creationId xmlns:p14="http://schemas.microsoft.com/office/powerpoint/2010/main" xmlns="" val="3822284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r>
              <a:rPr lang="ru-RU" sz="1200" b="0" i="0" kern="1200" dirty="0" smtClean="0">
                <a:solidFill>
                  <a:schemeClr val="tx1"/>
                </a:solidFill>
                <a:effectLst/>
                <a:latin typeface="+mn-lt"/>
                <a:ea typeface="+mn-ea"/>
                <a:cs typeface="+mn-cs"/>
              </a:rPr>
              <a:t>Развитие предприятий обрабатывающей промышленности. Организация новых производств на основе использования местного запаса полезных ископаемых в долгосрочной перспективе, учитывая, что в Сибирь и на Дальний Восток завозится практически до 100% потребляемых объёмов керамической плитки, до 70% санитарных керамических изделий, предметов домоустройства, предусмотрено развитие проекта по производству отделочных материалов, применяемых в строительстве и декоративной отделки зданий и помещений, а также малых архитектурных форм, используя природные ресурсы залежей строительного камня, различных глин, вторичные материальные ресурсы, как фактора снижения себестоимости производства. Инициатор проекта ООО «Каменный пояс». Годовой объем добычи строительного камня (месторождение в с. Старый </a:t>
            </a:r>
            <a:r>
              <a:rPr lang="ru-RU" sz="1200" b="0" i="0" kern="1200" dirty="0" err="1" smtClean="0">
                <a:solidFill>
                  <a:schemeClr val="tx1"/>
                </a:solidFill>
                <a:effectLst/>
                <a:latin typeface="+mn-lt"/>
                <a:ea typeface="+mn-ea"/>
                <a:cs typeface="+mn-cs"/>
              </a:rPr>
              <a:t>Олов</a:t>
            </a:r>
            <a:r>
              <a:rPr lang="ru-RU" sz="1200" b="0" i="0" kern="1200" dirty="0" smtClean="0">
                <a:solidFill>
                  <a:schemeClr val="tx1"/>
                </a:solidFill>
                <a:effectLst/>
                <a:latin typeface="+mn-lt"/>
                <a:ea typeface="+mn-ea"/>
                <a:cs typeface="+mn-cs"/>
              </a:rPr>
              <a:t>), согласно лицензии составляет 300 м. куб.</a:t>
            </a:r>
          </a:p>
          <a:p>
            <a:r>
              <a:rPr lang="ru-RU" sz="1200" b="0" i="0" kern="1200" dirty="0" smtClean="0">
                <a:solidFill>
                  <a:schemeClr val="tx1"/>
                </a:solidFill>
                <a:effectLst/>
                <a:latin typeface="+mn-lt"/>
                <a:ea typeface="+mn-ea"/>
                <a:cs typeface="+mn-cs"/>
              </a:rPr>
              <a:t>-Установка мусоросортировочного комплекса на базе межрайонного полигона размещения и захоронения (утилизации) твёрдых коммунальных отходов в </a:t>
            </a:r>
            <a:r>
              <a:rPr lang="ru-RU" sz="1200" b="0" i="0" kern="1200" dirty="0" err="1" smtClean="0">
                <a:solidFill>
                  <a:schemeClr val="tx1"/>
                </a:solidFill>
                <a:effectLst/>
                <a:latin typeface="+mn-lt"/>
                <a:ea typeface="+mn-ea"/>
                <a:cs typeface="+mn-cs"/>
              </a:rPr>
              <a:t>пгт</a:t>
            </a:r>
            <a:r>
              <a:rPr lang="ru-RU" sz="1200" b="0" i="0" kern="1200" dirty="0" smtClean="0">
                <a:solidFill>
                  <a:schemeClr val="tx1"/>
                </a:solidFill>
                <a:effectLst/>
                <a:latin typeface="+mn-lt"/>
                <a:ea typeface="+mn-ea"/>
                <a:cs typeface="+mn-cs"/>
              </a:rPr>
              <a:t>. Чернышевск. Территория Чернышевского района отнесена к 6-му административно-производственному округу (АПО), в который входят муниципальные районы «Чернышевский район», «Сретенский район», «</a:t>
            </a:r>
            <a:r>
              <a:rPr lang="ru-RU" sz="1200" b="0" i="0" kern="1200" dirty="0" err="1" smtClean="0">
                <a:solidFill>
                  <a:schemeClr val="tx1"/>
                </a:solidFill>
                <a:effectLst/>
                <a:latin typeface="+mn-lt"/>
                <a:ea typeface="+mn-ea"/>
                <a:cs typeface="+mn-cs"/>
              </a:rPr>
              <a:t>Газимуро</a:t>
            </a:r>
            <a:r>
              <a:rPr lang="ru-RU" sz="1200" b="0" i="0" kern="1200" dirty="0" smtClean="0">
                <a:solidFill>
                  <a:schemeClr val="tx1"/>
                </a:solidFill>
                <a:effectLst/>
                <a:latin typeface="+mn-lt"/>
                <a:ea typeface="+mn-ea"/>
                <a:cs typeface="+mn-cs"/>
              </a:rPr>
              <a:t>-Заводский район», «</a:t>
            </a:r>
            <a:r>
              <a:rPr lang="ru-RU" sz="1200" b="0" i="0" kern="1200" dirty="0" err="1" smtClean="0">
                <a:solidFill>
                  <a:schemeClr val="tx1"/>
                </a:solidFill>
                <a:effectLst/>
                <a:latin typeface="+mn-lt"/>
                <a:ea typeface="+mn-ea"/>
                <a:cs typeface="+mn-cs"/>
              </a:rPr>
              <a:t>Могочинский</a:t>
            </a:r>
            <a:r>
              <a:rPr lang="ru-RU" sz="1200" b="0" i="0" kern="1200" dirty="0" smtClean="0">
                <a:solidFill>
                  <a:schemeClr val="tx1"/>
                </a:solidFill>
                <a:effectLst/>
                <a:latin typeface="+mn-lt"/>
                <a:ea typeface="+mn-ea"/>
                <a:cs typeface="+mn-cs"/>
              </a:rPr>
              <a:t> район», «</a:t>
            </a:r>
            <a:r>
              <a:rPr lang="ru-RU" sz="1200" b="0" i="0" kern="1200" dirty="0" err="1" smtClean="0">
                <a:solidFill>
                  <a:schemeClr val="tx1"/>
                </a:solidFill>
                <a:effectLst/>
                <a:latin typeface="+mn-lt"/>
                <a:ea typeface="+mn-ea"/>
                <a:cs typeface="+mn-cs"/>
              </a:rPr>
              <a:t>Тунгиро-Олекминский</a:t>
            </a:r>
            <a:r>
              <a:rPr lang="ru-RU" sz="1200" b="0" i="0" kern="1200" dirty="0" smtClean="0">
                <a:solidFill>
                  <a:schemeClr val="tx1"/>
                </a:solidFill>
                <a:effectLst/>
                <a:latin typeface="+mn-lt"/>
                <a:ea typeface="+mn-ea"/>
                <a:cs typeface="+mn-cs"/>
              </a:rPr>
              <a:t> район». Объем сортировки отходов мусоросортировочного комплекса в год составит около 220,0 тыс. м. куб. Запуск комплекса запланирован на 2022 год.</a:t>
            </a:r>
          </a:p>
          <a:p>
            <a:r>
              <a:rPr lang="ru-RU" sz="1200" b="0" i="0" kern="1200" dirty="0" smtClean="0">
                <a:solidFill>
                  <a:schemeClr val="tx1"/>
                </a:solidFill>
                <a:effectLst/>
                <a:latin typeface="+mn-lt"/>
                <a:ea typeface="+mn-ea"/>
                <a:cs typeface="+mn-cs"/>
              </a:rPr>
              <a:t>-В </a:t>
            </a:r>
            <a:r>
              <a:rPr lang="ru-RU" sz="1200" b="0" i="0" kern="1200" dirty="0" err="1" smtClean="0">
                <a:solidFill>
                  <a:schemeClr val="tx1"/>
                </a:solidFill>
                <a:effectLst/>
                <a:latin typeface="+mn-lt"/>
                <a:ea typeface="+mn-ea"/>
                <a:cs typeface="+mn-cs"/>
              </a:rPr>
              <a:t>рассматриевом</a:t>
            </a:r>
            <a:r>
              <a:rPr lang="ru-RU" sz="1200" b="0" i="0" kern="1200" dirty="0" smtClean="0">
                <a:solidFill>
                  <a:schemeClr val="tx1"/>
                </a:solidFill>
                <a:effectLst/>
                <a:latin typeface="+mn-lt"/>
                <a:ea typeface="+mn-ea"/>
                <a:cs typeface="+mn-cs"/>
              </a:rPr>
              <a:t> периоде продолжит осуществлять хозяйственную деятельность предприятие по ремонту железнодорожных вагонов. Предусмотрены мероприятия по модернизации оборудования в рамках инвестиционной программы ОАО «РЖД», в целях повышения конкурентоспособности продукции, повышения безопасности движения. Объемы отремонтированных вагонов увеличится до 250 ед. в месяц.</a:t>
            </a:r>
          </a:p>
          <a:p>
            <a:r>
              <a:rPr lang="ru-RU" sz="1200" b="0" i="0" kern="1200" dirty="0" smtClean="0">
                <a:solidFill>
                  <a:schemeClr val="tx1"/>
                </a:solidFill>
                <a:effectLst/>
                <a:latin typeface="+mn-lt"/>
                <a:ea typeface="+mn-ea"/>
                <a:cs typeface="+mn-cs"/>
              </a:rPr>
              <a:t>-Модернизация действующих производств по производству хлебобулочных изделий, механизация и автоматизация производственных процессов на базе новейших технологий, позволит увеличить объемы производимой продукции, повысить ее конкурентоспособность (ИП Ибрагимова Т.З., ИП </a:t>
            </a:r>
            <a:r>
              <a:rPr lang="ru-RU" sz="1200" b="0" i="0" kern="1200" dirty="0" err="1" smtClean="0">
                <a:solidFill>
                  <a:schemeClr val="tx1"/>
                </a:solidFill>
                <a:effectLst/>
                <a:latin typeface="+mn-lt"/>
                <a:ea typeface="+mn-ea"/>
                <a:cs typeface="+mn-cs"/>
              </a:rPr>
              <a:t>Варданян</a:t>
            </a:r>
            <a:r>
              <a:rPr lang="ru-RU" sz="1200" b="0" i="0" kern="1200" dirty="0" smtClean="0">
                <a:solidFill>
                  <a:schemeClr val="tx1"/>
                </a:solidFill>
                <a:effectLst/>
                <a:latin typeface="+mn-lt"/>
                <a:ea typeface="+mn-ea"/>
                <a:cs typeface="+mn-cs"/>
              </a:rPr>
              <a:t> А.Р., ИП </a:t>
            </a:r>
            <a:r>
              <a:rPr lang="ru-RU" sz="1200" b="0" i="0" kern="1200" dirty="0" err="1" smtClean="0">
                <a:solidFill>
                  <a:schemeClr val="tx1"/>
                </a:solidFill>
                <a:effectLst/>
                <a:latin typeface="+mn-lt"/>
                <a:ea typeface="+mn-ea"/>
                <a:cs typeface="+mn-cs"/>
              </a:rPr>
              <a:t>Агаркова</a:t>
            </a:r>
            <a:r>
              <a:rPr lang="ru-RU" sz="1200" b="0" i="0" kern="1200" dirty="0" smtClean="0">
                <a:solidFill>
                  <a:schemeClr val="tx1"/>
                </a:solidFill>
                <a:effectLst/>
                <a:latin typeface="+mn-lt"/>
                <a:ea typeface="+mn-ea"/>
                <a:cs typeface="+mn-cs"/>
              </a:rPr>
              <a:t> О.С.). Как показывают исследования российских ученых, изменяется структура потребляемых хлебобулочных изделий, уменьшается потребление традиционных сортов хлеба и увеличивается потребление новой и полезной для здоровья продукции. Продукция недлительного хранения имеет тенденцию снижения ее продаж на 7,4 % (общероссийский показатель), при этом увеличивается реализация упакованной продукции и других видов, структура хлеба и хлебобулочных изделий постепенно меняется. В последние годы в мире большое внимание уделяется обогащению хлеба различными полезными веществами, придающими ему лечебные и профилактические свойства. Разработано значительное количество разнообразных хлебобулочных изделий для лечебного питания; имеется широкий ассортимент изделий для профилактического питания, предназначенных для людей, имеющих предрасположенность к тем или иным болезням, а также лиц, проживающих в экологически неблагополучных регионах страны, для рабочих тяжелых профессий, детей дошкольного возраста и пожилых людей, поэтому в этом направлении будут развиваться производители хлебобулочных изделий.</a:t>
            </a:r>
          </a:p>
          <a:p>
            <a:r>
              <a:rPr lang="ru-RU" sz="1200" b="0" i="0" kern="1200" dirty="0" smtClean="0">
                <a:solidFill>
                  <a:schemeClr val="tx1"/>
                </a:solidFill>
                <a:effectLst/>
                <a:latin typeface="+mn-lt"/>
                <a:ea typeface="+mn-ea"/>
                <a:cs typeface="+mn-cs"/>
              </a:rPr>
              <a:t>-Увеличение объёмов производства широкого ассортимента мясных полуфабрикатов, организация производства мясных изделий на основе использования местного животноводческого сырья и возможностей сельскохозяйственной кооперации. Выпускаемые в районе мясные полуфабрикаты пользуются большим спросом у населения, однако объёмы их производства в настоящее время не могут удовлетворить потребительский спрос. Реализация данного направления позволит наполнить продовольственный рынок муниципального образования качественной и</a:t>
            </a:r>
          </a:p>
          <a:p>
            <a:r>
              <a:rPr lang="ru-RU" sz="1200" b="0" i="0" kern="1200" dirty="0" smtClean="0">
                <a:solidFill>
                  <a:schemeClr val="tx1"/>
                </a:solidFill>
                <a:effectLst/>
                <a:latin typeface="+mn-lt"/>
                <a:ea typeface="+mn-ea"/>
                <a:cs typeface="+mn-cs"/>
              </a:rPr>
              <a:t>экологически чистой мясной продукцией, замещающей ввозимую продукцию.</a:t>
            </a:r>
          </a:p>
          <a:p>
            <a:r>
              <a:rPr lang="ru-RU" sz="1200" b="0" i="0" kern="1200" dirty="0" smtClean="0">
                <a:solidFill>
                  <a:schemeClr val="tx1"/>
                </a:solidFill>
                <a:effectLst/>
                <a:latin typeface="+mn-lt"/>
                <a:ea typeface="+mn-ea"/>
                <a:cs typeface="+mn-cs"/>
              </a:rPr>
              <a:t>Реализация инвестиционных проектов по указанным </a:t>
            </a:r>
            <a:r>
              <a:rPr lang="ru-RU" sz="1200" b="0" i="0" kern="1200" dirty="0" err="1" smtClean="0">
                <a:solidFill>
                  <a:schemeClr val="tx1"/>
                </a:solidFill>
                <a:effectLst/>
                <a:latin typeface="+mn-lt"/>
                <a:ea typeface="+mn-ea"/>
                <a:cs typeface="+mn-cs"/>
              </a:rPr>
              <a:t>направл</a:t>
            </a:r>
            <a:endParaRPr lang="ru-RU" sz="1200" b="0" i="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46</a:t>
            </a:fld>
            <a:endParaRPr lang="ru-RU"/>
          </a:p>
        </p:txBody>
      </p:sp>
    </p:spTree>
    <p:extLst>
      <p:ext uri="{BB962C8B-B14F-4D97-AF65-F5344CB8AC3E}">
        <p14:creationId xmlns:p14="http://schemas.microsoft.com/office/powerpoint/2010/main" xmlns="" val="1761161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sz="1200" b="0" i="0" kern="1200" dirty="0" smtClean="0">
                <a:solidFill>
                  <a:schemeClr val="tx1"/>
                </a:solidFill>
                <a:effectLst/>
                <a:latin typeface="+mn-lt"/>
                <a:ea typeface="+mn-ea"/>
                <a:cs typeface="+mn-cs"/>
              </a:rPr>
              <a:t>Возможности развития района, мобильности населения, производственные возможности экономики во многом определяет состояние автомобильных дорог. Наиболее значимыми мероприятиями развития автотранспортной инфраструктуры будут:</a:t>
            </a:r>
          </a:p>
          <a:p>
            <a:r>
              <a:rPr lang="ru-RU" sz="1200" b="0" i="0" kern="1200" dirty="0" smtClean="0">
                <a:solidFill>
                  <a:schemeClr val="tx1"/>
                </a:solidFill>
                <a:effectLst/>
                <a:latin typeface="+mn-lt"/>
                <a:ea typeface="+mn-ea"/>
                <a:cs typeface="+mn-cs"/>
              </a:rPr>
              <a:t>* Строительство автомобильных дорог – примыканий от федеральной трассы до </a:t>
            </a:r>
            <a:r>
              <a:rPr lang="ru-RU" sz="1200" b="0" i="0" kern="1200" dirty="0" err="1" smtClean="0">
                <a:solidFill>
                  <a:schemeClr val="tx1"/>
                </a:solidFill>
                <a:effectLst/>
                <a:latin typeface="+mn-lt"/>
                <a:ea typeface="+mn-ea"/>
                <a:cs typeface="+mn-cs"/>
              </a:rPr>
              <a:t>пгт</a:t>
            </a:r>
            <a:r>
              <a:rPr lang="ru-RU" sz="1200" b="0" i="0" kern="1200" dirty="0" smtClean="0">
                <a:solidFill>
                  <a:schemeClr val="tx1"/>
                </a:solidFill>
                <a:effectLst/>
                <a:latin typeface="+mn-lt"/>
                <a:ea typeface="+mn-ea"/>
                <a:cs typeface="+mn-cs"/>
              </a:rPr>
              <a:t>. Чернышевск, </a:t>
            </a:r>
            <a:r>
              <a:rPr lang="ru-RU" sz="1200" b="0" i="0" kern="1200" dirty="0" err="1" smtClean="0">
                <a:solidFill>
                  <a:schemeClr val="tx1"/>
                </a:solidFill>
                <a:effectLst/>
                <a:latin typeface="+mn-lt"/>
                <a:ea typeface="+mn-ea"/>
                <a:cs typeface="+mn-cs"/>
              </a:rPr>
              <a:t>пгт</a:t>
            </a:r>
            <a:r>
              <a:rPr lang="ru-RU" sz="1200" b="0" i="0" kern="1200" dirty="0" smtClean="0">
                <a:solidFill>
                  <a:schemeClr val="tx1"/>
                </a:solidFill>
                <a:effectLst/>
                <a:latin typeface="+mn-lt"/>
                <a:ea typeface="+mn-ea"/>
                <a:cs typeface="+mn-cs"/>
              </a:rPr>
              <a:t>. Аксеново-Зиловское, с. </a:t>
            </a:r>
            <a:r>
              <a:rPr lang="ru-RU" sz="1200" b="0" i="0" kern="1200" dirty="0" err="1" smtClean="0">
                <a:solidFill>
                  <a:schemeClr val="tx1"/>
                </a:solidFill>
                <a:effectLst/>
                <a:latin typeface="+mn-lt"/>
                <a:ea typeface="+mn-ea"/>
                <a:cs typeface="+mn-cs"/>
              </a:rPr>
              <a:t>Урюм</a:t>
            </a:r>
            <a:r>
              <a:rPr lang="ru-RU" sz="1200" b="0" i="0" kern="1200" dirty="0" smtClean="0">
                <a:solidFill>
                  <a:schemeClr val="tx1"/>
                </a:solidFill>
                <a:effectLst/>
                <a:latin typeface="+mn-lt"/>
                <a:ea typeface="+mn-ea"/>
                <a:cs typeface="+mn-cs"/>
              </a:rPr>
              <a:t>, с. </a:t>
            </a:r>
            <a:r>
              <a:rPr lang="ru-RU" sz="1200" b="0" i="0" kern="1200" dirty="0" err="1" smtClean="0">
                <a:solidFill>
                  <a:schemeClr val="tx1"/>
                </a:solidFill>
                <a:effectLst/>
                <a:latin typeface="+mn-lt"/>
                <a:ea typeface="+mn-ea"/>
                <a:cs typeface="+mn-cs"/>
              </a:rPr>
              <a:t>Утан</a:t>
            </a:r>
            <a:r>
              <a:rPr lang="ru-RU" sz="1200" b="0" i="0" kern="1200" dirty="0" smtClean="0">
                <a:solidFill>
                  <a:schemeClr val="tx1"/>
                </a:solidFill>
                <a:effectLst/>
                <a:latin typeface="+mn-lt"/>
                <a:ea typeface="+mn-ea"/>
                <a:cs typeface="+mn-cs"/>
              </a:rPr>
              <a:t>, асфальтирование подъезда до </a:t>
            </a:r>
            <a:r>
              <a:rPr lang="ru-RU" sz="1200" b="0" i="0" kern="1200" dirty="0" err="1" smtClean="0">
                <a:solidFill>
                  <a:schemeClr val="tx1"/>
                </a:solidFill>
                <a:effectLst/>
                <a:latin typeface="+mn-lt"/>
                <a:ea typeface="+mn-ea"/>
                <a:cs typeface="+mn-cs"/>
              </a:rPr>
              <a:t>пгт.Жирекен</a:t>
            </a:r>
            <a:r>
              <a:rPr lang="ru-RU" sz="1200" b="0" i="0" kern="1200" dirty="0" smtClean="0">
                <a:solidFill>
                  <a:schemeClr val="tx1"/>
                </a:solidFill>
                <a:effectLst/>
                <a:latin typeface="+mn-lt"/>
                <a:ea typeface="+mn-ea"/>
                <a:cs typeface="+mn-cs"/>
              </a:rPr>
              <a:t>, асфальтовое покрытие до с. </a:t>
            </a:r>
            <a:r>
              <a:rPr lang="ru-RU" sz="1200" b="0" i="0" kern="1200" dirty="0" err="1" smtClean="0">
                <a:solidFill>
                  <a:schemeClr val="tx1"/>
                </a:solidFill>
                <a:effectLst/>
                <a:latin typeface="+mn-lt"/>
                <a:ea typeface="+mn-ea"/>
                <a:cs typeface="+mn-cs"/>
              </a:rPr>
              <a:t>Новоильинск</a:t>
            </a:r>
            <a:r>
              <a:rPr lang="ru-RU" sz="1200" b="0" i="0" kern="1200" dirty="0" smtClean="0">
                <a:solidFill>
                  <a:schemeClr val="tx1"/>
                </a:solidFill>
                <a:effectLst/>
                <a:latin typeface="+mn-lt"/>
                <a:ea typeface="+mn-ea"/>
                <a:cs typeface="+mn-cs"/>
              </a:rPr>
              <a:t>, строительство дороги до с. </a:t>
            </a:r>
            <a:r>
              <a:rPr lang="ru-RU" sz="1200" b="0" i="0" kern="1200" dirty="0" err="1" smtClean="0">
                <a:solidFill>
                  <a:schemeClr val="tx1"/>
                </a:solidFill>
                <a:effectLst/>
                <a:latin typeface="+mn-lt"/>
                <a:ea typeface="+mn-ea"/>
                <a:cs typeface="+mn-cs"/>
              </a:rPr>
              <a:t>Бородинск</a:t>
            </a:r>
            <a:r>
              <a:rPr lang="ru-RU" sz="1200" b="0" i="0" kern="1200" dirty="0" smtClean="0">
                <a:solidFill>
                  <a:schemeClr val="tx1"/>
                </a:solidFill>
                <a:effectLst/>
                <a:latin typeface="+mn-lt"/>
                <a:ea typeface="+mn-ea"/>
                <a:cs typeface="+mn-cs"/>
              </a:rPr>
              <a:t>. Строительство дополнительного моста через р. </a:t>
            </a:r>
            <a:r>
              <a:rPr lang="ru-RU" sz="1200" b="0" i="0" kern="1200" dirty="0" err="1" smtClean="0">
                <a:solidFill>
                  <a:schemeClr val="tx1"/>
                </a:solidFill>
                <a:effectLst/>
                <a:latin typeface="+mn-lt"/>
                <a:ea typeface="+mn-ea"/>
                <a:cs typeface="+mn-cs"/>
              </a:rPr>
              <a:t>Алеур</a:t>
            </a:r>
            <a:r>
              <a:rPr lang="ru-RU" sz="1200" b="0" i="0" kern="1200" dirty="0" smtClean="0">
                <a:solidFill>
                  <a:schemeClr val="tx1"/>
                </a:solidFill>
                <a:effectLst/>
                <a:latin typeface="+mn-lt"/>
                <a:ea typeface="+mn-ea"/>
                <a:cs typeface="+mn-cs"/>
              </a:rPr>
              <a:t>, в </a:t>
            </a:r>
            <a:r>
              <a:rPr lang="ru-RU" sz="1200" b="0" i="0" kern="1200" dirty="0" err="1" smtClean="0">
                <a:solidFill>
                  <a:schemeClr val="tx1"/>
                </a:solidFill>
                <a:effectLst/>
                <a:latin typeface="+mn-lt"/>
                <a:ea typeface="+mn-ea"/>
                <a:cs typeface="+mn-cs"/>
              </a:rPr>
              <a:t>пгт</a:t>
            </a:r>
            <a:r>
              <a:rPr lang="ru-RU" sz="1200" b="0" i="0" kern="1200" dirty="0" smtClean="0">
                <a:solidFill>
                  <a:schemeClr val="tx1"/>
                </a:solidFill>
                <a:effectLst/>
                <a:latin typeface="+mn-lt"/>
                <a:ea typeface="+mn-ea"/>
                <a:cs typeface="+mn-cs"/>
              </a:rPr>
              <a:t>. Чернышевск, реконструкция действующего моста чрез р. </a:t>
            </a:r>
            <a:r>
              <a:rPr lang="ru-RU" sz="1200" b="0" i="0" kern="1200" dirty="0" err="1" smtClean="0">
                <a:solidFill>
                  <a:schemeClr val="tx1"/>
                </a:solidFill>
                <a:effectLst/>
                <a:latin typeface="+mn-lt"/>
                <a:ea typeface="+mn-ea"/>
                <a:cs typeface="+mn-cs"/>
              </a:rPr>
              <a:t>Алеур</a:t>
            </a:r>
            <a:r>
              <a:rPr lang="ru-RU" sz="1200" b="0" i="0" kern="1200" dirty="0" smtClean="0">
                <a:solidFill>
                  <a:schemeClr val="tx1"/>
                </a:solidFill>
                <a:effectLst/>
                <a:latin typeface="+mn-lt"/>
                <a:ea typeface="+mn-ea"/>
                <a:cs typeface="+mn-cs"/>
              </a:rPr>
              <a:t> в </a:t>
            </a:r>
            <a:r>
              <a:rPr lang="ru-RU" sz="1200" b="0" i="0" kern="1200" dirty="0" err="1" smtClean="0">
                <a:solidFill>
                  <a:schemeClr val="tx1"/>
                </a:solidFill>
                <a:effectLst/>
                <a:latin typeface="+mn-lt"/>
                <a:ea typeface="+mn-ea"/>
                <a:cs typeface="+mn-cs"/>
              </a:rPr>
              <a:t>пгт</a:t>
            </a:r>
            <a:r>
              <a:rPr lang="ru-RU" sz="1200" b="0" i="0" kern="1200" dirty="0" smtClean="0">
                <a:solidFill>
                  <a:schemeClr val="tx1"/>
                </a:solidFill>
                <a:effectLst/>
                <a:latin typeface="+mn-lt"/>
                <a:ea typeface="+mn-ea"/>
                <a:cs typeface="+mn-cs"/>
              </a:rPr>
              <a:t>. Чернышевск, организация парковочных мест в </a:t>
            </a:r>
            <a:r>
              <a:rPr lang="ru-RU" sz="1200" b="0" i="0" kern="1200" dirty="0" err="1" smtClean="0">
                <a:solidFill>
                  <a:schemeClr val="tx1"/>
                </a:solidFill>
                <a:effectLst/>
                <a:latin typeface="+mn-lt"/>
                <a:ea typeface="+mn-ea"/>
                <a:cs typeface="+mn-cs"/>
              </a:rPr>
              <a:t>пгт</a:t>
            </a:r>
            <a:r>
              <a:rPr lang="ru-RU" sz="1200" b="0" i="0" kern="1200" dirty="0" smtClean="0">
                <a:solidFill>
                  <a:schemeClr val="tx1"/>
                </a:solidFill>
                <a:effectLst/>
                <a:latin typeface="+mn-lt"/>
                <a:ea typeface="+mn-ea"/>
                <a:cs typeface="+mn-cs"/>
              </a:rPr>
              <a:t>. Чернышевск,</a:t>
            </a:r>
          </a:p>
          <a:p>
            <a:r>
              <a:rPr lang="ru-RU" sz="1200" b="0" i="0" kern="1200" dirty="0" smtClean="0">
                <a:solidFill>
                  <a:schemeClr val="tx1"/>
                </a:solidFill>
                <a:effectLst/>
                <a:latin typeface="+mn-lt"/>
                <a:ea typeface="+mn-ea"/>
                <a:cs typeface="+mn-cs"/>
              </a:rPr>
              <a:t>* Работы по поддержанию автомобильных дорог общего пользования местного значения и дорожных сооружений в состоянии, отвечающем требованиям безопасности, включая капитальный и текущий ремонт, текущее содержание объектов дорожной сети. Мероприятие подразумевает также обустройство пешеходных переходов, железнодорожных переездов, остановок общественного автомобильного транспорта, устройство освещения участков автодорог, расположенных в населённых пунктах, установку дорожных знаков, ремонт и восстановление мостов, устройство водостоков (планировка и формирование водостоков в районном центре), установка светофоров и т.д.</a:t>
            </a:r>
          </a:p>
          <a:p>
            <a:r>
              <a:rPr lang="ru-RU" sz="1200" b="0" i="0" kern="1200" dirty="0" smtClean="0">
                <a:solidFill>
                  <a:schemeClr val="tx1"/>
                </a:solidFill>
                <a:effectLst/>
                <a:latin typeface="+mn-lt"/>
                <a:ea typeface="+mn-ea"/>
                <a:cs typeface="+mn-cs"/>
              </a:rPr>
              <a:t>* Разработка комплексного плана развития дорожной сети на территории Чернышевского района, в том числе с учетом обеспечения дорожной инфраструктурой планируемые к жилой застройке территории.</a:t>
            </a:r>
          </a:p>
          <a:p>
            <a:r>
              <a:rPr lang="ru-RU" sz="1200" b="0" i="0" kern="1200" dirty="0" smtClean="0">
                <a:solidFill>
                  <a:schemeClr val="tx1"/>
                </a:solidFill>
                <a:effectLst/>
                <a:latin typeface="+mn-lt"/>
                <a:ea typeface="+mn-ea"/>
                <a:cs typeface="+mn-cs"/>
              </a:rPr>
              <a:t>* Развитие предприятий по обслуживанию дорог на территории района, обеспечение коммунальной техникой (приобретение грейдеров, КДН).</a:t>
            </a:r>
          </a:p>
          <a:p>
            <a:r>
              <a:rPr lang="ru-RU" sz="1200" b="0" i="0" kern="1200" dirty="0" smtClean="0">
                <a:solidFill>
                  <a:schemeClr val="tx1"/>
                </a:solidFill>
                <a:effectLst/>
                <a:latin typeface="+mn-lt"/>
                <a:ea typeface="+mn-ea"/>
                <a:cs typeface="+mn-cs"/>
              </a:rPr>
              <a:t>* Реконструкция и капитальный ремонт участков автомобильных дорог федерального и регионального значения и инженерных сооружений на них в пределах границ муниципального района.</a:t>
            </a:r>
          </a:p>
          <a:p>
            <a:r>
              <a:rPr lang="ru-RU" sz="1200" b="0" i="0" kern="1200" dirty="0" smtClean="0">
                <a:solidFill>
                  <a:schemeClr val="tx1"/>
                </a:solidFill>
                <a:effectLst/>
                <a:latin typeface="+mn-lt"/>
                <a:ea typeface="+mn-ea"/>
                <a:cs typeface="+mn-cs"/>
              </a:rPr>
              <a:t>Для привлечения средств на выполнение</a:t>
            </a:r>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51</a:t>
            </a:fld>
            <a:endParaRPr lang="ru-RU"/>
          </a:p>
        </p:txBody>
      </p:sp>
    </p:spTree>
    <p:extLst>
      <p:ext uri="{BB962C8B-B14F-4D97-AF65-F5344CB8AC3E}">
        <p14:creationId xmlns:p14="http://schemas.microsoft.com/office/powerpoint/2010/main" xmlns="" val="507637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55000" lnSpcReduction="20000"/>
          </a:bodyPr>
          <a:lstStyle/>
          <a:p>
            <a:r>
              <a:rPr lang="ru-RU" sz="1200" kern="1200" dirty="0" smtClean="0">
                <a:solidFill>
                  <a:schemeClr val="tx1"/>
                </a:solidFill>
                <a:latin typeface="+mn-lt"/>
                <a:ea typeface="+mn-ea"/>
                <a:cs typeface="+mn-cs"/>
              </a:rPr>
              <a:t>Стратегическое приоритетное направление в природопользовании и</a:t>
            </a:r>
            <a:br>
              <a:rPr lang="ru-RU" sz="1200" kern="1200" dirty="0" smtClean="0">
                <a:solidFill>
                  <a:schemeClr val="tx1"/>
                </a:solidFill>
                <a:latin typeface="+mn-lt"/>
                <a:ea typeface="+mn-ea"/>
                <a:cs typeface="+mn-cs"/>
              </a:rPr>
            </a:br>
            <a:r>
              <a:rPr lang="ru-RU" sz="1200" kern="1200" dirty="0" smtClean="0">
                <a:solidFill>
                  <a:schemeClr val="tx1"/>
                </a:solidFill>
                <a:latin typeface="+mn-lt"/>
                <a:ea typeface="+mn-ea"/>
                <a:cs typeface="+mn-cs"/>
              </a:rPr>
              <a:t>охране окружающей среды – является сохранение благоприятной окружающей среды, биологического разнообразия и природных ресурсов для удовлетворения потребностей нынешнего и будущих поколений. Его реализация предполагает:</a:t>
            </a:r>
          </a:p>
          <a:p>
            <a:pPr lvl="0"/>
            <a:r>
              <a:rPr lang="ru-RU" sz="1200" kern="1200" dirty="0" smtClean="0">
                <a:solidFill>
                  <a:schemeClr val="tx1"/>
                </a:solidFill>
                <a:latin typeface="+mn-lt"/>
                <a:ea typeface="+mn-ea"/>
                <a:cs typeface="+mn-cs"/>
              </a:rPr>
              <a:t>Обеспечение нормативной очистки сточных вод путём строительства очистных сооружений в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Чернышевск и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Жирекен</a:t>
            </a:r>
            <a:r>
              <a:rPr lang="ru-RU" sz="1200" kern="1200" dirty="0" smtClean="0">
                <a:solidFill>
                  <a:schemeClr val="tx1"/>
                </a:solidFill>
                <a:latin typeface="+mn-lt"/>
                <a:ea typeface="+mn-ea"/>
                <a:cs typeface="+mn-cs"/>
              </a:rPr>
              <a:t> с целью увеличения пропускной способности очистных сооружений в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Чернышевск  до 10000 м</a:t>
            </a:r>
            <a:r>
              <a:rPr lang="ru-RU" sz="1200" kern="1200" baseline="30000" dirty="0" smtClean="0">
                <a:solidFill>
                  <a:schemeClr val="tx1"/>
                </a:solidFill>
                <a:latin typeface="+mn-lt"/>
                <a:ea typeface="+mn-ea"/>
                <a:cs typeface="+mn-cs"/>
              </a:rPr>
              <a:t>3</a:t>
            </a:r>
            <a:r>
              <a:rPr lang="ru-RU" sz="1200" kern="1200" dirty="0" smtClean="0">
                <a:solidFill>
                  <a:schemeClr val="tx1"/>
                </a:solidFill>
                <a:latin typeface="+mn-lt"/>
                <a:ea typeface="+mn-ea"/>
                <a:cs typeface="+mn-cs"/>
              </a:rPr>
              <a:t> в сутки, с учетом потребности новых социальных  объектов,  очистных сооружений в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Жирекен</a:t>
            </a:r>
            <a:r>
              <a:rPr lang="ru-RU" sz="1200" kern="1200" dirty="0" smtClean="0">
                <a:solidFill>
                  <a:schemeClr val="tx1"/>
                </a:solidFill>
                <a:latin typeface="+mn-lt"/>
                <a:ea typeface="+mn-ea"/>
                <a:cs typeface="+mn-cs"/>
              </a:rPr>
              <a:t>  до 800 м</a:t>
            </a:r>
            <a:r>
              <a:rPr lang="ru-RU" sz="1200" kern="1200" baseline="30000" dirty="0" smtClean="0">
                <a:solidFill>
                  <a:schemeClr val="tx1"/>
                </a:solidFill>
                <a:latin typeface="+mn-lt"/>
                <a:ea typeface="+mn-ea"/>
                <a:cs typeface="+mn-cs"/>
              </a:rPr>
              <a:t>3</a:t>
            </a:r>
            <a:r>
              <a:rPr lang="ru-RU" sz="1200" kern="1200" dirty="0" smtClean="0">
                <a:solidFill>
                  <a:schemeClr val="tx1"/>
                </a:solidFill>
                <a:latin typeface="+mn-lt"/>
                <a:ea typeface="+mn-ea"/>
                <a:cs typeface="+mn-cs"/>
              </a:rPr>
              <a:t> в сутки и повышения качества очистки стоков. Очистные сооружения будут оснащены современным высокотехнологичным оборудованием. До строительства объектов необходимо выполнить работы по изготовлению проектно-сметной документации.</a:t>
            </a:r>
          </a:p>
          <a:p>
            <a:pPr lvl="0"/>
            <a:r>
              <a:rPr lang="ru-RU" sz="1200" kern="1200" dirty="0" smtClean="0">
                <a:solidFill>
                  <a:schemeClr val="tx1"/>
                </a:solidFill>
                <a:latin typeface="+mn-lt"/>
                <a:ea typeface="+mn-ea"/>
                <a:cs typeface="+mn-cs"/>
              </a:rPr>
              <a:t>Обеспечение экологически безопасного обращения с отходами путём строительства в городском поселении «Чернышевское» современного межрайонного полигона размещения и захоронения (утилизации) твёрдых коммунальных отходов, установки мусоросортировочного комплекса. Исполнение мероприятия, </a:t>
            </a:r>
            <a:r>
              <a:rPr lang="ru-RU" sz="1200" kern="1200" dirty="0" err="1" smtClean="0">
                <a:solidFill>
                  <a:schemeClr val="tx1"/>
                </a:solidFill>
                <a:latin typeface="+mn-lt"/>
                <a:ea typeface="+mn-ea"/>
                <a:cs typeface="+mn-cs"/>
              </a:rPr>
              <a:t>отлаживание</a:t>
            </a:r>
            <a:r>
              <a:rPr lang="ru-RU" sz="1200" kern="1200" dirty="0" smtClean="0">
                <a:solidFill>
                  <a:schemeClr val="tx1"/>
                </a:solidFill>
                <a:latin typeface="+mn-lt"/>
                <a:ea typeface="+mn-ea"/>
                <a:cs typeface="+mn-cs"/>
              </a:rPr>
              <a:t> системы сбора и доставки ТКО сделает возможным вовлечение отходов потребления во вторичный хозяйственный оборот, позволит улучшить санитарное состояние населённых пунктов.  Осуществление мониторинга несанкционированных свалок.</a:t>
            </a:r>
          </a:p>
          <a:p>
            <a:pPr lvl="0"/>
            <a:r>
              <a:rPr lang="ru-RU" sz="1200" kern="1200" dirty="0" smtClean="0">
                <a:solidFill>
                  <a:schemeClr val="tx1"/>
                </a:solidFill>
                <a:latin typeface="+mn-lt"/>
                <a:ea typeface="+mn-ea"/>
                <a:cs typeface="+mn-cs"/>
              </a:rPr>
              <a:t>Формирование реестра владельцев котельных, расположенных на территории района, включая физических лиц с целью проведения анализа наличия приборов, ограничивающих вредные выбросы в атмосферу и принятие, в случае необходимости, мер по снижению уровня загрязнения атмосферного воздуха.</a:t>
            </a:r>
          </a:p>
          <a:p>
            <a:pPr lvl="0"/>
            <a:r>
              <a:rPr lang="ru-RU" sz="1200" kern="1200" dirty="0" smtClean="0">
                <a:solidFill>
                  <a:schemeClr val="tx1"/>
                </a:solidFill>
                <a:latin typeface="+mn-lt"/>
                <a:ea typeface="+mn-ea"/>
                <a:cs typeface="+mn-cs"/>
              </a:rPr>
              <a:t>Нивелирование угроз возникновения и распространения эпидемий, заражения почв и водных источников посредством строительства на территории района как минимум трёх биотермических ям (в  с. </a:t>
            </a:r>
            <a:r>
              <a:rPr lang="ru-RU" sz="1200" kern="1200" dirty="0" err="1" smtClean="0">
                <a:solidFill>
                  <a:schemeClr val="tx1"/>
                </a:solidFill>
                <a:latin typeface="+mn-lt"/>
                <a:ea typeface="+mn-ea"/>
                <a:cs typeface="+mn-cs"/>
              </a:rPr>
              <a:t>Утан</a:t>
            </a:r>
            <a:r>
              <a:rPr lang="ru-RU" sz="1200" kern="1200" dirty="0" smtClean="0">
                <a:solidFill>
                  <a:schemeClr val="tx1"/>
                </a:solidFill>
                <a:latin typeface="+mn-lt"/>
                <a:ea typeface="+mn-ea"/>
                <a:cs typeface="+mn-cs"/>
              </a:rPr>
              <a:t>, с. Комсомольское, с. Старый </a:t>
            </a:r>
            <a:r>
              <a:rPr lang="ru-RU" sz="1200" kern="1200" dirty="0" err="1" smtClean="0">
                <a:solidFill>
                  <a:schemeClr val="tx1"/>
                </a:solidFill>
                <a:latin typeface="+mn-lt"/>
                <a:ea typeface="+mn-ea"/>
                <a:cs typeface="+mn-cs"/>
              </a:rPr>
              <a:t>Олов</a:t>
            </a:r>
            <a:r>
              <a:rPr lang="ru-RU" sz="1200" kern="1200" dirty="0" smtClean="0">
                <a:solidFill>
                  <a:schemeClr val="tx1"/>
                </a:solidFill>
                <a:latin typeface="+mn-lt"/>
                <a:ea typeface="+mn-ea"/>
                <a:cs typeface="+mn-cs"/>
              </a:rPr>
              <a:t>). </a:t>
            </a:r>
          </a:p>
          <a:p>
            <a:pPr lvl="0"/>
            <a:r>
              <a:rPr lang="ru-RU" sz="1200" kern="1200" dirty="0" smtClean="0">
                <a:solidFill>
                  <a:schemeClr val="tx1"/>
                </a:solidFill>
                <a:latin typeface="+mn-lt"/>
                <a:ea typeface="+mn-ea"/>
                <a:cs typeface="+mn-cs"/>
              </a:rPr>
              <a:t>Разработка мероприятий по экологическому воспитанию граждан; пропаганда культуры сбора и утилизации отходов среди населения; развитие системы экологического образования и воспитания, охватывающего весь процесс дошкольного, общего и профессионального образования, включая проведение акций по уборке территорий и берегов рек, высадке зелёных насаждений, работу школьных лесничеств и т.д. </a:t>
            </a:r>
          </a:p>
          <a:p>
            <a:pPr lvl="0"/>
            <a:r>
              <a:rPr lang="ru-RU" sz="1200" kern="1200" dirty="0" smtClean="0">
                <a:solidFill>
                  <a:schemeClr val="tx1"/>
                </a:solidFill>
                <a:latin typeface="+mn-lt"/>
                <a:ea typeface="+mn-ea"/>
                <a:cs typeface="+mn-cs"/>
              </a:rPr>
              <a:t>Взаимодействие с органами государственной власти Забайкальского края, специализированными организациями и </a:t>
            </a:r>
            <a:r>
              <a:rPr lang="ru-RU" sz="1200" kern="1200" dirty="0" err="1" smtClean="0">
                <a:solidFill>
                  <a:schemeClr val="tx1"/>
                </a:solidFill>
                <a:latin typeface="+mn-lt"/>
                <a:ea typeface="+mn-ea"/>
                <a:cs typeface="+mn-cs"/>
              </a:rPr>
              <a:t>лесопользователями</a:t>
            </a:r>
            <a:r>
              <a:rPr lang="ru-RU" sz="1200" kern="1200" dirty="0" smtClean="0">
                <a:solidFill>
                  <a:schemeClr val="tx1"/>
                </a:solidFill>
                <a:latin typeface="+mn-lt"/>
                <a:ea typeface="+mn-ea"/>
                <a:cs typeface="+mn-cs"/>
              </a:rPr>
              <a:t> по вопросам оперативного тушения лесных пожаров. </a:t>
            </a:r>
          </a:p>
          <a:p>
            <a:pPr lvl="0"/>
            <a:r>
              <a:rPr lang="ru-RU" sz="1200" kern="1200" dirty="0" smtClean="0">
                <a:solidFill>
                  <a:schemeClr val="tx1"/>
                </a:solidFill>
                <a:latin typeface="+mn-lt"/>
                <a:ea typeface="+mn-ea"/>
                <a:cs typeface="+mn-cs"/>
              </a:rPr>
              <a:t>Обеспечение защищённости населения и объектов экономики от наводнения и иного негативного воздействия вод через строительство инженерных сооружений (дамб) общей протяжённостью 8,1 км для защиты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Букачача,  с. </a:t>
            </a:r>
            <a:r>
              <a:rPr lang="ru-RU" sz="1200" kern="1200" dirty="0" err="1" smtClean="0">
                <a:solidFill>
                  <a:schemeClr val="tx1"/>
                </a:solidFill>
                <a:latin typeface="+mn-lt"/>
                <a:ea typeface="+mn-ea"/>
                <a:cs typeface="+mn-cs"/>
              </a:rPr>
              <a:t>Утан</a:t>
            </a:r>
            <a:r>
              <a:rPr lang="ru-RU" sz="1200" kern="1200" dirty="0" smtClean="0">
                <a:solidFill>
                  <a:schemeClr val="tx1"/>
                </a:solidFill>
                <a:latin typeface="+mn-lt"/>
                <a:ea typeface="+mn-ea"/>
                <a:cs typeface="+mn-cs"/>
              </a:rPr>
              <a:t>,  от затопления паводковыми водами реки  </a:t>
            </a:r>
            <a:r>
              <a:rPr lang="ru-RU" sz="1200" kern="1200" dirty="0" err="1" smtClean="0">
                <a:solidFill>
                  <a:schemeClr val="tx1"/>
                </a:solidFill>
                <a:latin typeface="+mn-lt"/>
                <a:ea typeface="+mn-ea"/>
                <a:cs typeface="+mn-cs"/>
              </a:rPr>
              <a:t>Куэнга</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Чернышевск  - от р. </a:t>
            </a:r>
            <a:r>
              <a:rPr lang="ru-RU" sz="1200" kern="1200" dirty="0" err="1" smtClean="0">
                <a:solidFill>
                  <a:schemeClr val="tx1"/>
                </a:solidFill>
                <a:latin typeface="+mn-lt"/>
                <a:ea typeface="+mn-ea"/>
                <a:cs typeface="+mn-cs"/>
              </a:rPr>
              <a:t>Алеур</a:t>
            </a:r>
            <a:r>
              <a:rPr lang="ru-RU" sz="1200" kern="1200" dirty="0" smtClean="0">
                <a:solidFill>
                  <a:schemeClr val="tx1"/>
                </a:solidFill>
                <a:latin typeface="+mn-lt"/>
                <a:ea typeface="+mn-ea"/>
                <a:cs typeface="+mn-cs"/>
              </a:rPr>
              <a:t>. </a:t>
            </a:r>
          </a:p>
          <a:p>
            <a:pPr lvl="0"/>
            <a:r>
              <a:rPr lang="ru-RU" sz="1200" kern="1200" dirty="0" smtClean="0">
                <a:solidFill>
                  <a:schemeClr val="tx1"/>
                </a:solidFill>
                <a:latin typeface="+mn-lt"/>
                <a:ea typeface="+mn-ea"/>
                <a:cs typeface="+mn-cs"/>
              </a:rPr>
              <a:t>Выполнение предприятиями железнодорожного транспорта, добывающей и обрабатывающей промышленности, жилищно-коммунального хозяйства мероприятий по обеспечению экологической безопасности производства, охране и воспроизводству природных ресурсов.</a:t>
            </a:r>
          </a:p>
          <a:p>
            <a:pPr lvl="0"/>
            <a:r>
              <a:rPr lang="ru-RU" sz="1200" kern="1200" dirty="0" smtClean="0">
                <a:solidFill>
                  <a:schemeClr val="tx1"/>
                </a:solidFill>
                <a:latin typeface="+mn-lt"/>
                <a:ea typeface="+mn-ea"/>
                <a:cs typeface="+mn-cs"/>
              </a:rPr>
              <a:t>Создание учебно-научного стационара «</a:t>
            </a:r>
            <a:r>
              <a:rPr lang="ru-RU" sz="1200" kern="1200" dirty="0" err="1" smtClean="0">
                <a:solidFill>
                  <a:schemeClr val="tx1"/>
                </a:solidFill>
                <a:latin typeface="+mn-lt"/>
                <a:ea typeface="+mn-ea"/>
                <a:cs typeface="+mn-cs"/>
              </a:rPr>
              <a:t>Кулинда</a:t>
            </a:r>
            <a:r>
              <a:rPr lang="ru-RU" sz="1200" kern="1200" dirty="0" smtClean="0">
                <a:solidFill>
                  <a:schemeClr val="tx1"/>
                </a:solidFill>
                <a:latin typeface="+mn-lt"/>
                <a:ea typeface="+mn-ea"/>
                <a:cs typeface="+mn-cs"/>
              </a:rPr>
              <a:t>» - местонахождение динозавра </a:t>
            </a:r>
            <a:r>
              <a:rPr lang="ru-RU" sz="1200" kern="1200" dirty="0" err="1" smtClean="0">
                <a:solidFill>
                  <a:schemeClr val="tx1"/>
                </a:solidFill>
                <a:latin typeface="+mn-lt"/>
                <a:ea typeface="+mn-ea"/>
                <a:cs typeface="+mn-cs"/>
              </a:rPr>
              <a:t>Кулиндадромеуса</a:t>
            </a:r>
            <a:r>
              <a:rPr lang="ru-RU" sz="1200" kern="1200" dirty="0" smtClean="0">
                <a:solidFill>
                  <a:schemeClr val="tx1"/>
                </a:solidFill>
                <a:latin typeface="+mn-lt"/>
                <a:ea typeface="+mn-ea"/>
                <a:cs typeface="+mn-cs"/>
              </a:rPr>
              <a:t> забайкальского (</a:t>
            </a:r>
            <a:r>
              <a:rPr lang="ru-RU" sz="1200" kern="1200" dirty="0" err="1" smtClean="0">
                <a:solidFill>
                  <a:schemeClr val="tx1"/>
                </a:solidFill>
                <a:latin typeface="+mn-lt"/>
                <a:ea typeface="+mn-ea"/>
                <a:cs typeface="+mn-cs"/>
              </a:rPr>
              <a:t>Kulindadromeus</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zabaikalicus</a:t>
            </a:r>
            <a:r>
              <a:rPr lang="ru-RU" sz="1200" kern="1200" dirty="0" smtClean="0">
                <a:solidFill>
                  <a:schemeClr val="tx1"/>
                </a:solidFill>
                <a:latin typeface="+mn-lt"/>
                <a:ea typeface="+mn-ea"/>
                <a:cs typeface="+mn-cs"/>
              </a:rPr>
              <a:t>). Проектируемый стационар расположен в западной части Чернышевского района, в междуречье рек </a:t>
            </a:r>
            <a:r>
              <a:rPr lang="ru-RU" sz="1200" kern="1200" dirty="0" err="1" smtClean="0">
                <a:solidFill>
                  <a:schemeClr val="tx1"/>
                </a:solidFill>
                <a:latin typeface="+mn-lt"/>
                <a:ea typeface="+mn-ea"/>
                <a:cs typeface="+mn-cs"/>
              </a:rPr>
              <a:t>Куэнга</a:t>
            </a:r>
            <a:r>
              <a:rPr lang="ru-RU" sz="1200" kern="1200" dirty="0" smtClean="0">
                <a:solidFill>
                  <a:schemeClr val="tx1"/>
                </a:solidFill>
                <a:latin typeface="+mn-lt"/>
                <a:ea typeface="+mn-ea"/>
                <a:cs typeface="+mn-cs"/>
              </a:rPr>
              <a:t> и </a:t>
            </a:r>
            <a:r>
              <a:rPr lang="ru-RU" sz="1200" kern="1200" dirty="0" err="1" smtClean="0">
                <a:solidFill>
                  <a:schemeClr val="tx1"/>
                </a:solidFill>
                <a:latin typeface="+mn-lt"/>
                <a:ea typeface="+mn-ea"/>
                <a:cs typeface="+mn-cs"/>
              </a:rPr>
              <a:t>Нерча</a:t>
            </a:r>
            <a:r>
              <a:rPr lang="ru-RU" sz="1200" kern="1200" dirty="0" smtClean="0">
                <a:solidFill>
                  <a:schemeClr val="tx1"/>
                </a:solidFill>
                <a:latin typeface="+mn-lt"/>
                <a:ea typeface="+mn-ea"/>
                <a:cs typeface="+mn-cs"/>
              </a:rPr>
              <a:t>, в </a:t>
            </a:r>
            <a:r>
              <a:rPr lang="ru-RU" sz="1200" kern="1200" dirty="0" err="1" smtClean="0">
                <a:solidFill>
                  <a:schemeClr val="tx1"/>
                </a:solidFill>
                <a:latin typeface="+mn-lt"/>
                <a:ea typeface="+mn-ea"/>
                <a:cs typeface="+mn-cs"/>
              </a:rPr>
              <a:t>Оловской</a:t>
            </a:r>
            <a:r>
              <a:rPr lang="ru-RU" sz="1200" kern="1200" dirty="0" smtClean="0">
                <a:solidFill>
                  <a:schemeClr val="tx1"/>
                </a:solidFill>
                <a:latin typeface="+mn-lt"/>
                <a:ea typeface="+mn-ea"/>
                <a:cs typeface="+mn-cs"/>
              </a:rPr>
              <a:t> впадине, на левом борту пади </a:t>
            </a:r>
            <a:r>
              <a:rPr lang="ru-RU" sz="1200" kern="1200" dirty="0" err="1" smtClean="0">
                <a:solidFill>
                  <a:schemeClr val="tx1"/>
                </a:solidFill>
                <a:latin typeface="+mn-lt"/>
                <a:ea typeface="+mn-ea"/>
                <a:cs typeface="+mn-cs"/>
              </a:rPr>
              <a:t>Кулинда</a:t>
            </a:r>
            <a:r>
              <a:rPr lang="ru-RU" sz="1200" kern="1200" dirty="0" smtClean="0">
                <a:solidFill>
                  <a:schemeClr val="tx1"/>
                </a:solidFill>
                <a:latin typeface="+mn-lt"/>
                <a:ea typeface="+mn-ea"/>
                <a:cs typeface="+mn-cs"/>
              </a:rPr>
              <a:t>, в 3-х  7 км к западу от с. </a:t>
            </a:r>
            <a:r>
              <a:rPr lang="ru-RU" sz="1200" kern="1200" dirty="0" err="1" smtClean="0">
                <a:solidFill>
                  <a:schemeClr val="tx1"/>
                </a:solidFill>
                <a:latin typeface="+mn-lt"/>
                <a:ea typeface="+mn-ea"/>
                <a:cs typeface="+mn-cs"/>
              </a:rPr>
              <a:t>Новоильинск</a:t>
            </a:r>
            <a:r>
              <a:rPr lang="ru-RU" sz="1200" kern="1200" dirty="0" smtClean="0">
                <a:solidFill>
                  <a:schemeClr val="tx1"/>
                </a:solidFill>
                <a:latin typeface="+mn-lt"/>
                <a:ea typeface="+mn-ea"/>
                <a:cs typeface="+mn-cs"/>
              </a:rPr>
              <a:t> и в 35 км (по автомобильной дороге) от административного центра района. Его создание позволит обеспечить охрану особо охраняемой  природной территории, сохранить генофонд живых организмов, естественных экосистем и ландшафтов, рациональное использование уникальных и типичных природных объектов и комплексов в целях их сохранения. Наличие указанного объекта на территории района дает возможность не только сохранения природных объектов и достопримечательностей, но и изучение естественных процессов в природе, просвещение и воспитание населения, проведение учебно-научных практик студентов, познавательных экскурсий, развитию научного туризма.</a:t>
            </a:r>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55</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sz="1200" kern="1200" dirty="0" smtClean="0">
                <a:solidFill>
                  <a:schemeClr val="tx1"/>
                </a:solidFill>
                <a:latin typeface="+mn-lt"/>
                <a:ea typeface="+mn-ea"/>
                <a:cs typeface="+mn-cs"/>
              </a:rPr>
              <a:t>За истекший период действия комплексной программы социально-экономического развития муниципального района «Чернышевский район» на 2011 – 2020 годы, утверждённой решением Совета муниципального района «Чернышевский  район» от  22 августа  2011 года № 25 динамика развития района характеризовалась как положительными, так и отрицательными тенденциями. Сложившиеся значения основных планируемых показателей социально-экономического развития муниципального образования к 2017 году отражают степень эффективности мероприятий, реализуемых в рамках документов стратегического планирования, предшествующих разработке настоящей Стратегии  (более подробно изложено в приложении № 4 к Стратегии).</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	Численность населения на 01.01.2017 года составила 32899 человек. За последние пять лет население уменьшилось на 1533 чел. (за семь лет уменьшилось на 2972 чел. и к плановому показателю (2010г./2017г.) составила 97 %), следовательно, принимаемых мер по улучшению демографической политике оказалось не достаточно. В структуре состава населения сохраняется тенденция увеличения  населения моложе  трудоспособного возраста на 727 чел. и составила к началу 2013 года и к уровню 2017 года   117,5%. Рост численности и доли населения моложе трудоспособного возраста является положительным явлением, в результате которого наблюдается увеличение демографического «потенциала замены» людей, но нельзя не отметить, что в течение 2017 года естественный прирост населения сократился. Негативно на эту ситуацию влияет  снижение доли трудоспособного населения с 59,1 % в 2013 году до 53,7 % в 2017 году (-4297 чел.). Одной из основных причин снижения численности трудоспособного населения является миграционный отток. За пять лет за пределы района выехало 5479 человек, и в основном это население в трудоспособном возрасте. Вместе с тем, наблюдается    рост численности населения старше трудоспособного возраста, что составило 119 % к уроню 2013 года или на 1130  человек  и, в общем, составило 7078 человек.</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	Население Чернышевского  района  составляет 3 % от общей численности  населения Забайкальского края или 8 место среди муниципальных районов.  Доля трудоспособного населения Чернышевского района составляет  2,86 % от трудоспособного населения Забайкальского края, доля трудоспособного населения в структуре населения района составляет 53,71 % - в крае аналогичный показатель составляет 57,24 %. По миграционному оттоку населения район занимает 7 место в крае по итогам 2017 года.</a:t>
            </a:r>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4</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Средняя продолжительность жизни в Чернышевском районе по итогам 2017 года составила  65 лет, мужчины – 60 лет, женщины – 70 лет. Показатель ниже </a:t>
            </a:r>
            <a:r>
              <a:rPr lang="ru-RU" sz="1200" kern="1200" dirty="0" err="1" smtClean="0">
                <a:solidFill>
                  <a:schemeClr val="tx1"/>
                </a:solidFill>
                <a:latin typeface="+mn-lt"/>
                <a:ea typeface="+mn-ea"/>
                <a:cs typeface="+mn-cs"/>
              </a:rPr>
              <a:t>среднероссийского</a:t>
            </a:r>
            <a:r>
              <a:rPr lang="ru-RU" sz="1200" kern="1200" dirty="0" smtClean="0">
                <a:solidFill>
                  <a:schemeClr val="tx1"/>
                </a:solidFill>
                <a:latin typeface="+mn-lt"/>
                <a:ea typeface="+mn-ea"/>
                <a:cs typeface="+mn-cs"/>
              </a:rPr>
              <a:t>,  который   составил 71,39 лет, мужчины - 65,92 лет, женщины – 76,71 лет. По сравнению с показателем по Забайкальскому краю, практически совпадает: 65 лет средняя, мужчины – 59 лет, женщины – 69 лет.  За анализируемый период показатель средней продолжительности  жизни по району имеет положительную динамику, увеличился  к 2017 году на 2,5 года. Предположим, что положительная тенденция объясняется  падением употребления спиртного на душу населения. Это связано не только с ростом цен на алкоголь, но и с пропагандой здорового образа жизни. Также улучшается качество и  возможности здравоохранения. Российские ученые с опорой на статистику отмечают: подростки в нашей стране чаще отказываются от вредных привычек. Все больше людей отдает предпочтение здоровому питанию и занятиям спортом. </a:t>
            </a:r>
          </a:p>
          <a:p>
            <a:r>
              <a:rPr lang="ru-RU" sz="1200" kern="1200" dirty="0" smtClean="0">
                <a:solidFill>
                  <a:schemeClr val="tx1"/>
                </a:solidFill>
                <a:latin typeface="+mn-lt"/>
                <a:ea typeface="+mn-ea"/>
                <a:cs typeface="+mn-cs"/>
              </a:rPr>
              <a:t>	От 31% в 2013 г. до 34 % в 2017 г. от общего числа умерших в год на территории Чернышевского района  приходится на умерших в трудоспособном возрасте. Смертность населения в трудоспособном возрасте в  2017 году уменьшилась, по сравнению с 2013 годом, на 44 чел., и составила 73,6 %, что, безусловно, является положительным фактором.  На 1 месте, из причин смерти человека,  к концу анализируемого периода, смертность от  несчастных случаев, травм и отравлений; на 2 - смертность от болезней системы кровообращения; на 3 – от новообразований, причем эта причина смерти имеет тенденцию роста (таблица № 2). В структуре смертности по полу преобладают – мужчины.</a:t>
            </a:r>
            <a:endParaRPr lang="ru-RU" dirty="0" smtClean="0"/>
          </a:p>
          <a:p>
            <a:r>
              <a:rPr lang="ru-RU" sz="1200" kern="1200" dirty="0" smtClean="0">
                <a:solidFill>
                  <a:schemeClr val="tx1"/>
                </a:solidFill>
                <a:latin typeface="+mn-lt"/>
                <a:ea typeface="+mn-ea"/>
                <a:cs typeface="+mn-cs"/>
              </a:rPr>
              <a:t>По Забайкальскому краю самыми распространенными причинами смерти являются болезни органов кровообращения – 40 % от общего числа умерших, онкологические заболевания – 16 %, несчастные случаи, ДТП и другие внешние причины 13,2 %.</a:t>
            </a: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5</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Таким образом, основными причинами, негативно влияющими на </a:t>
            </a:r>
            <a:r>
              <a:rPr lang="ru-RU" sz="1200" b="1" kern="1200" dirty="0" smtClean="0">
                <a:solidFill>
                  <a:schemeClr val="tx1"/>
                </a:solidFill>
                <a:latin typeface="+mn-lt"/>
                <a:ea typeface="+mn-ea"/>
                <a:cs typeface="+mn-cs"/>
              </a:rPr>
              <a:t>развитие человеческого капитала</a:t>
            </a:r>
            <a:r>
              <a:rPr lang="ru-RU" sz="1200" kern="1200" dirty="0" smtClean="0">
                <a:solidFill>
                  <a:schemeClr val="tx1"/>
                </a:solidFill>
                <a:latin typeface="+mn-lt"/>
                <a:ea typeface="+mn-ea"/>
                <a:cs typeface="+mn-cs"/>
              </a:rPr>
              <a:t> в районе,  является миграционный отток, динамичное уменьшение населения в трудоспособном возрасте, снижение естественного прироста населения, преобладающая доля смертности населения в трудоспособном возрасте по причинам  несчастных случаев, травм и отравлений.</a:t>
            </a:r>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6</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Численность экономически активного населения в районе на конец 2017 года составила 18496 человек. За последние годы численность экономически активного населения уменьшилась: на 3677 человек,  доля занятых в экономике также снижается.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	Численность занятых в экономике в 2017 году составила 13716 человек, по сравнению с 2013 годом, уменьшилась  на 2384 чел., к плановому значению 2017 года составила 72 %. Причины такого весомого сокращения численности занятых в экономике – приостановка деятельности предприятий Жирекенского производственного комплекса, отказ инициаторов проектов от реализации инвестиционных проектов.</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	В </a:t>
            </a:r>
            <a:r>
              <a:rPr lang="ru-RU" sz="1200" b="1" kern="1200" dirty="0" smtClean="0">
                <a:solidFill>
                  <a:schemeClr val="tx1"/>
                </a:solidFill>
                <a:latin typeface="+mn-lt"/>
                <a:ea typeface="+mn-ea"/>
                <a:cs typeface="+mn-cs"/>
              </a:rPr>
              <a:t>структуре занятости</a:t>
            </a:r>
            <a:r>
              <a:rPr lang="ru-RU" sz="1200" kern="1200" dirty="0" smtClean="0">
                <a:solidFill>
                  <a:schemeClr val="tx1"/>
                </a:solidFill>
                <a:latin typeface="+mn-lt"/>
                <a:ea typeface="+mn-ea"/>
                <a:cs typeface="+mn-cs"/>
              </a:rPr>
              <a:t> по видам экономической деятельности  преобладает «Транспортировка и хранение» и составляет 20 % общего числа  занятых, далее, по уменьшению идет «Торговля оптовая и розничная» 19%;  «Образование»  9,4 %.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	По числу среднесписочной численности работников крупных и средних организаций район занимает  8 место в крае, или 3,03 % (2017г.-7076 чел., в 2013 году – 8881 чел. уменьшилось на 1805 чел.).</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	Уровень зарегистрированной безработицы в течение последних трех лет снижался и в 2017 году составил  2%. К плановому значению составил 106,4 %. Численность официально зарегистрированных безработных граждан также имеет тенденцию снижения. Коэффициент напряженности: число незанятых трудовой деятельностью граждан  на одну заявленную вакансию рабочего места, имеет тенденцию роста и составил в 2017 году 4,1 ед. Количество заявленных вакансий превышает спрос на рабочую силу,  требуются  кадры с профессиональной подготовкой (врачи, педагоги и.т.д.), требуются квалифицированные рабочие.</a:t>
            </a:r>
          </a:p>
          <a:p>
            <a:r>
              <a:rPr lang="ru-RU" sz="1200" kern="1200" dirty="0" smtClean="0">
                <a:solidFill>
                  <a:schemeClr val="tx1"/>
                </a:solidFill>
                <a:latin typeface="+mn-lt"/>
                <a:ea typeface="+mn-ea"/>
                <a:cs typeface="+mn-cs"/>
              </a:rPr>
              <a:t>	На территории района расположен моногород -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Жирекен</a:t>
            </a:r>
            <a:r>
              <a:rPr lang="ru-RU" sz="1200" kern="1200" dirty="0" smtClean="0">
                <a:solidFill>
                  <a:schemeClr val="tx1"/>
                </a:solidFill>
                <a:latin typeface="+mn-lt"/>
                <a:ea typeface="+mn-ea"/>
                <a:cs typeface="+mn-cs"/>
              </a:rPr>
              <a:t>: численность обратившихся </a:t>
            </a:r>
            <a:r>
              <a:rPr lang="ru-RU" sz="1200" kern="1200" dirty="0" err="1" smtClean="0">
                <a:solidFill>
                  <a:schemeClr val="tx1"/>
                </a:solidFill>
                <a:latin typeface="+mn-lt"/>
                <a:ea typeface="+mn-ea"/>
                <a:cs typeface="+mn-cs"/>
              </a:rPr>
              <a:t>жирекенцев</a:t>
            </a:r>
            <a:r>
              <a:rPr lang="ru-RU" sz="1200" kern="1200" dirty="0" smtClean="0">
                <a:solidFill>
                  <a:schemeClr val="tx1"/>
                </a:solidFill>
                <a:latin typeface="+mn-lt"/>
                <a:ea typeface="+mn-ea"/>
                <a:cs typeface="+mn-cs"/>
              </a:rPr>
              <a:t> за трудоустройством – 96 чел., численность  безработных официально зарегистрированных в 2017 году - 48 чел., на 01.01.2018г. на учете состояло  20 чел., уровень безработицы на 01.01.2018г. составил 0,75%  (в 2013 году составлял 3,2 %).</a:t>
            </a:r>
          </a:p>
          <a:p>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В целом, процессы, охватывающие сферу занятости, можно охарактеризовать следующим образом </a:t>
            </a:r>
            <a:r>
              <a:rPr lang="ru-RU" sz="1200" kern="1200" dirty="0" smtClean="0">
                <a:solidFill>
                  <a:schemeClr val="tx1"/>
                </a:solidFill>
                <a:latin typeface="+mn-lt"/>
                <a:ea typeface="+mn-ea"/>
                <a:cs typeface="+mn-cs"/>
              </a:rPr>
              <a:t>– уменьшение экономически активного населения. Эти процессы вызваны старением и снижением численности населения на территории. Сам процент безработицы в течение последних лет снижается. Регистрируется рост числа вакансий на действующих предприятиях. На территории присутствует нехватка квалифицированных кадров.</a:t>
            </a:r>
          </a:p>
          <a:p>
            <a:r>
              <a:rPr lang="ru-RU" sz="1200" b="1" kern="1200" dirty="0" smtClean="0">
                <a:solidFill>
                  <a:schemeClr val="tx1"/>
                </a:solidFill>
                <a:latin typeface="+mn-lt"/>
                <a:ea typeface="+mn-ea"/>
                <a:cs typeface="+mn-cs"/>
              </a:rPr>
              <a:t>Проблемы:</a:t>
            </a:r>
            <a:endParaRPr lang="ru-RU" dirty="0" smtClean="0"/>
          </a:p>
          <a:p>
            <a:r>
              <a:rPr lang="ru-RU" sz="1200" kern="1200" dirty="0" smtClean="0">
                <a:solidFill>
                  <a:schemeClr val="tx1"/>
                </a:solidFill>
                <a:latin typeface="+mn-lt"/>
                <a:ea typeface="+mn-ea"/>
                <a:cs typeface="+mn-cs"/>
              </a:rPr>
              <a:t>	- занятость  на "сером" рынке труда;</a:t>
            </a:r>
            <a:endParaRPr lang="ru-RU" dirty="0" smtClean="0"/>
          </a:p>
          <a:p>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урбанизационные</a:t>
            </a:r>
            <a:r>
              <a:rPr lang="ru-RU" sz="1200" kern="1200" dirty="0" smtClean="0">
                <a:solidFill>
                  <a:schemeClr val="tx1"/>
                </a:solidFill>
                <a:latin typeface="+mn-lt"/>
                <a:ea typeface="+mn-ea"/>
                <a:cs typeface="+mn-cs"/>
              </a:rPr>
              <a:t> процессы, которые приводят к обострению проблемы оттока трудоспособного молодого населения из сельских населенных пунктов;</a:t>
            </a:r>
            <a:endParaRPr lang="ru-RU" dirty="0" smtClean="0"/>
          </a:p>
          <a:p>
            <a:r>
              <a:rPr lang="ru-RU" sz="1200" kern="1200" dirty="0" smtClean="0">
                <a:solidFill>
                  <a:schemeClr val="tx1"/>
                </a:solidFill>
                <a:latin typeface="+mn-lt"/>
                <a:ea typeface="+mn-ea"/>
                <a:cs typeface="+mn-cs"/>
              </a:rPr>
              <a:t>	-снижение числа населения в трудоспособном возрасте;</a:t>
            </a:r>
            <a:endParaRPr lang="ru-RU" dirty="0" smtClean="0"/>
          </a:p>
          <a:p>
            <a:r>
              <a:rPr lang="ru-RU" sz="1200" kern="1200" dirty="0" smtClean="0">
                <a:solidFill>
                  <a:schemeClr val="tx1"/>
                </a:solidFill>
                <a:latin typeface="+mn-lt"/>
                <a:ea typeface="+mn-ea"/>
                <a:cs typeface="+mn-cs"/>
              </a:rPr>
              <a:t>	-низкие показатели занятости в сфере информационно-коммуникационных технологий и телекоммуникаций;</a:t>
            </a:r>
            <a:endParaRPr lang="ru-RU" dirty="0" smtClean="0"/>
          </a:p>
          <a:p>
            <a:r>
              <a:rPr lang="ru-RU" sz="1200" kern="1200" dirty="0" smtClean="0">
                <a:solidFill>
                  <a:schemeClr val="tx1"/>
                </a:solidFill>
                <a:latin typeface="+mn-lt"/>
                <a:ea typeface="+mn-ea"/>
                <a:cs typeface="+mn-cs"/>
              </a:rPr>
              <a:t>	-низкий уровень производительности труда,  связанный с износом оборудования, применением устаревших технологий, неэффективным использованием трудовых ресурсов.</a:t>
            </a:r>
            <a:endParaRPr lang="ru-RU" dirty="0" smtClean="0"/>
          </a:p>
          <a:p>
            <a:endParaRPr lang="ru-RU"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7</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a:bodyPr>
          <a:lstStyle/>
          <a:p>
            <a:r>
              <a:rPr lang="ru-RU" sz="1200" kern="1200" dirty="0" smtClean="0">
                <a:solidFill>
                  <a:schemeClr val="tx1"/>
                </a:solidFill>
                <a:latin typeface="+mn-lt"/>
                <a:ea typeface="+mn-ea"/>
                <a:cs typeface="+mn-cs"/>
              </a:rPr>
              <a:t>Средняя заработная плата на одного работника  в 2017 году составила 43459 рублей и в 4 раза превысила установленный в 2017 году на территории Забайкальского края прожиточный минимум. К уровню 2013 года, рост заработной платы  составил 141%, к плановому значению составило 146%.</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	Высокие темпы роста  заработной платы наблюдались в 2014 году, рост составил более 115 % к уровню 2013 года. Причина такого роста – выплата заработной платы по условиям Соглашения при консервации предприятий Жирекенского промышленного комплекса. Далее, ежегодный рост заработный платы составил около 111 %. Рост заработной платы в значительной степени в 2017 году произошел в бюджетной сфере, в меньшей степени в сфере производства. </a:t>
            </a:r>
            <a:endParaRPr lang="ru-RU" dirty="0" smtClean="0"/>
          </a:p>
          <a:p>
            <a:r>
              <a:rPr lang="ru-RU" sz="1200" kern="1200" dirty="0" smtClean="0">
                <a:solidFill>
                  <a:schemeClr val="tx1"/>
                </a:solidFill>
                <a:latin typeface="+mn-lt"/>
                <a:ea typeface="+mn-ea"/>
                <a:cs typeface="+mn-cs"/>
              </a:rPr>
              <a:t>	Размер среднемесячной заработной платы по итогам 2017 года превысил краевой уровень на 20,2 %, уровень РФ на 18,3%. Это связано с выплатой коэффициентов районного регулирования и уровнем заработной платы в предприятиях железнодорожного транспорта, который превышает среднюю заработную по району на 44 %.</a:t>
            </a:r>
          </a:p>
          <a:p>
            <a:r>
              <a:rPr lang="ru-RU" sz="1200" kern="1200" dirty="0" smtClean="0">
                <a:solidFill>
                  <a:schemeClr val="tx1"/>
                </a:solidFill>
                <a:latin typeface="+mn-lt"/>
                <a:ea typeface="+mn-ea"/>
                <a:cs typeface="+mn-cs"/>
              </a:rPr>
              <a:t>Сохраняется существенная дифференциация в оплате труда в разных отраслях экономики: самый высокий уровень заработной платы отмечается на предприятиях транспорта и связи, самый низкий - бюджетная сфера, сельское хозяйство.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smtClean="0">
                <a:solidFill>
                  <a:schemeClr val="tx1"/>
                </a:solidFill>
                <a:latin typeface="+mn-lt"/>
                <a:ea typeface="+mn-ea"/>
                <a:cs typeface="+mn-cs"/>
              </a:rPr>
              <a:t>Среднедушевые денежные доходы населения</a:t>
            </a:r>
            <a:r>
              <a:rPr lang="ru-RU" sz="1200" kern="1200" dirty="0" smtClean="0">
                <a:solidFill>
                  <a:schemeClr val="tx1"/>
                </a:solidFill>
                <a:latin typeface="+mn-lt"/>
                <a:ea typeface="+mn-ea"/>
                <a:cs typeface="+mn-cs"/>
              </a:rPr>
              <a:t> в 2017 году увеличились всего на 40 % к уровню 2013 года, рост среднедушевых доходов населения был обусловлен, прежде всего, ростом заработной платы и увеличением выплаты пенсий. Учитывая, что в анализируемом периоде наблюдались кризисные явления в экономике, что сопровождалось снижением реальных денежных доходов населения, рост доходов был сдержанным.  Основным источником доходов населения по-прежнему является заработная плата, в структуре доходов населения она составляет более 60%. </a:t>
            </a:r>
          </a:p>
          <a:p>
            <a:r>
              <a:rPr lang="ru-RU" sz="1200" kern="1200" dirty="0" smtClean="0">
                <a:solidFill>
                  <a:schemeClr val="tx1"/>
                </a:solidFill>
                <a:latin typeface="+mn-lt"/>
                <a:ea typeface="+mn-ea"/>
                <a:cs typeface="+mn-cs"/>
              </a:rPr>
              <a:t>	Рост среднего  размера назначенных </a:t>
            </a:r>
            <a:r>
              <a:rPr lang="ru-RU" sz="1200" b="1" kern="1200" dirty="0" smtClean="0">
                <a:solidFill>
                  <a:schemeClr val="tx1"/>
                </a:solidFill>
                <a:latin typeface="+mn-lt"/>
                <a:ea typeface="+mn-ea"/>
                <a:cs typeface="+mn-cs"/>
              </a:rPr>
              <a:t>пенсий</a:t>
            </a:r>
            <a:r>
              <a:rPr lang="ru-RU" sz="1200" kern="1200" dirty="0" smtClean="0">
                <a:solidFill>
                  <a:schemeClr val="tx1"/>
                </a:solidFill>
                <a:latin typeface="+mn-lt"/>
                <a:ea typeface="+mn-ea"/>
                <a:cs typeface="+mn-cs"/>
              </a:rPr>
              <a:t> составил 123,1 % к уровню 2013 года  и к прожиточному минимуму 2017 года 108,7 %.  Уровень пенсий соответствует краевому значению за соответствующий период, но уступает среднему по РФ на 11,9 %. </a:t>
            </a:r>
          </a:p>
          <a:p>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Прожиточный минимум на душу </a:t>
            </a:r>
            <a:r>
              <a:rPr lang="ru-RU" sz="1200" kern="1200" dirty="0" smtClean="0">
                <a:solidFill>
                  <a:schemeClr val="tx1"/>
                </a:solidFill>
                <a:latin typeface="+mn-lt"/>
                <a:ea typeface="+mn-ea"/>
                <a:cs typeface="+mn-cs"/>
              </a:rPr>
              <a:t>населения в Забайкальском крае  превышает  среднероссийский  показатель   на 10,2 %.</a:t>
            </a:r>
          </a:p>
          <a:p>
            <a:r>
              <a:rPr lang="ru-RU" sz="1200" b="1" kern="1200" dirty="0" smtClean="0">
                <a:solidFill>
                  <a:schemeClr val="tx1"/>
                </a:solidFill>
                <a:latin typeface="+mn-lt"/>
                <a:ea typeface="+mn-ea"/>
                <a:cs typeface="+mn-cs"/>
              </a:rPr>
              <a:t>Проблемы:</a:t>
            </a:r>
            <a:endParaRPr lang="ru-RU" dirty="0" smtClean="0"/>
          </a:p>
          <a:p>
            <a:r>
              <a:rPr lang="ru-RU" sz="1200" kern="1200" dirty="0" smtClean="0">
                <a:solidFill>
                  <a:schemeClr val="tx1"/>
                </a:solidFill>
                <a:latin typeface="+mn-lt"/>
                <a:ea typeface="+mn-ea"/>
                <a:cs typeface="+mn-cs"/>
              </a:rPr>
              <a:t>-рост потребительских цен на товары  и коммунальные услуги;</a:t>
            </a:r>
            <a:endParaRPr lang="ru-RU" dirty="0" smtClean="0"/>
          </a:p>
          <a:p>
            <a:r>
              <a:rPr lang="ru-RU" sz="1200" kern="1200" dirty="0" smtClean="0">
                <a:solidFill>
                  <a:schemeClr val="tx1"/>
                </a:solidFill>
                <a:latin typeface="+mn-lt"/>
                <a:ea typeface="+mn-ea"/>
                <a:cs typeface="+mn-cs"/>
              </a:rPr>
              <a:t>-неравенство в распределении доходов. Большая часть доходов расходуется на приобретение товаров и оплату услуг, низкая склонность населения к сбережениям;</a:t>
            </a:r>
            <a:endParaRPr lang="ru-RU" dirty="0" smtClean="0"/>
          </a:p>
          <a:p>
            <a:r>
              <a:rPr lang="ru-RU" sz="1200" kern="1200" dirty="0" smtClean="0">
                <a:solidFill>
                  <a:schemeClr val="tx1"/>
                </a:solidFill>
                <a:latin typeface="+mn-lt"/>
                <a:ea typeface="+mn-ea"/>
                <a:cs typeface="+mn-cs"/>
              </a:rPr>
              <a:t>-значительная разница в доходах между работающими в разных отраслях деятельности: железнодорожный транспорт, бюджетная сфера, сельское хозяйство;</a:t>
            </a:r>
            <a:endParaRPr lang="ru-RU" dirty="0" smtClean="0"/>
          </a:p>
          <a:p>
            <a:r>
              <a:rPr lang="ru-RU" sz="1200" kern="1200" dirty="0" smtClean="0">
                <a:solidFill>
                  <a:schemeClr val="tx1"/>
                </a:solidFill>
                <a:latin typeface="+mn-lt"/>
                <a:ea typeface="+mn-ea"/>
                <a:cs typeface="+mn-cs"/>
              </a:rPr>
              <a:t>-средний размер назначенных месячных пенсий чуть выше величины прожиточного минимума пенсионера.</a:t>
            </a:r>
            <a:endParaRPr lang="ru-RU" dirty="0" smtClean="0"/>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8</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smtClean="0">
                <a:solidFill>
                  <a:schemeClr val="tx1"/>
                </a:solidFill>
                <a:latin typeface="+mn-lt"/>
                <a:ea typeface="+mn-ea"/>
                <a:cs typeface="+mn-cs"/>
              </a:rPr>
              <a:t>Численность учащихся </a:t>
            </a:r>
            <a:r>
              <a:rPr lang="ru-RU" sz="1200" kern="1200" dirty="0" smtClean="0">
                <a:solidFill>
                  <a:schemeClr val="tx1"/>
                </a:solidFill>
                <a:latin typeface="+mn-lt"/>
                <a:ea typeface="+mn-ea"/>
                <a:cs typeface="+mn-cs"/>
              </a:rPr>
              <a:t>имеет нестабильную динамику в течение анализируемого периода, с 2016 года отмечается уменьшение количества учащихся и составило в 2017 году 4699 человек. Ожидается, что уменьшение числа учащихся на территории района продолжится, в связи с миграционными процессами.</a:t>
            </a:r>
          </a:p>
          <a:p>
            <a:r>
              <a:rPr lang="ru-RU" sz="1200" b="1" kern="1200" dirty="0" smtClean="0">
                <a:solidFill>
                  <a:schemeClr val="tx1"/>
                </a:solidFill>
                <a:latin typeface="+mn-lt"/>
                <a:ea typeface="+mn-ea"/>
                <a:cs typeface="+mn-cs"/>
              </a:rPr>
              <a:t>В школах района работают 388 педагогов</a:t>
            </a:r>
            <a:r>
              <a:rPr lang="ru-RU" sz="1200" kern="1200" dirty="0" smtClean="0">
                <a:solidFill>
                  <a:schemeClr val="tx1"/>
                </a:solidFill>
                <a:latin typeface="+mn-lt"/>
                <a:ea typeface="+mn-ea"/>
                <a:cs typeface="+mn-cs"/>
              </a:rPr>
              <a:t>. Кадровый состав преподавательского корпуса представлен следующим образом: 61,8% - преподаватели со стажем работы свыше 20 лет; 13,6% -   преподаватели со стажем работы 5 лет и менее. В школах не хватает учителей математики, русского языка и литературы, иностранного языка, физики, химии, истории, информатики, биологии.</a:t>
            </a:r>
          </a:p>
          <a:p>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Доля муниципальных общеобразовательных учреждений, соответствующих современным требованиям обучения</a:t>
            </a:r>
            <a:r>
              <a:rPr lang="ru-RU" sz="1200" kern="1200" dirty="0" smtClean="0">
                <a:solidFill>
                  <a:schemeClr val="tx1"/>
                </a:solidFill>
                <a:latin typeface="+mn-lt"/>
                <a:ea typeface="+mn-ea"/>
                <a:cs typeface="+mn-cs"/>
              </a:rPr>
              <a:t>, в общем количестве муниципальных общеобразовательных учреждений составляет в 2017 году 33,3 % (в 2013 году – 36,4 %).</a:t>
            </a:r>
          </a:p>
          <a:p>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Доля муниципальных общеобразовательных учреждений, здания которых находятся в аварийном состоянии</a:t>
            </a:r>
            <a:r>
              <a:rPr lang="ru-RU" sz="1200" kern="1200" dirty="0" smtClean="0">
                <a:solidFill>
                  <a:schemeClr val="tx1"/>
                </a:solidFill>
                <a:latin typeface="+mn-lt"/>
                <a:ea typeface="+mn-ea"/>
                <a:cs typeface="+mn-cs"/>
              </a:rPr>
              <a:t> или требуют капитального ремонта, в общем количестве муниципальных общеобразовательных учреждений составила в 2017 году 14,2 % ( в 2013 году – 22%).</a:t>
            </a:r>
          </a:p>
          <a:p>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Доля обучающихся в муниципальных общеобразовательных учреждениях, занимающихся во вторую смену</a:t>
            </a:r>
            <a:r>
              <a:rPr lang="ru-RU" sz="1200" kern="1200" dirty="0" smtClean="0">
                <a:solidFill>
                  <a:schemeClr val="tx1"/>
                </a:solidFill>
                <a:latin typeface="+mn-lt"/>
                <a:ea typeface="+mn-ea"/>
                <a:cs typeface="+mn-cs"/>
              </a:rPr>
              <a:t>, в общей численности обучающихся в муниципальных общеобразовательных учреждениях составила в 2017 году –11,4 % (в 2013 году – 10%). Рост показателя, в основном, связан с увеличением численности детей в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Чернышевск. Занятия во вторую смену присутствуют в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Жирекен</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Аксеново-Зиловское, с. Бушулей и с. </a:t>
            </a:r>
            <a:r>
              <a:rPr lang="ru-RU" sz="1200" kern="1200" dirty="0" err="1" smtClean="0">
                <a:solidFill>
                  <a:schemeClr val="tx1"/>
                </a:solidFill>
                <a:latin typeface="+mn-lt"/>
                <a:ea typeface="+mn-ea"/>
                <a:cs typeface="+mn-cs"/>
              </a:rPr>
              <a:t>Новоильинск</a:t>
            </a:r>
            <a:r>
              <a:rPr lang="ru-RU" sz="1200" kern="1200" dirty="0" smtClean="0">
                <a:solidFill>
                  <a:schemeClr val="tx1"/>
                </a:solidFill>
                <a:latin typeface="+mn-lt"/>
                <a:ea typeface="+mn-ea"/>
                <a:cs typeface="+mn-cs"/>
              </a:rPr>
              <a:t>.</a:t>
            </a:r>
            <a:endParaRPr lang="ru-RU" dirty="0" smtClean="0"/>
          </a:p>
          <a:p>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Доля детей в возрасте 1-6 лет, получающих дошкольную образовательную услугу и </a:t>
            </a:r>
            <a:r>
              <a:rPr lang="ru-RU" sz="1200" kern="1200" dirty="0" smtClean="0">
                <a:solidFill>
                  <a:schemeClr val="tx1"/>
                </a:solidFill>
                <a:latin typeface="+mn-lt"/>
                <a:ea typeface="+mn-ea"/>
                <a:cs typeface="+mn-cs"/>
              </a:rPr>
              <a:t>(или) услугу по их содержанию в муниципальных образовательных учреждениях, в общей численности детей в возрасте 1-6 лет  составила в 2017 году 43,93%, в 2013 году составляла 46,02%, к плановому значению показатель составил 77,9 %. Мероприятий, проводимых администрацией района  по увеличению числа мест в дошкольных учреждениях  не достаточно, показатель не достигнут.</a:t>
            </a:r>
            <a:endParaRPr lang="ru-RU" dirty="0" smtClean="0"/>
          </a:p>
          <a:p>
            <a:r>
              <a:rPr lang="ru-RU" sz="1200" b="1" kern="1200" dirty="0" smtClean="0">
                <a:solidFill>
                  <a:schemeClr val="tx1"/>
                </a:solidFill>
                <a:latin typeface="+mn-lt"/>
                <a:ea typeface="+mn-ea"/>
                <a:cs typeface="+mn-cs"/>
              </a:rPr>
              <a:t>Всего за период с 2013 по 2017 годы создано 310 дополнительных мест </a:t>
            </a:r>
            <a:r>
              <a:rPr lang="ru-RU" sz="1200" kern="1200" dirty="0" smtClean="0">
                <a:solidFill>
                  <a:schemeClr val="tx1"/>
                </a:solidFill>
                <a:latin typeface="+mn-lt"/>
                <a:ea typeface="+mn-ea"/>
                <a:cs typeface="+mn-cs"/>
              </a:rPr>
              <a:t>в муниципальных дошкольных образовательных учреждениях. Несмотря на открытие детского сада «</a:t>
            </a:r>
            <a:r>
              <a:rPr lang="ru-RU" sz="1200" kern="1200" dirty="0" err="1" smtClean="0">
                <a:solidFill>
                  <a:schemeClr val="tx1"/>
                </a:solidFill>
                <a:latin typeface="+mn-lt"/>
                <a:ea typeface="+mn-ea"/>
                <a:cs typeface="+mn-cs"/>
              </a:rPr>
              <a:t>Аленушка</a:t>
            </a:r>
            <a:r>
              <a:rPr lang="ru-RU" sz="1200" kern="1200" dirty="0" smtClean="0">
                <a:solidFill>
                  <a:schemeClr val="tx1"/>
                </a:solidFill>
                <a:latin typeface="+mn-lt"/>
                <a:ea typeface="+mn-ea"/>
                <a:cs typeface="+mn-cs"/>
              </a:rPr>
              <a:t>» в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Чернышевск на 75 мест, создание 100 мест в результате открытия дополнительных  групп в МДОУ </a:t>
            </a:r>
            <a:r>
              <a:rPr lang="ru-RU" sz="1200" kern="1200" dirty="0" err="1" smtClean="0">
                <a:solidFill>
                  <a:schemeClr val="tx1"/>
                </a:solidFill>
                <a:latin typeface="+mn-lt"/>
                <a:ea typeface="+mn-ea"/>
                <a:cs typeface="+mn-cs"/>
              </a:rPr>
              <a:t>д</a:t>
            </a:r>
            <a:r>
              <a:rPr lang="ru-RU" sz="1200" kern="1200" dirty="0" smtClean="0">
                <a:solidFill>
                  <a:schemeClr val="tx1"/>
                </a:solidFill>
                <a:latin typeface="+mn-lt"/>
                <a:ea typeface="+mn-ea"/>
                <a:cs typeface="+mn-cs"/>
              </a:rPr>
              <a:t>/с №28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Чернышевск, МДОУ </a:t>
            </a:r>
            <a:r>
              <a:rPr lang="ru-RU" sz="1200" kern="1200" dirty="0" err="1" smtClean="0">
                <a:solidFill>
                  <a:schemeClr val="tx1"/>
                </a:solidFill>
                <a:latin typeface="+mn-lt"/>
                <a:ea typeface="+mn-ea"/>
                <a:cs typeface="+mn-cs"/>
              </a:rPr>
              <a:t>д</a:t>
            </a:r>
            <a:r>
              <a:rPr lang="ru-RU" sz="1200" kern="1200" dirty="0" smtClean="0">
                <a:solidFill>
                  <a:schemeClr val="tx1"/>
                </a:solidFill>
                <a:latin typeface="+mn-lt"/>
                <a:ea typeface="+mn-ea"/>
                <a:cs typeface="+mn-cs"/>
              </a:rPr>
              <a:t>/с «Полянка»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Жирекен</a:t>
            </a:r>
            <a:r>
              <a:rPr lang="ru-RU" sz="1200" kern="1200" dirty="0" smtClean="0">
                <a:solidFill>
                  <a:schemeClr val="tx1"/>
                </a:solidFill>
                <a:latin typeface="+mn-lt"/>
                <a:ea typeface="+mn-ea"/>
                <a:cs typeface="+mn-cs"/>
              </a:rPr>
              <a:t>», МДОУ </a:t>
            </a:r>
            <a:r>
              <a:rPr lang="ru-RU" sz="1200" kern="1200" dirty="0" err="1" smtClean="0">
                <a:solidFill>
                  <a:schemeClr val="tx1"/>
                </a:solidFill>
                <a:latin typeface="+mn-lt"/>
                <a:ea typeface="+mn-ea"/>
                <a:cs typeface="+mn-cs"/>
              </a:rPr>
              <a:t>д</a:t>
            </a:r>
            <a:r>
              <a:rPr lang="ru-RU" sz="1200" kern="1200" dirty="0" smtClean="0">
                <a:solidFill>
                  <a:schemeClr val="tx1"/>
                </a:solidFill>
                <a:latin typeface="+mn-lt"/>
                <a:ea typeface="+mn-ea"/>
                <a:cs typeface="+mn-cs"/>
              </a:rPr>
              <a:t>/с «Зернышко» с. </a:t>
            </a:r>
            <a:r>
              <a:rPr lang="ru-RU" sz="1200" kern="1200" dirty="0" err="1" smtClean="0">
                <a:solidFill>
                  <a:schemeClr val="tx1"/>
                </a:solidFill>
                <a:latin typeface="+mn-lt"/>
                <a:ea typeface="+mn-ea"/>
                <a:cs typeface="+mn-cs"/>
              </a:rPr>
              <a:t>Алеур</a:t>
            </a:r>
            <a:r>
              <a:rPr lang="ru-RU" sz="1200" kern="1200" dirty="0" smtClean="0">
                <a:solidFill>
                  <a:schemeClr val="tx1"/>
                </a:solidFill>
                <a:latin typeface="+mn-lt"/>
                <a:ea typeface="+mn-ea"/>
                <a:cs typeface="+mn-cs"/>
              </a:rPr>
              <a:t>, МДОУ </a:t>
            </a:r>
            <a:r>
              <a:rPr lang="ru-RU" sz="1200" kern="1200" dirty="0" err="1" smtClean="0">
                <a:solidFill>
                  <a:schemeClr val="tx1"/>
                </a:solidFill>
                <a:latin typeface="+mn-lt"/>
                <a:ea typeface="+mn-ea"/>
                <a:cs typeface="+mn-cs"/>
              </a:rPr>
              <a:t>д</a:t>
            </a:r>
            <a:r>
              <a:rPr lang="ru-RU" sz="1200" kern="1200" dirty="0" smtClean="0">
                <a:solidFill>
                  <a:schemeClr val="tx1"/>
                </a:solidFill>
                <a:latin typeface="+mn-lt"/>
                <a:ea typeface="+mn-ea"/>
                <a:cs typeface="+mn-cs"/>
              </a:rPr>
              <a:t>/с «Теремок»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Чернышевск, создания 135 мест в результате уплотнения существующих групп в ДОУ, мест в детских садах,  по прежнему, не хватает. Проблему нехватки мест в  детских садах усугубило закрытие детского сада «</a:t>
            </a:r>
            <a:r>
              <a:rPr lang="ru-RU" sz="1200" kern="1200" dirty="0" err="1" smtClean="0">
                <a:solidFill>
                  <a:schemeClr val="tx1"/>
                </a:solidFill>
                <a:latin typeface="+mn-lt"/>
                <a:ea typeface="+mn-ea"/>
                <a:cs typeface="+mn-cs"/>
              </a:rPr>
              <a:t>Северок</a:t>
            </a:r>
            <a:r>
              <a:rPr lang="ru-RU" sz="1200" kern="1200" dirty="0" smtClean="0">
                <a:solidFill>
                  <a:schemeClr val="tx1"/>
                </a:solidFill>
                <a:latin typeface="+mn-lt"/>
                <a:ea typeface="+mn-ea"/>
                <a:cs typeface="+mn-cs"/>
              </a:rPr>
              <a:t>» в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Чернышевск, в связи с аварийным состоянием здания. Начиная с 2014 года, численность детей в возрасте от 1 до 6 лет увеличивается на 0,4 % в среднем ежегодно. В 2017 году отмечено незначительное снижение количества детей указанного возраста. Учитывая миграцию населения из района и  политические решения  Правительства РФ, направленные на  улучшение демографической ситуации в стране, прогнозируем, что численность детей от 1-6 лет сохранится в параметрах  близких к 3500 человек ежегодно.</a:t>
            </a:r>
            <a:endParaRPr lang="ru-RU" dirty="0" smtClean="0"/>
          </a:p>
          <a:p>
            <a:r>
              <a:rPr lang="ru-RU" sz="1200" b="1" kern="1200" dirty="0" smtClean="0">
                <a:solidFill>
                  <a:schemeClr val="tx1"/>
                </a:solidFill>
                <a:latin typeface="+mn-lt"/>
                <a:ea typeface="+mn-ea"/>
                <a:cs typeface="+mn-cs"/>
              </a:rPr>
              <a:t>Всего в электронной очереди на 01.07.2018 года находятся</a:t>
            </a:r>
            <a:r>
              <a:rPr lang="ru-RU" sz="1200" kern="1200" dirty="0" smtClean="0">
                <a:solidFill>
                  <a:schemeClr val="tx1"/>
                </a:solidFill>
                <a:latin typeface="+mn-lt"/>
                <a:ea typeface="+mn-ea"/>
                <a:cs typeface="+mn-cs"/>
              </a:rPr>
              <a:t>:  от 0 до 3 лет - 459 чел, от 3 до 7 лет - 70 чел. Необходимое количество мест для приема детей по </a:t>
            </a:r>
            <a:r>
              <a:rPr lang="ru-RU" sz="1200" kern="1200" dirty="0" err="1" smtClean="0">
                <a:solidFill>
                  <a:schemeClr val="tx1"/>
                </a:solidFill>
                <a:latin typeface="+mn-lt"/>
                <a:ea typeface="+mn-ea"/>
                <a:cs typeface="+mn-cs"/>
              </a:rPr>
              <a:t>пгт</a:t>
            </a:r>
            <a:r>
              <a:rPr lang="ru-RU" sz="1200" kern="1200" dirty="0" smtClean="0">
                <a:solidFill>
                  <a:schemeClr val="tx1"/>
                </a:solidFill>
                <a:latin typeface="+mn-lt"/>
                <a:ea typeface="+mn-ea"/>
                <a:cs typeface="+mn-cs"/>
              </a:rPr>
              <a:t>. Чернышевск: до 3 лет - 86 мест.</a:t>
            </a:r>
            <a:endParaRPr lang="ru-RU" dirty="0" smtClean="0"/>
          </a:p>
          <a:p>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Доля муниципальных дошкольных образовательных  учреждений, здания которых находятся в аварийном  </a:t>
            </a:r>
            <a:r>
              <a:rPr lang="ru-RU" sz="1200" kern="1200" dirty="0" smtClean="0">
                <a:solidFill>
                  <a:schemeClr val="tx1"/>
                </a:solidFill>
                <a:latin typeface="+mn-lt"/>
                <a:ea typeface="+mn-ea"/>
                <a:cs typeface="+mn-cs"/>
              </a:rPr>
              <a:t>состоянии или требуют капитального ремонта, в общем числе муниципальных дошкольных образовательных  учреждений составила 8,7 % в 2017 году (в 2013 году аналогичный показатель составлял  5,56%).</a:t>
            </a: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	Современное состояние </a:t>
            </a:r>
            <a:r>
              <a:rPr lang="ru-RU" sz="1200" b="1" kern="1200" dirty="0" smtClean="0">
                <a:solidFill>
                  <a:schemeClr val="tx1"/>
                </a:solidFill>
                <a:latin typeface="+mn-lt"/>
                <a:ea typeface="+mn-ea"/>
                <a:cs typeface="+mn-cs"/>
              </a:rPr>
              <a:t>сферы образования муниципального района выделяет следующие проблемные аспекты </a:t>
            </a:r>
            <a:r>
              <a:rPr lang="ru-RU" sz="1200" kern="1200" dirty="0" smtClean="0">
                <a:solidFill>
                  <a:schemeClr val="tx1"/>
                </a:solidFill>
                <a:latin typeface="+mn-lt"/>
                <a:ea typeface="+mn-ea"/>
                <a:cs typeface="+mn-cs"/>
              </a:rPr>
              <a:t>своего развития: дефицит квалифицированных педагогических кадров; высокий уровень потребности в местах дошкольных образовательных учреждений; наличие образовательных учреждений, здания которых находятся в аварийном состоянии или требуют капитального ремонта; наличие учащихся, занимающихся во вторую смену; необходимость пополнения и обновления материально-технической базы учреждений образования, в том числе направленного на обеспечение их безопасности.  </a:t>
            </a:r>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9</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r>
              <a:rPr lang="ru-RU" sz="1200" kern="1200" dirty="0" smtClean="0">
                <a:solidFill>
                  <a:schemeClr val="tx1"/>
                </a:solidFill>
                <a:latin typeface="+mn-lt"/>
                <a:ea typeface="+mn-ea"/>
                <a:cs typeface="+mn-cs"/>
              </a:rPr>
              <a:t>По сравнению с 2013 годом, число учреждений сократилось на 2 ед.:  закрылось одно учреждение культуры и 1 библиотека. Значение планового показателя по обеспеченности общедоступными библиотеками и </a:t>
            </a:r>
            <a:r>
              <a:rPr lang="ru-RU" sz="1200" kern="1200" dirty="0" err="1" smtClean="0">
                <a:solidFill>
                  <a:schemeClr val="tx1"/>
                </a:solidFill>
                <a:latin typeface="+mn-lt"/>
                <a:ea typeface="+mn-ea"/>
                <a:cs typeface="+mn-cs"/>
              </a:rPr>
              <a:t>культурно-досуговыми</a:t>
            </a:r>
            <a:r>
              <a:rPr lang="ru-RU" sz="1200" kern="1200" dirty="0" smtClean="0">
                <a:solidFill>
                  <a:schemeClr val="tx1"/>
                </a:solidFill>
                <a:latin typeface="+mn-lt"/>
                <a:ea typeface="+mn-ea"/>
                <a:cs typeface="+mn-cs"/>
              </a:rPr>
              <a:t> учреждениями на 1000 человек населения выполнено на 92,8 %.</a:t>
            </a:r>
          </a:p>
          <a:p>
            <a:r>
              <a:rPr lang="ru-RU" sz="1200" kern="1200" dirty="0" smtClean="0">
                <a:solidFill>
                  <a:schemeClr val="tx1"/>
                </a:solidFill>
                <a:latin typeface="+mn-lt"/>
                <a:ea typeface="+mn-ea"/>
                <a:cs typeface="+mn-cs"/>
              </a:rPr>
              <a:t>	В последние годы продолжает сохраняться тенденция к уменьшению общей численности библиотечных фондов. Книжный фонд составлял в 2017 году 154595 экземпляров, в 2013 году – 180287 экземпляров (уменьшился на 14,2 %). По указанной причине снизилось количество пользователей  общедоступных библиотек на 4191 человек  к численности пользователей в 2013 году.</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	Всего за  2017 год по </a:t>
            </a:r>
            <a:r>
              <a:rPr lang="ru-RU" sz="1200" kern="1200" dirty="0" err="1" smtClean="0">
                <a:solidFill>
                  <a:schemeClr val="tx1"/>
                </a:solidFill>
                <a:latin typeface="+mn-lt"/>
                <a:ea typeface="+mn-ea"/>
                <a:cs typeface="+mn-cs"/>
              </a:rPr>
              <a:t>культурно-досуговым</a:t>
            </a:r>
            <a:r>
              <a:rPr lang="ru-RU" sz="1200" kern="1200" dirty="0" smtClean="0">
                <a:solidFill>
                  <a:schemeClr val="tx1"/>
                </a:solidFill>
                <a:latin typeface="+mn-lt"/>
                <a:ea typeface="+mn-ea"/>
                <a:cs typeface="+mn-cs"/>
              </a:rPr>
              <a:t> учреждениям было проведено культурно-массовых мероприятий в количестве 3083, обслужено 137155 человек. В учреждениях культуры действует 130 клубных формирований, число участников в них 1379 человек, по сравнению с 2013 годом, число клубных формирований составляло 140, участников 1542 чел.</a:t>
            </a:r>
            <a:endParaRPr lang="ru-RU" dirty="0" smtClean="0"/>
          </a:p>
          <a:p>
            <a:r>
              <a:rPr lang="ru-RU" sz="1200" kern="1200" dirty="0" smtClean="0">
                <a:solidFill>
                  <a:schemeClr val="tx1"/>
                </a:solidFill>
                <a:latin typeface="+mn-lt"/>
                <a:ea typeface="+mn-ea"/>
                <a:cs typeface="+mn-cs"/>
              </a:rPr>
              <a:t>	Оснащение учреждений культуры современным оборудованием, компьютерной  техникой,  музыкальными  инструментами, средствами охранной и пожарной безопасности, современными и </a:t>
            </a:r>
            <a:r>
              <a:rPr lang="ru-RU" sz="1200" kern="1200" dirty="0" err="1" smtClean="0">
                <a:solidFill>
                  <a:schemeClr val="tx1"/>
                </a:solidFill>
                <a:latin typeface="+mn-lt"/>
                <a:ea typeface="+mn-ea"/>
                <a:cs typeface="+mn-cs"/>
              </a:rPr>
              <a:t>энергоэффективными</a:t>
            </a:r>
            <a:r>
              <a:rPr lang="ru-RU" sz="1200" kern="1200" dirty="0" smtClean="0">
                <a:solidFill>
                  <a:schemeClr val="tx1"/>
                </a:solidFill>
                <a:latin typeface="+mn-lt"/>
                <a:ea typeface="+mn-ea"/>
                <a:cs typeface="+mn-cs"/>
              </a:rPr>
              <a:t> приборами освещения зданий, подключение к сети «Интернет» не достаточно, развитие информационно-коммуникационной инфраструктуры и виртуального культурного пространства осуществляется низкими темпами.</a:t>
            </a:r>
          </a:p>
          <a:p>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Доля муниципальных учреждений культуры, здания которых находятся в аварийном состоянии </a:t>
            </a:r>
            <a:r>
              <a:rPr lang="ru-RU" sz="1200" kern="1200" dirty="0" smtClean="0">
                <a:solidFill>
                  <a:schemeClr val="tx1"/>
                </a:solidFill>
                <a:latin typeface="+mn-lt"/>
                <a:ea typeface="+mn-ea"/>
                <a:cs typeface="+mn-cs"/>
              </a:rPr>
              <a:t>или требуют капитального ремонта, в общем количестве муниципальных учреждений культуры составила в 2017 году 44 %, в 2013 году составляла 72,7 %.</a:t>
            </a:r>
          </a:p>
          <a:p>
            <a:r>
              <a:rPr lang="ru-RU" sz="1200" b="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В учреждениях  дополнительного образования детей численность учащихся составляет 225 человек (2017/2018 год), выпущено выпускников 16 человек. Численность учащихся по </a:t>
            </a:r>
            <a:r>
              <a:rPr lang="ru-RU" sz="1200" kern="1200" dirty="0" err="1" smtClean="0">
                <a:solidFill>
                  <a:schemeClr val="tx1"/>
                </a:solidFill>
                <a:latin typeface="+mn-lt"/>
                <a:ea typeface="+mn-ea"/>
                <a:cs typeface="+mn-cs"/>
              </a:rPr>
              <a:t>предпрофессиональным</a:t>
            </a:r>
            <a:r>
              <a:rPr lang="ru-RU" sz="1200" kern="1200" dirty="0" smtClean="0">
                <a:solidFill>
                  <a:schemeClr val="tx1"/>
                </a:solidFill>
                <a:latin typeface="+mn-lt"/>
                <a:ea typeface="+mn-ea"/>
                <a:cs typeface="+mn-cs"/>
              </a:rPr>
              <a:t>  программам  составляет 190 человек. Численность преподавателей составляет 17 человек. </a:t>
            </a:r>
          </a:p>
          <a:p>
            <a:r>
              <a:rPr lang="ru-RU" sz="1200" kern="1200" dirty="0" smtClean="0">
                <a:solidFill>
                  <a:schemeClr val="tx1"/>
                </a:solidFill>
                <a:latin typeface="+mn-lt"/>
                <a:ea typeface="+mn-ea"/>
                <a:cs typeface="+mn-cs"/>
              </a:rPr>
              <a:t>	МУК Районный краеведческий музей посетило 2848 человек (в 2013 году – 2821 чел.). Проведено 510 экскурсий (2013 год – 407). </a:t>
            </a:r>
          </a:p>
          <a:p>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Вместе с тем, имеются проблемы</a:t>
            </a:r>
            <a:r>
              <a:rPr lang="ru-RU" sz="1200" kern="1200" dirty="0" smtClean="0">
                <a:solidFill>
                  <a:schemeClr val="tx1"/>
                </a:solidFill>
                <a:latin typeface="+mn-lt"/>
                <a:ea typeface="+mn-ea"/>
                <a:cs typeface="+mn-cs"/>
              </a:rPr>
              <a:t>, сдерживающие развитие сферы культуры: недостаточность количества учреждений культурно - досугового типа на территории района;  низкий  уровень оснащения учреждений культуры современным оборудованием, компьютерной  техникой,  музыкальными  инструментами, средствами охранной и пожарной безопасности, современными и </a:t>
            </a:r>
            <a:r>
              <a:rPr lang="ru-RU" sz="1200" kern="1200" dirty="0" err="1" smtClean="0">
                <a:solidFill>
                  <a:schemeClr val="tx1"/>
                </a:solidFill>
                <a:latin typeface="+mn-lt"/>
                <a:ea typeface="+mn-ea"/>
                <a:cs typeface="+mn-cs"/>
              </a:rPr>
              <a:t>энергоэффективными</a:t>
            </a:r>
            <a:r>
              <a:rPr lang="ru-RU" sz="1200" kern="1200" dirty="0" smtClean="0">
                <a:solidFill>
                  <a:schemeClr val="tx1"/>
                </a:solidFill>
                <a:latin typeface="+mn-lt"/>
                <a:ea typeface="+mn-ea"/>
                <a:cs typeface="+mn-cs"/>
              </a:rPr>
              <a:t> приборами освещения зданий, практически отсутствует подключение к сети «Интернет»;  значительная доля муниципальных учреждений культуры, здания которых находятся в аварийном состоянии или требуют капитального ремонта.</a:t>
            </a:r>
            <a:endParaRPr lang="ru-RU" dirty="0" smtClean="0"/>
          </a:p>
          <a:p>
            <a:endParaRPr lang="ru-RU" dirty="0"/>
          </a:p>
        </p:txBody>
      </p:sp>
      <p:sp>
        <p:nvSpPr>
          <p:cNvPr id="4" name="Номер слайда 3"/>
          <p:cNvSpPr>
            <a:spLocks noGrp="1"/>
          </p:cNvSpPr>
          <p:nvPr>
            <p:ph type="sldNum" sz="quarter" idx="10"/>
          </p:nvPr>
        </p:nvSpPr>
        <p:spPr/>
        <p:txBody>
          <a:bodyPr/>
          <a:lstStyle/>
          <a:p>
            <a:fld id="{064B88D7-C530-4E50-8D05-598D09F32231}" type="slidenum">
              <a:rPr lang="ru-RU" smtClean="0"/>
              <a:pPr/>
              <a:t>10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7887D9F-87EE-42CF-A66B-146662F6D3FD}" type="datetimeFigureOut">
              <a:rPr lang="ru-RU" smtClean="0"/>
              <a:pPr/>
              <a:t>12.12.2018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77304C-43C6-4DDA-850B-349297FA5EEA}" type="slidenum">
              <a:rPr lang="ru-RU" smtClean="0"/>
              <a:pPr/>
              <a:t>‹#›</a:t>
            </a:fld>
            <a:endParaRPr lang="ru-RU"/>
          </a:p>
        </p:txBody>
      </p:sp>
    </p:spTree>
    <p:extLst>
      <p:ext uri="{BB962C8B-B14F-4D97-AF65-F5344CB8AC3E}">
        <p14:creationId xmlns:p14="http://schemas.microsoft.com/office/powerpoint/2010/main" xmlns="" val="12490069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7887D9F-87EE-42CF-A66B-146662F6D3FD}" type="datetimeFigureOut">
              <a:rPr lang="ru-RU" smtClean="0"/>
              <a:pPr/>
              <a:t>12.12.2018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77304C-43C6-4DDA-850B-349297FA5EEA}" type="slidenum">
              <a:rPr lang="ru-RU" smtClean="0"/>
              <a:pPr/>
              <a:t>‹#›</a:t>
            </a:fld>
            <a:endParaRPr lang="ru-RU"/>
          </a:p>
        </p:txBody>
      </p:sp>
    </p:spTree>
    <p:extLst>
      <p:ext uri="{BB962C8B-B14F-4D97-AF65-F5344CB8AC3E}">
        <p14:creationId xmlns:p14="http://schemas.microsoft.com/office/powerpoint/2010/main" xmlns="" val="2308063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7887D9F-87EE-42CF-A66B-146662F6D3FD}" type="datetimeFigureOut">
              <a:rPr lang="ru-RU" smtClean="0"/>
              <a:pPr/>
              <a:t>12.12.2018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77304C-43C6-4DDA-850B-349297FA5EEA}" type="slidenum">
              <a:rPr lang="ru-RU" smtClean="0"/>
              <a:pPr/>
              <a:t>‹#›</a:t>
            </a:fld>
            <a:endParaRPr lang="ru-RU"/>
          </a:p>
        </p:txBody>
      </p:sp>
    </p:spTree>
    <p:extLst>
      <p:ext uri="{BB962C8B-B14F-4D97-AF65-F5344CB8AC3E}">
        <p14:creationId xmlns:p14="http://schemas.microsoft.com/office/powerpoint/2010/main" xmlns="" val="4113793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7887D9F-87EE-42CF-A66B-146662F6D3FD}" type="datetimeFigureOut">
              <a:rPr lang="ru-RU" smtClean="0"/>
              <a:pPr/>
              <a:t>12.12.2018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77304C-43C6-4DDA-850B-349297FA5EEA}" type="slidenum">
              <a:rPr lang="ru-RU" smtClean="0"/>
              <a:pPr/>
              <a:t>‹#›</a:t>
            </a:fld>
            <a:endParaRPr lang="ru-RU"/>
          </a:p>
        </p:txBody>
      </p:sp>
    </p:spTree>
    <p:extLst>
      <p:ext uri="{BB962C8B-B14F-4D97-AF65-F5344CB8AC3E}">
        <p14:creationId xmlns:p14="http://schemas.microsoft.com/office/powerpoint/2010/main" xmlns="" val="23002249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7887D9F-87EE-42CF-A66B-146662F6D3FD}" type="datetimeFigureOut">
              <a:rPr lang="ru-RU" smtClean="0"/>
              <a:pPr/>
              <a:t>12.12.2018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977304C-43C6-4DDA-850B-349297FA5EEA}" type="slidenum">
              <a:rPr lang="ru-RU" smtClean="0"/>
              <a:pPr/>
              <a:t>‹#›</a:t>
            </a:fld>
            <a:endParaRPr lang="ru-RU"/>
          </a:p>
        </p:txBody>
      </p:sp>
    </p:spTree>
    <p:extLst>
      <p:ext uri="{BB962C8B-B14F-4D97-AF65-F5344CB8AC3E}">
        <p14:creationId xmlns:p14="http://schemas.microsoft.com/office/powerpoint/2010/main" xmlns="" val="711171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7887D9F-87EE-42CF-A66B-146662F6D3FD}" type="datetimeFigureOut">
              <a:rPr lang="ru-RU" smtClean="0"/>
              <a:pPr/>
              <a:t>12.12.2018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977304C-43C6-4DDA-850B-349297FA5EEA}" type="slidenum">
              <a:rPr lang="ru-RU" smtClean="0"/>
              <a:pPr/>
              <a:t>‹#›</a:t>
            </a:fld>
            <a:endParaRPr lang="ru-RU"/>
          </a:p>
        </p:txBody>
      </p:sp>
    </p:spTree>
    <p:extLst>
      <p:ext uri="{BB962C8B-B14F-4D97-AF65-F5344CB8AC3E}">
        <p14:creationId xmlns:p14="http://schemas.microsoft.com/office/powerpoint/2010/main" xmlns="" val="2154783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7887D9F-87EE-42CF-A66B-146662F6D3FD}" type="datetimeFigureOut">
              <a:rPr lang="ru-RU" smtClean="0"/>
              <a:pPr/>
              <a:t>12.12.2018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977304C-43C6-4DDA-850B-349297FA5EEA}" type="slidenum">
              <a:rPr lang="ru-RU" smtClean="0"/>
              <a:pPr/>
              <a:t>‹#›</a:t>
            </a:fld>
            <a:endParaRPr lang="ru-RU"/>
          </a:p>
        </p:txBody>
      </p:sp>
    </p:spTree>
    <p:extLst>
      <p:ext uri="{BB962C8B-B14F-4D97-AF65-F5344CB8AC3E}">
        <p14:creationId xmlns:p14="http://schemas.microsoft.com/office/powerpoint/2010/main" xmlns="" val="3760649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7887D9F-87EE-42CF-A66B-146662F6D3FD}" type="datetimeFigureOut">
              <a:rPr lang="ru-RU" smtClean="0"/>
              <a:pPr/>
              <a:t>12.12.2018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977304C-43C6-4DDA-850B-349297FA5EEA}" type="slidenum">
              <a:rPr lang="ru-RU" smtClean="0"/>
              <a:pPr/>
              <a:t>‹#›</a:t>
            </a:fld>
            <a:endParaRPr lang="ru-RU"/>
          </a:p>
        </p:txBody>
      </p:sp>
    </p:spTree>
    <p:extLst>
      <p:ext uri="{BB962C8B-B14F-4D97-AF65-F5344CB8AC3E}">
        <p14:creationId xmlns:p14="http://schemas.microsoft.com/office/powerpoint/2010/main" xmlns="" val="390896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7887D9F-87EE-42CF-A66B-146662F6D3FD}" type="datetimeFigureOut">
              <a:rPr lang="ru-RU" smtClean="0"/>
              <a:pPr/>
              <a:t>12.12.2018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977304C-43C6-4DDA-850B-349297FA5EEA}" type="slidenum">
              <a:rPr lang="ru-RU" smtClean="0"/>
              <a:pPr/>
              <a:t>‹#›</a:t>
            </a:fld>
            <a:endParaRPr lang="ru-RU"/>
          </a:p>
        </p:txBody>
      </p:sp>
    </p:spTree>
    <p:extLst>
      <p:ext uri="{BB962C8B-B14F-4D97-AF65-F5344CB8AC3E}">
        <p14:creationId xmlns:p14="http://schemas.microsoft.com/office/powerpoint/2010/main" xmlns="" val="2084117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7887D9F-87EE-42CF-A66B-146662F6D3FD}" type="datetimeFigureOut">
              <a:rPr lang="ru-RU" smtClean="0"/>
              <a:pPr/>
              <a:t>12.12.2018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977304C-43C6-4DDA-850B-349297FA5EEA}" type="slidenum">
              <a:rPr lang="ru-RU" smtClean="0"/>
              <a:pPr/>
              <a:t>‹#›</a:t>
            </a:fld>
            <a:endParaRPr lang="ru-RU"/>
          </a:p>
        </p:txBody>
      </p:sp>
    </p:spTree>
    <p:extLst>
      <p:ext uri="{BB962C8B-B14F-4D97-AF65-F5344CB8AC3E}">
        <p14:creationId xmlns:p14="http://schemas.microsoft.com/office/powerpoint/2010/main" xmlns="" val="3163343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7887D9F-87EE-42CF-A66B-146662F6D3FD}" type="datetimeFigureOut">
              <a:rPr lang="ru-RU" smtClean="0"/>
              <a:pPr/>
              <a:t>12.12.2018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977304C-43C6-4DDA-850B-349297FA5EEA}" type="slidenum">
              <a:rPr lang="ru-RU" smtClean="0"/>
              <a:pPr/>
              <a:t>‹#›</a:t>
            </a:fld>
            <a:endParaRPr lang="ru-RU"/>
          </a:p>
        </p:txBody>
      </p:sp>
    </p:spTree>
    <p:extLst>
      <p:ext uri="{BB962C8B-B14F-4D97-AF65-F5344CB8AC3E}">
        <p14:creationId xmlns:p14="http://schemas.microsoft.com/office/powerpoint/2010/main" xmlns="" val="1374575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887D9F-87EE-42CF-A66B-146662F6D3FD}" type="datetimeFigureOut">
              <a:rPr lang="ru-RU" smtClean="0"/>
              <a:pPr/>
              <a:t>12.12.2018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77304C-43C6-4DDA-850B-349297FA5EEA}" type="slidenum">
              <a:rPr lang="ru-RU" smtClean="0"/>
              <a:pPr/>
              <a:t>‹#›</a:t>
            </a:fld>
            <a:endParaRPr lang="ru-RU"/>
          </a:p>
        </p:txBody>
      </p:sp>
    </p:spTree>
    <p:extLst>
      <p:ext uri="{BB962C8B-B14F-4D97-AF65-F5344CB8AC3E}">
        <p14:creationId xmlns:p14="http://schemas.microsoft.com/office/powerpoint/2010/main" xmlns="" val="1161762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presentation-creation.ru/powerpoint-templates.htm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chart" Target="../charts/chart8.xml"/><Relationship Id="rId4" Type="http://schemas.openxmlformats.org/officeDocument/2006/relationships/chart" Target="../charts/chart7.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6.xml"/><Relationship Id="rId13" Type="http://schemas.openxmlformats.org/officeDocument/2006/relationships/diagramColors" Target="../diagrams/colors7.xml"/><Relationship Id="rId3" Type="http://schemas.openxmlformats.org/officeDocument/2006/relationships/chart" Target="../charts/chart9.xml"/><Relationship Id="rId7" Type="http://schemas.openxmlformats.org/officeDocument/2006/relationships/diagramLayout" Target="../diagrams/layout6.xml"/><Relationship Id="rId12" Type="http://schemas.openxmlformats.org/officeDocument/2006/relationships/diagramQuickStyle" Target="../diagrams/quickStyle7.xml"/><Relationship Id="rId2" Type="http://schemas.openxmlformats.org/officeDocument/2006/relationships/notesSlide" Target="../notesSlides/notesSlide13.xml"/><Relationship Id="rId16" Type="http://schemas.microsoft.com/office/2007/relationships/diagramDrawing" Target="../diagrams/drawing6.xml"/><Relationship Id="rId1" Type="http://schemas.openxmlformats.org/officeDocument/2006/relationships/slideLayout" Target="../slideLayouts/slideLayout7.xml"/><Relationship Id="rId6" Type="http://schemas.openxmlformats.org/officeDocument/2006/relationships/diagramData" Target="../diagrams/data6.xml"/><Relationship Id="rId11" Type="http://schemas.openxmlformats.org/officeDocument/2006/relationships/diagramLayout" Target="../diagrams/layout7.xml"/><Relationship Id="rId5" Type="http://schemas.openxmlformats.org/officeDocument/2006/relationships/chart" Target="../charts/chart11.xml"/><Relationship Id="rId15" Type="http://schemas.microsoft.com/office/2007/relationships/diagramDrawing" Target="../diagrams/drawing7.xml"/><Relationship Id="rId10" Type="http://schemas.openxmlformats.org/officeDocument/2006/relationships/diagramData" Target="../diagrams/data7.xml"/><Relationship Id="rId4" Type="http://schemas.openxmlformats.org/officeDocument/2006/relationships/chart" Target="../charts/chart10.xml"/><Relationship Id="rId9" Type="http://schemas.openxmlformats.org/officeDocument/2006/relationships/diagramColors" Target="../diagrams/colors6.xml"/></Relationships>
</file>

<file path=ppt/slides/_rels/slide1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chart" Target="../charts/chart12.xml"/><Relationship Id="rId7" Type="http://schemas.openxmlformats.org/officeDocument/2006/relationships/diagramColors" Target="../diagrams/colors8.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diagramData" Target="../diagrams/data9.xml"/><Relationship Id="rId7"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0.xml"/><Relationship Id="rId13" Type="http://schemas.microsoft.com/office/2007/relationships/diagramDrawing" Target="../diagrams/drawing10.xml"/><Relationship Id="rId3" Type="http://schemas.openxmlformats.org/officeDocument/2006/relationships/chart" Target="../charts/chart13.xml"/><Relationship Id="rId7" Type="http://schemas.openxmlformats.org/officeDocument/2006/relationships/diagramLayout" Target="../diagrams/layout10.xml"/><Relationship Id="rId12" Type="http://schemas.openxmlformats.org/officeDocument/2006/relationships/chart" Target="../charts/chart18.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Data" Target="../diagrams/data10.xml"/><Relationship Id="rId11" Type="http://schemas.openxmlformats.org/officeDocument/2006/relationships/chart" Target="../charts/chart17.xml"/><Relationship Id="rId5" Type="http://schemas.openxmlformats.org/officeDocument/2006/relationships/chart" Target="../charts/chart15.xml"/><Relationship Id="rId10" Type="http://schemas.openxmlformats.org/officeDocument/2006/relationships/chart" Target="../charts/chart16.xml"/><Relationship Id="rId4" Type="http://schemas.openxmlformats.org/officeDocument/2006/relationships/chart" Target="../charts/chart14.xml"/><Relationship Id="rId9" Type="http://schemas.openxmlformats.org/officeDocument/2006/relationships/diagramColors" Target="../diagrams/colors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7.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7.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7.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0.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QuickStyle" Target="../diagrams/quickStyle3.xml"/><Relationship Id="rId18" Type="http://schemas.openxmlformats.org/officeDocument/2006/relationships/diagramColors" Target="../diagrams/colors4.xml"/><Relationship Id="rId3" Type="http://schemas.openxmlformats.org/officeDocument/2006/relationships/diagramData" Target="../diagrams/data1.xml"/><Relationship Id="rId21" Type="http://schemas.microsoft.com/office/2007/relationships/diagramDrawing" Target="../diagrams/drawing3.xml"/><Relationship Id="rId7" Type="http://schemas.openxmlformats.org/officeDocument/2006/relationships/diagramData" Target="../diagrams/data2.xml"/><Relationship Id="rId12" Type="http://schemas.openxmlformats.org/officeDocument/2006/relationships/diagramLayout" Target="../diagrams/layout3.xml"/><Relationship Id="rId17" Type="http://schemas.openxmlformats.org/officeDocument/2006/relationships/diagramQuickStyle" Target="../diagrams/quickStyle4.xml"/><Relationship Id="rId2" Type="http://schemas.openxmlformats.org/officeDocument/2006/relationships/notesSlide" Target="../notesSlides/notesSlide6.xml"/><Relationship Id="rId16" Type="http://schemas.openxmlformats.org/officeDocument/2006/relationships/diagramLayout" Target="../diagrams/layout4.xml"/><Relationship Id="rId20" Type="http://schemas.microsoft.com/office/2007/relationships/diagramDrawing" Target="../diagrams/drawing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Data" Target="../diagrams/data3.xml"/><Relationship Id="rId5" Type="http://schemas.openxmlformats.org/officeDocument/2006/relationships/diagramQuickStyle" Target="../diagrams/quickStyle1.xml"/><Relationship Id="rId15" Type="http://schemas.openxmlformats.org/officeDocument/2006/relationships/diagramData" Target="../diagrams/data4.xml"/><Relationship Id="rId10" Type="http://schemas.openxmlformats.org/officeDocument/2006/relationships/diagramColors" Target="../diagrams/colors2.xml"/><Relationship Id="rId19" Type="http://schemas.microsoft.com/office/2007/relationships/diagramDrawing" Target="../diagrams/drawing1.xml"/><Relationship Id="rId4" Type="http://schemas.openxmlformats.org/officeDocument/2006/relationships/diagramLayout" Target="../diagrams/layout1.xml"/><Relationship Id="rId9" Type="http://schemas.openxmlformats.org/officeDocument/2006/relationships/diagramQuickStyle" Target="../diagrams/quickStyle2.xml"/><Relationship Id="rId14" Type="http://schemas.openxmlformats.org/officeDocument/2006/relationships/diagramColors" Target="../diagrams/colors3.xml"/><Relationship Id="rId22" Type="http://schemas.microsoft.com/office/2007/relationships/diagramDrawing" Target="../diagrams/drawing4.xml"/></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chart" Target="../charts/chart3.xml"/><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000240"/>
            <a:ext cx="7772400" cy="3714775"/>
          </a:xfrm>
        </p:spPr>
        <p:txBody>
          <a:bodyPr>
            <a:normAutofit fontScale="90000"/>
          </a:bodyPr>
          <a:lstStyle/>
          <a:p>
            <a:r>
              <a:rPr lang="ru-RU" b="1" dirty="0" smtClean="0">
                <a:solidFill>
                  <a:schemeClr val="bg2">
                    <a:lumMod val="10000"/>
                  </a:schemeClr>
                </a:solidFill>
              </a:rPr>
              <a:t>проект </a:t>
            </a:r>
            <a:br>
              <a:rPr lang="ru-RU" b="1" dirty="0" smtClean="0">
                <a:solidFill>
                  <a:schemeClr val="bg2">
                    <a:lumMod val="10000"/>
                  </a:schemeClr>
                </a:solidFill>
              </a:rPr>
            </a:br>
            <a:r>
              <a:rPr lang="ru-RU" b="1" dirty="0" smtClean="0">
                <a:solidFill>
                  <a:schemeClr val="bg2">
                    <a:lumMod val="10000"/>
                  </a:schemeClr>
                </a:solidFill>
              </a:rPr>
              <a:t>Стратегии </a:t>
            </a:r>
            <a:br>
              <a:rPr lang="ru-RU" b="1" dirty="0" smtClean="0">
                <a:solidFill>
                  <a:schemeClr val="bg2">
                    <a:lumMod val="10000"/>
                  </a:schemeClr>
                </a:solidFill>
              </a:rPr>
            </a:br>
            <a:r>
              <a:rPr lang="ru-RU" b="1" dirty="0" smtClean="0">
                <a:solidFill>
                  <a:schemeClr val="bg2">
                    <a:lumMod val="10000"/>
                  </a:schemeClr>
                </a:solidFill>
              </a:rPr>
              <a:t>социально-экономического развития </a:t>
            </a:r>
            <a:br>
              <a:rPr lang="ru-RU" b="1" dirty="0" smtClean="0">
                <a:solidFill>
                  <a:schemeClr val="bg2">
                    <a:lumMod val="10000"/>
                  </a:schemeClr>
                </a:solidFill>
              </a:rPr>
            </a:br>
            <a:r>
              <a:rPr lang="ru-RU" b="1" dirty="0" smtClean="0">
                <a:solidFill>
                  <a:schemeClr val="bg2">
                    <a:lumMod val="10000"/>
                  </a:schemeClr>
                </a:solidFill>
              </a:rPr>
              <a:t>муниципального района </a:t>
            </a:r>
            <a:br>
              <a:rPr lang="ru-RU" b="1" dirty="0" smtClean="0">
                <a:solidFill>
                  <a:schemeClr val="bg2">
                    <a:lumMod val="10000"/>
                  </a:schemeClr>
                </a:solidFill>
              </a:rPr>
            </a:br>
            <a:r>
              <a:rPr lang="ru-RU" b="1" dirty="0" smtClean="0">
                <a:solidFill>
                  <a:schemeClr val="bg2">
                    <a:lumMod val="10000"/>
                  </a:schemeClr>
                </a:solidFill>
              </a:rPr>
              <a:t>«Чернышевский район» </a:t>
            </a:r>
            <a:br>
              <a:rPr lang="ru-RU" b="1" dirty="0" smtClean="0">
                <a:solidFill>
                  <a:schemeClr val="bg2">
                    <a:lumMod val="10000"/>
                  </a:schemeClr>
                </a:solidFill>
              </a:rPr>
            </a:br>
            <a:r>
              <a:rPr lang="ru-RU" b="1" dirty="0" smtClean="0">
                <a:solidFill>
                  <a:schemeClr val="bg2">
                    <a:lumMod val="10000"/>
                  </a:schemeClr>
                </a:solidFill>
              </a:rPr>
              <a:t>на период до 2030 года</a:t>
            </a:r>
            <a:r>
              <a:rPr lang="ru-RU" dirty="0" smtClean="0"/>
              <a:t/>
            </a:r>
            <a:br>
              <a:rPr lang="ru-RU" dirty="0" smtClean="0"/>
            </a:br>
            <a:r>
              <a:rPr lang="ru-RU" dirty="0" smtClean="0"/>
              <a:t/>
            </a:r>
            <a:br>
              <a:rPr lang="ru-RU" dirty="0" smtClean="0"/>
            </a:br>
            <a:endParaRPr lang="ru-RU" b="1" dirty="0">
              <a:solidFill>
                <a:srgbClr val="00B0F0"/>
              </a:solidFill>
              <a:effectLst>
                <a:outerShdw blurRad="38100" dist="38100" dir="2700000" algn="tl">
                  <a:srgbClr val="000000">
                    <a:alpha val="43137"/>
                  </a:srgbClr>
                </a:outerShdw>
              </a:effectLst>
            </a:endParaRPr>
          </a:p>
        </p:txBody>
      </p:sp>
      <p:sp>
        <p:nvSpPr>
          <p:cNvPr id="5" name="Подзаголовок 4"/>
          <p:cNvSpPr>
            <a:spLocks noGrp="1"/>
          </p:cNvSpPr>
          <p:nvPr>
            <p:ph type="subTitle" idx="1"/>
          </p:nvPr>
        </p:nvSpPr>
        <p:spPr>
          <a:xfrm>
            <a:off x="1371600" y="5929330"/>
            <a:ext cx="6400800" cy="285752"/>
          </a:xfrm>
        </p:spPr>
        <p:txBody>
          <a:bodyPr>
            <a:normAutofit fontScale="47500" lnSpcReduction="20000"/>
          </a:bodyPr>
          <a:lstStyle/>
          <a:p>
            <a:r>
              <a:rPr lang="ru-RU" dirty="0" err="1" smtClean="0"/>
              <a:t>пгт</a:t>
            </a:r>
            <a:r>
              <a:rPr lang="ru-RU" dirty="0" smtClean="0"/>
              <a:t>.  Чернышевск,  2018 г.</a:t>
            </a:r>
            <a:endParaRPr lang="ru-RU" dirty="0"/>
          </a:p>
        </p:txBody>
      </p:sp>
      <p:sp>
        <p:nvSpPr>
          <p:cNvPr id="4" name="TextBox 3"/>
          <p:cNvSpPr txBox="1"/>
          <p:nvPr/>
        </p:nvSpPr>
        <p:spPr>
          <a:xfrm>
            <a:off x="6615011" y="6550223"/>
            <a:ext cx="2537746" cy="307777"/>
          </a:xfrm>
          <a:prstGeom prst="rect">
            <a:avLst/>
          </a:prstGeom>
          <a:noFill/>
        </p:spPr>
        <p:txBody>
          <a:bodyPr wrap="none" rtlCol="0">
            <a:spAutoFit/>
          </a:bodyPr>
          <a:lstStyle/>
          <a:p>
            <a:pPr lvl="0"/>
            <a:r>
              <a:rPr lang="en-US" sz="1400" dirty="0">
                <a:hlinkClick r:id="rId2"/>
              </a:rPr>
              <a:t>http://presentation-creation.ru</a:t>
            </a:r>
            <a:r>
              <a:rPr lang="en-US" sz="1400" dirty="0" smtClean="0">
                <a:hlinkClick r:id="rId2"/>
              </a:rPr>
              <a:t>/</a:t>
            </a:r>
            <a:endParaRPr lang="ru-RU" sz="1400" dirty="0"/>
          </a:p>
        </p:txBody>
      </p:sp>
    </p:spTree>
    <p:extLst>
      <p:ext uri="{BB962C8B-B14F-4D97-AF65-F5344CB8AC3E}">
        <p14:creationId xmlns:p14="http://schemas.microsoft.com/office/powerpoint/2010/main" xmlns="" val="3543381824"/>
      </p:ext>
    </p:extLst>
  </p:cSld>
  <p:clrMapOvr>
    <a:masterClrMapping/>
  </p:clrMapOvr>
  <p:transition advTm="12028"/>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2844" y="142853"/>
            <a:ext cx="8715436" cy="400110"/>
          </a:xfrm>
          <a:prstGeom prst="rect">
            <a:avLst/>
          </a:prstGeom>
        </p:spPr>
        <p:txBody>
          <a:bodyPr wrap="square">
            <a:spAutoFit/>
          </a:bodyPr>
          <a:lstStyle/>
          <a:p>
            <a:r>
              <a:rPr lang="ru-RU" sz="2000" b="1" dirty="0" smtClean="0">
                <a:solidFill>
                  <a:schemeClr val="bg2">
                    <a:lumMod val="10000"/>
                  </a:schemeClr>
                </a:solidFill>
                <a:latin typeface="+mj-lt"/>
              </a:rPr>
              <a:t>Оценка развития человеческого капитала и социальной сферы</a:t>
            </a:r>
            <a:endParaRPr lang="ru-RU" sz="2000" dirty="0">
              <a:latin typeface="+mj-lt"/>
            </a:endParaRPr>
          </a:p>
        </p:txBody>
      </p:sp>
      <p:sp>
        <p:nvSpPr>
          <p:cNvPr id="5" name="TextBox 4"/>
          <p:cNvSpPr txBox="1"/>
          <p:nvPr/>
        </p:nvSpPr>
        <p:spPr>
          <a:xfrm>
            <a:off x="142844" y="500042"/>
            <a:ext cx="8858312" cy="40011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sz="2000" b="1" dirty="0" smtClean="0">
                <a:solidFill>
                  <a:schemeClr val="tx2">
                    <a:lumMod val="50000"/>
                  </a:schemeClr>
                </a:solidFill>
                <a:latin typeface="+mj-lt"/>
              </a:rPr>
              <a:t>Анализ развития культуры</a:t>
            </a:r>
            <a:endParaRPr lang="ru-RU" sz="2000" b="1" dirty="0">
              <a:solidFill>
                <a:schemeClr val="tx2">
                  <a:lumMod val="50000"/>
                </a:schemeClr>
              </a:solidFill>
              <a:latin typeface="+mj-lt"/>
            </a:endParaRPr>
          </a:p>
        </p:txBody>
      </p:sp>
      <p:graphicFrame>
        <p:nvGraphicFramePr>
          <p:cNvPr id="6" name="Таблица 5"/>
          <p:cNvGraphicFramePr>
            <a:graphicFrameLocks noGrp="1"/>
          </p:cNvGraphicFramePr>
          <p:nvPr/>
        </p:nvGraphicFramePr>
        <p:xfrm>
          <a:off x="142844" y="1571613"/>
          <a:ext cx="7500990" cy="3928416"/>
        </p:xfrm>
        <a:graphic>
          <a:graphicData uri="http://schemas.openxmlformats.org/drawingml/2006/table">
            <a:tbl>
              <a:tblPr/>
              <a:tblGrid>
                <a:gridCol w="5786478"/>
                <a:gridCol w="928694"/>
                <a:gridCol w="785818"/>
              </a:tblGrid>
              <a:tr h="257936">
                <a:tc>
                  <a:txBody>
                    <a:bodyPr/>
                    <a:lstStyle/>
                    <a:p>
                      <a:pPr algn="ctr">
                        <a:lnSpc>
                          <a:spcPct val="115000"/>
                        </a:lnSpc>
                        <a:spcAft>
                          <a:spcPts val="0"/>
                        </a:spcAft>
                      </a:pPr>
                      <a:r>
                        <a:rPr lang="ru-RU" sz="1400" b="1" dirty="0">
                          <a:latin typeface="+mn-lt"/>
                          <a:ea typeface="Times New Roman"/>
                          <a:cs typeface="Times New Roman"/>
                        </a:rPr>
                        <a:t>Наименование показателя</a:t>
                      </a: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en-US" sz="1400" b="1" dirty="0">
                          <a:latin typeface="+mn-lt"/>
                          <a:ea typeface="Times New Roman"/>
                          <a:cs typeface="Times New Roman"/>
                        </a:rPr>
                        <a:t>201</a:t>
                      </a:r>
                      <a:r>
                        <a:rPr lang="ru-RU" sz="1400" b="1" dirty="0" smtClean="0">
                          <a:latin typeface="+mn-lt"/>
                          <a:ea typeface="Times New Roman"/>
                          <a:cs typeface="Times New Roman"/>
                        </a:rPr>
                        <a:t>3 год</a:t>
                      </a:r>
                      <a:endParaRPr lang="ru-RU" sz="1400" b="1" dirty="0">
                        <a:latin typeface="+mn-lt"/>
                        <a:ea typeface="Times New Roman"/>
                        <a:cs typeface="Times New Roman"/>
                      </a:endParaRP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dirty="0" smtClean="0">
                          <a:latin typeface="+mn-lt"/>
                          <a:ea typeface="Times New Roman"/>
                          <a:cs typeface="Times New Roman"/>
                        </a:rPr>
                        <a:t>2017 год</a:t>
                      </a:r>
                      <a:endParaRPr lang="ru-RU" sz="1400" b="1" dirty="0">
                        <a:latin typeface="+mn-lt"/>
                        <a:ea typeface="Times New Roman"/>
                        <a:cs typeface="Times New Roman"/>
                      </a:endParaRP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395632">
                <a:tc>
                  <a:txBody>
                    <a:bodyPr/>
                    <a:lstStyle/>
                    <a:p>
                      <a:pPr>
                        <a:lnSpc>
                          <a:spcPct val="100000"/>
                        </a:lnSpc>
                        <a:spcAft>
                          <a:spcPts val="0"/>
                        </a:spcAft>
                      </a:pPr>
                      <a:r>
                        <a:rPr lang="ru-RU" sz="1600" b="1" dirty="0">
                          <a:latin typeface="+mn-lt"/>
                          <a:ea typeface="Times New Roman"/>
                          <a:cs typeface="Times New Roman"/>
                        </a:rPr>
                        <a:t>Число общедоступных (публичных) </a:t>
                      </a:r>
                      <a:r>
                        <a:rPr lang="ru-RU" sz="1600" b="1" dirty="0" smtClean="0">
                          <a:latin typeface="+mn-lt"/>
                          <a:ea typeface="Times New Roman"/>
                          <a:cs typeface="Times New Roman"/>
                        </a:rPr>
                        <a:t>библиотек, ед.</a:t>
                      </a:r>
                      <a:endParaRPr lang="ru-RU" sz="1600" b="1" dirty="0">
                        <a:latin typeface="+mn-lt"/>
                        <a:ea typeface="Times New Roman"/>
                        <a:cs typeface="Times New Roman"/>
                      </a:endParaRP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dirty="0">
                          <a:latin typeface="+mn-lt"/>
                          <a:ea typeface="Times New Roman"/>
                          <a:cs typeface="Times New Roman"/>
                        </a:rPr>
                        <a:t>22</a:t>
                      </a: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a:latin typeface="+mn-lt"/>
                          <a:ea typeface="Times New Roman"/>
                          <a:cs typeface="Times New Roman"/>
                        </a:rPr>
                        <a:t>21</a:t>
                      </a: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392141">
                <a:tc>
                  <a:txBody>
                    <a:bodyPr/>
                    <a:lstStyle/>
                    <a:p>
                      <a:pPr>
                        <a:lnSpc>
                          <a:spcPct val="100000"/>
                        </a:lnSpc>
                        <a:spcAft>
                          <a:spcPts val="0"/>
                        </a:spcAft>
                      </a:pPr>
                      <a:r>
                        <a:rPr lang="ru-RU" sz="1600" b="1" dirty="0">
                          <a:latin typeface="+mn-lt"/>
                          <a:ea typeface="Times New Roman"/>
                          <a:cs typeface="Times New Roman"/>
                        </a:rPr>
                        <a:t>Фонд общедоступных  (публичных) </a:t>
                      </a:r>
                      <a:r>
                        <a:rPr lang="ru-RU" sz="1600" b="1" dirty="0" smtClean="0">
                          <a:latin typeface="+mn-lt"/>
                          <a:ea typeface="Times New Roman"/>
                          <a:cs typeface="Times New Roman"/>
                        </a:rPr>
                        <a:t>библиотек, экз.</a:t>
                      </a:r>
                      <a:endParaRPr lang="ru-RU" sz="1600" b="1" dirty="0">
                        <a:latin typeface="+mn-lt"/>
                        <a:ea typeface="Times New Roman"/>
                        <a:cs typeface="Times New Roman"/>
                      </a:endParaRP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a:latin typeface="+mn-lt"/>
                          <a:ea typeface="Times New Roman"/>
                          <a:cs typeface="Times New Roman"/>
                        </a:rPr>
                        <a:t>180287</a:t>
                      </a: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a:latin typeface="+mn-lt"/>
                          <a:ea typeface="Times New Roman"/>
                          <a:cs typeface="Times New Roman"/>
                        </a:rPr>
                        <a:t>154595</a:t>
                      </a: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392141">
                <a:tc>
                  <a:txBody>
                    <a:bodyPr/>
                    <a:lstStyle/>
                    <a:p>
                      <a:pPr>
                        <a:lnSpc>
                          <a:spcPct val="100000"/>
                        </a:lnSpc>
                        <a:spcAft>
                          <a:spcPts val="0"/>
                        </a:spcAft>
                      </a:pPr>
                      <a:r>
                        <a:rPr lang="ru-RU" sz="1600" b="1" dirty="0">
                          <a:latin typeface="+mn-lt"/>
                          <a:ea typeface="Times New Roman"/>
                          <a:cs typeface="Times New Roman"/>
                        </a:rPr>
                        <a:t>Число пользователей общедоступных (публичных) </a:t>
                      </a:r>
                      <a:r>
                        <a:rPr lang="ru-RU" sz="1600" b="1" dirty="0" smtClean="0">
                          <a:latin typeface="+mn-lt"/>
                          <a:ea typeface="Times New Roman"/>
                          <a:cs typeface="Times New Roman"/>
                        </a:rPr>
                        <a:t>библиотек, чел.</a:t>
                      </a:r>
                      <a:endParaRPr lang="ru-RU" sz="1600" b="1" dirty="0">
                        <a:latin typeface="+mn-lt"/>
                        <a:ea typeface="Times New Roman"/>
                        <a:cs typeface="Times New Roman"/>
                      </a:endParaRP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a:latin typeface="+mn-lt"/>
                          <a:ea typeface="Times New Roman"/>
                          <a:cs typeface="Times New Roman"/>
                        </a:rPr>
                        <a:t>16968</a:t>
                      </a: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a:latin typeface="+mn-lt"/>
                          <a:ea typeface="Times New Roman"/>
                          <a:cs typeface="Times New Roman"/>
                        </a:rPr>
                        <a:t>12777</a:t>
                      </a: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392141">
                <a:tc>
                  <a:txBody>
                    <a:bodyPr/>
                    <a:lstStyle/>
                    <a:p>
                      <a:pPr>
                        <a:lnSpc>
                          <a:spcPct val="100000"/>
                        </a:lnSpc>
                        <a:spcAft>
                          <a:spcPts val="0"/>
                        </a:spcAft>
                      </a:pPr>
                      <a:r>
                        <a:rPr lang="ru-RU" sz="1600" b="1" dirty="0">
                          <a:latin typeface="+mn-lt"/>
                          <a:ea typeface="Times New Roman"/>
                          <a:cs typeface="Times New Roman"/>
                        </a:rPr>
                        <a:t>Число учреждений </a:t>
                      </a:r>
                      <a:r>
                        <a:rPr lang="ru-RU" sz="1600" b="1" dirty="0" smtClean="0">
                          <a:latin typeface="+mn-lt"/>
                          <a:ea typeface="Times New Roman"/>
                          <a:cs typeface="Times New Roman"/>
                        </a:rPr>
                        <a:t>культурно - досугового типа, ед.</a:t>
                      </a:r>
                      <a:endParaRPr lang="ru-RU" sz="1600" b="1" dirty="0">
                        <a:latin typeface="+mn-lt"/>
                        <a:ea typeface="Times New Roman"/>
                        <a:cs typeface="Times New Roman"/>
                      </a:endParaRP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a:latin typeface="+mn-lt"/>
                          <a:ea typeface="Times New Roman"/>
                          <a:cs typeface="Times New Roman"/>
                        </a:rPr>
                        <a:t>22</a:t>
                      </a: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a:latin typeface="+mn-lt"/>
                          <a:ea typeface="Times New Roman"/>
                          <a:cs typeface="Times New Roman"/>
                        </a:rPr>
                        <a:t>21</a:t>
                      </a: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392141">
                <a:tc>
                  <a:txBody>
                    <a:bodyPr/>
                    <a:lstStyle/>
                    <a:p>
                      <a:pPr>
                        <a:lnSpc>
                          <a:spcPct val="100000"/>
                        </a:lnSpc>
                        <a:spcAft>
                          <a:spcPts val="0"/>
                        </a:spcAft>
                      </a:pPr>
                      <a:r>
                        <a:rPr lang="ru-RU" sz="1600" b="1" dirty="0">
                          <a:latin typeface="+mn-lt"/>
                          <a:ea typeface="Times New Roman"/>
                          <a:cs typeface="Times New Roman"/>
                        </a:rPr>
                        <a:t>Число мест в учреждениях </a:t>
                      </a:r>
                      <a:r>
                        <a:rPr lang="ru-RU" sz="1600" b="1" dirty="0" smtClean="0">
                          <a:latin typeface="+mn-lt"/>
                          <a:ea typeface="Times New Roman"/>
                          <a:cs typeface="Times New Roman"/>
                        </a:rPr>
                        <a:t>культурно - досугового типа, мест</a:t>
                      </a:r>
                      <a:endParaRPr lang="ru-RU" sz="1600" b="1" dirty="0">
                        <a:latin typeface="+mn-lt"/>
                        <a:ea typeface="Times New Roman"/>
                        <a:cs typeface="Times New Roman"/>
                      </a:endParaRP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a:latin typeface="+mn-lt"/>
                          <a:ea typeface="Times New Roman"/>
                          <a:cs typeface="Times New Roman"/>
                        </a:rPr>
                        <a:t>2780</a:t>
                      </a: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a:latin typeface="+mn-lt"/>
                          <a:ea typeface="Times New Roman"/>
                          <a:cs typeface="Times New Roman"/>
                        </a:rPr>
                        <a:t>2596</a:t>
                      </a: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635385">
                <a:tc>
                  <a:txBody>
                    <a:bodyPr/>
                    <a:lstStyle/>
                    <a:p>
                      <a:pPr>
                        <a:lnSpc>
                          <a:spcPct val="100000"/>
                        </a:lnSpc>
                        <a:spcAft>
                          <a:spcPts val="0"/>
                        </a:spcAft>
                      </a:pPr>
                      <a:r>
                        <a:rPr lang="ru-RU" sz="1600" b="1" dirty="0">
                          <a:latin typeface="+mn-lt"/>
                          <a:ea typeface="Times New Roman"/>
                          <a:cs typeface="Times New Roman"/>
                        </a:rPr>
                        <a:t>Количество созданных центров культурного </a:t>
                      </a:r>
                      <a:r>
                        <a:rPr lang="ru-RU" sz="1600" b="1" dirty="0" smtClean="0">
                          <a:latin typeface="+mn-lt"/>
                          <a:ea typeface="Times New Roman"/>
                          <a:cs typeface="Times New Roman"/>
                        </a:rPr>
                        <a:t>развития, ед.</a:t>
                      </a:r>
                      <a:endParaRPr lang="ru-RU" sz="1600" b="1" dirty="0">
                        <a:latin typeface="+mn-lt"/>
                        <a:ea typeface="Times New Roman"/>
                        <a:cs typeface="Times New Roman"/>
                      </a:endParaRP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dirty="0">
                          <a:latin typeface="+mn-lt"/>
                          <a:ea typeface="Times New Roman"/>
                          <a:cs typeface="Times New Roman"/>
                        </a:rPr>
                        <a:t>1</a:t>
                      </a: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dirty="0">
                          <a:latin typeface="+mn-lt"/>
                          <a:ea typeface="Times New Roman"/>
                          <a:cs typeface="Times New Roman"/>
                        </a:rPr>
                        <a:t>0</a:t>
                      </a: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635385">
                <a:tc>
                  <a:txBody>
                    <a:bodyPr/>
                    <a:lstStyle/>
                    <a:p>
                      <a:pPr marL="0" algn="l" defTabSz="914400" rtl="0" eaLnBrk="1" latinLnBrk="0" hangingPunct="1">
                        <a:lnSpc>
                          <a:spcPct val="100000"/>
                        </a:lnSpc>
                        <a:spcAft>
                          <a:spcPts val="0"/>
                        </a:spcAft>
                      </a:pPr>
                      <a:r>
                        <a:rPr lang="ru-RU" sz="1600" b="1" kern="1200" dirty="0" smtClean="0">
                          <a:solidFill>
                            <a:schemeClr val="tx1"/>
                          </a:solidFill>
                          <a:latin typeface="+mn-lt"/>
                          <a:ea typeface="Times New Roman"/>
                          <a:cs typeface="Times New Roman"/>
                        </a:rPr>
                        <a:t>Доля муниципальных учреждений культуры, здания которых находятся в аварийном состоянии или требуют капитального ремонта, в общем количестве муниципальных учреждений культуры, %</a:t>
                      </a:r>
                      <a:endParaRPr lang="ru-RU" sz="1600" b="1" kern="1200" dirty="0">
                        <a:solidFill>
                          <a:schemeClr val="tx1"/>
                        </a:solidFill>
                        <a:latin typeface="+mn-lt"/>
                        <a:ea typeface="Times New Roman"/>
                        <a:cs typeface="Times New Roman"/>
                      </a:endParaRP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dirty="0" smtClean="0">
                          <a:latin typeface="+mn-lt"/>
                          <a:ea typeface="Times New Roman"/>
                          <a:cs typeface="Times New Roman"/>
                        </a:rPr>
                        <a:t>72,7</a:t>
                      </a:r>
                      <a:endParaRPr lang="ru-RU" sz="1600" b="1" dirty="0">
                        <a:latin typeface="+mn-lt"/>
                        <a:ea typeface="Times New Roman"/>
                        <a:cs typeface="Times New Roman"/>
                      </a:endParaRP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dirty="0" smtClean="0">
                          <a:latin typeface="+mn-lt"/>
                          <a:ea typeface="Times New Roman"/>
                          <a:cs typeface="Times New Roman"/>
                        </a:rPr>
                        <a:t>44</a:t>
                      </a:r>
                      <a:endParaRPr lang="ru-RU" sz="1600" b="1" dirty="0">
                        <a:latin typeface="+mn-lt"/>
                        <a:ea typeface="Times New Roman"/>
                        <a:cs typeface="Times New Roman"/>
                      </a:endParaRPr>
                    </a:p>
                  </a:txBody>
                  <a:tcPr marL="47329" marR="47329"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bl>
          </a:graphicData>
        </a:graphic>
      </p:graphicFrame>
      <p:sp>
        <p:nvSpPr>
          <p:cNvPr id="9" name="TextBox 8"/>
          <p:cNvSpPr txBox="1"/>
          <p:nvPr/>
        </p:nvSpPr>
        <p:spPr>
          <a:xfrm>
            <a:off x="142844" y="928670"/>
            <a:ext cx="6715172" cy="923330"/>
          </a:xfrm>
          <a:prstGeom prst="rect">
            <a:avLst/>
          </a:prstGeom>
          <a:noFill/>
        </p:spPr>
        <p:txBody>
          <a:bodyPr wrap="square" rtlCol="0">
            <a:spAutoFit/>
          </a:bodyPr>
          <a:lstStyle/>
          <a:p>
            <a:pPr algn="ctr"/>
            <a:r>
              <a:rPr lang="ru-RU" b="1" dirty="0" smtClean="0">
                <a:solidFill>
                  <a:schemeClr val="tx2"/>
                </a:solidFill>
              </a:rPr>
              <a:t>Общие показатели развития культуры  по Чернышевскому району</a:t>
            </a:r>
            <a:endParaRPr lang="ru-RU" dirty="0" smtClean="0">
              <a:solidFill>
                <a:schemeClr val="tx2"/>
              </a:solidFill>
            </a:endParaRPr>
          </a:p>
          <a:p>
            <a:pPr algn="ctr"/>
            <a:endParaRPr lang="ru-RU" dirty="0"/>
          </a:p>
        </p:txBody>
      </p:sp>
      <p:pic>
        <p:nvPicPr>
          <p:cNvPr id="33795" name="Picture 3" descr="ÐÐ°ÑÑÐ¸Ð½ÐºÐ¸ Ð¿Ð¾ Ð·Ð°Ð¿ÑÐ¾ÑÑ ÑÐµÐ»Ð¾Ð²ÐµÑÐºÐ¸ Ð´Ð»Ñ Ð¿ÑÐµÐ·ÐµÐ½ÑÐ°ÑÐ¸Ð¹ ÑÐºÐ°ÑÐ°ÑÑ Ð±ÐµÑÐ¿Ð»Ð°ÑÐ½Ð¾"/>
          <p:cNvPicPr>
            <a:picLocks noChangeAspect="1" noChangeArrowheads="1"/>
          </p:cNvPicPr>
          <p:nvPr/>
        </p:nvPicPr>
        <p:blipFill>
          <a:blip r:embed="rId3" cstate="print"/>
          <a:srcRect/>
          <a:stretch>
            <a:fillRect/>
          </a:stretch>
        </p:blipFill>
        <p:spPr bwMode="auto">
          <a:xfrm>
            <a:off x="7072330" y="4857760"/>
            <a:ext cx="1928826" cy="1857388"/>
          </a:xfrm>
          <a:prstGeom prst="rect">
            <a:avLst/>
          </a:prstGeom>
          <a:noFill/>
        </p:spPr>
      </p:pic>
      <p:sp>
        <p:nvSpPr>
          <p:cNvPr id="11" name="Стрелка влево 10"/>
          <p:cNvSpPr/>
          <p:nvPr/>
        </p:nvSpPr>
        <p:spPr>
          <a:xfrm>
            <a:off x="7715272" y="2214554"/>
            <a:ext cx="1143008" cy="484632"/>
          </a:xfrm>
          <a:prstGeom prst="leftArrow">
            <a:avLst/>
          </a:prstGeom>
          <a:solidFill>
            <a:srgbClr val="FF000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-25692</a:t>
            </a:r>
            <a:endParaRPr lang="ru-RU" b="1" dirty="0">
              <a:solidFill>
                <a:schemeClr val="tx1"/>
              </a:solidFill>
            </a:endParaRPr>
          </a:p>
        </p:txBody>
      </p:sp>
    </p:spTree>
  </p:cSld>
  <p:clrMapOvr>
    <a:masterClrMapping/>
  </p:clrMapOvr>
  <p:transition advTm="16161"/>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142853"/>
            <a:ext cx="8786874" cy="369332"/>
          </a:xfrm>
          <a:prstGeom prst="rect">
            <a:avLst/>
          </a:prstGeom>
        </p:spPr>
        <p:txBody>
          <a:bodyPr wrap="square">
            <a:spAutoFit/>
          </a:bodyPr>
          <a:lstStyle/>
          <a:p>
            <a:r>
              <a:rPr lang="ru-RU" b="1" dirty="0" smtClean="0">
                <a:solidFill>
                  <a:schemeClr val="bg2">
                    <a:lumMod val="10000"/>
                  </a:schemeClr>
                </a:solidFill>
              </a:rPr>
              <a:t>Оценка развития человеческого капитала и социальной сферы</a:t>
            </a:r>
            <a:endParaRPr lang="ru-RU" dirty="0"/>
          </a:p>
        </p:txBody>
      </p:sp>
      <p:sp>
        <p:nvSpPr>
          <p:cNvPr id="3" name="TextBox 2"/>
          <p:cNvSpPr txBox="1"/>
          <p:nvPr/>
        </p:nvSpPr>
        <p:spPr>
          <a:xfrm>
            <a:off x="142844" y="500042"/>
            <a:ext cx="8786875" cy="40011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sz="2000" b="1" dirty="0" smtClean="0">
                <a:solidFill>
                  <a:schemeClr val="tx1"/>
                </a:solidFill>
                <a:latin typeface="+mj-lt"/>
              </a:rPr>
              <a:t>Анализ</a:t>
            </a:r>
            <a:r>
              <a:rPr lang="ru-RU" b="1" dirty="0" smtClean="0">
                <a:solidFill>
                  <a:schemeClr val="tx1"/>
                </a:solidFill>
              </a:rPr>
              <a:t> развития физической культуры  и спорта</a:t>
            </a:r>
            <a:endParaRPr lang="ru-RU" dirty="0">
              <a:solidFill>
                <a:schemeClr val="tx1"/>
              </a:solidFill>
            </a:endParaRPr>
          </a:p>
        </p:txBody>
      </p:sp>
      <p:graphicFrame>
        <p:nvGraphicFramePr>
          <p:cNvPr id="5" name="Таблица 4"/>
          <p:cNvGraphicFramePr>
            <a:graphicFrameLocks noGrp="1"/>
          </p:cNvGraphicFramePr>
          <p:nvPr/>
        </p:nvGraphicFramePr>
        <p:xfrm>
          <a:off x="142843" y="1571611"/>
          <a:ext cx="6769250" cy="4357721"/>
        </p:xfrm>
        <a:graphic>
          <a:graphicData uri="http://schemas.openxmlformats.org/drawingml/2006/table">
            <a:tbl>
              <a:tblPr/>
              <a:tblGrid>
                <a:gridCol w="3716563"/>
                <a:gridCol w="1651647"/>
                <a:gridCol w="1401040"/>
              </a:tblGrid>
              <a:tr h="251489">
                <a:tc>
                  <a:txBody>
                    <a:bodyPr/>
                    <a:lstStyle/>
                    <a:p>
                      <a:pPr algn="ctr">
                        <a:lnSpc>
                          <a:spcPct val="115000"/>
                        </a:lnSpc>
                        <a:spcAft>
                          <a:spcPts val="0"/>
                        </a:spcAft>
                      </a:pPr>
                      <a:r>
                        <a:rPr lang="ru-RU" sz="1400" b="1" dirty="0">
                          <a:latin typeface="+mn-lt"/>
                          <a:ea typeface="Times New Roman"/>
                          <a:cs typeface="Times New Roman"/>
                        </a:rPr>
                        <a:t>Наименование показателя</a:t>
                      </a:r>
                      <a:endParaRPr lang="ru-RU" sz="1400" dirty="0">
                        <a:latin typeface="+mn-lt"/>
                        <a:ea typeface="Times New Roman"/>
                        <a:cs typeface="Times New Roman"/>
                      </a:endParaRP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en-US" sz="1400" b="1" dirty="0">
                          <a:latin typeface="+mn-lt"/>
                          <a:ea typeface="Times New Roman"/>
                          <a:cs typeface="Times New Roman"/>
                        </a:rPr>
                        <a:t>201</a:t>
                      </a:r>
                      <a:r>
                        <a:rPr lang="ru-RU" sz="1400" b="1" dirty="0" smtClean="0">
                          <a:latin typeface="+mn-lt"/>
                          <a:ea typeface="Times New Roman"/>
                          <a:cs typeface="Times New Roman"/>
                        </a:rPr>
                        <a:t>3 год</a:t>
                      </a:r>
                      <a:endParaRPr lang="ru-RU" sz="1400" dirty="0">
                        <a:latin typeface="+mn-lt"/>
                        <a:ea typeface="Times New Roman"/>
                        <a:cs typeface="Times New Roman"/>
                      </a:endParaRP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dirty="0" smtClean="0">
                          <a:latin typeface="+mn-lt"/>
                          <a:ea typeface="Times New Roman"/>
                          <a:cs typeface="Times New Roman"/>
                        </a:rPr>
                        <a:t>2017 год</a:t>
                      </a:r>
                      <a:endParaRPr lang="ru-RU" sz="1400" dirty="0">
                        <a:latin typeface="+mn-lt"/>
                        <a:ea typeface="Times New Roman"/>
                        <a:cs typeface="Times New Roman"/>
                      </a:endParaRP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265525">
                <a:tc>
                  <a:txBody>
                    <a:bodyPr/>
                    <a:lstStyle/>
                    <a:p>
                      <a:pPr>
                        <a:spcAft>
                          <a:spcPts val="0"/>
                        </a:spcAft>
                      </a:pPr>
                      <a:r>
                        <a:rPr lang="ru-RU" sz="1600" b="1" dirty="0">
                          <a:latin typeface="+mn-lt"/>
                        </a:rPr>
                        <a:t>Число спортивных сооружений, </a:t>
                      </a:r>
                      <a:r>
                        <a:rPr lang="ru-RU" sz="1600" b="1" dirty="0" smtClean="0">
                          <a:latin typeface="+mn-lt"/>
                        </a:rPr>
                        <a:t>ед.</a:t>
                      </a:r>
                      <a:endParaRPr lang="ru-RU" sz="1600" b="1" dirty="0">
                        <a:latin typeface="+mn-lt"/>
                      </a:endParaRP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spcAft>
                          <a:spcPts val="0"/>
                        </a:spcAft>
                      </a:pPr>
                      <a:r>
                        <a:rPr lang="ru-RU" sz="1600" b="1">
                          <a:latin typeface="+mn-lt"/>
                        </a:rPr>
                        <a:t>86</a:t>
                      </a: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spcAft>
                          <a:spcPts val="0"/>
                        </a:spcAft>
                      </a:pPr>
                      <a:r>
                        <a:rPr lang="ru-RU" sz="1600" b="1">
                          <a:latin typeface="+mn-lt"/>
                        </a:rPr>
                        <a:t>86</a:t>
                      </a: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531050">
                <a:tc>
                  <a:txBody>
                    <a:bodyPr/>
                    <a:lstStyle/>
                    <a:p>
                      <a:pPr>
                        <a:spcAft>
                          <a:spcPts val="0"/>
                        </a:spcAft>
                      </a:pPr>
                      <a:r>
                        <a:rPr lang="ru-RU" sz="1600" b="1" dirty="0">
                          <a:latin typeface="+mn-lt"/>
                        </a:rPr>
                        <a:t>Число учреждений дополнительного </a:t>
                      </a:r>
                      <a:r>
                        <a:rPr lang="ru-RU" sz="1600" b="1" dirty="0" smtClean="0">
                          <a:latin typeface="+mn-lt"/>
                        </a:rPr>
                        <a:t>образования, ед.</a:t>
                      </a:r>
                      <a:endParaRPr lang="ru-RU" sz="1600" b="1" dirty="0">
                        <a:latin typeface="+mn-lt"/>
                      </a:endParaRP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spcAft>
                          <a:spcPts val="0"/>
                        </a:spcAft>
                      </a:pPr>
                      <a:r>
                        <a:rPr lang="ru-RU" sz="1600" b="1">
                          <a:latin typeface="+mn-lt"/>
                        </a:rPr>
                        <a:t>1</a:t>
                      </a: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spcAft>
                          <a:spcPts val="0"/>
                        </a:spcAft>
                      </a:pPr>
                      <a:r>
                        <a:rPr lang="ru-RU" sz="1600" b="1">
                          <a:latin typeface="+mn-lt"/>
                        </a:rPr>
                        <a:t>2</a:t>
                      </a: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592729">
                <a:tc>
                  <a:txBody>
                    <a:bodyPr/>
                    <a:lstStyle/>
                    <a:p>
                      <a:pPr>
                        <a:lnSpc>
                          <a:spcPct val="115000"/>
                        </a:lnSpc>
                        <a:spcAft>
                          <a:spcPts val="0"/>
                        </a:spcAft>
                      </a:pPr>
                      <a:r>
                        <a:rPr lang="ru-RU" sz="1600" b="1" dirty="0">
                          <a:latin typeface="+mn-lt"/>
                          <a:ea typeface="Times New Roman"/>
                          <a:cs typeface="Times New Roman"/>
                        </a:rPr>
                        <a:t>Численность лиц, занимающихся физической </a:t>
                      </a:r>
                      <a:r>
                        <a:rPr lang="ru-RU" sz="1600" b="1" dirty="0" smtClean="0">
                          <a:latin typeface="+mn-lt"/>
                          <a:ea typeface="Times New Roman"/>
                          <a:cs typeface="Times New Roman"/>
                        </a:rPr>
                        <a:t>культурой и </a:t>
                      </a:r>
                      <a:r>
                        <a:rPr lang="ru-RU" sz="1600" b="1" dirty="0">
                          <a:latin typeface="+mn-lt"/>
                          <a:ea typeface="Times New Roman"/>
                          <a:cs typeface="Times New Roman"/>
                        </a:rPr>
                        <a:t>спортом</a:t>
                      </a:r>
                      <a:r>
                        <a:rPr lang="ru-RU" sz="1600" b="1" dirty="0" smtClean="0">
                          <a:latin typeface="+mn-lt"/>
                          <a:ea typeface="Times New Roman"/>
                          <a:cs typeface="Times New Roman"/>
                        </a:rPr>
                        <a:t>, чел.:</a:t>
                      </a:r>
                      <a:endParaRPr lang="ru-RU" sz="1600" b="1" dirty="0">
                        <a:latin typeface="+mn-lt"/>
                        <a:ea typeface="Times New Roman"/>
                        <a:cs typeface="Times New Roman"/>
                      </a:endParaRP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spcAft>
                          <a:spcPts val="0"/>
                        </a:spcAft>
                      </a:pPr>
                      <a:r>
                        <a:rPr lang="ru-RU" sz="1600" b="1" dirty="0">
                          <a:latin typeface="+mn-lt"/>
                        </a:rPr>
                        <a:t>7684</a:t>
                      </a: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spcAft>
                          <a:spcPts val="0"/>
                        </a:spcAft>
                      </a:pPr>
                      <a:r>
                        <a:rPr lang="ru-RU" sz="1600" b="1">
                          <a:latin typeface="+mn-lt"/>
                        </a:rPr>
                        <a:t>10075</a:t>
                      </a: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592729">
                <a:tc>
                  <a:txBody>
                    <a:bodyPr/>
                    <a:lstStyle/>
                    <a:p>
                      <a:pPr>
                        <a:lnSpc>
                          <a:spcPct val="115000"/>
                        </a:lnSpc>
                        <a:spcAft>
                          <a:spcPts val="0"/>
                        </a:spcAft>
                      </a:pPr>
                      <a:r>
                        <a:rPr lang="ru-RU" sz="1600" b="1" dirty="0">
                          <a:latin typeface="+mn-lt"/>
                          <a:ea typeface="Times New Roman"/>
                          <a:cs typeface="Times New Roman"/>
                        </a:rPr>
                        <a:t>из них в учреждениях дополнительного образования </a:t>
                      </a:r>
                      <a:r>
                        <a:rPr lang="ru-RU" sz="1600" b="1" dirty="0" smtClean="0">
                          <a:latin typeface="+mn-lt"/>
                          <a:ea typeface="Times New Roman"/>
                          <a:cs typeface="Times New Roman"/>
                        </a:rPr>
                        <a:t>детей, чел.</a:t>
                      </a:r>
                      <a:endParaRPr lang="ru-RU" sz="1600" b="1" dirty="0">
                        <a:latin typeface="+mn-lt"/>
                        <a:ea typeface="Times New Roman"/>
                        <a:cs typeface="Times New Roman"/>
                      </a:endParaRP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spcAft>
                          <a:spcPts val="0"/>
                        </a:spcAft>
                      </a:pPr>
                      <a:r>
                        <a:rPr lang="ru-RU" sz="1600" b="1">
                          <a:latin typeface="+mn-lt"/>
                        </a:rPr>
                        <a:t>669</a:t>
                      </a: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spcAft>
                          <a:spcPts val="0"/>
                        </a:spcAft>
                      </a:pPr>
                      <a:r>
                        <a:rPr lang="ru-RU" sz="1600" b="1">
                          <a:latin typeface="+mn-lt"/>
                        </a:rPr>
                        <a:t>753</a:t>
                      </a: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1062099">
                <a:tc>
                  <a:txBody>
                    <a:bodyPr/>
                    <a:lstStyle/>
                    <a:p>
                      <a:pPr>
                        <a:spcAft>
                          <a:spcPts val="0"/>
                        </a:spcAft>
                      </a:pPr>
                      <a:r>
                        <a:rPr lang="ru-RU" sz="1600" b="1" dirty="0">
                          <a:latin typeface="+mn-lt"/>
                        </a:rPr>
                        <a:t>Доля населения, систематически  занимающегося физической культурой и спортом, в общей численности </a:t>
                      </a:r>
                      <a:r>
                        <a:rPr lang="ru-RU" sz="1600" b="1" dirty="0" smtClean="0">
                          <a:latin typeface="+mn-lt"/>
                        </a:rPr>
                        <a:t>населения, %</a:t>
                      </a:r>
                      <a:endParaRPr lang="ru-RU" sz="1600" b="1" dirty="0">
                        <a:latin typeface="+mn-lt"/>
                      </a:endParaRP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ru-RU" sz="1600" b="1" dirty="0">
                          <a:latin typeface="+mn-lt"/>
                        </a:rPr>
                        <a:t>22,3</a:t>
                      </a: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ru-RU" sz="1600" b="1" dirty="0">
                          <a:latin typeface="+mn-lt"/>
                        </a:rPr>
                        <a:t>30,6</a:t>
                      </a: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1">
                        <a:lumMod val="40000"/>
                        <a:lumOff val="60000"/>
                      </a:schemeClr>
                    </a:solidFill>
                  </a:tcPr>
                </a:tc>
              </a:tr>
              <a:tr h="531050">
                <a:tc>
                  <a:txBody>
                    <a:bodyPr/>
                    <a:lstStyle/>
                    <a:p>
                      <a:pPr>
                        <a:spcAft>
                          <a:spcPts val="0"/>
                        </a:spcAft>
                      </a:pPr>
                      <a:r>
                        <a:rPr lang="ru-RU" sz="1600" b="1" dirty="0">
                          <a:latin typeface="+mn-lt"/>
                        </a:rPr>
                        <a:t>Численность  штатных физкультурных </a:t>
                      </a:r>
                      <a:r>
                        <a:rPr lang="ru-RU" sz="1600" b="1" dirty="0" smtClean="0">
                          <a:latin typeface="+mn-lt"/>
                        </a:rPr>
                        <a:t>работников, чел.</a:t>
                      </a:r>
                      <a:endParaRPr lang="ru-RU" sz="1600" b="1" dirty="0">
                        <a:latin typeface="+mn-lt"/>
                      </a:endParaRP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spcAft>
                          <a:spcPts val="0"/>
                        </a:spcAft>
                      </a:pPr>
                      <a:r>
                        <a:rPr lang="ru-RU" sz="1600" b="1">
                          <a:latin typeface="+mn-lt"/>
                        </a:rPr>
                        <a:t>58</a:t>
                      </a: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spcAft>
                          <a:spcPts val="0"/>
                        </a:spcAft>
                      </a:pPr>
                      <a:r>
                        <a:rPr lang="ru-RU" sz="1600" b="1" dirty="0">
                          <a:latin typeface="+mn-lt"/>
                        </a:rPr>
                        <a:t>60</a:t>
                      </a: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531050">
                <a:tc>
                  <a:txBody>
                    <a:bodyPr/>
                    <a:lstStyle/>
                    <a:p>
                      <a:pPr>
                        <a:spcAft>
                          <a:spcPts val="0"/>
                        </a:spcAft>
                      </a:pPr>
                      <a:r>
                        <a:rPr lang="ru-RU" sz="1600" b="1" dirty="0">
                          <a:latin typeface="+mn-lt"/>
                        </a:rPr>
                        <a:t>Численность </a:t>
                      </a:r>
                      <a:r>
                        <a:rPr lang="ru-RU" sz="1600" b="1" dirty="0" smtClean="0">
                          <a:latin typeface="+mn-lt"/>
                        </a:rPr>
                        <a:t>тренеров-преподавателей, чел.</a:t>
                      </a:r>
                      <a:endParaRPr lang="ru-RU" sz="1600" b="1" dirty="0">
                        <a:latin typeface="+mn-lt"/>
                      </a:endParaRP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spcAft>
                          <a:spcPts val="0"/>
                        </a:spcAft>
                      </a:pPr>
                      <a:r>
                        <a:rPr lang="ru-RU" sz="1600" b="1" dirty="0">
                          <a:latin typeface="+mn-lt"/>
                        </a:rPr>
                        <a:t>8</a:t>
                      </a: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spcAft>
                          <a:spcPts val="0"/>
                        </a:spcAft>
                      </a:pPr>
                      <a:r>
                        <a:rPr lang="ru-RU" sz="1600" b="1" dirty="0">
                          <a:latin typeface="+mn-lt"/>
                        </a:rPr>
                        <a:t>12</a:t>
                      </a:r>
                    </a:p>
                  </a:txBody>
                  <a:tcPr marL="35237" marR="35237"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bl>
          </a:graphicData>
        </a:graphic>
      </p:graphicFrame>
      <p:sp>
        <p:nvSpPr>
          <p:cNvPr id="6" name="TextBox 5"/>
          <p:cNvSpPr txBox="1"/>
          <p:nvPr/>
        </p:nvSpPr>
        <p:spPr>
          <a:xfrm>
            <a:off x="7072330" y="3786190"/>
            <a:ext cx="1928826" cy="1077218"/>
          </a:xfrm>
          <a:prstGeom prst="rect">
            <a:avLst/>
          </a:prstGeom>
          <a:noFill/>
        </p:spPr>
        <p:txBody>
          <a:bodyPr wrap="square" rtlCol="0">
            <a:spAutoFit/>
          </a:bodyPr>
          <a:lstStyle/>
          <a:p>
            <a:r>
              <a:rPr lang="ru-RU" sz="1600" b="1" dirty="0" smtClean="0"/>
              <a:t>к плановому значению (2010/2017) составило 131,9 %</a:t>
            </a:r>
            <a:endParaRPr lang="ru-RU" sz="1600" b="1" dirty="0"/>
          </a:p>
        </p:txBody>
      </p:sp>
      <p:cxnSp>
        <p:nvCxnSpPr>
          <p:cNvPr id="8" name="Прямая со стрелкой 7"/>
          <p:cNvCxnSpPr/>
          <p:nvPr/>
        </p:nvCxnSpPr>
        <p:spPr>
          <a:xfrm>
            <a:off x="7000892" y="4286256"/>
            <a:ext cx="142876"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928670"/>
            <a:ext cx="8643999" cy="923330"/>
          </a:xfrm>
          <a:prstGeom prst="rect">
            <a:avLst/>
          </a:prstGeom>
          <a:noFill/>
        </p:spPr>
        <p:txBody>
          <a:bodyPr wrap="square" rtlCol="0">
            <a:spAutoFit/>
          </a:bodyPr>
          <a:lstStyle/>
          <a:p>
            <a:pPr algn="ctr"/>
            <a:r>
              <a:rPr lang="ru-RU" b="1" dirty="0" smtClean="0">
                <a:solidFill>
                  <a:schemeClr val="tx2"/>
                </a:solidFill>
              </a:rPr>
              <a:t>Спортивные сооружения, численность лиц, занимающихся  физической культурой и спортом в муниципальном районе «Чернышевский район»</a:t>
            </a:r>
            <a:endParaRPr lang="ru-RU" dirty="0" smtClean="0">
              <a:solidFill>
                <a:schemeClr val="tx2"/>
              </a:solidFill>
            </a:endParaRPr>
          </a:p>
          <a:p>
            <a:endParaRPr lang="ru-RU" dirty="0"/>
          </a:p>
        </p:txBody>
      </p:sp>
      <p:pic>
        <p:nvPicPr>
          <p:cNvPr id="35842" name="Picture 2" descr="ÐÐ°ÑÑÐ¸Ð½ÐºÐ¸ Ð¿Ð¾ Ð·Ð°Ð¿ÑÐ¾ÑÑ ÑÐµÐ»Ð¾Ð²ÐµÑÐºÐ¸ Ð´Ð»Ñ Ð¿ÑÐµÐ·ÐµÐ½ÑÐ°ÑÐ¸Ð¹ ÑÐºÐ°ÑÐ°ÑÑ Ð±ÐµÑÐ¿Ð»Ð°ÑÐ½Ð¾"/>
          <p:cNvPicPr>
            <a:picLocks noChangeAspect="1" noChangeArrowheads="1"/>
          </p:cNvPicPr>
          <p:nvPr/>
        </p:nvPicPr>
        <p:blipFill>
          <a:blip r:embed="rId3" cstate="print"/>
          <a:srcRect/>
          <a:stretch>
            <a:fillRect/>
          </a:stretch>
        </p:blipFill>
        <p:spPr bwMode="auto">
          <a:xfrm>
            <a:off x="7000892" y="1571612"/>
            <a:ext cx="1928826" cy="2000264"/>
          </a:xfrm>
          <a:prstGeom prst="rect">
            <a:avLst/>
          </a:prstGeom>
          <a:noFill/>
        </p:spPr>
      </p:pic>
    </p:spTree>
  </p:cSld>
  <p:clrMapOvr>
    <a:masterClrMapping/>
  </p:clrMapOvr>
  <p:transition advTm="21809"/>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142852"/>
            <a:ext cx="8715436" cy="400110"/>
          </a:xfrm>
          <a:prstGeom prst="rect">
            <a:avLst/>
          </a:prstGeom>
          <a:noFill/>
        </p:spPr>
        <p:txBody>
          <a:bodyPr wrap="square" rtlCol="0">
            <a:spAutoFit/>
          </a:bodyPr>
          <a:lstStyle/>
          <a:p>
            <a:r>
              <a:rPr lang="ru-RU" sz="2000" b="1" dirty="0" smtClean="0">
                <a:latin typeface="+mj-lt"/>
              </a:rPr>
              <a:t>Оценка развития отраслевой структуры экономики</a:t>
            </a:r>
            <a:endParaRPr lang="ru-RU" sz="2000" b="1" dirty="0">
              <a:latin typeface="+mj-lt"/>
            </a:endParaRPr>
          </a:p>
        </p:txBody>
      </p:sp>
      <p:sp>
        <p:nvSpPr>
          <p:cNvPr id="3" name="TextBox 2"/>
          <p:cNvSpPr txBox="1"/>
          <p:nvPr/>
        </p:nvSpPr>
        <p:spPr>
          <a:xfrm>
            <a:off x="142844" y="500042"/>
            <a:ext cx="8786874" cy="40011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sz="2000" b="1" dirty="0" smtClean="0">
                <a:solidFill>
                  <a:schemeClr val="tx1"/>
                </a:solidFill>
                <a:latin typeface="+mj-lt"/>
              </a:rPr>
              <a:t>Общая характеристика экономики района</a:t>
            </a:r>
            <a:endParaRPr lang="ru-RU" sz="2000" b="1" dirty="0">
              <a:solidFill>
                <a:schemeClr val="tx1"/>
              </a:solidFill>
              <a:latin typeface="+mj-lt"/>
            </a:endParaRPr>
          </a:p>
        </p:txBody>
      </p:sp>
      <p:sp>
        <p:nvSpPr>
          <p:cNvPr id="4" name="TextBox 3"/>
          <p:cNvSpPr txBox="1"/>
          <p:nvPr/>
        </p:nvSpPr>
        <p:spPr>
          <a:xfrm>
            <a:off x="142844" y="1000108"/>
            <a:ext cx="5581841" cy="369332"/>
          </a:xfrm>
          <a:prstGeom prst="rect">
            <a:avLst/>
          </a:prstGeom>
          <a:noFill/>
        </p:spPr>
        <p:txBody>
          <a:bodyPr wrap="square" rtlCol="0">
            <a:spAutoFit/>
          </a:bodyPr>
          <a:lstStyle/>
          <a:p>
            <a:r>
              <a:rPr lang="ru-RU" b="1" dirty="0" smtClean="0"/>
              <a:t>Структура экономики</a:t>
            </a:r>
            <a:endParaRPr lang="ru-RU" b="1" dirty="0"/>
          </a:p>
        </p:txBody>
      </p:sp>
      <p:graphicFrame>
        <p:nvGraphicFramePr>
          <p:cNvPr id="5" name="Диаграмма 4"/>
          <p:cNvGraphicFramePr/>
          <p:nvPr/>
        </p:nvGraphicFramePr>
        <p:xfrm>
          <a:off x="142844" y="1285860"/>
          <a:ext cx="5643602" cy="335758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5"/>
          <p:cNvGraphicFramePr/>
          <p:nvPr/>
        </p:nvGraphicFramePr>
        <p:xfrm>
          <a:off x="5572132" y="1214422"/>
          <a:ext cx="3319447" cy="32861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Таблица 6"/>
          <p:cNvGraphicFramePr>
            <a:graphicFrameLocks noGrp="1"/>
          </p:cNvGraphicFramePr>
          <p:nvPr/>
        </p:nvGraphicFramePr>
        <p:xfrm>
          <a:off x="142846" y="4857760"/>
          <a:ext cx="8429681" cy="1643074"/>
        </p:xfrm>
        <a:graphic>
          <a:graphicData uri="http://schemas.openxmlformats.org/drawingml/2006/table">
            <a:tbl>
              <a:tblPr/>
              <a:tblGrid>
                <a:gridCol w="2763830"/>
                <a:gridCol w="942322"/>
                <a:gridCol w="854168"/>
                <a:gridCol w="967340"/>
                <a:gridCol w="2902021"/>
              </a:tblGrid>
              <a:tr h="367866">
                <a:tc>
                  <a:txBody>
                    <a:bodyPr/>
                    <a:lstStyle/>
                    <a:p>
                      <a:pPr algn="just">
                        <a:lnSpc>
                          <a:spcPct val="115000"/>
                        </a:lnSpc>
                        <a:spcAft>
                          <a:spcPts val="0"/>
                        </a:spcAft>
                      </a:pPr>
                      <a:r>
                        <a:rPr lang="ru-RU" sz="1600" b="1" kern="150" dirty="0">
                          <a:latin typeface="+mn-lt"/>
                          <a:ea typeface="Lucida Sans Unicode"/>
                          <a:cs typeface="Tahoma"/>
                        </a:rPr>
                        <a:t>Наименование показателя</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kern="150" dirty="0" smtClean="0">
                          <a:latin typeface="+mn-lt"/>
                          <a:ea typeface="Lucida Sans Unicode"/>
                          <a:cs typeface="Tahoma"/>
                        </a:rPr>
                        <a:t>2013 год</a:t>
                      </a:r>
                      <a:endParaRPr lang="ru-RU" sz="1600" b="1" kern="150" dirty="0">
                        <a:latin typeface="+mn-lt"/>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kern="150" dirty="0" smtClean="0">
                          <a:latin typeface="+mn-lt"/>
                          <a:ea typeface="Lucida Sans Unicode"/>
                          <a:cs typeface="Tahoma"/>
                        </a:rPr>
                        <a:t>2017 год</a:t>
                      </a:r>
                      <a:endParaRPr lang="ru-RU" sz="1600" b="1" kern="150" dirty="0">
                        <a:latin typeface="+mn-lt"/>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ru-RU" sz="1600" b="1" kern="150" dirty="0" smtClean="0">
                          <a:solidFill>
                            <a:schemeClr val="tx1"/>
                          </a:solidFill>
                          <a:latin typeface="+mn-lt"/>
                          <a:ea typeface="Lucida Sans Unicode"/>
                          <a:cs typeface="Tahoma"/>
                        </a:rPr>
                        <a:t>Оценка, %</a:t>
                      </a:r>
                      <a:endParaRPr lang="ru-RU" sz="1600" b="1" kern="150" dirty="0">
                        <a:solidFill>
                          <a:schemeClr val="tx1"/>
                        </a:solidFill>
                        <a:latin typeface="+mn-lt"/>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kern="150" dirty="0">
                          <a:latin typeface="+mn-lt"/>
                          <a:ea typeface="Lucida Sans Unicode"/>
                          <a:cs typeface="Tahoma"/>
                        </a:rPr>
                        <a:t>Доля в </a:t>
                      </a:r>
                      <a:r>
                        <a:rPr lang="ru-RU" sz="1600" b="1" kern="150" dirty="0" err="1" smtClean="0">
                          <a:latin typeface="+mn-lt"/>
                          <a:ea typeface="Lucida Sans Unicode"/>
                          <a:cs typeface="Tahoma"/>
                        </a:rPr>
                        <a:t>Заб</a:t>
                      </a:r>
                      <a:r>
                        <a:rPr lang="ru-RU" sz="1600" b="1" kern="150" dirty="0" smtClean="0">
                          <a:latin typeface="+mn-lt"/>
                          <a:ea typeface="Lucida Sans Unicode"/>
                          <a:cs typeface="Tahoma"/>
                        </a:rPr>
                        <a:t>. крае 2017 </a:t>
                      </a:r>
                      <a:r>
                        <a:rPr lang="ru-RU" sz="1600" b="1" kern="150" dirty="0">
                          <a:latin typeface="+mn-lt"/>
                          <a:ea typeface="Lucida Sans Unicode"/>
                          <a:cs typeface="Tahoma"/>
                        </a:rPr>
                        <a:t>год , %</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348808">
                <a:tc>
                  <a:txBody>
                    <a:bodyPr/>
                    <a:lstStyle/>
                    <a:p>
                      <a:pPr algn="just">
                        <a:lnSpc>
                          <a:spcPct val="115000"/>
                        </a:lnSpc>
                        <a:spcAft>
                          <a:spcPts val="0"/>
                        </a:spcAft>
                      </a:pPr>
                      <a:r>
                        <a:rPr lang="ru-RU" sz="1600" b="1" kern="150" dirty="0">
                          <a:latin typeface="+mn-lt"/>
                          <a:ea typeface="Lucida Sans Unicode"/>
                          <a:cs typeface="Tahoma"/>
                        </a:rPr>
                        <a:t>Количество </a:t>
                      </a:r>
                      <a:r>
                        <a:rPr lang="ru-RU" sz="1600" b="1" kern="150" dirty="0" smtClean="0">
                          <a:latin typeface="+mn-lt"/>
                          <a:ea typeface="Lucida Sans Unicode"/>
                          <a:cs typeface="Tahoma"/>
                        </a:rPr>
                        <a:t>организаций, ед.</a:t>
                      </a:r>
                      <a:endParaRPr lang="ru-RU" sz="1600" b="1" kern="150" dirty="0">
                        <a:latin typeface="+mn-lt"/>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kern="150" dirty="0">
                          <a:latin typeface="+mn-lt"/>
                          <a:ea typeface="Lucida Sans Unicode"/>
                          <a:cs typeface="Tahoma"/>
                        </a:rPr>
                        <a:t>237</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kern="150" dirty="0" smtClean="0">
                          <a:latin typeface="+mn-lt"/>
                          <a:ea typeface="Lucida Sans Unicode"/>
                          <a:cs typeface="Tahoma"/>
                        </a:rPr>
                        <a:t>214</a:t>
                      </a:r>
                      <a:endParaRPr lang="ru-RU" sz="1600" b="1" kern="150" dirty="0">
                        <a:latin typeface="+mn-lt"/>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ru-RU" sz="1600" b="1" kern="150" dirty="0" smtClean="0">
                          <a:solidFill>
                            <a:schemeClr val="tx1"/>
                          </a:solidFill>
                          <a:latin typeface="+mn-lt"/>
                          <a:ea typeface="Lucida Sans Unicode"/>
                          <a:cs typeface="Tahoma"/>
                        </a:rPr>
                        <a:t>90,3</a:t>
                      </a:r>
                      <a:endParaRPr lang="ru-RU" sz="1600" b="1" kern="150" dirty="0">
                        <a:solidFill>
                          <a:schemeClr val="tx1"/>
                        </a:solidFill>
                        <a:latin typeface="+mn-lt"/>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kern="150">
                          <a:latin typeface="+mn-lt"/>
                          <a:ea typeface="Lucida Sans Unicode"/>
                          <a:cs typeface="Tahoma"/>
                        </a:rPr>
                        <a:t>1,4</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577592">
                <a:tc>
                  <a:txBody>
                    <a:bodyPr/>
                    <a:lstStyle/>
                    <a:p>
                      <a:pPr algn="just">
                        <a:lnSpc>
                          <a:spcPct val="115000"/>
                        </a:lnSpc>
                        <a:spcAft>
                          <a:spcPts val="0"/>
                        </a:spcAft>
                      </a:pPr>
                      <a:r>
                        <a:rPr lang="ru-RU" sz="1600" b="1" kern="150" dirty="0">
                          <a:latin typeface="+mn-lt"/>
                          <a:ea typeface="Lucida Sans Unicode"/>
                          <a:cs typeface="Tahoma"/>
                        </a:rPr>
                        <a:t>Количество индивидуальных </a:t>
                      </a:r>
                      <a:r>
                        <a:rPr lang="ru-RU" sz="1600" b="1" kern="150" dirty="0" smtClean="0">
                          <a:latin typeface="+mn-lt"/>
                          <a:ea typeface="Lucida Sans Unicode"/>
                          <a:cs typeface="Tahoma"/>
                        </a:rPr>
                        <a:t>предпринимателей, ед.</a:t>
                      </a:r>
                      <a:endParaRPr lang="ru-RU" sz="1600" b="1" kern="150" dirty="0">
                        <a:latin typeface="+mn-lt"/>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kern="150">
                          <a:latin typeface="+mn-lt"/>
                          <a:ea typeface="Lucida Sans Unicode"/>
                          <a:cs typeface="Tahoma"/>
                        </a:rPr>
                        <a:t>600</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kern="150" dirty="0">
                          <a:latin typeface="+mn-lt"/>
                          <a:ea typeface="Lucida Sans Unicode"/>
                          <a:cs typeface="Tahoma"/>
                        </a:rPr>
                        <a:t>530</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ru-RU" sz="1600" b="1" kern="150" dirty="0" smtClean="0">
                          <a:solidFill>
                            <a:schemeClr val="tx1"/>
                          </a:solidFill>
                          <a:latin typeface="+mn-lt"/>
                          <a:ea typeface="Lucida Sans Unicode"/>
                          <a:cs typeface="Tahoma"/>
                        </a:rPr>
                        <a:t>88,3</a:t>
                      </a:r>
                      <a:endParaRPr lang="ru-RU" sz="1600" b="1" kern="150" dirty="0">
                        <a:solidFill>
                          <a:schemeClr val="tx1"/>
                        </a:solidFill>
                        <a:latin typeface="+mn-lt"/>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kern="150">
                          <a:latin typeface="+mn-lt"/>
                          <a:ea typeface="Lucida Sans Unicode"/>
                          <a:cs typeface="Tahoma"/>
                        </a:rPr>
                        <a:t>2,3</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348808">
                <a:tc>
                  <a:txBody>
                    <a:bodyPr/>
                    <a:lstStyle/>
                    <a:p>
                      <a:pPr algn="just">
                        <a:lnSpc>
                          <a:spcPct val="115000"/>
                        </a:lnSpc>
                        <a:spcAft>
                          <a:spcPts val="0"/>
                        </a:spcAft>
                      </a:pPr>
                      <a:r>
                        <a:rPr lang="ru-RU" sz="1600" b="1" kern="150" dirty="0" smtClean="0">
                          <a:latin typeface="+mn-lt"/>
                          <a:ea typeface="Lucida Sans Unicode"/>
                          <a:cs typeface="Tahoma"/>
                        </a:rPr>
                        <a:t>Всего, ед.:</a:t>
                      </a:r>
                      <a:endParaRPr lang="ru-RU" sz="1600" b="1" kern="150" dirty="0">
                        <a:latin typeface="+mn-lt"/>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kern="150" dirty="0">
                          <a:latin typeface="+mn-lt"/>
                          <a:ea typeface="Lucida Sans Unicode"/>
                          <a:cs typeface="Tahoma"/>
                        </a:rPr>
                        <a:t>837</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kern="150" dirty="0">
                          <a:latin typeface="+mn-lt"/>
                          <a:ea typeface="Lucida Sans Unicode"/>
                          <a:cs typeface="Tahoma"/>
                        </a:rPr>
                        <a:t>744</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ru-RU" sz="1600" b="1" kern="150" dirty="0" smtClean="0">
                          <a:solidFill>
                            <a:schemeClr val="tx1"/>
                          </a:solidFill>
                          <a:latin typeface="+mn-lt"/>
                          <a:ea typeface="Lucida Sans Unicode"/>
                          <a:cs typeface="Tahoma"/>
                        </a:rPr>
                        <a:t>88,9</a:t>
                      </a:r>
                      <a:endParaRPr lang="ru-RU" sz="1600" b="1" kern="150" dirty="0">
                        <a:solidFill>
                          <a:schemeClr val="tx1"/>
                        </a:solidFill>
                        <a:latin typeface="+mn-lt"/>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600" b="1" kern="150" dirty="0">
                          <a:latin typeface="+mn-lt"/>
                          <a:ea typeface="Lucida Sans Unicode"/>
                          <a:cs typeface="Tahoma"/>
                        </a:rPr>
                        <a:t>1,42</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bl>
          </a:graphicData>
        </a:graphic>
      </p:graphicFrame>
      <p:sp>
        <p:nvSpPr>
          <p:cNvPr id="8" name="TextBox 7"/>
          <p:cNvSpPr txBox="1"/>
          <p:nvPr/>
        </p:nvSpPr>
        <p:spPr>
          <a:xfrm>
            <a:off x="142844" y="4357695"/>
            <a:ext cx="8429684" cy="646331"/>
          </a:xfrm>
          <a:prstGeom prst="rect">
            <a:avLst/>
          </a:prstGeom>
          <a:noFill/>
        </p:spPr>
        <p:txBody>
          <a:bodyPr wrap="square" rtlCol="0">
            <a:spAutoFit/>
          </a:bodyPr>
          <a:lstStyle/>
          <a:p>
            <a:pPr algn="ctr"/>
            <a:r>
              <a:rPr lang="ru-RU" b="1" dirty="0" smtClean="0">
                <a:solidFill>
                  <a:schemeClr val="tx2"/>
                </a:solidFill>
                <a:latin typeface="+mj-lt"/>
              </a:rPr>
              <a:t>Количество организаций и индивидуальных предпринимателей</a:t>
            </a:r>
            <a:endParaRPr lang="ru-RU" dirty="0" smtClean="0">
              <a:solidFill>
                <a:schemeClr val="tx2"/>
              </a:solidFill>
              <a:latin typeface="+mj-lt"/>
            </a:endParaRPr>
          </a:p>
          <a:p>
            <a:pPr algn="ctr"/>
            <a:endParaRPr lang="ru-RU" dirty="0">
              <a:solidFill>
                <a:schemeClr val="tx2"/>
              </a:solidFill>
              <a:latin typeface="+mj-lt"/>
            </a:endParaRPr>
          </a:p>
        </p:txBody>
      </p:sp>
    </p:spTree>
  </p:cSld>
  <p:clrMapOvr>
    <a:masterClrMapping/>
  </p:clrMapOvr>
  <p:transition advTm="30763"/>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142852"/>
            <a:ext cx="8786874" cy="400110"/>
          </a:xfrm>
          <a:prstGeom prst="rect">
            <a:avLst/>
          </a:prstGeom>
        </p:spPr>
        <p:txBody>
          <a:bodyPr wrap="square">
            <a:spAutoFit/>
          </a:bodyPr>
          <a:lstStyle/>
          <a:p>
            <a:r>
              <a:rPr lang="ru-RU" sz="2000" b="1" dirty="0" smtClean="0">
                <a:latin typeface="+mj-lt"/>
              </a:rPr>
              <a:t>Оценка</a:t>
            </a:r>
            <a:r>
              <a:rPr lang="ru-RU" b="1" dirty="0" smtClean="0"/>
              <a:t> развития отраслевой структуры экономики</a:t>
            </a:r>
            <a:endParaRPr lang="ru-RU" b="1" dirty="0"/>
          </a:p>
        </p:txBody>
      </p:sp>
      <p:sp>
        <p:nvSpPr>
          <p:cNvPr id="3" name="TextBox 2"/>
          <p:cNvSpPr txBox="1"/>
          <p:nvPr/>
        </p:nvSpPr>
        <p:spPr>
          <a:xfrm>
            <a:off x="142844" y="500042"/>
            <a:ext cx="8715436"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b="1" dirty="0" smtClean="0">
                <a:solidFill>
                  <a:schemeClr val="tx1"/>
                </a:solidFill>
                <a:latin typeface="+mj-lt"/>
              </a:rPr>
              <a:t>Анализ развития промышленности</a:t>
            </a:r>
            <a:endParaRPr lang="ru-RU" dirty="0">
              <a:solidFill>
                <a:schemeClr val="tx1"/>
              </a:solidFill>
              <a:latin typeface="+mj-lt"/>
            </a:endParaRPr>
          </a:p>
        </p:txBody>
      </p:sp>
      <p:graphicFrame>
        <p:nvGraphicFramePr>
          <p:cNvPr id="4" name="Диаграмма 3"/>
          <p:cNvGraphicFramePr/>
          <p:nvPr/>
        </p:nvGraphicFramePr>
        <p:xfrm>
          <a:off x="142845" y="928670"/>
          <a:ext cx="4929222" cy="27146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Диаграмма 4"/>
          <p:cNvGraphicFramePr/>
          <p:nvPr/>
        </p:nvGraphicFramePr>
        <p:xfrm>
          <a:off x="4786315" y="928670"/>
          <a:ext cx="4071965" cy="257176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Диаграмма 5"/>
          <p:cNvGraphicFramePr/>
          <p:nvPr/>
        </p:nvGraphicFramePr>
        <p:xfrm>
          <a:off x="214282" y="3429000"/>
          <a:ext cx="6286544" cy="3286148"/>
        </p:xfrm>
        <a:graphic>
          <a:graphicData uri="http://schemas.openxmlformats.org/drawingml/2006/chart">
            <c:chart xmlns:c="http://schemas.openxmlformats.org/drawingml/2006/chart" xmlns:r="http://schemas.openxmlformats.org/officeDocument/2006/relationships" r:id="rId5"/>
          </a:graphicData>
        </a:graphic>
      </p:graphicFrame>
      <p:pic>
        <p:nvPicPr>
          <p:cNvPr id="21506" name="Picture 2" descr="ÐÐ°ÑÑÐ¸Ð½ÐºÐ¸ Ð¿Ð¾ Ð·Ð°Ð¿ÑÐ¾ÑÑ Ð·Ð½Ð°ÐºÐ¸ Ð¸ ÑÐµÐ»Ð¾Ð²ÐµÑÐºÐ¸ Ð´Ð»Ñ Ð¿ÑÐµÐ·ÐµÐ½ÑÐ°ÑÐ¸Ð¸"/>
          <p:cNvPicPr>
            <a:picLocks noChangeAspect="1" noChangeArrowheads="1"/>
          </p:cNvPicPr>
          <p:nvPr/>
        </p:nvPicPr>
        <p:blipFill>
          <a:blip r:embed="rId6" cstate="print"/>
          <a:srcRect/>
          <a:stretch>
            <a:fillRect/>
          </a:stretch>
        </p:blipFill>
        <p:spPr bwMode="auto">
          <a:xfrm>
            <a:off x="7143768" y="6000768"/>
            <a:ext cx="2000232" cy="857232"/>
          </a:xfrm>
          <a:prstGeom prst="rect">
            <a:avLst/>
          </a:prstGeom>
          <a:noFill/>
        </p:spPr>
      </p:pic>
      <p:sp>
        <p:nvSpPr>
          <p:cNvPr id="9" name="Прямоугольная выноска 8"/>
          <p:cNvSpPr/>
          <p:nvPr/>
        </p:nvSpPr>
        <p:spPr>
          <a:xfrm>
            <a:off x="7572396" y="2428868"/>
            <a:ext cx="1571604" cy="1143008"/>
          </a:xfrm>
          <a:prstGeom prst="wedgeRectCallou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b="1" dirty="0" smtClean="0">
                <a:solidFill>
                  <a:schemeClr val="tx1"/>
                </a:solidFill>
              </a:rPr>
              <a:t>Выполнено </a:t>
            </a:r>
            <a:r>
              <a:rPr lang="ru-RU" sz="1300" b="1" dirty="0" smtClean="0">
                <a:solidFill>
                  <a:schemeClr val="tx1"/>
                </a:solidFill>
              </a:rPr>
              <a:t>48,1</a:t>
            </a:r>
            <a:r>
              <a:rPr lang="ru-RU" sz="1200" b="1" dirty="0" smtClean="0">
                <a:solidFill>
                  <a:schemeClr val="tx1"/>
                </a:solidFill>
              </a:rPr>
              <a:t> % в к уровню 2010 года при плановом показателе </a:t>
            </a:r>
            <a:r>
              <a:rPr lang="ru-RU" sz="1300" b="1" dirty="0" smtClean="0">
                <a:solidFill>
                  <a:schemeClr val="tx1"/>
                </a:solidFill>
              </a:rPr>
              <a:t>189,6</a:t>
            </a:r>
            <a:r>
              <a:rPr lang="ru-RU" sz="1200" b="1" dirty="0" smtClean="0">
                <a:solidFill>
                  <a:schemeClr val="tx1"/>
                </a:solidFill>
              </a:rPr>
              <a:t> %. </a:t>
            </a:r>
          </a:p>
          <a:p>
            <a:pPr algn="ctr"/>
            <a:endParaRPr lang="ru-RU" sz="1000" dirty="0">
              <a:solidFill>
                <a:schemeClr val="tx1"/>
              </a:solidFill>
            </a:endParaRPr>
          </a:p>
        </p:txBody>
      </p:sp>
      <p:graphicFrame>
        <p:nvGraphicFramePr>
          <p:cNvPr id="10" name="Таблица 9"/>
          <p:cNvGraphicFramePr>
            <a:graphicFrameLocks noGrp="1"/>
          </p:cNvGraphicFramePr>
          <p:nvPr/>
        </p:nvGraphicFramePr>
        <p:xfrm>
          <a:off x="6429388" y="3786189"/>
          <a:ext cx="2571768" cy="2214579"/>
        </p:xfrm>
        <a:graphic>
          <a:graphicData uri="http://schemas.openxmlformats.org/drawingml/2006/table">
            <a:tbl>
              <a:tblPr firstRow="1" bandRow="1">
                <a:tableStyleId>{5C22544A-7EE6-4342-B048-85BDC9FD1C3A}</a:tableStyleId>
              </a:tblPr>
              <a:tblGrid>
                <a:gridCol w="1285884"/>
                <a:gridCol w="1285884"/>
              </a:tblGrid>
              <a:tr h="731632">
                <a:tc>
                  <a:txBody>
                    <a:bodyPr/>
                    <a:lstStyle/>
                    <a:p>
                      <a:pPr algn="ctr"/>
                      <a:r>
                        <a:rPr lang="ru-RU" sz="1400" b="1" dirty="0" smtClean="0">
                          <a:solidFill>
                            <a:schemeClr val="tx1"/>
                          </a:solidFill>
                        </a:rPr>
                        <a:t>На душу населения, </a:t>
                      </a:r>
                    </a:p>
                    <a:p>
                      <a:pPr algn="ctr"/>
                      <a:r>
                        <a:rPr lang="ru-RU" sz="1400" b="1" dirty="0" smtClean="0">
                          <a:solidFill>
                            <a:schemeClr val="tx1"/>
                          </a:solidFill>
                        </a:rPr>
                        <a:t>тыс.руб.</a:t>
                      </a:r>
                      <a:endParaRPr lang="ru-RU" sz="1400" b="1" dirty="0">
                        <a:solidFill>
                          <a:schemeClr val="tx1"/>
                        </a:solidFill>
                      </a:endParaRPr>
                    </a:p>
                  </a:txBody>
                  <a:tcPr/>
                </a:tc>
                <a:tc>
                  <a:txBody>
                    <a:bodyPr/>
                    <a:lstStyle/>
                    <a:p>
                      <a:pPr algn="ctr"/>
                      <a:r>
                        <a:rPr lang="ru-RU" sz="1400" b="1" dirty="0" smtClean="0">
                          <a:solidFill>
                            <a:schemeClr val="tx1"/>
                          </a:solidFill>
                        </a:rPr>
                        <a:t>ВВП (ВРП, ВТП)</a:t>
                      </a:r>
                      <a:endParaRPr lang="ru-RU" sz="1400" b="1" dirty="0">
                        <a:solidFill>
                          <a:schemeClr val="tx1"/>
                        </a:solidFill>
                      </a:endParaRPr>
                    </a:p>
                  </a:txBody>
                  <a:tcPr/>
                </a:tc>
              </a:tr>
              <a:tr h="321569">
                <a:tc>
                  <a:txBody>
                    <a:bodyPr/>
                    <a:lstStyle/>
                    <a:p>
                      <a:pPr algn="ctr"/>
                      <a:r>
                        <a:rPr lang="ru-RU" sz="1400" b="1" dirty="0" smtClean="0"/>
                        <a:t>1,62</a:t>
                      </a:r>
                      <a:endParaRPr lang="ru-RU" sz="1400" b="1" dirty="0"/>
                    </a:p>
                  </a:txBody>
                  <a:tcPr/>
                </a:tc>
                <a:tc>
                  <a:txBody>
                    <a:bodyPr/>
                    <a:lstStyle/>
                    <a:p>
                      <a:pPr algn="ctr"/>
                      <a:r>
                        <a:rPr lang="ru-RU" sz="1400" b="1" dirty="0" smtClean="0"/>
                        <a:t>район</a:t>
                      </a:r>
                      <a:endParaRPr lang="ru-RU" sz="1400" b="1" dirty="0"/>
                    </a:p>
                  </a:txBody>
                  <a:tcPr/>
                </a:tc>
              </a:tr>
              <a:tr h="321569">
                <a:tc>
                  <a:txBody>
                    <a:bodyPr/>
                    <a:lstStyle/>
                    <a:p>
                      <a:pPr algn="ctr"/>
                      <a:r>
                        <a:rPr lang="ru-RU" sz="1400" b="1" dirty="0" smtClean="0"/>
                        <a:t>243,1</a:t>
                      </a:r>
                      <a:endParaRPr lang="ru-RU" sz="1400" b="1" dirty="0"/>
                    </a:p>
                  </a:txBody>
                  <a:tcPr/>
                </a:tc>
                <a:tc>
                  <a:txBody>
                    <a:bodyPr/>
                    <a:lstStyle/>
                    <a:p>
                      <a:pPr algn="ctr"/>
                      <a:r>
                        <a:rPr lang="ru-RU" sz="1400" b="1" dirty="0" err="1" smtClean="0"/>
                        <a:t>Заб</a:t>
                      </a:r>
                      <a:r>
                        <a:rPr lang="ru-RU" sz="1400" b="1" dirty="0" smtClean="0"/>
                        <a:t>. край</a:t>
                      </a:r>
                      <a:endParaRPr lang="ru-RU" sz="1400" b="1" dirty="0"/>
                    </a:p>
                  </a:txBody>
                  <a:tcPr/>
                </a:tc>
              </a:tr>
              <a:tr h="321569">
                <a:tc>
                  <a:txBody>
                    <a:bodyPr/>
                    <a:lstStyle/>
                    <a:p>
                      <a:pPr algn="ctr"/>
                      <a:r>
                        <a:rPr lang="ru-RU" sz="1400" b="1" dirty="0" smtClean="0"/>
                        <a:t>1521,6</a:t>
                      </a:r>
                      <a:endParaRPr lang="ru-RU" sz="1400" b="1" dirty="0"/>
                    </a:p>
                  </a:txBody>
                  <a:tcPr/>
                </a:tc>
                <a:tc>
                  <a:txBody>
                    <a:bodyPr/>
                    <a:lstStyle/>
                    <a:p>
                      <a:pPr algn="ctr"/>
                      <a:r>
                        <a:rPr lang="ru-RU" sz="1400" b="1" dirty="0" smtClean="0"/>
                        <a:t>РФ</a:t>
                      </a:r>
                      <a:endParaRPr lang="ru-RU" sz="1400" b="1" dirty="0"/>
                    </a:p>
                  </a:txBody>
                  <a:tcPr/>
                </a:tc>
              </a:tr>
              <a:tr h="518240">
                <a:tc gridSpan="2">
                  <a:txBody>
                    <a:bodyPr/>
                    <a:lstStyle/>
                    <a:p>
                      <a:pPr algn="l"/>
                      <a:r>
                        <a:rPr lang="ru-RU" sz="1400" b="1" dirty="0" smtClean="0"/>
                        <a:t>Доля района         в крае 0,7 %</a:t>
                      </a:r>
                    </a:p>
                    <a:p>
                      <a:pPr algn="l"/>
                      <a:r>
                        <a:rPr lang="ru-RU" sz="1400" b="1" dirty="0" smtClean="0"/>
                        <a:t>                                  в</a:t>
                      </a:r>
                      <a:r>
                        <a:rPr lang="ru-RU" sz="1400" b="1" baseline="0" dirty="0" smtClean="0"/>
                        <a:t> РФ     0,1 %</a:t>
                      </a:r>
                      <a:endParaRPr lang="ru-RU" sz="1400" b="1" dirty="0"/>
                    </a:p>
                  </a:txBody>
                  <a:tcPr/>
                </a:tc>
                <a:tc hMerge="1">
                  <a:txBody>
                    <a:bodyPr/>
                    <a:lstStyle/>
                    <a:p>
                      <a:endParaRPr lang="ru-RU" dirty="0"/>
                    </a:p>
                  </a:txBody>
                  <a:tcPr/>
                </a:tc>
              </a:tr>
            </a:tbl>
          </a:graphicData>
        </a:graphic>
      </p:graphicFrame>
    </p:spTree>
  </p:cSld>
  <p:clrMapOvr>
    <a:masterClrMapping/>
  </p:clrMapOvr>
  <p:transition advTm="25616"/>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282" y="142852"/>
            <a:ext cx="8715436" cy="400110"/>
          </a:xfrm>
          <a:prstGeom prst="rect">
            <a:avLst/>
          </a:prstGeom>
        </p:spPr>
        <p:txBody>
          <a:bodyPr wrap="square">
            <a:spAutoFit/>
          </a:bodyPr>
          <a:lstStyle/>
          <a:p>
            <a:r>
              <a:rPr lang="ru-RU" sz="2000" b="1" dirty="0" smtClean="0"/>
              <a:t>Оценка</a:t>
            </a:r>
            <a:r>
              <a:rPr lang="ru-RU" b="1" dirty="0" smtClean="0"/>
              <a:t> развития отраслевой структуры экономики</a:t>
            </a:r>
            <a:endParaRPr lang="ru-RU" b="1" dirty="0"/>
          </a:p>
        </p:txBody>
      </p:sp>
      <p:sp>
        <p:nvSpPr>
          <p:cNvPr id="3" name="TextBox 2"/>
          <p:cNvSpPr txBox="1"/>
          <p:nvPr/>
        </p:nvSpPr>
        <p:spPr>
          <a:xfrm>
            <a:off x="142844" y="500042"/>
            <a:ext cx="8786874"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b="1" dirty="0" smtClean="0">
                <a:solidFill>
                  <a:schemeClr val="tx1"/>
                </a:solidFill>
              </a:rPr>
              <a:t>Анализ развития сельского хозяйства</a:t>
            </a:r>
            <a:endParaRPr lang="ru-RU" b="1" dirty="0">
              <a:solidFill>
                <a:schemeClr val="tx1"/>
              </a:solidFill>
            </a:endParaRPr>
          </a:p>
        </p:txBody>
      </p:sp>
      <p:graphicFrame>
        <p:nvGraphicFramePr>
          <p:cNvPr id="4" name="Диаграмма 3"/>
          <p:cNvGraphicFramePr/>
          <p:nvPr/>
        </p:nvGraphicFramePr>
        <p:xfrm>
          <a:off x="142845" y="928671"/>
          <a:ext cx="3786213" cy="26432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Диаграмма 4"/>
          <p:cNvGraphicFramePr/>
          <p:nvPr/>
        </p:nvGraphicFramePr>
        <p:xfrm>
          <a:off x="3286116" y="857232"/>
          <a:ext cx="2857520" cy="22860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Диаграмма 5"/>
          <p:cNvGraphicFramePr/>
          <p:nvPr/>
        </p:nvGraphicFramePr>
        <p:xfrm>
          <a:off x="6072198" y="857232"/>
          <a:ext cx="3071802" cy="271464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Таблица 6"/>
          <p:cNvGraphicFramePr>
            <a:graphicFrameLocks noGrp="1"/>
          </p:cNvGraphicFramePr>
          <p:nvPr/>
        </p:nvGraphicFramePr>
        <p:xfrm>
          <a:off x="142843" y="3929064"/>
          <a:ext cx="3357587" cy="2714646"/>
        </p:xfrm>
        <a:graphic>
          <a:graphicData uri="http://schemas.openxmlformats.org/drawingml/2006/table">
            <a:tbl>
              <a:tblPr/>
              <a:tblGrid>
                <a:gridCol w="1539560"/>
                <a:gridCol w="559841"/>
                <a:gridCol w="590029"/>
                <a:gridCol w="668157"/>
              </a:tblGrid>
              <a:tr h="573913">
                <a:tc>
                  <a:txBody>
                    <a:bodyPr/>
                    <a:lstStyle/>
                    <a:p>
                      <a:pPr algn="just">
                        <a:lnSpc>
                          <a:spcPct val="100000"/>
                        </a:lnSpc>
                        <a:spcAft>
                          <a:spcPts val="0"/>
                        </a:spcAft>
                      </a:pPr>
                      <a:r>
                        <a:rPr lang="ru-RU" sz="1400" b="1" kern="150" dirty="0">
                          <a:latin typeface="Times New Roman"/>
                          <a:ea typeface="Lucida Sans Unicode"/>
                          <a:cs typeface="Tahoma"/>
                        </a:rPr>
                        <a:t>Наименование показателя</a:t>
                      </a:r>
                      <a:endParaRPr lang="ru-RU" sz="1400" kern="150" dirty="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kern="150" dirty="0">
                          <a:latin typeface="Times New Roman"/>
                          <a:ea typeface="Lucida Sans Unicode"/>
                          <a:cs typeface="Tahoma"/>
                        </a:rPr>
                        <a:t>2013</a:t>
                      </a:r>
                      <a:endParaRPr lang="ru-RU" sz="1400" kern="150" dirty="0">
                        <a:latin typeface="Calibri"/>
                        <a:ea typeface="Lucida Sans Unicode"/>
                        <a:cs typeface="Tahoma"/>
                      </a:endParaRPr>
                    </a:p>
                    <a:p>
                      <a:pPr algn="ctr">
                        <a:lnSpc>
                          <a:spcPct val="100000"/>
                        </a:lnSpc>
                        <a:spcAft>
                          <a:spcPts val="0"/>
                        </a:spcAft>
                      </a:pPr>
                      <a:r>
                        <a:rPr lang="ru-RU" sz="1400" b="1" kern="150" dirty="0">
                          <a:latin typeface="Times New Roman"/>
                          <a:ea typeface="Lucida Sans Unicode"/>
                          <a:cs typeface="Tahoma"/>
                        </a:rPr>
                        <a:t>год</a:t>
                      </a:r>
                      <a:endParaRPr lang="ru-RU" sz="1400" kern="150" dirty="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kern="150" dirty="0">
                          <a:latin typeface="Times New Roman"/>
                          <a:ea typeface="Lucida Sans Unicode"/>
                          <a:cs typeface="Tahoma"/>
                        </a:rPr>
                        <a:t>2017</a:t>
                      </a:r>
                      <a:endParaRPr lang="ru-RU" sz="1400" kern="150" dirty="0">
                        <a:latin typeface="Calibri"/>
                        <a:ea typeface="Lucida Sans Unicode"/>
                        <a:cs typeface="Tahoma"/>
                      </a:endParaRPr>
                    </a:p>
                    <a:p>
                      <a:pPr algn="ctr">
                        <a:lnSpc>
                          <a:spcPct val="100000"/>
                        </a:lnSpc>
                        <a:spcAft>
                          <a:spcPts val="0"/>
                        </a:spcAft>
                      </a:pPr>
                      <a:r>
                        <a:rPr lang="ru-RU" sz="1400" b="1" kern="150" dirty="0">
                          <a:latin typeface="Times New Roman"/>
                          <a:ea typeface="Lucida Sans Unicode"/>
                          <a:cs typeface="Tahoma"/>
                        </a:rPr>
                        <a:t>год</a:t>
                      </a:r>
                      <a:endParaRPr lang="ru-RU" sz="1400" kern="150" dirty="0">
                        <a:latin typeface="Calibri"/>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kern="150" dirty="0" smtClean="0">
                          <a:latin typeface="Calibri"/>
                          <a:ea typeface="Lucida Sans Unicode"/>
                          <a:cs typeface="Tahoma"/>
                        </a:rPr>
                        <a:t>Оценка, %</a:t>
                      </a:r>
                      <a:endParaRPr lang="ru-RU" sz="1400" b="1" kern="150" dirty="0">
                        <a:latin typeface="Calibri"/>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693886">
                <a:tc>
                  <a:txBody>
                    <a:bodyPr/>
                    <a:lstStyle/>
                    <a:p>
                      <a:pPr algn="just">
                        <a:lnSpc>
                          <a:spcPct val="100000"/>
                        </a:lnSpc>
                        <a:spcAft>
                          <a:spcPts val="0"/>
                        </a:spcAft>
                      </a:pPr>
                      <a:r>
                        <a:rPr lang="ru-RU" sz="1400" b="1" kern="150" dirty="0">
                          <a:latin typeface="Times New Roman"/>
                          <a:ea typeface="Lucida Sans Unicode"/>
                          <a:cs typeface="Tahoma"/>
                        </a:rPr>
                        <a:t>Количество засеянной </a:t>
                      </a:r>
                      <a:r>
                        <a:rPr lang="ru-RU" sz="1400" b="1" kern="150" dirty="0" smtClean="0">
                          <a:latin typeface="Times New Roman"/>
                          <a:ea typeface="Lucida Sans Unicode"/>
                          <a:cs typeface="Tahoma"/>
                        </a:rPr>
                        <a:t>площади, га</a:t>
                      </a:r>
                      <a:endParaRPr lang="ru-RU" sz="1400" b="1" kern="150" dirty="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kern="150" dirty="0">
                          <a:latin typeface="Times New Roman"/>
                          <a:ea typeface="Lucida Sans Unicode"/>
                          <a:cs typeface="Tahoma"/>
                        </a:rPr>
                        <a:t>4928</a:t>
                      </a:r>
                      <a:endParaRPr lang="ru-RU" sz="1400" b="1" kern="150" dirty="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kern="150" dirty="0">
                          <a:latin typeface="Times New Roman"/>
                          <a:ea typeface="Lucida Sans Unicode"/>
                          <a:cs typeface="Tahoma"/>
                        </a:rPr>
                        <a:t>14654</a:t>
                      </a:r>
                      <a:endParaRPr lang="ru-RU" sz="1400" b="1" kern="150" dirty="0">
                        <a:latin typeface="Calibri"/>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algn="ctr" defTabSz="914400" rtl="0" eaLnBrk="1" latinLnBrk="0" hangingPunct="1">
                        <a:lnSpc>
                          <a:spcPct val="100000"/>
                        </a:lnSpc>
                        <a:spcAft>
                          <a:spcPts val="0"/>
                        </a:spcAft>
                      </a:pPr>
                      <a:r>
                        <a:rPr lang="ru-RU" sz="1400" b="1" kern="150" dirty="0" smtClean="0">
                          <a:solidFill>
                            <a:schemeClr val="tx1"/>
                          </a:solidFill>
                          <a:latin typeface="Times New Roman"/>
                          <a:ea typeface="Lucida Sans Unicode"/>
                          <a:cs typeface="Tahoma"/>
                        </a:rPr>
                        <a:t>297</a:t>
                      </a:r>
                      <a:endParaRPr lang="ru-RU" sz="1400" b="1" kern="150" dirty="0">
                        <a:solidFill>
                          <a:schemeClr val="tx1"/>
                        </a:solidFill>
                        <a:latin typeface="Times New Roman"/>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447458">
                <a:tc>
                  <a:txBody>
                    <a:bodyPr/>
                    <a:lstStyle/>
                    <a:p>
                      <a:pPr algn="just">
                        <a:lnSpc>
                          <a:spcPct val="100000"/>
                        </a:lnSpc>
                        <a:spcAft>
                          <a:spcPts val="0"/>
                        </a:spcAft>
                      </a:pPr>
                      <a:r>
                        <a:rPr lang="ru-RU" sz="1400" b="1" kern="150" dirty="0">
                          <a:latin typeface="Times New Roman"/>
                          <a:ea typeface="Lucida Sans Unicode"/>
                          <a:cs typeface="Tahoma"/>
                        </a:rPr>
                        <a:t>Вспахано </a:t>
                      </a:r>
                      <a:r>
                        <a:rPr lang="ru-RU" sz="1400" b="1" kern="150" dirty="0" smtClean="0">
                          <a:latin typeface="Times New Roman"/>
                          <a:ea typeface="Lucida Sans Unicode"/>
                          <a:cs typeface="Tahoma"/>
                        </a:rPr>
                        <a:t>паров, га</a:t>
                      </a:r>
                      <a:endParaRPr lang="ru-RU" sz="1400" b="1" kern="150" dirty="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kern="150">
                          <a:latin typeface="Times New Roman"/>
                          <a:ea typeface="Lucida Sans Unicode"/>
                          <a:cs typeface="Tahoma"/>
                        </a:rPr>
                        <a:t>4640</a:t>
                      </a:r>
                      <a:endParaRPr lang="ru-RU" sz="1400" b="1" kern="15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kern="150" dirty="0">
                          <a:latin typeface="Times New Roman"/>
                          <a:ea typeface="Lucida Sans Unicode"/>
                          <a:cs typeface="Tahoma"/>
                        </a:rPr>
                        <a:t>16950</a:t>
                      </a:r>
                      <a:endParaRPr lang="ru-RU" sz="1400" b="1" kern="150" dirty="0">
                        <a:latin typeface="Calibri"/>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algn="ctr" defTabSz="914400" rtl="0" eaLnBrk="1" latinLnBrk="0" hangingPunct="1">
                        <a:lnSpc>
                          <a:spcPct val="100000"/>
                        </a:lnSpc>
                        <a:spcAft>
                          <a:spcPts val="0"/>
                        </a:spcAft>
                      </a:pPr>
                      <a:r>
                        <a:rPr lang="ru-RU" sz="1400" b="1" kern="150" dirty="0" smtClean="0">
                          <a:solidFill>
                            <a:schemeClr val="tx1"/>
                          </a:solidFill>
                          <a:latin typeface="Times New Roman"/>
                          <a:ea typeface="Lucida Sans Unicode"/>
                          <a:cs typeface="Tahoma"/>
                        </a:rPr>
                        <a:t>365</a:t>
                      </a:r>
                      <a:endParaRPr lang="ru-RU" sz="1400" b="1" kern="150" dirty="0">
                        <a:solidFill>
                          <a:schemeClr val="tx1"/>
                        </a:solidFill>
                        <a:latin typeface="Times New Roman"/>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447458">
                <a:tc>
                  <a:txBody>
                    <a:bodyPr/>
                    <a:lstStyle/>
                    <a:p>
                      <a:pPr algn="just">
                        <a:lnSpc>
                          <a:spcPct val="100000"/>
                        </a:lnSpc>
                        <a:spcAft>
                          <a:spcPts val="0"/>
                        </a:spcAft>
                      </a:pPr>
                      <a:r>
                        <a:rPr lang="ru-RU" sz="1400" b="1" kern="150" dirty="0">
                          <a:latin typeface="Times New Roman"/>
                          <a:ea typeface="Lucida Sans Unicode"/>
                          <a:cs typeface="Tahoma"/>
                        </a:rPr>
                        <a:t>Намолочено </a:t>
                      </a:r>
                      <a:r>
                        <a:rPr lang="ru-RU" sz="1400" b="1" kern="150" dirty="0" smtClean="0">
                          <a:latin typeface="Times New Roman"/>
                          <a:ea typeface="Lucida Sans Unicode"/>
                          <a:cs typeface="Tahoma"/>
                        </a:rPr>
                        <a:t>зерна, тонн</a:t>
                      </a:r>
                      <a:endParaRPr lang="ru-RU" sz="1400" b="1" kern="150" dirty="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kern="150">
                          <a:latin typeface="Times New Roman"/>
                          <a:ea typeface="Lucida Sans Unicode"/>
                          <a:cs typeface="Tahoma"/>
                        </a:rPr>
                        <a:t>4695</a:t>
                      </a:r>
                      <a:endParaRPr lang="ru-RU" sz="1400" b="1" kern="15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kern="150" dirty="0">
                          <a:latin typeface="Times New Roman"/>
                          <a:ea typeface="Lucida Sans Unicode"/>
                          <a:cs typeface="Tahoma"/>
                        </a:rPr>
                        <a:t>12098</a:t>
                      </a:r>
                      <a:endParaRPr lang="ru-RU" sz="1400" b="1" kern="150" dirty="0">
                        <a:latin typeface="Calibri"/>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algn="ctr" defTabSz="914400" rtl="0" eaLnBrk="1" latinLnBrk="0" hangingPunct="1">
                        <a:lnSpc>
                          <a:spcPct val="100000"/>
                        </a:lnSpc>
                        <a:spcAft>
                          <a:spcPts val="0"/>
                        </a:spcAft>
                      </a:pPr>
                      <a:r>
                        <a:rPr lang="ru-RU" sz="1400" b="1" kern="150" dirty="0" smtClean="0">
                          <a:solidFill>
                            <a:schemeClr val="tx1"/>
                          </a:solidFill>
                          <a:latin typeface="Times New Roman"/>
                          <a:ea typeface="Lucida Sans Unicode"/>
                          <a:cs typeface="Tahoma"/>
                        </a:rPr>
                        <a:t>258</a:t>
                      </a:r>
                      <a:endParaRPr lang="ru-RU" sz="1400" b="1" kern="150" dirty="0">
                        <a:solidFill>
                          <a:schemeClr val="tx1"/>
                        </a:solidFill>
                        <a:latin typeface="Times New Roman"/>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551931">
                <a:tc>
                  <a:txBody>
                    <a:bodyPr/>
                    <a:lstStyle/>
                    <a:p>
                      <a:pPr algn="just">
                        <a:lnSpc>
                          <a:spcPct val="100000"/>
                        </a:lnSpc>
                        <a:spcAft>
                          <a:spcPts val="0"/>
                        </a:spcAft>
                      </a:pPr>
                      <a:r>
                        <a:rPr lang="ru-RU" sz="1400" b="1" kern="150" dirty="0">
                          <a:latin typeface="Times New Roman"/>
                          <a:ea typeface="Lucida Sans Unicode"/>
                          <a:cs typeface="Tahoma"/>
                        </a:rPr>
                        <a:t>Собрано </a:t>
                      </a:r>
                      <a:r>
                        <a:rPr lang="ru-RU" sz="1400" b="1" kern="150" dirty="0" smtClean="0">
                          <a:latin typeface="Times New Roman"/>
                          <a:ea typeface="Lucida Sans Unicode"/>
                          <a:cs typeface="Tahoma"/>
                        </a:rPr>
                        <a:t>рапса, тонн</a:t>
                      </a:r>
                      <a:endParaRPr lang="ru-RU" sz="1400" b="1" kern="150" dirty="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kern="150" dirty="0">
                          <a:latin typeface="Times New Roman"/>
                          <a:ea typeface="Lucida Sans Unicode"/>
                          <a:cs typeface="Tahoma"/>
                        </a:rPr>
                        <a:t>-</a:t>
                      </a:r>
                      <a:endParaRPr lang="ru-RU" sz="1400" b="1" kern="150" dirty="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kern="150" dirty="0">
                          <a:latin typeface="Times New Roman"/>
                          <a:ea typeface="Lucida Sans Unicode"/>
                          <a:cs typeface="Tahoma"/>
                        </a:rPr>
                        <a:t>14462</a:t>
                      </a:r>
                      <a:endParaRPr lang="ru-RU" sz="1400" b="1" kern="150" dirty="0">
                        <a:latin typeface="Calibri"/>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marL="0" algn="ctr" defTabSz="914400" rtl="0" eaLnBrk="1" latinLnBrk="0" hangingPunct="1">
                        <a:lnSpc>
                          <a:spcPct val="100000"/>
                        </a:lnSpc>
                        <a:spcAft>
                          <a:spcPts val="0"/>
                        </a:spcAft>
                      </a:pPr>
                      <a:r>
                        <a:rPr lang="ru-RU" sz="1400" b="1" kern="150" dirty="0" smtClean="0">
                          <a:solidFill>
                            <a:schemeClr val="tx1"/>
                          </a:solidFill>
                          <a:latin typeface="Times New Roman"/>
                          <a:ea typeface="Lucida Sans Unicode"/>
                          <a:cs typeface="Tahoma"/>
                        </a:rPr>
                        <a:t>14462</a:t>
                      </a:r>
                      <a:endParaRPr lang="ru-RU" sz="1400" b="1" kern="150" dirty="0">
                        <a:solidFill>
                          <a:schemeClr val="tx1"/>
                        </a:solidFill>
                        <a:latin typeface="Times New Roman"/>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bl>
          </a:graphicData>
        </a:graphic>
      </p:graphicFrame>
      <p:sp>
        <p:nvSpPr>
          <p:cNvPr id="8" name="TextBox 7"/>
          <p:cNvSpPr txBox="1"/>
          <p:nvPr/>
        </p:nvSpPr>
        <p:spPr>
          <a:xfrm>
            <a:off x="142844" y="3500439"/>
            <a:ext cx="3429024" cy="646331"/>
          </a:xfrm>
          <a:prstGeom prst="rect">
            <a:avLst/>
          </a:prstGeom>
          <a:noFill/>
        </p:spPr>
        <p:txBody>
          <a:bodyPr wrap="square" rtlCol="0">
            <a:spAutoFit/>
          </a:bodyPr>
          <a:lstStyle/>
          <a:p>
            <a:pPr algn="ctr"/>
            <a:r>
              <a:rPr lang="ru-RU" b="1" dirty="0" smtClean="0"/>
              <a:t>Показатели по растениеводству</a:t>
            </a:r>
            <a:endParaRPr lang="ru-RU" dirty="0" smtClean="0"/>
          </a:p>
          <a:p>
            <a:pPr algn="ctr"/>
            <a:endParaRPr lang="ru-RU" dirty="0"/>
          </a:p>
        </p:txBody>
      </p:sp>
      <p:sp>
        <p:nvSpPr>
          <p:cNvPr id="11" name="TextBox 10"/>
          <p:cNvSpPr txBox="1"/>
          <p:nvPr/>
        </p:nvSpPr>
        <p:spPr>
          <a:xfrm>
            <a:off x="3571869" y="3071810"/>
            <a:ext cx="2714644" cy="923330"/>
          </a:xfrm>
          <a:prstGeom prst="rect">
            <a:avLst/>
          </a:prstGeom>
          <a:noFill/>
        </p:spPr>
        <p:txBody>
          <a:bodyPr wrap="square" rtlCol="0">
            <a:spAutoFit/>
          </a:bodyPr>
          <a:lstStyle/>
          <a:p>
            <a:pPr algn="ctr"/>
            <a:r>
              <a:rPr lang="ru-RU" b="1" dirty="0" smtClean="0">
                <a:solidFill>
                  <a:schemeClr val="tx2"/>
                </a:solidFill>
              </a:rPr>
              <a:t>Поголовье сельскохозяйственных животных, ед. </a:t>
            </a:r>
            <a:endParaRPr lang="ru-RU" dirty="0">
              <a:solidFill>
                <a:schemeClr val="tx2"/>
              </a:solidFill>
            </a:endParaRPr>
          </a:p>
        </p:txBody>
      </p:sp>
      <p:graphicFrame>
        <p:nvGraphicFramePr>
          <p:cNvPr id="12" name="Схема 11"/>
          <p:cNvGraphicFramePr/>
          <p:nvPr/>
        </p:nvGraphicFramePr>
        <p:xfrm>
          <a:off x="3500430" y="3857628"/>
          <a:ext cx="3071834" cy="27860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TextBox 12"/>
          <p:cNvSpPr txBox="1"/>
          <p:nvPr/>
        </p:nvSpPr>
        <p:spPr>
          <a:xfrm>
            <a:off x="4643439" y="4071942"/>
            <a:ext cx="857256" cy="369332"/>
          </a:xfrm>
          <a:prstGeom prst="rect">
            <a:avLst/>
          </a:prstGeom>
          <a:noFill/>
        </p:spPr>
        <p:txBody>
          <a:bodyPr wrap="square" rtlCol="0">
            <a:spAutoFit/>
          </a:bodyPr>
          <a:lstStyle/>
          <a:p>
            <a:pPr algn="ctr"/>
            <a:r>
              <a:rPr lang="ru-RU" b="1" dirty="0" smtClean="0"/>
              <a:t>2013 г.</a:t>
            </a:r>
            <a:endParaRPr lang="ru-RU" b="1" dirty="0"/>
          </a:p>
        </p:txBody>
      </p:sp>
      <p:sp>
        <p:nvSpPr>
          <p:cNvPr id="14" name="TextBox 13"/>
          <p:cNvSpPr txBox="1"/>
          <p:nvPr/>
        </p:nvSpPr>
        <p:spPr>
          <a:xfrm>
            <a:off x="5500694" y="4071942"/>
            <a:ext cx="857255" cy="369332"/>
          </a:xfrm>
          <a:prstGeom prst="rect">
            <a:avLst/>
          </a:prstGeom>
          <a:noFill/>
        </p:spPr>
        <p:txBody>
          <a:bodyPr wrap="square" rtlCol="0">
            <a:spAutoFit/>
          </a:bodyPr>
          <a:lstStyle/>
          <a:p>
            <a:pPr algn="ctr"/>
            <a:r>
              <a:rPr lang="ru-RU" b="1" dirty="0" smtClean="0"/>
              <a:t>2017 г.</a:t>
            </a:r>
            <a:endParaRPr lang="ru-RU" b="1" dirty="0"/>
          </a:p>
        </p:txBody>
      </p:sp>
      <p:graphicFrame>
        <p:nvGraphicFramePr>
          <p:cNvPr id="16" name="Схема 15"/>
          <p:cNvGraphicFramePr/>
          <p:nvPr/>
        </p:nvGraphicFramePr>
        <p:xfrm>
          <a:off x="6429388" y="4357694"/>
          <a:ext cx="2714612" cy="150019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7" name="TextBox 16"/>
          <p:cNvSpPr txBox="1"/>
          <p:nvPr/>
        </p:nvSpPr>
        <p:spPr>
          <a:xfrm>
            <a:off x="6429388" y="3429000"/>
            <a:ext cx="2500330" cy="923330"/>
          </a:xfrm>
          <a:prstGeom prst="rect">
            <a:avLst/>
          </a:prstGeom>
          <a:noFill/>
        </p:spPr>
        <p:txBody>
          <a:bodyPr wrap="square" rtlCol="0">
            <a:spAutoFit/>
          </a:bodyPr>
          <a:lstStyle/>
          <a:p>
            <a:pPr algn="ctr"/>
            <a:r>
              <a:rPr lang="ru-RU" b="1" dirty="0" smtClean="0"/>
              <a:t>Производство молока и мяса в живой массе, тонн</a:t>
            </a:r>
            <a:endParaRPr lang="ru-RU" dirty="0"/>
          </a:p>
        </p:txBody>
      </p:sp>
      <p:sp>
        <p:nvSpPr>
          <p:cNvPr id="18" name="TextBox 17"/>
          <p:cNvSpPr txBox="1"/>
          <p:nvPr/>
        </p:nvSpPr>
        <p:spPr>
          <a:xfrm>
            <a:off x="7429521" y="4357694"/>
            <a:ext cx="928694" cy="369332"/>
          </a:xfrm>
          <a:prstGeom prst="rect">
            <a:avLst/>
          </a:prstGeom>
          <a:noFill/>
        </p:spPr>
        <p:txBody>
          <a:bodyPr wrap="square" rtlCol="0">
            <a:spAutoFit/>
          </a:bodyPr>
          <a:lstStyle/>
          <a:p>
            <a:pPr algn="ctr"/>
            <a:r>
              <a:rPr lang="ru-RU" b="1" dirty="0" smtClean="0"/>
              <a:t>2013 г.</a:t>
            </a:r>
            <a:endParaRPr lang="ru-RU" b="1" dirty="0"/>
          </a:p>
        </p:txBody>
      </p:sp>
      <p:sp>
        <p:nvSpPr>
          <p:cNvPr id="19" name="TextBox 18"/>
          <p:cNvSpPr txBox="1"/>
          <p:nvPr/>
        </p:nvSpPr>
        <p:spPr>
          <a:xfrm>
            <a:off x="8286777" y="4357694"/>
            <a:ext cx="857224" cy="369332"/>
          </a:xfrm>
          <a:prstGeom prst="rect">
            <a:avLst/>
          </a:prstGeom>
          <a:noFill/>
        </p:spPr>
        <p:txBody>
          <a:bodyPr wrap="square" rtlCol="0">
            <a:spAutoFit/>
          </a:bodyPr>
          <a:lstStyle/>
          <a:p>
            <a:r>
              <a:rPr lang="ru-RU" b="1" dirty="0" smtClean="0"/>
              <a:t>2017 г.</a:t>
            </a:r>
            <a:endParaRPr lang="ru-RU" b="1" dirty="0"/>
          </a:p>
        </p:txBody>
      </p:sp>
      <p:sp>
        <p:nvSpPr>
          <p:cNvPr id="20" name="TextBox 19"/>
          <p:cNvSpPr txBox="1"/>
          <p:nvPr/>
        </p:nvSpPr>
        <p:spPr>
          <a:xfrm>
            <a:off x="3571868" y="6000769"/>
            <a:ext cx="5429288" cy="646331"/>
          </a:xfrm>
          <a:prstGeom prst="rect">
            <a:avLst/>
          </a:prstGeom>
          <a:noFill/>
        </p:spPr>
        <p:txBody>
          <a:bodyPr wrap="square" rtlCol="0">
            <a:spAutoFit/>
          </a:bodyPr>
          <a:lstStyle/>
          <a:p>
            <a:pPr algn="ctr"/>
            <a:r>
              <a:rPr lang="ru-RU" b="1" dirty="0" smtClean="0">
                <a:solidFill>
                  <a:schemeClr val="tx2">
                    <a:lumMod val="50000"/>
                  </a:schemeClr>
                </a:solidFill>
              </a:rPr>
              <a:t>Плановый показатель по валовой продукции (2010/2017) выполнен на 174,4 %.</a:t>
            </a:r>
            <a:endParaRPr lang="ru-RU" b="1" dirty="0">
              <a:solidFill>
                <a:schemeClr val="tx2">
                  <a:lumMod val="50000"/>
                </a:schemeClr>
              </a:solidFill>
            </a:endParaRPr>
          </a:p>
        </p:txBody>
      </p:sp>
    </p:spTree>
  </p:cSld>
  <p:clrMapOvr>
    <a:masterClrMapping/>
  </p:clrMapOvr>
  <p:transition advTm="35225"/>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142852"/>
            <a:ext cx="8786874" cy="400110"/>
          </a:xfrm>
          <a:prstGeom prst="rect">
            <a:avLst/>
          </a:prstGeom>
        </p:spPr>
        <p:txBody>
          <a:bodyPr wrap="square">
            <a:spAutoFit/>
          </a:bodyPr>
          <a:lstStyle/>
          <a:p>
            <a:r>
              <a:rPr lang="ru-RU" sz="2000" b="1" dirty="0" smtClean="0"/>
              <a:t>Оценка</a:t>
            </a:r>
            <a:r>
              <a:rPr lang="ru-RU" b="1" dirty="0" smtClean="0"/>
              <a:t> развития отраслевой структуры экономики</a:t>
            </a:r>
            <a:endParaRPr lang="ru-RU" b="1" dirty="0"/>
          </a:p>
        </p:txBody>
      </p:sp>
      <p:sp>
        <p:nvSpPr>
          <p:cNvPr id="3" name="TextBox 2"/>
          <p:cNvSpPr txBox="1"/>
          <p:nvPr/>
        </p:nvSpPr>
        <p:spPr>
          <a:xfrm>
            <a:off x="142844" y="500042"/>
            <a:ext cx="8786874"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b="1" dirty="0" smtClean="0">
                <a:solidFill>
                  <a:schemeClr val="tx2">
                    <a:lumMod val="50000"/>
                  </a:schemeClr>
                </a:solidFill>
              </a:rPr>
              <a:t>Анализ развития малого и среднего предпринимательства</a:t>
            </a:r>
            <a:endParaRPr lang="ru-RU" b="1" dirty="0">
              <a:solidFill>
                <a:schemeClr val="tx2">
                  <a:lumMod val="50000"/>
                </a:schemeClr>
              </a:solidFill>
            </a:endParaRPr>
          </a:p>
        </p:txBody>
      </p:sp>
      <p:graphicFrame>
        <p:nvGraphicFramePr>
          <p:cNvPr id="4" name="Таблица 3"/>
          <p:cNvGraphicFramePr>
            <a:graphicFrameLocks noGrp="1"/>
          </p:cNvGraphicFramePr>
          <p:nvPr/>
        </p:nvGraphicFramePr>
        <p:xfrm>
          <a:off x="142845" y="1000109"/>
          <a:ext cx="6428644" cy="3470609"/>
        </p:xfrm>
        <a:graphic>
          <a:graphicData uri="http://schemas.openxmlformats.org/drawingml/2006/table">
            <a:tbl>
              <a:tblPr/>
              <a:tblGrid>
                <a:gridCol w="2571767"/>
                <a:gridCol w="571504"/>
                <a:gridCol w="571504"/>
                <a:gridCol w="440213"/>
                <a:gridCol w="498791"/>
                <a:gridCol w="632632"/>
                <a:gridCol w="553717"/>
                <a:gridCol w="588516"/>
              </a:tblGrid>
              <a:tr h="1049472">
                <a:tc>
                  <a:txBody>
                    <a:bodyPr/>
                    <a:lstStyle/>
                    <a:p>
                      <a:pPr algn="just">
                        <a:lnSpc>
                          <a:spcPct val="100000"/>
                        </a:lnSpc>
                        <a:spcAft>
                          <a:spcPts val="0"/>
                        </a:spcAft>
                      </a:pPr>
                      <a:r>
                        <a:rPr lang="ru-RU" sz="1400" b="1" kern="150" dirty="0">
                          <a:latin typeface="+mn-lt"/>
                          <a:ea typeface="Lucida Sans Unicode"/>
                          <a:cs typeface="Tahoma"/>
                        </a:rPr>
                        <a:t>Наименование показателя</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kern="150" dirty="0">
                          <a:latin typeface="+mn-lt"/>
                          <a:ea typeface="Lucida Sans Unicode"/>
                          <a:cs typeface="Tahoma"/>
                        </a:rPr>
                        <a:t>2013</a:t>
                      </a:r>
                    </a:p>
                    <a:p>
                      <a:pPr algn="ctr">
                        <a:lnSpc>
                          <a:spcPct val="100000"/>
                        </a:lnSpc>
                        <a:spcAft>
                          <a:spcPts val="0"/>
                        </a:spcAft>
                      </a:pPr>
                      <a:r>
                        <a:rPr lang="ru-RU" sz="1400" b="1" kern="150" dirty="0">
                          <a:latin typeface="+mn-lt"/>
                          <a:ea typeface="Lucida Sans Unicode"/>
                          <a:cs typeface="Tahoma"/>
                        </a:rPr>
                        <a:t>год</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c>
                  <a:txBody>
                    <a:bodyPr/>
                    <a:lstStyle/>
                    <a:p>
                      <a:pPr algn="ctr">
                        <a:lnSpc>
                          <a:spcPct val="100000"/>
                        </a:lnSpc>
                        <a:spcAft>
                          <a:spcPts val="0"/>
                        </a:spcAft>
                      </a:pPr>
                      <a:r>
                        <a:rPr lang="ru-RU" sz="1400" b="1" kern="150" dirty="0">
                          <a:latin typeface="+mn-lt"/>
                          <a:ea typeface="Lucida Sans Unicode"/>
                          <a:cs typeface="Tahoma"/>
                        </a:rPr>
                        <a:t>2014 год</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kern="150" dirty="0">
                          <a:latin typeface="+mn-lt"/>
                          <a:ea typeface="Lucida Sans Unicode"/>
                          <a:cs typeface="Tahoma"/>
                        </a:rPr>
                        <a:t>2015 год</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kern="150" dirty="0">
                          <a:latin typeface="+mn-lt"/>
                          <a:ea typeface="Lucida Sans Unicode"/>
                          <a:cs typeface="Tahoma"/>
                        </a:rPr>
                        <a:t>2016 год</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kern="150" dirty="0">
                          <a:latin typeface="+mn-lt"/>
                          <a:ea typeface="Lucida Sans Unicode"/>
                          <a:cs typeface="Tahoma"/>
                        </a:rPr>
                        <a:t>2017</a:t>
                      </a:r>
                    </a:p>
                    <a:p>
                      <a:pPr algn="ctr">
                        <a:lnSpc>
                          <a:spcPct val="100000"/>
                        </a:lnSpc>
                        <a:spcAft>
                          <a:spcPts val="0"/>
                        </a:spcAft>
                      </a:pPr>
                      <a:r>
                        <a:rPr lang="ru-RU" sz="1400" b="1" kern="150" dirty="0">
                          <a:latin typeface="+mn-lt"/>
                          <a:ea typeface="Lucida Sans Unicode"/>
                          <a:cs typeface="Tahoma"/>
                        </a:rPr>
                        <a:t>год</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c>
                  <a:txBody>
                    <a:bodyPr/>
                    <a:lstStyle/>
                    <a:p>
                      <a:pPr algn="ctr">
                        <a:lnSpc>
                          <a:spcPct val="100000"/>
                        </a:lnSpc>
                        <a:spcAft>
                          <a:spcPts val="0"/>
                        </a:spcAft>
                      </a:pPr>
                      <a:r>
                        <a:rPr lang="ru-RU" sz="1400" b="1" kern="150" dirty="0">
                          <a:latin typeface="+mn-lt"/>
                          <a:ea typeface="Lucida Sans Unicode"/>
                          <a:cs typeface="Tahoma"/>
                        </a:rPr>
                        <a:t>Доля в </a:t>
                      </a:r>
                      <a:r>
                        <a:rPr lang="ru-RU" sz="1400" b="1" kern="150" dirty="0" err="1">
                          <a:latin typeface="+mn-lt"/>
                          <a:ea typeface="Lucida Sans Unicode"/>
                          <a:cs typeface="Tahoma"/>
                        </a:rPr>
                        <a:t>Заб</a:t>
                      </a:r>
                      <a:r>
                        <a:rPr lang="ru-RU" sz="1400" b="1" kern="150" dirty="0">
                          <a:latin typeface="+mn-lt"/>
                          <a:ea typeface="Lucida Sans Unicode"/>
                          <a:cs typeface="Tahoma"/>
                        </a:rPr>
                        <a:t>. крае</a:t>
                      </a:r>
                    </a:p>
                    <a:p>
                      <a:pPr algn="ctr">
                        <a:lnSpc>
                          <a:spcPct val="100000"/>
                        </a:lnSpc>
                        <a:spcAft>
                          <a:spcPts val="0"/>
                        </a:spcAft>
                      </a:pPr>
                      <a:r>
                        <a:rPr lang="ru-RU" sz="1400" b="1" kern="150" dirty="0">
                          <a:latin typeface="+mn-lt"/>
                          <a:ea typeface="Lucida Sans Unicode"/>
                          <a:cs typeface="Tahoma"/>
                        </a:rPr>
                        <a:t>2017 год </a:t>
                      </a:r>
                      <a:r>
                        <a:rPr lang="ru-RU" sz="1400" b="1" kern="150" dirty="0" smtClean="0">
                          <a:latin typeface="+mn-lt"/>
                          <a:ea typeface="Lucida Sans Unicode"/>
                          <a:cs typeface="Tahoma"/>
                        </a:rPr>
                        <a:t>, </a:t>
                      </a:r>
                      <a:r>
                        <a:rPr lang="ru-RU" sz="1400" b="1" kern="150" dirty="0">
                          <a:latin typeface="+mn-lt"/>
                          <a:ea typeface="Lucida Sans Unicode"/>
                          <a:cs typeface="Tahoma"/>
                        </a:rPr>
                        <a:t>%</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c>
                  <a:txBody>
                    <a:bodyPr/>
                    <a:lstStyle/>
                    <a:p>
                      <a:pPr algn="ctr">
                        <a:lnSpc>
                          <a:spcPct val="100000"/>
                        </a:lnSpc>
                        <a:spcAft>
                          <a:spcPts val="0"/>
                        </a:spcAft>
                      </a:pPr>
                      <a:r>
                        <a:rPr lang="ru-RU" sz="1400" b="1" kern="150" dirty="0">
                          <a:latin typeface="+mn-lt"/>
                          <a:ea typeface="Lucida Sans Unicode"/>
                          <a:cs typeface="Tahoma"/>
                        </a:rPr>
                        <a:t>Доля в РФ, </a:t>
                      </a:r>
                    </a:p>
                    <a:p>
                      <a:pPr algn="ctr">
                        <a:lnSpc>
                          <a:spcPct val="100000"/>
                        </a:lnSpc>
                        <a:spcAft>
                          <a:spcPts val="0"/>
                        </a:spcAft>
                      </a:pPr>
                      <a:r>
                        <a:rPr lang="ru-RU" sz="1400" b="1" kern="150" dirty="0">
                          <a:latin typeface="+mn-lt"/>
                          <a:ea typeface="Lucida Sans Unicode"/>
                          <a:cs typeface="Tahoma"/>
                        </a:rPr>
                        <a:t>2017 </a:t>
                      </a:r>
                      <a:r>
                        <a:rPr lang="ru-RU" sz="1400" b="1" kern="150" dirty="0" smtClean="0">
                          <a:latin typeface="+mn-lt"/>
                          <a:ea typeface="Lucida Sans Unicode"/>
                          <a:cs typeface="Tahoma"/>
                        </a:rPr>
                        <a:t>год, </a:t>
                      </a:r>
                      <a:r>
                        <a:rPr lang="ru-RU" sz="1400" b="1" kern="150" dirty="0">
                          <a:latin typeface="+mn-lt"/>
                          <a:ea typeface="Lucida Sans Unicode"/>
                          <a:cs typeface="Tahoma"/>
                        </a:rPr>
                        <a:t>%</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r>
              <a:tr h="629683">
                <a:tc>
                  <a:txBody>
                    <a:bodyPr/>
                    <a:lstStyle/>
                    <a:p>
                      <a:pPr algn="just">
                        <a:lnSpc>
                          <a:spcPct val="100000"/>
                        </a:lnSpc>
                        <a:spcAft>
                          <a:spcPts val="0"/>
                        </a:spcAft>
                      </a:pPr>
                      <a:r>
                        <a:rPr lang="ru-RU" sz="1400" b="1" kern="150" dirty="0">
                          <a:solidFill>
                            <a:srgbClr val="000000"/>
                          </a:solidFill>
                          <a:latin typeface="+mn-lt"/>
                          <a:ea typeface="Times New Roman"/>
                          <a:cs typeface="Tahoma"/>
                        </a:rPr>
                        <a:t>Количество субъектов малого и среднего предпринимательства</a:t>
                      </a:r>
                      <a:r>
                        <a:rPr lang="ru-RU" sz="1400" b="1" kern="150" dirty="0" smtClean="0">
                          <a:solidFill>
                            <a:srgbClr val="000000"/>
                          </a:solidFill>
                          <a:latin typeface="+mn-lt"/>
                          <a:ea typeface="Times New Roman"/>
                          <a:cs typeface="Tahoma"/>
                        </a:rPr>
                        <a:t>, </a:t>
                      </a:r>
                      <a:r>
                        <a:rPr lang="ru-RU" sz="1400" b="1" kern="150" dirty="0">
                          <a:solidFill>
                            <a:srgbClr val="000000"/>
                          </a:solidFill>
                          <a:latin typeface="+mn-lt"/>
                          <a:ea typeface="Times New Roman"/>
                          <a:cs typeface="Tahoma"/>
                        </a:rPr>
                        <a:t>в т.ч.:</a:t>
                      </a:r>
                      <a:endParaRPr lang="ru-RU" sz="1400" b="1" kern="150" dirty="0">
                        <a:latin typeface="+mn-lt"/>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dirty="0">
                          <a:solidFill>
                            <a:srgbClr val="000000"/>
                          </a:solidFill>
                          <a:latin typeface="+mn-lt"/>
                          <a:ea typeface="Times New Roman"/>
                          <a:cs typeface="Times New Roman"/>
                        </a:rPr>
                        <a:t>668</a:t>
                      </a:r>
                      <a:endParaRPr lang="ru-RU" sz="1400" b="1" dirty="0">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c>
                  <a:txBody>
                    <a:bodyPr/>
                    <a:lstStyle/>
                    <a:p>
                      <a:pPr algn="ctr">
                        <a:lnSpc>
                          <a:spcPct val="100000"/>
                        </a:lnSpc>
                        <a:spcAft>
                          <a:spcPts val="0"/>
                        </a:spcAft>
                      </a:pPr>
                      <a:r>
                        <a:rPr lang="ru-RU" sz="1400" b="1">
                          <a:solidFill>
                            <a:srgbClr val="000000"/>
                          </a:solidFill>
                          <a:latin typeface="+mn-lt"/>
                          <a:ea typeface="Times New Roman"/>
                          <a:cs typeface="Times New Roman"/>
                        </a:rPr>
                        <a:t>670</a:t>
                      </a:r>
                      <a:endParaRPr lang="ru-RU" sz="1400" b="1">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a:solidFill>
                            <a:srgbClr val="000000"/>
                          </a:solidFill>
                          <a:latin typeface="+mn-lt"/>
                          <a:ea typeface="Times New Roman"/>
                          <a:cs typeface="Times New Roman"/>
                        </a:rPr>
                        <a:t>674</a:t>
                      </a:r>
                      <a:endParaRPr lang="ru-RU" sz="1400" b="1">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dirty="0">
                          <a:solidFill>
                            <a:srgbClr val="000000"/>
                          </a:solidFill>
                          <a:latin typeface="+mn-lt"/>
                          <a:ea typeface="Times New Roman"/>
                          <a:cs typeface="Times New Roman"/>
                        </a:rPr>
                        <a:t>662</a:t>
                      </a:r>
                      <a:endParaRPr lang="ru-RU" sz="1400" b="1" dirty="0">
                        <a:latin typeface="+mn-lt"/>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dirty="0">
                          <a:solidFill>
                            <a:srgbClr val="000000"/>
                          </a:solidFill>
                          <a:latin typeface="+mn-lt"/>
                          <a:ea typeface="Times New Roman"/>
                          <a:cs typeface="Times New Roman"/>
                        </a:rPr>
                        <a:t>605</a:t>
                      </a:r>
                      <a:endParaRPr lang="ru-RU" sz="1400" b="1" dirty="0">
                        <a:latin typeface="+mn-lt"/>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c>
                  <a:txBody>
                    <a:bodyPr/>
                    <a:lstStyle/>
                    <a:p>
                      <a:pPr algn="ctr">
                        <a:lnSpc>
                          <a:spcPct val="100000"/>
                        </a:lnSpc>
                        <a:spcAft>
                          <a:spcPts val="0"/>
                        </a:spcAft>
                      </a:pPr>
                      <a:r>
                        <a:rPr lang="ru-RU" sz="1400" b="1" kern="150">
                          <a:latin typeface="+mn-lt"/>
                          <a:ea typeface="Lucida Sans Unicode"/>
                          <a:cs typeface="Tahoma"/>
                        </a:rPr>
                        <a:t>2</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c>
                  <a:txBody>
                    <a:bodyPr/>
                    <a:lstStyle/>
                    <a:p>
                      <a:pPr algn="ctr">
                        <a:lnSpc>
                          <a:spcPct val="100000"/>
                        </a:lnSpc>
                        <a:spcAft>
                          <a:spcPts val="0"/>
                        </a:spcAft>
                      </a:pPr>
                      <a:r>
                        <a:rPr lang="ru-RU" sz="1400" b="1" kern="150" dirty="0">
                          <a:latin typeface="+mn-lt"/>
                          <a:ea typeface="Lucida Sans Unicode"/>
                          <a:cs typeface="Tahoma"/>
                        </a:rPr>
                        <a:t>0,01</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r>
              <a:tr h="209894">
                <a:tc>
                  <a:txBody>
                    <a:bodyPr/>
                    <a:lstStyle/>
                    <a:p>
                      <a:pPr algn="just">
                        <a:lnSpc>
                          <a:spcPct val="100000"/>
                        </a:lnSpc>
                        <a:spcAft>
                          <a:spcPts val="0"/>
                        </a:spcAft>
                      </a:pPr>
                      <a:r>
                        <a:rPr lang="ru-RU" sz="1400" b="1" kern="150" dirty="0">
                          <a:solidFill>
                            <a:srgbClr val="000000"/>
                          </a:solidFill>
                          <a:latin typeface="+mn-lt"/>
                          <a:ea typeface="Times New Roman"/>
                          <a:cs typeface="Tahoma"/>
                        </a:rPr>
                        <a:t>Средних </a:t>
                      </a:r>
                      <a:r>
                        <a:rPr lang="ru-RU" sz="1400" b="1" kern="150" dirty="0" smtClean="0">
                          <a:solidFill>
                            <a:srgbClr val="000000"/>
                          </a:solidFill>
                          <a:latin typeface="+mn-lt"/>
                          <a:ea typeface="Times New Roman"/>
                          <a:cs typeface="Tahoma"/>
                        </a:rPr>
                        <a:t>предприятий, ед.</a:t>
                      </a:r>
                      <a:endParaRPr lang="ru-RU" sz="1400" b="1" kern="150" dirty="0">
                        <a:latin typeface="+mn-lt"/>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endParaRPr lang="ru-RU" sz="1400" b="1" kern="150" dirty="0">
                        <a:latin typeface="+mn-lt"/>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c>
                  <a:txBody>
                    <a:bodyPr/>
                    <a:lstStyle/>
                    <a:p>
                      <a:pPr algn="ctr">
                        <a:lnSpc>
                          <a:spcPct val="100000"/>
                        </a:lnSpc>
                        <a:spcAft>
                          <a:spcPts val="0"/>
                        </a:spcAft>
                      </a:pPr>
                      <a:endParaRPr lang="ru-RU" sz="1400" b="1" kern="150">
                        <a:latin typeface="+mn-lt"/>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a:solidFill>
                            <a:srgbClr val="000000"/>
                          </a:solidFill>
                          <a:latin typeface="+mn-lt"/>
                          <a:ea typeface="Times New Roman"/>
                          <a:cs typeface="Times New Roman"/>
                        </a:rPr>
                        <a:t>2</a:t>
                      </a:r>
                      <a:endParaRPr lang="ru-RU" sz="1400" b="1">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dirty="0">
                          <a:solidFill>
                            <a:srgbClr val="000000"/>
                          </a:solidFill>
                          <a:latin typeface="+mn-lt"/>
                          <a:ea typeface="Times New Roman"/>
                          <a:cs typeface="Times New Roman"/>
                        </a:rPr>
                        <a:t>2</a:t>
                      </a:r>
                      <a:endParaRPr lang="ru-RU" sz="1400" b="1" dirty="0">
                        <a:latin typeface="+mn-lt"/>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dirty="0">
                          <a:solidFill>
                            <a:srgbClr val="000000"/>
                          </a:solidFill>
                          <a:latin typeface="+mn-lt"/>
                          <a:ea typeface="Times New Roman"/>
                          <a:cs typeface="Times New Roman"/>
                        </a:rPr>
                        <a:t>2</a:t>
                      </a:r>
                      <a:endParaRPr lang="ru-RU" sz="1400" b="1" dirty="0">
                        <a:latin typeface="+mn-lt"/>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c>
                  <a:txBody>
                    <a:bodyPr/>
                    <a:lstStyle/>
                    <a:p>
                      <a:pPr algn="ctr">
                        <a:lnSpc>
                          <a:spcPct val="100000"/>
                        </a:lnSpc>
                        <a:spcAft>
                          <a:spcPts val="0"/>
                        </a:spcAft>
                      </a:pPr>
                      <a:endParaRPr lang="ru-RU" sz="1400" b="1" kern="150">
                        <a:latin typeface="+mn-lt"/>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c>
                  <a:txBody>
                    <a:bodyPr/>
                    <a:lstStyle/>
                    <a:p>
                      <a:pPr algn="ctr">
                        <a:lnSpc>
                          <a:spcPct val="100000"/>
                        </a:lnSpc>
                        <a:spcAft>
                          <a:spcPts val="0"/>
                        </a:spcAft>
                      </a:pPr>
                      <a:endParaRPr lang="ru-RU" sz="1400" b="1" kern="150" dirty="0">
                        <a:latin typeface="+mn-lt"/>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r>
              <a:tr h="209894">
                <a:tc>
                  <a:txBody>
                    <a:bodyPr/>
                    <a:lstStyle/>
                    <a:p>
                      <a:pPr algn="just">
                        <a:lnSpc>
                          <a:spcPct val="100000"/>
                        </a:lnSpc>
                        <a:spcAft>
                          <a:spcPts val="0"/>
                        </a:spcAft>
                      </a:pPr>
                      <a:r>
                        <a:rPr lang="ru-RU" sz="1400" b="1" kern="150" dirty="0">
                          <a:solidFill>
                            <a:srgbClr val="000000"/>
                          </a:solidFill>
                          <a:latin typeface="+mn-lt"/>
                          <a:ea typeface="Times New Roman"/>
                          <a:cs typeface="Tahoma"/>
                        </a:rPr>
                        <a:t>Малых </a:t>
                      </a:r>
                      <a:r>
                        <a:rPr lang="ru-RU" sz="1400" b="1" kern="150" dirty="0" smtClean="0">
                          <a:solidFill>
                            <a:srgbClr val="000000"/>
                          </a:solidFill>
                          <a:latin typeface="+mn-lt"/>
                          <a:ea typeface="Times New Roman"/>
                          <a:cs typeface="Tahoma"/>
                        </a:rPr>
                        <a:t>предприятий, ед.</a:t>
                      </a:r>
                      <a:endParaRPr lang="ru-RU" sz="1400" b="1" kern="150" dirty="0">
                        <a:latin typeface="+mn-lt"/>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dirty="0">
                          <a:solidFill>
                            <a:srgbClr val="000000"/>
                          </a:solidFill>
                          <a:latin typeface="+mn-lt"/>
                          <a:ea typeface="Times New Roman"/>
                          <a:cs typeface="Times New Roman"/>
                        </a:rPr>
                        <a:t>68</a:t>
                      </a:r>
                      <a:endParaRPr lang="ru-RU" sz="1400" b="1" dirty="0">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c>
                  <a:txBody>
                    <a:bodyPr/>
                    <a:lstStyle/>
                    <a:p>
                      <a:pPr algn="ctr">
                        <a:lnSpc>
                          <a:spcPct val="100000"/>
                        </a:lnSpc>
                        <a:spcAft>
                          <a:spcPts val="0"/>
                        </a:spcAft>
                      </a:pPr>
                      <a:r>
                        <a:rPr lang="ru-RU" sz="1400" b="1">
                          <a:solidFill>
                            <a:srgbClr val="000000"/>
                          </a:solidFill>
                          <a:latin typeface="+mn-lt"/>
                          <a:ea typeface="Times New Roman"/>
                          <a:cs typeface="Times New Roman"/>
                        </a:rPr>
                        <a:t>70</a:t>
                      </a:r>
                      <a:endParaRPr lang="ru-RU" sz="1400" b="1">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a:solidFill>
                            <a:srgbClr val="000000"/>
                          </a:solidFill>
                          <a:latin typeface="+mn-lt"/>
                          <a:ea typeface="Times New Roman"/>
                          <a:cs typeface="Times New Roman"/>
                        </a:rPr>
                        <a:t>73</a:t>
                      </a:r>
                      <a:endParaRPr lang="ru-RU" sz="1400" b="1">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dirty="0">
                          <a:solidFill>
                            <a:srgbClr val="000000"/>
                          </a:solidFill>
                          <a:latin typeface="+mn-lt"/>
                          <a:ea typeface="Times New Roman"/>
                          <a:cs typeface="Times New Roman"/>
                        </a:rPr>
                        <a:t>73</a:t>
                      </a:r>
                      <a:endParaRPr lang="ru-RU" sz="1400" b="1" dirty="0">
                        <a:latin typeface="+mn-lt"/>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dirty="0">
                          <a:solidFill>
                            <a:srgbClr val="000000"/>
                          </a:solidFill>
                          <a:latin typeface="+mn-lt"/>
                          <a:ea typeface="Times New Roman"/>
                          <a:cs typeface="Times New Roman"/>
                        </a:rPr>
                        <a:t>73</a:t>
                      </a:r>
                      <a:endParaRPr lang="ru-RU" sz="1400" b="1" dirty="0">
                        <a:latin typeface="+mn-lt"/>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c>
                  <a:txBody>
                    <a:bodyPr/>
                    <a:lstStyle/>
                    <a:p>
                      <a:pPr algn="ctr">
                        <a:lnSpc>
                          <a:spcPct val="100000"/>
                        </a:lnSpc>
                        <a:spcAft>
                          <a:spcPts val="0"/>
                        </a:spcAft>
                      </a:pPr>
                      <a:endParaRPr lang="ru-RU" sz="1400" b="1" kern="150">
                        <a:latin typeface="+mn-lt"/>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c>
                  <a:txBody>
                    <a:bodyPr/>
                    <a:lstStyle/>
                    <a:p>
                      <a:pPr algn="ctr">
                        <a:lnSpc>
                          <a:spcPct val="100000"/>
                        </a:lnSpc>
                        <a:spcAft>
                          <a:spcPts val="0"/>
                        </a:spcAft>
                      </a:pPr>
                      <a:endParaRPr lang="ru-RU" sz="1400" b="1" kern="150" dirty="0">
                        <a:latin typeface="+mn-lt"/>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r>
              <a:tr h="209894">
                <a:tc>
                  <a:txBody>
                    <a:bodyPr/>
                    <a:lstStyle/>
                    <a:p>
                      <a:pPr>
                        <a:lnSpc>
                          <a:spcPct val="100000"/>
                        </a:lnSpc>
                        <a:spcAft>
                          <a:spcPts val="0"/>
                        </a:spcAft>
                      </a:pPr>
                      <a:r>
                        <a:rPr lang="ru-RU" sz="1400" b="1" dirty="0">
                          <a:solidFill>
                            <a:srgbClr val="000000"/>
                          </a:solidFill>
                          <a:latin typeface="+mn-lt"/>
                          <a:ea typeface="Times New Roman"/>
                          <a:cs typeface="Times New Roman"/>
                        </a:rPr>
                        <a:t>ИП, </a:t>
                      </a:r>
                      <a:r>
                        <a:rPr lang="ru-RU" sz="1400" b="1" dirty="0" smtClean="0">
                          <a:solidFill>
                            <a:srgbClr val="000000"/>
                          </a:solidFill>
                          <a:latin typeface="+mn-lt"/>
                          <a:ea typeface="Times New Roman"/>
                          <a:cs typeface="Times New Roman"/>
                        </a:rPr>
                        <a:t>ед., в </a:t>
                      </a:r>
                      <a:r>
                        <a:rPr lang="ru-RU" sz="1400" b="1" dirty="0">
                          <a:solidFill>
                            <a:srgbClr val="000000"/>
                          </a:solidFill>
                          <a:latin typeface="+mn-lt"/>
                          <a:ea typeface="Times New Roman"/>
                          <a:cs typeface="Times New Roman"/>
                        </a:rPr>
                        <a:t>т.ч.:</a:t>
                      </a:r>
                      <a:endParaRPr lang="ru-RU" sz="1400" b="1" dirty="0">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dirty="0">
                          <a:solidFill>
                            <a:srgbClr val="000000"/>
                          </a:solidFill>
                          <a:latin typeface="+mn-lt"/>
                          <a:ea typeface="Times New Roman"/>
                          <a:cs typeface="Times New Roman"/>
                        </a:rPr>
                        <a:t>600</a:t>
                      </a:r>
                      <a:endParaRPr lang="ru-RU" sz="1400" b="1" dirty="0">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c>
                  <a:txBody>
                    <a:bodyPr/>
                    <a:lstStyle/>
                    <a:p>
                      <a:pPr algn="ctr">
                        <a:lnSpc>
                          <a:spcPct val="100000"/>
                        </a:lnSpc>
                        <a:spcAft>
                          <a:spcPts val="0"/>
                        </a:spcAft>
                      </a:pPr>
                      <a:r>
                        <a:rPr lang="ru-RU" sz="1400" b="1">
                          <a:solidFill>
                            <a:srgbClr val="000000"/>
                          </a:solidFill>
                          <a:latin typeface="+mn-lt"/>
                          <a:ea typeface="Times New Roman"/>
                          <a:cs typeface="Times New Roman"/>
                        </a:rPr>
                        <a:t>600</a:t>
                      </a:r>
                      <a:endParaRPr lang="ru-RU" sz="1400" b="1">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a:solidFill>
                            <a:srgbClr val="000000"/>
                          </a:solidFill>
                          <a:latin typeface="+mn-lt"/>
                          <a:ea typeface="Times New Roman"/>
                          <a:cs typeface="Times New Roman"/>
                        </a:rPr>
                        <a:t>599</a:t>
                      </a:r>
                      <a:endParaRPr lang="ru-RU" sz="1400" b="1">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dirty="0">
                          <a:solidFill>
                            <a:srgbClr val="000000"/>
                          </a:solidFill>
                          <a:latin typeface="+mn-lt"/>
                          <a:ea typeface="Times New Roman"/>
                          <a:cs typeface="Times New Roman"/>
                        </a:rPr>
                        <a:t>587</a:t>
                      </a:r>
                      <a:endParaRPr lang="ru-RU" sz="1400" b="1" dirty="0">
                        <a:latin typeface="+mn-lt"/>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dirty="0">
                          <a:solidFill>
                            <a:srgbClr val="000000"/>
                          </a:solidFill>
                          <a:latin typeface="+mn-lt"/>
                          <a:ea typeface="Times New Roman"/>
                          <a:cs typeface="Times New Roman"/>
                        </a:rPr>
                        <a:t>530</a:t>
                      </a:r>
                      <a:endParaRPr lang="ru-RU" sz="1400" b="1" dirty="0">
                        <a:latin typeface="+mn-lt"/>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c>
                  <a:txBody>
                    <a:bodyPr/>
                    <a:lstStyle/>
                    <a:p>
                      <a:pPr algn="ctr">
                        <a:lnSpc>
                          <a:spcPct val="100000"/>
                        </a:lnSpc>
                        <a:spcAft>
                          <a:spcPts val="0"/>
                        </a:spcAft>
                      </a:pPr>
                      <a:endParaRPr lang="ru-RU" sz="1400" b="1" kern="150">
                        <a:latin typeface="+mn-lt"/>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c>
                  <a:txBody>
                    <a:bodyPr/>
                    <a:lstStyle/>
                    <a:p>
                      <a:pPr algn="ctr">
                        <a:lnSpc>
                          <a:spcPct val="100000"/>
                        </a:lnSpc>
                        <a:spcAft>
                          <a:spcPts val="0"/>
                        </a:spcAft>
                      </a:pPr>
                      <a:endParaRPr lang="ru-RU" sz="1400" b="1" kern="150" dirty="0">
                        <a:latin typeface="+mn-lt"/>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r>
              <a:tr h="209894">
                <a:tc>
                  <a:txBody>
                    <a:bodyPr/>
                    <a:lstStyle/>
                    <a:p>
                      <a:pPr>
                        <a:lnSpc>
                          <a:spcPct val="100000"/>
                        </a:lnSpc>
                        <a:spcAft>
                          <a:spcPts val="0"/>
                        </a:spcAft>
                      </a:pPr>
                      <a:r>
                        <a:rPr lang="ru-RU" sz="1400" b="1" dirty="0" smtClean="0">
                          <a:solidFill>
                            <a:srgbClr val="000000"/>
                          </a:solidFill>
                          <a:latin typeface="+mn-lt"/>
                          <a:ea typeface="Times New Roman"/>
                          <a:cs typeface="Times New Roman"/>
                        </a:rPr>
                        <a:t>КФХ, ед.</a:t>
                      </a:r>
                      <a:endParaRPr lang="ru-RU" sz="1400" b="1" dirty="0">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dirty="0">
                          <a:solidFill>
                            <a:srgbClr val="000000"/>
                          </a:solidFill>
                          <a:latin typeface="+mn-lt"/>
                          <a:ea typeface="Times New Roman"/>
                          <a:cs typeface="Times New Roman"/>
                        </a:rPr>
                        <a:t>53</a:t>
                      </a:r>
                      <a:endParaRPr lang="ru-RU" sz="1400" b="1" dirty="0">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c>
                  <a:txBody>
                    <a:bodyPr/>
                    <a:lstStyle/>
                    <a:p>
                      <a:pPr algn="ctr">
                        <a:lnSpc>
                          <a:spcPct val="100000"/>
                        </a:lnSpc>
                        <a:spcAft>
                          <a:spcPts val="0"/>
                        </a:spcAft>
                      </a:pPr>
                      <a:r>
                        <a:rPr lang="ru-RU" sz="1400" b="1">
                          <a:solidFill>
                            <a:srgbClr val="000000"/>
                          </a:solidFill>
                          <a:latin typeface="+mn-lt"/>
                          <a:ea typeface="Times New Roman"/>
                          <a:cs typeface="Times New Roman"/>
                        </a:rPr>
                        <a:t>53</a:t>
                      </a:r>
                      <a:endParaRPr lang="ru-RU" sz="1400" b="1">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a:solidFill>
                            <a:srgbClr val="000000"/>
                          </a:solidFill>
                          <a:latin typeface="+mn-lt"/>
                          <a:ea typeface="Times New Roman"/>
                          <a:cs typeface="Times New Roman"/>
                        </a:rPr>
                        <a:t>53</a:t>
                      </a:r>
                      <a:endParaRPr lang="ru-RU" sz="1400" b="1">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dirty="0">
                          <a:solidFill>
                            <a:srgbClr val="000000"/>
                          </a:solidFill>
                          <a:latin typeface="+mn-lt"/>
                          <a:ea typeface="Times New Roman"/>
                          <a:cs typeface="Times New Roman"/>
                        </a:rPr>
                        <a:t>49</a:t>
                      </a:r>
                      <a:endParaRPr lang="ru-RU" sz="1400" b="1" dirty="0">
                        <a:latin typeface="+mn-lt"/>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dirty="0">
                          <a:solidFill>
                            <a:srgbClr val="000000"/>
                          </a:solidFill>
                          <a:latin typeface="+mn-lt"/>
                          <a:ea typeface="Times New Roman"/>
                          <a:cs typeface="Times New Roman"/>
                        </a:rPr>
                        <a:t>30</a:t>
                      </a:r>
                      <a:endParaRPr lang="ru-RU" sz="1400" b="1" dirty="0">
                        <a:latin typeface="+mn-lt"/>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c>
                  <a:txBody>
                    <a:bodyPr/>
                    <a:lstStyle/>
                    <a:p>
                      <a:pPr algn="ctr">
                        <a:lnSpc>
                          <a:spcPct val="100000"/>
                        </a:lnSpc>
                        <a:spcAft>
                          <a:spcPts val="0"/>
                        </a:spcAft>
                      </a:pPr>
                      <a:endParaRPr lang="ru-RU" sz="1400" b="1" kern="150">
                        <a:latin typeface="+mn-lt"/>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c>
                  <a:txBody>
                    <a:bodyPr/>
                    <a:lstStyle/>
                    <a:p>
                      <a:pPr algn="ctr">
                        <a:lnSpc>
                          <a:spcPct val="100000"/>
                        </a:lnSpc>
                        <a:spcAft>
                          <a:spcPts val="0"/>
                        </a:spcAft>
                      </a:pPr>
                      <a:endParaRPr lang="ru-RU" sz="1400" b="1" kern="150" dirty="0">
                        <a:latin typeface="+mn-lt"/>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r>
              <a:tr h="910289">
                <a:tc>
                  <a:txBody>
                    <a:bodyPr/>
                    <a:lstStyle/>
                    <a:p>
                      <a:pPr algn="just">
                        <a:lnSpc>
                          <a:spcPct val="100000"/>
                        </a:lnSpc>
                        <a:spcAft>
                          <a:spcPts val="0"/>
                        </a:spcAft>
                      </a:pPr>
                      <a:r>
                        <a:rPr lang="ru-RU" sz="1400" b="1" kern="150" dirty="0">
                          <a:solidFill>
                            <a:srgbClr val="000000"/>
                          </a:solidFill>
                          <a:latin typeface="+mn-lt"/>
                          <a:ea typeface="Times New Roman"/>
                          <a:cs typeface="Tahoma"/>
                        </a:rPr>
                        <a:t>Число субъектов малого и среднего предпринимательства на 10 тыс. человек населения</a:t>
                      </a:r>
                      <a:endParaRPr lang="ru-RU" sz="1400" b="1" kern="150" dirty="0">
                        <a:latin typeface="+mn-lt"/>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dirty="0">
                          <a:solidFill>
                            <a:srgbClr val="000000"/>
                          </a:solidFill>
                          <a:latin typeface="+mn-lt"/>
                          <a:ea typeface="Times New Roman"/>
                          <a:cs typeface="Times New Roman"/>
                        </a:rPr>
                        <a:t>204,2</a:t>
                      </a:r>
                      <a:endParaRPr lang="ru-RU" sz="1400" b="1" dirty="0">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c>
                  <a:txBody>
                    <a:bodyPr/>
                    <a:lstStyle/>
                    <a:p>
                      <a:pPr algn="ctr">
                        <a:lnSpc>
                          <a:spcPct val="100000"/>
                        </a:lnSpc>
                        <a:spcAft>
                          <a:spcPts val="0"/>
                        </a:spcAft>
                      </a:pPr>
                      <a:r>
                        <a:rPr lang="ru-RU" sz="1400" b="1" dirty="0">
                          <a:solidFill>
                            <a:srgbClr val="000000"/>
                          </a:solidFill>
                          <a:latin typeface="+mn-lt"/>
                          <a:ea typeface="Times New Roman"/>
                          <a:cs typeface="Times New Roman"/>
                        </a:rPr>
                        <a:t>203,6</a:t>
                      </a:r>
                      <a:endParaRPr lang="ru-RU" sz="1400" b="1" dirty="0">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dirty="0">
                          <a:solidFill>
                            <a:srgbClr val="000000"/>
                          </a:solidFill>
                          <a:latin typeface="+mn-lt"/>
                          <a:ea typeface="Times New Roman"/>
                          <a:cs typeface="Times New Roman"/>
                        </a:rPr>
                        <a:t>202</a:t>
                      </a:r>
                      <a:endParaRPr lang="ru-RU" sz="1400" b="1" dirty="0">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dirty="0">
                          <a:solidFill>
                            <a:srgbClr val="000000"/>
                          </a:solidFill>
                          <a:latin typeface="+mn-lt"/>
                          <a:ea typeface="Times New Roman"/>
                          <a:cs typeface="Times New Roman"/>
                        </a:rPr>
                        <a:t>201</a:t>
                      </a:r>
                      <a:endParaRPr lang="ru-RU" sz="1400" b="1" dirty="0">
                        <a:latin typeface="+mn-lt"/>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dirty="0">
                          <a:solidFill>
                            <a:srgbClr val="000000"/>
                          </a:solidFill>
                          <a:latin typeface="+mn-lt"/>
                          <a:ea typeface="Times New Roman"/>
                          <a:cs typeface="Times New Roman"/>
                        </a:rPr>
                        <a:t>185</a:t>
                      </a:r>
                      <a:endParaRPr lang="ru-RU" sz="1400" b="1" dirty="0">
                        <a:latin typeface="+mn-lt"/>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c>
                  <a:txBody>
                    <a:bodyPr/>
                    <a:lstStyle/>
                    <a:p>
                      <a:pPr algn="ctr">
                        <a:lnSpc>
                          <a:spcPct val="100000"/>
                        </a:lnSpc>
                        <a:spcAft>
                          <a:spcPts val="0"/>
                        </a:spcAft>
                      </a:pPr>
                      <a:endParaRPr lang="ru-RU" sz="1400" b="1" kern="150" dirty="0">
                        <a:latin typeface="+mn-lt"/>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c>
                  <a:txBody>
                    <a:bodyPr/>
                    <a:lstStyle/>
                    <a:p>
                      <a:pPr algn="ctr">
                        <a:lnSpc>
                          <a:spcPct val="100000"/>
                        </a:lnSpc>
                        <a:spcAft>
                          <a:spcPts val="0"/>
                        </a:spcAft>
                      </a:pPr>
                      <a:endParaRPr lang="ru-RU" sz="1400" b="1" kern="150" dirty="0">
                        <a:latin typeface="+mn-lt"/>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40000"/>
                        <a:lumOff val="60000"/>
                      </a:schemeClr>
                    </a:solidFill>
                  </a:tcPr>
                </a:tc>
              </a:tr>
            </a:tbl>
          </a:graphicData>
        </a:graphic>
      </p:graphicFrame>
      <p:graphicFrame>
        <p:nvGraphicFramePr>
          <p:cNvPr id="5" name="Диаграмма 4"/>
          <p:cNvGraphicFramePr/>
          <p:nvPr/>
        </p:nvGraphicFramePr>
        <p:xfrm>
          <a:off x="142845" y="4572008"/>
          <a:ext cx="5286411" cy="21431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Таблица 5"/>
          <p:cNvGraphicFramePr>
            <a:graphicFrameLocks noGrp="1"/>
          </p:cNvGraphicFramePr>
          <p:nvPr/>
        </p:nvGraphicFramePr>
        <p:xfrm>
          <a:off x="5429256" y="5000636"/>
          <a:ext cx="3500463" cy="1500198"/>
        </p:xfrm>
        <a:graphic>
          <a:graphicData uri="http://schemas.openxmlformats.org/drawingml/2006/table">
            <a:tbl>
              <a:tblPr/>
              <a:tblGrid>
                <a:gridCol w="1500200"/>
                <a:gridCol w="755654"/>
                <a:gridCol w="622305"/>
                <a:gridCol w="622304"/>
              </a:tblGrid>
              <a:tr h="552087">
                <a:tc>
                  <a:txBody>
                    <a:bodyPr/>
                    <a:lstStyle/>
                    <a:p>
                      <a:pPr algn="just">
                        <a:lnSpc>
                          <a:spcPct val="100000"/>
                        </a:lnSpc>
                        <a:spcAft>
                          <a:spcPts val="0"/>
                        </a:spcAft>
                      </a:pPr>
                      <a:r>
                        <a:rPr lang="ru-RU" sz="1400" b="1" kern="150" dirty="0">
                          <a:latin typeface="+mn-lt"/>
                          <a:ea typeface="Lucida Sans Unicode"/>
                          <a:cs typeface="Tahoma"/>
                        </a:rPr>
                        <a:t>Наименование показателя</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kern="150" dirty="0">
                          <a:latin typeface="+mn-lt"/>
                          <a:ea typeface="Lucida Sans Unicode"/>
                          <a:cs typeface="Tahoma"/>
                        </a:rPr>
                        <a:t>2013</a:t>
                      </a:r>
                    </a:p>
                    <a:p>
                      <a:pPr algn="ctr">
                        <a:lnSpc>
                          <a:spcPct val="100000"/>
                        </a:lnSpc>
                        <a:spcAft>
                          <a:spcPts val="0"/>
                        </a:spcAft>
                      </a:pPr>
                      <a:r>
                        <a:rPr lang="ru-RU" sz="1400" b="1" kern="150" dirty="0">
                          <a:latin typeface="+mn-lt"/>
                          <a:ea typeface="Lucida Sans Unicode"/>
                          <a:cs typeface="Tahoma"/>
                        </a:rPr>
                        <a:t>год</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kern="150" dirty="0">
                          <a:latin typeface="+mn-lt"/>
                          <a:ea typeface="Lucida Sans Unicode"/>
                          <a:cs typeface="Tahoma"/>
                        </a:rPr>
                        <a:t>2017</a:t>
                      </a:r>
                    </a:p>
                    <a:p>
                      <a:pPr algn="ctr">
                        <a:lnSpc>
                          <a:spcPct val="100000"/>
                        </a:lnSpc>
                        <a:spcAft>
                          <a:spcPts val="0"/>
                        </a:spcAft>
                      </a:pPr>
                      <a:r>
                        <a:rPr lang="ru-RU" sz="1400" b="1" kern="150" dirty="0">
                          <a:latin typeface="+mn-lt"/>
                          <a:ea typeface="Lucida Sans Unicode"/>
                          <a:cs typeface="Tahoma"/>
                        </a:rPr>
                        <a:t>год</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0"/>
                        </a:spcAft>
                      </a:pPr>
                      <a:r>
                        <a:rPr lang="ru-RU" sz="1400" b="1" kern="150" dirty="0" smtClean="0">
                          <a:latin typeface="+mn-lt"/>
                          <a:ea typeface="Lucida Sans Unicode"/>
                          <a:cs typeface="Tahoma"/>
                        </a:rPr>
                        <a:t>Оценка, %</a:t>
                      </a:r>
                      <a:endParaRPr lang="ru-RU" sz="1400" b="1" kern="150" dirty="0">
                        <a:latin typeface="+mn-lt"/>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948111">
                <a:tc>
                  <a:txBody>
                    <a:bodyPr/>
                    <a:lstStyle/>
                    <a:p>
                      <a:pPr algn="just">
                        <a:lnSpc>
                          <a:spcPct val="100000"/>
                        </a:lnSpc>
                        <a:spcAft>
                          <a:spcPts val="0"/>
                        </a:spcAft>
                      </a:pPr>
                      <a:r>
                        <a:rPr lang="ru-RU" sz="1400" b="1" kern="150" dirty="0">
                          <a:latin typeface="+mn-lt"/>
                          <a:ea typeface="Lucida Sans Unicode"/>
                          <a:cs typeface="Tahoma"/>
                        </a:rPr>
                        <a:t>Оборот малых и средних </a:t>
                      </a:r>
                      <a:r>
                        <a:rPr lang="ru-RU" sz="1400" b="1" kern="150" dirty="0" smtClean="0">
                          <a:latin typeface="+mn-lt"/>
                          <a:ea typeface="Lucida Sans Unicode"/>
                          <a:cs typeface="Tahoma"/>
                        </a:rPr>
                        <a:t>предприятий, млн.</a:t>
                      </a:r>
                      <a:r>
                        <a:rPr lang="ru-RU" sz="1400" b="1" kern="150" baseline="0" dirty="0" smtClean="0">
                          <a:latin typeface="+mn-lt"/>
                          <a:ea typeface="Lucida Sans Unicode"/>
                          <a:cs typeface="Tahoma"/>
                        </a:rPr>
                        <a:t> руб.</a:t>
                      </a:r>
                      <a:endParaRPr lang="ru-RU" sz="1400" b="1" kern="150" dirty="0">
                        <a:latin typeface="+mn-lt"/>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1000"/>
                        </a:spcAft>
                      </a:pPr>
                      <a:r>
                        <a:rPr lang="ru-RU" sz="1400" b="1" dirty="0">
                          <a:solidFill>
                            <a:srgbClr val="000000"/>
                          </a:solidFill>
                          <a:latin typeface="+mn-lt"/>
                          <a:ea typeface="Times New Roman"/>
                          <a:cs typeface="Times New Roman"/>
                        </a:rPr>
                        <a:t>2022,0</a:t>
                      </a:r>
                      <a:endParaRPr lang="ru-RU" sz="1400" b="1" dirty="0">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1000"/>
                        </a:spcAft>
                      </a:pPr>
                      <a:r>
                        <a:rPr lang="ru-RU" sz="1400" b="1" dirty="0">
                          <a:solidFill>
                            <a:srgbClr val="000000"/>
                          </a:solidFill>
                          <a:latin typeface="+mn-lt"/>
                          <a:ea typeface="Times New Roman"/>
                          <a:cs typeface="Times New Roman"/>
                        </a:rPr>
                        <a:t>2504,7</a:t>
                      </a:r>
                      <a:endParaRPr lang="ru-RU" sz="1400" b="1" dirty="0">
                        <a:latin typeface="+mn-lt"/>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00000"/>
                        </a:lnSpc>
                        <a:spcAft>
                          <a:spcPts val="1000"/>
                        </a:spcAft>
                      </a:pPr>
                      <a:r>
                        <a:rPr lang="ru-RU" sz="1400" b="1" dirty="0" smtClean="0">
                          <a:latin typeface="+mn-lt"/>
                          <a:ea typeface="Times New Roman"/>
                          <a:cs typeface="Times New Roman"/>
                        </a:rPr>
                        <a:t>123,9</a:t>
                      </a:r>
                      <a:endParaRPr lang="ru-RU" sz="1400" b="1" dirty="0">
                        <a:latin typeface="+mn-lt"/>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bl>
          </a:graphicData>
        </a:graphic>
      </p:graphicFrame>
      <p:sp>
        <p:nvSpPr>
          <p:cNvPr id="7" name="TextBox 6"/>
          <p:cNvSpPr txBox="1"/>
          <p:nvPr/>
        </p:nvSpPr>
        <p:spPr>
          <a:xfrm>
            <a:off x="5500695" y="4429132"/>
            <a:ext cx="3357586" cy="584775"/>
          </a:xfrm>
          <a:prstGeom prst="rect">
            <a:avLst/>
          </a:prstGeom>
          <a:noFill/>
        </p:spPr>
        <p:txBody>
          <a:bodyPr wrap="square" rtlCol="0">
            <a:spAutoFit/>
          </a:bodyPr>
          <a:lstStyle/>
          <a:p>
            <a:pPr algn="ctr"/>
            <a:r>
              <a:rPr lang="ru-RU" sz="1600" b="1" kern="150" dirty="0" smtClean="0">
                <a:solidFill>
                  <a:schemeClr val="tx2"/>
                </a:solidFill>
                <a:ea typeface="Lucida Sans Unicode"/>
                <a:cs typeface="Tahoma"/>
              </a:rPr>
              <a:t>Оборот малых и средних предприятий</a:t>
            </a:r>
            <a:endParaRPr lang="ru-RU" sz="1600" dirty="0">
              <a:solidFill>
                <a:schemeClr val="tx2"/>
              </a:solidFill>
            </a:endParaRPr>
          </a:p>
        </p:txBody>
      </p:sp>
      <p:graphicFrame>
        <p:nvGraphicFramePr>
          <p:cNvPr id="8" name="Схема 7"/>
          <p:cNvGraphicFramePr/>
          <p:nvPr/>
        </p:nvGraphicFramePr>
        <p:xfrm>
          <a:off x="6643702" y="2500306"/>
          <a:ext cx="2286016" cy="2000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p:cNvSpPr txBox="1"/>
          <p:nvPr/>
        </p:nvSpPr>
        <p:spPr>
          <a:xfrm>
            <a:off x="6643702" y="1714488"/>
            <a:ext cx="2357454" cy="584775"/>
          </a:xfrm>
          <a:prstGeom prst="rect">
            <a:avLst/>
          </a:prstGeom>
          <a:noFill/>
        </p:spPr>
        <p:txBody>
          <a:bodyPr wrap="square" rtlCol="0">
            <a:spAutoFit/>
          </a:bodyPr>
          <a:lstStyle/>
          <a:p>
            <a:pPr algn="ctr"/>
            <a:r>
              <a:rPr lang="ru-RU" b="1" dirty="0" smtClean="0">
                <a:solidFill>
                  <a:schemeClr val="tx2"/>
                </a:solidFill>
              </a:rPr>
              <a:t>Структура СМСП </a:t>
            </a:r>
            <a:r>
              <a:rPr lang="ru-RU" sz="1400" b="1" dirty="0" smtClean="0">
                <a:solidFill>
                  <a:schemeClr val="tx2"/>
                </a:solidFill>
              </a:rPr>
              <a:t>(наиболее большее кол-во)</a:t>
            </a:r>
            <a:endParaRPr lang="ru-RU" sz="1400" b="1" dirty="0">
              <a:solidFill>
                <a:schemeClr val="tx2"/>
              </a:solidFill>
            </a:endParaRPr>
          </a:p>
        </p:txBody>
      </p:sp>
      <p:sp>
        <p:nvSpPr>
          <p:cNvPr id="11" name="TextBox 10"/>
          <p:cNvSpPr txBox="1"/>
          <p:nvPr/>
        </p:nvSpPr>
        <p:spPr>
          <a:xfrm>
            <a:off x="6643703" y="1000108"/>
            <a:ext cx="2357454" cy="830997"/>
          </a:xfrm>
          <a:prstGeom prst="rect">
            <a:avLst/>
          </a:prstGeom>
          <a:noFill/>
        </p:spPr>
        <p:txBody>
          <a:bodyPr wrap="square" rtlCol="0">
            <a:spAutoFit/>
          </a:bodyPr>
          <a:lstStyle/>
          <a:p>
            <a:r>
              <a:rPr lang="ru-RU" sz="1600" b="1" dirty="0" smtClean="0"/>
              <a:t>К плановому значению число единиц СМСП – 81,9%</a:t>
            </a:r>
            <a:endParaRPr lang="ru-RU" sz="1600" b="1" dirty="0"/>
          </a:p>
        </p:txBody>
      </p:sp>
    </p:spTree>
  </p:cSld>
  <p:clrMapOvr>
    <a:masterClrMapping/>
  </p:clrMapOvr>
  <p:transition advTm="30857"/>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142852"/>
            <a:ext cx="8786874" cy="400110"/>
          </a:xfrm>
          <a:prstGeom prst="rect">
            <a:avLst/>
          </a:prstGeom>
        </p:spPr>
        <p:txBody>
          <a:bodyPr wrap="square">
            <a:spAutoFit/>
          </a:bodyPr>
          <a:lstStyle/>
          <a:p>
            <a:r>
              <a:rPr lang="ru-RU" sz="2000" b="1" dirty="0" smtClean="0"/>
              <a:t>Оценка</a:t>
            </a:r>
            <a:r>
              <a:rPr lang="ru-RU" b="1" dirty="0" smtClean="0"/>
              <a:t> развития отраслевой структуры экономики</a:t>
            </a:r>
            <a:endParaRPr lang="ru-RU" b="1" dirty="0"/>
          </a:p>
        </p:txBody>
      </p:sp>
      <p:sp>
        <p:nvSpPr>
          <p:cNvPr id="3" name="TextBox 2"/>
          <p:cNvSpPr txBox="1"/>
          <p:nvPr/>
        </p:nvSpPr>
        <p:spPr>
          <a:xfrm>
            <a:off x="142844" y="571480"/>
            <a:ext cx="8786874"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b="1" dirty="0" smtClean="0">
                <a:solidFill>
                  <a:schemeClr val="tx1"/>
                </a:solidFill>
              </a:rPr>
              <a:t>Инвестиции в основной капитал, строительная деятельность</a:t>
            </a:r>
            <a:endParaRPr lang="ru-RU" b="1" dirty="0">
              <a:solidFill>
                <a:schemeClr val="tx1"/>
              </a:solidFill>
            </a:endParaRPr>
          </a:p>
        </p:txBody>
      </p:sp>
      <p:graphicFrame>
        <p:nvGraphicFramePr>
          <p:cNvPr id="4" name="Таблица 3"/>
          <p:cNvGraphicFramePr>
            <a:graphicFrameLocks noGrp="1"/>
          </p:cNvGraphicFramePr>
          <p:nvPr/>
        </p:nvGraphicFramePr>
        <p:xfrm>
          <a:off x="142844" y="1000108"/>
          <a:ext cx="6426245" cy="2208276"/>
        </p:xfrm>
        <a:graphic>
          <a:graphicData uri="http://schemas.openxmlformats.org/drawingml/2006/table">
            <a:tbl>
              <a:tblPr/>
              <a:tblGrid>
                <a:gridCol w="2170586"/>
                <a:gridCol w="639335"/>
                <a:gridCol w="607763"/>
                <a:gridCol w="653806"/>
                <a:gridCol w="590662"/>
                <a:gridCol w="588031"/>
                <a:gridCol w="588031"/>
                <a:gridCol w="588031"/>
              </a:tblGrid>
              <a:tr h="428628">
                <a:tc>
                  <a:txBody>
                    <a:bodyPr/>
                    <a:lstStyle/>
                    <a:p>
                      <a:pPr algn="ctr">
                        <a:lnSpc>
                          <a:spcPct val="115000"/>
                        </a:lnSpc>
                        <a:spcAft>
                          <a:spcPts val="0"/>
                        </a:spcAft>
                      </a:pPr>
                      <a:r>
                        <a:rPr lang="ru-RU" sz="1400" b="1" kern="150" dirty="0">
                          <a:latin typeface="+mn-lt"/>
                          <a:ea typeface="Lucida Sans Unicode"/>
                          <a:cs typeface="Tahoma"/>
                        </a:rPr>
                        <a:t>Наименование показателя</a:t>
                      </a:r>
                      <a:endParaRPr lang="ru-RU" sz="1400" kern="150" dirty="0">
                        <a:latin typeface="+mn-lt"/>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dirty="0">
                          <a:latin typeface="+mn-lt"/>
                          <a:ea typeface="Lucida Sans Unicode"/>
                          <a:cs typeface="Tahoma"/>
                        </a:rPr>
                        <a:t>2013</a:t>
                      </a:r>
                      <a:endParaRPr lang="ru-RU" sz="1400" kern="150" dirty="0">
                        <a:latin typeface="+mn-lt"/>
                        <a:ea typeface="Lucida Sans Unicode"/>
                        <a:cs typeface="Tahoma"/>
                      </a:endParaRPr>
                    </a:p>
                    <a:p>
                      <a:pPr algn="ctr">
                        <a:lnSpc>
                          <a:spcPct val="115000"/>
                        </a:lnSpc>
                        <a:spcAft>
                          <a:spcPts val="0"/>
                        </a:spcAft>
                      </a:pPr>
                      <a:r>
                        <a:rPr lang="ru-RU" sz="1400" b="1" kern="150" dirty="0">
                          <a:latin typeface="+mn-lt"/>
                          <a:ea typeface="Lucida Sans Unicode"/>
                          <a:cs typeface="Tahoma"/>
                        </a:rPr>
                        <a:t>год</a:t>
                      </a:r>
                      <a:endParaRPr lang="ru-RU" sz="1400" kern="150" dirty="0">
                        <a:latin typeface="+mn-lt"/>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ru-RU" sz="1400" b="1" kern="150" dirty="0">
                          <a:latin typeface="+mn-lt"/>
                          <a:ea typeface="Lucida Sans Unicode"/>
                          <a:cs typeface="Tahoma"/>
                        </a:rPr>
                        <a:t>2014 год</a:t>
                      </a:r>
                      <a:endParaRPr lang="ru-RU" sz="1400" kern="150" dirty="0">
                        <a:latin typeface="+mn-lt"/>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dirty="0">
                          <a:latin typeface="+mn-lt"/>
                          <a:ea typeface="Lucida Sans Unicode"/>
                          <a:cs typeface="Tahoma"/>
                        </a:rPr>
                        <a:t>2015 </a:t>
                      </a:r>
                      <a:endParaRPr lang="ru-RU" sz="1400" b="1" kern="150" dirty="0" smtClean="0">
                        <a:latin typeface="+mn-lt"/>
                        <a:ea typeface="Lucida Sans Unicode"/>
                        <a:cs typeface="Tahoma"/>
                      </a:endParaRPr>
                    </a:p>
                    <a:p>
                      <a:pPr algn="ctr">
                        <a:lnSpc>
                          <a:spcPct val="115000"/>
                        </a:lnSpc>
                        <a:spcAft>
                          <a:spcPts val="0"/>
                        </a:spcAft>
                      </a:pPr>
                      <a:r>
                        <a:rPr lang="ru-RU" sz="1400" b="1" kern="150" dirty="0" smtClean="0">
                          <a:latin typeface="+mn-lt"/>
                          <a:ea typeface="Lucida Sans Unicode"/>
                          <a:cs typeface="Tahoma"/>
                        </a:rPr>
                        <a:t>год</a:t>
                      </a:r>
                      <a:endParaRPr lang="ru-RU" sz="1400" kern="150" dirty="0">
                        <a:latin typeface="+mn-lt"/>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dirty="0" smtClean="0">
                          <a:latin typeface="+mn-lt"/>
                          <a:ea typeface="Lucida Sans Unicode"/>
                          <a:cs typeface="Tahoma"/>
                        </a:rPr>
                        <a:t>2016</a:t>
                      </a:r>
                    </a:p>
                    <a:p>
                      <a:pPr algn="ctr">
                        <a:lnSpc>
                          <a:spcPct val="115000"/>
                        </a:lnSpc>
                        <a:spcAft>
                          <a:spcPts val="0"/>
                        </a:spcAft>
                      </a:pPr>
                      <a:r>
                        <a:rPr lang="ru-RU" sz="1400" b="1" kern="150" dirty="0" smtClean="0">
                          <a:latin typeface="+mn-lt"/>
                          <a:ea typeface="Lucida Sans Unicode"/>
                          <a:cs typeface="Tahoma"/>
                        </a:rPr>
                        <a:t> </a:t>
                      </a:r>
                      <a:r>
                        <a:rPr lang="ru-RU" sz="1400" b="1" kern="150" dirty="0">
                          <a:latin typeface="+mn-lt"/>
                          <a:ea typeface="Lucida Sans Unicode"/>
                          <a:cs typeface="Tahoma"/>
                        </a:rPr>
                        <a:t>год</a:t>
                      </a:r>
                      <a:endParaRPr lang="ru-RU" sz="1400" kern="150" dirty="0">
                        <a:latin typeface="+mn-lt"/>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dirty="0">
                          <a:latin typeface="+mn-lt"/>
                          <a:ea typeface="Lucida Sans Unicode"/>
                          <a:cs typeface="Tahoma"/>
                        </a:rPr>
                        <a:t>2017</a:t>
                      </a:r>
                      <a:endParaRPr lang="ru-RU" sz="1400" kern="150" dirty="0">
                        <a:latin typeface="+mn-lt"/>
                        <a:ea typeface="Lucida Sans Unicode"/>
                        <a:cs typeface="Tahoma"/>
                      </a:endParaRPr>
                    </a:p>
                    <a:p>
                      <a:pPr algn="ctr">
                        <a:lnSpc>
                          <a:spcPct val="115000"/>
                        </a:lnSpc>
                        <a:spcAft>
                          <a:spcPts val="0"/>
                        </a:spcAft>
                      </a:pPr>
                      <a:r>
                        <a:rPr lang="ru-RU" sz="1400" b="1" kern="150" dirty="0">
                          <a:latin typeface="+mn-lt"/>
                          <a:ea typeface="Lucida Sans Unicode"/>
                          <a:cs typeface="Tahoma"/>
                        </a:rPr>
                        <a:t>год</a:t>
                      </a:r>
                      <a:endParaRPr lang="ru-RU" sz="1400" kern="150" dirty="0">
                        <a:latin typeface="+mn-lt"/>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ru-RU" sz="1400" b="1" kern="150" dirty="0" smtClean="0">
                          <a:latin typeface="+mn-lt"/>
                          <a:ea typeface="Lucida Sans Unicode"/>
                          <a:cs typeface="Tahoma"/>
                        </a:rPr>
                        <a:t>Оценка, %</a:t>
                      </a:r>
                      <a:endParaRPr lang="ru-RU" sz="1400" b="1" kern="150" dirty="0">
                        <a:latin typeface="+mn-lt"/>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ru-RU" sz="1400" b="1" kern="150" dirty="0" smtClean="0">
                          <a:latin typeface="+mn-lt"/>
                          <a:ea typeface="Lucida Sans Unicode"/>
                          <a:cs typeface="Tahoma"/>
                        </a:rPr>
                        <a:t>К плану, %</a:t>
                      </a:r>
                      <a:endParaRPr lang="ru-RU" sz="1400" b="1" kern="150" dirty="0">
                        <a:latin typeface="+mn-lt"/>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20000"/>
                        <a:lumOff val="80000"/>
                      </a:schemeClr>
                    </a:solidFill>
                  </a:tcPr>
                </a:tc>
              </a:tr>
              <a:tr h="391758">
                <a:tc>
                  <a:txBody>
                    <a:bodyPr/>
                    <a:lstStyle/>
                    <a:p>
                      <a:pPr algn="l">
                        <a:lnSpc>
                          <a:spcPct val="115000"/>
                        </a:lnSpc>
                        <a:spcAft>
                          <a:spcPts val="0"/>
                        </a:spcAft>
                      </a:pPr>
                      <a:r>
                        <a:rPr lang="ru-RU" sz="1400" b="1" dirty="0">
                          <a:latin typeface="+mn-lt"/>
                          <a:ea typeface="Times New Roman"/>
                          <a:cs typeface="Times New Roman"/>
                        </a:rPr>
                        <a:t>Объем инвестиций в основной капитал, </a:t>
                      </a:r>
                      <a:r>
                        <a:rPr lang="ru-RU" sz="1400" b="1" dirty="0" smtClean="0">
                          <a:latin typeface="+mn-lt"/>
                          <a:ea typeface="Times New Roman"/>
                          <a:cs typeface="Times New Roman"/>
                        </a:rPr>
                        <a:t>млн. руб., в </a:t>
                      </a:r>
                      <a:r>
                        <a:rPr lang="ru-RU" sz="1400" b="1" dirty="0">
                          <a:latin typeface="+mn-lt"/>
                          <a:ea typeface="Times New Roman"/>
                          <a:cs typeface="Times New Roman"/>
                        </a:rPr>
                        <a:t>т.ч.</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400" b="1" dirty="0" smtClean="0">
                          <a:latin typeface="+mn-lt"/>
                          <a:ea typeface="Times New Roman"/>
                          <a:cs typeface="Times New Roman"/>
                        </a:rPr>
                        <a:t>1976,6</a:t>
                      </a:r>
                      <a:endParaRPr lang="ru-RU" sz="1400" b="1" dirty="0">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1000"/>
                        </a:spcAft>
                      </a:pPr>
                      <a:r>
                        <a:rPr lang="ru-RU" sz="1400" b="1" dirty="0" smtClean="0">
                          <a:latin typeface="+mn-lt"/>
                          <a:ea typeface="Times New Roman"/>
                          <a:cs typeface="Times New Roman"/>
                        </a:rPr>
                        <a:t>852,4</a:t>
                      </a:r>
                      <a:endParaRPr lang="ru-RU" sz="1400" b="1" dirty="0">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400" b="1" dirty="0" smtClean="0">
                          <a:latin typeface="+mn-lt"/>
                          <a:ea typeface="Times New Roman"/>
                          <a:cs typeface="Times New Roman"/>
                        </a:rPr>
                        <a:t>1116,4</a:t>
                      </a:r>
                      <a:endParaRPr lang="ru-RU" sz="1400" b="1" dirty="0">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400" b="1" dirty="0" smtClean="0">
                          <a:latin typeface="+mn-lt"/>
                          <a:ea typeface="Times New Roman"/>
                          <a:cs typeface="Times New Roman"/>
                        </a:rPr>
                        <a:t>1161,4</a:t>
                      </a:r>
                      <a:endParaRPr lang="ru-RU" sz="1400" b="1" dirty="0">
                        <a:latin typeface="+mn-lt"/>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400" b="1" dirty="0">
                          <a:latin typeface="+mn-lt"/>
                          <a:ea typeface="Times New Roman"/>
                          <a:cs typeface="Times New Roman"/>
                        </a:rPr>
                        <a:t>1561,5</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1000"/>
                        </a:spcAft>
                      </a:pPr>
                      <a:r>
                        <a:rPr lang="ru-RU" sz="1400" b="1" dirty="0" smtClean="0">
                          <a:latin typeface="+mn-lt"/>
                          <a:ea typeface="Times New Roman"/>
                          <a:cs typeface="Times New Roman"/>
                        </a:rPr>
                        <a:t>79</a:t>
                      </a:r>
                      <a:endParaRPr lang="ru-RU" sz="1400" b="1" dirty="0">
                        <a:latin typeface="+mn-lt"/>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1000"/>
                        </a:spcAft>
                      </a:pPr>
                      <a:r>
                        <a:rPr lang="ru-RU" sz="1400" b="1" dirty="0" smtClean="0">
                          <a:latin typeface="+mn-lt"/>
                          <a:ea typeface="Times New Roman"/>
                          <a:cs typeface="Times New Roman"/>
                        </a:rPr>
                        <a:t>52</a:t>
                      </a:r>
                      <a:endParaRPr lang="ru-RU" sz="1400" b="1" dirty="0">
                        <a:latin typeface="+mn-lt"/>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20000"/>
                        <a:lumOff val="80000"/>
                      </a:schemeClr>
                    </a:solidFill>
                  </a:tcPr>
                </a:tc>
              </a:tr>
              <a:tr h="502368">
                <a:tc>
                  <a:txBody>
                    <a:bodyPr/>
                    <a:lstStyle/>
                    <a:p>
                      <a:pPr algn="l">
                        <a:lnSpc>
                          <a:spcPct val="115000"/>
                        </a:lnSpc>
                        <a:spcAft>
                          <a:spcPts val="0"/>
                        </a:spcAft>
                      </a:pPr>
                      <a:r>
                        <a:rPr lang="ru-RU" sz="1400" b="1" dirty="0">
                          <a:latin typeface="+mn-lt"/>
                          <a:ea typeface="Times New Roman"/>
                          <a:cs typeface="Times New Roman"/>
                        </a:rPr>
                        <a:t>Инвестиции в развитие социальной </a:t>
                      </a:r>
                      <a:r>
                        <a:rPr lang="ru-RU" sz="1400" b="1" dirty="0" smtClean="0">
                          <a:latin typeface="+mn-lt"/>
                          <a:ea typeface="Times New Roman"/>
                          <a:cs typeface="Times New Roman"/>
                        </a:rPr>
                        <a:t>сферы, млн. руб. (через программы)</a:t>
                      </a:r>
                      <a:endParaRPr lang="ru-RU" sz="1400" b="1" dirty="0">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endParaRPr lang="ru-RU" sz="1400" b="1" dirty="0">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1000"/>
                        </a:spcAft>
                      </a:pPr>
                      <a:endParaRPr lang="ru-RU" sz="1400" b="1" dirty="0">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400" b="1" dirty="0">
                          <a:latin typeface="+mn-lt"/>
                          <a:ea typeface="Times New Roman"/>
                          <a:cs typeface="Times New Roman"/>
                        </a:rPr>
                        <a:t>0,145</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400" b="1" dirty="0">
                          <a:latin typeface="+mn-lt"/>
                          <a:ea typeface="Times New Roman"/>
                          <a:cs typeface="Times New Roman"/>
                        </a:rPr>
                        <a:t>0,950</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400" b="1" dirty="0">
                          <a:latin typeface="+mn-lt"/>
                          <a:ea typeface="Times New Roman"/>
                          <a:cs typeface="Times New Roman"/>
                        </a:rPr>
                        <a:t>3,894</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1000"/>
                        </a:spcAft>
                      </a:pPr>
                      <a:endParaRPr lang="ru-RU" sz="1400" b="1" dirty="0">
                        <a:latin typeface="+mn-lt"/>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1000"/>
                        </a:spcAft>
                      </a:pPr>
                      <a:endParaRPr lang="ru-RU" sz="1400" b="1" dirty="0">
                        <a:latin typeface="+mn-lt"/>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20000"/>
                        <a:lumOff val="80000"/>
                      </a:schemeClr>
                    </a:solidFill>
                  </a:tcPr>
                </a:tc>
              </a:tr>
            </a:tbl>
          </a:graphicData>
        </a:graphic>
      </p:graphicFrame>
      <p:sp>
        <p:nvSpPr>
          <p:cNvPr id="5" name="TextBox 4"/>
          <p:cNvSpPr txBox="1"/>
          <p:nvPr/>
        </p:nvSpPr>
        <p:spPr>
          <a:xfrm>
            <a:off x="6715141" y="1000108"/>
            <a:ext cx="2286016" cy="923330"/>
          </a:xfrm>
          <a:prstGeom prst="rect">
            <a:avLst/>
          </a:prstGeom>
          <a:noFill/>
        </p:spPr>
        <p:txBody>
          <a:bodyPr wrap="square" rtlCol="0">
            <a:spAutoFit/>
          </a:bodyPr>
          <a:lstStyle/>
          <a:p>
            <a:r>
              <a:rPr lang="ru-RU" dirty="0" smtClean="0"/>
              <a:t>В структуре инвестиций 77,5 % - ОАО «РЖД»</a:t>
            </a:r>
            <a:endParaRPr lang="ru-RU" dirty="0"/>
          </a:p>
        </p:txBody>
      </p:sp>
      <p:graphicFrame>
        <p:nvGraphicFramePr>
          <p:cNvPr id="6" name="Таблица 5"/>
          <p:cNvGraphicFramePr>
            <a:graphicFrameLocks noGrp="1"/>
          </p:cNvGraphicFramePr>
          <p:nvPr/>
        </p:nvGraphicFramePr>
        <p:xfrm>
          <a:off x="2786050" y="3714753"/>
          <a:ext cx="6215108" cy="3147060"/>
        </p:xfrm>
        <a:graphic>
          <a:graphicData uri="http://schemas.openxmlformats.org/drawingml/2006/table">
            <a:tbl>
              <a:tblPr/>
              <a:tblGrid>
                <a:gridCol w="2006918"/>
                <a:gridCol w="700704"/>
                <a:gridCol w="704670"/>
                <a:gridCol w="700704"/>
                <a:gridCol w="700704"/>
                <a:gridCol w="700704"/>
                <a:gridCol w="700704"/>
              </a:tblGrid>
              <a:tr h="144000">
                <a:tc>
                  <a:txBody>
                    <a:bodyPr/>
                    <a:lstStyle/>
                    <a:p>
                      <a:pPr algn="just">
                        <a:lnSpc>
                          <a:spcPct val="115000"/>
                        </a:lnSpc>
                        <a:spcAft>
                          <a:spcPts val="0"/>
                        </a:spcAft>
                      </a:pPr>
                      <a:r>
                        <a:rPr lang="ru-RU" sz="1400" b="1" kern="150" dirty="0">
                          <a:latin typeface="+mn-lt"/>
                          <a:ea typeface="Lucida Sans Unicode"/>
                          <a:cs typeface="Tahoma"/>
                        </a:rPr>
                        <a:t>Наименование показателя</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kern="150" dirty="0" smtClean="0">
                          <a:latin typeface="+mn-lt"/>
                          <a:ea typeface="Lucida Sans Unicode"/>
                          <a:cs typeface="Tahoma"/>
                        </a:rPr>
                        <a:t>2013 год</a:t>
                      </a:r>
                      <a:endParaRPr lang="ru-RU" sz="1400" b="1" kern="150" dirty="0">
                        <a:latin typeface="+mn-lt"/>
                        <a:ea typeface="Lucida Sans Unicode"/>
                        <a:cs typeface="Tahom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ru-RU" sz="1400" b="1" kern="150" dirty="0">
                          <a:latin typeface="+mn-lt"/>
                          <a:ea typeface="Lucida Sans Unicode"/>
                          <a:cs typeface="Tahoma"/>
                        </a:rPr>
                        <a:t>2014 год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kern="150" dirty="0">
                          <a:latin typeface="+mn-lt"/>
                          <a:ea typeface="Lucida Sans Unicode"/>
                          <a:cs typeface="Tahoma"/>
                        </a:rPr>
                        <a:t>2015 год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kern="150" dirty="0">
                          <a:latin typeface="+mn-lt"/>
                          <a:ea typeface="Lucida Sans Unicode"/>
                          <a:cs typeface="Tahoma"/>
                        </a:rPr>
                        <a:t>2016 год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kern="150" dirty="0" smtClean="0">
                          <a:latin typeface="+mn-lt"/>
                          <a:ea typeface="Lucida Sans Unicode"/>
                          <a:cs typeface="Tahoma"/>
                        </a:rPr>
                        <a:t>2017 год</a:t>
                      </a:r>
                      <a:endParaRPr lang="ru-RU" sz="1400" b="1" kern="150" dirty="0">
                        <a:latin typeface="+mn-lt"/>
                        <a:ea typeface="Lucida Sans Unicode"/>
                        <a:cs typeface="Tahom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b="1" kern="150" dirty="0" smtClean="0">
                          <a:latin typeface="+mn-lt"/>
                          <a:ea typeface="Lucida Sans Unicode"/>
                          <a:cs typeface="Tahoma"/>
                        </a:rPr>
                        <a:t>Оценка, %</a:t>
                      </a:r>
                    </a:p>
                    <a:p>
                      <a:pPr algn="ctr">
                        <a:lnSpc>
                          <a:spcPct val="115000"/>
                        </a:lnSpc>
                        <a:spcAft>
                          <a:spcPts val="0"/>
                        </a:spcAft>
                      </a:pPr>
                      <a:endParaRPr lang="ru-RU" sz="1400" b="1" kern="150" dirty="0">
                        <a:latin typeface="+mn-lt"/>
                        <a:ea typeface="Lucida Sans Unicode"/>
                        <a:cs typeface="Tahoma"/>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14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dirty="0">
                          <a:solidFill>
                            <a:srgbClr val="000000"/>
                          </a:solidFill>
                          <a:latin typeface="+mn-lt"/>
                          <a:ea typeface="Times New Roman"/>
                          <a:cs typeface="Times New Roman"/>
                        </a:rPr>
                        <a:t>Площадь жилищного </a:t>
                      </a:r>
                      <a:r>
                        <a:rPr lang="ru-RU" sz="1400" b="1" dirty="0" smtClean="0">
                          <a:solidFill>
                            <a:srgbClr val="000000"/>
                          </a:solidFill>
                          <a:latin typeface="+mn-lt"/>
                          <a:ea typeface="Times New Roman"/>
                          <a:cs typeface="Times New Roman"/>
                        </a:rPr>
                        <a:t>фонда, тыс.кв.м  </a:t>
                      </a:r>
                      <a:endParaRPr lang="ru-RU" sz="1400" b="1" dirty="0">
                        <a:latin typeface="+mn-lt"/>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dirty="0">
                          <a:solidFill>
                            <a:srgbClr val="000000"/>
                          </a:solidFill>
                          <a:latin typeface="+mn-lt"/>
                          <a:ea typeface="Times New Roman"/>
                          <a:cs typeface="Times New Roman"/>
                        </a:rPr>
                        <a:t>698,1</a:t>
                      </a:r>
                      <a:endParaRPr lang="ru-RU" sz="1400" b="1"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ru-RU" sz="1400" b="1" dirty="0">
                          <a:solidFill>
                            <a:srgbClr val="000000"/>
                          </a:solidFill>
                          <a:latin typeface="+mn-lt"/>
                          <a:ea typeface="Times New Roman"/>
                          <a:cs typeface="Times New Roman"/>
                        </a:rPr>
                        <a:t>699,8</a:t>
                      </a:r>
                      <a:endParaRPr lang="ru-RU" sz="1400" b="1"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dirty="0">
                          <a:solidFill>
                            <a:srgbClr val="000000"/>
                          </a:solidFill>
                          <a:latin typeface="+mn-lt"/>
                          <a:ea typeface="Times New Roman"/>
                          <a:cs typeface="Times New Roman"/>
                        </a:rPr>
                        <a:t>709,8</a:t>
                      </a:r>
                      <a:endParaRPr lang="ru-RU" sz="1400" b="1"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dirty="0">
                          <a:solidFill>
                            <a:srgbClr val="000000"/>
                          </a:solidFill>
                          <a:latin typeface="+mn-lt"/>
                          <a:ea typeface="Times New Roman"/>
                          <a:cs typeface="Times New Roman"/>
                        </a:rPr>
                        <a:t>712,40</a:t>
                      </a:r>
                      <a:endParaRPr lang="ru-RU" sz="1400" b="1"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dirty="0">
                          <a:solidFill>
                            <a:srgbClr val="000000"/>
                          </a:solidFill>
                          <a:latin typeface="+mn-lt"/>
                          <a:ea typeface="Times New Roman"/>
                          <a:cs typeface="Times New Roman"/>
                        </a:rPr>
                        <a:t>715,6</a:t>
                      </a:r>
                      <a:endParaRPr lang="ru-RU" sz="1400" b="1"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ru-RU" sz="1400" b="1" dirty="0" smtClean="0">
                          <a:latin typeface="+mn-lt"/>
                          <a:ea typeface="Times New Roman"/>
                          <a:cs typeface="Times New Roman"/>
                        </a:rPr>
                        <a:t>102,5</a:t>
                      </a:r>
                      <a:endParaRPr lang="ru-RU" sz="1400" b="1"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r>
              <a:tr h="14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dirty="0">
                          <a:solidFill>
                            <a:srgbClr val="000000"/>
                          </a:solidFill>
                          <a:latin typeface="+mn-lt"/>
                          <a:ea typeface="Times New Roman"/>
                          <a:cs typeface="Times New Roman"/>
                        </a:rPr>
                        <a:t>Ввод в эксплуатацию жилых </a:t>
                      </a:r>
                      <a:r>
                        <a:rPr lang="ru-RU" sz="1400" b="1" dirty="0" smtClean="0">
                          <a:solidFill>
                            <a:srgbClr val="000000"/>
                          </a:solidFill>
                          <a:latin typeface="+mn-lt"/>
                          <a:ea typeface="Times New Roman"/>
                          <a:cs typeface="Times New Roman"/>
                        </a:rPr>
                        <a:t>домов,</a:t>
                      </a:r>
                      <a:r>
                        <a:rPr lang="ru-RU" sz="1400" b="1" baseline="0" dirty="0" smtClean="0">
                          <a:solidFill>
                            <a:srgbClr val="000000"/>
                          </a:solidFill>
                          <a:latin typeface="+mn-lt"/>
                          <a:ea typeface="Times New Roman"/>
                          <a:cs typeface="Times New Roman"/>
                        </a:rPr>
                        <a:t> </a:t>
                      </a:r>
                      <a:r>
                        <a:rPr lang="ru-RU" sz="1400" b="1" dirty="0" smtClean="0">
                          <a:solidFill>
                            <a:srgbClr val="000000"/>
                          </a:solidFill>
                          <a:latin typeface="+mn-lt"/>
                          <a:ea typeface="Times New Roman"/>
                          <a:cs typeface="Times New Roman"/>
                        </a:rPr>
                        <a:t>кв.м</a:t>
                      </a:r>
                      <a:endParaRPr lang="ru-RU" sz="1400" b="1" dirty="0">
                        <a:latin typeface="+mn-lt"/>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dirty="0">
                          <a:solidFill>
                            <a:srgbClr val="000000"/>
                          </a:solidFill>
                          <a:latin typeface="+mn-lt"/>
                          <a:ea typeface="Times New Roman"/>
                          <a:cs typeface="Times New Roman"/>
                        </a:rPr>
                        <a:t>6590,7</a:t>
                      </a:r>
                      <a:endParaRPr lang="ru-RU" sz="1400" b="1"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ru-RU" sz="1400" b="1" dirty="0">
                          <a:solidFill>
                            <a:srgbClr val="000000"/>
                          </a:solidFill>
                          <a:latin typeface="+mn-lt"/>
                          <a:ea typeface="Times New Roman"/>
                          <a:cs typeface="Times New Roman"/>
                        </a:rPr>
                        <a:t>13626,8</a:t>
                      </a:r>
                      <a:endParaRPr lang="ru-RU" sz="1400" b="1"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dirty="0">
                          <a:solidFill>
                            <a:srgbClr val="000000"/>
                          </a:solidFill>
                          <a:latin typeface="+mn-lt"/>
                          <a:ea typeface="Times New Roman"/>
                          <a:cs typeface="Times New Roman"/>
                        </a:rPr>
                        <a:t>9174,0</a:t>
                      </a:r>
                      <a:endParaRPr lang="ru-RU" sz="1400" b="1"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dirty="0">
                          <a:solidFill>
                            <a:srgbClr val="000000"/>
                          </a:solidFill>
                          <a:latin typeface="+mn-lt"/>
                          <a:ea typeface="Times New Roman"/>
                          <a:cs typeface="Times New Roman"/>
                        </a:rPr>
                        <a:t>2636,6</a:t>
                      </a:r>
                      <a:endParaRPr lang="ru-RU" sz="1400" b="1"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dirty="0">
                          <a:solidFill>
                            <a:srgbClr val="000000"/>
                          </a:solidFill>
                          <a:latin typeface="+mn-lt"/>
                          <a:ea typeface="Times New Roman"/>
                          <a:cs typeface="Times New Roman"/>
                        </a:rPr>
                        <a:t>3158,9</a:t>
                      </a:r>
                      <a:endParaRPr lang="ru-RU" sz="1400" b="1"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ru-RU" sz="1400" b="1" dirty="0" smtClean="0">
                          <a:latin typeface="+mn-lt"/>
                          <a:ea typeface="Times New Roman"/>
                          <a:cs typeface="Times New Roman"/>
                        </a:rPr>
                        <a:t>*</a:t>
                      </a:r>
                      <a:endParaRPr lang="ru-RU" sz="1400" b="1"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20000"/>
                        <a:lumOff val="80000"/>
                      </a:schemeClr>
                    </a:solidFill>
                  </a:tcPr>
                </a:tc>
              </a:tr>
              <a:tr h="144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dirty="0">
                          <a:solidFill>
                            <a:srgbClr val="000000"/>
                          </a:solidFill>
                          <a:latin typeface="+mn-lt"/>
                          <a:ea typeface="Times New Roman"/>
                          <a:cs typeface="Times New Roman"/>
                        </a:rPr>
                        <a:t>Общая площадь жилых помещений, приходящихся в среднем на 1 жителя муниципального </a:t>
                      </a:r>
                      <a:r>
                        <a:rPr lang="ru-RU" sz="1400" b="1" dirty="0" smtClean="0">
                          <a:solidFill>
                            <a:srgbClr val="000000"/>
                          </a:solidFill>
                          <a:latin typeface="+mn-lt"/>
                          <a:ea typeface="Times New Roman"/>
                          <a:cs typeface="Times New Roman"/>
                        </a:rPr>
                        <a:t>образования, кв.м</a:t>
                      </a:r>
                      <a:endParaRPr lang="ru-RU" sz="1400" b="1" dirty="0" smtClean="0">
                        <a:latin typeface="+mn-lt"/>
                        <a:ea typeface="Times New Roman"/>
                        <a:cs typeface="Times New Roman"/>
                      </a:endParaRPr>
                    </a:p>
                    <a:p>
                      <a:pPr>
                        <a:lnSpc>
                          <a:spcPct val="100000"/>
                        </a:lnSpc>
                        <a:spcAft>
                          <a:spcPts val="0"/>
                        </a:spcAft>
                      </a:pPr>
                      <a:endParaRPr lang="ru-RU" sz="1400" b="1" dirty="0">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dirty="0">
                          <a:solidFill>
                            <a:srgbClr val="000000"/>
                          </a:solidFill>
                          <a:latin typeface="+mn-lt"/>
                          <a:ea typeface="Times New Roman"/>
                          <a:cs typeface="Times New Roman"/>
                        </a:rPr>
                        <a:t>20,55</a:t>
                      </a:r>
                      <a:endParaRPr lang="ru-RU" sz="1400" b="1" dirty="0">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ru-RU" sz="1400" b="1" dirty="0">
                          <a:solidFill>
                            <a:srgbClr val="000000"/>
                          </a:solidFill>
                          <a:latin typeface="+mn-lt"/>
                          <a:ea typeface="Times New Roman"/>
                          <a:cs typeface="Times New Roman"/>
                        </a:rPr>
                        <a:t>20,79</a:t>
                      </a:r>
                      <a:endParaRPr lang="ru-RU" sz="1400" b="1" dirty="0">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dirty="0">
                          <a:solidFill>
                            <a:srgbClr val="000000"/>
                          </a:solidFill>
                          <a:latin typeface="+mn-lt"/>
                          <a:ea typeface="Times New Roman"/>
                          <a:cs typeface="Times New Roman"/>
                        </a:rPr>
                        <a:t>21,21</a:t>
                      </a:r>
                      <a:endParaRPr lang="ru-RU" sz="1400" b="1" dirty="0">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dirty="0">
                          <a:solidFill>
                            <a:srgbClr val="000000"/>
                          </a:solidFill>
                          <a:latin typeface="+mn-lt"/>
                          <a:ea typeface="Times New Roman"/>
                          <a:cs typeface="Times New Roman"/>
                        </a:rPr>
                        <a:t>21,59</a:t>
                      </a:r>
                      <a:endParaRPr lang="ru-RU" sz="1400" b="1" dirty="0">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dirty="0">
                          <a:solidFill>
                            <a:srgbClr val="000000"/>
                          </a:solidFill>
                          <a:latin typeface="+mn-lt"/>
                          <a:ea typeface="Times New Roman"/>
                          <a:cs typeface="Times New Roman"/>
                        </a:rPr>
                        <a:t>21,88</a:t>
                      </a:r>
                      <a:endParaRPr lang="ru-RU" sz="1400" b="1" dirty="0">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20000"/>
                        <a:lumOff val="80000"/>
                      </a:schemeClr>
                    </a:solidFill>
                  </a:tcPr>
                </a:tc>
                <a:tc>
                  <a:txBody>
                    <a:bodyPr/>
                    <a:lstStyle/>
                    <a:p>
                      <a:pPr algn="ctr">
                        <a:lnSpc>
                          <a:spcPct val="115000"/>
                        </a:lnSpc>
                        <a:spcAft>
                          <a:spcPts val="0"/>
                        </a:spcAft>
                      </a:pPr>
                      <a:r>
                        <a:rPr lang="ru-RU" sz="1400" b="1" dirty="0" smtClean="0">
                          <a:latin typeface="+mn-lt"/>
                          <a:ea typeface="Times New Roman"/>
                          <a:cs typeface="Times New Roman"/>
                        </a:rPr>
                        <a:t>106,5</a:t>
                      </a:r>
                      <a:endParaRPr lang="ru-RU" sz="1400" b="1" dirty="0">
                        <a:latin typeface="+mn-lt"/>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tx2">
                        <a:lumMod val="20000"/>
                        <a:lumOff val="80000"/>
                      </a:schemeClr>
                    </a:solidFill>
                  </a:tcPr>
                </a:tc>
              </a:tr>
            </a:tbl>
          </a:graphicData>
        </a:graphic>
      </p:graphicFrame>
      <p:cxnSp>
        <p:nvCxnSpPr>
          <p:cNvPr id="8" name="Прямая соединительная линия 7"/>
          <p:cNvCxnSpPr/>
          <p:nvPr/>
        </p:nvCxnSpPr>
        <p:spPr>
          <a:xfrm rot="5400000">
            <a:off x="1965307" y="4535495"/>
            <a:ext cx="1643074"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714744" y="3286124"/>
            <a:ext cx="5241312" cy="369332"/>
          </a:xfrm>
          <a:prstGeom prst="rect">
            <a:avLst/>
          </a:prstGeom>
          <a:noFill/>
        </p:spPr>
        <p:txBody>
          <a:bodyPr wrap="square" rtlCol="0">
            <a:spAutoFit/>
          </a:bodyPr>
          <a:lstStyle/>
          <a:p>
            <a:pPr algn="ctr"/>
            <a:r>
              <a:rPr lang="ru-RU" b="1" dirty="0" smtClean="0"/>
              <a:t>Развитие жилищного фонда</a:t>
            </a:r>
            <a:endParaRPr lang="ru-RU" b="1" dirty="0"/>
          </a:p>
        </p:txBody>
      </p:sp>
      <p:graphicFrame>
        <p:nvGraphicFramePr>
          <p:cNvPr id="11" name="Схема 10"/>
          <p:cNvGraphicFramePr/>
          <p:nvPr/>
        </p:nvGraphicFramePr>
        <p:xfrm>
          <a:off x="142844" y="4500570"/>
          <a:ext cx="2571768" cy="2071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142845" y="3286124"/>
            <a:ext cx="2643206" cy="1477328"/>
          </a:xfrm>
          <a:prstGeom prst="rect">
            <a:avLst/>
          </a:prstGeom>
          <a:noFill/>
        </p:spPr>
        <p:txBody>
          <a:bodyPr wrap="square" rtlCol="0">
            <a:spAutoFit/>
          </a:bodyPr>
          <a:lstStyle/>
          <a:p>
            <a:pPr algn="ctr"/>
            <a:r>
              <a:rPr lang="ru-RU" b="1" dirty="0" smtClean="0">
                <a:solidFill>
                  <a:schemeClr val="tx2"/>
                </a:solidFill>
              </a:rPr>
              <a:t>Объем работ, выполненных по виду деятельности «Строительство», </a:t>
            </a:r>
          </a:p>
          <a:p>
            <a:pPr algn="ctr"/>
            <a:r>
              <a:rPr lang="ru-RU" b="1" dirty="0" smtClean="0">
                <a:solidFill>
                  <a:schemeClr val="tx2"/>
                </a:solidFill>
              </a:rPr>
              <a:t>млн. руб.</a:t>
            </a:r>
            <a:endParaRPr lang="ru-RU" b="1" dirty="0">
              <a:solidFill>
                <a:schemeClr val="tx2"/>
              </a:solidFill>
            </a:endParaRPr>
          </a:p>
        </p:txBody>
      </p:sp>
      <p:pic>
        <p:nvPicPr>
          <p:cNvPr id="45058" name="Picture 2" descr="ÐÐ°ÑÑÐ¸Ð½ÐºÐ¸ Ð¿Ð¾ Ð·Ð°Ð¿ÑÐ¾ÑÑ Ð·Ð½Ð°ÐºÐ¸ Ð¸ ÑÐµÐ»Ð¾Ð²ÐµÑÐºÐ¸ Ð´Ð»Ñ Ð¿ÑÐµÐ·ÐµÐ½ÑÐ°ÑÐ¸Ð¸"/>
          <p:cNvPicPr>
            <a:picLocks noChangeAspect="1" noChangeArrowheads="1"/>
          </p:cNvPicPr>
          <p:nvPr/>
        </p:nvPicPr>
        <p:blipFill>
          <a:blip r:embed="rId7" cstate="print"/>
          <a:srcRect/>
          <a:stretch>
            <a:fillRect/>
          </a:stretch>
        </p:blipFill>
        <p:spPr bwMode="auto">
          <a:xfrm>
            <a:off x="6643702" y="1928802"/>
            <a:ext cx="2357454" cy="1357322"/>
          </a:xfrm>
          <a:prstGeom prst="rect">
            <a:avLst/>
          </a:prstGeom>
          <a:noFill/>
        </p:spPr>
      </p:pic>
    </p:spTree>
  </p:cSld>
  <p:clrMapOvr>
    <a:masterClrMapping/>
  </p:clrMapOvr>
  <p:transition advTm="27238"/>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214290"/>
            <a:ext cx="8786874" cy="40011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ru-RU" sz="2000" b="1" dirty="0" smtClean="0">
                <a:solidFill>
                  <a:schemeClr val="tx1"/>
                </a:solidFill>
              </a:rPr>
              <a:t>Оценка</a:t>
            </a:r>
            <a:r>
              <a:rPr lang="ru-RU" b="1" dirty="0" smtClean="0">
                <a:solidFill>
                  <a:schemeClr val="tx1"/>
                </a:solidFill>
              </a:rPr>
              <a:t>  финансового состояния бюджета муниципального района</a:t>
            </a:r>
            <a:endParaRPr lang="ru-RU" b="1" dirty="0">
              <a:solidFill>
                <a:schemeClr val="tx1"/>
              </a:solidFill>
            </a:endParaRPr>
          </a:p>
        </p:txBody>
      </p:sp>
      <p:graphicFrame>
        <p:nvGraphicFramePr>
          <p:cNvPr id="4" name="Диаграмма 3"/>
          <p:cNvGraphicFramePr/>
          <p:nvPr/>
        </p:nvGraphicFramePr>
        <p:xfrm>
          <a:off x="0" y="1214422"/>
          <a:ext cx="3000396" cy="185738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0" y="642918"/>
            <a:ext cx="3786182" cy="584775"/>
          </a:xfrm>
          <a:prstGeom prst="rect">
            <a:avLst/>
          </a:prstGeom>
          <a:noFill/>
        </p:spPr>
        <p:txBody>
          <a:bodyPr wrap="square" rtlCol="0">
            <a:spAutoFit/>
          </a:bodyPr>
          <a:lstStyle/>
          <a:p>
            <a:pPr algn="ctr"/>
            <a:r>
              <a:rPr lang="ru-RU" sz="1600" b="1" dirty="0" smtClean="0"/>
              <a:t>Доходы консолидированного бюджета района, млн. руб.</a:t>
            </a:r>
            <a:endParaRPr lang="ru-RU" sz="1600" b="1" dirty="0"/>
          </a:p>
        </p:txBody>
      </p:sp>
      <p:graphicFrame>
        <p:nvGraphicFramePr>
          <p:cNvPr id="6" name="Диаграмма 5"/>
          <p:cNvGraphicFramePr/>
          <p:nvPr/>
        </p:nvGraphicFramePr>
        <p:xfrm>
          <a:off x="2928926" y="1000108"/>
          <a:ext cx="3857652" cy="257176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nvGraphicFramePr>
        <p:xfrm>
          <a:off x="6858016" y="571480"/>
          <a:ext cx="2643206" cy="2357454"/>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p:cNvSpPr txBox="1"/>
          <p:nvPr/>
        </p:nvSpPr>
        <p:spPr>
          <a:xfrm>
            <a:off x="5357818" y="714356"/>
            <a:ext cx="3429024" cy="369332"/>
          </a:xfrm>
          <a:prstGeom prst="rect">
            <a:avLst/>
          </a:prstGeom>
          <a:noFill/>
        </p:spPr>
        <p:txBody>
          <a:bodyPr wrap="square" rtlCol="0">
            <a:spAutoFit/>
          </a:bodyPr>
          <a:lstStyle/>
          <a:p>
            <a:pPr algn="ctr"/>
            <a:r>
              <a:rPr lang="ru-RU" sz="1600" b="1" dirty="0" smtClean="0"/>
              <a:t>Структура</a:t>
            </a:r>
            <a:r>
              <a:rPr lang="ru-RU" b="1" dirty="0" smtClean="0"/>
              <a:t> доходов</a:t>
            </a:r>
            <a:endParaRPr lang="ru-RU" b="1" dirty="0"/>
          </a:p>
        </p:txBody>
      </p:sp>
      <p:sp>
        <p:nvSpPr>
          <p:cNvPr id="9" name="TextBox 8"/>
          <p:cNvSpPr txBox="1"/>
          <p:nvPr/>
        </p:nvSpPr>
        <p:spPr>
          <a:xfrm>
            <a:off x="5286380" y="1071546"/>
            <a:ext cx="1285884" cy="369332"/>
          </a:xfrm>
          <a:prstGeom prst="rect">
            <a:avLst/>
          </a:prstGeom>
          <a:noFill/>
        </p:spPr>
        <p:txBody>
          <a:bodyPr wrap="square" rtlCol="0">
            <a:spAutoFit/>
          </a:bodyPr>
          <a:lstStyle/>
          <a:p>
            <a:pPr algn="ctr"/>
            <a:r>
              <a:rPr lang="ru-RU" b="1" dirty="0" smtClean="0"/>
              <a:t>2013 год</a:t>
            </a:r>
            <a:endParaRPr lang="ru-RU" b="1" dirty="0"/>
          </a:p>
        </p:txBody>
      </p:sp>
      <p:sp>
        <p:nvSpPr>
          <p:cNvPr id="10" name="TextBox 9"/>
          <p:cNvSpPr txBox="1"/>
          <p:nvPr/>
        </p:nvSpPr>
        <p:spPr>
          <a:xfrm>
            <a:off x="7215206" y="1071546"/>
            <a:ext cx="1214446" cy="369332"/>
          </a:xfrm>
          <a:prstGeom prst="rect">
            <a:avLst/>
          </a:prstGeom>
          <a:noFill/>
        </p:spPr>
        <p:txBody>
          <a:bodyPr wrap="square" rtlCol="0">
            <a:spAutoFit/>
          </a:bodyPr>
          <a:lstStyle/>
          <a:p>
            <a:r>
              <a:rPr lang="ru-RU" b="1" dirty="0" smtClean="0"/>
              <a:t>2017 год</a:t>
            </a:r>
            <a:endParaRPr lang="ru-RU" b="1" dirty="0"/>
          </a:p>
        </p:txBody>
      </p:sp>
      <p:graphicFrame>
        <p:nvGraphicFramePr>
          <p:cNvPr id="14" name="Схема 13"/>
          <p:cNvGraphicFramePr/>
          <p:nvPr/>
        </p:nvGraphicFramePr>
        <p:xfrm>
          <a:off x="2786050" y="785794"/>
          <a:ext cx="2643206" cy="114300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TextBox 14"/>
          <p:cNvSpPr txBox="1"/>
          <p:nvPr/>
        </p:nvSpPr>
        <p:spPr>
          <a:xfrm>
            <a:off x="3714744" y="857232"/>
            <a:ext cx="785817" cy="307777"/>
          </a:xfrm>
          <a:prstGeom prst="rect">
            <a:avLst/>
          </a:prstGeom>
          <a:noFill/>
        </p:spPr>
        <p:txBody>
          <a:bodyPr wrap="square" rtlCol="0">
            <a:spAutoFit/>
          </a:bodyPr>
          <a:lstStyle/>
          <a:p>
            <a:r>
              <a:rPr lang="ru-RU" sz="1400" b="1" dirty="0" smtClean="0"/>
              <a:t>2013</a:t>
            </a:r>
            <a:endParaRPr lang="ru-RU" sz="1400" b="1" dirty="0"/>
          </a:p>
        </p:txBody>
      </p:sp>
      <p:sp>
        <p:nvSpPr>
          <p:cNvPr id="16" name="TextBox 15"/>
          <p:cNvSpPr txBox="1"/>
          <p:nvPr/>
        </p:nvSpPr>
        <p:spPr>
          <a:xfrm>
            <a:off x="4643438" y="857232"/>
            <a:ext cx="714379" cy="307777"/>
          </a:xfrm>
          <a:prstGeom prst="rect">
            <a:avLst/>
          </a:prstGeom>
          <a:noFill/>
        </p:spPr>
        <p:txBody>
          <a:bodyPr wrap="square" rtlCol="0">
            <a:spAutoFit/>
          </a:bodyPr>
          <a:lstStyle/>
          <a:p>
            <a:r>
              <a:rPr lang="ru-RU" sz="1400" b="1" dirty="0" smtClean="0"/>
              <a:t>2017</a:t>
            </a:r>
            <a:endParaRPr lang="ru-RU" sz="1400" b="1" dirty="0"/>
          </a:p>
        </p:txBody>
      </p:sp>
      <p:cxnSp>
        <p:nvCxnSpPr>
          <p:cNvPr id="18" name="Прямая со стрелкой 17"/>
          <p:cNvCxnSpPr>
            <a:stCxn id="9" idx="2"/>
          </p:cNvCxnSpPr>
          <p:nvPr/>
        </p:nvCxnSpPr>
        <p:spPr>
          <a:xfrm rot="5400000">
            <a:off x="5542484" y="1256212"/>
            <a:ext cx="202172" cy="571504"/>
          </a:xfrm>
          <a:prstGeom prst="straightConnector1">
            <a:avLst/>
          </a:prstGeom>
          <a:ln w="190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9" name="Диаграмма 18"/>
          <p:cNvGraphicFramePr/>
          <p:nvPr/>
        </p:nvGraphicFramePr>
        <p:xfrm>
          <a:off x="142844" y="3857628"/>
          <a:ext cx="3500462" cy="2357454"/>
        </p:xfrm>
        <a:graphic>
          <a:graphicData uri="http://schemas.openxmlformats.org/drawingml/2006/chart">
            <c:chart xmlns:c="http://schemas.openxmlformats.org/drawingml/2006/chart" xmlns:r="http://schemas.openxmlformats.org/officeDocument/2006/relationships" r:id="rId10"/>
          </a:graphicData>
        </a:graphic>
      </p:graphicFrame>
      <p:sp>
        <p:nvSpPr>
          <p:cNvPr id="20" name="TextBox 19"/>
          <p:cNvSpPr txBox="1"/>
          <p:nvPr/>
        </p:nvSpPr>
        <p:spPr>
          <a:xfrm>
            <a:off x="142845" y="3000372"/>
            <a:ext cx="3643338" cy="830997"/>
          </a:xfrm>
          <a:prstGeom prst="rect">
            <a:avLst/>
          </a:prstGeom>
          <a:noFill/>
        </p:spPr>
        <p:txBody>
          <a:bodyPr wrap="square" rtlCol="0">
            <a:spAutoFit/>
          </a:bodyPr>
          <a:lstStyle/>
          <a:p>
            <a:pPr algn="ctr"/>
            <a:r>
              <a:rPr lang="ru-RU" sz="1600" b="1" dirty="0" smtClean="0"/>
              <a:t>Расходы консолидированного бюджета муниципального района, млн. руб. </a:t>
            </a:r>
            <a:endParaRPr lang="ru-RU" sz="1600" dirty="0"/>
          </a:p>
        </p:txBody>
      </p:sp>
      <p:graphicFrame>
        <p:nvGraphicFramePr>
          <p:cNvPr id="21" name="Диаграмма 20"/>
          <p:cNvGraphicFramePr/>
          <p:nvPr/>
        </p:nvGraphicFramePr>
        <p:xfrm>
          <a:off x="3357554" y="3429000"/>
          <a:ext cx="3071833" cy="342900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2" name="Диаграмма 21"/>
          <p:cNvGraphicFramePr/>
          <p:nvPr/>
        </p:nvGraphicFramePr>
        <p:xfrm>
          <a:off x="6429388" y="3429000"/>
          <a:ext cx="2571768" cy="3429000"/>
        </p:xfrm>
        <a:graphic>
          <a:graphicData uri="http://schemas.openxmlformats.org/drawingml/2006/chart">
            <c:chart xmlns:c="http://schemas.openxmlformats.org/drawingml/2006/chart" xmlns:r="http://schemas.openxmlformats.org/officeDocument/2006/relationships" r:id="rId12"/>
          </a:graphicData>
        </a:graphic>
      </p:graphicFrame>
      <p:sp>
        <p:nvSpPr>
          <p:cNvPr id="23" name="TextBox 22"/>
          <p:cNvSpPr txBox="1"/>
          <p:nvPr/>
        </p:nvSpPr>
        <p:spPr>
          <a:xfrm>
            <a:off x="5643570" y="3000372"/>
            <a:ext cx="2680286" cy="338554"/>
          </a:xfrm>
          <a:prstGeom prst="rect">
            <a:avLst/>
          </a:prstGeom>
          <a:noFill/>
        </p:spPr>
        <p:txBody>
          <a:bodyPr wrap="square" rtlCol="0">
            <a:spAutoFit/>
          </a:bodyPr>
          <a:lstStyle/>
          <a:p>
            <a:pPr algn="ctr"/>
            <a:r>
              <a:rPr lang="ru-RU" sz="1600" b="1" dirty="0" smtClean="0"/>
              <a:t>Структура расходов</a:t>
            </a:r>
            <a:endParaRPr lang="ru-RU" sz="1600" b="1" dirty="0"/>
          </a:p>
        </p:txBody>
      </p:sp>
      <p:sp>
        <p:nvSpPr>
          <p:cNvPr id="24" name="TextBox 23"/>
          <p:cNvSpPr txBox="1"/>
          <p:nvPr/>
        </p:nvSpPr>
        <p:spPr>
          <a:xfrm>
            <a:off x="4857752" y="3214686"/>
            <a:ext cx="1143007" cy="369332"/>
          </a:xfrm>
          <a:prstGeom prst="rect">
            <a:avLst/>
          </a:prstGeom>
          <a:noFill/>
        </p:spPr>
        <p:txBody>
          <a:bodyPr wrap="square" rtlCol="0">
            <a:spAutoFit/>
          </a:bodyPr>
          <a:lstStyle/>
          <a:p>
            <a:r>
              <a:rPr lang="ru-RU" b="1" dirty="0" smtClean="0"/>
              <a:t>2013 г.</a:t>
            </a:r>
            <a:endParaRPr lang="ru-RU" b="1" dirty="0"/>
          </a:p>
        </p:txBody>
      </p:sp>
      <p:sp>
        <p:nvSpPr>
          <p:cNvPr id="25" name="TextBox 24"/>
          <p:cNvSpPr txBox="1"/>
          <p:nvPr/>
        </p:nvSpPr>
        <p:spPr>
          <a:xfrm>
            <a:off x="7572397" y="3214686"/>
            <a:ext cx="1071570" cy="369332"/>
          </a:xfrm>
          <a:prstGeom prst="rect">
            <a:avLst/>
          </a:prstGeom>
          <a:noFill/>
        </p:spPr>
        <p:txBody>
          <a:bodyPr wrap="square" rtlCol="0">
            <a:spAutoFit/>
          </a:bodyPr>
          <a:lstStyle/>
          <a:p>
            <a:r>
              <a:rPr lang="ru-RU" b="1" dirty="0" smtClean="0"/>
              <a:t>2017 г.</a:t>
            </a:r>
            <a:endParaRPr lang="ru-RU" b="1" dirty="0"/>
          </a:p>
        </p:txBody>
      </p:sp>
    </p:spTree>
  </p:cSld>
  <p:clrMapOvr>
    <a:masterClrMapping/>
  </p:clrMapOvr>
  <p:transition advTm="24913"/>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285728"/>
            <a:ext cx="8715436"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b="1" dirty="0" smtClean="0">
                <a:solidFill>
                  <a:schemeClr val="tx1"/>
                </a:solidFill>
              </a:rPr>
              <a:t>Оценка развития инфраструктуры</a:t>
            </a:r>
            <a:endParaRPr lang="ru-RU" b="1" dirty="0">
              <a:solidFill>
                <a:schemeClr val="tx1"/>
              </a:solidFill>
            </a:endParaRPr>
          </a:p>
        </p:txBody>
      </p:sp>
      <p:sp>
        <p:nvSpPr>
          <p:cNvPr id="3" name="TextBox 2"/>
          <p:cNvSpPr txBox="1"/>
          <p:nvPr/>
        </p:nvSpPr>
        <p:spPr>
          <a:xfrm>
            <a:off x="142844" y="714356"/>
            <a:ext cx="5775528" cy="369332"/>
          </a:xfrm>
          <a:prstGeom prst="rect">
            <a:avLst/>
          </a:prstGeom>
          <a:noFill/>
        </p:spPr>
        <p:txBody>
          <a:bodyPr wrap="square" rtlCol="0">
            <a:spAutoFit/>
          </a:bodyPr>
          <a:lstStyle/>
          <a:p>
            <a:r>
              <a:rPr lang="ru-RU" b="1" dirty="0" smtClean="0"/>
              <a:t>Развитие коммунального комплекса</a:t>
            </a:r>
            <a:endParaRPr lang="ru-RU" b="1" dirty="0"/>
          </a:p>
        </p:txBody>
      </p:sp>
      <p:graphicFrame>
        <p:nvGraphicFramePr>
          <p:cNvPr id="4" name="Таблица 3"/>
          <p:cNvGraphicFramePr>
            <a:graphicFrameLocks noGrp="1"/>
          </p:cNvGraphicFramePr>
          <p:nvPr/>
        </p:nvGraphicFramePr>
        <p:xfrm>
          <a:off x="142844" y="1071547"/>
          <a:ext cx="4071966" cy="5455140"/>
        </p:xfrm>
        <a:graphic>
          <a:graphicData uri="http://schemas.openxmlformats.org/drawingml/2006/table">
            <a:tbl>
              <a:tblPr firstRow="1" bandRow="1">
                <a:tableStyleId>{2D5ABB26-0587-4C30-8999-92F81FD0307C}</a:tableStyleId>
              </a:tblPr>
              <a:tblGrid>
                <a:gridCol w="2643206"/>
                <a:gridCol w="714380"/>
                <a:gridCol w="714380"/>
              </a:tblGrid>
              <a:tr h="285961">
                <a:tc>
                  <a:txBody>
                    <a:bodyPr/>
                    <a:lstStyle/>
                    <a:p>
                      <a:endParaRPr lang="ru-RU" sz="1400" b="1" dirty="0">
                        <a:solidFill>
                          <a:schemeClr val="tx1"/>
                        </a:solidFill>
                      </a:endParaRPr>
                    </a:p>
                  </a:txBody>
                  <a:tcPr>
                    <a:solidFill>
                      <a:schemeClr val="tx2">
                        <a:lumMod val="20000"/>
                        <a:lumOff val="80000"/>
                      </a:schemeClr>
                    </a:solidFill>
                  </a:tcPr>
                </a:tc>
                <a:tc>
                  <a:txBody>
                    <a:bodyPr/>
                    <a:lstStyle/>
                    <a:p>
                      <a:pPr algn="ctr"/>
                      <a:r>
                        <a:rPr lang="ru-RU" sz="1400" b="1" dirty="0" smtClean="0"/>
                        <a:t>2017 г.</a:t>
                      </a:r>
                      <a:endParaRPr lang="ru-RU" sz="1400" b="1" dirty="0">
                        <a:solidFill>
                          <a:schemeClr val="tx1"/>
                        </a:solidFill>
                      </a:endParaRPr>
                    </a:p>
                  </a:txBody>
                  <a:tcPr>
                    <a:solidFill>
                      <a:schemeClr val="tx2">
                        <a:lumMod val="20000"/>
                        <a:lumOff val="80000"/>
                      </a:schemeClr>
                    </a:solidFill>
                  </a:tcPr>
                </a:tc>
                <a:tc>
                  <a:txBody>
                    <a:bodyPr/>
                    <a:lstStyle/>
                    <a:p>
                      <a:pPr algn="l"/>
                      <a:r>
                        <a:rPr lang="ru-RU" sz="1400" b="1" dirty="0" smtClean="0">
                          <a:solidFill>
                            <a:schemeClr val="tx1"/>
                          </a:solidFill>
                        </a:rPr>
                        <a:t>Доля ветхих сетей, %</a:t>
                      </a:r>
                      <a:endParaRPr lang="ru-RU" sz="1400" b="1" dirty="0">
                        <a:solidFill>
                          <a:schemeClr val="tx1"/>
                        </a:solidFill>
                      </a:endParaRPr>
                    </a:p>
                  </a:txBody>
                  <a:tcPr>
                    <a:solidFill>
                      <a:schemeClr val="tx2">
                        <a:lumMod val="20000"/>
                        <a:lumOff val="80000"/>
                      </a:schemeClr>
                    </a:solidFill>
                  </a:tcPr>
                </a:tc>
              </a:tr>
              <a:tr h="2859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dirty="0" smtClean="0"/>
                        <a:t>Выработано</a:t>
                      </a:r>
                      <a:r>
                        <a:rPr lang="ru-RU" sz="1400" b="1" baseline="0" dirty="0" smtClean="0"/>
                        <a:t> тепла, тыс.Гкал</a:t>
                      </a:r>
                      <a:endParaRPr lang="ru-RU" sz="1400" b="1" dirty="0">
                        <a:solidFill>
                          <a:schemeClr val="tx1"/>
                        </a:solidFill>
                      </a:endParaRPr>
                    </a:p>
                  </a:txBody>
                  <a:tcPr>
                    <a:solidFill>
                      <a:schemeClr val="tx2">
                        <a:lumMod val="20000"/>
                        <a:lumOff val="80000"/>
                      </a:schemeClr>
                    </a:solidFill>
                  </a:tcPr>
                </a:tc>
                <a:tc>
                  <a:txBody>
                    <a:bodyPr/>
                    <a:lstStyle/>
                    <a:p>
                      <a:pPr algn="ctr"/>
                      <a:r>
                        <a:rPr lang="ru-RU" sz="1400" b="1" dirty="0" smtClean="0"/>
                        <a:t>132,9 </a:t>
                      </a:r>
                      <a:endParaRPr lang="ru-RU" sz="1400" b="1" dirty="0">
                        <a:solidFill>
                          <a:schemeClr val="tx1"/>
                        </a:solidFill>
                      </a:endParaRPr>
                    </a:p>
                  </a:txBody>
                  <a:tcPr>
                    <a:solidFill>
                      <a:schemeClr val="tx2">
                        <a:lumMod val="20000"/>
                        <a:lumOff val="80000"/>
                      </a:schemeClr>
                    </a:solidFill>
                  </a:tcPr>
                </a:tc>
                <a:tc>
                  <a:txBody>
                    <a:bodyPr/>
                    <a:lstStyle/>
                    <a:p>
                      <a:pPr algn="ctr"/>
                      <a:endParaRPr lang="ru-RU" sz="1400" b="1" dirty="0">
                        <a:solidFill>
                          <a:schemeClr val="tx1"/>
                        </a:solidFill>
                      </a:endParaRPr>
                    </a:p>
                  </a:txBody>
                  <a:tcPr>
                    <a:solidFill>
                      <a:schemeClr val="tx2">
                        <a:lumMod val="20000"/>
                        <a:lumOff val="80000"/>
                      </a:schemeClr>
                    </a:solidFill>
                  </a:tcPr>
                </a:tc>
              </a:tr>
              <a:tr h="285961">
                <a:tc>
                  <a:txBody>
                    <a:bodyPr/>
                    <a:lstStyle/>
                    <a:p>
                      <a:r>
                        <a:rPr lang="ru-RU" sz="1400" b="1" dirty="0" smtClean="0"/>
                        <a:t>Отпущено воды, тыс. м.куб.</a:t>
                      </a:r>
                      <a:endParaRPr lang="ru-RU" sz="1400" b="1" dirty="0">
                        <a:solidFill>
                          <a:schemeClr val="tx1"/>
                        </a:solidFill>
                      </a:endParaRPr>
                    </a:p>
                  </a:txBody>
                  <a:tcPr>
                    <a:solidFill>
                      <a:schemeClr val="tx2">
                        <a:lumMod val="20000"/>
                        <a:lumOff val="80000"/>
                      </a:schemeClr>
                    </a:solidFill>
                  </a:tcPr>
                </a:tc>
                <a:tc>
                  <a:txBody>
                    <a:bodyPr/>
                    <a:lstStyle/>
                    <a:p>
                      <a:pPr algn="ctr"/>
                      <a:r>
                        <a:rPr lang="ru-RU" sz="1400" b="1" dirty="0" smtClean="0"/>
                        <a:t>1126,6</a:t>
                      </a:r>
                      <a:endParaRPr lang="ru-RU" sz="1400" b="1" dirty="0">
                        <a:solidFill>
                          <a:schemeClr val="tx1"/>
                        </a:solidFill>
                      </a:endParaRPr>
                    </a:p>
                  </a:txBody>
                  <a:tcPr>
                    <a:solidFill>
                      <a:schemeClr val="tx2">
                        <a:lumMod val="20000"/>
                        <a:lumOff val="80000"/>
                      </a:schemeClr>
                    </a:solidFill>
                  </a:tcPr>
                </a:tc>
                <a:tc>
                  <a:txBody>
                    <a:bodyPr/>
                    <a:lstStyle/>
                    <a:p>
                      <a:pPr algn="ctr"/>
                      <a:endParaRPr lang="ru-RU" sz="1400" b="1" dirty="0">
                        <a:solidFill>
                          <a:schemeClr val="tx1"/>
                        </a:solidFill>
                      </a:endParaRPr>
                    </a:p>
                  </a:txBody>
                  <a:tcPr>
                    <a:solidFill>
                      <a:schemeClr val="tx2">
                        <a:lumMod val="20000"/>
                        <a:lumOff val="80000"/>
                      </a:schemeClr>
                    </a:solidFill>
                  </a:tcPr>
                </a:tc>
              </a:tr>
              <a:tr h="486133">
                <a:tc>
                  <a:txBody>
                    <a:bodyPr/>
                    <a:lstStyle/>
                    <a:p>
                      <a:r>
                        <a:rPr lang="ru-RU" sz="1400" b="1" dirty="0" smtClean="0"/>
                        <a:t>Пропущено сточных вод, тыс. м. куб.</a:t>
                      </a:r>
                      <a:endParaRPr lang="ru-RU" sz="1400" b="1" dirty="0">
                        <a:solidFill>
                          <a:schemeClr val="tx1"/>
                        </a:solidFill>
                      </a:endParaRPr>
                    </a:p>
                  </a:txBody>
                  <a:tcPr>
                    <a:solidFill>
                      <a:schemeClr val="tx2">
                        <a:lumMod val="20000"/>
                        <a:lumOff val="80000"/>
                      </a:schemeClr>
                    </a:solidFill>
                  </a:tcPr>
                </a:tc>
                <a:tc>
                  <a:txBody>
                    <a:bodyPr/>
                    <a:lstStyle/>
                    <a:p>
                      <a:pPr algn="ctr"/>
                      <a:r>
                        <a:rPr lang="ru-RU" sz="1400" b="1" dirty="0" smtClean="0"/>
                        <a:t>758,6</a:t>
                      </a:r>
                      <a:endParaRPr lang="ru-RU" sz="1400" b="1" dirty="0">
                        <a:solidFill>
                          <a:schemeClr val="tx1"/>
                        </a:solidFill>
                      </a:endParaRPr>
                    </a:p>
                  </a:txBody>
                  <a:tcPr>
                    <a:solidFill>
                      <a:schemeClr val="tx2">
                        <a:lumMod val="20000"/>
                        <a:lumOff val="80000"/>
                      </a:schemeClr>
                    </a:solidFill>
                  </a:tcPr>
                </a:tc>
                <a:tc>
                  <a:txBody>
                    <a:bodyPr/>
                    <a:lstStyle/>
                    <a:p>
                      <a:pPr algn="ctr"/>
                      <a:endParaRPr lang="ru-RU" sz="1400" b="1" dirty="0">
                        <a:solidFill>
                          <a:schemeClr val="tx1"/>
                        </a:solidFill>
                      </a:endParaRPr>
                    </a:p>
                  </a:txBody>
                  <a:tcPr>
                    <a:solidFill>
                      <a:schemeClr val="tx2">
                        <a:lumMod val="20000"/>
                        <a:lumOff val="80000"/>
                      </a:schemeClr>
                    </a:solidFill>
                  </a:tcPr>
                </a:tc>
              </a:tr>
              <a:tr h="686305">
                <a:tc>
                  <a:txBody>
                    <a:bodyPr/>
                    <a:lstStyle/>
                    <a:p>
                      <a:r>
                        <a:rPr lang="ru-RU" sz="1400" b="1" kern="1200" dirty="0" smtClean="0">
                          <a:solidFill>
                            <a:schemeClr val="tx1"/>
                          </a:solidFill>
                          <a:latin typeface="+mn-lt"/>
                          <a:ea typeface="+mn-ea"/>
                          <a:cs typeface="+mn-cs"/>
                        </a:rPr>
                        <a:t>Количество источников теплоснабжения (на конец учетного года), ед.</a:t>
                      </a:r>
                      <a:endParaRPr lang="ru-RU" sz="1400" b="1" dirty="0">
                        <a:solidFill>
                          <a:schemeClr val="tx1"/>
                        </a:solidFill>
                      </a:endParaRPr>
                    </a:p>
                  </a:txBody>
                  <a:tcPr>
                    <a:solidFill>
                      <a:schemeClr val="tx2">
                        <a:lumMod val="20000"/>
                        <a:lumOff val="80000"/>
                      </a:schemeClr>
                    </a:solidFill>
                  </a:tcPr>
                </a:tc>
                <a:tc>
                  <a:txBody>
                    <a:bodyPr/>
                    <a:lstStyle/>
                    <a:p>
                      <a:pPr algn="ctr"/>
                      <a:r>
                        <a:rPr lang="ru-RU" sz="1400" b="1" dirty="0" smtClean="0">
                          <a:solidFill>
                            <a:schemeClr val="tx1"/>
                          </a:solidFill>
                        </a:rPr>
                        <a:t>103</a:t>
                      </a:r>
                      <a:endParaRPr lang="ru-RU" sz="1400" b="1" dirty="0">
                        <a:solidFill>
                          <a:schemeClr val="tx1"/>
                        </a:solidFill>
                      </a:endParaRPr>
                    </a:p>
                  </a:txBody>
                  <a:tcPr>
                    <a:solidFill>
                      <a:schemeClr val="tx2">
                        <a:lumMod val="20000"/>
                        <a:lumOff val="80000"/>
                      </a:schemeClr>
                    </a:solidFill>
                  </a:tcPr>
                </a:tc>
                <a:tc>
                  <a:txBody>
                    <a:bodyPr/>
                    <a:lstStyle/>
                    <a:p>
                      <a:pPr algn="ctr"/>
                      <a:endParaRPr lang="ru-RU" sz="1400" b="1" dirty="0">
                        <a:solidFill>
                          <a:schemeClr val="tx1"/>
                        </a:solidFill>
                      </a:endParaRPr>
                    </a:p>
                  </a:txBody>
                  <a:tcPr>
                    <a:solidFill>
                      <a:schemeClr val="tx2">
                        <a:lumMod val="20000"/>
                        <a:lumOff val="80000"/>
                      </a:schemeClr>
                    </a:solidFill>
                  </a:tcPr>
                </a:tc>
              </a:tr>
              <a:tr h="686305">
                <a:tc>
                  <a:txBody>
                    <a:bodyPr/>
                    <a:lstStyle/>
                    <a:p>
                      <a:r>
                        <a:rPr lang="ru-RU" sz="1400" b="1" kern="1200" dirty="0" smtClean="0">
                          <a:solidFill>
                            <a:schemeClr val="tx1"/>
                          </a:solidFill>
                          <a:latin typeface="+mn-lt"/>
                          <a:ea typeface="+mn-ea"/>
                          <a:cs typeface="+mn-cs"/>
                        </a:rPr>
                        <a:t>Протяженность тепловых сетей в двухтрубном исчислении (на конец учетного года), </a:t>
                      </a:r>
                      <a:endParaRPr lang="ru-RU" sz="1400" b="1" dirty="0">
                        <a:solidFill>
                          <a:schemeClr val="tx1"/>
                        </a:solidFill>
                      </a:endParaRPr>
                    </a:p>
                  </a:txBody>
                  <a:tcPr>
                    <a:solidFill>
                      <a:schemeClr val="tx2">
                        <a:lumMod val="20000"/>
                        <a:lumOff val="80000"/>
                      </a:schemeClr>
                    </a:solidFill>
                  </a:tcPr>
                </a:tc>
                <a:tc>
                  <a:txBody>
                    <a:bodyPr/>
                    <a:lstStyle/>
                    <a:p>
                      <a:pPr algn="ctr"/>
                      <a:r>
                        <a:rPr lang="ru-RU" sz="1400" b="1" kern="1200" dirty="0" smtClean="0">
                          <a:solidFill>
                            <a:schemeClr val="tx1"/>
                          </a:solidFill>
                          <a:latin typeface="+mn-lt"/>
                          <a:ea typeface="+mn-ea"/>
                          <a:cs typeface="+mn-cs"/>
                        </a:rPr>
                        <a:t>116,12</a:t>
                      </a:r>
                      <a:endParaRPr lang="ru-RU" sz="1400" b="1" dirty="0">
                        <a:solidFill>
                          <a:schemeClr val="tx1"/>
                        </a:solidFill>
                      </a:endParaRPr>
                    </a:p>
                  </a:txBody>
                  <a:tcPr>
                    <a:solidFill>
                      <a:schemeClr val="tx2">
                        <a:lumMod val="20000"/>
                        <a:lumOff val="80000"/>
                      </a:schemeClr>
                    </a:solidFill>
                  </a:tcPr>
                </a:tc>
                <a:tc>
                  <a:txBody>
                    <a:bodyPr/>
                    <a:lstStyle/>
                    <a:p>
                      <a:pPr algn="ctr"/>
                      <a:endParaRPr lang="ru-RU" sz="1400" b="1" dirty="0">
                        <a:solidFill>
                          <a:schemeClr val="tx1"/>
                        </a:solidFill>
                      </a:endParaRPr>
                    </a:p>
                  </a:txBody>
                  <a:tcPr>
                    <a:solidFill>
                      <a:schemeClr val="tx2">
                        <a:lumMod val="20000"/>
                        <a:lumOff val="80000"/>
                      </a:schemeClr>
                    </a:solidFill>
                  </a:tcPr>
                </a:tc>
              </a:tr>
              <a:tr h="486133">
                <a:tc>
                  <a:txBody>
                    <a:bodyPr/>
                    <a:lstStyle/>
                    <a:p>
                      <a:r>
                        <a:rPr lang="ru-RU" sz="1400" b="1" kern="1200" dirty="0" smtClean="0">
                          <a:solidFill>
                            <a:schemeClr val="tx1"/>
                          </a:solidFill>
                          <a:latin typeface="+mn-lt"/>
                          <a:ea typeface="+mn-ea"/>
                          <a:cs typeface="+mn-cs"/>
                        </a:rPr>
                        <a:t>Отремонтировано тепловых сетей, км</a:t>
                      </a:r>
                      <a:endParaRPr lang="ru-RU" sz="1400" b="1" dirty="0">
                        <a:solidFill>
                          <a:schemeClr val="tx1"/>
                        </a:solidFill>
                      </a:endParaRPr>
                    </a:p>
                  </a:txBody>
                  <a:tcPr>
                    <a:solidFill>
                      <a:schemeClr val="tx2">
                        <a:lumMod val="20000"/>
                        <a:lumOff val="80000"/>
                      </a:schemeClr>
                    </a:solidFill>
                  </a:tcPr>
                </a:tc>
                <a:tc>
                  <a:txBody>
                    <a:bodyPr/>
                    <a:lstStyle/>
                    <a:p>
                      <a:pPr algn="ctr"/>
                      <a:r>
                        <a:rPr lang="ru-RU" sz="1400" b="1" kern="1200" dirty="0" smtClean="0">
                          <a:solidFill>
                            <a:schemeClr val="tx1"/>
                          </a:solidFill>
                          <a:latin typeface="+mn-lt"/>
                          <a:ea typeface="+mn-ea"/>
                          <a:cs typeface="+mn-cs"/>
                        </a:rPr>
                        <a:t>1,012</a:t>
                      </a:r>
                      <a:endParaRPr lang="ru-RU" sz="1400" b="1" dirty="0">
                        <a:solidFill>
                          <a:schemeClr val="tx1"/>
                        </a:solidFill>
                      </a:endParaRPr>
                    </a:p>
                  </a:txBody>
                  <a:tcPr>
                    <a:solidFill>
                      <a:schemeClr val="tx2">
                        <a:lumMod val="20000"/>
                        <a:lumOff val="80000"/>
                      </a:schemeClr>
                    </a:solidFill>
                  </a:tcPr>
                </a:tc>
                <a:tc>
                  <a:txBody>
                    <a:bodyPr/>
                    <a:lstStyle/>
                    <a:p>
                      <a:pPr algn="ctr"/>
                      <a:r>
                        <a:rPr lang="ru-RU" sz="1400" b="1" dirty="0" smtClean="0">
                          <a:solidFill>
                            <a:schemeClr val="tx1"/>
                          </a:solidFill>
                        </a:rPr>
                        <a:t>60</a:t>
                      </a:r>
                      <a:endParaRPr lang="ru-RU" sz="1400" b="1" dirty="0">
                        <a:solidFill>
                          <a:schemeClr val="tx1"/>
                        </a:solidFill>
                      </a:endParaRPr>
                    </a:p>
                  </a:txBody>
                  <a:tcPr>
                    <a:solidFill>
                      <a:schemeClr val="tx2">
                        <a:lumMod val="20000"/>
                        <a:lumOff val="80000"/>
                      </a:schemeClr>
                    </a:solidFill>
                  </a:tcPr>
                </a:tc>
              </a:tr>
              <a:tr h="486133">
                <a:tc>
                  <a:txBody>
                    <a:bodyPr/>
                    <a:lstStyle/>
                    <a:p>
                      <a:r>
                        <a:rPr lang="ru-RU" sz="1400" b="1" kern="1200" dirty="0" smtClean="0">
                          <a:solidFill>
                            <a:schemeClr val="tx1"/>
                          </a:solidFill>
                          <a:latin typeface="+mn-lt"/>
                          <a:ea typeface="+mn-ea"/>
                          <a:cs typeface="+mn-cs"/>
                        </a:rPr>
                        <a:t>Отремонтировано водопроводных сетей, км</a:t>
                      </a:r>
                      <a:endParaRPr lang="ru-RU" sz="1400" b="1" dirty="0">
                        <a:solidFill>
                          <a:schemeClr val="tx1"/>
                        </a:solidFill>
                      </a:endParaRPr>
                    </a:p>
                  </a:txBody>
                  <a:tcPr>
                    <a:solidFill>
                      <a:schemeClr val="tx2">
                        <a:lumMod val="20000"/>
                        <a:lumOff val="80000"/>
                      </a:schemeClr>
                    </a:solidFill>
                  </a:tcPr>
                </a:tc>
                <a:tc>
                  <a:txBody>
                    <a:bodyPr/>
                    <a:lstStyle/>
                    <a:p>
                      <a:pPr algn="ctr"/>
                      <a:r>
                        <a:rPr lang="ru-RU" sz="1400" b="1" dirty="0" smtClean="0">
                          <a:solidFill>
                            <a:schemeClr val="tx1"/>
                          </a:solidFill>
                        </a:rPr>
                        <a:t>0,6</a:t>
                      </a:r>
                      <a:endParaRPr lang="ru-RU" sz="1400" b="1" dirty="0">
                        <a:solidFill>
                          <a:schemeClr val="tx1"/>
                        </a:solidFill>
                      </a:endParaRPr>
                    </a:p>
                  </a:txBody>
                  <a:tcPr>
                    <a:solidFill>
                      <a:schemeClr val="tx2">
                        <a:lumMod val="20000"/>
                        <a:lumOff val="80000"/>
                      </a:schemeClr>
                    </a:solidFill>
                  </a:tcPr>
                </a:tc>
                <a:tc>
                  <a:txBody>
                    <a:bodyPr/>
                    <a:lstStyle/>
                    <a:p>
                      <a:pPr algn="ctr"/>
                      <a:r>
                        <a:rPr lang="ru-RU" sz="1400" b="1" dirty="0" smtClean="0">
                          <a:solidFill>
                            <a:schemeClr val="tx1"/>
                          </a:solidFill>
                        </a:rPr>
                        <a:t>56,27</a:t>
                      </a:r>
                      <a:endParaRPr lang="ru-RU" sz="1400" b="1" dirty="0">
                        <a:solidFill>
                          <a:schemeClr val="tx1"/>
                        </a:solidFill>
                      </a:endParaRPr>
                    </a:p>
                  </a:txBody>
                  <a:tcPr>
                    <a:solidFill>
                      <a:schemeClr val="tx2">
                        <a:lumMod val="20000"/>
                        <a:lumOff val="80000"/>
                      </a:schemeClr>
                    </a:solidFill>
                  </a:tcPr>
                </a:tc>
              </a:tr>
              <a:tr h="883140">
                <a:tc>
                  <a:txBody>
                    <a:bodyPr/>
                    <a:lstStyle/>
                    <a:p>
                      <a:r>
                        <a:rPr lang="ru-RU" sz="1400" b="1" kern="1200" dirty="0" smtClean="0">
                          <a:solidFill>
                            <a:schemeClr val="tx1"/>
                          </a:solidFill>
                          <a:latin typeface="+mn-lt"/>
                          <a:ea typeface="+mn-ea"/>
                          <a:cs typeface="+mn-cs"/>
                        </a:rPr>
                        <a:t>Отремонтировано канализационных </a:t>
                      </a:r>
                      <a:r>
                        <a:rPr lang="ru-RU" sz="1400" b="1" kern="1200" dirty="0" err="1" smtClean="0">
                          <a:solidFill>
                            <a:schemeClr val="tx1"/>
                          </a:solidFill>
                          <a:latin typeface="+mn-lt"/>
                          <a:ea typeface="+mn-ea"/>
                          <a:cs typeface="+mn-cs"/>
                        </a:rPr>
                        <a:t>сетейных</a:t>
                      </a:r>
                      <a:r>
                        <a:rPr lang="ru-RU" sz="1400" b="1" kern="1200" dirty="0" smtClean="0">
                          <a:solidFill>
                            <a:schemeClr val="tx1"/>
                          </a:solidFill>
                          <a:latin typeface="+mn-lt"/>
                          <a:ea typeface="+mn-ea"/>
                          <a:cs typeface="+mn-cs"/>
                        </a:rPr>
                        <a:t> сетей, км</a:t>
                      </a:r>
                      <a:endParaRPr lang="ru-RU" sz="1400" b="1" dirty="0">
                        <a:solidFill>
                          <a:schemeClr val="tx1"/>
                        </a:solidFill>
                      </a:endParaRPr>
                    </a:p>
                  </a:txBody>
                  <a:tcPr>
                    <a:solidFill>
                      <a:schemeClr val="tx2">
                        <a:lumMod val="20000"/>
                        <a:lumOff val="80000"/>
                      </a:schemeClr>
                    </a:solidFill>
                  </a:tcPr>
                </a:tc>
                <a:tc>
                  <a:txBody>
                    <a:bodyPr/>
                    <a:lstStyle/>
                    <a:p>
                      <a:pPr algn="ctr"/>
                      <a:r>
                        <a:rPr lang="ru-RU" sz="1400" b="1" kern="1200" dirty="0" smtClean="0">
                          <a:solidFill>
                            <a:schemeClr val="tx1"/>
                          </a:solidFill>
                          <a:latin typeface="+mn-lt"/>
                          <a:ea typeface="+mn-ea"/>
                          <a:cs typeface="+mn-cs"/>
                        </a:rPr>
                        <a:t>1,0</a:t>
                      </a:r>
                      <a:endParaRPr lang="ru-RU" sz="1400" b="1" dirty="0">
                        <a:solidFill>
                          <a:schemeClr val="tx1"/>
                        </a:solidFill>
                      </a:endParaRPr>
                    </a:p>
                  </a:txBody>
                  <a:tcPr>
                    <a:solidFill>
                      <a:schemeClr val="tx2">
                        <a:lumMod val="20000"/>
                        <a:lumOff val="80000"/>
                      </a:schemeClr>
                    </a:solidFill>
                  </a:tcPr>
                </a:tc>
                <a:tc>
                  <a:txBody>
                    <a:bodyPr/>
                    <a:lstStyle/>
                    <a:p>
                      <a:pPr algn="ctr"/>
                      <a:r>
                        <a:rPr lang="ru-RU" sz="1400" b="1" dirty="0" smtClean="0">
                          <a:solidFill>
                            <a:schemeClr val="tx1"/>
                          </a:solidFill>
                        </a:rPr>
                        <a:t>48,23</a:t>
                      </a:r>
                      <a:endParaRPr lang="ru-RU" sz="1400" b="1" dirty="0">
                        <a:solidFill>
                          <a:schemeClr val="tx1"/>
                        </a:solidFill>
                      </a:endParaRPr>
                    </a:p>
                  </a:txBody>
                  <a:tcPr>
                    <a:solidFill>
                      <a:schemeClr val="tx2">
                        <a:lumMod val="20000"/>
                        <a:lumOff val="80000"/>
                      </a:schemeClr>
                    </a:solidFill>
                  </a:tcPr>
                </a:tc>
              </a:tr>
            </a:tbl>
          </a:graphicData>
        </a:graphic>
      </p:graphicFrame>
      <p:graphicFrame>
        <p:nvGraphicFramePr>
          <p:cNvPr id="5" name="Таблица 4"/>
          <p:cNvGraphicFramePr>
            <a:graphicFrameLocks noGrp="1"/>
          </p:cNvGraphicFramePr>
          <p:nvPr/>
        </p:nvGraphicFramePr>
        <p:xfrm>
          <a:off x="4286248" y="1500175"/>
          <a:ext cx="4714907" cy="2169932"/>
        </p:xfrm>
        <a:graphic>
          <a:graphicData uri="http://schemas.openxmlformats.org/drawingml/2006/table">
            <a:tbl>
              <a:tblPr/>
              <a:tblGrid>
                <a:gridCol w="2186074"/>
                <a:gridCol w="600008"/>
                <a:gridCol w="603576"/>
                <a:gridCol w="663279"/>
                <a:gridCol w="661970"/>
              </a:tblGrid>
              <a:tr h="822162">
                <a:tc>
                  <a:txBody>
                    <a:bodyPr/>
                    <a:lstStyle/>
                    <a:p>
                      <a:pPr algn="just">
                        <a:lnSpc>
                          <a:spcPct val="115000"/>
                        </a:lnSpc>
                        <a:spcAft>
                          <a:spcPts val="0"/>
                        </a:spcAft>
                      </a:pPr>
                      <a:r>
                        <a:rPr lang="ru-RU" sz="1200" b="1" kern="150" dirty="0">
                          <a:latin typeface="Times New Roman"/>
                          <a:ea typeface="Lucida Sans Unicode"/>
                          <a:cs typeface="Tahoma"/>
                        </a:rPr>
                        <a:t>Наименование показателя</a:t>
                      </a:r>
                      <a:endParaRPr lang="ru-RU" sz="1200" b="1" kern="150" dirty="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200" b="1" kern="150" dirty="0">
                          <a:latin typeface="Times New Roman"/>
                          <a:ea typeface="Lucida Sans Unicode"/>
                          <a:cs typeface="Tahoma"/>
                        </a:rPr>
                        <a:t>2015 год</a:t>
                      </a:r>
                      <a:endParaRPr lang="ru-RU" sz="1200" b="1" kern="150" dirty="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4">
                        <a:lumMod val="40000"/>
                        <a:lumOff val="60000"/>
                      </a:schemeClr>
                    </a:solidFill>
                  </a:tcPr>
                </a:tc>
                <a:tc>
                  <a:txBody>
                    <a:bodyPr/>
                    <a:lstStyle/>
                    <a:p>
                      <a:pPr algn="ctr">
                        <a:lnSpc>
                          <a:spcPct val="115000"/>
                        </a:lnSpc>
                        <a:spcAft>
                          <a:spcPts val="0"/>
                        </a:spcAft>
                      </a:pPr>
                      <a:r>
                        <a:rPr lang="ru-RU" sz="1200" b="1" kern="150" dirty="0">
                          <a:latin typeface="Times New Roman"/>
                          <a:ea typeface="Lucida Sans Unicode"/>
                          <a:cs typeface="Tahoma"/>
                        </a:rPr>
                        <a:t>2017</a:t>
                      </a:r>
                      <a:endParaRPr lang="ru-RU" sz="1200" b="1" kern="150" dirty="0">
                        <a:latin typeface="Calibri"/>
                        <a:ea typeface="Lucida Sans Unicode"/>
                        <a:cs typeface="Tahoma"/>
                      </a:endParaRPr>
                    </a:p>
                    <a:p>
                      <a:pPr algn="ctr">
                        <a:lnSpc>
                          <a:spcPct val="115000"/>
                        </a:lnSpc>
                        <a:spcAft>
                          <a:spcPts val="0"/>
                        </a:spcAft>
                      </a:pPr>
                      <a:r>
                        <a:rPr lang="ru-RU" sz="1200" b="1" kern="150" dirty="0">
                          <a:latin typeface="Times New Roman"/>
                          <a:ea typeface="Lucida Sans Unicode"/>
                          <a:cs typeface="Tahoma"/>
                        </a:rPr>
                        <a:t>год</a:t>
                      </a:r>
                      <a:endParaRPr lang="ru-RU" sz="1200" b="1" kern="150" dirty="0">
                        <a:latin typeface="Calibri"/>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4">
                        <a:lumMod val="40000"/>
                        <a:lumOff val="60000"/>
                      </a:schemeClr>
                    </a:solidFill>
                  </a:tcPr>
                </a:tc>
                <a:tc>
                  <a:txBody>
                    <a:bodyPr/>
                    <a:lstStyle/>
                    <a:p>
                      <a:pPr algn="ctr">
                        <a:lnSpc>
                          <a:spcPct val="115000"/>
                        </a:lnSpc>
                        <a:spcAft>
                          <a:spcPts val="0"/>
                        </a:spcAft>
                      </a:pPr>
                      <a:r>
                        <a:rPr lang="ru-RU" sz="1200" b="1" kern="150">
                          <a:latin typeface="Times New Roman"/>
                          <a:ea typeface="Lucida Sans Unicode"/>
                          <a:cs typeface="Tahoma"/>
                        </a:rPr>
                        <a:t>Доля в Заб. крае</a:t>
                      </a:r>
                      <a:endParaRPr lang="ru-RU" sz="1200" b="1" kern="150">
                        <a:latin typeface="Calibri"/>
                        <a:ea typeface="Lucida Sans Unicode"/>
                        <a:cs typeface="Tahoma"/>
                      </a:endParaRPr>
                    </a:p>
                    <a:p>
                      <a:pPr algn="ctr">
                        <a:lnSpc>
                          <a:spcPct val="115000"/>
                        </a:lnSpc>
                        <a:spcAft>
                          <a:spcPts val="0"/>
                        </a:spcAft>
                      </a:pPr>
                      <a:r>
                        <a:rPr lang="ru-RU" sz="1200" b="1" kern="150">
                          <a:latin typeface="Times New Roman"/>
                          <a:ea typeface="Lucida Sans Unicode"/>
                          <a:cs typeface="Tahoma"/>
                        </a:rPr>
                        <a:t>2017 год  %</a:t>
                      </a:r>
                      <a:endParaRPr lang="ru-RU" sz="1200" b="1" kern="150">
                        <a:latin typeface="Calibri"/>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200" b="1" kern="150">
                          <a:latin typeface="Times New Roman"/>
                          <a:ea typeface="Lucida Sans Unicode"/>
                          <a:cs typeface="Tahoma"/>
                        </a:rPr>
                        <a:t>Доля в РФ, </a:t>
                      </a:r>
                      <a:endParaRPr lang="ru-RU" sz="1200" b="1" kern="150">
                        <a:latin typeface="Calibri"/>
                        <a:ea typeface="Lucida Sans Unicode"/>
                        <a:cs typeface="Tahoma"/>
                      </a:endParaRPr>
                    </a:p>
                    <a:p>
                      <a:pPr algn="ctr">
                        <a:lnSpc>
                          <a:spcPct val="115000"/>
                        </a:lnSpc>
                        <a:spcAft>
                          <a:spcPts val="0"/>
                        </a:spcAft>
                      </a:pPr>
                      <a:r>
                        <a:rPr lang="ru-RU" sz="1200" b="1" kern="150">
                          <a:latin typeface="Times New Roman"/>
                          <a:ea typeface="Lucida Sans Unicode"/>
                          <a:cs typeface="Tahoma"/>
                        </a:rPr>
                        <a:t>2017 год %</a:t>
                      </a:r>
                      <a:endParaRPr lang="ru-RU" sz="1200" b="1" kern="150">
                        <a:latin typeface="Calibri"/>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726382">
                <a:tc>
                  <a:txBody>
                    <a:bodyPr/>
                    <a:lstStyle/>
                    <a:p>
                      <a:pPr algn="just">
                        <a:lnSpc>
                          <a:spcPct val="100000"/>
                        </a:lnSpc>
                        <a:spcAft>
                          <a:spcPts val="0"/>
                        </a:spcAft>
                      </a:pPr>
                      <a:r>
                        <a:rPr lang="ru-RU" sz="1200" b="1" kern="150" dirty="0">
                          <a:latin typeface="Times New Roman"/>
                          <a:ea typeface="Lucida Sans Unicode"/>
                          <a:cs typeface="Tahoma"/>
                        </a:rPr>
                        <a:t>Протяженность автомобильных дорог муниципального района  - всего, </a:t>
                      </a:r>
                      <a:r>
                        <a:rPr lang="ru-RU" sz="1200" b="1" kern="150" dirty="0" smtClean="0">
                          <a:latin typeface="Times New Roman"/>
                          <a:ea typeface="Lucida Sans Unicode"/>
                          <a:cs typeface="Tahoma"/>
                        </a:rPr>
                        <a:t>км,</a:t>
                      </a:r>
                      <a:r>
                        <a:rPr lang="ru-RU" sz="1200" b="1" kern="150" baseline="0" dirty="0" smtClean="0">
                          <a:latin typeface="Times New Roman"/>
                          <a:ea typeface="Lucida Sans Unicode"/>
                          <a:cs typeface="Tahoma"/>
                        </a:rPr>
                        <a:t> </a:t>
                      </a:r>
                      <a:r>
                        <a:rPr lang="ru-RU" sz="1200" b="1" kern="150" dirty="0" smtClean="0">
                          <a:latin typeface="Times New Roman"/>
                          <a:ea typeface="Lucida Sans Unicode"/>
                          <a:cs typeface="Tahoma"/>
                        </a:rPr>
                        <a:t>в </a:t>
                      </a:r>
                      <a:r>
                        <a:rPr lang="ru-RU" sz="1200" b="1" kern="150" dirty="0">
                          <a:latin typeface="Times New Roman"/>
                          <a:ea typeface="Lucida Sans Unicode"/>
                          <a:cs typeface="Tahoma"/>
                        </a:rPr>
                        <a:t>том числе:</a:t>
                      </a:r>
                      <a:endParaRPr lang="ru-RU" sz="1200" b="1" kern="150" dirty="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200" b="1" kern="150">
                          <a:latin typeface="Times New Roman"/>
                          <a:ea typeface="Lucida Sans Unicode"/>
                          <a:cs typeface="Tahoma"/>
                        </a:rPr>
                        <a:t>551,07</a:t>
                      </a:r>
                      <a:endParaRPr lang="ru-RU" sz="1200" b="1" kern="15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4">
                        <a:lumMod val="40000"/>
                        <a:lumOff val="60000"/>
                      </a:schemeClr>
                    </a:solidFill>
                  </a:tcPr>
                </a:tc>
                <a:tc>
                  <a:txBody>
                    <a:bodyPr/>
                    <a:lstStyle/>
                    <a:p>
                      <a:pPr algn="ctr">
                        <a:lnSpc>
                          <a:spcPct val="115000"/>
                        </a:lnSpc>
                        <a:spcAft>
                          <a:spcPts val="0"/>
                        </a:spcAft>
                      </a:pPr>
                      <a:r>
                        <a:rPr lang="ru-RU" sz="1200" b="1" kern="150">
                          <a:latin typeface="Times New Roman"/>
                          <a:ea typeface="Lucida Sans Unicode"/>
                          <a:cs typeface="Tahoma"/>
                        </a:rPr>
                        <a:t>553,13</a:t>
                      </a:r>
                      <a:endParaRPr lang="ru-RU" sz="1200" b="1" kern="150">
                        <a:latin typeface="Calibri"/>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4">
                        <a:lumMod val="40000"/>
                        <a:lumOff val="60000"/>
                      </a:schemeClr>
                    </a:solidFill>
                  </a:tcPr>
                </a:tc>
                <a:tc>
                  <a:txBody>
                    <a:bodyPr/>
                    <a:lstStyle/>
                    <a:p>
                      <a:pPr algn="ctr">
                        <a:lnSpc>
                          <a:spcPct val="115000"/>
                        </a:lnSpc>
                        <a:spcAft>
                          <a:spcPts val="0"/>
                        </a:spcAft>
                      </a:pPr>
                      <a:r>
                        <a:rPr lang="ru-RU" sz="1200" b="1" kern="150">
                          <a:latin typeface="Times New Roman"/>
                          <a:ea typeface="Lucida Sans Unicode"/>
                          <a:cs typeface="Tahoma"/>
                        </a:rPr>
                        <a:t>4,4</a:t>
                      </a:r>
                      <a:endParaRPr lang="ru-RU" sz="1200" b="1" kern="150">
                        <a:latin typeface="Calibri"/>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200" b="1" kern="150">
                          <a:latin typeface="Times New Roman"/>
                          <a:ea typeface="Lucida Sans Unicode"/>
                          <a:cs typeface="Tahoma"/>
                        </a:rPr>
                        <a:t>0,06</a:t>
                      </a:r>
                      <a:endParaRPr lang="ru-RU" sz="1200" b="1" kern="150">
                        <a:latin typeface="Calibri"/>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363191">
                <a:tc>
                  <a:txBody>
                    <a:bodyPr/>
                    <a:lstStyle/>
                    <a:p>
                      <a:pPr algn="just">
                        <a:lnSpc>
                          <a:spcPct val="100000"/>
                        </a:lnSpc>
                        <a:spcAft>
                          <a:spcPts val="0"/>
                        </a:spcAft>
                      </a:pPr>
                      <a:r>
                        <a:rPr lang="ru-RU" sz="1200" b="1" kern="150" dirty="0">
                          <a:latin typeface="Times New Roman"/>
                          <a:ea typeface="Lucida Sans Unicode"/>
                          <a:cs typeface="Tahoma"/>
                        </a:rPr>
                        <a:t>дороги муниципального </a:t>
                      </a:r>
                      <a:r>
                        <a:rPr lang="ru-RU" sz="1200" b="1" kern="150" dirty="0" smtClean="0">
                          <a:latin typeface="Times New Roman"/>
                          <a:ea typeface="Lucida Sans Unicode"/>
                          <a:cs typeface="Tahoma"/>
                        </a:rPr>
                        <a:t>района, км</a:t>
                      </a:r>
                      <a:endParaRPr lang="ru-RU" sz="1200" b="1" kern="150" dirty="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200" b="1" kern="150">
                          <a:latin typeface="Times New Roman"/>
                          <a:ea typeface="Lucida Sans Unicode"/>
                          <a:cs typeface="Tahoma"/>
                        </a:rPr>
                        <a:t>37,48</a:t>
                      </a:r>
                      <a:endParaRPr lang="ru-RU" sz="1200" b="1" kern="15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4">
                        <a:lumMod val="40000"/>
                        <a:lumOff val="60000"/>
                      </a:schemeClr>
                    </a:solidFill>
                  </a:tcPr>
                </a:tc>
                <a:tc>
                  <a:txBody>
                    <a:bodyPr/>
                    <a:lstStyle/>
                    <a:p>
                      <a:pPr algn="ctr">
                        <a:lnSpc>
                          <a:spcPct val="115000"/>
                        </a:lnSpc>
                        <a:spcAft>
                          <a:spcPts val="0"/>
                        </a:spcAft>
                      </a:pPr>
                      <a:r>
                        <a:rPr lang="ru-RU" sz="1200" b="1" kern="150">
                          <a:latin typeface="Times New Roman"/>
                          <a:ea typeface="Lucida Sans Unicode"/>
                          <a:cs typeface="Tahoma"/>
                        </a:rPr>
                        <a:t>37,48</a:t>
                      </a:r>
                      <a:endParaRPr lang="ru-RU" sz="1200" b="1" kern="150">
                        <a:latin typeface="Calibri"/>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4">
                        <a:lumMod val="40000"/>
                        <a:lumOff val="60000"/>
                      </a:schemeClr>
                    </a:solidFill>
                  </a:tcPr>
                </a:tc>
                <a:tc>
                  <a:txBody>
                    <a:bodyPr/>
                    <a:lstStyle/>
                    <a:p>
                      <a:pPr algn="ctr">
                        <a:lnSpc>
                          <a:spcPct val="115000"/>
                        </a:lnSpc>
                        <a:spcAft>
                          <a:spcPts val="0"/>
                        </a:spcAft>
                      </a:pPr>
                      <a:endParaRPr lang="ru-RU" sz="1200" b="1" kern="150">
                        <a:latin typeface="Times New Roman"/>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endParaRPr lang="ru-RU" sz="1200" b="1" kern="150">
                        <a:latin typeface="Times New Roman"/>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231404">
                <a:tc>
                  <a:txBody>
                    <a:bodyPr/>
                    <a:lstStyle/>
                    <a:p>
                      <a:pPr algn="just">
                        <a:lnSpc>
                          <a:spcPct val="115000"/>
                        </a:lnSpc>
                        <a:spcAft>
                          <a:spcPts val="0"/>
                        </a:spcAft>
                      </a:pPr>
                      <a:r>
                        <a:rPr lang="ru-RU" sz="1200" b="1" kern="150" dirty="0">
                          <a:latin typeface="Times New Roman"/>
                          <a:ea typeface="Lucida Sans Unicode"/>
                          <a:cs typeface="Tahoma"/>
                        </a:rPr>
                        <a:t>дороги </a:t>
                      </a:r>
                      <a:r>
                        <a:rPr lang="ru-RU" sz="1200" b="1" kern="150" dirty="0" smtClean="0">
                          <a:latin typeface="Times New Roman"/>
                          <a:ea typeface="Lucida Sans Unicode"/>
                          <a:cs typeface="Tahoma"/>
                        </a:rPr>
                        <a:t>поселений, км</a:t>
                      </a:r>
                      <a:endParaRPr lang="ru-RU" sz="1200" b="1" kern="150" dirty="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200" b="1" kern="150" dirty="0">
                          <a:latin typeface="Times New Roman"/>
                          <a:ea typeface="Lucida Sans Unicode"/>
                          <a:cs typeface="Tahoma"/>
                        </a:rPr>
                        <a:t>513,59</a:t>
                      </a:r>
                      <a:endParaRPr lang="ru-RU" sz="1200" b="1" kern="150" dirty="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4">
                        <a:lumMod val="40000"/>
                        <a:lumOff val="60000"/>
                      </a:schemeClr>
                    </a:solidFill>
                  </a:tcPr>
                </a:tc>
                <a:tc>
                  <a:txBody>
                    <a:bodyPr/>
                    <a:lstStyle/>
                    <a:p>
                      <a:pPr algn="ctr">
                        <a:lnSpc>
                          <a:spcPct val="115000"/>
                        </a:lnSpc>
                        <a:spcAft>
                          <a:spcPts val="0"/>
                        </a:spcAft>
                      </a:pPr>
                      <a:r>
                        <a:rPr lang="ru-RU" sz="1200" b="1" kern="150" dirty="0">
                          <a:latin typeface="Times New Roman"/>
                          <a:ea typeface="Lucida Sans Unicode"/>
                          <a:cs typeface="Tahoma"/>
                        </a:rPr>
                        <a:t>515,65</a:t>
                      </a:r>
                      <a:endParaRPr lang="ru-RU" sz="1200" b="1" kern="150" dirty="0">
                        <a:latin typeface="Calibri"/>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4">
                        <a:lumMod val="40000"/>
                        <a:lumOff val="60000"/>
                      </a:schemeClr>
                    </a:solidFill>
                  </a:tcPr>
                </a:tc>
                <a:tc>
                  <a:txBody>
                    <a:bodyPr/>
                    <a:lstStyle/>
                    <a:p>
                      <a:pPr algn="ctr">
                        <a:lnSpc>
                          <a:spcPct val="115000"/>
                        </a:lnSpc>
                        <a:spcAft>
                          <a:spcPts val="0"/>
                        </a:spcAft>
                      </a:pPr>
                      <a:endParaRPr lang="ru-RU" sz="1200" b="1" kern="150" dirty="0">
                        <a:latin typeface="Times New Roman"/>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endParaRPr lang="ru-RU" sz="1200" b="1" kern="150" dirty="0">
                        <a:latin typeface="Times New Roman"/>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bl>
          </a:graphicData>
        </a:graphic>
      </p:graphicFrame>
      <p:sp>
        <p:nvSpPr>
          <p:cNvPr id="6" name="TextBox 5"/>
          <p:cNvSpPr txBox="1"/>
          <p:nvPr/>
        </p:nvSpPr>
        <p:spPr>
          <a:xfrm>
            <a:off x="4214810" y="714356"/>
            <a:ext cx="4572032" cy="1107996"/>
          </a:xfrm>
          <a:prstGeom prst="rect">
            <a:avLst/>
          </a:prstGeom>
          <a:noFill/>
        </p:spPr>
        <p:txBody>
          <a:bodyPr wrap="square" rtlCol="0">
            <a:spAutoFit/>
          </a:bodyPr>
          <a:lstStyle/>
          <a:p>
            <a:pPr algn="ctr"/>
            <a:r>
              <a:rPr lang="ru-RU" sz="1600" b="1" dirty="0" smtClean="0"/>
              <a:t>Протяженность автомобильных дорог общего пользования </a:t>
            </a:r>
            <a:endParaRPr lang="ru-RU" sz="1600" dirty="0" smtClean="0"/>
          </a:p>
          <a:p>
            <a:pPr algn="ctr"/>
            <a:r>
              <a:rPr lang="ru-RU" sz="1600" b="1" dirty="0" smtClean="0"/>
              <a:t>местного значения</a:t>
            </a:r>
            <a:endParaRPr lang="ru-RU" sz="1600" dirty="0" smtClean="0"/>
          </a:p>
          <a:p>
            <a:endParaRPr lang="ru-RU" dirty="0"/>
          </a:p>
        </p:txBody>
      </p:sp>
      <p:sp>
        <p:nvSpPr>
          <p:cNvPr id="7" name="TextBox 6"/>
          <p:cNvSpPr txBox="1"/>
          <p:nvPr/>
        </p:nvSpPr>
        <p:spPr>
          <a:xfrm>
            <a:off x="4286248" y="3714752"/>
            <a:ext cx="2071702" cy="2893100"/>
          </a:xfrm>
          <a:prstGeom prst="rect">
            <a:avLst/>
          </a:prstGeom>
          <a:noFill/>
          <a:ln>
            <a:solidFill>
              <a:schemeClr val="tx2"/>
            </a:solidFill>
          </a:ln>
        </p:spPr>
        <p:txBody>
          <a:bodyPr wrap="square" rtlCol="0">
            <a:spAutoFit/>
          </a:bodyPr>
          <a:lstStyle/>
          <a:p>
            <a:r>
              <a:rPr lang="ru-RU" sz="1400" b="1" dirty="0" smtClean="0"/>
              <a:t>Действует 7 маршрутов регулярного автобусного сообщения.</a:t>
            </a:r>
          </a:p>
          <a:p>
            <a:r>
              <a:rPr lang="ru-RU" sz="1400" b="1" dirty="0" smtClean="0"/>
              <a:t>Доля населения, не имеющая регулярного автобусного и железнодорожного сообщения с административным центром составила 1,4% от общей численности населения района.</a:t>
            </a:r>
            <a:endParaRPr lang="ru-RU" sz="1400" b="1" dirty="0"/>
          </a:p>
        </p:txBody>
      </p:sp>
      <p:sp>
        <p:nvSpPr>
          <p:cNvPr id="8" name="Блок-схема: карточка 7"/>
          <p:cNvSpPr/>
          <p:nvPr/>
        </p:nvSpPr>
        <p:spPr>
          <a:xfrm>
            <a:off x="7000892" y="3714752"/>
            <a:ext cx="2000264" cy="1143008"/>
          </a:xfrm>
          <a:prstGeom prst="flowChartPunchedCa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b="1" dirty="0" smtClean="0">
                <a:solidFill>
                  <a:schemeClr val="tx1"/>
                </a:solidFill>
              </a:rPr>
              <a:t>Сотовая связь доступна в 24 населенных пунктах, в 7 </a:t>
            </a:r>
            <a:r>
              <a:rPr lang="ru-RU" b="1" dirty="0" smtClean="0"/>
              <a:t>отсутствует</a:t>
            </a:r>
            <a:endParaRPr lang="ru-RU" b="1" dirty="0"/>
          </a:p>
        </p:txBody>
      </p:sp>
      <p:sp>
        <p:nvSpPr>
          <p:cNvPr id="9" name="Блок-схема: карточка 8"/>
          <p:cNvSpPr/>
          <p:nvPr/>
        </p:nvSpPr>
        <p:spPr>
          <a:xfrm>
            <a:off x="6500826" y="5000636"/>
            <a:ext cx="2500330" cy="1571636"/>
          </a:xfrm>
          <a:prstGeom prst="flowChartPunchedCard">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u-RU" sz="1600" b="1" dirty="0" smtClean="0">
                <a:solidFill>
                  <a:schemeClr val="tx1"/>
                </a:solidFill>
              </a:rPr>
              <a:t>Предоставляются услуги кабельного телевидения, цифрового телевидения, услуги беспроводной локальной сети </a:t>
            </a:r>
            <a:r>
              <a:rPr lang="ru-RU" sz="1600" b="1" i="1" dirty="0" err="1" smtClean="0">
                <a:solidFill>
                  <a:schemeClr val="tx1"/>
                </a:solidFill>
              </a:rPr>
              <a:t>Wi-Fi</a:t>
            </a:r>
            <a:r>
              <a:rPr lang="ru-RU" sz="1600" b="1" i="1" dirty="0" smtClean="0">
                <a:solidFill>
                  <a:schemeClr val="tx1"/>
                </a:solidFill>
              </a:rPr>
              <a:t>.</a:t>
            </a:r>
            <a:endParaRPr lang="ru-RU" sz="1600" b="1" dirty="0" smtClean="0">
              <a:solidFill>
                <a:schemeClr val="tx1"/>
              </a:solidFill>
            </a:endParaRPr>
          </a:p>
          <a:p>
            <a:pPr algn="ctr"/>
            <a:endParaRPr lang="ru-RU" dirty="0"/>
          </a:p>
        </p:txBody>
      </p:sp>
    </p:spTree>
  </p:cSld>
  <p:clrMapOvr>
    <a:masterClrMapping/>
  </p:clrMapOvr>
  <p:transition advTm="27768"/>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5" y="142852"/>
            <a:ext cx="8786874"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b="1" dirty="0" smtClean="0">
                <a:solidFill>
                  <a:schemeClr val="tx1"/>
                </a:solidFill>
              </a:rPr>
              <a:t>Анализ состояния системы муниципального управления</a:t>
            </a:r>
            <a:endParaRPr lang="ru-RU" dirty="0">
              <a:solidFill>
                <a:schemeClr val="tx1"/>
              </a:solidFill>
            </a:endParaRPr>
          </a:p>
        </p:txBody>
      </p:sp>
      <p:sp>
        <p:nvSpPr>
          <p:cNvPr id="3" name="TextBox 2"/>
          <p:cNvSpPr txBox="1"/>
          <p:nvPr/>
        </p:nvSpPr>
        <p:spPr>
          <a:xfrm>
            <a:off x="142844" y="571480"/>
            <a:ext cx="8786874" cy="923330"/>
          </a:xfrm>
          <a:prstGeom prst="rect">
            <a:avLst/>
          </a:prstGeom>
          <a:noFill/>
        </p:spPr>
        <p:txBody>
          <a:bodyPr wrap="square" rtlCol="0">
            <a:spAutoFit/>
          </a:bodyPr>
          <a:lstStyle/>
          <a:p>
            <a:pPr algn="ctr"/>
            <a:r>
              <a:rPr lang="ru-RU" b="1" dirty="0" smtClean="0"/>
              <a:t>Удовлетворенность населения деятельностью органов местного самоуправления муниципального района</a:t>
            </a:r>
            <a:endParaRPr lang="ru-RU" dirty="0" smtClean="0"/>
          </a:p>
          <a:p>
            <a:endParaRPr lang="ru-RU" dirty="0"/>
          </a:p>
        </p:txBody>
      </p:sp>
      <p:graphicFrame>
        <p:nvGraphicFramePr>
          <p:cNvPr id="4" name="Таблица 3"/>
          <p:cNvGraphicFramePr>
            <a:graphicFrameLocks noGrp="1"/>
          </p:cNvGraphicFramePr>
          <p:nvPr/>
        </p:nvGraphicFramePr>
        <p:xfrm>
          <a:off x="142844" y="1357299"/>
          <a:ext cx="8786873" cy="2758252"/>
        </p:xfrm>
        <a:graphic>
          <a:graphicData uri="http://schemas.openxmlformats.org/drawingml/2006/table">
            <a:tbl>
              <a:tblPr/>
              <a:tblGrid>
                <a:gridCol w="2869183"/>
                <a:gridCol w="1122824"/>
                <a:gridCol w="1129813"/>
                <a:gridCol w="979171"/>
                <a:gridCol w="979171"/>
                <a:gridCol w="828530"/>
                <a:gridCol w="878181"/>
              </a:tblGrid>
              <a:tr h="507656">
                <a:tc>
                  <a:txBody>
                    <a:bodyPr/>
                    <a:lstStyle/>
                    <a:p>
                      <a:pPr algn="ctr">
                        <a:lnSpc>
                          <a:spcPct val="115000"/>
                        </a:lnSpc>
                        <a:spcAft>
                          <a:spcPts val="0"/>
                        </a:spcAft>
                      </a:pPr>
                      <a:r>
                        <a:rPr lang="ru-RU" sz="1400" b="1" kern="150" dirty="0">
                          <a:latin typeface="Times New Roman"/>
                          <a:ea typeface="Lucida Sans Unicode"/>
                          <a:cs typeface="Tahoma"/>
                        </a:rPr>
                        <a:t>Наименование показателя</a:t>
                      </a:r>
                      <a:endParaRPr lang="ru-RU" sz="1400" kern="150" dirty="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dirty="0">
                          <a:latin typeface="Times New Roman"/>
                          <a:ea typeface="Lucida Sans Unicode"/>
                          <a:cs typeface="Tahoma"/>
                        </a:rPr>
                        <a:t>Ед.</a:t>
                      </a:r>
                      <a:endParaRPr lang="ru-RU" sz="1400" b="1" kern="150" dirty="0">
                        <a:latin typeface="Calibri"/>
                        <a:ea typeface="Lucida Sans Unicode"/>
                        <a:cs typeface="Tahoma"/>
                      </a:endParaRPr>
                    </a:p>
                    <a:p>
                      <a:pPr algn="ctr">
                        <a:lnSpc>
                          <a:spcPct val="115000"/>
                        </a:lnSpc>
                        <a:spcAft>
                          <a:spcPts val="0"/>
                        </a:spcAft>
                      </a:pPr>
                      <a:r>
                        <a:rPr lang="ru-RU" sz="1400" b="1" kern="150" dirty="0" err="1">
                          <a:latin typeface="Times New Roman"/>
                          <a:ea typeface="Lucida Sans Unicode"/>
                          <a:cs typeface="Tahoma"/>
                        </a:rPr>
                        <a:t>изм</a:t>
                      </a:r>
                      <a:r>
                        <a:rPr lang="ru-RU" sz="1400" b="1" kern="150" dirty="0">
                          <a:latin typeface="Times New Roman"/>
                          <a:ea typeface="Lucida Sans Unicode"/>
                          <a:cs typeface="Tahoma"/>
                        </a:rPr>
                        <a:t>.</a:t>
                      </a:r>
                      <a:endParaRPr lang="ru-RU" sz="1400" b="1" kern="150" dirty="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a:latin typeface="Times New Roman"/>
                          <a:ea typeface="Lucida Sans Unicode"/>
                          <a:cs typeface="Tahoma"/>
                        </a:rPr>
                        <a:t>2013</a:t>
                      </a:r>
                      <a:endParaRPr lang="ru-RU" sz="1400" b="1" kern="150">
                        <a:latin typeface="Calibri"/>
                        <a:ea typeface="Lucida Sans Unicode"/>
                        <a:cs typeface="Tahoma"/>
                      </a:endParaRPr>
                    </a:p>
                    <a:p>
                      <a:pPr algn="ctr">
                        <a:lnSpc>
                          <a:spcPct val="115000"/>
                        </a:lnSpc>
                        <a:spcAft>
                          <a:spcPts val="0"/>
                        </a:spcAft>
                      </a:pPr>
                      <a:r>
                        <a:rPr lang="ru-RU" sz="1400" b="1" kern="150">
                          <a:latin typeface="Times New Roman"/>
                          <a:ea typeface="Lucida Sans Unicode"/>
                          <a:cs typeface="Tahoma"/>
                        </a:rPr>
                        <a:t>год</a:t>
                      </a:r>
                      <a:endParaRPr lang="ru-RU" sz="1400" b="1" kern="15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dirty="0">
                          <a:latin typeface="Times New Roman"/>
                          <a:ea typeface="Lucida Sans Unicode"/>
                          <a:cs typeface="Tahoma"/>
                        </a:rPr>
                        <a:t>2014 </a:t>
                      </a:r>
                      <a:endParaRPr lang="ru-RU" sz="1400" b="1" kern="150" dirty="0" smtClean="0">
                        <a:latin typeface="Times New Roman"/>
                        <a:ea typeface="Lucida Sans Unicode"/>
                        <a:cs typeface="Tahoma"/>
                      </a:endParaRPr>
                    </a:p>
                    <a:p>
                      <a:pPr algn="ctr">
                        <a:lnSpc>
                          <a:spcPct val="115000"/>
                        </a:lnSpc>
                        <a:spcAft>
                          <a:spcPts val="0"/>
                        </a:spcAft>
                      </a:pPr>
                      <a:r>
                        <a:rPr lang="ru-RU" sz="1400" b="1" kern="150" dirty="0" smtClean="0">
                          <a:latin typeface="Times New Roman"/>
                          <a:ea typeface="Lucida Sans Unicode"/>
                          <a:cs typeface="Tahoma"/>
                        </a:rPr>
                        <a:t>год</a:t>
                      </a:r>
                      <a:endParaRPr lang="ru-RU" sz="1400" b="1" kern="150" dirty="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a:latin typeface="Times New Roman"/>
                          <a:ea typeface="Lucida Sans Unicode"/>
                          <a:cs typeface="Tahoma"/>
                        </a:rPr>
                        <a:t>2015 </a:t>
                      </a:r>
                      <a:endParaRPr lang="ru-RU" sz="1400" b="1" kern="150">
                        <a:latin typeface="Calibri"/>
                        <a:ea typeface="Lucida Sans Unicode"/>
                        <a:cs typeface="Tahoma"/>
                      </a:endParaRPr>
                    </a:p>
                    <a:p>
                      <a:pPr algn="ctr">
                        <a:lnSpc>
                          <a:spcPct val="115000"/>
                        </a:lnSpc>
                        <a:spcAft>
                          <a:spcPts val="0"/>
                        </a:spcAft>
                      </a:pPr>
                      <a:r>
                        <a:rPr lang="ru-RU" sz="1400" b="1" kern="150">
                          <a:latin typeface="Times New Roman"/>
                          <a:ea typeface="Lucida Sans Unicode"/>
                          <a:cs typeface="Tahoma"/>
                        </a:rPr>
                        <a:t>год</a:t>
                      </a:r>
                      <a:endParaRPr lang="ru-RU" sz="1400" b="1" kern="15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dirty="0">
                          <a:latin typeface="Times New Roman"/>
                          <a:ea typeface="Lucida Sans Unicode"/>
                          <a:cs typeface="Tahoma"/>
                        </a:rPr>
                        <a:t>2016 </a:t>
                      </a:r>
                      <a:endParaRPr lang="ru-RU" sz="1400" b="1" kern="150" dirty="0" smtClean="0">
                        <a:latin typeface="Times New Roman"/>
                        <a:ea typeface="Lucida Sans Unicode"/>
                        <a:cs typeface="Tahoma"/>
                      </a:endParaRPr>
                    </a:p>
                    <a:p>
                      <a:pPr algn="ctr">
                        <a:lnSpc>
                          <a:spcPct val="115000"/>
                        </a:lnSpc>
                        <a:spcAft>
                          <a:spcPts val="0"/>
                        </a:spcAft>
                      </a:pPr>
                      <a:r>
                        <a:rPr lang="ru-RU" sz="1400" b="1" kern="150" dirty="0" smtClean="0">
                          <a:latin typeface="Times New Roman"/>
                          <a:ea typeface="Lucida Sans Unicode"/>
                          <a:cs typeface="Tahoma"/>
                        </a:rPr>
                        <a:t>год</a:t>
                      </a:r>
                      <a:endParaRPr lang="ru-RU" sz="1400" b="1" kern="150" dirty="0">
                        <a:latin typeface="Calibri"/>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a:latin typeface="Times New Roman"/>
                          <a:ea typeface="Lucida Sans Unicode"/>
                          <a:cs typeface="Tahoma"/>
                        </a:rPr>
                        <a:t>2017</a:t>
                      </a:r>
                      <a:endParaRPr lang="ru-RU" sz="1400" b="1" kern="150">
                        <a:latin typeface="Calibri"/>
                        <a:ea typeface="Lucida Sans Unicode"/>
                        <a:cs typeface="Tahoma"/>
                      </a:endParaRPr>
                    </a:p>
                    <a:p>
                      <a:pPr algn="ctr">
                        <a:lnSpc>
                          <a:spcPct val="115000"/>
                        </a:lnSpc>
                        <a:spcAft>
                          <a:spcPts val="0"/>
                        </a:spcAft>
                      </a:pPr>
                      <a:r>
                        <a:rPr lang="ru-RU" sz="1400" b="1" kern="150">
                          <a:latin typeface="Times New Roman"/>
                          <a:ea typeface="Lucida Sans Unicode"/>
                          <a:cs typeface="Tahoma"/>
                        </a:rPr>
                        <a:t>год</a:t>
                      </a:r>
                      <a:endParaRPr lang="ru-RU" sz="1400" b="1" kern="150">
                        <a:latin typeface="Calibri"/>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937847">
                <a:tc>
                  <a:txBody>
                    <a:bodyPr/>
                    <a:lstStyle/>
                    <a:p>
                      <a:pPr algn="ctr">
                        <a:lnSpc>
                          <a:spcPct val="115000"/>
                        </a:lnSpc>
                        <a:spcAft>
                          <a:spcPts val="1000"/>
                        </a:spcAft>
                      </a:pPr>
                      <a:r>
                        <a:rPr lang="ru-RU" sz="1400" b="1" dirty="0">
                          <a:latin typeface="Times New Roman"/>
                          <a:ea typeface="Times New Roman"/>
                          <a:cs typeface="Times New Roman"/>
                        </a:rPr>
                        <a:t>Удовлетворенность населения деятельностью органов местного самоуправления муниципального района</a:t>
                      </a:r>
                      <a:endParaRPr lang="ru-RU" sz="1400" b="1" dirty="0">
                        <a:latin typeface="Calibri"/>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400" b="1" dirty="0">
                          <a:latin typeface="Times New Roman"/>
                          <a:ea typeface="Times New Roman"/>
                          <a:cs typeface="Times New Roman"/>
                        </a:rPr>
                        <a:t>процент</a:t>
                      </a:r>
                      <a:endParaRPr lang="ru-RU" sz="1400" b="1" dirty="0">
                        <a:latin typeface="Calibri"/>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600" b="1" dirty="0">
                          <a:latin typeface="Times New Roman"/>
                          <a:ea typeface="Times New Roman"/>
                          <a:cs typeface="Times New Roman"/>
                        </a:rPr>
                        <a:t>23,25</a:t>
                      </a:r>
                      <a:endParaRPr lang="ru-RU" sz="1600" b="1" dirty="0">
                        <a:latin typeface="Calibri"/>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600" b="1" dirty="0">
                          <a:latin typeface="Times New Roman"/>
                          <a:ea typeface="Times New Roman"/>
                          <a:cs typeface="Times New Roman"/>
                        </a:rPr>
                        <a:t>43,75</a:t>
                      </a:r>
                      <a:endParaRPr lang="ru-RU" sz="1600" b="1" dirty="0">
                        <a:latin typeface="Calibri"/>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600" b="1" dirty="0">
                          <a:latin typeface="Times New Roman"/>
                          <a:ea typeface="Times New Roman"/>
                          <a:cs typeface="Times New Roman"/>
                        </a:rPr>
                        <a:t>21,1</a:t>
                      </a:r>
                      <a:endParaRPr lang="ru-RU" sz="1600" b="1" dirty="0">
                        <a:latin typeface="Calibri"/>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600" b="1" dirty="0">
                          <a:latin typeface="Times New Roman"/>
                          <a:ea typeface="Times New Roman"/>
                          <a:cs typeface="Times New Roman"/>
                        </a:rPr>
                        <a:t>60</a:t>
                      </a:r>
                      <a:endParaRPr lang="ru-RU" sz="1600" b="1" dirty="0">
                        <a:latin typeface="Calibri"/>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600" b="1" dirty="0">
                          <a:latin typeface="Times New Roman"/>
                          <a:ea typeface="Times New Roman"/>
                          <a:cs typeface="Times New Roman"/>
                        </a:rPr>
                        <a:t>41,7</a:t>
                      </a:r>
                      <a:endParaRPr lang="ru-RU" sz="1600" b="1" dirty="0">
                        <a:latin typeface="Calibri"/>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1269140">
                <a:tc>
                  <a:txBody>
                    <a:bodyPr/>
                    <a:lstStyle/>
                    <a:p>
                      <a:pPr algn="ctr">
                        <a:lnSpc>
                          <a:spcPct val="115000"/>
                        </a:lnSpc>
                        <a:spcAft>
                          <a:spcPts val="0"/>
                        </a:spcAft>
                      </a:pPr>
                      <a:r>
                        <a:rPr lang="ru-RU" sz="1400" b="1" dirty="0">
                          <a:latin typeface="Times New Roman"/>
                          <a:ea typeface="Times New Roman"/>
                          <a:cs typeface="Times New Roman"/>
                        </a:rPr>
                        <a:t>Рейтинг района по итогам оценки эффективности деятельности органов местного самоуправления</a:t>
                      </a:r>
                      <a:endParaRPr lang="ru-RU" sz="1400" b="1" dirty="0">
                        <a:latin typeface="Calibri"/>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dirty="0">
                          <a:latin typeface="Times New Roman"/>
                          <a:ea typeface="Times New Roman"/>
                          <a:cs typeface="Times New Roman"/>
                        </a:rPr>
                        <a:t>место среди районов </a:t>
                      </a:r>
                      <a:r>
                        <a:rPr lang="ru-RU" sz="1400" b="1" dirty="0" err="1">
                          <a:latin typeface="Times New Roman"/>
                          <a:ea typeface="Times New Roman"/>
                          <a:cs typeface="Times New Roman"/>
                        </a:rPr>
                        <a:t>Заб.края</a:t>
                      </a:r>
                      <a:r>
                        <a:rPr lang="ru-RU" sz="1400" b="1" dirty="0">
                          <a:latin typeface="Times New Roman"/>
                          <a:ea typeface="Times New Roman"/>
                          <a:cs typeface="Times New Roman"/>
                        </a:rPr>
                        <a:t> (из 31)/количество баллов</a:t>
                      </a:r>
                      <a:endParaRPr lang="ru-RU" sz="1400" b="1" dirty="0">
                        <a:latin typeface="Calibri"/>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600" b="1" dirty="0">
                          <a:latin typeface="Times New Roman"/>
                          <a:ea typeface="Times New Roman"/>
                          <a:cs typeface="Times New Roman"/>
                        </a:rPr>
                        <a:t>2</a:t>
                      </a:r>
                      <a:endParaRPr lang="ru-RU" sz="1600" b="1" dirty="0">
                        <a:latin typeface="Calibri"/>
                        <a:ea typeface="Times New Roman"/>
                        <a:cs typeface="Times New Roman"/>
                      </a:endParaRPr>
                    </a:p>
                    <a:p>
                      <a:pPr algn="ctr">
                        <a:lnSpc>
                          <a:spcPct val="115000"/>
                        </a:lnSpc>
                        <a:spcAft>
                          <a:spcPts val="1000"/>
                        </a:spcAft>
                      </a:pPr>
                      <a:r>
                        <a:rPr lang="ru-RU" sz="1600" b="1" dirty="0">
                          <a:latin typeface="Times New Roman"/>
                          <a:ea typeface="Times New Roman"/>
                          <a:cs typeface="Times New Roman"/>
                        </a:rPr>
                        <a:t>/0,545</a:t>
                      </a:r>
                      <a:endParaRPr lang="ru-RU" sz="1600" b="1" dirty="0">
                        <a:latin typeface="Calibri"/>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600" b="1" dirty="0">
                          <a:latin typeface="Times New Roman"/>
                          <a:ea typeface="Times New Roman"/>
                          <a:cs typeface="Times New Roman"/>
                        </a:rPr>
                        <a:t>4</a:t>
                      </a:r>
                      <a:endParaRPr lang="ru-RU" sz="1600" b="1" dirty="0">
                        <a:latin typeface="Calibri"/>
                        <a:ea typeface="Times New Roman"/>
                        <a:cs typeface="Times New Roman"/>
                      </a:endParaRPr>
                    </a:p>
                    <a:p>
                      <a:pPr algn="ctr">
                        <a:lnSpc>
                          <a:spcPct val="115000"/>
                        </a:lnSpc>
                        <a:spcAft>
                          <a:spcPts val="1000"/>
                        </a:spcAft>
                      </a:pPr>
                      <a:r>
                        <a:rPr lang="ru-RU" sz="1600" b="1" dirty="0" smtClean="0">
                          <a:latin typeface="Times New Roman"/>
                          <a:ea typeface="Times New Roman"/>
                          <a:cs typeface="Times New Roman"/>
                        </a:rPr>
                        <a:t>/0,499</a:t>
                      </a:r>
                      <a:endParaRPr lang="ru-RU" sz="1600" b="1" dirty="0">
                        <a:latin typeface="Calibri"/>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600" b="1" dirty="0">
                          <a:latin typeface="Times New Roman"/>
                          <a:ea typeface="Times New Roman"/>
                          <a:cs typeface="Times New Roman"/>
                        </a:rPr>
                        <a:t>3</a:t>
                      </a:r>
                      <a:endParaRPr lang="ru-RU" sz="1600" b="1" dirty="0">
                        <a:latin typeface="Calibri"/>
                        <a:ea typeface="Times New Roman"/>
                        <a:cs typeface="Times New Roman"/>
                      </a:endParaRPr>
                    </a:p>
                    <a:p>
                      <a:pPr algn="ctr">
                        <a:lnSpc>
                          <a:spcPct val="115000"/>
                        </a:lnSpc>
                        <a:spcAft>
                          <a:spcPts val="1000"/>
                        </a:spcAft>
                      </a:pPr>
                      <a:r>
                        <a:rPr lang="ru-RU" sz="1600" b="1" dirty="0">
                          <a:latin typeface="Times New Roman"/>
                          <a:ea typeface="Times New Roman"/>
                          <a:cs typeface="Times New Roman"/>
                        </a:rPr>
                        <a:t>/0,498</a:t>
                      </a:r>
                      <a:endParaRPr lang="ru-RU" sz="1600" b="1" dirty="0">
                        <a:latin typeface="Calibri"/>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600" b="1" dirty="0">
                          <a:latin typeface="Times New Roman"/>
                          <a:ea typeface="Times New Roman"/>
                          <a:cs typeface="Times New Roman"/>
                        </a:rPr>
                        <a:t>16</a:t>
                      </a:r>
                      <a:endParaRPr lang="ru-RU" sz="1600" b="1" dirty="0">
                        <a:latin typeface="Calibri"/>
                        <a:ea typeface="Times New Roman"/>
                        <a:cs typeface="Times New Roman"/>
                      </a:endParaRPr>
                    </a:p>
                    <a:p>
                      <a:pPr algn="ctr">
                        <a:lnSpc>
                          <a:spcPct val="115000"/>
                        </a:lnSpc>
                        <a:spcAft>
                          <a:spcPts val="1000"/>
                        </a:spcAft>
                      </a:pPr>
                      <a:r>
                        <a:rPr lang="ru-RU" sz="1600" b="1" dirty="0">
                          <a:latin typeface="Times New Roman"/>
                          <a:ea typeface="Times New Roman"/>
                          <a:cs typeface="Times New Roman"/>
                        </a:rPr>
                        <a:t>/0,372</a:t>
                      </a:r>
                      <a:endParaRPr lang="ru-RU" sz="1600" b="1" dirty="0">
                        <a:latin typeface="Calibri"/>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600" b="1" dirty="0">
                          <a:latin typeface="Times New Roman"/>
                          <a:ea typeface="Times New Roman"/>
                          <a:cs typeface="Times New Roman"/>
                        </a:rPr>
                        <a:t>20</a:t>
                      </a:r>
                      <a:endParaRPr lang="ru-RU" sz="1600" b="1" dirty="0">
                        <a:latin typeface="Calibri"/>
                        <a:ea typeface="Times New Roman"/>
                        <a:cs typeface="Times New Roman"/>
                      </a:endParaRPr>
                    </a:p>
                    <a:p>
                      <a:pPr algn="ctr">
                        <a:lnSpc>
                          <a:spcPct val="115000"/>
                        </a:lnSpc>
                        <a:spcAft>
                          <a:spcPts val="1000"/>
                        </a:spcAft>
                      </a:pPr>
                      <a:r>
                        <a:rPr lang="ru-RU" sz="1600" b="1" dirty="0">
                          <a:latin typeface="Times New Roman"/>
                          <a:ea typeface="Times New Roman"/>
                          <a:cs typeface="Times New Roman"/>
                        </a:rPr>
                        <a:t>/0,376</a:t>
                      </a:r>
                      <a:endParaRPr lang="ru-RU" sz="1600" b="1" dirty="0">
                        <a:latin typeface="Calibri"/>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bl>
          </a:graphicData>
        </a:graphic>
      </p:graphicFrame>
      <p:sp>
        <p:nvSpPr>
          <p:cNvPr id="6" name="TextBox 5"/>
          <p:cNvSpPr txBox="1"/>
          <p:nvPr/>
        </p:nvSpPr>
        <p:spPr>
          <a:xfrm>
            <a:off x="142844" y="4214819"/>
            <a:ext cx="8786874" cy="646331"/>
          </a:xfrm>
          <a:prstGeom prst="rect">
            <a:avLst/>
          </a:prstGeom>
          <a:noFill/>
        </p:spPr>
        <p:txBody>
          <a:bodyPr wrap="square" rtlCol="0">
            <a:spAutoFit/>
          </a:bodyPr>
          <a:lstStyle/>
          <a:p>
            <a:pPr algn="ctr"/>
            <a:r>
              <a:rPr lang="ru-RU" b="1" dirty="0" smtClean="0"/>
              <a:t>Общая характеристика органов местного самоуправления</a:t>
            </a:r>
            <a:endParaRPr lang="ru-RU" dirty="0" smtClean="0"/>
          </a:p>
          <a:p>
            <a:pPr algn="ctr"/>
            <a:endParaRPr lang="ru-RU" dirty="0"/>
          </a:p>
        </p:txBody>
      </p:sp>
      <p:graphicFrame>
        <p:nvGraphicFramePr>
          <p:cNvPr id="7" name="Таблица 6"/>
          <p:cNvGraphicFramePr>
            <a:graphicFrameLocks noGrp="1"/>
          </p:cNvGraphicFramePr>
          <p:nvPr/>
        </p:nvGraphicFramePr>
        <p:xfrm>
          <a:off x="142844" y="4714882"/>
          <a:ext cx="8858311" cy="1928827"/>
        </p:xfrm>
        <a:graphic>
          <a:graphicData uri="http://schemas.openxmlformats.org/drawingml/2006/table">
            <a:tbl>
              <a:tblPr/>
              <a:tblGrid>
                <a:gridCol w="3037330"/>
                <a:gridCol w="963198"/>
                <a:gridCol w="1071570"/>
                <a:gridCol w="1071570"/>
                <a:gridCol w="1000132"/>
                <a:gridCol w="785818"/>
                <a:gridCol w="928693"/>
              </a:tblGrid>
              <a:tr h="503524">
                <a:tc>
                  <a:txBody>
                    <a:bodyPr/>
                    <a:lstStyle/>
                    <a:p>
                      <a:pPr algn="ctr">
                        <a:lnSpc>
                          <a:spcPct val="115000"/>
                        </a:lnSpc>
                        <a:spcAft>
                          <a:spcPts val="0"/>
                        </a:spcAft>
                      </a:pPr>
                      <a:r>
                        <a:rPr lang="ru-RU" sz="1400" b="1" kern="150" dirty="0">
                          <a:latin typeface="Times New Roman"/>
                          <a:ea typeface="Lucida Sans Unicode"/>
                          <a:cs typeface="Tahoma"/>
                        </a:rPr>
                        <a:t>Наименование показателя</a:t>
                      </a:r>
                      <a:endParaRPr lang="ru-RU" sz="1400" b="1" kern="150" dirty="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a:latin typeface="Times New Roman"/>
                          <a:ea typeface="Lucida Sans Unicode"/>
                          <a:cs typeface="Tahoma"/>
                        </a:rPr>
                        <a:t>Ед.</a:t>
                      </a:r>
                      <a:endParaRPr lang="ru-RU" sz="1400" b="1" kern="150">
                        <a:latin typeface="Calibri"/>
                        <a:ea typeface="Lucida Sans Unicode"/>
                        <a:cs typeface="Tahoma"/>
                      </a:endParaRPr>
                    </a:p>
                    <a:p>
                      <a:pPr algn="ctr">
                        <a:lnSpc>
                          <a:spcPct val="115000"/>
                        </a:lnSpc>
                        <a:spcAft>
                          <a:spcPts val="0"/>
                        </a:spcAft>
                      </a:pPr>
                      <a:r>
                        <a:rPr lang="ru-RU" sz="1400" b="1" kern="150">
                          <a:latin typeface="Times New Roman"/>
                          <a:ea typeface="Lucida Sans Unicode"/>
                          <a:cs typeface="Tahoma"/>
                        </a:rPr>
                        <a:t>изм.</a:t>
                      </a:r>
                      <a:endParaRPr lang="ru-RU" sz="1400" b="1" kern="15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a:latin typeface="Times New Roman"/>
                          <a:ea typeface="Lucida Sans Unicode"/>
                          <a:cs typeface="Tahoma"/>
                        </a:rPr>
                        <a:t>2013</a:t>
                      </a:r>
                      <a:endParaRPr lang="ru-RU" sz="1400" b="1" kern="150">
                        <a:latin typeface="Calibri"/>
                        <a:ea typeface="Lucida Sans Unicode"/>
                        <a:cs typeface="Tahoma"/>
                      </a:endParaRPr>
                    </a:p>
                    <a:p>
                      <a:pPr algn="ctr">
                        <a:lnSpc>
                          <a:spcPct val="115000"/>
                        </a:lnSpc>
                        <a:spcAft>
                          <a:spcPts val="0"/>
                        </a:spcAft>
                      </a:pPr>
                      <a:r>
                        <a:rPr lang="ru-RU" sz="1400" b="1" kern="150">
                          <a:latin typeface="Times New Roman"/>
                          <a:ea typeface="Lucida Sans Unicode"/>
                          <a:cs typeface="Tahoma"/>
                        </a:rPr>
                        <a:t>год</a:t>
                      </a:r>
                      <a:endParaRPr lang="ru-RU" sz="1400" b="1" kern="15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dirty="0">
                          <a:latin typeface="Times New Roman"/>
                          <a:ea typeface="Lucida Sans Unicode"/>
                          <a:cs typeface="Tahoma"/>
                        </a:rPr>
                        <a:t>2014 </a:t>
                      </a:r>
                      <a:endParaRPr lang="ru-RU" sz="1400" b="1" kern="150" dirty="0" smtClean="0">
                        <a:latin typeface="Times New Roman"/>
                        <a:ea typeface="Lucida Sans Unicode"/>
                        <a:cs typeface="Tahoma"/>
                      </a:endParaRPr>
                    </a:p>
                    <a:p>
                      <a:pPr algn="ctr">
                        <a:lnSpc>
                          <a:spcPct val="115000"/>
                        </a:lnSpc>
                        <a:spcAft>
                          <a:spcPts val="0"/>
                        </a:spcAft>
                      </a:pPr>
                      <a:r>
                        <a:rPr lang="ru-RU" sz="1400" b="1" kern="150" dirty="0" smtClean="0">
                          <a:latin typeface="Times New Roman"/>
                          <a:ea typeface="Lucida Sans Unicode"/>
                          <a:cs typeface="Tahoma"/>
                        </a:rPr>
                        <a:t>год</a:t>
                      </a:r>
                      <a:endParaRPr lang="ru-RU" sz="1400" b="1" kern="150" dirty="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a:latin typeface="Times New Roman"/>
                          <a:ea typeface="Lucida Sans Unicode"/>
                          <a:cs typeface="Tahoma"/>
                        </a:rPr>
                        <a:t>2015 </a:t>
                      </a:r>
                      <a:endParaRPr lang="ru-RU" sz="1400" b="1" kern="150">
                        <a:latin typeface="Calibri"/>
                        <a:ea typeface="Lucida Sans Unicode"/>
                        <a:cs typeface="Tahoma"/>
                      </a:endParaRPr>
                    </a:p>
                    <a:p>
                      <a:pPr algn="ctr">
                        <a:lnSpc>
                          <a:spcPct val="115000"/>
                        </a:lnSpc>
                        <a:spcAft>
                          <a:spcPts val="0"/>
                        </a:spcAft>
                      </a:pPr>
                      <a:r>
                        <a:rPr lang="ru-RU" sz="1400" b="1" kern="150">
                          <a:latin typeface="Times New Roman"/>
                          <a:ea typeface="Lucida Sans Unicode"/>
                          <a:cs typeface="Tahoma"/>
                        </a:rPr>
                        <a:t>год</a:t>
                      </a:r>
                      <a:endParaRPr lang="ru-RU" sz="1400" b="1" kern="150">
                        <a:latin typeface="Calibri"/>
                        <a:ea typeface="Lucida Sans Unicode"/>
                        <a:cs typeface="Tahoma"/>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a:latin typeface="Times New Roman"/>
                          <a:ea typeface="Lucida Sans Unicode"/>
                          <a:cs typeface="Tahoma"/>
                        </a:rPr>
                        <a:t>2016 год</a:t>
                      </a:r>
                      <a:endParaRPr lang="ru-RU" sz="1400" b="1" kern="150">
                        <a:latin typeface="Calibri"/>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a:latin typeface="Times New Roman"/>
                          <a:ea typeface="Lucida Sans Unicode"/>
                          <a:cs typeface="Tahoma"/>
                        </a:rPr>
                        <a:t>2017</a:t>
                      </a:r>
                      <a:endParaRPr lang="ru-RU" sz="1400" b="1" kern="150">
                        <a:latin typeface="Calibri"/>
                        <a:ea typeface="Lucida Sans Unicode"/>
                        <a:cs typeface="Tahoma"/>
                      </a:endParaRPr>
                    </a:p>
                    <a:p>
                      <a:pPr algn="ctr">
                        <a:lnSpc>
                          <a:spcPct val="115000"/>
                        </a:lnSpc>
                        <a:spcAft>
                          <a:spcPts val="0"/>
                        </a:spcAft>
                      </a:pPr>
                      <a:r>
                        <a:rPr lang="ru-RU" sz="1400" b="1" kern="150">
                          <a:latin typeface="Times New Roman"/>
                          <a:ea typeface="Lucida Sans Unicode"/>
                          <a:cs typeface="Tahoma"/>
                        </a:rPr>
                        <a:t>год</a:t>
                      </a:r>
                      <a:endParaRPr lang="ru-RU" sz="1400" b="1" kern="150">
                        <a:latin typeface="Calibri"/>
                        <a:ea typeface="Lucida Sans Unicode"/>
                        <a:cs typeface="Tahoma"/>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763489">
                <a:tc>
                  <a:txBody>
                    <a:bodyPr/>
                    <a:lstStyle/>
                    <a:p>
                      <a:pPr algn="ctr">
                        <a:lnSpc>
                          <a:spcPct val="115000"/>
                        </a:lnSpc>
                        <a:spcAft>
                          <a:spcPts val="0"/>
                        </a:spcAft>
                      </a:pPr>
                      <a:r>
                        <a:rPr lang="ru-RU" sz="1400" b="1" dirty="0">
                          <a:latin typeface="Times New Roman"/>
                          <a:ea typeface="Times New Roman"/>
                          <a:cs typeface="Times New Roman"/>
                        </a:rPr>
                        <a:t>Списочная численность органов местного самоуправления</a:t>
                      </a:r>
                      <a:endParaRPr lang="ru-RU" sz="1400" b="1" dirty="0">
                        <a:latin typeface="Calibri"/>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400" b="1">
                          <a:latin typeface="Times New Roman"/>
                          <a:ea typeface="Times New Roman"/>
                          <a:cs typeface="Times New Roman"/>
                        </a:rPr>
                        <a:t>человек</a:t>
                      </a:r>
                      <a:endParaRPr lang="ru-RU" sz="1400" b="1">
                        <a:latin typeface="Calibri"/>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600" b="1" dirty="0">
                          <a:latin typeface="Times New Roman"/>
                          <a:ea typeface="Times New Roman"/>
                          <a:cs typeface="Times New Roman"/>
                        </a:rPr>
                        <a:t>241</a:t>
                      </a:r>
                      <a:endParaRPr lang="ru-RU" sz="1600" b="1" dirty="0">
                        <a:latin typeface="Calibri"/>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600" b="1">
                          <a:latin typeface="Times New Roman"/>
                          <a:ea typeface="Times New Roman"/>
                          <a:cs typeface="Times New Roman"/>
                        </a:rPr>
                        <a:t>241</a:t>
                      </a:r>
                      <a:endParaRPr lang="ru-RU" sz="1600" b="1">
                        <a:latin typeface="Calibri"/>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600" b="1">
                          <a:latin typeface="Times New Roman"/>
                          <a:ea typeface="Times New Roman"/>
                          <a:cs typeface="Times New Roman"/>
                        </a:rPr>
                        <a:t>233</a:t>
                      </a:r>
                      <a:endParaRPr lang="ru-RU" sz="1600" b="1">
                        <a:latin typeface="Calibri"/>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600" b="1">
                          <a:latin typeface="Times New Roman"/>
                          <a:ea typeface="Times New Roman"/>
                          <a:cs typeface="Times New Roman"/>
                        </a:rPr>
                        <a:t>227</a:t>
                      </a:r>
                      <a:endParaRPr lang="ru-RU" sz="1600" b="1">
                        <a:latin typeface="Calibri"/>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600" b="1">
                          <a:latin typeface="Times New Roman"/>
                          <a:ea typeface="Times New Roman"/>
                          <a:cs typeface="Times New Roman"/>
                        </a:rPr>
                        <a:t>227</a:t>
                      </a:r>
                      <a:endParaRPr lang="ru-RU" sz="1600" b="1">
                        <a:latin typeface="Calibri"/>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661814">
                <a:tc>
                  <a:txBody>
                    <a:bodyPr/>
                    <a:lstStyle/>
                    <a:p>
                      <a:pPr algn="ctr">
                        <a:lnSpc>
                          <a:spcPct val="115000"/>
                        </a:lnSpc>
                        <a:spcAft>
                          <a:spcPts val="0"/>
                        </a:spcAft>
                      </a:pPr>
                      <a:r>
                        <a:rPr lang="ru-RU" sz="1400" b="1" dirty="0">
                          <a:latin typeface="Times New Roman"/>
                          <a:ea typeface="Times New Roman"/>
                          <a:cs typeface="Times New Roman"/>
                        </a:rPr>
                        <a:t>Среднемесячная заработная плата</a:t>
                      </a:r>
                      <a:endParaRPr lang="ru-RU" sz="1400" b="1" dirty="0">
                        <a:latin typeface="Calibri"/>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400" b="1" dirty="0">
                          <a:latin typeface="Times New Roman"/>
                          <a:ea typeface="Times New Roman"/>
                          <a:cs typeface="Times New Roman"/>
                        </a:rPr>
                        <a:t>рублей</a:t>
                      </a:r>
                      <a:endParaRPr lang="ru-RU" sz="1400" b="1" dirty="0">
                        <a:latin typeface="Calibri"/>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600" b="1" dirty="0">
                          <a:latin typeface="Times New Roman"/>
                          <a:ea typeface="Times New Roman"/>
                          <a:cs typeface="Times New Roman"/>
                        </a:rPr>
                        <a:t>19072</a:t>
                      </a:r>
                      <a:endParaRPr lang="ru-RU" sz="1600" b="1" dirty="0">
                        <a:latin typeface="Calibri"/>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600" b="1" dirty="0">
                          <a:latin typeface="Times New Roman"/>
                          <a:ea typeface="Times New Roman"/>
                          <a:cs typeface="Times New Roman"/>
                        </a:rPr>
                        <a:t>19072</a:t>
                      </a:r>
                      <a:endParaRPr lang="ru-RU" sz="1600" b="1" dirty="0">
                        <a:latin typeface="Calibri"/>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600" b="1" dirty="0">
                          <a:latin typeface="Times New Roman"/>
                          <a:ea typeface="Times New Roman"/>
                          <a:cs typeface="Times New Roman"/>
                        </a:rPr>
                        <a:t>18790</a:t>
                      </a:r>
                      <a:endParaRPr lang="ru-RU" sz="1600" b="1" dirty="0">
                        <a:latin typeface="Calibri"/>
                        <a:ea typeface="Times New Roman"/>
                        <a:cs typeface="Times New Roman"/>
                      </a:endParaRP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600" b="1" dirty="0">
                          <a:latin typeface="Times New Roman"/>
                          <a:ea typeface="Times New Roman"/>
                          <a:cs typeface="Times New Roman"/>
                        </a:rPr>
                        <a:t>19434</a:t>
                      </a:r>
                      <a:endParaRPr lang="ru-RU" sz="1600" b="1" dirty="0">
                        <a:latin typeface="Calibri"/>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1000"/>
                        </a:spcAft>
                      </a:pPr>
                      <a:r>
                        <a:rPr lang="ru-RU" sz="1600" b="1" dirty="0">
                          <a:latin typeface="Times New Roman"/>
                          <a:ea typeface="Times New Roman"/>
                          <a:cs typeface="Times New Roman"/>
                        </a:rPr>
                        <a:t>25880</a:t>
                      </a:r>
                      <a:endParaRPr lang="ru-RU" sz="1600" b="1" dirty="0">
                        <a:latin typeface="Calibri"/>
                        <a:ea typeface="Times New Roman"/>
                        <a:cs typeface="Times New Roman"/>
                      </a:endParaRP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bl>
          </a:graphicData>
        </a:graphic>
      </p:graphicFrame>
    </p:spTree>
  </p:cSld>
  <p:clrMapOvr>
    <a:masterClrMapping/>
  </p:clrMapOvr>
  <p:transition advTm="18003"/>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57290" y="785794"/>
            <a:ext cx="6572296" cy="369332"/>
          </a:xfrm>
          <a:prstGeom prst="rect">
            <a:avLst/>
          </a:prstGeom>
          <a:noFill/>
        </p:spPr>
        <p:txBody>
          <a:bodyPr wrap="square" rtlCol="0">
            <a:spAutoFit/>
          </a:bodyPr>
          <a:lstStyle/>
          <a:p>
            <a:endParaRPr lang="ru-RU" dirty="0"/>
          </a:p>
        </p:txBody>
      </p:sp>
      <p:sp>
        <p:nvSpPr>
          <p:cNvPr id="1026" name="Rectangle 2"/>
          <p:cNvSpPr>
            <a:spLocks noChangeArrowheads="1"/>
          </p:cNvSpPr>
          <p:nvPr/>
        </p:nvSpPr>
        <p:spPr bwMode="auto">
          <a:xfrm>
            <a:off x="142844" y="428604"/>
            <a:ext cx="8786874"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ea typeface="Calibri" pitchFamily="34" charset="0"/>
                <a:cs typeface="Times New Roman" pitchFamily="18" charset="0"/>
              </a:rPr>
              <a:t>Стратегия социально-экономического развития муниципального района «Чернышевский район» до 2030 года (далее – Стратегия) </a:t>
            </a:r>
            <a:r>
              <a:rPr kumimoji="0" lang="ru-RU" sz="2000" b="1" i="0" u="none" strike="noStrike" cap="none" normalizeH="0" baseline="0" dirty="0" smtClean="0">
                <a:ln>
                  <a:noFill/>
                </a:ln>
                <a:solidFill>
                  <a:schemeClr val="tx1"/>
                </a:solidFill>
                <a:effectLst/>
                <a:ea typeface="Times New Roman" pitchFamily="18" charset="0"/>
                <a:cs typeface="Times New Roman" pitchFamily="18" charset="0"/>
              </a:rPr>
              <a:t>определяет цели и задачи муниципального управления и социально-экономического развития муниципального района «Чернышевский район»  на долгосрочный период.</a:t>
            </a:r>
            <a:endParaRPr kumimoji="0" lang="ru-RU" sz="2000" b="1" i="0" u="none" strike="noStrike" cap="none" normalizeH="0" baseline="0" dirty="0" smtClean="0">
              <a:ln>
                <a:noFill/>
              </a:ln>
              <a:solidFill>
                <a:schemeClr val="tx1"/>
              </a:solidFill>
              <a:effectLst/>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ea typeface="Calibri" pitchFamily="34" charset="0"/>
                <a:cs typeface="Arial" pitchFamily="34" charset="0"/>
              </a:rPr>
              <a:t>Стратегия разработана в соответствии с решением Совета муниципального района «Чернышевский район» от 13.10.2017 г. № 85 «О разработке Стратегии социально-экономического развития муниципального района «Чернышевский район»,  решением Совета муниципального района «Чернышевский район» от 04.12.2015 г. № 47 «О порядке разработки и корректировки, осуществления мониторинга и контроля реализации стратегии социально-экономического развития муниципального района «Чернышевский район». </a:t>
            </a:r>
            <a:endParaRPr kumimoji="0" lang="ru-RU" sz="2000" b="1" i="0" u="none" strike="noStrike" cap="none" normalizeH="0" baseline="0" dirty="0" smtClean="0">
              <a:ln>
                <a:noFill/>
              </a:ln>
              <a:solidFill>
                <a:schemeClr val="tx1"/>
              </a:solidFill>
              <a:effectLst/>
              <a:ea typeface="Calibri" pitchFamily="34" charset="0"/>
              <a:cs typeface="Times New Roman"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ea typeface="Calibri" pitchFamily="34" charset="0"/>
                <a:cs typeface="Times New Roman" pitchFamily="18" charset="0"/>
              </a:rPr>
              <a:t>При разработке Стратегии учитывались положения Федерального закона от 28.06.2014 № 172-ФЗ «О стратегическом планировании в Российской Федерации», Закона Забайкальского края от 20.11.2015 № 1253-ЗЗК «О стратегическом планировании в Забайкальском крае», Стратегии социально-экономического развития Забайкальского края до 2030 года (постановление Правительства Забайкальского края от 26.12.2013 № 586), Указы Президента Российской Федерации и иные нормативные правовые акты. </a:t>
            </a:r>
            <a:endParaRPr kumimoji="0" lang="ru-RU" sz="2000" b="1" i="0" u="none" strike="noStrike" cap="none" normalizeH="0" baseline="0" dirty="0" smtClean="0">
              <a:ln>
                <a:noFill/>
              </a:ln>
              <a:solidFill>
                <a:schemeClr val="tx1"/>
              </a:solidFill>
              <a:effectLst/>
              <a:cs typeface="Arial" pitchFamily="34" charset="0"/>
            </a:endParaRPr>
          </a:p>
        </p:txBody>
      </p:sp>
    </p:spTree>
  </p:cSld>
  <p:clrMapOvr>
    <a:masterClrMapping/>
  </p:clrMapOvr>
  <p:transition advTm="20295"/>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428596" y="357166"/>
            <a:ext cx="8358246" cy="614366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b="1" dirty="0" smtClean="0">
                <a:solidFill>
                  <a:schemeClr val="tx1"/>
                </a:solidFill>
              </a:rPr>
              <a:t>В целом, анализ социально-экономического развития муниципального района «Чернышевский район» и динамики показателей выполнения целей и задач за период 2010 – 2017 годов выявил, что по ряду целевых показателей плановые значения не достигнуты. Это связано с негативным влиянием как внутренних, так и внешних факторов. К внешним факторам относятся общероссийские тенденции, характеризующиеся </a:t>
            </a:r>
            <a:r>
              <a:rPr lang="ru-RU" b="1" dirty="0" err="1" smtClean="0">
                <a:solidFill>
                  <a:schemeClr val="tx1"/>
                </a:solidFill>
              </a:rPr>
              <a:t>посткризисным</a:t>
            </a:r>
            <a:r>
              <a:rPr lang="ru-RU" b="1" dirty="0" smtClean="0">
                <a:solidFill>
                  <a:schemeClr val="tx1"/>
                </a:solidFill>
              </a:rPr>
              <a:t> восстановлением экономики страны в 2011 – 2013 годах и ослаблением экономической ситуации в 2014 – 2015 годах, вследствие снижения мировых цен на энергоносители и экономических санкций. Помимо внешних факторов, для муниципального района характерны внутренние проблемы, главные из которых – инвестиционная непривлекательность территории,  низкая деловая активность населения, миграционный отток населения, высокая </a:t>
            </a:r>
            <a:r>
              <a:rPr lang="ru-RU" b="1" dirty="0" err="1" smtClean="0">
                <a:solidFill>
                  <a:schemeClr val="tx1"/>
                </a:solidFill>
              </a:rPr>
              <a:t>дотационность</a:t>
            </a:r>
            <a:r>
              <a:rPr lang="ru-RU" b="1" dirty="0" smtClean="0">
                <a:solidFill>
                  <a:schemeClr val="tx1"/>
                </a:solidFill>
              </a:rPr>
              <a:t> местного бюджета. Это свидетельствует о том, что дальнейшее социально-экономическое развитие муниципального образования требует активных действий, направленных на диверсификацию производственной специализации района, стимулирование развития малого бизнеса, повышение инвестиционной привлекательности территории.</a:t>
            </a:r>
          </a:p>
          <a:p>
            <a:pPr algn="ctr"/>
            <a:endParaRPr lang="ru-RU" b="1" dirty="0">
              <a:solidFill>
                <a:schemeClr val="tx1"/>
              </a:solidFill>
            </a:endParaRPr>
          </a:p>
        </p:txBody>
      </p:sp>
    </p:spTree>
  </p:cSld>
  <p:clrMapOvr>
    <a:masterClrMapping/>
  </p:clrMapOvr>
  <p:transition advTm="34086"/>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214291"/>
            <a:ext cx="8715436" cy="646331"/>
          </a:xfrm>
          <a:prstGeom prst="rect">
            <a:avLst/>
          </a:prstGeom>
          <a:noFill/>
        </p:spPr>
        <p:txBody>
          <a:bodyPr wrap="square" rtlCol="0">
            <a:spAutoFit/>
          </a:bodyPr>
          <a:lstStyle/>
          <a:p>
            <a:r>
              <a:rPr lang="ru-RU" b="1" dirty="0" smtClean="0"/>
              <a:t>Результаты анкетирования жителей района. </a:t>
            </a:r>
            <a:r>
              <a:rPr lang="ru-RU" dirty="0" smtClean="0"/>
              <a:t>В опросе приняли участие 116 человек.</a:t>
            </a:r>
          </a:p>
          <a:p>
            <a:endParaRPr lang="ru-RU" b="1" dirty="0"/>
          </a:p>
        </p:txBody>
      </p:sp>
      <p:sp>
        <p:nvSpPr>
          <p:cNvPr id="9" name="TextBox 8"/>
          <p:cNvSpPr txBox="1"/>
          <p:nvPr/>
        </p:nvSpPr>
        <p:spPr>
          <a:xfrm>
            <a:off x="214282" y="500042"/>
            <a:ext cx="8715435" cy="6955750"/>
          </a:xfrm>
          <a:prstGeom prst="rect">
            <a:avLst/>
          </a:prstGeom>
          <a:noFill/>
        </p:spPr>
        <p:txBody>
          <a:bodyPr wrap="square" rtlCol="0">
            <a:spAutoFit/>
          </a:bodyPr>
          <a:lstStyle/>
          <a:p>
            <a:r>
              <a:rPr lang="ru-RU" dirty="0" smtClean="0"/>
              <a:t>	</a:t>
            </a:r>
            <a:r>
              <a:rPr lang="ru-RU" sz="1700" b="1" dirty="0" smtClean="0"/>
              <a:t>Изучение общественного мнения выявило </a:t>
            </a:r>
            <a:r>
              <a:rPr lang="ru-RU" sz="1700" b="1" u="sng" dirty="0" smtClean="0"/>
              <a:t>наименьшую удовлетворенность населения</a:t>
            </a:r>
            <a:r>
              <a:rPr lang="ru-RU" sz="1700" b="1" dirty="0" smtClean="0"/>
              <a:t> состоянием торгово-развлекательных центров,  мест отдыха для молодежи, парков и скверов, мест отдыха на открытом воздухе, детских площадок, тротуаров и  пешеходных зон, пандусов, парковок, автомобильных дорог, общественных туалетов. Средний балл неудовлетворенности – 1,3 по пятибалльной системе.</a:t>
            </a:r>
          </a:p>
          <a:p>
            <a:r>
              <a:rPr lang="ru-RU" sz="1700" b="1" dirty="0" smtClean="0"/>
              <a:t>Переехать из своего города (села) в другой район Забайкальского края выразили желание 15,1%, в другой субъект РФ – 28,6% опрошенных, не хотят переезжать – 32,8%, пока не решили – 23,5%.</a:t>
            </a:r>
          </a:p>
          <a:p>
            <a:r>
              <a:rPr lang="ru-RU" sz="1700" b="1" dirty="0" smtClean="0"/>
              <a:t> 	</a:t>
            </a:r>
            <a:r>
              <a:rPr lang="ru-RU" sz="1700" b="1" u="sng" dirty="0" smtClean="0"/>
              <a:t>Основными причинами желания переехать</a:t>
            </a:r>
            <a:r>
              <a:rPr lang="ru-RU" sz="1700" b="1" dirty="0" smtClean="0"/>
              <a:t> названо: неудовлетворительный уровень медицинских учреждений – 15,2%; отсутствие возможности найти подходящую работу с достойной заработной платой – 14,5%, низкий уровень развития сферы культуры и  плохая инфраструктура с  низким уровень благоустройства территории – 13,3%, неудовлетворительные условия для проживания – 12,9%, неудовлетворительный уровень образовательных учреждений – 10,9% .</a:t>
            </a:r>
          </a:p>
          <a:p>
            <a:r>
              <a:rPr lang="ru-RU" sz="1700" b="1" dirty="0" smtClean="0"/>
              <a:t>	Жители района считают, что органам местной власти необходимо заняться в первую очередь: асфальтированием улиц, благоустройством дворов, обеспечением доступности спортивных секций для детей и молодёжи,  капитальным ремонтом жилых домов, обеспечить население </a:t>
            </a:r>
            <a:r>
              <a:rPr lang="ru-RU" sz="1700" b="1" dirty="0" err="1" smtClean="0"/>
              <a:t>пгт</a:t>
            </a:r>
            <a:r>
              <a:rPr lang="ru-RU" sz="1700" b="1" dirty="0" smtClean="0"/>
              <a:t>. Чернышевск детскими садами, навести чистоту в населенных пунктах района.</a:t>
            </a:r>
          </a:p>
          <a:p>
            <a:r>
              <a:rPr lang="ru-RU" sz="1700" b="1" dirty="0" smtClean="0"/>
              <a:t>	</a:t>
            </a:r>
            <a:r>
              <a:rPr lang="ru-RU" sz="1700" b="1" u="sng" dirty="0" smtClean="0"/>
              <a:t>Приоритетными направлениями развития муниципального района по мнению опрошенных</a:t>
            </a:r>
            <a:r>
              <a:rPr lang="ru-RU" sz="1700" b="1" dirty="0" smtClean="0"/>
              <a:t> должны стать: развитие образования и культуры, </a:t>
            </a:r>
            <a:r>
              <a:rPr lang="en-US" sz="1700" b="1" dirty="0" smtClean="0"/>
              <a:t>IT</a:t>
            </a:r>
            <a:r>
              <a:rPr lang="ru-RU" sz="1700" b="1" dirty="0" smtClean="0"/>
              <a:t>-технологии, телекоммуникации и связь, жилищно-коммунального хозяйство, здравоохранение и сельскохозяйственное производство.</a:t>
            </a:r>
          </a:p>
          <a:p>
            <a:endParaRPr lang="ru-RU" dirty="0" smtClean="0"/>
          </a:p>
          <a:p>
            <a:endParaRPr lang="ru-RU" dirty="0" smtClean="0"/>
          </a:p>
          <a:p>
            <a:endParaRPr lang="ru-RU" dirty="0"/>
          </a:p>
        </p:txBody>
      </p:sp>
    </p:spTree>
  </p:cSld>
  <p:clrMapOvr>
    <a:masterClrMapping/>
  </p:clrMapOvr>
  <p:transition advTm="71511"/>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2844" y="142853"/>
            <a:ext cx="8786874" cy="646331"/>
          </a:xfrm>
          <a:prstGeom prst="rect">
            <a:avLst/>
          </a:prstGeom>
          <a:noFill/>
        </p:spPr>
        <p:txBody>
          <a:bodyPr wrap="square" rtlCol="0">
            <a:spAutoFit/>
          </a:bodyPr>
          <a:lstStyle/>
          <a:p>
            <a:r>
              <a:rPr lang="ru-RU" b="1" dirty="0" smtClean="0"/>
              <a:t>Анализ конкурентных преимуществ и недостатков муниципального района</a:t>
            </a:r>
            <a:endParaRPr lang="ru-RU" dirty="0" smtClean="0"/>
          </a:p>
          <a:p>
            <a:endParaRPr lang="ru-RU" dirty="0"/>
          </a:p>
        </p:txBody>
      </p:sp>
      <p:sp>
        <p:nvSpPr>
          <p:cNvPr id="7" name="TextBox 6"/>
          <p:cNvSpPr txBox="1"/>
          <p:nvPr/>
        </p:nvSpPr>
        <p:spPr>
          <a:xfrm>
            <a:off x="142844" y="571481"/>
            <a:ext cx="8786874" cy="1477328"/>
          </a:xfrm>
          <a:prstGeom prst="rect">
            <a:avLst/>
          </a:prstGeom>
          <a:noFill/>
        </p:spPr>
        <p:txBody>
          <a:bodyPr wrap="square" rtlCol="0">
            <a:spAutoFit/>
          </a:bodyPr>
          <a:lstStyle/>
          <a:p>
            <a:pPr>
              <a:buFont typeface="Wingdings" pitchFamily="2" charset="2"/>
              <a:buChar char="q"/>
            </a:pPr>
            <a:r>
              <a:rPr lang="ru-RU" b="1" dirty="0" smtClean="0"/>
              <a:t>На основе проведённого анализа социально-экономических показателей Чернышевского  муниципального района выявлены сильные и слабые стороны района, возможности и угрозы.</a:t>
            </a:r>
          </a:p>
          <a:p>
            <a:pPr>
              <a:buFont typeface="Wingdings" pitchFamily="2" charset="2"/>
              <a:buChar char="q"/>
            </a:pPr>
            <a:endParaRPr lang="ru-RU" dirty="0" smtClean="0"/>
          </a:p>
          <a:p>
            <a:endParaRPr lang="ru-RU" dirty="0"/>
          </a:p>
        </p:txBody>
      </p:sp>
      <p:sp>
        <p:nvSpPr>
          <p:cNvPr id="8" name="TextBox 7"/>
          <p:cNvSpPr txBox="1"/>
          <p:nvPr/>
        </p:nvSpPr>
        <p:spPr>
          <a:xfrm>
            <a:off x="214282" y="3000372"/>
            <a:ext cx="8643998" cy="2585323"/>
          </a:xfrm>
          <a:prstGeom prst="rect">
            <a:avLst/>
          </a:prstGeom>
          <a:noFill/>
        </p:spPr>
        <p:txBody>
          <a:bodyPr wrap="square" rtlCol="0">
            <a:spAutoFit/>
          </a:bodyPr>
          <a:lstStyle/>
          <a:p>
            <a:pPr>
              <a:buFont typeface="Wingdings" pitchFamily="2" charset="2"/>
              <a:buChar char="q"/>
            </a:pPr>
            <a:r>
              <a:rPr lang="ru-RU" b="1" dirty="0" smtClean="0"/>
              <a:t>Имеющийся потенциал социально-экономического развития муниципального района «Чернышевский район» с учётом достигнутых в предыдущие годы результатов, складывающихся вызовов и угроз долгосрочного развития, а также миссия, обозначенная в Стратегии развития Забайкальского края до 2030 года «Забайкальский край – </a:t>
            </a:r>
            <a:r>
              <a:rPr lang="ru-RU" b="1" dirty="0" err="1" smtClean="0"/>
              <a:t>край</a:t>
            </a:r>
            <a:r>
              <a:rPr lang="ru-RU" b="1" dirty="0" smtClean="0"/>
              <a:t> сбалансированности экономики и социальной сферы с достойными условиями жизни населения, обеспечивающий безопасность России на юго-востоке», определяют главную стратегическую цель и приоритеты социально-экономического развития муниципального образования до 2030 года.</a:t>
            </a:r>
          </a:p>
          <a:p>
            <a:endParaRPr lang="ru-RU" dirty="0"/>
          </a:p>
        </p:txBody>
      </p:sp>
      <p:sp>
        <p:nvSpPr>
          <p:cNvPr id="9" name="TextBox 8"/>
          <p:cNvSpPr txBox="1"/>
          <p:nvPr/>
        </p:nvSpPr>
        <p:spPr>
          <a:xfrm>
            <a:off x="1142976" y="1500174"/>
            <a:ext cx="6500858"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ru-RU" b="1" dirty="0" smtClean="0"/>
              <a:t>ПРИОРИТЕТЫ, ЦЕЛИ И ЗАДАЧИ</a:t>
            </a:r>
            <a:endParaRPr lang="ru-RU" dirty="0" smtClean="0"/>
          </a:p>
          <a:p>
            <a:pPr algn="ctr"/>
            <a:r>
              <a:rPr lang="ru-RU" b="1" dirty="0" smtClean="0"/>
              <a:t>СОЦИАЛЬНО-ЭКОНОМИЧЕСКОГО РАЗВИТИЯ </a:t>
            </a:r>
            <a:endParaRPr lang="ru-RU" dirty="0" smtClean="0"/>
          </a:p>
          <a:p>
            <a:pPr algn="ctr"/>
            <a:r>
              <a:rPr lang="ru-RU" b="1" dirty="0" smtClean="0"/>
              <a:t>МУНИЦИПАЛЬНОГО РАЙОНА «ЧЕРНЫШЕВСКИЙ РАЙОН» </a:t>
            </a:r>
            <a:endParaRPr lang="ru-RU" dirty="0" smtClean="0"/>
          </a:p>
          <a:p>
            <a:pPr algn="ctr"/>
            <a:r>
              <a:rPr lang="ru-RU" b="1" dirty="0" smtClean="0"/>
              <a:t>ДО 2030 ГОДА</a:t>
            </a:r>
            <a:endParaRPr lang="ru-RU" dirty="0" smtClean="0"/>
          </a:p>
          <a:p>
            <a:endParaRPr lang="ru-RU" dirty="0"/>
          </a:p>
        </p:txBody>
      </p:sp>
    </p:spTree>
  </p:cSld>
  <p:clrMapOvr>
    <a:masterClrMapping/>
  </p:clrMapOvr>
  <p:transition advTm="26255"/>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142852"/>
            <a:ext cx="8858312" cy="171451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ru-RU" sz="2200" b="1" dirty="0" smtClean="0"/>
              <a:t/>
            </a:r>
            <a:br>
              <a:rPr lang="ru-RU" sz="2200" b="1" dirty="0" smtClean="0"/>
            </a:br>
            <a:r>
              <a:rPr lang="ru-RU" sz="2200" b="1" dirty="0" smtClean="0"/>
              <a:t/>
            </a:r>
            <a:br>
              <a:rPr lang="ru-RU" sz="2200" b="1" dirty="0" smtClean="0"/>
            </a:br>
            <a:r>
              <a:rPr lang="ru-RU" sz="2200" b="1" dirty="0" smtClean="0"/>
              <a:t>Главной стратегической целью</a:t>
            </a:r>
            <a:r>
              <a:rPr lang="ru-RU" sz="2200" dirty="0" smtClean="0"/>
              <a:t> развития муниципального района «Чернышевский район» является </a:t>
            </a:r>
            <a:r>
              <a:rPr lang="ru-RU" sz="2200" b="1" dirty="0" smtClean="0"/>
              <a:t>стабильное повышение качества жизни населения, обеспечиваемое экономическим ростом, развитием социальной сферы и среды проживания.</a:t>
            </a:r>
            <a:r>
              <a:rPr lang="ru-RU" dirty="0" smtClean="0"/>
              <a:t/>
            </a:r>
            <a:br>
              <a:rPr lang="ru-RU" dirty="0" smtClean="0"/>
            </a:br>
            <a:endParaRPr lang="ru-RU" dirty="0"/>
          </a:p>
        </p:txBody>
      </p:sp>
      <p:grpSp>
        <p:nvGrpSpPr>
          <p:cNvPr id="3" name="Group 3"/>
          <p:cNvGrpSpPr>
            <a:grpSpLocks/>
          </p:cNvGrpSpPr>
          <p:nvPr/>
        </p:nvGrpSpPr>
        <p:grpSpPr bwMode="auto">
          <a:xfrm>
            <a:off x="1066800" y="4779963"/>
            <a:ext cx="2295525" cy="1365250"/>
            <a:chOff x="471" y="272"/>
            <a:chExt cx="1161" cy="1539"/>
          </a:xfrm>
        </p:grpSpPr>
        <p:sp>
          <p:nvSpPr>
            <p:cNvPr id="4" name="Oval 4"/>
            <p:cNvSpPr>
              <a:spLocks noChangeArrowheads="1"/>
            </p:cNvSpPr>
            <p:nvPr/>
          </p:nvSpPr>
          <p:spPr bwMode="gray">
            <a:xfrm>
              <a:off x="471" y="1438"/>
              <a:ext cx="1159" cy="362"/>
            </a:xfrm>
            <a:prstGeom prst="ellipse">
              <a:avLst/>
            </a:prstGeom>
            <a:gradFill rotWithShape="1">
              <a:gsLst>
                <a:gs pos="0">
                  <a:srgbClr val="C1CF9D"/>
                </a:gs>
                <a:gs pos="50000">
                  <a:srgbClr val="C1CF9D">
                    <a:gamma/>
                    <a:tint val="42353"/>
                    <a:invGamma/>
                  </a:srgbClr>
                </a:gs>
                <a:gs pos="100000">
                  <a:srgbClr val="C1CF9D"/>
                </a:gs>
              </a:gsLst>
              <a:lin ang="0" scaled="1"/>
            </a:gradFill>
            <a:ln w="9525" algn="ctr">
              <a:noFill/>
              <a:round/>
              <a:headEnd/>
              <a:tailEnd/>
            </a:ln>
            <a:effectLst/>
          </p:spPr>
          <p:txBody>
            <a:bodyPr wrap="none" anchor="ctr"/>
            <a:lstStyle/>
            <a:p>
              <a:endParaRPr lang="ru-RU"/>
            </a:p>
          </p:txBody>
        </p:sp>
        <p:sp>
          <p:nvSpPr>
            <p:cNvPr id="5" name="AutoShape 5"/>
            <p:cNvSpPr>
              <a:spLocks noChangeArrowheads="1"/>
            </p:cNvSpPr>
            <p:nvPr/>
          </p:nvSpPr>
          <p:spPr bwMode="gray">
            <a:xfrm>
              <a:off x="473" y="272"/>
              <a:ext cx="1159" cy="1539"/>
            </a:xfrm>
            <a:prstGeom prst="can">
              <a:avLst>
                <a:gd name="adj" fmla="val 33197"/>
              </a:avLst>
            </a:prstGeom>
            <a:gradFill rotWithShape="1">
              <a:gsLst>
                <a:gs pos="0">
                  <a:schemeClr val="accent1">
                    <a:gamma/>
                    <a:shade val="46275"/>
                    <a:invGamma/>
                  </a:schemeClr>
                </a:gs>
                <a:gs pos="50000">
                  <a:schemeClr val="accent1">
                    <a:alpha val="50000"/>
                  </a:schemeClr>
                </a:gs>
                <a:gs pos="100000">
                  <a:schemeClr val="accent1">
                    <a:gamma/>
                    <a:shade val="46275"/>
                    <a:invGamma/>
                  </a:schemeClr>
                </a:gs>
              </a:gsLst>
              <a:lin ang="0" scaled="1"/>
            </a:gradFill>
            <a:ln w="9525">
              <a:noFill/>
              <a:round/>
              <a:headEnd/>
              <a:tailEnd/>
            </a:ln>
            <a:effectLst/>
          </p:spPr>
          <p:txBody>
            <a:bodyPr wrap="none" anchor="ctr"/>
            <a:lstStyle/>
            <a:p>
              <a:endParaRPr lang="ru-RU"/>
            </a:p>
          </p:txBody>
        </p:sp>
      </p:grpSp>
      <p:grpSp>
        <p:nvGrpSpPr>
          <p:cNvPr id="6" name="Group 6"/>
          <p:cNvGrpSpPr>
            <a:grpSpLocks/>
          </p:cNvGrpSpPr>
          <p:nvPr/>
        </p:nvGrpSpPr>
        <p:grpSpPr bwMode="auto">
          <a:xfrm>
            <a:off x="1071538" y="3500438"/>
            <a:ext cx="2295525" cy="1365250"/>
            <a:chOff x="471" y="272"/>
            <a:chExt cx="1161" cy="1539"/>
          </a:xfrm>
        </p:grpSpPr>
        <p:sp>
          <p:nvSpPr>
            <p:cNvPr id="7" name="Oval 7"/>
            <p:cNvSpPr>
              <a:spLocks noChangeArrowheads="1"/>
            </p:cNvSpPr>
            <p:nvPr/>
          </p:nvSpPr>
          <p:spPr bwMode="gray">
            <a:xfrm>
              <a:off x="471" y="1438"/>
              <a:ext cx="1159" cy="362"/>
            </a:xfrm>
            <a:prstGeom prst="ellipse">
              <a:avLst/>
            </a:prstGeom>
            <a:gradFill rotWithShape="1">
              <a:gsLst>
                <a:gs pos="0">
                  <a:srgbClr val="C1CF9D"/>
                </a:gs>
                <a:gs pos="50000">
                  <a:srgbClr val="C1CF9D">
                    <a:gamma/>
                    <a:tint val="42353"/>
                    <a:invGamma/>
                  </a:srgbClr>
                </a:gs>
                <a:gs pos="100000">
                  <a:srgbClr val="C1CF9D"/>
                </a:gs>
              </a:gsLst>
              <a:lin ang="0" scaled="1"/>
            </a:gradFill>
            <a:ln w="9525" algn="ctr">
              <a:noFill/>
              <a:round/>
              <a:headEnd/>
              <a:tailEnd/>
            </a:ln>
            <a:effectLst/>
          </p:spPr>
          <p:txBody>
            <a:bodyPr wrap="none" anchor="ctr"/>
            <a:lstStyle/>
            <a:p>
              <a:endParaRPr lang="ru-RU"/>
            </a:p>
          </p:txBody>
        </p:sp>
        <p:sp>
          <p:nvSpPr>
            <p:cNvPr id="8" name="AutoShape 8"/>
            <p:cNvSpPr>
              <a:spLocks noChangeArrowheads="1"/>
            </p:cNvSpPr>
            <p:nvPr/>
          </p:nvSpPr>
          <p:spPr bwMode="gray">
            <a:xfrm>
              <a:off x="473" y="272"/>
              <a:ext cx="1159" cy="1539"/>
            </a:xfrm>
            <a:prstGeom prst="can">
              <a:avLst>
                <a:gd name="adj" fmla="val 33197"/>
              </a:avLst>
            </a:prstGeom>
            <a:gradFill rotWithShape="1">
              <a:gsLst>
                <a:gs pos="0">
                  <a:schemeClr val="folHlink">
                    <a:gamma/>
                    <a:shade val="46275"/>
                    <a:invGamma/>
                  </a:schemeClr>
                </a:gs>
                <a:gs pos="50000">
                  <a:schemeClr val="folHlink">
                    <a:alpha val="50000"/>
                  </a:schemeClr>
                </a:gs>
                <a:gs pos="100000">
                  <a:schemeClr val="folHlink">
                    <a:gamma/>
                    <a:shade val="46275"/>
                    <a:invGamma/>
                  </a:schemeClr>
                </a:gs>
              </a:gsLst>
              <a:lin ang="0" scaled="1"/>
            </a:gradFill>
            <a:ln w="9525">
              <a:noFill/>
              <a:round/>
              <a:headEnd/>
              <a:tailEnd/>
            </a:ln>
            <a:effectLst/>
          </p:spPr>
          <p:txBody>
            <a:bodyPr wrap="none" anchor="ctr"/>
            <a:lstStyle/>
            <a:p>
              <a:endParaRPr lang="ru-RU"/>
            </a:p>
          </p:txBody>
        </p:sp>
      </p:grpSp>
      <p:grpSp>
        <p:nvGrpSpPr>
          <p:cNvPr id="9" name="Group 9"/>
          <p:cNvGrpSpPr>
            <a:grpSpLocks/>
          </p:cNvGrpSpPr>
          <p:nvPr/>
        </p:nvGrpSpPr>
        <p:grpSpPr bwMode="auto">
          <a:xfrm>
            <a:off x="1066800" y="2112963"/>
            <a:ext cx="2295525" cy="1365250"/>
            <a:chOff x="471" y="272"/>
            <a:chExt cx="1161" cy="1539"/>
          </a:xfrm>
        </p:grpSpPr>
        <p:sp>
          <p:nvSpPr>
            <p:cNvPr id="10" name="Oval 10"/>
            <p:cNvSpPr>
              <a:spLocks noChangeArrowheads="1"/>
            </p:cNvSpPr>
            <p:nvPr/>
          </p:nvSpPr>
          <p:spPr bwMode="ltGray">
            <a:xfrm>
              <a:off x="471" y="1438"/>
              <a:ext cx="1159" cy="362"/>
            </a:xfrm>
            <a:prstGeom prst="ellipse">
              <a:avLst/>
            </a:prstGeom>
            <a:gradFill rotWithShape="1">
              <a:gsLst>
                <a:gs pos="0">
                  <a:srgbClr val="C1CF9D"/>
                </a:gs>
                <a:gs pos="50000">
                  <a:srgbClr val="C1CF9D">
                    <a:gamma/>
                    <a:tint val="42353"/>
                    <a:invGamma/>
                  </a:srgbClr>
                </a:gs>
                <a:gs pos="100000">
                  <a:srgbClr val="C1CF9D"/>
                </a:gs>
              </a:gsLst>
              <a:lin ang="0" scaled="1"/>
            </a:gradFill>
            <a:ln w="9525" algn="ctr">
              <a:noFill/>
              <a:round/>
              <a:headEnd/>
              <a:tailEnd/>
            </a:ln>
            <a:effectLst/>
          </p:spPr>
          <p:txBody>
            <a:bodyPr wrap="none" anchor="ctr"/>
            <a:lstStyle/>
            <a:p>
              <a:endParaRPr lang="ru-RU"/>
            </a:p>
          </p:txBody>
        </p:sp>
        <p:sp>
          <p:nvSpPr>
            <p:cNvPr id="11" name="AutoShape 11"/>
            <p:cNvSpPr>
              <a:spLocks noChangeArrowheads="1"/>
            </p:cNvSpPr>
            <p:nvPr/>
          </p:nvSpPr>
          <p:spPr bwMode="ltGray">
            <a:xfrm>
              <a:off x="473" y="272"/>
              <a:ext cx="1159" cy="1539"/>
            </a:xfrm>
            <a:prstGeom prst="can">
              <a:avLst>
                <a:gd name="adj" fmla="val 33197"/>
              </a:avLst>
            </a:prstGeom>
            <a:gradFill rotWithShape="1">
              <a:gsLst>
                <a:gs pos="0">
                  <a:schemeClr val="accent2">
                    <a:gamma/>
                    <a:shade val="46275"/>
                    <a:invGamma/>
                  </a:schemeClr>
                </a:gs>
                <a:gs pos="50000">
                  <a:schemeClr val="accent2">
                    <a:alpha val="50000"/>
                  </a:schemeClr>
                </a:gs>
                <a:gs pos="100000">
                  <a:schemeClr val="accent2">
                    <a:gamma/>
                    <a:shade val="46275"/>
                    <a:invGamma/>
                  </a:schemeClr>
                </a:gs>
              </a:gsLst>
              <a:lin ang="0" scaled="1"/>
            </a:gradFill>
            <a:ln w="9525">
              <a:noFill/>
              <a:round/>
              <a:headEnd/>
              <a:tailEnd/>
            </a:ln>
            <a:effectLst/>
          </p:spPr>
          <p:txBody>
            <a:bodyPr wrap="none" anchor="ctr"/>
            <a:lstStyle/>
            <a:p>
              <a:endParaRPr lang="ru-RU"/>
            </a:p>
          </p:txBody>
        </p:sp>
      </p:grpSp>
      <p:sp>
        <p:nvSpPr>
          <p:cNvPr id="12" name="AutoShape 12"/>
          <p:cNvSpPr>
            <a:spLocks noChangeArrowheads="1"/>
          </p:cNvSpPr>
          <p:nvPr/>
        </p:nvSpPr>
        <p:spPr bwMode="ltGray">
          <a:xfrm>
            <a:off x="3354388" y="2285992"/>
            <a:ext cx="5361016" cy="1071570"/>
          </a:xfrm>
          <a:prstGeom prst="roundRect">
            <a:avLst>
              <a:gd name="adj" fmla="val 11505"/>
            </a:avLst>
          </a:prstGeom>
          <a:gradFill rotWithShape="1">
            <a:gsLst>
              <a:gs pos="0">
                <a:schemeClr val="accent2"/>
              </a:gs>
              <a:gs pos="100000">
                <a:schemeClr val="bg1"/>
              </a:gs>
            </a:gsLst>
            <a:lin ang="0" scaled="1"/>
          </a:gradFill>
          <a:ln w="6350" algn="ctr">
            <a:noFill/>
            <a:prstDash val="sysDot"/>
            <a:round/>
            <a:headEnd/>
            <a:tailEnd/>
          </a:ln>
          <a:effectLst/>
        </p:spPr>
        <p:txBody>
          <a:bodyPr wrap="none" anchor="ctr"/>
          <a:lstStyle/>
          <a:p>
            <a:endParaRPr lang="ru-RU" b="1" dirty="0"/>
          </a:p>
        </p:txBody>
      </p:sp>
      <p:sp>
        <p:nvSpPr>
          <p:cNvPr id="13" name="Text Box 13"/>
          <p:cNvSpPr txBox="1">
            <a:spLocks noChangeArrowheads="1"/>
          </p:cNvSpPr>
          <p:nvPr/>
        </p:nvSpPr>
        <p:spPr bwMode="white">
          <a:xfrm>
            <a:off x="1149350" y="2643182"/>
            <a:ext cx="2128838" cy="461665"/>
          </a:xfrm>
          <a:prstGeom prst="rect">
            <a:avLst/>
          </a:prstGeom>
          <a:noFill/>
          <a:ln w="9525" algn="ctr">
            <a:noFill/>
            <a:miter lim="800000"/>
            <a:headEnd/>
            <a:tailEnd/>
          </a:ln>
          <a:effectLst/>
        </p:spPr>
        <p:txBody>
          <a:bodyPr wrap="square">
            <a:spAutoFit/>
          </a:bodyPr>
          <a:lstStyle/>
          <a:p>
            <a:pPr algn="ctr">
              <a:spcBef>
                <a:spcPct val="50000"/>
              </a:spcBef>
            </a:pPr>
            <a:r>
              <a:rPr lang="ru-RU" sz="2400" b="1" dirty="0" smtClean="0"/>
              <a:t>1.</a:t>
            </a:r>
            <a:endParaRPr lang="en-US" sz="2400" b="1" dirty="0"/>
          </a:p>
        </p:txBody>
      </p:sp>
      <p:sp>
        <p:nvSpPr>
          <p:cNvPr id="14" name="Text Box 14"/>
          <p:cNvSpPr txBox="1">
            <a:spLocks noChangeArrowheads="1"/>
          </p:cNvSpPr>
          <p:nvPr/>
        </p:nvSpPr>
        <p:spPr bwMode="gray">
          <a:xfrm>
            <a:off x="3933824" y="2285992"/>
            <a:ext cx="4567265" cy="1077218"/>
          </a:xfrm>
          <a:prstGeom prst="rect">
            <a:avLst/>
          </a:prstGeom>
          <a:noFill/>
          <a:ln w="9525" algn="ctr">
            <a:noFill/>
            <a:miter lim="800000"/>
            <a:headEnd/>
            <a:tailEnd/>
          </a:ln>
          <a:effectLst/>
        </p:spPr>
        <p:txBody>
          <a:bodyPr wrap="square">
            <a:spAutoFit/>
          </a:bodyPr>
          <a:lstStyle/>
          <a:p>
            <a:pPr lvl="0"/>
            <a:r>
              <a:rPr lang="ru-RU" sz="1600" b="1" dirty="0" smtClean="0"/>
              <a:t>Развитие человеческого капитала на основе повышения эффективности функционирования отраслей социальной сферы, создания комфортной среды жизнедеятельности.</a:t>
            </a:r>
            <a:endParaRPr lang="en-US" sz="1600" b="1" dirty="0"/>
          </a:p>
        </p:txBody>
      </p:sp>
      <p:sp>
        <p:nvSpPr>
          <p:cNvPr id="15" name="Text Box 15"/>
          <p:cNvSpPr txBox="1">
            <a:spLocks noChangeArrowheads="1"/>
          </p:cNvSpPr>
          <p:nvPr/>
        </p:nvSpPr>
        <p:spPr bwMode="white">
          <a:xfrm>
            <a:off x="1149350" y="4083050"/>
            <a:ext cx="2128838" cy="461665"/>
          </a:xfrm>
          <a:prstGeom prst="rect">
            <a:avLst/>
          </a:prstGeom>
          <a:noFill/>
          <a:ln w="9525" algn="ctr">
            <a:noFill/>
            <a:miter lim="800000"/>
            <a:headEnd/>
            <a:tailEnd/>
          </a:ln>
          <a:effectLst/>
        </p:spPr>
        <p:txBody>
          <a:bodyPr>
            <a:spAutoFit/>
          </a:bodyPr>
          <a:lstStyle/>
          <a:p>
            <a:pPr algn="ctr">
              <a:spcBef>
                <a:spcPct val="50000"/>
              </a:spcBef>
            </a:pPr>
            <a:r>
              <a:rPr lang="ru-RU" sz="2400" b="1" dirty="0" smtClean="0"/>
              <a:t>2.</a:t>
            </a:r>
            <a:endParaRPr lang="en-US" sz="2400" b="1" dirty="0"/>
          </a:p>
        </p:txBody>
      </p:sp>
      <p:sp>
        <p:nvSpPr>
          <p:cNvPr id="16" name="Text Box 16"/>
          <p:cNvSpPr txBox="1">
            <a:spLocks noChangeArrowheads="1"/>
          </p:cNvSpPr>
          <p:nvPr/>
        </p:nvSpPr>
        <p:spPr bwMode="white">
          <a:xfrm>
            <a:off x="1149350" y="5413375"/>
            <a:ext cx="2128838" cy="461665"/>
          </a:xfrm>
          <a:prstGeom prst="rect">
            <a:avLst/>
          </a:prstGeom>
          <a:noFill/>
          <a:ln w="9525" algn="ctr">
            <a:noFill/>
            <a:miter lim="800000"/>
            <a:headEnd/>
            <a:tailEnd/>
          </a:ln>
          <a:effectLst/>
        </p:spPr>
        <p:txBody>
          <a:bodyPr>
            <a:spAutoFit/>
          </a:bodyPr>
          <a:lstStyle/>
          <a:p>
            <a:pPr algn="ctr">
              <a:spcBef>
                <a:spcPct val="50000"/>
              </a:spcBef>
            </a:pPr>
            <a:r>
              <a:rPr lang="ru-RU" sz="2400" b="1" dirty="0" smtClean="0"/>
              <a:t>3.</a:t>
            </a:r>
            <a:endParaRPr lang="en-US" sz="2400" b="1" dirty="0"/>
          </a:p>
        </p:txBody>
      </p:sp>
      <p:sp>
        <p:nvSpPr>
          <p:cNvPr id="17" name="AutoShape 17"/>
          <p:cNvSpPr>
            <a:spLocks noChangeArrowheads="1"/>
          </p:cNvSpPr>
          <p:nvPr/>
        </p:nvSpPr>
        <p:spPr bwMode="gray">
          <a:xfrm>
            <a:off x="3351213" y="3571876"/>
            <a:ext cx="5507067" cy="1143009"/>
          </a:xfrm>
          <a:prstGeom prst="roundRect">
            <a:avLst>
              <a:gd name="adj" fmla="val 11505"/>
            </a:avLst>
          </a:prstGeom>
          <a:gradFill rotWithShape="1">
            <a:gsLst>
              <a:gs pos="0">
                <a:schemeClr val="folHlink"/>
              </a:gs>
              <a:gs pos="100000">
                <a:schemeClr val="bg1"/>
              </a:gs>
            </a:gsLst>
            <a:lin ang="0" scaled="1"/>
          </a:gradFill>
          <a:ln w="6350" algn="ctr">
            <a:noFill/>
            <a:prstDash val="sysDot"/>
            <a:round/>
            <a:headEnd/>
            <a:tailEnd/>
          </a:ln>
          <a:effectLst/>
        </p:spPr>
        <p:txBody>
          <a:bodyPr wrap="none" anchor="ctr"/>
          <a:lstStyle/>
          <a:p>
            <a:endParaRPr lang="ru-RU"/>
          </a:p>
        </p:txBody>
      </p:sp>
      <p:sp>
        <p:nvSpPr>
          <p:cNvPr id="18" name="Text Box 18"/>
          <p:cNvSpPr txBox="1">
            <a:spLocks noChangeArrowheads="1"/>
          </p:cNvSpPr>
          <p:nvPr/>
        </p:nvSpPr>
        <p:spPr bwMode="gray">
          <a:xfrm>
            <a:off x="3941763" y="3571876"/>
            <a:ext cx="4845079" cy="1077218"/>
          </a:xfrm>
          <a:prstGeom prst="rect">
            <a:avLst/>
          </a:prstGeom>
          <a:noFill/>
          <a:ln w="9525" algn="ctr">
            <a:noFill/>
            <a:miter lim="800000"/>
            <a:headEnd/>
            <a:tailEnd/>
          </a:ln>
          <a:effectLst/>
        </p:spPr>
        <p:txBody>
          <a:bodyPr wrap="square">
            <a:spAutoFit/>
          </a:bodyPr>
          <a:lstStyle/>
          <a:p>
            <a:pPr lvl="0"/>
            <a:r>
              <a:rPr lang="en-US" sz="1600" dirty="0">
                <a:solidFill>
                  <a:srgbClr val="000000"/>
                </a:solidFill>
              </a:rPr>
              <a:t> </a:t>
            </a:r>
            <a:r>
              <a:rPr lang="ru-RU" sz="1600" b="1" dirty="0" smtClean="0"/>
              <a:t>Стимулирование экономического роста, который достигается путём развития доминирующих для Чернышевского района отраслей и альтернативных направлений.</a:t>
            </a:r>
            <a:endParaRPr lang="ru-RU" sz="1600" b="1" dirty="0"/>
          </a:p>
        </p:txBody>
      </p:sp>
      <p:sp>
        <p:nvSpPr>
          <p:cNvPr id="19" name="AutoShape 19"/>
          <p:cNvSpPr>
            <a:spLocks noChangeArrowheads="1"/>
          </p:cNvSpPr>
          <p:nvPr/>
        </p:nvSpPr>
        <p:spPr bwMode="gray">
          <a:xfrm>
            <a:off x="3351213" y="5000636"/>
            <a:ext cx="5507067" cy="1071570"/>
          </a:xfrm>
          <a:prstGeom prst="roundRect">
            <a:avLst>
              <a:gd name="adj" fmla="val 11505"/>
            </a:avLst>
          </a:prstGeom>
          <a:gradFill rotWithShape="1">
            <a:gsLst>
              <a:gs pos="0">
                <a:schemeClr val="accent1"/>
              </a:gs>
              <a:gs pos="100000">
                <a:schemeClr val="bg1"/>
              </a:gs>
            </a:gsLst>
            <a:lin ang="0" scaled="1"/>
          </a:gradFill>
          <a:ln w="6350" algn="ctr">
            <a:noFill/>
            <a:prstDash val="sysDot"/>
            <a:round/>
            <a:headEnd/>
            <a:tailEnd/>
          </a:ln>
          <a:effectLst/>
        </p:spPr>
        <p:txBody>
          <a:bodyPr wrap="none" anchor="ctr"/>
          <a:lstStyle/>
          <a:p>
            <a:endParaRPr lang="ru-RU"/>
          </a:p>
        </p:txBody>
      </p:sp>
      <p:sp>
        <p:nvSpPr>
          <p:cNvPr id="20" name="Text Box 20"/>
          <p:cNvSpPr txBox="1">
            <a:spLocks noChangeArrowheads="1"/>
          </p:cNvSpPr>
          <p:nvPr/>
        </p:nvSpPr>
        <p:spPr bwMode="gray">
          <a:xfrm>
            <a:off x="3929058" y="5286388"/>
            <a:ext cx="4792671" cy="338554"/>
          </a:xfrm>
          <a:prstGeom prst="rect">
            <a:avLst/>
          </a:prstGeom>
          <a:noFill/>
          <a:ln w="9525" algn="ctr">
            <a:noFill/>
            <a:miter lim="800000"/>
            <a:headEnd/>
            <a:tailEnd/>
          </a:ln>
          <a:effectLst/>
        </p:spPr>
        <p:txBody>
          <a:bodyPr wrap="square">
            <a:spAutoFit/>
          </a:bodyPr>
          <a:lstStyle/>
          <a:p>
            <a:pPr>
              <a:spcBef>
                <a:spcPct val="50000"/>
              </a:spcBef>
            </a:pPr>
            <a:r>
              <a:rPr lang="ru-RU" sz="1600" b="1" dirty="0" smtClean="0"/>
              <a:t>Развитие муниципального управления.</a:t>
            </a:r>
            <a:endParaRPr lang="en-US" sz="1600" b="1" dirty="0">
              <a:solidFill>
                <a:srgbClr val="000000"/>
              </a:solidFill>
            </a:endParaRPr>
          </a:p>
        </p:txBody>
      </p:sp>
      <p:sp>
        <p:nvSpPr>
          <p:cNvPr id="21" name="AutoShape 21"/>
          <p:cNvSpPr>
            <a:spLocks noChangeArrowheads="1"/>
          </p:cNvSpPr>
          <p:nvPr/>
        </p:nvSpPr>
        <p:spPr bwMode="gray">
          <a:xfrm>
            <a:off x="3354388" y="2646363"/>
            <a:ext cx="533400" cy="381000"/>
          </a:xfrm>
          <a:prstGeom prst="rightArrow">
            <a:avLst>
              <a:gd name="adj1" fmla="val 50000"/>
              <a:gd name="adj2" fmla="val 58333"/>
            </a:avLst>
          </a:prstGeom>
          <a:solidFill>
            <a:srgbClr val="FFFFFF"/>
          </a:solidFill>
          <a:ln w="9525">
            <a:noFill/>
            <a:miter lim="800000"/>
            <a:headEnd/>
            <a:tailEnd/>
          </a:ln>
          <a:effectLst/>
        </p:spPr>
        <p:txBody>
          <a:bodyPr wrap="none" anchor="ctr"/>
          <a:lstStyle/>
          <a:p>
            <a:endParaRPr lang="ru-RU"/>
          </a:p>
        </p:txBody>
      </p:sp>
      <p:sp>
        <p:nvSpPr>
          <p:cNvPr id="22" name="AutoShape 22"/>
          <p:cNvSpPr>
            <a:spLocks noChangeArrowheads="1"/>
          </p:cNvSpPr>
          <p:nvPr/>
        </p:nvSpPr>
        <p:spPr bwMode="gray">
          <a:xfrm>
            <a:off x="3362325" y="3935413"/>
            <a:ext cx="533400" cy="381000"/>
          </a:xfrm>
          <a:prstGeom prst="rightArrow">
            <a:avLst>
              <a:gd name="adj1" fmla="val 50000"/>
              <a:gd name="adj2" fmla="val 58333"/>
            </a:avLst>
          </a:prstGeom>
          <a:solidFill>
            <a:srgbClr val="FFFFFF"/>
          </a:solidFill>
          <a:ln w="9525">
            <a:noFill/>
            <a:miter lim="800000"/>
            <a:headEnd/>
            <a:tailEnd/>
          </a:ln>
          <a:effectLst/>
        </p:spPr>
        <p:txBody>
          <a:bodyPr wrap="none" anchor="ctr"/>
          <a:lstStyle/>
          <a:p>
            <a:endParaRPr lang="ru-RU"/>
          </a:p>
        </p:txBody>
      </p:sp>
      <p:sp>
        <p:nvSpPr>
          <p:cNvPr id="23" name="AutoShape 23"/>
          <p:cNvSpPr>
            <a:spLocks noChangeArrowheads="1"/>
          </p:cNvSpPr>
          <p:nvPr/>
        </p:nvSpPr>
        <p:spPr bwMode="gray">
          <a:xfrm>
            <a:off x="3352800" y="5281613"/>
            <a:ext cx="533400" cy="381000"/>
          </a:xfrm>
          <a:prstGeom prst="rightArrow">
            <a:avLst>
              <a:gd name="adj1" fmla="val 50000"/>
              <a:gd name="adj2" fmla="val 58333"/>
            </a:avLst>
          </a:prstGeom>
          <a:solidFill>
            <a:srgbClr val="FFFFFF"/>
          </a:solidFill>
          <a:ln w="9525">
            <a:noFill/>
            <a:miter lim="800000"/>
            <a:headEnd/>
            <a:tailEnd/>
          </a:ln>
          <a:effectLst/>
        </p:spPr>
        <p:txBody>
          <a:bodyPr wrap="none" anchor="ctr"/>
          <a:lstStyle/>
          <a:p>
            <a:endParaRPr lang="ru-RU"/>
          </a:p>
        </p:txBody>
      </p:sp>
      <p:sp>
        <p:nvSpPr>
          <p:cNvPr id="25" name="TextBox 24"/>
          <p:cNvSpPr txBox="1"/>
          <p:nvPr/>
        </p:nvSpPr>
        <p:spPr>
          <a:xfrm>
            <a:off x="285720" y="1785926"/>
            <a:ext cx="8572560" cy="369332"/>
          </a:xfrm>
          <a:prstGeom prst="rect">
            <a:avLst/>
          </a:prstGeom>
          <a:noFill/>
        </p:spPr>
        <p:txBody>
          <a:bodyPr wrap="square" rtlCol="0">
            <a:spAutoFit/>
          </a:bodyPr>
          <a:lstStyle/>
          <a:p>
            <a:pPr algn="ctr"/>
            <a:r>
              <a:rPr lang="ru-RU" b="1" dirty="0" smtClean="0"/>
              <a:t>Приоритеты социально-экономического развития:</a:t>
            </a:r>
            <a:endParaRPr lang="ru-RU" b="1" dirty="0"/>
          </a:p>
        </p:txBody>
      </p:sp>
    </p:spTree>
    <p:extLst>
      <p:ext uri="{BB962C8B-B14F-4D97-AF65-F5344CB8AC3E}">
        <p14:creationId xmlns:p14="http://schemas.microsoft.com/office/powerpoint/2010/main" xmlns="" val="1183365643"/>
      </p:ext>
    </p:extLst>
  </p:cSld>
  <p:clrMapOvr>
    <a:masterClrMapping/>
  </p:clrMapOvr>
  <p:transition advTm="28751"/>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nvGraphicFramePr>
        <p:xfrm>
          <a:off x="0" y="642918"/>
          <a:ext cx="9001156" cy="6215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42844" y="142852"/>
            <a:ext cx="8572560" cy="923330"/>
          </a:xfrm>
          <a:prstGeom prst="rect">
            <a:avLst/>
          </a:prstGeom>
          <a:noFill/>
        </p:spPr>
        <p:txBody>
          <a:bodyPr wrap="square" rtlCol="0">
            <a:spAutoFit/>
          </a:bodyPr>
          <a:lstStyle/>
          <a:p>
            <a:pPr algn="ctr"/>
            <a:r>
              <a:rPr lang="ru-RU" b="1" dirty="0" smtClean="0"/>
              <a:t>ПРИОРИТЕТЫ, ЦЕЛИ И ЗАДАЧИ СОЦИАЛЬНО-ЭКОНОМИЧЕСКОГО РАЗВИТИЯ </a:t>
            </a:r>
            <a:endParaRPr lang="ru-RU" dirty="0" smtClean="0"/>
          </a:p>
          <a:p>
            <a:pPr algn="ctr"/>
            <a:r>
              <a:rPr lang="ru-RU" b="1" dirty="0" smtClean="0"/>
              <a:t>МУНИЦИПАЛЬНОГО РАЙОНА «ЧЕРНЫШЕВСКИЙ РАЙОН» ДО 2030 ГОДА</a:t>
            </a:r>
            <a:endParaRPr lang="ru-RU" dirty="0" smtClean="0"/>
          </a:p>
          <a:p>
            <a:endParaRPr lang="ru-RU" dirty="0"/>
          </a:p>
        </p:txBody>
      </p:sp>
    </p:spTree>
  </p:cSld>
  <p:clrMapOvr>
    <a:masterClrMapping/>
  </p:clrMapOvr>
  <p:transition advTm="34804"/>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142852"/>
            <a:ext cx="8715436" cy="923330"/>
          </a:xfrm>
          <a:prstGeom prst="rect">
            <a:avLst/>
          </a:prstGeom>
          <a:noFill/>
        </p:spPr>
        <p:txBody>
          <a:bodyPr wrap="square" rtlCol="0">
            <a:spAutoFit/>
          </a:bodyPr>
          <a:lstStyle/>
          <a:p>
            <a:pPr algn="ctr"/>
            <a:r>
              <a:rPr lang="ru-RU" b="1" dirty="0" smtClean="0"/>
              <a:t>ПРИОРИТЕТЫ, ЦЕЛИ И ЗАДАЧИ СОЦИАЛЬНО-ЭКОНОМИЧЕСКОГО РАЗВИТИЯ </a:t>
            </a:r>
            <a:endParaRPr lang="ru-RU" dirty="0" smtClean="0"/>
          </a:p>
          <a:p>
            <a:pPr algn="ctr"/>
            <a:r>
              <a:rPr lang="ru-RU" b="1" dirty="0" smtClean="0"/>
              <a:t>МУНИЦИПАЛЬНОГО РАЙОНА «ЧЕРНЫШЕВСКИЙ РАЙОН» ДО 2030 ГОДА</a:t>
            </a:r>
            <a:endParaRPr lang="ru-RU" dirty="0" smtClean="0"/>
          </a:p>
          <a:p>
            <a:endParaRPr lang="ru-RU" dirty="0"/>
          </a:p>
        </p:txBody>
      </p:sp>
      <p:graphicFrame>
        <p:nvGraphicFramePr>
          <p:cNvPr id="3" name="Схема 2"/>
          <p:cNvGraphicFramePr/>
          <p:nvPr/>
        </p:nvGraphicFramePr>
        <p:xfrm>
          <a:off x="142844" y="785770"/>
          <a:ext cx="8786874" cy="6072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Tm="30061"/>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142853"/>
            <a:ext cx="8715436" cy="646331"/>
          </a:xfrm>
          <a:prstGeom prst="rect">
            <a:avLst/>
          </a:prstGeom>
          <a:noFill/>
        </p:spPr>
        <p:txBody>
          <a:bodyPr wrap="square" rtlCol="0">
            <a:spAutoFit/>
          </a:bodyPr>
          <a:lstStyle/>
          <a:p>
            <a:pPr algn="ctr"/>
            <a:r>
              <a:rPr lang="ru-RU" b="1" dirty="0" smtClean="0"/>
              <a:t>ПРИОРИТЕТЫ, ЦЕЛИ И ЗАДАЧИ СОЦИАЛЬНО-ЭКОНОМИЧЕСКОГО РАЗВИТИЯ </a:t>
            </a:r>
            <a:endParaRPr lang="ru-RU" dirty="0" smtClean="0"/>
          </a:p>
          <a:p>
            <a:pPr algn="ctr"/>
            <a:r>
              <a:rPr lang="ru-RU" b="1" dirty="0" smtClean="0"/>
              <a:t>МУНИЦИПАЛЬНОГО РАЙОНА «ЧЕРНЫШЕВСКИЙ РАЙОН» ДО 2030 ГОДА</a:t>
            </a:r>
            <a:endParaRPr lang="ru-RU" dirty="0" smtClean="0"/>
          </a:p>
        </p:txBody>
      </p:sp>
      <p:graphicFrame>
        <p:nvGraphicFramePr>
          <p:cNvPr id="3" name="Схема 2"/>
          <p:cNvGraphicFramePr/>
          <p:nvPr/>
        </p:nvGraphicFramePr>
        <p:xfrm>
          <a:off x="142844" y="785794"/>
          <a:ext cx="8786874" cy="5929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Tm="26614"/>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142853"/>
            <a:ext cx="8858312" cy="646331"/>
          </a:xfrm>
          <a:prstGeom prst="rect">
            <a:avLst/>
          </a:prstGeom>
          <a:noFill/>
        </p:spPr>
        <p:txBody>
          <a:bodyPr wrap="square" rtlCol="0">
            <a:spAutoFit/>
          </a:bodyPr>
          <a:lstStyle/>
          <a:p>
            <a:pPr algn="ctr"/>
            <a:r>
              <a:rPr lang="ru-RU" b="1" dirty="0" smtClean="0"/>
              <a:t>ПРИОРИТЕТЫ, ЦЕЛИ И ЗАДАЧИ СОЦИАЛЬНО-ЭКОНОМИЧЕСКОГО РАЗВИТИЯ </a:t>
            </a:r>
            <a:endParaRPr lang="ru-RU" dirty="0" smtClean="0"/>
          </a:p>
          <a:p>
            <a:pPr algn="ctr"/>
            <a:r>
              <a:rPr lang="ru-RU" b="1" dirty="0" smtClean="0"/>
              <a:t>МУНИЦИПАЛЬНОГО РАЙОНА «ЧЕРНЫШЕВСКИЙ РАЙОН» ДО 2030 ГОДА</a:t>
            </a:r>
            <a:endParaRPr lang="ru-RU" dirty="0" smtClean="0"/>
          </a:p>
        </p:txBody>
      </p:sp>
      <p:graphicFrame>
        <p:nvGraphicFramePr>
          <p:cNvPr id="3" name="Схема 2"/>
          <p:cNvGraphicFramePr/>
          <p:nvPr/>
        </p:nvGraphicFramePr>
        <p:xfrm>
          <a:off x="142844" y="785794"/>
          <a:ext cx="8858312" cy="5929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Tm="21575"/>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142852"/>
            <a:ext cx="8786874" cy="923330"/>
          </a:xfrm>
          <a:prstGeom prst="rect">
            <a:avLst/>
          </a:prstGeom>
          <a:noFill/>
        </p:spPr>
        <p:txBody>
          <a:bodyPr wrap="square" rtlCol="0">
            <a:spAutoFit/>
          </a:bodyPr>
          <a:lstStyle/>
          <a:p>
            <a:pPr algn="ctr"/>
            <a:r>
              <a:rPr lang="ru-RU" b="1" dirty="0" smtClean="0"/>
              <a:t>ПРИОРИТЕТЫ, ЦЕЛИ И ЗАДАЧИ СОЦИАЛЬНО-ЭКОНОМИЧЕСКОГО РАЗВИТИЯ </a:t>
            </a:r>
            <a:endParaRPr lang="ru-RU" dirty="0" smtClean="0"/>
          </a:p>
          <a:p>
            <a:pPr algn="ctr"/>
            <a:r>
              <a:rPr lang="ru-RU" b="1" dirty="0" smtClean="0"/>
              <a:t>МУНИЦИПАЛЬНОГО РАЙОНА «ЧЕРНЫШЕВСКИЙ РАЙОН» ДО 2030 ГОДА</a:t>
            </a:r>
            <a:endParaRPr lang="ru-RU" dirty="0" smtClean="0"/>
          </a:p>
          <a:p>
            <a:endParaRPr lang="ru-RU" dirty="0"/>
          </a:p>
        </p:txBody>
      </p:sp>
      <p:graphicFrame>
        <p:nvGraphicFramePr>
          <p:cNvPr id="3" name="Схема 2"/>
          <p:cNvGraphicFramePr/>
          <p:nvPr/>
        </p:nvGraphicFramePr>
        <p:xfrm>
          <a:off x="142844" y="785794"/>
          <a:ext cx="8786874" cy="59293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advTm="21231"/>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2852"/>
            <a:ext cx="8229600" cy="642942"/>
          </a:xfrm>
        </p:spPr>
        <p:txBody>
          <a:bodyPr>
            <a:normAutofit/>
          </a:bodyPr>
          <a:lstStyle/>
          <a:p>
            <a:r>
              <a:rPr lang="ru-RU" sz="1600" b="1" dirty="0" smtClean="0"/>
              <a:t>ОСНОВНЫЕ НАПРАВЛЕНИЯ РАЗВИТИЯ МУНИЦИПАЛЬНОГО РАЙОНА «ЧЕРНЫШЕВСКИЙ  РАЙОН» НА ДОЛГОСРОЧНЫЙ ПЕРИОД</a:t>
            </a:r>
            <a:endParaRPr lang="ru-RU" sz="1600" dirty="0" smtClean="0"/>
          </a:p>
        </p:txBody>
      </p:sp>
      <p:pic>
        <p:nvPicPr>
          <p:cNvPr id="3" name="Picture 3" descr="light_shadow_m"/>
          <p:cNvPicPr>
            <a:picLocks noChangeAspect="1" noChangeArrowheads="1"/>
          </p:cNvPicPr>
          <p:nvPr/>
        </p:nvPicPr>
        <p:blipFill>
          <a:blip r:embed="rId3" cstate="print">
            <a:lum bright="-48000" contrast="-24000"/>
          </a:blip>
          <a:srcRect/>
          <a:stretch>
            <a:fillRect/>
          </a:stretch>
        </p:blipFill>
        <p:spPr bwMode="auto">
          <a:xfrm rot="18481136">
            <a:off x="1345407" y="3628231"/>
            <a:ext cx="3255962" cy="441325"/>
          </a:xfrm>
          <a:prstGeom prst="rect">
            <a:avLst/>
          </a:prstGeom>
          <a:noFill/>
        </p:spPr>
      </p:pic>
      <p:sp>
        <p:nvSpPr>
          <p:cNvPr id="4" name="Freeform 4"/>
          <p:cNvSpPr>
            <a:spLocks/>
          </p:cNvSpPr>
          <p:nvPr/>
        </p:nvSpPr>
        <p:spPr bwMode="gray">
          <a:xfrm>
            <a:off x="1887538" y="2859088"/>
            <a:ext cx="2097087" cy="2016125"/>
          </a:xfrm>
          <a:custGeom>
            <a:avLst/>
            <a:gdLst/>
            <a:ahLst/>
            <a:cxnLst>
              <a:cxn ang="0">
                <a:pos x="763" y="102"/>
              </a:cxn>
              <a:cxn ang="0">
                <a:pos x="1209" y="244"/>
              </a:cxn>
              <a:cxn ang="0">
                <a:pos x="1325" y="314"/>
              </a:cxn>
              <a:cxn ang="0">
                <a:pos x="843" y="267"/>
              </a:cxn>
              <a:cxn ang="0">
                <a:pos x="305" y="1479"/>
              </a:cxn>
              <a:cxn ang="0">
                <a:pos x="0" y="1303"/>
              </a:cxn>
              <a:cxn ang="0">
                <a:pos x="763" y="102"/>
              </a:cxn>
            </a:cxnLst>
            <a:rect l="0" t="0" r="r" b="b"/>
            <a:pathLst>
              <a:path w="1335" h="1479">
                <a:moveTo>
                  <a:pt x="763" y="102"/>
                </a:moveTo>
                <a:cubicBezTo>
                  <a:pt x="920" y="0"/>
                  <a:pt x="1137" y="178"/>
                  <a:pt x="1209" y="244"/>
                </a:cubicBezTo>
                <a:cubicBezTo>
                  <a:pt x="1281" y="310"/>
                  <a:pt x="1335" y="312"/>
                  <a:pt x="1325" y="314"/>
                </a:cubicBezTo>
                <a:cubicBezTo>
                  <a:pt x="1262" y="339"/>
                  <a:pt x="1010" y="74"/>
                  <a:pt x="843" y="267"/>
                </a:cubicBezTo>
                <a:cubicBezTo>
                  <a:pt x="554" y="534"/>
                  <a:pt x="389" y="1337"/>
                  <a:pt x="305" y="1479"/>
                </a:cubicBezTo>
                <a:lnTo>
                  <a:pt x="0" y="1303"/>
                </a:lnTo>
                <a:cubicBezTo>
                  <a:pt x="76" y="1074"/>
                  <a:pt x="398" y="270"/>
                  <a:pt x="763" y="102"/>
                </a:cubicBezTo>
                <a:close/>
              </a:path>
            </a:pathLst>
          </a:custGeom>
          <a:gradFill rotWithShape="1">
            <a:gsLst>
              <a:gs pos="0">
                <a:srgbClr val="B2B2B2"/>
              </a:gs>
              <a:gs pos="100000">
                <a:srgbClr val="B2B2B2">
                  <a:gamma/>
                  <a:shade val="0"/>
                  <a:invGamma/>
                </a:srgbClr>
              </a:gs>
            </a:gsLst>
            <a:lin ang="0" scaled="1"/>
          </a:gradFill>
          <a:ln w="9525" cap="flat" cmpd="sng">
            <a:noFill/>
            <a:prstDash val="solid"/>
            <a:round/>
            <a:headEnd/>
            <a:tailEnd/>
          </a:ln>
          <a:effectLst/>
        </p:spPr>
        <p:txBody>
          <a:bodyPr wrap="none" anchor="ctr"/>
          <a:lstStyle/>
          <a:p>
            <a:endParaRPr lang="ru-RU"/>
          </a:p>
        </p:txBody>
      </p:sp>
      <p:sp>
        <p:nvSpPr>
          <p:cNvPr id="5" name="Freeform 5"/>
          <p:cNvSpPr>
            <a:spLocks/>
          </p:cNvSpPr>
          <p:nvPr/>
        </p:nvSpPr>
        <p:spPr bwMode="gray">
          <a:xfrm flipH="1">
            <a:off x="4979988" y="2905125"/>
            <a:ext cx="2097087" cy="2016125"/>
          </a:xfrm>
          <a:custGeom>
            <a:avLst/>
            <a:gdLst/>
            <a:ahLst/>
            <a:cxnLst>
              <a:cxn ang="0">
                <a:pos x="763" y="102"/>
              </a:cxn>
              <a:cxn ang="0">
                <a:pos x="1209" y="244"/>
              </a:cxn>
              <a:cxn ang="0">
                <a:pos x="1325" y="314"/>
              </a:cxn>
              <a:cxn ang="0">
                <a:pos x="843" y="267"/>
              </a:cxn>
              <a:cxn ang="0">
                <a:pos x="305" y="1479"/>
              </a:cxn>
              <a:cxn ang="0">
                <a:pos x="0" y="1303"/>
              </a:cxn>
              <a:cxn ang="0">
                <a:pos x="763" y="102"/>
              </a:cxn>
            </a:cxnLst>
            <a:rect l="0" t="0" r="r" b="b"/>
            <a:pathLst>
              <a:path w="1335" h="1479">
                <a:moveTo>
                  <a:pt x="763" y="102"/>
                </a:moveTo>
                <a:cubicBezTo>
                  <a:pt x="920" y="0"/>
                  <a:pt x="1137" y="178"/>
                  <a:pt x="1209" y="244"/>
                </a:cubicBezTo>
                <a:cubicBezTo>
                  <a:pt x="1281" y="310"/>
                  <a:pt x="1335" y="312"/>
                  <a:pt x="1325" y="314"/>
                </a:cubicBezTo>
                <a:cubicBezTo>
                  <a:pt x="1262" y="339"/>
                  <a:pt x="1010" y="74"/>
                  <a:pt x="843" y="267"/>
                </a:cubicBezTo>
                <a:cubicBezTo>
                  <a:pt x="554" y="534"/>
                  <a:pt x="389" y="1337"/>
                  <a:pt x="305" y="1479"/>
                </a:cubicBezTo>
                <a:lnTo>
                  <a:pt x="0" y="1303"/>
                </a:lnTo>
                <a:cubicBezTo>
                  <a:pt x="76" y="1074"/>
                  <a:pt x="398" y="270"/>
                  <a:pt x="763" y="102"/>
                </a:cubicBezTo>
                <a:close/>
              </a:path>
            </a:pathLst>
          </a:custGeom>
          <a:gradFill rotWithShape="1">
            <a:gsLst>
              <a:gs pos="0">
                <a:srgbClr val="B2B2B2"/>
              </a:gs>
              <a:gs pos="100000">
                <a:srgbClr val="B2B2B2">
                  <a:gamma/>
                  <a:shade val="0"/>
                  <a:invGamma/>
                </a:srgbClr>
              </a:gs>
            </a:gsLst>
            <a:lin ang="0" scaled="1"/>
          </a:gradFill>
          <a:ln w="9525" cap="flat" cmpd="sng">
            <a:noFill/>
            <a:prstDash val="solid"/>
            <a:round/>
            <a:headEnd/>
            <a:tailEnd/>
          </a:ln>
          <a:effectLst/>
        </p:spPr>
        <p:txBody>
          <a:bodyPr wrap="none" anchor="ctr"/>
          <a:lstStyle/>
          <a:p>
            <a:endParaRPr lang="ru-RU"/>
          </a:p>
        </p:txBody>
      </p:sp>
      <p:grpSp>
        <p:nvGrpSpPr>
          <p:cNvPr id="6" name="Group 6"/>
          <p:cNvGrpSpPr>
            <a:grpSpLocks/>
          </p:cNvGrpSpPr>
          <p:nvPr/>
        </p:nvGrpSpPr>
        <p:grpSpPr bwMode="auto">
          <a:xfrm>
            <a:off x="4202113" y="2854325"/>
            <a:ext cx="625475" cy="2103438"/>
            <a:chOff x="2687" y="1542"/>
            <a:chExt cx="398" cy="1542"/>
          </a:xfrm>
        </p:grpSpPr>
        <p:sp>
          <p:nvSpPr>
            <p:cNvPr id="7" name="Freeform 7"/>
            <p:cNvSpPr>
              <a:spLocks/>
            </p:cNvSpPr>
            <p:nvPr/>
          </p:nvSpPr>
          <p:spPr bwMode="gray">
            <a:xfrm>
              <a:off x="2687" y="1542"/>
              <a:ext cx="398" cy="1542"/>
            </a:xfrm>
            <a:custGeom>
              <a:avLst/>
              <a:gdLst/>
              <a:ahLst/>
              <a:cxnLst>
                <a:cxn ang="0">
                  <a:pos x="229" y="318"/>
                </a:cxn>
                <a:cxn ang="0">
                  <a:pos x="80" y="240"/>
                </a:cxn>
                <a:cxn ang="0">
                  <a:pos x="10" y="1542"/>
                </a:cxn>
                <a:cxn ang="0">
                  <a:pos x="362" y="1525"/>
                </a:cxn>
                <a:cxn ang="0">
                  <a:pos x="229" y="318"/>
                </a:cxn>
              </a:cxnLst>
              <a:rect l="0" t="0" r="r" b="b"/>
              <a:pathLst>
                <a:path w="398" h="1542">
                  <a:moveTo>
                    <a:pt x="229" y="318"/>
                  </a:moveTo>
                  <a:cubicBezTo>
                    <a:pt x="169" y="114"/>
                    <a:pt x="110" y="0"/>
                    <a:pt x="80" y="240"/>
                  </a:cubicBezTo>
                  <a:cubicBezTo>
                    <a:pt x="50" y="480"/>
                    <a:pt x="0" y="1379"/>
                    <a:pt x="10" y="1542"/>
                  </a:cubicBezTo>
                  <a:lnTo>
                    <a:pt x="362" y="1525"/>
                  </a:lnTo>
                  <a:cubicBezTo>
                    <a:pt x="398" y="1321"/>
                    <a:pt x="289" y="522"/>
                    <a:pt x="229" y="318"/>
                  </a:cubicBezTo>
                  <a:close/>
                </a:path>
              </a:pathLst>
            </a:custGeom>
            <a:gradFill rotWithShape="1">
              <a:gsLst>
                <a:gs pos="0">
                  <a:srgbClr val="B2B2B2"/>
                </a:gs>
                <a:gs pos="100000">
                  <a:srgbClr val="B2B2B2">
                    <a:gamma/>
                    <a:shade val="0"/>
                    <a:invGamma/>
                  </a:srgbClr>
                </a:gs>
              </a:gsLst>
              <a:lin ang="0" scaled="1"/>
            </a:gradFill>
            <a:ln w="9525" cap="flat" cmpd="sng">
              <a:noFill/>
              <a:prstDash val="solid"/>
              <a:round/>
              <a:headEnd/>
              <a:tailEnd/>
            </a:ln>
            <a:effectLst/>
          </p:spPr>
          <p:txBody>
            <a:bodyPr wrap="none" anchor="ctr"/>
            <a:lstStyle/>
            <a:p>
              <a:endParaRPr lang="ru-RU"/>
            </a:p>
          </p:txBody>
        </p:sp>
        <p:sp>
          <p:nvSpPr>
            <p:cNvPr id="8" name="Freeform 8"/>
            <p:cNvSpPr>
              <a:spLocks/>
            </p:cNvSpPr>
            <p:nvPr/>
          </p:nvSpPr>
          <p:spPr bwMode="gray">
            <a:xfrm>
              <a:off x="2811" y="1889"/>
              <a:ext cx="34" cy="562"/>
            </a:xfrm>
            <a:custGeom>
              <a:avLst/>
              <a:gdLst/>
              <a:ahLst/>
              <a:cxnLst>
                <a:cxn ang="0">
                  <a:pos x="9" y="1"/>
                </a:cxn>
                <a:cxn ang="0">
                  <a:pos x="34" y="241"/>
                </a:cxn>
                <a:cxn ang="0">
                  <a:pos x="19" y="562"/>
                </a:cxn>
                <a:cxn ang="0">
                  <a:pos x="2" y="233"/>
                </a:cxn>
                <a:cxn ang="0">
                  <a:pos x="9" y="1"/>
                </a:cxn>
              </a:cxnLst>
              <a:rect l="0" t="0" r="r" b="b"/>
              <a:pathLst>
                <a:path w="34" h="562">
                  <a:moveTo>
                    <a:pt x="9" y="1"/>
                  </a:moveTo>
                  <a:cubicBezTo>
                    <a:pt x="14" y="2"/>
                    <a:pt x="32" y="148"/>
                    <a:pt x="34" y="241"/>
                  </a:cubicBezTo>
                  <a:cubicBezTo>
                    <a:pt x="29" y="338"/>
                    <a:pt x="14" y="562"/>
                    <a:pt x="19" y="562"/>
                  </a:cubicBezTo>
                  <a:cubicBezTo>
                    <a:pt x="13" y="561"/>
                    <a:pt x="4" y="326"/>
                    <a:pt x="2" y="233"/>
                  </a:cubicBezTo>
                  <a:cubicBezTo>
                    <a:pt x="0" y="140"/>
                    <a:pt x="4" y="0"/>
                    <a:pt x="9" y="1"/>
                  </a:cubicBezTo>
                  <a:close/>
                </a:path>
              </a:pathLst>
            </a:custGeom>
            <a:gradFill rotWithShape="1">
              <a:gsLst>
                <a:gs pos="0">
                  <a:srgbClr val="B2B2B2"/>
                </a:gs>
                <a:gs pos="50000">
                  <a:schemeClr val="tx1"/>
                </a:gs>
                <a:gs pos="100000">
                  <a:srgbClr val="B2B2B2"/>
                </a:gs>
              </a:gsLst>
              <a:lin ang="5400000" scaled="1"/>
            </a:gradFill>
            <a:ln w="9525" cap="flat" cmpd="sng">
              <a:noFill/>
              <a:prstDash val="solid"/>
              <a:round/>
              <a:headEnd/>
              <a:tailEnd/>
            </a:ln>
            <a:effectLst/>
          </p:spPr>
          <p:txBody>
            <a:bodyPr wrap="none" anchor="ctr"/>
            <a:lstStyle/>
            <a:p>
              <a:endParaRPr lang="ru-RU"/>
            </a:p>
          </p:txBody>
        </p:sp>
      </p:grpSp>
      <p:sp>
        <p:nvSpPr>
          <p:cNvPr id="9" name="Freeform 9"/>
          <p:cNvSpPr>
            <a:spLocks/>
          </p:cNvSpPr>
          <p:nvPr/>
        </p:nvSpPr>
        <p:spPr bwMode="gray">
          <a:xfrm>
            <a:off x="2386013" y="3089275"/>
            <a:ext cx="587375" cy="741363"/>
          </a:xfrm>
          <a:custGeom>
            <a:avLst/>
            <a:gdLst/>
            <a:ahLst/>
            <a:cxnLst>
              <a:cxn ang="0">
                <a:pos x="154" y="241"/>
              </a:cxn>
              <a:cxn ang="0">
                <a:pos x="366" y="9"/>
              </a:cxn>
              <a:cxn ang="0">
                <a:pos x="165" y="293"/>
              </a:cxn>
              <a:cxn ang="0">
                <a:pos x="60" y="507"/>
              </a:cxn>
              <a:cxn ang="0">
                <a:pos x="0" y="543"/>
              </a:cxn>
              <a:cxn ang="0">
                <a:pos x="154" y="241"/>
              </a:cxn>
            </a:cxnLst>
            <a:rect l="0" t="0" r="r" b="b"/>
            <a:pathLst>
              <a:path w="368" h="543">
                <a:moveTo>
                  <a:pt x="154" y="241"/>
                </a:moveTo>
                <a:cubicBezTo>
                  <a:pt x="224" y="129"/>
                  <a:pt x="364" y="0"/>
                  <a:pt x="366" y="9"/>
                </a:cubicBezTo>
                <a:cubicBezTo>
                  <a:pt x="368" y="18"/>
                  <a:pt x="216" y="210"/>
                  <a:pt x="165" y="293"/>
                </a:cubicBezTo>
                <a:cubicBezTo>
                  <a:pt x="103" y="394"/>
                  <a:pt x="97" y="449"/>
                  <a:pt x="60" y="507"/>
                </a:cubicBezTo>
                <a:lnTo>
                  <a:pt x="0" y="543"/>
                </a:lnTo>
                <a:cubicBezTo>
                  <a:pt x="16" y="499"/>
                  <a:pt x="122" y="304"/>
                  <a:pt x="154" y="241"/>
                </a:cubicBezTo>
                <a:close/>
              </a:path>
            </a:pathLst>
          </a:custGeom>
          <a:gradFill rotWithShape="1">
            <a:gsLst>
              <a:gs pos="0">
                <a:schemeClr val="tx1">
                  <a:alpha val="70000"/>
                </a:schemeClr>
              </a:gs>
              <a:gs pos="100000">
                <a:srgbClr val="B2B2B2"/>
              </a:gs>
            </a:gsLst>
            <a:path path="rect">
              <a:fillToRect l="50000" t="50000" r="50000" b="50000"/>
            </a:path>
          </a:gradFill>
          <a:ln w="9525" cap="flat" cmpd="sng">
            <a:noFill/>
            <a:prstDash val="solid"/>
            <a:round/>
            <a:headEnd/>
            <a:tailEnd/>
          </a:ln>
          <a:effectLst/>
        </p:spPr>
        <p:txBody>
          <a:bodyPr wrap="none" anchor="ctr"/>
          <a:lstStyle/>
          <a:p>
            <a:endParaRPr lang="ru-RU"/>
          </a:p>
        </p:txBody>
      </p:sp>
      <p:sp>
        <p:nvSpPr>
          <p:cNvPr id="10" name="Freeform 10"/>
          <p:cNvSpPr>
            <a:spLocks/>
          </p:cNvSpPr>
          <p:nvPr/>
        </p:nvSpPr>
        <p:spPr bwMode="gray">
          <a:xfrm flipH="1">
            <a:off x="5995988" y="3205163"/>
            <a:ext cx="530225" cy="560387"/>
          </a:xfrm>
          <a:custGeom>
            <a:avLst/>
            <a:gdLst/>
            <a:ahLst/>
            <a:cxnLst>
              <a:cxn ang="0">
                <a:pos x="154" y="241"/>
              </a:cxn>
              <a:cxn ang="0">
                <a:pos x="366" y="9"/>
              </a:cxn>
              <a:cxn ang="0">
                <a:pos x="165" y="293"/>
              </a:cxn>
              <a:cxn ang="0">
                <a:pos x="60" y="507"/>
              </a:cxn>
              <a:cxn ang="0">
                <a:pos x="0" y="543"/>
              </a:cxn>
              <a:cxn ang="0">
                <a:pos x="154" y="241"/>
              </a:cxn>
            </a:cxnLst>
            <a:rect l="0" t="0" r="r" b="b"/>
            <a:pathLst>
              <a:path w="368" h="543">
                <a:moveTo>
                  <a:pt x="154" y="241"/>
                </a:moveTo>
                <a:cubicBezTo>
                  <a:pt x="224" y="129"/>
                  <a:pt x="364" y="0"/>
                  <a:pt x="366" y="9"/>
                </a:cubicBezTo>
                <a:cubicBezTo>
                  <a:pt x="368" y="18"/>
                  <a:pt x="216" y="210"/>
                  <a:pt x="165" y="293"/>
                </a:cubicBezTo>
                <a:cubicBezTo>
                  <a:pt x="103" y="394"/>
                  <a:pt x="97" y="449"/>
                  <a:pt x="60" y="507"/>
                </a:cubicBezTo>
                <a:lnTo>
                  <a:pt x="0" y="543"/>
                </a:lnTo>
                <a:cubicBezTo>
                  <a:pt x="16" y="499"/>
                  <a:pt x="122" y="304"/>
                  <a:pt x="154" y="241"/>
                </a:cubicBezTo>
                <a:close/>
              </a:path>
            </a:pathLst>
          </a:custGeom>
          <a:gradFill rotWithShape="1">
            <a:gsLst>
              <a:gs pos="0">
                <a:schemeClr val="tx1"/>
              </a:gs>
              <a:gs pos="100000">
                <a:srgbClr val="B2B2B2"/>
              </a:gs>
            </a:gsLst>
            <a:path path="rect">
              <a:fillToRect l="50000" t="50000" r="50000" b="50000"/>
            </a:path>
          </a:gradFill>
          <a:ln w="9525" cap="flat" cmpd="sng">
            <a:noFill/>
            <a:prstDash val="solid"/>
            <a:round/>
            <a:headEnd/>
            <a:tailEnd/>
          </a:ln>
          <a:effectLst/>
        </p:spPr>
        <p:txBody>
          <a:bodyPr wrap="none" anchor="ctr"/>
          <a:lstStyle/>
          <a:p>
            <a:endParaRPr lang="ru-RU"/>
          </a:p>
        </p:txBody>
      </p:sp>
      <p:sp>
        <p:nvSpPr>
          <p:cNvPr id="11" name="Oval 11"/>
          <p:cNvSpPr>
            <a:spLocks noChangeArrowheads="1"/>
          </p:cNvSpPr>
          <p:nvPr/>
        </p:nvSpPr>
        <p:spPr bwMode="gray">
          <a:xfrm>
            <a:off x="990600" y="4256088"/>
            <a:ext cx="1749425" cy="1733550"/>
          </a:xfrm>
          <a:prstGeom prst="ellipse">
            <a:avLst/>
          </a:prstGeom>
          <a:gradFill rotWithShape="1">
            <a:gsLst>
              <a:gs pos="0">
                <a:srgbClr val="B2B2B2"/>
              </a:gs>
              <a:gs pos="100000">
                <a:srgbClr val="B2B2B2">
                  <a:gamma/>
                  <a:tint val="0"/>
                  <a:invGamma/>
                </a:srgbClr>
              </a:gs>
            </a:gsLst>
            <a:lin ang="5400000" scaled="1"/>
          </a:gradFill>
          <a:ln w="19050" algn="ctr">
            <a:noFill/>
            <a:round/>
            <a:headEnd/>
            <a:tailEnd/>
          </a:ln>
          <a:effectLst/>
        </p:spPr>
        <p:txBody>
          <a:bodyPr wrap="none" anchor="ctr"/>
          <a:lstStyle/>
          <a:p>
            <a:endParaRPr lang="ru-RU"/>
          </a:p>
        </p:txBody>
      </p:sp>
      <p:sp>
        <p:nvSpPr>
          <p:cNvPr id="12" name="Oval 12"/>
          <p:cNvSpPr>
            <a:spLocks noChangeArrowheads="1"/>
          </p:cNvSpPr>
          <p:nvPr/>
        </p:nvSpPr>
        <p:spPr bwMode="gray">
          <a:xfrm>
            <a:off x="1065213" y="4335463"/>
            <a:ext cx="1595437" cy="1582737"/>
          </a:xfrm>
          <a:prstGeom prst="ellipse">
            <a:avLst/>
          </a:prstGeom>
          <a:gradFill rotWithShape="1">
            <a:gsLst>
              <a:gs pos="0">
                <a:srgbClr val="DDDDDD"/>
              </a:gs>
              <a:gs pos="50000">
                <a:srgbClr val="DDDDDD">
                  <a:gamma/>
                  <a:tint val="26667"/>
                  <a:invGamma/>
                </a:srgbClr>
              </a:gs>
              <a:gs pos="100000">
                <a:srgbClr val="DDDDDD"/>
              </a:gs>
            </a:gsLst>
            <a:lin ang="5400000" scaled="1"/>
          </a:gradFill>
          <a:ln w="19050" algn="ctr">
            <a:noFill/>
            <a:round/>
            <a:headEnd/>
            <a:tailEnd/>
          </a:ln>
          <a:effectLst/>
        </p:spPr>
        <p:txBody>
          <a:bodyPr wrap="none" anchor="ctr"/>
          <a:lstStyle/>
          <a:p>
            <a:endParaRPr lang="ru-RU"/>
          </a:p>
        </p:txBody>
      </p:sp>
      <p:pic>
        <p:nvPicPr>
          <p:cNvPr id="13" name="Picture 13" descr="circuler_1"/>
          <p:cNvPicPr>
            <a:picLocks noChangeAspect="1" noChangeArrowheads="1"/>
          </p:cNvPicPr>
          <p:nvPr/>
        </p:nvPicPr>
        <p:blipFill>
          <a:blip r:embed="rId4" cstate="print"/>
          <a:srcRect/>
          <a:stretch>
            <a:fillRect/>
          </a:stretch>
        </p:blipFill>
        <p:spPr bwMode="gray">
          <a:xfrm>
            <a:off x="1122363" y="4392613"/>
            <a:ext cx="1492250" cy="1457325"/>
          </a:xfrm>
          <a:prstGeom prst="rect">
            <a:avLst/>
          </a:prstGeom>
          <a:noFill/>
        </p:spPr>
      </p:pic>
      <p:sp>
        <p:nvSpPr>
          <p:cNvPr id="14" name="Oval 14"/>
          <p:cNvSpPr>
            <a:spLocks noChangeArrowheads="1"/>
          </p:cNvSpPr>
          <p:nvPr/>
        </p:nvSpPr>
        <p:spPr bwMode="gray">
          <a:xfrm>
            <a:off x="1122363" y="4392613"/>
            <a:ext cx="1482725" cy="1460500"/>
          </a:xfrm>
          <a:prstGeom prst="ellipse">
            <a:avLst/>
          </a:prstGeom>
          <a:gradFill rotWithShape="1">
            <a:gsLst>
              <a:gs pos="0">
                <a:srgbClr val="FFFF99">
                  <a:gamma/>
                  <a:shade val="26275"/>
                  <a:invGamma/>
                  <a:alpha val="89999"/>
                </a:srgbClr>
              </a:gs>
              <a:gs pos="50000">
                <a:srgbClr val="FFFF99">
                  <a:alpha val="45000"/>
                </a:srgbClr>
              </a:gs>
              <a:gs pos="100000">
                <a:srgbClr val="FFFF99">
                  <a:gamma/>
                  <a:shade val="26275"/>
                  <a:invGamma/>
                  <a:alpha val="89999"/>
                </a:srgbClr>
              </a:gs>
            </a:gsLst>
            <a:lin ang="5400000" scaled="1"/>
          </a:gradFill>
          <a:ln w="9525" algn="ctr">
            <a:noFill/>
            <a:round/>
            <a:headEnd/>
            <a:tailEnd/>
          </a:ln>
          <a:effectLst/>
        </p:spPr>
        <p:txBody>
          <a:bodyPr wrap="none" anchor="ctr"/>
          <a:lstStyle/>
          <a:p>
            <a:endParaRPr lang="ru-RU"/>
          </a:p>
        </p:txBody>
      </p:sp>
      <p:sp>
        <p:nvSpPr>
          <p:cNvPr id="15" name="Freeform 15"/>
          <p:cNvSpPr>
            <a:spLocks/>
          </p:cNvSpPr>
          <p:nvPr/>
        </p:nvSpPr>
        <p:spPr bwMode="gray">
          <a:xfrm>
            <a:off x="1274763" y="4421188"/>
            <a:ext cx="1165225" cy="508000"/>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FF99">
                  <a:alpha val="17999"/>
                </a:srgbClr>
              </a:gs>
            </a:gsLst>
            <a:lin ang="5400000" scaled="1"/>
          </a:gradFill>
          <a:ln w="0">
            <a:noFill/>
            <a:prstDash val="solid"/>
            <a:round/>
            <a:headEnd/>
            <a:tailEnd/>
          </a:ln>
        </p:spPr>
        <p:txBody>
          <a:bodyPr/>
          <a:lstStyle/>
          <a:p>
            <a:endParaRPr lang="ru-RU"/>
          </a:p>
        </p:txBody>
      </p:sp>
      <p:sp>
        <p:nvSpPr>
          <p:cNvPr id="16" name="Oval 16"/>
          <p:cNvSpPr>
            <a:spLocks noChangeArrowheads="1"/>
          </p:cNvSpPr>
          <p:nvPr/>
        </p:nvSpPr>
        <p:spPr bwMode="gray">
          <a:xfrm>
            <a:off x="6083300" y="4256088"/>
            <a:ext cx="1747838" cy="1733550"/>
          </a:xfrm>
          <a:prstGeom prst="ellipse">
            <a:avLst/>
          </a:prstGeom>
          <a:gradFill rotWithShape="1">
            <a:gsLst>
              <a:gs pos="0">
                <a:srgbClr val="B2B2B2"/>
              </a:gs>
              <a:gs pos="100000">
                <a:srgbClr val="B2B2B2">
                  <a:gamma/>
                  <a:tint val="0"/>
                  <a:invGamma/>
                </a:srgbClr>
              </a:gs>
            </a:gsLst>
            <a:lin ang="5400000" scaled="1"/>
          </a:gradFill>
          <a:ln w="19050" algn="ctr">
            <a:noFill/>
            <a:round/>
            <a:headEnd/>
            <a:tailEnd/>
          </a:ln>
          <a:effectLst/>
        </p:spPr>
        <p:txBody>
          <a:bodyPr wrap="none" anchor="ctr"/>
          <a:lstStyle/>
          <a:p>
            <a:endParaRPr lang="ru-RU"/>
          </a:p>
        </p:txBody>
      </p:sp>
      <p:sp>
        <p:nvSpPr>
          <p:cNvPr id="17" name="Oval 17"/>
          <p:cNvSpPr>
            <a:spLocks noChangeArrowheads="1"/>
          </p:cNvSpPr>
          <p:nvPr/>
        </p:nvSpPr>
        <p:spPr bwMode="gray">
          <a:xfrm>
            <a:off x="6156325" y="4335463"/>
            <a:ext cx="1597025" cy="1582737"/>
          </a:xfrm>
          <a:prstGeom prst="ellipse">
            <a:avLst/>
          </a:prstGeom>
          <a:gradFill rotWithShape="1">
            <a:gsLst>
              <a:gs pos="0">
                <a:srgbClr val="DDDDDD"/>
              </a:gs>
              <a:gs pos="50000">
                <a:srgbClr val="DDDDDD">
                  <a:gamma/>
                  <a:tint val="26667"/>
                  <a:invGamma/>
                </a:srgbClr>
              </a:gs>
              <a:gs pos="100000">
                <a:srgbClr val="DDDDDD"/>
              </a:gs>
            </a:gsLst>
            <a:lin ang="5400000" scaled="1"/>
          </a:gradFill>
          <a:ln w="19050" algn="ctr">
            <a:noFill/>
            <a:round/>
            <a:headEnd/>
            <a:tailEnd/>
          </a:ln>
          <a:effectLst/>
        </p:spPr>
        <p:txBody>
          <a:bodyPr wrap="none" anchor="ctr"/>
          <a:lstStyle/>
          <a:p>
            <a:endParaRPr lang="ru-RU"/>
          </a:p>
        </p:txBody>
      </p:sp>
      <p:pic>
        <p:nvPicPr>
          <p:cNvPr id="18" name="Picture 18" descr="circuler_1"/>
          <p:cNvPicPr>
            <a:picLocks noChangeAspect="1" noChangeArrowheads="1"/>
          </p:cNvPicPr>
          <p:nvPr/>
        </p:nvPicPr>
        <p:blipFill>
          <a:blip r:embed="rId4" cstate="print"/>
          <a:srcRect/>
          <a:stretch>
            <a:fillRect/>
          </a:stretch>
        </p:blipFill>
        <p:spPr bwMode="gray">
          <a:xfrm>
            <a:off x="6215063" y="4392613"/>
            <a:ext cx="1490662" cy="1457325"/>
          </a:xfrm>
          <a:prstGeom prst="rect">
            <a:avLst/>
          </a:prstGeom>
          <a:noFill/>
        </p:spPr>
      </p:pic>
      <p:sp>
        <p:nvSpPr>
          <p:cNvPr id="19" name="Oval 19"/>
          <p:cNvSpPr>
            <a:spLocks noChangeArrowheads="1"/>
          </p:cNvSpPr>
          <p:nvPr/>
        </p:nvSpPr>
        <p:spPr bwMode="gray">
          <a:xfrm>
            <a:off x="6215063" y="4392613"/>
            <a:ext cx="1481137" cy="1460500"/>
          </a:xfrm>
          <a:prstGeom prst="ellipse">
            <a:avLst/>
          </a:prstGeom>
          <a:gradFill rotWithShape="1">
            <a:gsLst>
              <a:gs pos="0">
                <a:srgbClr val="CCCCFF">
                  <a:gamma/>
                  <a:shade val="26275"/>
                  <a:invGamma/>
                  <a:alpha val="89999"/>
                </a:srgbClr>
              </a:gs>
              <a:gs pos="50000">
                <a:srgbClr val="CCCCFF">
                  <a:alpha val="45000"/>
                </a:srgbClr>
              </a:gs>
              <a:gs pos="100000">
                <a:srgbClr val="CCCCFF">
                  <a:gamma/>
                  <a:shade val="26275"/>
                  <a:invGamma/>
                  <a:alpha val="89999"/>
                </a:srgbClr>
              </a:gs>
            </a:gsLst>
            <a:lin ang="5400000" scaled="1"/>
          </a:gradFill>
          <a:ln w="9525" algn="ctr">
            <a:noFill/>
            <a:round/>
            <a:headEnd/>
            <a:tailEnd/>
          </a:ln>
          <a:effectLst/>
        </p:spPr>
        <p:txBody>
          <a:bodyPr wrap="none" anchor="ctr"/>
          <a:lstStyle/>
          <a:p>
            <a:endParaRPr lang="ru-RU"/>
          </a:p>
        </p:txBody>
      </p:sp>
      <p:sp>
        <p:nvSpPr>
          <p:cNvPr id="20" name="Freeform 20"/>
          <p:cNvSpPr>
            <a:spLocks/>
          </p:cNvSpPr>
          <p:nvPr/>
        </p:nvSpPr>
        <p:spPr bwMode="gray">
          <a:xfrm>
            <a:off x="6367463" y="4421188"/>
            <a:ext cx="1163637" cy="508000"/>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CCCCFF">
                  <a:alpha val="17999"/>
                </a:srgbClr>
              </a:gs>
            </a:gsLst>
            <a:lin ang="5400000" scaled="1"/>
          </a:gradFill>
          <a:ln w="0">
            <a:noFill/>
            <a:prstDash val="solid"/>
            <a:round/>
            <a:headEnd/>
            <a:tailEnd/>
          </a:ln>
        </p:spPr>
        <p:txBody>
          <a:bodyPr/>
          <a:lstStyle/>
          <a:p>
            <a:endParaRPr lang="ru-RU"/>
          </a:p>
        </p:txBody>
      </p:sp>
      <p:grpSp>
        <p:nvGrpSpPr>
          <p:cNvPr id="21" name="Group 21"/>
          <p:cNvGrpSpPr>
            <a:grpSpLocks/>
          </p:cNvGrpSpPr>
          <p:nvPr/>
        </p:nvGrpSpPr>
        <p:grpSpPr bwMode="auto">
          <a:xfrm rot="-1297425" flipH="1" flipV="1">
            <a:off x="6327775" y="5532438"/>
            <a:ext cx="1293813" cy="309562"/>
            <a:chOff x="2532" y="1051"/>
            <a:chExt cx="893" cy="246"/>
          </a:xfrm>
        </p:grpSpPr>
        <p:grpSp>
          <p:nvGrpSpPr>
            <p:cNvPr id="22" name="Group 22"/>
            <p:cNvGrpSpPr>
              <a:grpSpLocks/>
            </p:cNvGrpSpPr>
            <p:nvPr/>
          </p:nvGrpSpPr>
          <p:grpSpPr bwMode="auto">
            <a:xfrm>
              <a:off x="2532" y="1051"/>
              <a:ext cx="743" cy="185"/>
              <a:chOff x="1565" y="2568"/>
              <a:chExt cx="1118" cy="279"/>
            </a:xfrm>
          </p:grpSpPr>
          <p:sp>
            <p:nvSpPr>
              <p:cNvPr id="28" name="AutoShape 23"/>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sp>
            <p:nvSpPr>
              <p:cNvPr id="29" name="AutoShape 24"/>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sp>
            <p:nvSpPr>
              <p:cNvPr id="30" name="AutoShape 25"/>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sp>
            <p:nvSpPr>
              <p:cNvPr id="31" name="AutoShape 26"/>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grpSp>
        <p:grpSp>
          <p:nvGrpSpPr>
            <p:cNvPr id="23" name="Group 27"/>
            <p:cNvGrpSpPr>
              <a:grpSpLocks/>
            </p:cNvGrpSpPr>
            <p:nvPr/>
          </p:nvGrpSpPr>
          <p:grpSpPr bwMode="auto">
            <a:xfrm rot="1353540">
              <a:off x="2682" y="1111"/>
              <a:ext cx="743" cy="186"/>
              <a:chOff x="1565" y="2568"/>
              <a:chExt cx="1118" cy="279"/>
            </a:xfrm>
          </p:grpSpPr>
          <p:sp>
            <p:nvSpPr>
              <p:cNvPr id="24" name="AutoShape 28"/>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sp>
            <p:nvSpPr>
              <p:cNvPr id="25" name="AutoShape 29"/>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sp>
            <p:nvSpPr>
              <p:cNvPr id="26" name="AutoShape 30"/>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sp>
            <p:nvSpPr>
              <p:cNvPr id="27" name="AutoShape 31"/>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grpSp>
      </p:grpSp>
      <p:sp>
        <p:nvSpPr>
          <p:cNvPr id="32" name="Oval 32"/>
          <p:cNvSpPr>
            <a:spLocks noChangeArrowheads="1"/>
          </p:cNvSpPr>
          <p:nvPr/>
        </p:nvSpPr>
        <p:spPr bwMode="gray">
          <a:xfrm>
            <a:off x="3611563" y="4256088"/>
            <a:ext cx="1747837" cy="1733550"/>
          </a:xfrm>
          <a:prstGeom prst="ellipse">
            <a:avLst/>
          </a:prstGeom>
          <a:gradFill rotWithShape="1">
            <a:gsLst>
              <a:gs pos="0">
                <a:srgbClr val="B2B2B2"/>
              </a:gs>
              <a:gs pos="100000">
                <a:srgbClr val="B2B2B2">
                  <a:gamma/>
                  <a:tint val="0"/>
                  <a:invGamma/>
                </a:srgbClr>
              </a:gs>
            </a:gsLst>
            <a:lin ang="5400000" scaled="1"/>
          </a:gradFill>
          <a:ln w="19050" algn="ctr">
            <a:noFill/>
            <a:round/>
            <a:headEnd/>
            <a:tailEnd/>
          </a:ln>
          <a:effectLst/>
        </p:spPr>
        <p:txBody>
          <a:bodyPr wrap="none" anchor="ctr"/>
          <a:lstStyle/>
          <a:p>
            <a:endParaRPr lang="ru-RU"/>
          </a:p>
        </p:txBody>
      </p:sp>
      <p:sp>
        <p:nvSpPr>
          <p:cNvPr id="33" name="Oval 33"/>
          <p:cNvSpPr>
            <a:spLocks noChangeArrowheads="1"/>
          </p:cNvSpPr>
          <p:nvPr/>
        </p:nvSpPr>
        <p:spPr bwMode="gray">
          <a:xfrm>
            <a:off x="3684588" y="4335463"/>
            <a:ext cx="1597025" cy="1582737"/>
          </a:xfrm>
          <a:prstGeom prst="ellipse">
            <a:avLst/>
          </a:prstGeom>
          <a:gradFill rotWithShape="1">
            <a:gsLst>
              <a:gs pos="0">
                <a:srgbClr val="DDDDDD"/>
              </a:gs>
              <a:gs pos="50000">
                <a:srgbClr val="DDDDDD">
                  <a:gamma/>
                  <a:tint val="26667"/>
                  <a:invGamma/>
                </a:srgbClr>
              </a:gs>
              <a:gs pos="100000">
                <a:srgbClr val="DDDDDD"/>
              </a:gs>
            </a:gsLst>
            <a:lin ang="5400000" scaled="1"/>
          </a:gradFill>
          <a:ln w="19050" algn="ctr">
            <a:noFill/>
            <a:round/>
            <a:headEnd/>
            <a:tailEnd/>
          </a:ln>
          <a:effectLst/>
        </p:spPr>
        <p:txBody>
          <a:bodyPr wrap="none" anchor="ctr"/>
          <a:lstStyle/>
          <a:p>
            <a:endParaRPr lang="ru-RU"/>
          </a:p>
        </p:txBody>
      </p:sp>
      <p:pic>
        <p:nvPicPr>
          <p:cNvPr id="34" name="Picture 34" descr="circuler_1"/>
          <p:cNvPicPr>
            <a:picLocks noChangeAspect="1" noChangeArrowheads="1"/>
          </p:cNvPicPr>
          <p:nvPr/>
        </p:nvPicPr>
        <p:blipFill>
          <a:blip r:embed="rId4" cstate="print"/>
          <a:srcRect/>
          <a:stretch>
            <a:fillRect/>
          </a:stretch>
        </p:blipFill>
        <p:spPr bwMode="gray">
          <a:xfrm>
            <a:off x="3743325" y="4392613"/>
            <a:ext cx="1490663" cy="1457325"/>
          </a:xfrm>
          <a:prstGeom prst="rect">
            <a:avLst/>
          </a:prstGeom>
          <a:noFill/>
        </p:spPr>
      </p:pic>
      <p:sp>
        <p:nvSpPr>
          <p:cNvPr id="35" name="Oval 35"/>
          <p:cNvSpPr>
            <a:spLocks noChangeArrowheads="1"/>
          </p:cNvSpPr>
          <p:nvPr/>
        </p:nvSpPr>
        <p:spPr bwMode="gray">
          <a:xfrm>
            <a:off x="3743325" y="4392613"/>
            <a:ext cx="1481138" cy="1460500"/>
          </a:xfrm>
          <a:prstGeom prst="ellipse">
            <a:avLst/>
          </a:prstGeom>
          <a:gradFill rotWithShape="1">
            <a:gsLst>
              <a:gs pos="0">
                <a:srgbClr val="99FFCC">
                  <a:gamma/>
                  <a:shade val="26275"/>
                  <a:invGamma/>
                  <a:alpha val="89999"/>
                </a:srgbClr>
              </a:gs>
              <a:gs pos="50000">
                <a:srgbClr val="99FFCC">
                  <a:alpha val="45000"/>
                </a:srgbClr>
              </a:gs>
              <a:gs pos="100000">
                <a:srgbClr val="99FFCC">
                  <a:gamma/>
                  <a:shade val="26275"/>
                  <a:invGamma/>
                  <a:alpha val="89999"/>
                </a:srgbClr>
              </a:gs>
            </a:gsLst>
            <a:lin ang="5400000" scaled="1"/>
          </a:gradFill>
          <a:ln w="9525" algn="ctr">
            <a:noFill/>
            <a:round/>
            <a:headEnd/>
            <a:tailEnd/>
          </a:ln>
          <a:effectLst/>
        </p:spPr>
        <p:txBody>
          <a:bodyPr wrap="none" anchor="ctr"/>
          <a:lstStyle/>
          <a:p>
            <a:endParaRPr lang="ru-RU"/>
          </a:p>
        </p:txBody>
      </p:sp>
      <p:sp>
        <p:nvSpPr>
          <p:cNvPr id="36" name="Freeform 36"/>
          <p:cNvSpPr>
            <a:spLocks/>
          </p:cNvSpPr>
          <p:nvPr/>
        </p:nvSpPr>
        <p:spPr bwMode="gray">
          <a:xfrm>
            <a:off x="3895725" y="4421188"/>
            <a:ext cx="1163638" cy="508000"/>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99FFCC">
                  <a:alpha val="17999"/>
                </a:srgbClr>
              </a:gs>
            </a:gsLst>
            <a:lin ang="5400000" scaled="1"/>
          </a:gradFill>
          <a:ln w="0">
            <a:noFill/>
            <a:prstDash val="solid"/>
            <a:round/>
            <a:headEnd/>
            <a:tailEnd/>
          </a:ln>
        </p:spPr>
        <p:txBody>
          <a:bodyPr/>
          <a:lstStyle/>
          <a:p>
            <a:endParaRPr lang="ru-RU"/>
          </a:p>
        </p:txBody>
      </p:sp>
      <p:grpSp>
        <p:nvGrpSpPr>
          <p:cNvPr id="37" name="Group 37"/>
          <p:cNvGrpSpPr>
            <a:grpSpLocks/>
          </p:cNvGrpSpPr>
          <p:nvPr/>
        </p:nvGrpSpPr>
        <p:grpSpPr bwMode="auto">
          <a:xfrm rot="-1297425" flipH="1" flipV="1">
            <a:off x="3856038" y="5532438"/>
            <a:ext cx="1293812" cy="309562"/>
            <a:chOff x="2532" y="1051"/>
            <a:chExt cx="893" cy="246"/>
          </a:xfrm>
        </p:grpSpPr>
        <p:grpSp>
          <p:nvGrpSpPr>
            <p:cNvPr id="38" name="Group 38"/>
            <p:cNvGrpSpPr>
              <a:grpSpLocks/>
            </p:cNvGrpSpPr>
            <p:nvPr/>
          </p:nvGrpSpPr>
          <p:grpSpPr bwMode="auto">
            <a:xfrm>
              <a:off x="2532" y="1051"/>
              <a:ext cx="743" cy="185"/>
              <a:chOff x="1565" y="2568"/>
              <a:chExt cx="1118" cy="279"/>
            </a:xfrm>
          </p:grpSpPr>
          <p:sp>
            <p:nvSpPr>
              <p:cNvPr id="44" name="AutoShape 39"/>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sp>
            <p:nvSpPr>
              <p:cNvPr id="45" name="AutoShape 40"/>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sp>
            <p:nvSpPr>
              <p:cNvPr id="46" name="AutoShape 41"/>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sp>
            <p:nvSpPr>
              <p:cNvPr id="47" name="AutoShape 42"/>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grpSp>
        <p:grpSp>
          <p:nvGrpSpPr>
            <p:cNvPr id="39" name="Group 43"/>
            <p:cNvGrpSpPr>
              <a:grpSpLocks/>
            </p:cNvGrpSpPr>
            <p:nvPr/>
          </p:nvGrpSpPr>
          <p:grpSpPr bwMode="auto">
            <a:xfrm rot="1353540">
              <a:off x="2682" y="1111"/>
              <a:ext cx="743" cy="186"/>
              <a:chOff x="1565" y="2568"/>
              <a:chExt cx="1118" cy="279"/>
            </a:xfrm>
          </p:grpSpPr>
          <p:sp>
            <p:nvSpPr>
              <p:cNvPr id="40" name="AutoShape 44"/>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sp>
            <p:nvSpPr>
              <p:cNvPr id="41" name="AutoShape 45"/>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sp>
            <p:nvSpPr>
              <p:cNvPr id="42" name="AutoShape 46"/>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sp>
            <p:nvSpPr>
              <p:cNvPr id="43" name="AutoShape 47"/>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grpSp>
      </p:grpSp>
      <p:pic>
        <p:nvPicPr>
          <p:cNvPr id="48" name="Picture 48" descr="light_shadow_m"/>
          <p:cNvPicPr>
            <a:picLocks noChangeAspect="1" noChangeArrowheads="1"/>
          </p:cNvPicPr>
          <p:nvPr/>
        </p:nvPicPr>
        <p:blipFill>
          <a:blip r:embed="rId3" cstate="print">
            <a:lum bright="-48000" contrast="-24000"/>
          </a:blip>
          <a:srcRect/>
          <a:stretch>
            <a:fillRect/>
          </a:stretch>
        </p:blipFill>
        <p:spPr bwMode="auto">
          <a:xfrm rot="3050435">
            <a:off x="4368007" y="3628231"/>
            <a:ext cx="3255962" cy="441325"/>
          </a:xfrm>
          <a:prstGeom prst="rect">
            <a:avLst/>
          </a:prstGeom>
          <a:noFill/>
        </p:spPr>
      </p:pic>
      <p:sp>
        <p:nvSpPr>
          <p:cNvPr id="49" name="Rectangle 49"/>
          <p:cNvSpPr>
            <a:spLocks noChangeArrowheads="1"/>
          </p:cNvSpPr>
          <p:nvPr/>
        </p:nvSpPr>
        <p:spPr bwMode="black">
          <a:xfrm>
            <a:off x="3857621" y="4572008"/>
            <a:ext cx="1285884" cy="830997"/>
          </a:xfrm>
          <a:prstGeom prst="rect">
            <a:avLst/>
          </a:prstGeom>
          <a:noFill/>
          <a:ln w="9525" algn="ctr">
            <a:noFill/>
            <a:miter lim="800000"/>
            <a:headEnd/>
            <a:tailEnd/>
          </a:ln>
          <a:effectLst/>
        </p:spPr>
        <p:txBody>
          <a:bodyPr wrap="square">
            <a:spAutoFit/>
          </a:bodyPr>
          <a:lstStyle/>
          <a:p>
            <a:pPr algn="ctr"/>
            <a:r>
              <a:rPr lang="ru-RU" sz="1600" b="1" dirty="0" smtClean="0"/>
              <a:t>Развитие социальной</a:t>
            </a:r>
          </a:p>
          <a:p>
            <a:pPr algn="ctr"/>
            <a:r>
              <a:rPr lang="ru-RU" sz="1600" b="1" dirty="0" smtClean="0"/>
              <a:t> сферы</a:t>
            </a:r>
            <a:endParaRPr lang="en-US" sz="1600" b="1" dirty="0">
              <a:solidFill>
                <a:srgbClr val="1C1C1C"/>
              </a:solidFill>
              <a:latin typeface="Arial" charset="0"/>
            </a:endParaRPr>
          </a:p>
        </p:txBody>
      </p:sp>
      <p:sp>
        <p:nvSpPr>
          <p:cNvPr id="50" name="Rectangle 50"/>
          <p:cNvSpPr>
            <a:spLocks noChangeArrowheads="1"/>
          </p:cNvSpPr>
          <p:nvPr/>
        </p:nvSpPr>
        <p:spPr bwMode="black">
          <a:xfrm>
            <a:off x="1284401" y="4643446"/>
            <a:ext cx="1073021" cy="1077218"/>
          </a:xfrm>
          <a:prstGeom prst="rect">
            <a:avLst/>
          </a:prstGeom>
          <a:noFill/>
          <a:ln w="9525" algn="ctr">
            <a:noFill/>
            <a:miter lim="800000"/>
            <a:headEnd/>
            <a:tailEnd/>
          </a:ln>
          <a:effectLst/>
        </p:spPr>
        <p:txBody>
          <a:bodyPr wrap="square">
            <a:spAutoFit/>
          </a:bodyPr>
          <a:lstStyle/>
          <a:p>
            <a:pPr lvl="0" algn="ctr"/>
            <a:r>
              <a:rPr lang="ru-RU" sz="1600" b="1" dirty="0" smtClean="0"/>
              <a:t>Развитие рынка труда</a:t>
            </a:r>
          </a:p>
          <a:p>
            <a:pPr algn="ctr"/>
            <a:endParaRPr lang="en-US" sz="1600" b="1" dirty="0">
              <a:solidFill>
                <a:srgbClr val="1C1C1C"/>
              </a:solidFill>
              <a:latin typeface="Arial" charset="0"/>
            </a:endParaRPr>
          </a:p>
        </p:txBody>
      </p:sp>
      <p:sp>
        <p:nvSpPr>
          <p:cNvPr id="51" name="Rectangle 51"/>
          <p:cNvSpPr>
            <a:spLocks noChangeArrowheads="1"/>
          </p:cNvSpPr>
          <p:nvPr/>
        </p:nvSpPr>
        <p:spPr bwMode="black">
          <a:xfrm>
            <a:off x="6215074" y="4357694"/>
            <a:ext cx="1643074" cy="1569660"/>
          </a:xfrm>
          <a:prstGeom prst="rect">
            <a:avLst/>
          </a:prstGeom>
          <a:noFill/>
          <a:ln w="9525" algn="ctr">
            <a:noFill/>
            <a:miter lim="800000"/>
            <a:headEnd/>
            <a:tailEnd/>
          </a:ln>
          <a:effectLst/>
        </p:spPr>
        <p:txBody>
          <a:bodyPr wrap="square">
            <a:spAutoFit/>
          </a:bodyPr>
          <a:lstStyle/>
          <a:p>
            <a:pPr algn="ctr"/>
            <a:r>
              <a:rPr lang="ru-RU" sz="1600" b="1" dirty="0" smtClean="0"/>
              <a:t>Создание комфортной и безопасной среды проживания и труда</a:t>
            </a:r>
            <a:endParaRPr lang="en-US" sz="1600" b="1" dirty="0">
              <a:solidFill>
                <a:srgbClr val="1C1C1C"/>
              </a:solidFill>
              <a:latin typeface="Arial" charset="0"/>
            </a:endParaRPr>
          </a:p>
        </p:txBody>
      </p:sp>
      <p:sp>
        <p:nvSpPr>
          <p:cNvPr id="52" name="Rectangle 52"/>
          <p:cNvSpPr>
            <a:spLocks noChangeArrowheads="1"/>
          </p:cNvSpPr>
          <p:nvPr/>
        </p:nvSpPr>
        <p:spPr bwMode="auto">
          <a:xfrm>
            <a:off x="642910" y="1857364"/>
            <a:ext cx="7786742" cy="923330"/>
          </a:xfrm>
          <a:prstGeom prst="rect">
            <a:avLst/>
          </a:prstGeom>
          <a:noFill/>
          <a:ln w="9525" algn="ctr">
            <a:noFill/>
            <a:miter lim="800000"/>
            <a:headEnd/>
            <a:tailEnd/>
          </a:ln>
          <a:effectLst/>
        </p:spPr>
        <p:txBody>
          <a:bodyPr wrap="square">
            <a:spAutoFit/>
          </a:bodyPr>
          <a:lstStyle/>
          <a:p>
            <a:pPr algn="ctr" eaLnBrk="0" hangingPunct="0"/>
            <a:r>
              <a:rPr lang="ru-RU" b="1" dirty="0" smtClean="0"/>
              <a:t>Решению задач по сохранению численности населения Чернышевского района, повышению уровня и качества жизни населения будут способствовать:</a:t>
            </a:r>
          </a:p>
        </p:txBody>
      </p:sp>
      <p:grpSp>
        <p:nvGrpSpPr>
          <p:cNvPr id="53" name="Group 53"/>
          <p:cNvGrpSpPr>
            <a:grpSpLocks/>
          </p:cNvGrpSpPr>
          <p:nvPr/>
        </p:nvGrpSpPr>
        <p:grpSpPr bwMode="auto">
          <a:xfrm rot="-1297425" flipH="1" flipV="1">
            <a:off x="1223963" y="5532438"/>
            <a:ext cx="1293812" cy="309562"/>
            <a:chOff x="2532" y="1051"/>
            <a:chExt cx="893" cy="246"/>
          </a:xfrm>
        </p:grpSpPr>
        <p:grpSp>
          <p:nvGrpSpPr>
            <p:cNvPr id="54" name="Group 54"/>
            <p:cNvGrpSpPr>
              <a:grpSpLocks/>
            </p:cNvGrpSpPr>
            <p:nvPr/>
          </p:nvGrpSpPr>
          <p:grpSpPr bwMode="auto">
            <a:xfrm>
              <a:off x="2532" y="1051"/>
              <a:ext cx="743" cy="185"/>
              <a:chOff x="1565" y="2568"/>
              <a:chExt cx="1118" cy="279"/>
            </a:xfrm>
          </p:grpSpPr>
          <p:sp>
            <p:nvSpPr>
              <p:cNvPr id="60" name="AutoShape 55"/>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sp>
            <p:nvSpPr>
              <p:cNvPr id="61" name="AutoShape 56"/>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sp>
            <p:nvSpPr>
              <p:cNvPr id="62" name="AutoShape 57"/>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sp>
            <p:nvSpPr>
              <p:cNvPr id="63" name="AutoShape 58"/>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grpSp>
        <p:grpSp>
          <p:nvGrpSpPr>
            <p:cNvPr id="55" name="Group 59"/>
            <p:cNvGrpSpPr>
              <a:grpSpLocks/>
            </p:cNvGrpSpPr>
            <p:nvPr/>
          </p:nvGrpSpPr>
          <p:grpSpPr bwMode="auto">
            <a:xfrm rot="1353540">
              <a:off x="2682" y="1111"/>
              <a:ext cx="743" cy="186"/>
              <a:chOff x="1565" y="2568"/>
              <a:chExt cx="1118" cy="279"/>
            </a:xfrm>
          </p:grpSpPr>
          <p:sp>
            <p:nvSpPr>
              <p:cNvPr id="56" name="AutoShape 60"/>
              <p:cNvSpPr>
                <a:spLocks noChangeArrowheads="1"/>
              </p:cNvSpPr>
              <p:nvPr/>
            </p:nvSpPr>
            <p:spPr bwMode="white">
              <a:xfrm rot="5263130">
                <a:off x="1859"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sp>
            <p:nvSpPr>
              <p:cNvPr id="57" name="AutoShape 61"/>
              <p:cNvSpPr>
                <a:spLocks noChangeArrowheads="1"/>
              </p:cNvSpPr>
              <p:nvPr/>
            </p:nvSpPr>
            <p:spPr bwMode="white">
              <a:xfrm rot="6078281">
                <a:off x="1995"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sp>
            <p:nvSpPr>
              <p:cNvPr id="58" name="AutoShape 62"/>
              <p:cNvSpPr>
                <a:spLocks noChangeArrowheads="1"/>
              </p:cNvSpPr>
              <p:nvPr/>
            </p:nvSpPr>
            <p:spPr bwMode="white">
              <a:xfrm rot="6373927">
                <a:off x="2071" y="229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sp>
            <p:nvSpPr>
              <p:cNvPr id="59" name="AutoShape 63"/>
              <p:cNvSpPr>
                <a:spLocks noChangeArrowheads="1"/>
              </p:cNvSpPr>
              <p:nvPr/>
            </p:nvSpPr>
            <p:spPr bwMode="white">
              <a:xfrm rot="6906312">
                <a:off x="2161"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endParaRPr lang="ru-RU"/>
              </a:p>
            </p:txBody>
          </p:sp>
        </p:grpSp>
      </p:grpSp>
      <p:grpSp>
        <p:nvGrpSpPr>
          <p:cNvPr id="64" name="Group 64"/>
          <p:cNvGrpSpPr>
            <a:grpSpLocks/>
          </p:cNvGrpSpPr>
          <p:nvPr/>
        </p:nvGrpSpPr>
        <p:grpSpPr bwMode="auto">
          <a:xfrm>
            <a:off x="1643042" y="857232"/>
            <a:ext cx="5286412" cy="1285884"/>
            <a:chOff x="1440" y="924"/>
            <a:chExt cx="2688" cy="589"/>
          </a:xfrm>
        </p:grpSpPr>
        <p:grpSp>
          <p:nvGrpSpPr>
            <p:cNvPr id="65" name="Group 65"/>
            <p:cNvGrpSpPr>
              <a:grpSpLocks/>
            </p:cNvGrpSpPr>
            <p:nvPr/>
          </p:nvGrpSpPr>
          <p:grpSpPr bwMode="auto">
            <a:xfrm>
              <a:off x="1440" y="924"/>
              <a:ext cx="2688" cy="389"/>
              <a:chOff x="1596" y="1167"/>
              <a:chExt cx="2448" cy="389"/>
            </a:xfrm>
          </p:grpSpPr>
          <p:sp>
            <p:nvSpPr>
              <p:cNvPr id="67" name="AutoShape 66"/>
              <p:cNvSpPr>
                <a:spLocks noChangeArrowheads="1"/>
              </p:cNvSpPr>
              <p:nvPr/>
            </p:nvSpPr>
            <p:spPr bwMode="gray">
              <a:xfrm>
                <a:off x="1596" y="1167"/>
                <a:ext cx="2448" cy="389"/>
              </a:xfrm>
              <a:prstGeom prst="roundRect">
                <a:avLst>
                  <a:gd name="adj" fmla="val 50000"/>
                </a:avLst>
              </a:prstGeom>
              <a:gradFill rotWithShape="1">
                <a:gsLst>
                  <a:gs pos="0">
                    <a:schemeClr val="tx2">
                      <a:gamma/>
                      <a:tint val="33725"/>
                      <a:invGamma/>
                    </a:schemeClr>
                  </a:gs>
                  <a:gs pos="50000">
                    <a:schemeClr val="tx2">
                      <a:alpha val="89999"/>
                    </a:schemeClr>
                  </a:gs>
                  <a:gs pos="100000">
                    <a:schemeClr val="tx2">
                      <a:gamma/>
                      <a:tint val="33725"/>
                      <a:invGamma/>
                    </a:schemeClr>
                  </a:gs>
                </a:gsLst>
                <a:lin ang="0" scaled="1"/>
              </a:gradFill>
              <a:ln w="9525" algn="ctr">
                <a:noFill/>
                <a:round/>
                <a:headEnd/>
                <a:tailEnd/>
              </a:ln>
              <a:effectLst/>
            </p:spPr>
            <p:txBody>
              <a:bodyPr wrap="none" anchor="ctr"/>
              <a:lstStyle/>
              <a:p>
                <a:endParaRPr lang="ru-RU"/>
              </a:p>
            </p:txBody>
          </p:sp>
          <p:sp>
            <p:nvSpPr>
              <p:cNvPr id="68" name="AutoShape 67"/>
              <p:cNvSpPr>
                <a:spLocks noChangeArrowheads="1"/>
              </p:cNvSpPr>
              <p:nvPr/>
            </p:nvSpPr>
            <p:spPr bwMode="gray">
              <a:xfrm>
                <a:off x="1632" y="1200"/>
                <a:ext cx="2371" cy="328"/>
              </a:xfrm>
              <a:prstGeom prst="roundRect">
                <a:avLst>
                  <a:gd name="adj" fmla="val 50000"/>
                </a:avLst>
              </a:prstGeom>
              <a:gradFill rotWithShape="1">
                <a:gsLst>
                  <a:gs pos="0">
                    <a:schemeClr val="folHlink">
                      <a:alpha val="89999"/>
                    </a:schemeClr>
                  </a:gs>
                  <a:gs pos="50000">
                    <a:schemeClr val="folHlink">
                      <a:gamma/>
                      <a:tint val="48627"/>
                      <a:invGamma/>
                    </a:schemeClr>
                  </a:gs>
                  <a:gs pos="100000">
                    <a:schemeClr val="folHlink">
                      <a:alpha val="89999"/>
                    </a:schemeClr>
                  </a:gs>
                </a:gsLst>
                <a:lin ang="2700000" scaled="1"/>
              </a:gradFill>
              <a:ln w="9525" algn="ctr">
                <a:noFill/>
                <a:round/>
                <a:headEnd/>
                <a:tailEnd/>
              </a:ln>
              <a:effectLst/>
            </p:spPr>
            <p:txBody>
              <a:bodyPr wrap="none" anchor="ctr"/>
              <a:lstStyle/>
              <a:p>
                <a:endParaRPr lang="ru-RU"/>
              </a:p>
            </p:txBody>
          </p:sp>
        </p:grpSp>
        <p:sp>
          <p:nvSpPr>
            <p:cNvPr id="66" name="Rectangle 68"/>
            <p:cNvSpPr>
              <a:spLocks noChangeArrowheads="1"/>
            </p:cNvSpPr>
            <p:nvPr/>
          </p:nvSpPr>
          <p:spPr bwMode="auto">
            <a:xfrm>
              <a:off x="1662" y="1047"/>
              <a:ext cx="2241" cy="466"/>
            </a:xfrm>
            <a:prstGeom prst="rect">
              <a:avLst/>
            </a:prstGeom>
            <a:noFill/>
            <a:ln w="9525">
              <a:noFill/>
              <a:miter lim="800000"/>
              <a:headEnd/>
              <a:tailEnd/>
            </a:ln>
            <a:effectLst/>
          </p:spPr>
          <p:txBody>
            <a:bodyPr>
              <a:spAutoFit/>
            </a:bodyPr>
            <a:lstStyle/>
            <a:p>
              <a:pPr marL="0" lvl="1" algn="ctr">
                <a:lnSpc>
                  <a:spcPct val="60000"/>
                </a:lnSpc>
                <a:spcBef>
                  <a:spcPct val="50000"/>
                </a:spcBef>
              </a:pPr>
              <a:r>
                <a:rPr lang="ru-RU" b="1" dirty="0" smtClean="0"/>
                <a:t>Развитие человеческого капитала и социальной сферы</a:t>
              </a:r>
              <a:endParaRPr lang="ru-RU" sz="1400" dirty="0" smtClean="0"/>
            </a:p>
            <a:p>
              <a:pPr algn="ctr">
                <a:lnSpc>
                  <a:spcPct val="60000"/>
                </a:lnSpc>
                <a:spcBef>
                  <a:spcPct val="50000"/>
                </a:spcBef>
              </a:pPr>
              <a:endParaRPr lang="en-US" b="1" dirty="0">
                <a:latin typeface="Arial" charset="0"/>
              </a:endParaRPr>
            </a:p>
          </p:txBody>
        </p:sp>
      </p:grpSp>
    </p:spTree>
    <p:extLst>
      <p:ext uri="{BB962C8B-B14F-4D97-AF65-F5344CB8AC3E}">
        <p14:creationId xmlns:p14="http://schemas.microsoft.com/office/powerpoint/2010/main" xmlns="" val="1093705727"/>
      </p:ext>
    </p:extLst>
  </p:cSld>
  <p:clrMapOvr>
    <a:masterClrMapping/>
  </p:clrMapOvr>
  <p:transition advTm="12324"/>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ChangeArrowheads="1"/>
          </p:cNvSpPr>
          <p:nvPr/>
        </p:nvSpPr>
        <p:spPr bwMode="auto">
          <a:xfrm>
            <a:off x="214282" y="1000108"/>
            <a:ext cx="857256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ea typeface="Times New Roman" pitchFamily="18" charset="0"/>
                <a:cs typeface="Times New Roman" pitchFamily="18" charset="0"/>
              </a:rPr>
              <a:t>В соответствии с методическими рекомендациями министерства экономического развития Забайкальского края, Стратегия базируется на следующих основных блоках:</a:t>
            </a:r>
          </a:p>
          <a:p>
            <a:pPr marL="0" marR="0" lvl="0" indent="457200" algn="l"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0" dirty="0" smtClean="0">
              <a:ln>
                <a:noFill/>
              </a:ln>
              <a:solidFill>
                <a:schemeClr val="tx1"/>
              </a:solidFill>
              <a:effectLst/>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Char char="•"/>
              <a:tabLst/>
            </a:pPr>
            <a:r>
              <a:rPr kumimoji="0" lang="ru-RU" sz="2000" b="1" i="0" u="none" strike="noStrike" cap="none" normalizeH="0" baseline="0" dirty="0" smtClean="0">
                <a:ln>
                  <a:noFill/>
                </a:ln>
                <a:solidFill>
                  <a:schemeClr val="tx1"/>
                </a:solidFill>
                <a:effectLst/>
                <a:ea typeface="Times New Roman" pitchFamily="18" charset="0"/>
                <a:cs typeface="Times New Roman" pitchFamily="18" charset="0"/>
              </a:rPr>
              <a:t>анализ и оценка достигнутых целей и задач социально-экономического развития муниципального образования за предшествующие годы;</a:t>
            </a:r>
            <a:endParaRPr kumimoji="0" lang="ru-RU" sz="2000" b="1" i="0" u="none" strike="noStrike" cap="none" normalizeH="0" baseline="0" dirty="0" smtClean="0">
              <a:ln>
                <a:noFill/>
              </a:ln>
              <a:solidFill>
                <a:schemeClr val="tx1"/>
              </a:solidFill>
              <a:effectLst/>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Char char="•"/>
              <a:tabLst/>
            </a:pPr>
            <a:r>
              <a:rPr kumimoji="0" lang="ru-RU" sz="2000" b="1" i="0" u="none" strike="noStrike" cap="none" normalizeH="0" baseline="0" dirty="0" smtClean="0">
                <a:ln>
                  <a:noFill/>
                </a:ln>
                <a:solidFill>
                  <a:schemeClr val="tx1"/>
                </a:solidFill>
                <a:effectLst/>
                <a:ea typeface="Times New Roman" pitchFamily="18" charset="0"/>
                <a:cs typeface="Times New Roman" pitchFamily="18" charset="0"/>
              </a:rPr>
              <a:t>приоритеты, цели и задачи социально-экономического развития муниципального образования;</a:t>
            </a:r>
            <a:endParaRPr kumimoji="0" lang="ru-RU" sz="2000" b="1" i="0" u="none" strike="noStrike" cap="none" normalizeH="0" baseline="0" dirty="0" smtClean="0">
              <a:ln>
                <a:noFill/>
              </a:ln>
              <a:solidFill>
                <a:schemeClr val="tx1"/>
              </a:solidFill>
              <a:effectLst/>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Char char="•"/>
              <a:tabLst/>
            </a:pPr>
            <a:r>
              <a:rPr kumimoji="0" lang="ru-RU" sz="2000" b="1" i="0" u="none" strike="noStrike" cap="none" normalizeH="0" baseline="0" dirty="0" smtClean="0">
                <a:ln>
                  <a:noFill/>
                </a:ln>
                <a:solidFill>
                  <a:schemeClr val="tx1"/>
                </a:solidFill>
                <a:effectLst/>
                <a:ea typeface="Times New Roman" pitchFamily="18" charset="0"/>
                <a:cs typeface="Times New Roman" pitchFamily="18" charset="0"/>
              </a:rPr>
              <a:t>целевой сценарий социально-экономического развития муниципального образования на долгосрочный период;</a:t>
            </a:r>
            <a:endParaRPr kumimoji="0" lang="ru-RU" sz="2000" b="1" i="0" u="none" strike="noStrike" cap="none" normalizeH="0" baseline="0" dirty="0" smtClean="0">
              <a:ln>
                <a:noFill/>
              </a:ln>
              <a:solidFill>
                <a:schemeClr val="tx1"/>
              </a:solidFill>
              <a:effectLst/>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Char char="•"/>
              <a:tabLst/>
            </a:pPr>
            <a:r>
              <a:rPr kumimoji="0" lang="ru-RU" sz="2000" b="1" i="0" u="none" strike="noStrike" cap="none" normalizeH="0" baseline="0" dirty="0" smtClean="0">
                <a:ln>
                  <a:noFill/>
                </a:ln>
                <a:solidFill>
                  <a:schemeClr val="tx1"/>
                </a:solidFill>
                <a:effectLst/>
                <a:ea typeface="Times New Roman" pitchFamily="18" charset="0"/>
                <a:cs typeface="Times New Roman" pitchFamily="18" charset="0"/>
              </a:rPr>
              <a:t>основные направления развития муниципального образования на долгосрочный период;</a:t>
            </a:r>
            <a:endParaRPr kumimoji="0" lang="ru-RU" sz="2000" b="1" i="0" u="none" strike="noStrike" cap="none" normalizeH="0" baseline="0" dirty="0" smtClean="0">
              <a:ln>
                <a:noFill/>
              </a:ln>
              <a:solidFill>
                <a:schemeClr val="tx1"/>
              </a:solidFill>
              <a:effectLst/>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Char char="•"/>
              <a:tabLst/>
            </a:pPr>
            <a:r>
              <a:rPr kumimoji="0" lang="ru-RU" sz="2000" b="1" i="0" u="none" strike="noStrike" cap="none" normalizeH="0" baseline="0" dirty="0" smtClean="0">
                <a:ln>
                  <a:noFill/>
                </a:ln>
                <a:solidFill>
                  <a:schemeClr val="tx1"/>
                </a:solidFill>
                <a:effectLst/>
                <a:ea typeface="Times New Roman" pitchFamily="18" charset="0"/>
                <a:cs typeface="Times New Roman" pitchFamily="18" charset="0"/>
              </a:rPr>
              <a:t>ресурсное обеспечение и механизм реализации Стратегии.</a:t>
            </a:r>
            <a:endParaRPr kumimoji="0" lang="ru-RU" sz="2000" b="1" i="0" u="none" strike="noStrike" cap="none" normalizeH="0" baseline="0" dirty="0" smtClean="0">
              <a:ln>
                <a:noFill/>
              </a:ln>
              <a:solidFill>
                <a:schemeClr val="tx1"/>
              </a:solidFill>
              <a:effectLst/>
              <a:cs typeface="Arial" pitchFamily="34" charset="0"/>
            </a:endParaRPr>
          </a:p>
        </p:txBody>
      </p:sp>
    </p:spTree>
  </p:cSld>
  <p:clrMapOvr>
    <a:masterClrMapping/>
  </p:clrMapOvr>
  <p:transition advTm="156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142852"/>
            <a:ext cx="8858312" cy="369332"/>
          </a:xfrm>
          <a:prstGeom prst="rect">
            <a:avLst/>
          </a:prstGeom>
          <a:noFill/>
        </p:spPr>
        <p:txBody>
          <a:bodyPr wrap="square" rtlCol="0">
            <a:spAutoFit/>
          </a:bodyPr>
          <a:lstStyle/>
          <a:p>
            <a:pPr marL="0" lvl="1"/>
            <a:r>
              <a:rPr lang="ru-RU" b="1" dirty="0" smtClean="0"/>
              <a:t>Развитие человеческого капитала и социальной сферы</a:t>
            </a:r>
            <a:endParaRPr lang="ru-RU" sz="1400" dirty="0" smtClean="0"/>
          </a:p>
        </p:txBody>
      </p:sp>
      <p:sp>
        <p:nvSpPr>
          <p:cNvPr id="11" name="TextBox 10"/>
          <p:cNvSpPr txBox="1"/>
          <p:nvPr/>
        </p:nvSpPr>
        <p:spPr>
          <a:xfrm>
            <a:off x="142844" y="428604"/>
            <a:ext cx="8786874"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b="1" dirty="0" smtClean="0">
                <a:solidFill>
                  <a:schemeClr val="tx1"/>
                </a:solidFill>
              </a:rPr>
              <a:t>Развитие рынка труда</a:t>
            </a:r>
            <a:endParaRPr lang="ru-RU" b="1" dirty="0">
              <a:solidFill>
                <a:schemeClr val="tx1"/>
              </a:solidFill>
            </a:endParaRPr>
          </a:p>
        </p:txBody>
      </p:sp>
      <p:graphicFrame>
        <p:nvGraphicFramePr>
          <p:cNvPr id="12" name="Схема 11"/>
          <p:cNvGraphicFramePr/>
          <p:nvPr/>
        </p:nvGraphicFramePr>
        <p:xfrm>
          <a:off x="214282" y="928670"/>
          <a:ext cx="6072230" cy="5786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5643570" y="928671"/>
            <a:ext cx="3357586" cy="1384995"/>
          </a:xfrm>
          <a:prstGeom prst="rect">
            <a:avLst/>
          </a:prstGeom>
          <a:noFill/>
        </p:spPr>
        <p:txBody>
          <a:bodyPr wrap="square" rtlCol="0">
            <a:spAutoFit/>
          </a:bodyPr>
          <a:lstStyle/>
          <a:p>
            <a:pPr algn="r"/>
            <a:r>
              <a:rPr lang="ru-RU" sz="1200" b="1" dirty="0" smtClean="0"/>
              <a:t>Формирование и актуализация сведений о кадровой потребности работодателей, реализующих инвестиционные проекты на территории района, заключение соглашений о сотрудничестве по обеспечению кадровой потребности между центром занятости населения  и инвесторами</a:t>
            </a:r>
            <a:endParaRPr lang="ru-RU" sz="1200" b="1" dirty="0"/>
          </a:p>
        </p:txBody>
      </p:sp>
      <p:sp>
        <p:nvSpPr>
          <p:cNvPr id="15" name="Стрелка вправо 14"/>
          <p:cNvSpPr/>
          <p:nvPr/>
        </p:nvSpPr>
        <p:spPr>
          <a:xfrm>
            <a:off x="5500694" y="1357298"/>
            <a:ext cx="285752" cy="357190"/>
          </a:xfrm>
          <a:prstGeom prst="rightArrow">
            <a:avLst>
              <a:gd name="adj1" fmla="val 50000"/>
              <a:gd name="adj2" fmla="val 6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p:cNvSpPr txBox="1"/>
          <p:nvPr/>
        </p:nvSpPr>
        <p:spPr>
          <a:xfrm>
            <a:off x="5857884" y="2285992"/>
            <a:ext cx="3143272" cy="954107"/>
          </a:xfrm>
          <a:prstGeom prst="rect">
            <a:avLst/>
          </a:prstGeom>
          <a:noFill/>
        </p:spPr>
        <p:txBody>
          <a:bodyPr wrap="square" rtlCol="0">
            <a:spAutoFit/>
          </a:bodyPr>
          <a:lstStyle/>
          <a:p>
            <a:pPr algn="r"/>
            <a:r>
              <a:rPr lang="ru-RU" sz="1400" b="1" dirty="0" smtClean="0"/>
              <a:t>Строительство дома (общежития квартирного типа) для специалистов востребованных профессий</a:t>
            </a:r>
          </a:p>
          <a:p>
            <a:pPr algn="r"/>
            <a:r>
              <a:rPr lang="ru-RU" sz="1400" b="1" dirty="0" smtClean="0"/>
              <a:t> (10 квартир*50 м.кв.)</a:t>
            </a:r>
            <a:endParaRPr lang="ru-RU" sz="1400" b="1" dirty="0"/>
          </a:p>
        </p:txBody>
      </p:sp>
      <p:sp>
        <p:nvSpPr>
          <p:cNvPr id="17" name="Стрелка вправо 16"/>
          <p:cNvSpPr/>
          <p:nvPr/>
        </p:nvSpPr>
        <p:spPr>
          <a:xfrm>
            <a:off x="5500694" y="2643182"/>
            <a:ext cx="285752" cy="357190"/>
          </a:xfrm>
          <a:prstGeom prst="rightArrow">
            <a:avLst>
              <a:gd name="adj1" fmla="val 50000"/>
              <a:gd name="adj2" fmla="val 6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p:cNvSpPr txBox="1"/>
          <p:nvPr/>
        </p:nvSpPr>
        <p:spPr>
          <a:xfrm>
            <a:off x="5929322" y="3643315"/>
            <a:ext cx="3071834" cy="2031325"/>
          </a:xfrm>
          <a:prstGeom prst="rect">
            <a:avLst/>
          </a:prstGeom>
          <a:noFill/>
        </p:spPr>
        <p:txBody>
          <a:bodyPr wrap="square" rtlCol="0">
            <a:spAutoFit/>
          </a:bodyPr>
          <a:lstStyle/>
          <a:p>
            <a:pPr lvl="0" algn="r"/>
            <a:r>
              <a:rPr lang="ru-RU" sz="1200" b="1" dirty="0" smtClean="0"/>
              <a:t>Предоставление финансовой помощи на создание собственного бизнеса в рамках действующих государственных и муниципальных программ, предоставления информационно-консультационных услуг по вопросам организации, ведения предпринимательской деятельности и </a:t>
            </a:r>
            <a:r>
              <a:rPr lang="ru-RU" sz="1200" b="1" dirty="0" err="1" smtClean="0"/>
              <a:t>бизнес-планирования</a:t>
            </a:r>
            <a:r>
              <a:rPr lang="ru-RU" sz="1200" b="1" dirty="0" smtClean="0">
                <a:solidFill>
                  <a:schemeClr val="tx2"/>
                </a:solidFill>
              </a:rPr>
              <a:t>.</a:t>
            </a:r>
          </a:p>
          <a:p>
            <a:endParaRPr lang="ru-RU" dirty="0"/>
          </a:p>
        </p:txBody>
      </p:sp>
      <p:sp>
        <p:nvSpPr>
          <p:cNvPr id="19" name="Стрелка вправо 18"/>
          <p:cNvSpPr/>
          <p:nvPr/>
        </p:nvSpPr>
        <p:spPr>
          <a:xfrm>
            <a:off x="5572132" y="4214818"/>
            <a:ext cx="285752" cy="357190"/>
          </a:xfrm>
          <a:prstGeom prst="rightArrow">
            <a:avLst>
              <a:gd name="adj1" fmla="val 50000"/>
              <a:gd name="adj2" fmla="val 6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p:cNvSpPr txBox="1"/>
          <p:nvPr/>
        </p:nvSpPr>
        <p:spPr>
          <a:xfrm>
            <a:off x="5715009" y="5429264"/>
            <a:ext cx="3286148" cy="523220"/>
          </a:xfrm>
          <a:prstGeom prst="rect">
            <a:avLst/>
          </a:prstGeom>
          <a:noFill/>
        </p:spPr>
        <p:txBody>
          <a:bodyPr wrap="square" rtlCol="0">
            <a:spAutoFit/>
          </a:bodyPr>
          <a:lstStyle/>
          <a:p>
            <a:pPr algn="r"/>
            <a:r>
              <a:rPr lang="ru-RU" sz="1400" b="1" dirty="0" smtClean="0"/>
              <a:t>Проведение рейдов по местам ведения хозяйственной деятельности</a:t>
            </a:r>
            <a:endParaRPr lang="ru-RU" sz="1400" b="1" dirty="0"/>
          </a:p>
        </p:txBody>
      </p:sp>
      <p:sp>
        <p:nvSpPr>
          <p:cNvPr id="21" name="Стрелка вправо 20"/>
          <p:cNvSpPr/>
          <p:nvPr/>
        </p:nvSpPr>
        <p:spPr>
          <a:xfrm>
            <a:off x="5572132" y="5715016"/>
            <a:ext cx="285752" cy="357190"/>
          </a:xfrm>
          <a:prstGeom prst="rightArrow">
            <a:avLst>
              <a:gd name="adj1" fmla="val 50000"/>
              <a:gd name="adj2" fmla="val 6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advTm="32183"/>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142853"/>
            <a:ext cx="8786874" cy="646331"/>
          </a:xfrm>
          <a:prstGeom prst="rect">
            <a:avLst/>
          </a:prstGeom>
          <a:noFill/>
        </p:spPr>
        <p:txBody>
          <a:bodyPr wrap="square" rtlCol="0">
            <a:spAutoFit/>
          </a:bodyPr>
          <a:lstStyle/>
          <a:p>
            <a:pPr marL="0" lvl="1"/>
            <a:r>
              <a:rPr lang="ru-RU" b="1" dirty="0" smtClean="0"/>
              <a:t>Развитие человеческого капитала и социальной сферы</a:t>
            </a:r>
            <a:endParaRPr lang="ru-RU" sz="1400" dirty="0" smtClean="0"/>
          </a:p>
          <a:p>
            <a:endParaRPr lang="ru-RU" dirty="0"/>
          </a:p>
        </p:txBody>
      </p:sp>
      <p:sp>
        <p:nvSpPr>
          <p:cNvPr id="3" name="TextBox 2"/>
          <p:cNvSpPr txBox="1"/>
          <p:nvPr/>
        </p:nvSpPr>
        <p:spPr>
          <a:xfrm>
            <a:off x="142844" y="428605"/>
            <a:ext cx="8858313"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ru-RU" dirty="0" smtClean="0"/>
              <a:t>По итогам исполнения мероприятий, направленных  на развитие рынка труда планируется достичь следующих результатов: </a:t>
            </a:r>
            <a:endParaRPr lang="ru-RU" dirty="0"/>
          </a:p>
        </p:txBody>
      </p:sp>
      <p:graphicFrame>
        <p:nvGraphicFramePr>
          <p:cNvPr id="4" name="Таблица 3"/>
          <p:cNvGraphicFramePr>
            <a:graphicFrameLocks noGrp="1"/>
          </p:cNvGraphicFramePr>
          <p:nvPr/>
        </p:nvGraphicFramePr>
        <p:xfrm>
          <a:off x="142844" y="1071547"/>
          <a:ext cx="8786875" cy="5587404"/>
        </p:xfrm>
        <a:graphic>
          <a:graphicData uri="http://schemas.openxmlformats.org/drawingml/2006/table">
            <a:tbl>
              <a:tblPr firstRow="1" bandRow="1">
                <a:tableStyleId>{BC89EF96-8CEA-46FF-86C4-4CE0E7609802}</a:tableStyleId>
              </a:tblPr>
              <a:tblGrid>
                <a:gridCol w="3614458"/>
                <a:gridCol w="1557956"/>
                <a:gridCol w="1371001"/>
                <a:gridCol w="1121730"/>
                <a:gridCol w="1121730"/>
              </a:tblGrid>
              <a:tr h="638021">
                <a:tc>
                  <a:txBody>
                    <a:bodyPr/>
                    <a:lstStyle/>
                    <a:p>
                      <a:r>
                        <a:rPr lang="ru-RU" sz="1800" kern="1200" dirty="0" smtClean="0"/>
                        <a:t>Показатели</a:t>
                      </a:r>
                      <a:endParaRPr lang="ru-RU" dirty="0">
                        <a:solidFill>
                          <a:schemeClr val="tx1"/>
                        </a:solidFill>
                      </a:endParaRPr>
                    </a:p>
                  </a:txBody>
                  <a:tcPr/>
                </a:tc>
                <a:tc>
                  <a:txBody>
                    <a:bodyPr/>
                    <a:lstStyle/>
                    <a:p>
                      <a:pPr marL="0" algn="ctr" defTabSz="914400" rtl="0" eaLnBrk="1" latinLnBrk="0" hangingPunct="1">
                        <a:lnSpc>
                          <a:spcPct val="115000"/>
                        </a:lnSpc>
                        <a:spcAft>
                          <a:spcPts val="0"/>
                        </a:spcAft>
                      </a:pPr>
                      <a:r>
                        <a:rPr lang="ru-RU" sz="1800" kern="1200" dirty="0" smtClean="0"/>
                        <a:t>2017 факт</a:t>
                      </a:r>
                      <a:endParaRPr lang="ru-RU" sz="1800" b="1" kern="1200" dirty="0" smtClean="0">
                        <a:solidFill>
                          <a:schemeClr val="tx1"/>
                        </a:solidFill>
                        <a:latin typeface="+mn-lt"/>
                        <a:ea typeface="+mn-ea"/>
                        <a:cs typeface="+mn-cs"/>
                      </a:endParaRPr>
                    </a:p>
                  </a:txBody>
                  <a:tcPr marL="68580" marR="68580" marT="0" marB="0"/>
                </a:tc>
                <a:tc>
                  <a:txBody>
                    <a:bodyPr/>
                    <a:lstStyle/>
                    <a:p>
                      <a:pPr marL="0" algn="ctr" defTabSz="914400" rtl="0" eaLnBrk="1" latinLnBrk="0" hangingPunct="1">
                        <a:lnSpc>
                          <a:spcPct val="115000"/>
                        </a:lnSpc>
                        <a:spcAft>
                          <a:spcPts val="0"/>
                        </a:spcAft>
                      </a:pPr>
                      <a:r>
                        <a:rPr lang="ru-RU" sz="1800" kern="1200" dirty="0" smtClean="0"/>
                        <a:t>2018 оценка</a:t>
                      </a:r>
                      <a:endParaRPr lang="ru-RU" sz="1800" b="1" kern="1200" dirty="0" smtClean="0">
                        <a:solidFill>
                          <a:schemeClr val="tx1"/>
                        </a:solidFill>
                        <a:latin typeface="+mn-lt"/>
                        <a:ea typeface="+mn-ea"/>
                        <a:cs typeface="+mn-cs"/>
                      </a:endParaRPr>
                    </a:p>
                  </a:txBody>
                  <a:tcPr marL="68580" marR="68580" marT="0" marB="0"/>
                </a:tc>
                <a:tc>
                  <a:txBody>
                    <a:bodyPr/>
                    <a:lstStyle/>
                    <a:p>
                      <a:pPr algn="ctr"/>
                      <a:r>
                        <a:rPr lang="ru-RU" sz="1800" kern="1200" dirty="0" smtClean="0"/>
                        <a:t>2030</a:t>
                      </a:r>
                      <a:endParaRPr lang="ru-RU" dirty="0">
                        <a:solidFill>
                          <a:schemeClr val="tx1"/>
                        </a:solidFill>
                      </a:endParaRPr>
                    </a:p>
                  </a:txBody>
                  <a:tcPr/>
                </a:tc>
                <a:tc>
                  <a:txBody>
                    <a:bodyPr/>
                    <a:lstStyle/>
                    <a:p>
                      <a:pPr algn="ctr"/>
                      <a:r>
                        <a:rPr lang="ru-RU" dirty="0" smtClean="0">
                          <a:solidFill>
                            <a:schemeClr val="tx1"/>
                          </a:solidFill>
                        </a:rPr>
                        <a:t>к уровню 2017 г., %</a:t>
                      </a:r>
                      <a:endParaRPr lang="ru-RU" dirty="0">
                        <a:solidFill>
                          <a:schemeClr val="tx1"/>
                        </a:solidFill>
                      </a:endParaRPr>
                    </a:p>
                  </a:txBody>
                  <a:tcPr/>
                </a:tc>
              </a:tr>
              <a:tr h="502927">
                <a:tc>
                  <a:txBody>
                    <a:bodyPr/>
                    <a:lstStyle/>
                    <a:p>
                      <a:pPr marL="0" algn="l" defTabSz="914400" rtl="0" eaLnBrk="1" latinLnBrk="0" hangingPunct="1">
                        <a:lnSpc>
                          <a:spcPct val="100000"/>
                        </a:lnSpc>
                        <a:spcAft>
                          <a:spcPts val="0"/>
                        </a:spcAft>
                      </a:pPr>
                      <a:r>
                        <a:rPr lang="ru-RU" sz="1400" b="1" kern="1200" dirty="0" smtClean="0">
                          <a:solidFill>
                            <a:schemeClr val="tx1"/>
                          </a:solidFill>
                          <a:latin typeface="+mn-lt"/>
                          <a:ea typeface="+mn-ea"/>
                          <a:cs typeface="+mn-cs"/>
                        </a:rPr>
                        <a:t>Численность постоянного населения (среднегодовая), человек</a:t>
                      </a:r>
                    </a:p>
                  </a:txBody>
                  <a:tcPr/>
                </a:tc>
                <a:tc>
                  <a:txBody>
                    <a:bodyPr/>
                    <a:lstStyle/>
                    <a:p>
                      <a:pPr marL="0" indent="-36830" algn="ctr" defTabSz="914400" rtl="0" eaLnBrk="1" latinLnBrk="0" hangingPunct="1">
                        <a:lnSpc>
                          <a:spcPct val="115000"/>
                        </a:lnSpc>
                        <a:spcAft>
                          <a:spcPts val="0"/>
                        </a:spcAft>
                      </a:pPr>
                      <a:r>
                        <a:rPr lang="ru-RU" sz="1600" b="1" kern="1200" dirty="0">
                          <a:solidFill>
                            <a:schemeClr val="tx1"/>
                          </a:solidFill>
                          <a:latin typeface="+mn-lt"/>
                          <a:ea typeface="+mn-ea"/>
                          <a:cs typeface="+mn-cs"/>
                        </a:rPr>
                        <a:t>32899</a:t>
                      </a:r>
                    </a:p>
                  </a:txBody>
                  <a:tcPr marL="68580" marR="68580" marT="0" marB="0"/>
                </a:tc>
                <a:tc>
                  <a:txBody>
                    <a:bodyPr/>
                    <a:lstStyle/>
                    <a:p>
                      <a:pPr marL="0" indent="-36830" algn="ctr" defTabSz="914400" rtl="0" eaLnBrk="1" latinLnBrk="0" hangingPunct="1">
                        <a:lnSpc>
                          <a:spcPct val="115000"/>
                        </a:lnSpc>
                        <a:spcAft>
                          <a:spcPts val="0"/>
                        </a:spcAft>
                      </a:pPr>
                      <a:r>
                        <a:rPr lang="ru-RU" sz="1600" b="1" kern="1200" dirty="0">
                          <a:solidFill>
                            <a:schemeClr val="tx1"/>
                          </a:solidFill>
                          <a:latin typeface="+mn-lt"/>
                          <a:ea typeface="+mn-ea"/>
                          <a:cs typeface="+mn-cs"/>
                        </a:rPr>
                        <a:t>32524</a:t>
                      </a:r>
                    </a:p>
                  </a:txBody>
                  <a:tcPr marL="68580" marR="68580" marT="0" marB="0"/>
                </a:tc>
                <a:tc>
                  <a:txBody>
                    <a:bodyPr/>
                    <a:lstStyle/>
                    <a:p>
                      <a:pPr marL="0" indent="-36830" algn="ctr" defTabSz="914400" rtl="0" eaLnBrk="1" latinLnBrk="0" hangingPunct="1">
                        <a:lnSpc>
                          <a:spcPct val="115000"/>
                        </a:lnSpc>
                        <a:spcAft>
                          <a:spcPts val="0"/>
                        </a:spcAft>
                      </a:pPr>
                      <a:r>
                        <a:rPr lang="ru-RU" sz="1600" b="1" kern="1200" dirty="0" smtClean="0">
                          <a:solidFill>
                            <a:schemeClr val="tx1"/>
                          </a:solidFill>
                          <a:latin typeface="+mn-lt"/>
                          <a:ea typeface="+mn-ea"/>
                          <a:cs typeface="+mn-cs"/>
                        </a:rPr>
                        <a:t>30542</a:t>
                      </a:r>
                      <a:endParaRPr lang="ru-RU" sz="1600" b="1" kern="1200" dirty="0">
                        <a:solidFill>
                          <a:schemeClr val="tx1"/>
                        </a:solidFill>
                        <a:latin typeface="+mn-lt"/>
                        <a:ea typeface="+mn-ea"/>
                        <a:cs typeface="+mn-cs"/>
                      </a:endParaRPr>
                    </a:p>
                  </a:txBody>
                  <a:tcPr/>
                </a:tc>
                <a:tc>
                  <a:txBody>
                    <a:bodyPr/>
                    <a:lstStyle/>
                    <a:p>
                      <a:pPr marL="0" indent="-36830" algn="ctr" defTabSz="914400" rtl="0" eaLnBrk="1" latinLnBrk="0" hangingPunct="1">
                        <a:lnSpc>
                          <a:spcPct val="115000"/>
                        </a:lnSpc>
                        <a:spcAft>
                          <a:spcPts val="0"/>
                        </a:spcAft>
                      </a:pPr>
                      <a:r>
                        <a:rPr lang="ru-RU" sz="1600" b="1" kern="1200" dirty="0" smtClean="0">
                          <a:solidFill>
                            <a:schemeClr val="tx1"/>
                          </a:solidFill>
                          <a:latin typeface="+mn-lt"/>
                          <a:ea typeface="+mn-ea"/>
                          <a:cs typeface="+mn-cs"/>
                        </a:rPr>
                        <a:t>92,8</a:t>
                      </a:r>
                      <a:endParaRPr lang="ru-RU" sz="1600" b="1" kern="1200" dirty="0">
                        <a:solidFill>
                          <a:schemeClr val="tx1"/>
                        </a:solidFill>
                        <a:latin typeface="+mn-lt"/>
                        <a:ea typeface="+mn-ea"/>
                        <a:cs typeface="+mn-cs"/>
                      </a:endParaRPr>
                    </a:p>
                  </a:txBody>
                  <a:tcPr/>
                </a:tc>
              </a:tr>
              <a:tr h="729167">
                <a:tc>
                  <a:txBody>
                    <a:bodyPr/>
                    <a:lstStyle/>
                    <a:p>
                      <a:pPr marL="0" algn="l" defTabSz="914400" rtl="0" eaLnBrk="1" latinLnBrk="0" hangingPunct="1">
                        <a:lnSpc>
                          <a:spcPct val="100000"/>
                        </a:lnSpc>
                        <a:spcAft>
                          <a:spcPts val="0"/>
                        </a:spcAft>
                      </a:pPr>
                      <a:r>
                        <a:rPr lang="ru-RU" sz="1400" b="1" kern="1200" dirty="0" smtClean="0"/>
                        <a:t>Численность экономически активного населения (среднегодовая),</a:t>
                      </a:r>
                    </a:p>
                    <a:p>
                      <a:pPr marL="0" algn="l" defTabSz="914400" rtl="0" eaLnBrk="1" latinLnBrk="0" hangingPunct="1">
                        <a:lnSpc>
                          <a:spcPct val="100000"/>
                        </a:lnSpc>
                        <a:spcAft>
                          <a:spcPts val="0"/>
                        </a:spcAft>
                      </a:pPr>
                      <a:r>
                        <a:rPr lang="ru-RU" sz="1400" b="1" kern="1200" dirty="0" smtClean="0"/>
                        <a:t>человек</a:t>
                      </a:r>
                      <a:endParaRPr lang="ru-RU" sz="1400" b="1" kern="1200" dirty="0">
                        <a:solidFill>
                          <a:schemeClr val="tx1"/>
                        </a:solidFill>
                        <a:latin typeface="Times New Roman"/>
                        <a:ea typeface="+mn-ea"/>
                        <a:cs typeface="Times New Roman"/>
                      </a:endParaRPr>
                    </a:p>
                  </a:txBody>
                  <a:tcPr/>
                </a:tc>
                <a:tc>
                  <a:txBody>
                    <a:bodyPr/>
                    <a:lstStyle/>
                    <a:p>
                      <a:pPr indent="-36830" algn="ctr">
                        <a:lnSpc>
                          <a:spcPct val="115000"/>
                        </a:lnSpc>
                        <a:spcAft>
                          <a:spcPts val="0"/>
                        </a:spcAft>
                      </a:pPr>
                      <a:r>
                        <a:rPr lang="ru-RU" sz="1600" b="1" dirty="0"/>
                        <a:t>18496</a:t>
                      </a:r>
                      <a:endParaRPr lang="ru-RU" sz="1600" b="1" dirty="0">
                        <a:solidFill>
                          <a:schemeClr val="tx1"/>
                        </a:solidFill>
                        <a:latin typeface="Calibri"/>
                      </a:endParaRPr>
                    </a:p>
                  </a:txBody>
                  <a:tcPr marL="68580" marR="68580" marT="0" marB="0"/>
                </a:tc>
                <a:tc>
                  <a:txBody>
                    <a:bodyPr/>
                    <a:lstStyle/>
                    <a:p>
                      <a:pPr indent="-36830" algn="ctr">
                        <a:lnSpc>
                          <a:spcPct val="115000"/>
                        </a:lnSpc>
                        <a:spcAft>
                          <a:spcPts val="0"/>
                        </a:spcAft>
                      </a:pPr>
                      <a:r>
                        <a:rPr lang="ru-RU" sz="1600" b="1"/>
                        <a:t>17980</a:t>
                      </a:r>
                      <a:endParaRPr lang="ru-RU" sz="1600" b="1">
                        <a:solidFill>
                          <a:schemeClr val="tx1"/>
                        </a:solidFill>
                        <a:latin typeface="Calibri"/>
                      </a:endParaRPr>
                    </a:p>
                  </a:txBody>
                  <a:tcPr marL="68580" marR="68580" marT="0" marB="0"/>
                </a:tc>
                <a:tc>
                  <a:txBody>
                    <a:bodyPr/>
                    <a:lstStyle/>
                    <a:p>
                      <a:pPr indent="-36830" algn="ctr">
                        <a:lnSpc>
                          <a:spcPct val="115000"/>
                        </a:lnSpc>
                        <a:spcAft>
                          <a:spcPts val="0"/>
                        </a:spcAft>
                      </a:pPr>
                      <a:r>
                        <a:rPr lang="ru-RU" sz="1600" b="1" dirty="0"/>
                        <a:t>18280</a:t>
                      </a:r>
                      <a:endParaRPr lang="ru-RU" sz="1600" b="1" dirty="0">
                        <a:solidFill>
                          <a:schemeClr val="tx1"/>
                        </a:solidFill>
                        <a:latin typeface="Calibri"/>
                      </a:endParaRPr>
                    </a:p>
                  </a:txBody>
                  <a:tcPr marL="68580" marR="68580" marT="0" marB="0"/>
                </a:tc>
                <a:tc>
                  <a:txBody>
                    <a:bodyPr/>
                    <a:lstStyle/>
                    <a:p>
                      <a:pPr indent="-36830" algn="ctr">
                        <a:lnSpc>
                          <a:spcPct val="115000"/>
                        </a:lnSpc>
                        <a:spcAft>
                          <a:spcPts val="0"/>
                        </a:spcAft>
                      </a:pPr>
                      <a:r>
                        <a:rPr lang="ru-RU" sz="1600" b="1" dirty="0" smtClean="0">
                          <a:solidFill>
                            <a:schemeClr val="tx1"/>
                          </a:solidFill>
                          <a:latin typeface="Calibri"/>
                        </a:rPr>
                        <a:t>98,8</a:t>
                      </a:r>
                      <a:endParaRPr lang="ru-RU" sz="1600" b="1" dirty="0">
                        <a:solidFill>
                          <a:schemeClr val="tx1"/>
                        </a:solidFill>
                        <a:latin typeface="Calibri"/>
                      </a:endParaRPr>
                    </a:p>
                  </a:txBody>
                  <a:tcPr marL="68580" marR="68580" marT="0" marB="0"/>
                </a:tc>
              </a:tr>
              <a:tr h="638021">
                <a:tc>
                  <a:txBody>
                    <a:bodyPr/>
                    <a:lstStyle/>
                    <a:p>
                      <a:pPr>
                        <a:lnSpc>
                          <a:spcPct val="100000"/>
                        </a:lnSpc>
                        <a:spcAft>
                          <a:spcPts val="0"/>
                        </a:spcAft>
                      </a:pPr>
                      <a:r>
                        <a:rPr lang="ru-RU" sz="1400" b="1" dirty="0"/>
                        <a:t>Численность занятых в экономике (среднегодовая),</a:t>
                      </a:r>
                    </a:p>
                    <a:p>
                      <a:pPr>
                        <a:lnSpc>
                          <a:spcPct val="100000"/>
                        </a:lnSpc>
                        <a:spcAft>
                          <a:spcPts val="0"/>
                        </a:spcAft>
                      </a:pPr>
                      <a:r>
                        <a:rPr lang="ru-RU" sz="1400" b="1" dirty="0"/>
                        <a:t>человек</a:t>
                      </a:r>
                      <a:endParaRPr lang="ru-RU" sz="14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a:t>13716</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a:t>13305</a:t>
                      </a:r>
                      <a:endParaRPr lang="ru-RU" sz="1600" b="1">
                        <a:solidFill>
                          <a:schemeClr val="tx1"/>
                        </a:solidFill>
                        <a:latin typeface="Calibri"/>
                      </a:endParaRPr>
                    </a:p>
                  </a:txBody>
                  <a:tcPr marL="68580" marR="68580" marT="0" marB="0"/>
                </a:tc>
                <a:tc>
                  <a:txBody>
                    <a:bodyPr/>
                    <a:lstStyle/>
                    <a:p>
                      <a:pPr algn="ctr">
                        <a:lnSpc>
                          <a:spcPct val="115000"/>
                        </a:lnSpc>
                        <a:spcAft>
                          <a:spcPts val="0"/>
                        </a:spcAft>
                      </a:pPr>
                      <a:r>
                        <a:rPr lang="ru-RU" sz="1600" b="1" dirty="0"/>
                        <a:t>14277</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104,1</a:t>
                      </a:r>
                      <a:endParaRPr lang="ru-RU" sz="1600" b="1" dirty="0">
                        <a:solidFill>
                          <a:schemeClr val="tx1"/>
                        </a:solidFill>
                        <a:latin typeface="Calibri"/>
                      </a:endParaRPr>
                    </a:p>
                  </a:txBody>
                  <a:tcPr marL="68580" marR="68580" marT="0" marB="0"/>
                </a:tc>
              </a:tr>
              <a:tr h="450228">
                <a:tc>
                  <a:txBody>
                    <a:bodyPr/>
                    <a:lstStyle/>
                    <a:p>
                      <a:pPr>
                        <a:lnSpc>
                          <a:spcPct val="100000"/>
                        </a:lnSpc>
                        <a:spcAft>
                          <a:spcPts val="0"/>
                        </a:spcAft>
                      </a:pPr>
                      <a:r>
                        <a:rPr lang="ru-RU" sz="1400" b="1" dirty="0"/>
                        <a:t>Уровень официально зарегистрированной безработицы, %</a:t>
                      </a:r>
                      <a:endParaRPr lang="ru-RU" sz="14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a:t>2</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a:t>2</a:t>
                      </a:r>
                      <a:endParaRPr lang="ru-RU" sz="1600" b="1">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t>1</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50,0</a:t>
                      </a:r>
                      <a:endParaRPr lang="ru-RU" sz="1600" b="1" dirty="0">
                        <a:solidFill>
                          <a:schemeClr val="tx1"/>
                        </a:solidFill>
                        <a:latin typeface="Calibri"/>
                      </a:endParaRPr>
                    </a:p>
                  </a:txBody>
                  <a:tcPr marL="68580" marR="68580" marT="0" marB="0"/>
                </a:tc>
              </a:tr>
              <a:tr h="425348">
                <a:tc>
                  <a:txBody>
                    <a:bodyPr/>
                    <a:lstStyle/>
                    <a:p>
                      <a:pPr>
                        <a:lnSpc>
                          <a:spcPct val="100000"/>
                        </a:lnSpc>
                        <a:spcAft>
                          <a:spcPts val="0"/>
                        </a:spcAft>
                      </a:pPr>
                      <a:r>
                        <a:rPr lang="ru-RU" sz="1400" b="1" dirty="0"/>
                        <a:t>Количество созданных рабочих мест, единиц</a:t>
                      </a:r>
                      <a:endParaRPr lang="ru-RU" sz="14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a:t>25</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a:t>50</a:t>
                      </a:r>
                      <a:endParaRPr lang="ru-RU" sz="1600" b="1">
                        <a:solidFill>
                          <a:schemeClr val="tx1"/>
                        </a:solidFill>
                        <a:latin typeface="Calibri"/>
                      </a:endParaRPr>
                    </a:p>
                  </a:txBody>
                  <a:tcPr marL="68580" marR="68580" marT="0" marB="0"/>
                </a:tc>
                <a:tc>
                  <a:txBody>
                    <a:bodyPr/>
                    <a:lstStyle/>
                    <a:p>
                      <a:pPr algn="ctr">
                        <a:lnSpc>
                          <a:spcPct val="115000"/>
                        </a:lnSpc>
                        <a:spcAft>
                          <a:spcPts val="0"/>
                        </a:spcAft>
                      </a:pPr>
                      <a:r>
                        <a:rPr lang="ru-RU" sz="1600" b="1" dirty="0"/>
                        <a:t>57</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927 (всего)</a:t>
                      </a:r>
                      <a:endParaRPr lang="ru-RU" sz="1600" b="1" dirty="0">
                        <a:solidFill>
                          <a:schemeClr val="tx1"/>
                        </a:solidFill>
                        <a:latin typeface="Calibri"/>
                      </a:endParaRPr>
                    </a:p>
                  </a:txBody>
                  <a:tcPr marL="68580" marR="68580" marT="0" marB="0"/>
                </a:tc>
              </a:tr>
              <a:tr h="450228">
                <a:tc>
                  <a:txBody>
                    <a:bodyPr/>
                    <a:lstStyle/>
                    <a:p>
                      <a:pPr>
                        <a:lnSpc>
                          <a:spcPct val="100000"/>
                        </a:lnSpc>
                        <a:spcAft>
                          <a:spcPts val="0"/>
                        </a:spcAft>
                      </a:pPr>
                      <a:r>
                        <a:rPr lang="ru-RU" sz="1400" b="1" dirty="0"/>
                        <a:t>Среднемесячная заработная плата одного работника, рублей</a:t>
                      </a:r>
                      <a:endParaRPr lang="ru-RU" sz="14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a:t>43459</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a:t>45868</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a:t>75830</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174,5</a:t>
                      </a:r>
                      <a:endParaRPr lang="ru-RU" sz="1600" b="1" dirty="0">
                        <a:solidFill>
                          <a:schemeClr val="tx1"/>
                        </a:solidFill>
                        <a:latin typeface="Calibri"/>
                      </a:endParaRPr>
                    </a:p>
                  </a:txBody>
                  <a:tcPr marL="68580" marR="68580" marT="0" marB="0"/>
                </a:tc>
              </a:tr>
              <a:tr h="450228">
                <a:tc>
                  <a:txBody>
                    <a:bodyPr/>
                    <a:lstStyle/>
                    <a:p>
                      <a:pPr>
                        <a:lnSpc>
                          <a:spcPct val="100000"/>
                        </a:lnSpc>
                        <a:spcAft>
                          <a:spcPts val="0"/>
                        </a:spcAft>
                      </a:pPr>
                      <a:r>
                        <a:rPr lang="ru-RU" sz="1400" b="1" dirty="0"/>
                        <a:t>Среднедушевые денежные доходы населения, рублей</a:t>
                      </a:r>
                      <a:endParaRPr lang="ru-RU" sz="14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a:t>24788</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a:t>26459</a:t>
                      </a:r>
                      <a:endParaRPr lang="ru-RU" sz="1600" b="1">
                        <a:solidFill>
                          <a:schemeClr val="tx1"/>
                        </a:solidFill>
                        <a:latin typeface="Calibri"/>
                      </a:endParaRPr>
                    </a:p>
                  </a:txBody>
                  <a:tcPr marL="68580" marR="68580" marT="0" marB="0"/>
                </a:tc>
                <a:tc>
                  <a:txBody>
                    <a:bodyPr/>
                    <a:lstStyle/>
                    <a:p>
                      <a:pPr algn="ctr">
                        <a:lnSpc>
                          <a:spcPct val="115000"/>
                        </a:lnSpc>
                        <a:spcAft>
                          <a:spcPts val="0"/>
                        </a:spcAft>
                      </a:pPr>
                      <a:r>
                        <a:rPr lang="ru-RU" sz="1600" b="1" dirty="0"/>
                        <a:t>42630</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172</a:t>
                      </a:r>
                      <a:endParaRPr lang="ru-RU" sz="1600" b="1" dirty="0">
                        <a:solidFill>
                          <a:schemeClr val="tx1"/>
                        </a:solidFill>
                        <a:latin typeface="Calibri"/>
                      </a:endParaRPr>
                    </a:p>
                  </a:txBody>
                  <a:tcPr marL="68580" marR="68580" marT="0" marB="0"/>
                </a:tc>
              </a:tr>
              <a:tr h="1276043">
                <a:tc>
                  <a:txBody>
                    <a:bodyPr/>
                    <a:lstStyle/>
                    <a:p>
                      <a:pPr marL="0" algn="l" defTabSz="914400" rtl="0" eaLnBrk="1" latinLnBrk="0" hangingPunct="1">
                        <a:lnSpc>
                          <a:spcPct val="100000"/>
                        </a:lnSpc>
                        <a:spcAft>
                          <a:spcPts val="0"/>
                        </a:spcAft>
                      </a:pPr>
                      <a:r>
                        <a:rPr lang="ru-RU" sz="1400" b="1" kern="1200" dirty="0" smtClean="0"/>
                        <a:t>Количество заключенных Соглашений о сотрудничестве по обеспечению кадровой потребности между Чернышевским отделом  КГУ «Краевой центр занятости населения  Забайкальского края» и инвесторами, ед.</a:t>
                      </a:r>
                      <a:endParaRPr lang="ru-RU" sz="1400" b="1" kern="1200" dirty="0">
                        <a:solidFill>
                          <a:schemeClr val="tx1"/>
                        </a:solidFill>
                        <a:latin typeface="Times New Roman"/>
                        <a:ea typeface="+mn-ea"/>
                        <a:cs typeface="Times New Roman"/>
                      </a:endParaRPr>
                    </a:p>
                  </a:txBody>
                  <a:tcPr marL="68580" marR="68580" marT="0" marB="0"/>
                </a:tc>
                <a:tc>
                  <a:txBody>
                    <a:bodyPr/>
                    <a:lstStyle/>
                    <a:p>
                      <a:pPr algn="ctr">
                        <a:lnSpc>
                          <a:spcPct val="115000"/>
                        </a:lnSpc>
                        <a:spcAft>
                          <a:spcPts val="0"/>
                        </a:spcAft>
                      </a:pPr>
                      <a:r>
                        <a:rPr lang="ru-RU" sz="1600" b="1" dirty="0"/>
                        <a:t>0</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a:t>0</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t>2</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2 (всего)</a:t>
                      </a:r>
                      <a:endParaRPr lang="ru-RU" sz="1600" b="1" dirty="0">
                        <a:solidFill>
                          <a:schemeClr val="tx1"/>
                        </a:solidFill>
                        <a:latin typeface="Calibri"/>
                      </a:endParaRPr>
                    </a:p>
                  </a:txBody>
                  <a:tcPr marL="68580" marR="68580" marT="0" marB="0"/>
                </a:tc>
              </a:tr>
            </a:tbl>
          </a:graphicData>
        </a:graphic>
      </p:graphicFrame>
    </p:spTree>
  </p:cSld>
  <p:clrMapOvr>
    <a:masterClrMapping/>
  </p:clrMapOvr>
  <p:transition advTm="3276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142853"/>
            <a:ext cx="8786874" cy="646331"/>
          </a:xfrm>
          <a:prstGeom prst="rect">
            <a:avLst/>
          </a:prstGeom>
          <a:noFill/>
        </p:spPr>
        <p:txBody>
          <a:bodyPr wrap="square" rtlCol="0">
            <a:spAutoFit/>
          </a:bodyPr>
          <a:lstStyle/>
          <a:p>
            <a:pPr marL="0" lvl="1"/>
            <a:r>
              <a:rPr lang="ru-RU" b="1" dirty="0" smtClean="0"/>
              <a:t>Развитие человеческого капитала и социальной сферы</a:t>
            </a:r>
            <a:endParaRPr lang="ru-RU" sz="1400" dirty="0" smtClean="0"/>
          </a:p>
          <a:p>
            <a:endParaRPr lang="ru-RU" dirty="0"/>
          </a:p>
        </p:txBody>
      </p:sp>
      <p:sp>
        <p:nvSpPr>
          <p:cNvPr id="3" name="TextBox 2"/>
          <p:cNvSpPr txBox="1"/>
          <p:nvPr/>
        </p:nvSpPr>
        <p:spPr>
          <a:xfrm>
            <a:off x="142844" y="428604"/>
            <a:ext cx="8715436"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b="1" dirty="0" smtClean="0">
                <a:solidFill>
                  <a:schemeClr val="tx1"/>
                </a:solidFill>
              </a:rPr>
              <a:t>Развитие образования</a:t>
            </a:r>
            <a:endParaRPr lang="ru-RU" b="1" dirty="0">
              <a:solidFill>
                <a:schemeClr val="tx1"/>
              </a:solidFill>
            </a:endParaRPr>
          </a:p>
        </p:txBody>
      </p:sp>
      <p:graphicFrame>
        <p:nvGraphicFramePr>
          <p:cNvPr id="4" name="Схема 3"/>
          <p:cNvGraphicFramePr/>
          <p:nvPr/>
        </p:nvGraphicFramePr>
        <p:xfrm>
          <a:off x="142844" y="928670"/>
          <a:ext cx="6000792" cy="5786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5500694" y="857233"/>
            <a:ext cx="3500462" cy="1200329"/>
          </a:xfrm>
          <a:prstGeom prst="rect">
            <a:avLst/>
          </a:prstGeom>
          <a:noFill/>
        </p:spPr>
        <p:txBody>
          <a:bodyPr wrap="square" rtlCol="0">
            <a:spAutoFit/>
          </a:bodyPr>
          <a:lstStyle/>
          <a:p>
            <a:pPr algn="r"/>
            <a:r>
              <a:rPr lang="ru-RU" sz="1200" b="1" dirty="0" smtClean="0"/>
              <a:t>Строительство детского сада в </a:t>
            </a:r>
            <a:r>
              <a:rPr lang="ru-RU" sz="1200" b="1" dirty="0" err="1" smtClean="0"/>
              <a:t>пгт</a:t>
            </a:r>
            <a:r>
              <a:rPr lang="ru-RU" sz="1200" b="1" dirty="0" smtClean="0"/>
              <a:t>. Аксеново-Зиловское на 80 мест, возврат  бывшего детского сада № 101 в </a:t>
            </a:r>
            <a:r>
              <a:rPr lang="ru-RU" sz="1200" b="1" dirty="0" err="1" smtClean="0"/>
              <a:t>пгт</a:t>
            </a:r>
            <a:r>
              <a:rPr lang="ru-RU" sz="1200" b="1" dirty="0" smtClean="0"/>
              <a:t>. Чернышевск (60 мест), строительство 4-х модульных пристроек к зданиям детских садов в </a:t>
            </a:r>
            <a:r>
              <a:rPr lang="ru-RU" sz="1200" b="1" dirty="0" err="1" smtClean="0"/>
              <a:t>пгт</a:t>
            </a:r>
            <a:r>
              <a:rPr lang="ru-RU" sz="1200" b="1" dirty="0" smtClean="0"/>
              <a:t>. Чернышевск (2/72 места), </a:t>
            </a:r>
            <a:r>
              <a:rPr lang="ru-RU" sz="1200" b="1" dirty="0" err="1" smtClean="0"/>
              <a:t>пгт</a:t>
            </a:r>
            <a:r>
              <a:rPr lang="ru-RU" sz="1200" b="1" dirty="0" smtClean="0"/>
              <a:t>. Аксеново-Зиловское (1/36 мест)</a:t>
            </a:r>
            <a:endParaRPr lang="ru-RU" sz="1200" b="1" dirty="0"/>
          </a:p>
        </p:txBody>
      </p:sp>
      <p:sp>
        <p:nvSpPr>
          <p:cNvPr id="7" name="Стрелка вправо 6"/>
          <p:cNvSpPr/>
          <p:nvPr/>
        </p:nvSpPr>
        <p:spPr>
          <a:xfrm>
            <a:off x="5357818" y="1214422"/>
            <a:ext cx="285752" cy="357190"/>
          </a:xfrm>
          <a:prstGeom prst="rightArrow">
            <a:avLst>
              <a:gd name="adj1" fmla="val 50000"/>
              <a:gd name="adj2" fmla="val 63333"/>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8" name="TextBox 7"/>
          <p:cNvSpPr txBox="1"/>
          <p:nvPr/>
        </p:nvSpPr>
        <p:spPr>
          <a:xfrm>
            <a:off x="5643570" y="2071678"/>
            <a:ext cx="3357586" cy="954107"/>
          </a:xfrm>
          <a:prstGeom prst="rect">
            <a:avLst/>
          </a:prstGeom>
          <a:noFill/>
        </p:spPr>
        <p:txBody>
          <a:bodyPr wrap="square" rtlCol="0">
            <a:spAutoFit/>
          </a:bodyPr>
          <a:lstStyle/>
          <a:p>
            <a:pPr algn="r"/>
            <a:r>
              <a:rPr lang="ru-RU" sz="1400" b="1" dirty="0" smtClean="0"/>
              <a:t>Строительство школы на 900 мест в </a:t>
            </a:r>
            <a:r>
              <a:rPr lang="ru-RU" sz="1400" b="1" dirty="0" err="1" smtClean="0"/>
              <a:t>пгт</a:t>
            </a:r>
            <a:r>
              <a:rPr lang="ru-RU" sz="1400" b="1" dirty="0" smtClean="0"/>
              <a:t>. Чернышевск, строительство школы в с. </a:t>
            </a:r>
            <a:r>
              <a:rPr lang="ru-RU" sz="1400" b="1" dirty="0" err="1" smtClean="0"/>
              <a:t>Утан</a:t>
            </a:r>
            <a:r>
              <a:rPr lang="ru-RU" sz="1400" b="1" dirty="0" smtClean="0"/>
              <a:t> на 192 места, строительство школы в </a:t>
            </a:r>
            <a:r>
              <a:rPr lang="ru-RU" sz="1400" b="1" dirty="0" err="1" smtClean="0"/>
              <a:t>пст</a:t>
            </a:r>
            <a:r>
              <a:rPr lang="ru-RU" sz="1400" b="1" dirty="0" smtClean="0"/>
              <a:t>. </a:t>
            </a:r>
            <a:r>
              <a:rPr lang="ru-RU" sz="1400" b="1" dirty="0" err="1" smtClean="0"/>
              <a:t>Урюм</a:t>
            </a:r>
            <a:r>
              <a:rPr lang="ru-RU" sz="1400" b="1" dirty="0" smtClean="0"/>
              <a:t> на 100 мест.</a:t>
            </a:r>
            <a:endParaRPr lang="ru-RU" sz="1400" b="1" dirty="0"/>
          </a:p>
        </p:txBody>
      </p:sp>
      <p:sp>
        <p:nvSpPr>
          <p:cNvPr id="9" name="Стрелка вправо 8"/>
          <p:cNvSpPr/>
          <p:nvPr/>
        </p:nvSpPr>
        <p:spPr>
          <a:xfrm>
            <a:off x="5357818" y="2357430"/>
            <a:ext cx="285752" cy="357190"/>
          </a:xfrm>
          <a:prstGeom prst="rightArrow">
            <a:avLst>
              <a:gd name="adj1" fmla="val 50000"/>
              <a:gd name="adj2" fmla="val 63333"/>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10" name="TextBox 9"/>
          <p:cNvSpPr txBox="1"/>
          <p:nvPr/>
        </p:nvSpPr>
        <p:spPr>
          <a:xfrm>
            <a:off x="5643570" y="4500570"/>
            <a:ext cx="3357585" cy="1200329"/>
          </a:xfrm>
          <a:prstGeom prst="rect">
            <a:avLst/>
          </a:prstGeom>
          <a:noFill/>
        </p:spPr>
        <p:txBody>
          <a:bodyPr wrap="square" rtlCol="0">
            <a:spAutoFit/>
          </a:bodyPr>
          <a:lstStyle/>
          <a:p>
            <a:pPr algn="r"/>
            <a:r>
              <a:rPr lang="ru-RU" sz="1200" b="1" dirty="0" smtClean="0"/>
              <a:t>Реконструкция, капитальный ремонт конструктивных элементов и внутренних инженерных систем зданий образовательных организаций, оснащение современным учебным и компьютерным оборудованием, приобретение мебели для учебных классов</a:t>
            </a:r>
            <a:endParaRPr lang="ru-RU" sz="1200" b="1" dirty="0"/>
          </a:p>
        </p:txBody>
      </p:sp>
      <p:sp>
        <p:nvSpPr>
          <p:cNvPr id="11" name="Стрелка вправо 10"/>
          <p:cNvSpPr/>
          <p:nvPr/>
        </p:nvSpPr>
        <p:spPr>
          <a:xfrm>
            <a:off x="5357818" y="4857760"/>
            <a:ext cx="285752" cy="357190"/>
          </a:xfrm>
          <a:prstGeom prst="rightArrow">
            <a:avLst>
              <a:gd name="adj1" fmla="val 50000"/>
              <a:gd name="adj2" fmla="val 63333"/>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12" name="TextBox 11"/>
          <p:cNvSpPr txBox="1"/>
          <p:nvPr/>
        </p:nvSpPr>
        <p:spPr>
          <a:xfrm>
            <a:off x="5643570" y="3071810"/>
            <a:ext cx="3357586" cy="1384995"/>
          </a:xfrm>
          <a:prstGeom prst="rect">
            <a:avLst/>
          </a:prstGeom>
          <a:noFill/>
        </p:spPr>
        <p:txBody>
          <a:bodyPr wrap="square" rtlCol="0">
            <a:spAutoFit/>
          </a:bodyPr>
          <a:lstStyle/>
          <a:p>
            <a:pPr algn="r"/>
            <a:r>
              <a:rPr lang="ru-RU" sz="1200" b="1" dirty="0" smtClean="0"/>
              <a:t>Привлечение и закрепление молодых специалистов будет осуществляться через взаимодействие с образовательными организациями высшего образования по вопросам целевой подготовки востребованных в муниципальном образовании специалистов за счёт средств федерального бюджета</a:t>
            </a:r>
            <a:endParaRPr lang="ru-RU" sz="1200" b="1" dirty="0"/>
          </a:p>
        </p:txBody>
      </p:sp>
      <p:sp>
        <p:nvSpPr>
          <p:cNvPr id="13" name="Стрелка вправо 12"/>
          <p:cNvSpPr/>
          <p:nvPr/>
        </p:nvSpPr>
        <p:spPr>
          <a:xfrm>
            <a:off x="5357818" y="3643314"/>
            <a:ext cx="285752" cy="357190"/>
          </a:xfrm>
          <a:prstGeom prst="rightArrow">
            <a:avLst>
              <a:gd name="adj1" fmla="val 50000"/>
              <a:gd name="adj2" fmla="val 63333"/>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14" name="TextBox 13"/>
          <p:cNvSpPr txBox="1"/>
          <p:nvPr/>
        </p:nvSpPr>
        <p:spPr>
          <a:xfrm>
            <a:off x="5715008" y="5715016"/>
            <a:ext cx="3286148" cy="1015663"/>
          </a:xfrm>
          <a:prstGeom prst="rect">
            <a:avLst/>
          </a:prstGeom>
          <a:noFill/>
        </p:spPr>
        <p:txBody>
          <a:bodyPr wrap="square" rtlCol="0">
            <a:spAutoFit/>
          </a:bodyPr>
          <a:lstStyle/>
          <a:p>
            <a:pPr algn="r"/>
            <a:r>
              <a:rPr lang="ru-RU" sz="1200" b="1" dirty="0" smtClean="0"/>
              <a:t>Внедрение на уровнях основного общего и среднего общего образования новых методов обучения и воспитании, образовательных технологий, обеспечивающих освоение обучающимися базовых навыков и умений</a:t>
            </a:r>
            <a:endParaRPr lang="ru-RU" sz="1200" b="1" dirty="0"/>
          </a:p>
        </p:txBody>
      </p:sp>
      <p:sp>
        <p:nvSpPr>
          <p:cNvPr id="15" name="Стрелка вправо 14"/>
          <p:cNvSpPr/>
          <p:nvPr/>
        </p:nvSpPr>
        <p:spPr>
          <a:xfrm>
            <a:off x="5357818" y="6000768"/>
            <a:ext cx="285752" cy="357190"/>
          </a:xfrm>
          <a:prstGeom prst="rightArrow">
            <a:avLst>
              <a:gd name="adj1" fmla="val 50000"/>
              <a:gd name="adj2" fmla="val 63333"/>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Tree>
  </p:cSld>
  <p:clrMapOvr>
    <a:masterClrMapping/>
  </p:clrMapOvr>
  <p:transition advTm="26099"/>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142853"/>
            <a:ext cx="8715436" cy="646331"/>
          </a:xfrm>
          <a:prstGeom prst="rect">
            <a:avLst/>
          </a:prstGeom>
          <a:noFill/>
        </p:spPr>
        <p:txBody>
          <a:bodyPr wrap="square" rtlCol="0">
            <a:spAutoFit/>
          </a:bodyPr>
          <a:lstStyle/>
          <a:p>
            <a:pPr marL="0" lvl="1"/>
            <a:r>
              <a:rPr lang="ru-RU" b="1" dirty="0" smtClean="0"/>
              <a:t>Развитие человеческого капитала и социальной сферы</a:t>
            </a:r>
            <a:endParaRPr lang="ru-RU" sz="1400" dirty="0" smtClean="0"/>
          </a:p>
          <a:p>
            <a:endParaRPr lang="ru-RU" dirty="0"/>
          </a:p>
        </p:txBody>
      </p:sp>
      <p:sp>
        <p:nvSpPr>
          <p:cNvPr id="3" name="TextBox 2"/>
          <p:cNvSpPr txBox="1"/>
          <p:nvPr/>
        </p:nvSpPr>
        <p:spPr>
          <a:xfrm>
            <a:off x="142844" y="428604"/>
            <a:ext cx="8858312" cy="861774"/>
          </a:xfrm>
          <a:prstGeom prst="rect">
            <a:avLst/>
          </a:prstGeom>
          <a:noFill/>
        </p:spPr>
        <p:txBody>
          <a:bodyPr wrap="square" rtlCol="0">
            <a:spAutoFit/>
          </a:bodyPr>
          <a:lstStyle/>
          <a:p>
            <a:r>
              <a:rPr lang="ru-RU" sz="1600" dirty="0" smtClean="0"/>
              <a:t>По итогам исполнения мероприятий, направленных  на развитие образования планируется достичь следующих результатов: </a:t>
            </a:r>
          </a:p>
          <a:p>
            <a:endParaRPr lang="ru-RU" dirty="0"/>
          </a:p>
        </p:txBody>
      </p:sp>
      <p:graphicFrame>
        <p:nvGraphicFramePr>
          <p:cNvPr id="4" name="Таблица 3"/>
          <p:cNvGraphicFramePr>
            <a:graphicFrameLocks noGrp="1"/>
          </p:cNvGraphicFramePr>
          <p:nvPr/>
        </p:nvGraphicFramePr>
        <p:xfrm>
          <a:off x="142845" y="1057134"/>
          <a:ext cx="8858312" cy="5658013"/>
        </p:xfrm>
        <a:graphic>
          <a:graphicData uri="http://schemas.openxmlformats.org/drawingml/2006/table">
            <a:tbl>
              <a:tblPr firstRow="1" bandRow="1">
                <a:tableStyleId>{BC89EF96-8CEA-46FF-86C4-4CE0E7609802}</a:tableStyleId>
              </a:tblPr>
              <a:tblGrid>
                <a:gridCol w="4714907"/>
                <a:gridCol w="1071570"/>
                <a:gridCol w="1071570"/>
                <a:gridCol w="857257"/>
                <a:gridCol w="1143008"/>
              </a:tblGrid>
              <a:tr h="726382">
                <a:tc>
                  <a:txBody>
                    <a:bodyPr/>
                    <a:lstStyle/>
                    <a:p>
                      <a:r>
                        <a:rPr lang="ru-RU" sz="1800" kern="1200" dirty="0" smtClean="0"/>
                        <a:t>Показатели</a:t>
                      </a:r>
                      <a:endParaRPr lang="ru-RU" dirty="0">
                        <a:solidFill>
                          <a:schemeClr val="tx1"/>
                        </a:solidFill>
                      </a:endParaRPr>
                    </a:p>
                  </a:txBody>
                  <a:tcPr/>
                </a:tc>
                <a:tc>
                  <a:txBody>
                    <a:bodyPr/>
                    <a:lstStyle/>
                    <a:p>
                      <a:pPr marL="0" algn="ctr" defTabSz="914400" rtl="0" eaLnBrk="1" latinLnBrk="0" hangingPunct="1">
                        <a:lnSpc>
                          <a:spcPct val="115000"/>
                        </a:lnSpc>
                        <a:spcAft>
                          <a:spcPts val="0"/>
                        </a:spcAft>
                      </a:pPr>
                      <a:r>
                        <a:rPr lang="ru-RU" sz="1800" kern="1200" dirty="0" smtClean="0"/>
                        <a:t>2017 </a:t>
                      </a:r>
                    </a:p>
                    <a:p>
                      <a:pPr marL="0" algn="ctr" defTabSz="914400" rtl="0" eaLnBrk="1" latinLnBrk="0" hangingPunct="1">
                        <a:lnSpc>
                          <a:spcPct val="115000"/>
                        </a:lnSpc>
                        <a:spcAft>
                          <a:spcPts val="0"/>
                        </a:spcAft>
                      </a:pPr>
                      <a:r>
                        <a:rPr lang="ru-RU" sz="1800" kern="1200" dirty="0" smtClean="0"/>
                        <a:t>факт</a:t>
                      </a:r>
                      <a:endParaRPr lang="ru-RU" sz="1800" b="1" kern="1200" dirty="0" smtClean="0">
                        <a:solidFill>
                          <a:schemeClr val="tx1"/>
                        </a:solidFill>
                        <a:latin typeface="+mn-lt"/>
                        <a:ea typeface="+mn-ea"/>
                        <a:cs typeface="+mn-cs"/>
                      </a:endParaRPr>
                    </a:p>
                  </a:txBody>
                  <a:tcPr marL="68580" marR="68580" marT="0" marB="0"/>
                </a:tc>
                <a:tc>
                  <a:txBody>
                    <a:bodyPr/>
                    <a:lstStyle/>
                    <a:p>
                      <a:pPr marL="0" algn="ctr" defTabSz="914400" rtl="0" eaLnBrk="1" latinLnBrk="0" hangingPunct="1">
                        <a:lnSpc>
                          <a:spcPct val="115000"/>
                        </a:lnSpc>
                        <a:spcAft>
                          <a:spcPts val="0"/>
                        </a:spcAft>
                      </a:pPr>
                      <a:r>
                        <a:rPr lang="ru-RU" sz="1800" kern="1200" dirty="0" smtClean="0"/>
                        <a:t>2018 оценка</a:t>
                      </a:r>
                      <a:endParaRPr lang="ru-RU" sz="1800" b="1" kern="1200" dirty="0" smtClean="0">
                        <a:solidFill>
                          <a:schemeClr val="tx1"/>
                        </a:solidFill>
                        <a:latin typeface="+mn-lt"/>
                        <a:ea typeface="+mn-ea"/>
                        <a:cs typeface="+mn-cs"/>
                      </a:endParaRPr>
                    </a:p>
                  </a:txBody>
                  <a:tcPr marL="68580" marR="68580" marT="0" marB="0"/>
                </a:tc>
                <a:tc>
                  <a:txBody>
                    <a:bodyPr/>
                    <a:lstStyle/>
                    <a:p>
                      <a:pPr algn="ctr"/>
                      <a:r>
                        <a:rPr lang="ru-RU" sz="1800" kern="1200" dirty="0" smtClean="0"/>
                        <a:t>2030</a:t>
                      </a:r>
                      <a:endParaRPr lang="ru-RU" dirty="0">
                        <a:solidFill>
                          <a:schemeClr val="tx1"/>
                        </a:solidFill>
                      </a:endParaRPr>
                    </a:p>
                  </a:txBody>
                  <a:tcPr/>
                </a:tc>
                <a:tc>
                  <a:txBody>
                    <a:bodyPr/>
                    <a:lstStyle/>
                    <a:p>
                      <a:pPr algn="ctr"/>
                      <a:r>
                        <a:rPr lang="ru-RU" dirty="0" smtClean="0">
                          <a:solidFill>
                            <a:schemeClr val="tx1"/>
                          </a:solidFill>
                        </a:rPr>
                        <a:t>к уровню 2017 г., %</a:t>
                      </a:r>
                      <a:endParaRPr lang="ru-RU" dirty="0">
                        <a:solidFill>
                          <a:schemeClr val="tx1"/>
                        </a:solidFill>
                      </a:endParaRPr>
                    </a:p>
                  </a:txBody>
                  <a:tcPr/>
                </a:tc>
              </a:tr>
              <a:tr h="505422">
                <a:tc>
                  <a:txBody>
                    <a:bodyPr/>
                    <a:lstStyle/>
                    <a:p>
                      <a:pPr indent="3175">
                        <a:lnSpc>
                          <a:spcPct val="115000"/>
                        </a:lnSpc>
                        <a:spcAft>
                          <a:spcPts val="0"/>
                        </a:spcAft>
                      </a:pPr>
                      <a:r>
                        <a:rPr lang="ru-RU" sz="1200" b="1" dirty="0">
                          <a:latin typeface="Times New Roman"/>
                          <a:cs typeface="Times New Roman"/>
                        </a:rPr>
                        <a:t>Охват детей в возрасте 3-7 лет услугами системы дошкольного образования (на конец года), %</a:t>
                      </a:r>
                      <a:endParaRPr lang="ru-RU" sz="1200" b="1" dirty="0">
                        <a:latin typeface="Calibri"/>
                      </a:endParaRPr>
                    </a:p>
                  </a:txBody>
                  <a:tcPr marL="68580" marR="68580" marT="0" marB="0"/>
                </a:tc>
                <a:tc>
                  <a:txBody>
                    <a:bodyPr/>
                    <a:lstStyle/>
                    <a:p>
                      <a:pPr algn="ctr" fontAlgn="base">
                        <a:lnSpc>
                          <a:spcPct val="115000"/>
                        </a:lnSpc>
                        <a:spcAft>
                          <a:spcPts val="0"/>
                        </a:spcAft>
                      </a:pPr>
                      <a:r>
                        <a:rPr lang="ru-RU" sz="1600" b="1" dirty="0">
                          <a:latin typeface="Times New Roman"/>
                          <a:cs typeface="Times New Roman"/>
                        </a:rPr>
                        <a:t>43,93</a:t>
                      </a:r>
                      <a:endParaRPr lang="ru-RU" sz="1600" b="1" dirty="0">
                        <a:latin typeface="Calibri"/>
                      </a:endParaRPr>
                    </a:p>
                  </a:txBody>
                  <a:tcPr marL="68580" marR="68580" marT="0" marB="0"/>
                </a:tc>
                <a:tc>
                  <a:txBody>
                    <a:bodyPr/>
                    <a:lstStyle/>
                    <a:p>
                      <a:pPr algn="ctr" fontAlgn="base">
                        <a:lnSpc>
                          <a:spcPct val="115000"/>
                        </a:lnSpc>
                        <a:spcAft>
                          <a:spcPts val="0"/>
                        </a:spcAft>
                      </a:pPr>
                      <a:r>
                        <a:rPr lang="ru-RU" sz="1600" b="1" dirty="0">
                          <a:latin typeface="Times New Roman"/>
                          <a:cs typeface="Times New Roman"/>
                        </a:rPr>
                        <a:t>46,8</a:t>
                      </a:r>
                      <a:endParaRPr lang="ru-RU" sz="1600" b="1" dirty="0">
                        <a:latin typeface="Calibri"/>
                      </a:endParaRPr>
                    </a:p>
                  </a:txBody>
                  <a:tcPr marL="68580" marR="68580" marT="0" marB="0"/>
                </a:tc>
                <a:tc>
                  <a:txBody>
                    <a:bodyPr/>
                    <a:lstStyle/>
                    <a:p>
                      <a:pPr marL="0" indent="-36830" algn="ctr" defTabSz="914400" rtl="0" eaLnBrk="1" latinLnBrk="0" hangingPunct="1">
                        <a:lnSpc>
                          <a:spcPct val="115000"/>
                        </a:lnSpc>
                        <a:spcAft>
                          <a:spcPts val="0"/>
                        </a:spcAft>
                      </a:pPr>
                      <a:r>
                        <a:rPr lang="ru-RU" sz="1600" b="1" kern="1200" dirty="0" smtClean="0">
                          <a:solidFill>
                            <a:schemeClr val="tx1"/>
                          </a:solidFill>
                          <a:latin typeface="+mn-lt"/>
                          <a:ea typeface="+mn-ea"/>
                          <a:cs typeface="+mn-cs"/>
                        </a:rPr>
                        <a:t>100</a:t>
                      </a:r>
                      <a:endParaRPr lang="ru-RU" sz="1600" b="1" kern="1200" dirty="0">
                        <a:solidFill>
                          <a:schemeClr val="tx1"/>
                        </a:solidFill>
                        <a:latin typeface="+mn-lt"/>
                        <a:ea typeface="+mn-ea"/>
                        <a:cs typeface="+mn-cs"/>
                      </a:endParaRPr>
                    </a:p>
                  </a:txBody>
                  <a:tcPr/>
                </a:tc>
                <a:tc>
                  <a:txBody>
                    <a:bodyPr/>
                    <a:lstStyle/>
                    <a:p>
                      <a:pPr marL="0" indent="-36830" algn="ctr" defTabSz="914400" rtl="0" eaLnBrk="1" latinLnBrk="0" hangingPunct="1">
                        <a:lnSpc>
                          <a:spcPct val="115000"/>
                        </a:lnSpc>
                        <a:spcAft>
                          <a:spcPts val="0"/>
                        </a:spcAft>
                      </a:pPr>
                      <a:r>
                        <a:rPr lang="ru-RU" sz="1600" b="1" kern="1200" dirty="0" smtClean="0">
                          <a:solidFill>
                            <a:schemeClr val="tx1"/>
                          </a:solidFill>
                          <a:latin typeface="+mn-lt"/>
                          <a:ea typeface="+mn-ea"/>
                          <a:cs typeface="+mn-cs"/>
                        </a:rPr>
                        <a:t>213,7</a:t>
                      </a:r>
                      <a:endParaRPr lang="ru-RU" sz="1600" b="1" kern="1200" dirty="0">
                        <a:solidFill>
                          <a:schemeClr val="tx1"/>
                        </a:solidFill>
                        <a:latin typeface="+mn-lt"/>
                        <a:ea typeface="+mn-ea"/>
                        <a:cs typeface="+mn-cs"/>
                      </a:endParaRPr>
                    </a:p>
                  </a:txBody>
                  <a:tcPr/>
                </a:tc>
              </a:tr>
              <a:tr h="716005">
                <a:tc>
                  <a:txBody>
                    <a:bodyPr/>
                    <a:lstStyle/>
                    <a:p>
                      <a:pPr>
                        <a:lnSpc>
                          <a:spcPct val="115000"/>
                        </a:lnSpc>
                        <a:spcAft>
                          <a:spcPts val="0"/>
                        </a:spcAft>
                      </a:pPr>
                      <a:r>
                        <a:rPr lang="ru-RU" sz="1200" b="1" dirty="0">
                          <a:latin typeface="Times New Roman"/>
                          <a:cs typeface="Times New Roman"/>
                        </a:rPr>
                        <a:t>Доля общеобразовательных учреждений, соответствующих современным требованиям обучения, в общем количестве общеобразовательных учреждений, %</a:t>
                      </a:r>
                      <a:endParaRPr lang="ru-RU" sz="1200" b="1" dirty="0">
                        <a:latin typeface="Calibri"/>
                      </a:endParaRPr>
                    </a:p>
                  </a:txBody>
                  <a:tcPr marL="68580" marR="68580" marT="0" marB="0"/>
                </a:tc>
                <a:tc>
                  <a:txBody>
                    <a:bodyPr/>
                    <a:lstStyle/>
                    <a:p>
                      <a:pPr algn="ctr">
                        <a:lnSpc>
                          <a:spcPct val="115000"/>
                        </a:lnSpc>
                        <a:spcAft>
                          <a:spcPts val="0"/>
                        </a:spcAft>
                      </a:pPr>
                      <a:r>
                        <a:rPr lang="ru-RU" sz="1600" b="1" dirty="0">
                          <a:latin typeface="Times New Roman"/>
                          <a:cs typeface="Times New Roman"/>
                        </a:rPr>
                        <a:t>52,5</a:t>
                      </a:r>
                      <a:endParaRPr lang="ru-RU" sz="1600" b="1" dirty="0">
                        <a:latin typeface="Calibri"/>
                      </a:endParaRPr>
                    </a:p>
                  </a:txBody>
                  <a:tcPr marL="68580" marR="68580" marT="0" marB="0"/>
                </a:tc>
                <a:tc>
                  <a:txBody>
                    <a:bodyPr/>
                    <a:lstStyle/>
                    <a:p>
                      <a:pPr algn="ctr">
                        <a:lnSpc>
                          <a:spcPct val="115000"/>
                        </a:lnSpc>
                        <a:spcAft>
                          <a:spcPts val="0"/>
                        </a:spcAft>
                      </a:pPr>
                      <a:r>
                        <a:rPr lang="ru-RU" sz="1600" b="1">
                          <a:latin typeface="Times New Roman"/>
                          <a:cs typeface="Times New Roman"/>
                        </a:rPr>
                        <a:t>65,0</a:t>
                      </a:r>
                      <a:endParaRPr lang="ru-RU" sz="1600" b="1">
                        <a:latin typeface="Calibri"/>
                      </a:endParaRPr>
                    </a:p>
                  </a:txBody>
                  <a:tcPr marL="68580" marR="68580" marT="0" marB="0"/>
                </a:tc>
                <a:tc>
                  <a:txBody>
                    <a:bodyPr/>
                    <a:lstStyle/>
                    <a:p>
                      <a:pPr indent="-36830" algn="ctr">
                        <a:lnSpc>
                          <a:spcPct val="115000"/>
                        </a:lnSpc>
                        <a:spcAft>
                          <a:spcPts val="0"/>
                        </a:spcAft>
                      </a:pPr>
                      <a:r>
                        <a:rPr lang="ru-RU" sz="1600" b="1" dirty="0" smtClean="0">
                          <a:solidFill>
                            <a:schemeClr val="tx1"/>
                          </a:solidFill>
                          <a:latin typeface="Calibri"/>
                        </a:rPr>
                        <a:t>100</a:t>
                      </a:r>
                      <a:endParaRPr lang="ru-RU" sz="1600" b="1" dirty="0">
                        <a:solidFill>
                          <a:schemeClr val="tx1"/>
                        </a:solidFill>
                        <a:latin typeface="Calibri"/>
                      </a:endParaRPr>
                    </a:p>
                  </a:txBody>
                  <a:tcPr marL="68580" marR="68580" marT="0" marB="0"/>
                </a:tc>
                <a:tc>
                  <a:txBody>
                    <a:bodyPr/>
                    <a:lstStyle/>
                    <a:p>
                      <a:pPr indent="-36830" algn="ctr">
                        <a:lnSpc>
                          <a:spcPct val="115000"/>
                        </a:lnSpc>
                        <a:spcAft>
                          <a:spcPts val="0"/>
                        </a:spcAft>
                      </a:pPr>
                      <a:r>
                        <a:rPr lang="ru-RU" sz="1600" b="1" dirty="0" smtClean="0">
                          <a:solidFill>
                            <a:schemeClr val="tx1"/>
                          </a:solidFill>
                          <a:latin typeface="Calibri"/>
                        </a:rPr>
                        <a:t>153,8</a:t>
                      </a:r>
                      <a:endParaRPr lang="ru-RU" sz="1600" b="1" dirty="0">
                        <a:solidFill>
                          <a:schemeClr val="tx1"/>
                        </a:solidFill>
                        <a:latin typeface="Calibri"/>
                      </a:endParaRPr>
                    </a:p>
                  </a:txBody>
                  <a:tcPr marL="68580" marR="68580" marT="0" marB="0"/>
                </a:tc>
              </a:tr>
              <a:tr h="781094">
                <a:tc>
                  <a:txBody>
                    <a:bodyPr/>
                    <a:lstStyle/>
                    <a:p>
                      <a:pPr>
                        <a:lnSpc>
                          <a:spcPct val="100000"/>
                        </a:lnSpc>
                        <a:spcAft>
                          <a:spcPts val="0"/>
                        </a:spcAft>
                      </a:pPr>
                      <a:r>
                        <a:rPr lang="ru-RU" sz="1200" b="1" spc="5" dirty="0">
                          <a:latin typeface="Times New Roman"/>
                          <a:cs typeface="Times New Roman"/>
                        </a:rPr>
                        <a:t>Доля выпускников общеобразовательных учреждений, не получивших аттестат</a:t>
                      </a:r>
                      <a:endParaRPr lang="ru-RU" sz="1200" b="1" dirty="0">
                        <a:latin typeface="Calibri"/>
                      </a:endParaRPr>
                    </a:p>
                    <a:p>
                      <a:pPr>
                        <a:lnSpc>
                          <a:spcPct val="100000"/>
                        </a:lnSpc>
                        <a:spcAft>
                          <a:spcPts val="0"/>
                        </a:spcAft>
                      </a:pPr>
                      <a:r>
                        <a:rPr lang="ru-RU" sz="1200" b="1" spc="5" dirty="0">
                          <a:latin typeface="Times New Roman"/>
                          <a:cs typeface="Times New Roman"/>
                        </a:rPr>
                        <a:t>о среднем (полном) образовании, в общей численности выпускников общеобразовательных учреждений, %</a:t>
                      </a:r>
                      <a:endParaRPr lang="ru-RU" sz="1200" b="1" dirty="0">
                        <a:latin typeface="Calibri"/>
                      </a:endParaRPr>
                    </a:p>
                  </a:txBody>
                  <a:tcPr marL="68580" marR="68580" marT="0" marB="0"/>
                </a:tc>
                <a:tc>
                  <a:txBody>
                    <a:bodyPr/>
                    <a:lstStyle/>
                    <a:p>
                      <a:pPr algn="ctr">
                        <a:lnSpc>
                          <a:spcPct val="115000"/>
                        </a:lnSpc>
                        <a:spcAft>
                          <a:spcPts val="0"/>
                        </a:spcAft>
                      </a:pPr>
                      <a:r>
                        <a:rPr lang="ru-RU" sz="1600" b="1" dirty="0">
                          <a:latin typeface="Times New Roman"/>
                          <a:cs typeface="Times New Roman"/>
                        </a:rPr>
                        <a:t>3,8</a:t>
                      </a:r>
                      <a:endParaRPr lang="ru-RU" sz="1600" b="1" dirty="0">
                        <a:latin typeface="Calibri"/>
                      </a:endParaRPr>
                    </a:p>
                  </a:txBody>
                  <a:tcPr marL="68580" marR="68580" marT="0" marB="0"/>
                </a:tc>
                <a:tc>
                  <a:txBody>
                    <a:bodyPr/>
                    <a:lstStyle/>
                    <a:p>
                      <a:pPr algn="ctr">
                        <a:lnSpc>
                          <a:spcPct val="115000"/>
                        </a:lnSpc>
                        <a:spcAft>
                          <a:spcPts val="0"/>
                        </a:spcAft>
                      </a:pPr>
                      <a:r>
                        <a:rPr lang="ru-RU" sz="1600" b="1" dirty="0">
                          <a:latin typeface="Times New Roman"/>
                          <a:cs typeface="Times New Roman"/>
                        </a:rPr>
                        <a:t>3,3</a:t>
                      </a:r>
                      <a:endParaRPr lang="ru-RU" sz="1600" b="1" dirty="0">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1,5</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54,5</a:t>
                      </a:r>
                      <a:endParaRPr lang="ru-RU" sz="1600" b="1" dirty="0">
                        <a:solidFill>
                          <a:schemeClr val="tx1"/>
                        </a:solidFill>
                        <a:latin typeface="Calibri"/>
                      </a:endParaRPr>
                    </a:p>
                  </a:txBody>
                  <a:tcPr marL="68580" marR="68580" marT="0" marB="0"/>
                </a:tc>
              </a:tr>
              <a:tr h="781094">
                <a:tc>
                  <a:txBody>
                    <a:bodyPr/>
                    <a:lstStyle/>
                    <a:p>
                      <a:pPr>
                        <a:lnSpc>
                          <a:spcPct val="100000"/>
                        </a:lnSpc>
                        <a:spcAft>
                          <a:spcPts val="0"/>
                        </a:spcAft>
                      </a:pPr>
                      <a:r>
                        <a:rPr lang="ru-RU" sz="1200" b="1" spc="5" dirty="0">
                          <a:latin typeface="Times New Roman"/>
                          <a:cs typeface="Times New Roman"/>
                        </a:rPr>
                        <a:t>Доля общеобразовательных учреждений, здания которых находятся в аварийном состоянии или требуют капитального ремонта</a:t>
                      </a:r>
                      <a:r>
                        <a:rPr lang="ru-RU" sz="1200" b="1" dirty="0">
                          <a:latin typeface="Times New Roman"/>
                          <a:cs typeface="Times New Roman"/>
                        </a:rPr>
                        <a:t>, в общем количестве общеобразовательных учреждений, %</a:t>
                      </a:r>
                      <a:endParaRPr lang="ru-RU" sz="1200" b="1" dirty="0">
                        <a:latin typeface="Calibri"/>
                      </a:endParaRPr>
                    </a:p>
                  </a:txBody>
                  <a:tcPr marL="68580" marR="68580" marT="0" marB="0"/>
                </a:tc>
                <a:tc>
                  <a:txBody>
                    <a:bodyPr/>
                    <a:lstStyle/>
                    <a:p>
                      <a:pPr algn="ctr">
                        <a:lnSpc>
                          <a:spcPct val="115000"/>
                        </a:lnSpc>
                        <a:spcAft>
                          <a:spcPts val="0"/>
                        </a:spcAft>
                      </a:pPr>
                      <a:r>
                        <a:rPr lang="ru-RU" sz="1600" b="1" dirty="0">
                          <a:latin typeface="Times New Roman"/>
                          <a:cs typeface="Times New Roman"/>
                        </a:rPr>
                        <a:t>47,5</a:t>
                      </a:r>
                      <a:endParaRPr lang="ru-RU" sz="1600" b="1" dirty="0">
                        <a:latin typeface="Calibri"/>
                      </a:endParaRPr>
                    </a:p>
                  </a:txBody>
                  <a:tcPr marL="68580" marR="68580" marT="0" marB="0"/>
                </a:tc>
                <a:tc>
                  <a:txBody>
                    <a:bodyPr/>
                    <a:lstStyle/>
                    <a:p>
                      <a:pPr algn="ctr">
                        <a:lnSpc>
                          <a:spcPct val="115000"/>
                        </a:lnSpc>
                        <a:spcAft>
                          <a:spcPts val="0"/>
                        </a:spcAft>
                      </a:pPr>
                      <a:r>
                        <a:rPr lang="ru-RU" sz="1600" b="1">
                          <a:latin typeface="Times New Roman"/>
                          <a:cs typeface="Times New Roman"/>
                        </a:rPr>
                        <a:t>35</a:t>
                      </a:r>
                      <a:endParaRPr lang="ru-RU" sz="1600" b="1">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0</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0</a:t>
                      </a:r>
                      <a:endParaRPr lang="ru-RU" sz="1600" b="1" dirty="0">
                        <a:solidFill>
                          <a:schemeClr val="tx1"/>
                        </a:solidFill>
                        <a:latin typeface="Calibri"/>
                      </a:endParaRPr>
                    </a:p>
                  </a:txBody>
                  <a:tcPr marL="68580" marR="68580" marT="0" marB="0"/>
                </a:tc>
              </a:tr>
              <a:tr h="716005">
                <a:tc>
                  <a:txBody>
                    <a:bodyPr/>
                    <a:lstStyle/>
                    <a:p>
                      <a:pPr>
                        <a:lnSpc>
                          <a:spcPct val="115000"/>
                        </a:lnSpc>
                        <a:spcAft>
                          <a:spcPts val="0"/>
                        </a:spcAft>
                      </a:pPr>
                      <a:r>
                        <a:rPr lang="ru-RU" sz="1200" b="1" dirty="0">
                          <a:latin typeface="Times New Roman"/>
                          <a:cs typeface="Times New Roman"/>
                        </a:rPr>
                        <a:t>Доля обучающихся в общеобразовательных учреждениях, занимающихся во вторую смену, в общей численности обучающихся в общеобразовательных учреждениях, %</a:t>
                      </a:r>
                      <a:endParaRPr lang="ru-RU" sz="1200" b="1" dirty="0">
                        <a:latin typeface="Calibri"/>
                      </a:endParaRPr>
                    </a:p>
                  </a:txBody>
                  <a:tcPr marL="68580" marR="68580" marT="0" marB="0"/>
                </a:tc>
                <a:tc>
                  <a:txBody>
                    <a:bodyPr/>
                    <a:lstStyle/>
                    <a:p>
                      <a:pPr algn="ctr" fontAlgn="base">
                        <a:lnSpc>
                          <a:spcPct val="115000"/>
                        </a:lnSpc>
                        <a:spcAft>
                          <a:spcPts val="0"/>
                        </a:spcAft>
                      </a:pPr>
                      <a:r>
                        <a:rPr lang="ru-RU" sz="1600" b="1" dirty="0">
                          <a:solidFill>
                            <a:srgbClr val="2D2D2D"/>
                          </a:solidFill>
                          <a:latin typeface="Times New Roman"/>
                          <a:cs typeface="Times New Roman"/>
                        </a:rPr>
                        <a:t>11,4</a:t>
                      </a:r>
                      <a:endParaRPr lang="ru-RU" sz="1600" b="1" dirty="0">
                        <a:latin typeface="Calibri"/>
                      </a:endParaRPr>
                    </a:p>
                  </a:txBody>
                  <a:tcPr marL="68580" marR="68580" marT="0" marB="0"/>
                </a:tc>
                <a:tc>
                  <a:txBody>
                    <a:bodyPr/>
                    <a:lstStyle/>
                    <a:p>
                      <a:pPr algn="ctr" fontAlgn="base">
                        <a:lnSpc>
                          <a:spcPct val="115000"/>
                        </a:lnSpc>
                        <a:spcAft>
                          <a:spcPts val="0"/>
                        </a:spcAft>
                      </a:pPr>
                      <a:r>
                        <a:rPr lang="ru-RU" sz="1600" b="1" dirty="0">
                          <a:solidFill>
                            <a:srgbClr val="2D2D2D"/>
                          </a:solidFill>
                          <a:latin typeface="Times New Roman"/>
                          <a:cs typeface="Times New Roman"/>
                        </a:rPr>
                        <a:t>11,4</a:t>
                      </a:r>
                      <a:endParaRPr lang="ru-RU" sz="1600" b="1" dirty="0">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0</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0</a:t>
                      </a:r>
                      <a:endParaRPr lang="ru-RU" sz="1600" b="1" dirty="0">
                        <a:solidFill>
                          <a:schemeClr val="tx1"/>
                        </a:solidFill>
                        <a:latin typeface="Calibri"/>
                      </a:endParaRPr>
                    </a:p>
                  </a:txBody>
                  <a:tcPr marL="68580" marR="68580" marT="0" marB="0"/>
                </a:tc>
              </a:tr>
              <a:tr h="954674">
                <a:tc>
                  <a:txBody>
                    <a:bodyPr/>
                    <a:lstStyle/>
                    <a:p>
                      <a:pPr fontAlgn="base">
                        <a:lnSpc>
                          <a:spcPct val="115000"/>
                        </a:lnSpc>
                        <a:spcAft>
                          <a:spcPts val="0"/>
                        </a:spcAft>
                      </a:pPr>
                      <a:r>
                        <a:rPr lang="ru-RU" sz="1200" b="1" dirty="0">
                          <a:solidFill>
                            <a:srgbClr val="000000"/>
                          </a:solidFill>
                          <a:latin typeface="Times New Roman"/>
                          <a:cs typeface="Times New Roman"/>
                        </a:rPr>
                        <a:t>Внедрение национальной системы профессионального роста педагогических работников, охватывающей не менее 100  процентов учителей общеобразовательных организаций, %</a:t>
                      </a:r>
                      <a:r>
                        <a:rPr lang="ru-RU" sz="1200" b="1" dirty="0">
                          <a:latin typeface="Times New Roman"/>
                          <a:cs typeface="Times New Roman"/>
                        </a:rPr>
                        <a:t> (повышения квалификации педагогов по программам ФГОС)</a:t>
                      </a:r>
                      <a:endParaRPr lang="ru-RU" sz="1200" b="1" dirty="0">
                        <a:latin typeface="Calibri"/>
                      </a:endParaRPr>
                    </a:p>
                  </a:txBody>
                  <a:tcPr marL="68580" marR="68580" marT="0" marB="0"/>
                </a:tc>
                <a:tc>
                  <a:txBody>
                    <a:bodyPr/>
                    <a:lstStyle/>
                    <a:p>
                      <a:pPr algn="ctr" fontAlgn="base">
                        <a:lnSpc>
                          <a:spcPct val="115000"/>
                        </a:lnSpc>
                        <a:spcAft>
                          <a:spcPts val="0"/>
                        </a:spcAft>
                      </a:pPr>
                      <a:r>
                        <a:rPr lang="ru-RU" sz="1600" b="1" dirty="0">
                          <a:solidFill>
                            <a:srgbClr val="2D2D2D"/>
                          </a:solidFill>
                          <a:latin typeface="Times New Roman"/>
                          <a:cs typeface="Times New Roman"/>
                        </a:rPr>
                        <a:t>70</a:t>
                      </a:r>
                      <a:endParaRPr lang="ru-RU" sz="1600" b="1" dirty="0">
                        <a:latin typeface="Calibri"/>
                      </a:endParaRPr>
                    </a:p>
                  </a:txBody>
                  <a:tcPr marL="68580" marR="68580" marT="0" marB="0"/>
                </a:tc>
                <a:tc>
                  <a:txBody>
                    <a:bodyPr/>
                    <a:lstStyle/>
                    <a:p>
                      <a:pPr algn="ctr" fontAlgn="base">
                        <a:lnSpc>
                          <a:spcPct val="115000"/>
                        </a:lnSpc>
                        <a:spcAft>
                          <a:spcPts val="0"/>
                        </a:spcAft>
                      </a:pPr>
                      <a:r>
                        <a:rPr lang="ru-RU" sz="1600" b="1" dirty="0">
                          <a:solidFill>
                            <a:srgbClr val="2D2D2D"/>
                          </a:solidFill>
                          <a:latin typeface="Times New Roman"/>
                          <a:cs typeface="Times New Roman"/>
                        </a:rPr>
                        <a:t>80</a:t>
                      </a:r>
                      <a:endParaRPr lang="ru-RU" sz="1600" b="1" dirty="0">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100</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125</a:t>
                      </a:r>
                      <a:endParaRPr lang="ru-RU" sz="1600" b="1" dirty="0">
                        <a:solidFill>
                          <a:schemeClr val="tx1"/>
                        </a:solidFill>
                        <a:latin typeface="Calibri"/>
                      </a:endParaRPr>
                    </a:p>
                  </a:txBody>
                  <a:tcPr marL="68580" marR="68580" marT="0" marB="0"/>
                </a:tc>
              </a:tr>
              <a:tr h="477337">
                <a:tc>
                  <a:txBody>
                    <a:bodyPr/>
                    <a:lstStyle/>
                    <a:p>
                      <a:pPr fontAlgn="base">
                        <a:lnSpc>
                          <a:spcPct val="115000"/>
                        </a:lnSpc>
                        <a:spcAft>
                          <a:spcPts val="0"/>
                        </a:spcAft>
                      </a:pPr>
                      <a:r>
                        <a:rPr lang="ru-RU" sz="1200" b="1" dirty="0">
                          <a:latin typeface="Times New Roman"/>
                          <a:cs typeface="Times New Roman"/>
                        </a:rPr>
                        <a:t>Переход   на третью ступень ФГОС в МОУ СОШ № 2, 63, 78 п. Чернышевск, %</a:t>
                      </a:r>
                      <a:endParaRPr lang="ru-RU" sz="1200" b="1" dirty="0">
                        <a:latin typeface="Calibri"/>
                      </a:endParaRPr>
                    </a:p>
                  </a:txBody>
                  <a:tcPr marL="68580" marR="68580" marT="0" marB="0"/>
                </a:tc>
                <a:tc>
                  <a:txBody>
                    <a:bodyPr/>
                    <a:lstStyle/>
                    <a:p>
                      <a:pPr algn="ctr" fontAlgn="base">
                        <a:lnSpc>
                          <a:spcPct val="115000"/>
                        </a:lnSpc>
                        <a:spcAft>
                          <a:spcPts val="0"/>
                        </a:spcAft>
                      </a:pPr>
                      <a:r>
                        <a:rPr lang="ru-RU" sz="1600" b="1" dirty="0">
                          <a:solidFill>
                            <a:srgbClr val="2D2D2D"/>
                          </a:solidFill>
                          <a:latin typeface="Times New Roman"/>
                          <a:cs typeface="Times New Roman"/>
                        </a:rPr>
                        <a:t>15,3</a:t>
                      </a:r>
                      <a:endParaRPr lang="ru-RU" sz="1600" b="1" dirty="0">
                        <a:latin typeface="Calibri"/>
                      </a:endParaRPr>
                    </a:p>
                  </a:txBody>
                  <a:tcPr marL="68580" marR="68580" marT="0" marB="0"/>
                </a:tc>
                <a:tc>
                  <a:txBody>
                    <a:bodyPr/>
                    <a:lstStyle/>
                    <a:p>
                      <a:pPr algn="ctr" fontAlgn="base">
                        <a:lnSpc>
                          <a:spcPct val="115000"/>
                        </a:lnSpc>
                        <a:spcAft>
                          <a:spcPts val="0"/>
                        </a:spcAft>
                      </a:pPr>
                      <a:r>
                        <a:rPr lang="ru-RU" sz="1600" b="1" dirty="0">
                          <a:solidFill>
                            <a:srgbClr val="2D2D2D"/>
                          </a:solidFill>
                          <a:latin typeface="Times New Roman"/>
                          <a:cs typeface="Times New Roman"/>
                        </a:rPr>
                        <a:t>23</a:t>
                      </a:r>
                      <a:endParaRPr lang="ru-RU" sz="1600" b="1" dirty="0">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100</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435</a:t>
                      </a:r>
                      <a:endParaRPr lang="ru-RU" sz="1600" b="1" dirty="0">
                        <a:solidFill>
                          <a:schemeClr val="tx1"/>
                        </a:solidFill>
                        <a:latin typeface="Calibri"/>
                      </a:endParaRPr>
                    </a:p>
                  </a:txBody>
                  <a:tcPr marL="68580" marR="68580" marT="0" marB="0"/>
                </a:tc>
              </a:tr>
            </a:tbl>
          </a:graphicData>
        </a:graphic>
      </p:graphicFrame>
    </p:spTree>
  </p:cSld>
  <p:clrMapOvr>
    <a:masterClrMapping/>
  </p:clrMapOvr>
  <p:transition advTm="2691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142853"/>
            <a:ext cx="8858312" cy="646331"/>
          </a:xfrm>
          <a:prstGeom prst="rect">
            <a:avLst/>
          </a:prstGeom>
          <a:noFill/>
        </p:spPr>
        <p:txBody>
          <a:bodyPr wrap="square" rtlCol="0">
            <a:spAutoFit/>
          </a:bodyPr>
          <a:lstStyle/>
          <a:p>
            <a:pPr marL="0" lvl="1"/>
            <a:r>
              <a:rPr lang="ru-RU" b="1" dirty="0" smtClean="0"/>
              <a:t>Развитие человеческого капитала и социальной сферы</a:t>
            </a:r>
            <a:endParaRPr lang="ru-RU" sz="1400" dirty="0" smtClean="0"/>
          </a:p>
          <a:p>
            <a:endParaRPr lang="ru-RU" dirty="0"/>
          </a:p>
        </p:txBody>
      </p:sp>
      <p:sp>
        <p:nvSpPr>
          <p:cNvPr id="3" name="TextBox 2"/>
          <p:cNvSpPr txBox="1"/>
          <p:nvPr/>
        </p:nvSpPr>
        <p:spPr>
          <a:xfrm>
            <a:off x="142844" y="428604"/>
            <a:ext cx="8786874"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b="1" dirty="0" smtClean="0">
                <a:solidFill>
                  <a:schemeClr val="tx1"/>
                </a:solidFill>
              </a:rPr>
              <a:t>Развитие  молодежной политики</a:t>
            </a:r>
            <a:r>
              <a:rPr lang="ru-RU" dirty="0" smtClean="0">
                <a:solidFill>
                  <a:schemeClr val="tx1"/>
                </a:solidFill>
              </a:rPr>
              <a:t> </a:t>
            </a:r>
            <a:endParaRPr lang="ru-RU" dirty="0">
              <a:solidFill>
                <a:schemeClr val="tx1"/>
              </a:solidFill>
            </a:endParaRPr>
          </a:p>
        </p:txBody>
      </p:sp>
      <p:graphicFrame>
        <p:nvGraphicFramePr>
          <p:cNvPr id="4" name="Схема 3"/>
          <p:cNvGraphicFramePr/>
          <p:nvPr/>
        </p:nvGraphicFramePr>
        <p:xfrm>
          <a:off x="214282" y="928670"/>
          <a:ext cx="8643998" cy="5786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20779"/>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142852"/>
            <a:ext cx="8580690" cy="369332"/>
          </a:xfrm>
          <a:prstGeom prst="rect">
            <a:avLst/>
          </a:prstGeom>
          <a:noFill/>
        </p:spPr>
        <p:txBody>
          <a:bodyPr wrap="square" rtlCol="0">
            <a:spAutoFit/>
          </a:bodyPr>
          <a:lstStyle/>
          <a:p>
            <a:pPr marL="0" lvl="1"/>
            <a:r>
              <a:rPr lang="ru-RU" b="1" dirty="0" smtClean="0"/>
              <a:t>Развитие человеческого капитала и социальной сферы</a:t>
            </a:r>
            <a:endParaRPr lang="ru-RU" sz="1400" dirty="0" smtClean="0"/>
          </a:p>
        </p:txBody>
      </p:sp>
      <p:sp>
        <p:nvSpPr>
          <p:cNvPr id="3" name="TextBox 2"/>
          <p:cNvSpPr txBox="1"/>
          <p:nvPr/>
        </p:nvSpPr>
        <p:spPr>
          <a:xfrm>
            <a:off x="142844" y="500042"/>
            <a:ext cx="8786874" cy="923330"/>
          </a:xfrm>
          <a:prstGeom prst="rect">
            <a:avLst/>
          </a:prstGeom>
          <a:noFill/>
        </p:spPr>
        <p:txBody>
          <a:bodyPr wrap="square" rtlCol="0">
            <a:spAutoFit/>
          </a:bodyPr>
          <a:lstStyle/>
          <a:p>
            <a:r>
              <a:rPr lang="ru-RU" dirty="0" smtClean="0"/>
              <a:t>По итогам исполнения мероприятий, направленных  на развитие  молодежной политики планируется достичь следующих результатов: </a:t>
            </a:r>
          </a:p>
          <a:p>
            <a:endParaRPr lang="ru-RU" dirty="0"/>
          </a:p>
        </p:txBody>
      </p:sp>
      <p:graphicFrame>
        <p:nvGraphicFramePr>
          <p:cNvPr id="4" name="Таблица 3"/>
          <p:cNvGraphicFramePr>
            <a:graphicFrameLocks noGrp="1"/>
          </p:cNvGraphicFramePr>
          <p:nvPr/>
        </p:nvGraphicFramePr>
        <p:xfrm>
          <a:off x="142843" y="1142984"/>
          <a:ext cx="8858312" cy="4404401"/>
        </p:xfrm>
        <a:graphic>
          <a:graphicData uri="http://schemas.openxmlformats.org/drawingml/2006/table">
            <a:tbl>
              <a:tblPr firstRow="1" bandRow="1">
                <a:tableStyleId>{BC89EF96-8CEA-46FF-86C4-4CE0E7609802}</a:tableStyleId>
              </a:tblPr>
              <a:tblGrid>
                <a:gridCol w="4714906"/>
                <a:gridCol w="1071570"/>
                <a:gridCol w="1071570"/>
                <a:gridCol w="857257"/>
                <a:gridCol w="1143009"/>
              </a:tblGrid>
              <a:tr h="758993">
                <a:tc>
                  <a:txBody>
                    <a:bodyPr/>
                    <a:lstStyle/>
                    <a:p>
                      <a:r>
                        <a:rPr lang="ru-RU" sz="1800" kern="1200" dirty="0" smtClean="0"/>
                        <a:t>Показатели</a:t>
                      </a:r>
                      <a:endParaRPr lang="ru-RU" dirty="0">
                        <a:solidFill>
                          <a:schemeClr val="tx1"/>
                        </a:solidFill>
                      </a:endParaRPr>
                    </a:p>
                  </a:txBody>
                  <a:tcPr/>
                </a:tc>
                <a:tc>
                  <a:txBody>
                    <a:bodyPr/>
                    <a:lstStyle/>
                    <a:p>
                      <a:pPr marL="0" algn="ctr" defTabSz="914400" rtl="0" eaLnBrk="1" latinLnBrk="0" hangingPunct="1">
                        <a:lnSpc>
                          <a:spcPct val="115000"/>
                        </a:lnSpc>
                        <a:spcAft>
                          <a:spcPts val="0"/>
                        </a:spcAft>
                      </a:pPr>
                      <a:r>
                        <a:rPr lang="ru-RU" sz="1800" kern="1200" dirty="0" smtClean="0"/>
                        <a:t>2017 </a:t>
                      </a:r>
                    </a:p>
                    <a:p>
                      <a:pPr marL="0" algn="ctr" defTabSz="914400" rtl="0" eaLnBrk="1" latinLnBrk="0" hangingPunct="1">
                        <a:lnSpc>
                          <a:spcPct val="115000"/>
                        </a:lnSpc>
                        <a:spcAft>
                          <a:spcPts val="0"/>
                        </a:spcAft>
                      </a:pPr>
                      <a:r>
                        <a:rPr lang="ru-RU" sz="1800" kern="1200" dirty="0" smtClean="0"/>
                        <a:t>факт</a:t>
                      </a:r>
                      <a:endParaRPr lang="ru-RU" sz="1800" b="1" kern="1200" dirty="0" smtClean="0">
                        <a:solidFill>
                          <a:schemeClr val="tx1"/>
                        </a:solidFill>
                        <a:latin typeface="+mn-lt"/>
                        <a:ea typeface="+mn-ea"/>
                        <a:cs typeface="+mn-cs"/>
                      </a:endParaRPr>
                    </a:p>
                  </a:txBody>
                  <a:tcPr marL="68580" marR="68580" marT="0" marB="0"/>
                </a:tc>
                <a:tc>
                  <a:txBody>
                    <a:bodyPr/>
                    <a:lstStyle/>
                    <a:p>
                      <a:pPr marL="0" algn="ctr" defTabSz="914400" rtl="0" eaLnBrk="1" latinLnBrk="0" hangingPunct="1">
                        <a:lnSpc>
                          <a:spcPct val="115000"/>
                        </a:lnSpc>
                        <a:spcAft>
                          <a:spcPts val="0"/>
                        </a:spcAft>
                      </a:pPr>
                      <a:r>
                        <a:rPr lang="ru-RU" sz="1800" kern="1200" dirty="0" smtClean="0"/>
                        <a:t>2018 оценка</a:t>
                      </a:r>
                      <a:endParaRPr lang="ru-RU" sz="1800" b="1" kern="1200" dirty="0" smtClean="0">
                        <a:solidFill>
                          <a:schemeClr val="tx1"/>
                        </a:solidFill>
                        <a:latin typeface="+mn-lt"/>
                        <a:ea typeface="+mn-ea"/>
                        <a:cs typeface="+mn-cs"/>
                      </a:endParaRPr>
                    </a:p>
                  </a:txBody>
                  <a:tcPr marL="68580" marR="68580" marT="0" marB="0"/>
                </a:tc>
                <a:tc>
                  <a:txBody>
                    <a:bodyPr/>
                    <a:lstStyle/>
                    <a:p>
                      <a:pPr algn="ctr"/>
                      <a:r>
                        <a:rPr lang="ru-RU" sz="1800" kern="1200" dirty="0" smtClean="0"/>
                        <a:t>2030</a:t>
                      </a:r>
                    </a:p>
                    <a:p>
                      <a:pPr algn="ctr"/>
                      <a:r>
                        <a:rPr lang="ru-RU" sz="1800" kern="1200" dirty="0" smtClean="0">
                          <a:solidFill>
                            <a:schemeClr val="tx1"/>
                          </a:solidFill>
                        </a:rPr>
                        <a:t>план</a:t>
                      </a:r>
                      <a:endParaRPr lang="ru-RU" dirty="0">
                        <a:solidFill>
                          <a:schemeClr val="tx1"/>
                        </a:solidFill>
                      </a:endParaRPr>
                    </a:p>
                  </a:txBody>
                  <a:tcPr/>
                </a:tc>
                <a:tc>
                  <a:txBody>
                    <a:bodyPr/>
                    <a:lstStyle/>
                    <a:p>
                      <a:pPr algn="ctr"/>
                      <a:r>
                        <a:rPr lang="ru-RU" dirty="0" smtClean="0">
                          <a:solidFill>
                            <a:schemeClr val="tx1"/>
                          </a:solidFill>
                        </a:rPr>
                        <a:t>к уровню 2017 г., %</a:t>
                      </a:r>
                      <a:endParaRPr lang="ru-RU" dirty="0">
                        <a:solidFill>
                          <a:schemeClr val="tx1"/>
                        </a:solidFill>
                      </a:endParaRPr>
                    </a:p>
                  </a:txBody>
                  <a:tcPr/>
                </a:tc>
              </a:tr>
              <a:tr h="528113">
                <a:tc>
                  <a:txBody>
                    <a:bodyPr/>
                    <a:lstStyle/>
                    <a:p>
                      <a:pPr>
                        <a:lnSpc>
                          <a:spcPct val="115000"/>
                        </a:lnSpc>
                        <a:spcAft>
                          <a:spcPts val="0"/>
                        </a:spcAft>
                      </a:pPr>
                      <a:r>
                        <a:rPr lang="ru-RU" sz="1600" b="1" dirty="0">
                          <a:latin typeface="Times New Roman"/>
                          <a:cs typeface="Times New Roman"/>
                        </a:rPr>
                        <a:t>Доля детей в возрасте 5-18 лет, получающих услуги по дополнительному образованию, в общей численности детей данной возрастной группы, % / чел.</a:t>
                      </a:r>
                      <a:endParaRPr lang="ru-RU" sz="1600" b="1" dirty="0">
                        <a:latin typeface="Calibri"/>
                      </a:endParaRPr>
                    </a:p>
                  </a:txBody>
                  <a:tcPr marL="68580" marR="68580" marT="0" marB="0"/>
                </a:tc>
                <a:tc>
                  <a:txBody>
                    <a:bodyPr/>
                    <a:lstStyle/>
                    <a:p>
                      <a:pPr algn="ctr">
                        <a:lnSpc>
                          <a:spcPct val="115000"/>
                        </a:lnSpc>
                        <a:spcAft>
                          <a:spcPts val="0"/>
                        </a:spcAft>
                      </a:pPr>
                      <a:r>
                        <a:rPr lang="ru-RU" sz="1600" b="1">
                          <a:latin typeface="Times New Roman"/>
                          <a:cs typeface="Times New Roman"/>
                        </a:rPr>
                        <a:t>87,7/</a:t>
                      </a:r>
                      <a:endParaRPr lang="ru-RU" sz="1600" b="1">
                        <a:latin typeface="Calibri"/>
                      </a:endParaRPr>
                    </a:p>
                    <a:p>
                      <a:pPr algn="ctr">
                        <a:lnSpc>
                          <a:spcPct val="115000"/>
                        </a:lnSpc>
                        <a:spcAft>
                          <a:spcPts val="0"/>
                        </a:spcAft>
                      </a:pPr>
                      <a:r>
                        <a:rPr lang="ru-RU" sz="1600" b="1">
                          <a:latin typeface="Times New Roman"/>
                          <a:cs typeface="Times New Roman"/>
                        </a:rPr>
                        <a:t>4121</a:t>
                      </a:r>
                      <a:endParaRPr lang="ru-RU" sz="1600" b="1">
                        <a:latin typeface="Calibri"/>
                      </a:endParaRPr>
                    </a:p>
                  </a:txBody>
                  <a:tcPr marL="68580" marR="68580" marT="0" marB="0"/>
                </a:tc>
                <a:tc>
                  <a:txBody>
                    <a:bodyPr/>
                    <a:lstStyle/>
                    <a:p>
                      <a:pPr algn="ctr">
                        <a:lnSpc>
                          <a:spcPct val="115000"/>
                        </a:lnSpc>
                        <a:spcAft>
                          <a:spcPts val="0"/>
                        </a:spcAft>
                      </a:pPr>
                      <a:r>
                        <a:rPr lang="ru-RU" sz="1600" b="1">
                          <a:latin typeface="Times New Roman"/>
                          <a:cs typeface="Times New Roman"/>
                        </a:rPr>
                        <a:t>87,8/</a:t>
                      </a:r>
                      <a:endParaRPr lang="ru-RU" sz="1600" b="1">
                        <a:latin typeface="Calibri"/>
                      </a:endParaRPr>
                    </a:p>
                    <a:p>
                      <a:pPr algn="ctr">
                        <a:lnSpc>
                          <a:spcPct val="115000"/>
                        </a:lnSpc>
                        <a:spcAft>
                          <a:spcPts val="0"/>
                        </a:spcAft>
                      </a:pPr>
                      <a:r>
                        <a:rPr lang="ru-RU" sz="1600" b="1">
                          <a:latin typeface="Times New Roman"/>
                          <a:cs typeface="Times New Roman"/>
                        </a:rPr>
                        <a:t>4080</a:t>
                      </a:r>
                      <a:endParaRPr lang="ru-RU" sz="1600" b="1">
                        <a:latin typeface="Calibri"/>
                      </a:endParaRPr>
                    </a:p>
                  </a:txBody>
                  <a:tcPr marL="68580" marR="68580" marT="0" marB="0"/>
                </a:tc>
                <a:tc>
                  <a:txBody>
                    <a:bodyPr/>
                    <a:lstStyle/>
                    <a:p>
                      <a:pPr marL="0" indent="-36830" algn="ctr" defTabSz="914400" rtl="0" eaLnBrk="1" latinLnBrk="0" hangingPunct="1">
                        <a:lnSpc>
                          <a:spcPct val="115000"/>
                        </a:lnSpc>
                        <a:spcAft>
                          <a:spcPts val="0"/>
                        </a:spcAft>
                      </a:pPr>
                      <a:r>
                        <a:rPr lang="ru-RU" sz="1600" b="1" kern="1200" dirty="0" smtClean="0">
                          <a:solidFill>
                            <a:schemeClr val="tx1"/>
                          </a:solidFill>
                          <a:latin typeface="+mn-lt"/>
                          <a:ea typeface="+mn-ea"/>
                          <a:cs typeface="+mn-cs"/>
                        </a:rPr>
                        <a:t>90,0/</a:t>
                      </a:r>
                    </a:p>
                    <a:p>
                      <a:pPr marL="0" indent="-36830" algn="ctr" defTabSz="914400" rtl="0" eaLnBrk="1" latinLnBrk="0" hangingPunct="1">
                        <a:lnSpc>
                          <a:spcPct val="115000"/>
                        </a:lnSpc>
                        <a:spcAft>
                          <a:spcPts val="0"/>
                        </a:spcAft>
                      </a:pPr>
                      <a:r>
                        <a:rPr lang="ru-RU" sz="1600" b="1" kern="1200" dirty="0" smtClean="0">
                          <a:solidFill>
                            <a:schemeClr val="tx1"/>
                          </a:solidFill>
                          <a:latin typeface="+mn-lt"/>
                          <a:ea typeface="+mn-ea"/>
                          <a:cs typeface="+mn-cs"/>
                        </a:rPr>
                        <a:t>4183</a:t>
                      </a:r>
                      <a:endParaRPr lang="ru-RU" sz="1600" b="1" kern="1200" dirty="0">
                        <a:solidFill>
                          <a:schemeClr val="tx1"/>
                        </a:solidFill>
                        <a:latin typeface="+mn-lt"/>
                        <a:ea typeface="+mn-ea"/>
                        <a:cs typeface="+mn-cs"/>
                      </a:endParaRPr>
                    </a:p>
                  </a:txBody>
                  <a:tcPr/>
                </a:tc>
                <a:tc>
                  <a:txBody>
                    <a:bodyPr/>
                    <a:lstStyle/>
                    <a:p>
                      <a:pPr marL="0" indent="-36830" algn="ctr" defTabSz="914400" rtl="0" eaLnBrk="1" latinLnBrk="0" hangingPunct="1">
                        <a:lnSpc>
                          <a:spcPct val="115000"/>
                        </a:lnSpc>
                        <a:spcAft>
                          <a:spcPts val="0"/>
                        </a:spcAft>
                      </a:pPr>
                      <a:r>
                        <a:rPr lang="ru-RU" sz="1600" b="1" kern="1200" dirty="0" smtClean="0">
                          <a:solidFill>
                            <a:schemeClr val="tx1"/>
                          </a:solidFill>
                          <a:latin typeface="+mn-lt"/>
                          <a:ea typeface="+mn-ea"/>
                          <a:cs typeface="+mn-cs"/>
                        </a:rPr>
                        <a:t>102,6</a:t>
                      </a:r>
                    </a:p>
                    <a:p>
                      <a:pPr marL="0" indent="-36830" algn="ctr" defTabSz="914400" rtl="0" eaLnBrk="1" latinLnBrk="0" hangingPunct="1">
                        <a:lnSpc>
                          <a:spcPct val="115000"/>
                        </a:lnSpc>
                        <a:spcAft>
                          <a:spcPts val="0"/>
                        </a:spcAft>
                      </a:pPr>
                      <a:endParaRPr lang="ru-RU" sz="1600" b="1" kern="1200" dirty="0">
                        <a:solidFill>
                          <a:schemeClr val="tx1"/>
                        </a:solidFill>
                        <a:latin typeface="+mn-lt"/>
                        <a:ea typeface="+mn-ea"/>
                        <a:cs typeface="+mn-cs"/>
                      </a:endParaRPr>
                    </a:p>
                  </a:txBody>
                  <a:tcPr/>
                </a:tc>
              </a:tr>
              <a:tr h="748150">
                <a:tc>
                  <a:txBody>
                    <a:bodyPr/>
                    <a:lstStyle/>
                    <a:p>
                      <a:pPr>
                        <a:lnSpc>
                          <a:spcPct val="115000"/>
                        </a:lnSpc>
                        <a:spcAft>
                          <a:spcPts val="0"/>
                        </a:spcAft>
                      </a:pPr>
                      <a:r>
                        <a:rPr lang="ru-RU" sz="1600" b="1" dirty="0">
                          <a:latin typeface="Times New Roman"/>
                          <a:cs typeface="Times New Roman"/>
                        </a:rPr>
                        <a:t>Доля молодых людей, участвующих в деятельности детских и молодежных общественных объединений, в общем количестве молодежи», %</a:t>
                      </a:r>
                      <a:endParaRPr lang="ru-RU" sz="1600" b="1" dirty="0">
                        <a:latin typeface="Calibri"/>
                      </a:endParaRPr>
                    </a:p>
                  </a:txBody>
                  <a:tcPr marL="68580" marR="68580" marT="0" marB="0"/>
                </a:tc>
                <a:tc>
                  <a:txBody>
                    <a:bodyPr/>
                    <a:lstStyle/>
                    <a:p>
                      <a:pPr algn="ctr" fontAlgn="base">
                        <a:lnSpc>
                          <a:spcPct val="115000"/>
                        </a:lnSpc>
                        <a:spcAft>
                          <a:spcPts val="0"/>
                        </a:spcAft>
                      </a:pPr>
                      <a:r>
                        <a:rPr lang="ru-RU" sz="1600" b="1">
                          <a:latin typeface="Times New Roman"/>
                          <a:cs typeface="Times New Roman"/>
                        </a:rPr>
                        <a:t>45</a:t>
                      </a:r>
                      <a:endParaRPr lang="ru-RU" sz="1600" b="1">
                        <a:latin typeface="Calibri"/>
                      </a:endParaRPr>
                    </a:p>
                  </a:txBody>
                  <a:tcPr marL="68580" marR="68580" marT="0" marB="0"/>
                </a:tc>
                <a:tc>
                  <a:txBody>
                    <a:bodyPr/>
                    <a:lstStyle/>
                    <a:p>
                      <a:pPr algn="ctr" fontAlgn="base">
                        <a:lnSpc>
                          <a:spcPct val="115000"/>
                        </a:lnSpc>
                        <a:spcAft>
                          <a:spcPts val="0"/>
                        </a:spcAft>
                      </a:pPr>
                      <a:r>
                        <a:rPr lang="ru-RU" sz="1600" b="1">
                          <a:latin typeface="Times New Roman"/>
                          <a:cs typeface="Times New Roman"/>
                        </a:rPr>
                        <a:t>45,5</a:t>
                      </a:r>
                      <a:endParaRPr lang="ru-RU" sz="1600" b="1">
                        <a:latin typeface="Calibri"/>
                      </a:endParaRPr>
                    </a:p>
                  </a:txBody>
                  <a:tcPr marL="68580" marR="68580" marT="0" marB="0"/>
                </a:tc>
                <a:tc>
                  <a:txBody>
                    <a:bodyPr/>
                    <a:lstStyle/>
                    <a:p>
                      <a:pPr indent="-36830" algn="ctr">
                        <a:lnSpc>
                          <a:spcPct val="115000"/>
                        </a:lnSpc>
                        <a:spcAft>
                          <a:spcPts val="0"/>
                        </a:spcAft>
                      </a:pPr>
                      <a:r>
                        <a:rPr lang="ru-RU" sz="1600" b="1" dirty="0" smtClean="0">
                          <a:solidFill>
                            <a:schemeClr val="tx1"/>
                          </a:solidFill>
                          <a:latin typeface="Calibri"/>
                        </a:rPr>
                        <a:t>51,5</a:t>
                      </a:r>
                      <a:endParaRPr lang="ru-RU" sz="1600" b="1" dirty="0">
                        <a:solidFill>
                          <a:schemeClr val="tx1"/>
                        </a:solidFill>
                        <a:latin typeface="Calibri"/>
                      </a:endParaRPr>
                    </a:p>
                  </a:txBody>
                  <a:tcPr marL="68580" marR="68580" marT="0" marB="0"/>
                </a:tc>
                <a:tc>
                  <a:txBody>
                    <a:bodyPr/>
                    <a:lstStyle/>
                    <a:p>
                      <a:pPr indent="-36830" algn="ctr">
                        <a:lnSpc>
                          <a:spcPct val="115000"/>
                        </a:lnSpc>
                        <a:spcAft>
                          <a:spcPts val="0"/>
                        </a:spcAft>
                      </a:pPr>
                      <a:r>
                        <a:rPr lang="ru-RU" sz="1600" b="1" dirty="0" smtClean="0">
                          <a:solidFill>
                            <a:schemeClr val="tx1"/>
                          </a:solidFill>
                          <a:latin typeface="Calibri"/>
                        </a:rPr>
                        <a:t>113,2</a:t>
                      </a:r>
                      <a:endParaRPr lang="ru-RU" sz="1600" b="1" dirty="0">
                        <a:solidFill>
                          <a:schemeClr val="tx1"/>
                        </a:solidFill>
                        <a:latin typeface="Calibri"/>
                      </a:endParaRPr>
                    </a:p>
                  </a:txBody>
                  <a:tcPr marL="68580" marR="68580" marT="0" marB="0"/>
                </a:tc>
              </a:tr>
              <a:tr h="816161">
                <a:tc>
                  <a:txBody>
                    <a:bodyPr/>
                    <a:lstStyle/>
                    <a:p>
                      <a:pPr fontAlgn="base">
                        <a:lnSpc>
                          <a:spcPct val="115000"/>
                        </a:lnSpc>
                        <a:spcAft>
                          <a:spcPts val="0"/>
                        </a:spcAft>
                      </a:pPr>
                      <a:r>
                        <a:rPr lang="ru-RU" sz="1600" b="1" dirty="0">
                          <a:latin typeface="Times New Roman"/>
                          <a:cs typeface="Times New Roman"/>
                        </a:rPr>
                        <a:t>Доля молодых людей, участвующих в мероприятиях (конкурсах, фестивалях, олимпиадах) научно-технической направленности, в % от  общего количества молодежи</a:t>
                      </a:r>
                      <a:endParaRPr lang="ru-RU" sz="1600" b="1" dirty="0">
                        <a:latin typeface="Calibri"/>
                      </a:endParaRPr>
                    </a:p>
                  </a:txBody>
                  <a:tcPr marL="68580" marR="68580" marT="0" marB="0"/>
                </a:tc>
                <a:tc>
                  <a:txBody>
                    <a:bodyPr/>
                    <a:lstStyle/>
                    <a:p>
                      <a:pPr algn="ctr" fontAlgn="base">
                        <a:lnSpc>
                          <a:spcPct val="115000"/>
                        </a:lnSpc>
                        <a:spcAft>
                          <a:spcPts val="0"/>
                        </a:spcAft>
                      </a:pPr>
                      <a:r>
                        <a:rPr lang="ru-RU" sz="1600" b="1" dirty="0">
                          <a:latin typeface="Times New Roman"/>
                          <a:cs typeface="Times New Roman"/>
                        </a:rPr>
                        <a:t>22</a:t>
                      </a:r>
                      <a:endParaRPr lang="ru-RU" sz="1600" b="1" dirty="0">
                        <a:latin typeface="Calibri"/>
                      </a:endParaRPr>
                    </a:p>
                  </a:txBody>
                  <a:tcPr marL="68580" marR="68580" marT="0" marB="0"/>
                </a:tc>
                <a:tc>
                  <a:txBody>
                    <a:bodyPr/>
                    <a:lstStyle/>
                    <a:p>
                      <a:pPr algn="ctr" fontAlgn="base">
                        <a:lnSpc>
                          <a:spcPct val="115000"/>
                        </a:lnSpc>
                        <a:spcAft>
                          <a:spcPts val="0"/>
                        </a:spcAft>
                      </a:pPr>
                      <a:r>
                        <a:rPr lang="ru-RU" sz="1600" b="1" dirty="0">
                          <a:latin typeface="Times New Roman"/>
                          <a:cs typeface="Times New Roman"/>
                        </a:rPr>
                        <a:t>25</a:t>
                      </a:r>
                      <a:endParaRPr lang="ru-RU" sz="1600" b="1" dirty="0">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60</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240</a:t>
                      </a:r>
                      <a:endParaRPr lang="ru-RU" sz="1600" b="1" dirty="0">
                        <a:solidFill>
                          <a:schemeClr val="tx1"/>
                        </a:solidFill>
                        <a:latin typeface="Calibri"/>
                      </a:endParaRPr>
                    </a:p>
                  </a:txBody>
                  <a:tcPr marL="68580" marR="68580" marT="0" marB="0"/>
                </a:tc>
              </a:tr>
            </a:tbl>
          </a:graphicData>
        </a:graphic>
      </p:graphicFrame>
    </p:spTree>
  </p:cSld>
  <p:clrMapOvr>
    <a:masterClrMapping/>
  </p:clrMapOvr>
  <p:transition advTm="24211"/>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142853"/>
            <a:ext cx="8786874" cy="646331"/>
          </a:xfrm>
          <a:prstGeom prst="rect">
            <a:avLst/>
          </a:prstGeom>
          <a:noFill/>
        </p:spPr>
        <p:txBody>
          <a:bodyPr wrap="square" rtlCol="0">
            <a:spAutoFit/>
          </a:bodyPr>
          <a:lstStyle/>
          <a:p>
            <a:pPr marL="0" lvl="1"/>
            <a:r>
              <a:rPr lang="ru-RU" b="1" dirty="0" smtClean="0"/>
              <a:t>Развитие человеческого капитала и социальной сферы</a:t>
            </a:r>
            <a:endParaRPr lang="ru-RU" sz="1400" dirty="0" smtClean="0"/>
          </a:p>
          <a:p>
            <a:endParaRPr lang="ru-RU" dirty="0"/>
          </a:p>
        </p:txBody>
      </p:sp>
      <p:sp>
        <p:nvSpPr>
          <p:cNvPr id="3" name="TextBox 2"/>
          <p:cNvSpPr txBox="1"/>
          <p:nvPr/>
        </p:nvSpPr>
        <p:spPr>
          <a:xfrm>
            <a:off x="142844" y="428604"/>
            <a:ext cx="8786874"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b="1" dirty="0" smtClean="0">
                <a:solidFill>
                  <a:schemeClr val="tx1"/>
                </a:solidFill>
              </a:rPr>
              <a:t>Развитие культуры</a:t>
            </a:r>
            <a:endParaRPr lang="ru-RU" b="1" dirty="0">
              <a:solidFill>
                <a:schemeClr val="tx1"/>
              </a:solidFill>
            </a:endParaRPr>
          </a:p>
        </p:txBody>
      </p:sp>
      <p:graphicFrame>
        <p:nvGraphicFramePr>
          <p:cNvPr id="4" name="Схема 3"/>
          <p:cNvGraphicFramePr/>
          <p:nvPr/>
        </p:nvGraphicFramePr>
        <p:xfrm>
          <a:off x="142844" y="928670"/>
          <a:ext cx="6000792" cy="5786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429256" y="1857364"/>
            <a:ext cx="3714744" cy="830997"/>
          </a:xfrm>
          <a:prstGeom prst="rect">
            <a:avLst/>
          </a:prstGeom>
          <a:noFill/>
        </p:spPr>
        <p:txBody>
          <a:bodyPr wrap="square" rtlCol="0">
            <a:spAutoFit/>
          </a:bodyPr>
          <a:lstStyle/>
          <a:p>
            <a:pPr algn="r"/>
            <a:r>
              <a:rPr lang="ru-RU" sz="1200" b="1" dirty="0" smtClean="0"/>
              <a:t>Приобретение музыкальных инструментов, сценических костюмов и реквизита, компьютерной техники, оргтехники, мебели, телевизоров, музыкального, звукового и светового оборудования</a:t>
            </a:r>
            <a:endParaRPr lang="ru-RU" sz="1200" b="1" dirty="0"/>
          </a:p>
        </p:txBody>
      </p:sp>
      <p:sp>
        <p:nvSpPr>
          <p:cNvPr id="6" name="Стрелка вправо 5"/>
          <p:cNvSpPr/>
          <p:nvPr/>
        </p:nvSpPr>
        <p:spPr>
          <a:xfrm>
            <a:off x="5286380" y="2071678"/>
            <a:ext cx="285752" cy="357190"/>
          </a:xfrm>
          <a:prstGeom prst="rightArrow">
            <a:avLst>
              <a:gd name="adj1" fmla="val 50000"/>
              <a:gd name="adj2" fmla="val 63333"/>
            </a:avLst>
          </a:prstGeom>
          <a:solidFill>
            <a:schemeClr val="bg1">
              <a:lumMod val="6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7" name="TextBox 6"/>
          <p:cNvSpPr txBox="1"/>
          <p:nvPr/>
        </p:nvSpPr>
        <p:spPr>
          <a:xfrm>
            <a:off x="5500694" y="857233"/>
            <a:ext cx="3500462" cy="1015663"/>
          </a:xfrm>
          <a:prstGeom prst="rect">
            <a:avLst/>
          </a:prstGeom>
          <a:noFill/>
        </p:spPr>
        <p:txBody>
          <a:bodyPr wrap="square" rtlCol="0">
            <a:spAutoFit/>
          </a:bodyPr>
          <a:lstStyle/>
          <a:p>
            <a:pPr algn="r"/>
            <a:r>
              <a:rPr lang="ru-RU" sz="1200" b="1" dirty="0" smtClean="0"/>
              <a:t>Капитальный ремонт зданий домов культуры, в том числе направленный на обеспечение условий доступности учреждений культуры для граждан с ограниченными возможностями здоровья</a:t>
            </a:r>
            <a:endParaRPr lang="ru-RU" sz="1200" b="1" dirty="0"/>
          </a:p>
        </p:txBody>
      </p:sp>
      <p:sp>
        <p:nvSpPr>
          <p:cNvPr id="8" name="Стрелка вправо 7"/>
          <p:cNvSpPr/>
          <p:nvPr/>
        </p:nvSpPr>
        <p:spPr>
          <a:xfrm>
            <a:off x="5286380" y="1142984"/>
            <a:ext cx="285752" cy="357190"/>
          </a:xfrm>
          <a:prstGeom prst="rightArrow">
            <a:avLst>
              <a:gd name="adj1" fmla="val 50000"/>
              <a:gd name="adj2" fmla="val 63333"/>
            </a:avLst>
          </a:prstGeom>
          <a:solidFill>
            <a:schemeClr val="bg1">
              <a:lumMod val="6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9" name="TextBox 8"/>
          <p:cNvSpPr txBox="1"/>
          <p:nvPr/>
        </p:nvSpPr>
        <p:spPr>
          <a:xfrm>
            <a:off x="5572133" y="3571876"/>
            <a:ext cx="3429023" cy="1200329"/>
          </a:xfrm>
          <a:prstGeom prst="rect">
            <a:avLst/>
          </a:prstGeom>
          <a:noFill/>
        </p:spPr>
        <p:txBody>
          <a:bodyPr wrap="square" rtlCol="0">
            <a:spAutoFit/>
          </a:bodyPr>
          <a:lstStyle/>
          <a:p>
            <a:pPr algn="r"/>
            <a:r>
              <a:rPr lang="ru-RU" sz="1200" b="1" dirty="0" smtClean="0"/>
              <a:t>Оснащение техникой и подключение библиотек к сети Интернет, создание автоматизированных информационно-библиотечных систем для формирования электронных баз данных, сводных каталогов библиотек, ведение электронного каталога в библиотеках</a:t>
            </a:r>
            <a:endParaRPr lang="ru-RU" sz="1200" b="1" dirty="0"/>
          </a:p>
        </p:txBody>
      </p:sp>
      <p:sp>
        <p:nvSpPr>
          <p:cNvPr id="10" name="Стрелка вправо 9"/>
          <p:cNvSpPr/>
          <p:nvPr/>
        </p:nvSpPr>
        <p:spPr>
          <a:xfrm>
            <a:off x="5286380" y="3071810"/>
            <a:ext cx="285752" cy="357190"/>
          </a:xfrm>
          <a:prstGeom prst="rightArrow">
            <a:avLst>
              <a:gd name="adj1" fmla="val 50000"/>
              <a:gd name="adj2" fmla="val 63333"/>
            </a:avLst>
          </a:prstGeom>
          <a:solidFill>
            <a:schemeClr val="bg1">
              <a:lumMod val="6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11" name="Стрелка вправо 10"/>
          <p:cNvSpPr/>
          <p:nvPr/>
        </p:nvSpPr>
        <p:spPr>
          <a:xfrm>
            <a:off x="5286380" y="4143380"/>
            <a:ext cx="285752" cy="357190"/>
          </a:xfrm>
          <a:prstGeom prst="rightArrow">
            <a:avLst>
              <a:gd name="adj1" fmla="val 50000"/>
              <a:gd name="adj2" fmla="val 63333"/>
            </a:avLst>
          </a:prstGeom>
          <a:solidFill>
            <a:schemeClr val="bg1">
              <a:lumMod val="6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12" name="TextBox 11"/>
          <p:cNvSpPr txBox="1"/>
          <p:nvPr/>
        </p:nvSpPr>
        <p:spPr>
          <a:xfrm>
            <a:off x="5786446" y="2857496"/>
            <a:ext cx="3214710" cy="692497"/>
          </a:xfrm>
          <a:prstGeom prst="rect">
            <a:avLst/>
          </a:prstGeom>
          <a:noFill/>
        </p:spPr>
        <p:txBody>
          <a:bodyPr wrap="square" rtlCol="0">
            <a:spAutoFit/>
          </a:bodyPr>
          <a:lstStyle/>
          <a:p>
            <a:pPr algn="r"/>
            <a:r>
              <a:rPr lang="ru-RU" sz="1300" b="1" dirty="0" smtClean="0"/>
              <a:t>Строительство клубных учреждений в с. </a:t>
            </a:r>
            <a:r>
              <a:rPr lang="ru-RU" sz="1300" b="1" dirty="0" err="1" smtClean="0"/>
              <a:t>Алеур</a:t>
            </a:r>
            <a:r>
              <a:rPr lang="ru-RU" sz="1300" b="1" dirty="0" smtClean="0"/>
              <a:t>, с. Новый </a:t>
            </a:r>
            <a:r>
              <a:rPr lang="ru-RU" sz="1300" b="1" dirty="0" err="1" smtClean="0"/>
              <a:t>Олов</a:t>
            </a:r>
            <a:r>
              <a:rPr lang="ru-RU" sz="1300" b="1" dirty="0" smtClean="0"/>
              <a:t>, с. </a:t>
            </a:r>
            <a:r>
              <a:rPr lang="ru-RU" sz="1300" b="1" dirty="0" err="1" smtClean="0"/>
              <a:t>Урюм</a:t>
            </a:r>
            <a:r>
              <a:rPr lang="ru-RU" sz="1300" b="1" dirty="0" smtClean="0"/>
              <a:t>, с. </a:t>
            </a:r>
            <a:r>
              <a:rPr lang="ru-RU" sz="1300" b="1" dirty="0" err="1" smtClean="0"/>
              <a:t>Мильгидун</a:t>
            </a:r>
            <a:endParaRPr lang="ru-RU" sz="1300" b="1" dirty="0"/>
          </a:p>
        </p:txBody>
      </p:sp>
      <p:sp>
        <p:nvSpPr>
          <p:cNvPr id="13" name="TextBox 12"/>
          <p:cNvSpPr txBox="1"/>
          <p:nvPr/>
        </p:nvSpPr>
        <p:spPr>
          <a:xfrm>
            <a:off x="5572132" y="4714885"/>
            <a:ext cx="3429024" cy="1384995"/>
          </a:xfrm>
          <a:prstGeom prst="rect">
            <a:avLst/>
          </a:prstGeom>
          <a:noFill/>
        </p:spPr>
        <p:txBody>
          <a:bodyPr wrap="square" rtlCol="0">
            <a:spAutoFit/>
          </a:bodyPr>
          <a:lstStyle/>
          <a:p>
            <a:pPr lvl="0" algn="r"/>
            <a:r>
              <a:rPr lang="ru-RU" sz="1400" b="1" dirty="0" smtClean="0"/>
              <a:t>Организация и проведение массовых социально-значимых мероприятий, фестивалей, смотров, конкурсов, выявление талантливых людей, участие в межрайонных, краевых мероприятиях </a:t>
            </a:r>
            <a:endParaRPr lang="ru-RU" dirty="0"/>
          </a:p>
        </p:txBody>
      </p:sp>
      <p:sp>
        <p:nvSpPr>
          <p:cNvPr id="14" name="Стрелка вправо 13"/>
          <p:cNvSpPr/>
          <p:nvPr/>
        </p:nvSpPr>
        <p:spPr>
          <a:xfrm>
            <a:off x="5286380" y="5214950"/>
            <a:ext cx="285752" cy="357190"/>
          </a:xfrm>
          <a:prstGeom prst="rightArrow">
            <a:avLst>
              <a:gd name="adj1" fmla="val 50000"/>
              <a:gd name="adj2" fmla="val 63333"/>
            </a:avLst>
          </a:prstGeom>
          <a:solidFill>
            <a:schemeClr val="bg1">
              <a:lumMod val="6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15" name="TextBox 14"/>
          <p:cNvSpPr txBox="1"/>
          <p:nvPr/>
        </p:nvSpPr>
        <p:spPr>
          <a:xfrm>
            <a:off x="5643570" y="5929330"/>
            <a:ext cx="3500430" cy="830997"/>
          </a:xfrm>
          <a:prstGeom prst="rect">
            <a:avLst/>
          </a:prstGeom>
          <a:noFill/>
        </p:spPr>
        <p:txBody>
          <a:bodyPr wrap="square" rtlCol="0">
            <a:spAutoFit/>
          </a:bodyPr>
          <a:lstStyle/>
          <a:p>
            <a:pPr algn="r"/>
            <a:r>
              <a:rPr lang="ru-RU" sz="1200" b="1" dirty="0" smtClean="0"/>
              <a:t>На базе научного стационара «</a:t>
            </a:r>
            <a:r>
              <a:rPr lang="ru-RU" sz="1200" b="1" dirty="0" err="1" smtClean="0"/>
              <a:t>Кулинда</a:t>
            </a:r>
            <a:r>
              <a:rPr lang="ru-RU" sz="1200" b="1" dirty="0" smtClean="0"/>
              <a:t>»  в с. </a:t>
            </a:r>
            <a:r>
              <a:rPr lang="ru-RU" sz="1200" b="1" dirty="0" err="1" smtClean="0"/>
              <a:t>Новоильинск</a:t>
            </a:r>
            <a:r>
              <a:rPr lang="ru-RU" sz="1200" b="1" dirty="0" smtClean="0"/>
              <a:t>, а также показа объекта культурного наследия федерального значения: Церкви Спасской в </a:t>
            </a:r>
            <a:r>
              <a:rPr lang="ru-RU" sz="1200" b="1" dirty="0" err="1" smtClean="0"/>
              <a:t>с.Курлыч</a:t>
            </a:r>
            <a:r>
              <a:rPr lang="ru-RU" sz="1200" b="1" dirty="0" smtClean="0"/>
              <a:t>.</a:t>
            </a:r>
            <a:endParaRPr lang="ru-RU" sz="1200" b="1" dirty="0"/>
          </a:p>
        </p:txBody>
      </p:sp>
      <p:sp>
        <p:nvSpPr>
          <p:cNvPr id="16" name="Стрелка вправо 15"/>
          <p:cNvSpPr/>
          <p:nvPr/>
        </p:nvSpPr>
        <p:spPr>
          <a:xfrm>
            <a:off x="5357818" y="6143644"/>
            <a:ext cx="285752" cy="357190"/>
          </a:xfrm>
          <a:prstGeom prst="rightArrow">
            <a:avLst>
              <a:gd name="adj1" fmla="val 50000"/>
              <a:gd name="adj2" fmla="val 63333"/>
            </a:avLst>
          </a:prstGeom>
          <a:solidFill>
            <a:schemeClr val="bg1">
              <a:lumMod val="6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Tree>
  </p:cSld>
  <p:clrMapOvr>
    <a:masterClrMapping/>
  </p:clrMapOvr>
  <p:transition advTm="27987"/>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142853"/>
            <a:ext cx="8786874" cy="646331"/>
          </a:xfrm>
          <a:prstGeom prst="rect">
            <a:avLst/>
          </a:prstGeom>
          <a:noFill/>
        </p:spPr>
        <p:txBody>
          <a:bodyPr wrap="square" rtlCol="0">
            <a:spAutoFit/>
          </a:bodyPr>
          <a:lstStyle/>
          <a:p>
            <a:pPr marL="0" lvl="1"/>
            <a:r>
              <a:rPr lang="ru-RU" b="1" dirty="0" smtClean="0"/>
              <a:t>Развитие человеческого капитала и социальной сферы</a:t>
            </a:r>
            <a:endParaRPr lang="ru-RU" sz="1400" dirty="0" smtClean="0"/>
          </a:p>
          <a:p>
            <a:endParaRPr lang="ru-RU" dirty="0"/>
          </a:p>
        </p:txBody>
      </p:sp>
      <p:sp>
        <p:nvSpPr>
          <p:cNvPr id="3" name="TextBox 2"/>
          <p:cNvSpPr txBox="1"/>
          <p:nvPr/>
        </p:nvSpPr>
        <p:spPr>
          <a:xfrm>
            <a:off x="142844" y="428604"/>
            <a:ext cx="8858312" cy="923330"/>
          </a:xfrm>
          <a:prstGeom prst="rect">
            <a:avLst/>
          </a:prstGeom>
          <a:noFill/>
        </p:spPr>
        <p:txBody>
          <a:bodyPr wrap="square" rtlCol="0">
            <a:spAutoFit/>
          </a:bodyPr>
          <a:lstStyle/>
          <a:p>
            <a:r>
              <a:rPr lang="ru-RU" dirty="0" smtClean="0"/>
              <a:t>По итогам исполнения мероприятий, направленных  на развитие  культуры планируется достичь следующих результатов: </a:t>
            </a:r>
          </a:p>
          <a:p>
            <a:endParaRPr lang="ru-RU" dirty="0"/>
          </a:p>
        </p:txBody>
      </p:sp>
      <p:graphicFrame>
        <p:nvGraphicFramePr>
          <p:cNvPr id="4" name="Таблица 3"/>
          <p:cNvGraphicFramePr>
            <a:graphicFrameLocks noGrp="1"/>
          </p:cNvGraphicFramePr>
          <p:nvPr/>
        </p:nvGraphicFramePr>
        <p:xfrm>
          <a:off x="142844" y="1071547"/>
          <a:ext cx="8858311" cy="5152944"/>
        </p:xfrm>
        <a:graphic>
          <a:graphicData uri="http://schemas.openxmlformats.org/drawingml/2006/table">
            <a:tbl>
              <a:tblPr firstRow="1" bandRow="1">
                <a:tableStyleId>{BC89EF96-8CEA-46FF-86C4-4CE0E7609802}</a:tableStyleId>
              </a:tblPr>
              <a:tblGrid>
                <a:gridCol w="4714906"/>
                <a:gridCol w="1071569"/>
                <a:gridCol w="1071569"/>
                <a:gridCol w="857258"/>
                <a:gridCol w="1143009"/>
              </a:tblGrid>
              <a:tr h="588048">
                <a:tc>
                  <a:txBody>
                    <a:bodyPr/>
                    <a:lstStyle/>
                    <a:p>
                      <a:r>
                        <a:rPr lang="ru-RU" sz="1800" kern="1200" dirty="0" smtClean="0"/>
                        <a:t>Показатели</a:t>
                      </a:r>
                      <a:endParaRPr lang="ru-RU" dirty="0">
                        <a:solidFill>
                          <a:schemeClr val="tx1"/>
                        </a:solidFill>
                      </a:endParaRPr>
                    </a:p>
                  </a:txBody>
                  <a:tcPr/>
                </a:tc>
                <a:tc>
                  <a:txBody>
                    <a:bodyPr/>
                    <a:lstStyle/>
                    <a:p>
                      <a:pPr marL="0" algn="ctr" defTabSz="914400" rtl="0" eaLnBrk="1" latinLnBrk="0" hangingPunct="1">
                        <a:lnSpc>
                          <a:spcPct val="115000"/>
                        </a:lnSpc>
                        <a:spcAft>
                          <a:spcPts val="0"/>
                        </a:spcAft>
                      </a:pPr>
                      <a:r>
                        <a:rPr lang="ru-RU" sz="1800" kern="1200" dirty="0" smtClean="0"/>
                        <a:t>2017 </a:t>
                      </a:r>
                    </a:p>
                    <a:p>
                      <a:pPr marL="0" algn="ctr" defTabSz="914400" rtl="0" eaLnBrk="1" latinLnBrk="0" hangingPunct="1">
                        <a:lnSpc>
                          <a:spcPct val="115000"/>
                        </a:lnSpc>
                        <a:spcAft>
                          <a:spcPts val="0"/>
                        </a:spcAft>
                      </a:pPr>
                      <a:r>
                        <a:rPr lang="ru-RU" sz="1800" kern="1200" dirty="0" smtClean="0"/>
                        <a:t>факт</a:t>
                      </a:r>
                      <a:endParaRPr lang="ru-RU" sz="1800" b="1" kern="1200" dirty="0" smtClean="0">
                        <a:solidFill>
                          <a:schemeClr val="tx1"/>
                        </a:solidFill>
                        <a:latin typeface="+mn-lt"/>
                        <a:ea typeface="+mn-ea"/>
                        <a:cs typeface="+mn-cs"/>
                      </a:endParaRPr>
                    </a:p>
                  </a:txBody>
                  <a:tcPr marL="68580" marR="68580" marT="0" marB="0"/>
                </a:tc>
                <a:tc>
                  <a:txBody>
                    <a:bodyPr/>
                    <a:lstStyle/>
                    <a:p>
                      <a:pPr marL="0" algn="ctr" defTabSz="914400" rtl="0" eaLnBrk="1" latinLnBrk="0" hangingPunct="1">
                        <a:lnSpc>
                          <a:spcPct val="115000"/>
                        </a:lnSpc>
                        <a:spcAft>
                          <a:spcPts val="0"/>
                        </a:spcAft>
                      </a:pPr>
                      <a:r>
                        <a:rPr lang="ru-RU" sz="1800" kern="1200" dirty="0" smtClean="0"/>
                        <a:t>2018 оценка</a:t>
                      </a:r>
                      <a:endParaRPr lang="ru-RU" sz="1800" b="1" kern="1200" dirty="0" smtClean="0">
                        <a:solidFill>
                          <a:schemeClr val="tx1"/>
                        </a:solidFill>
                        <a:latin typeface="+mn-lt"/>
                        <a:ea typeface="+mn-ea"/>
                        <a:cs typeface="+mn-cs"/>
                      </a:endParaRPr>
                    </a:p>
                  </a:txBody>
                  <a:tcPr marL="68580" marR="68580" marT="0" marB="0"/>
                </a:tc>
                <a:tc>
                  <a:txBody>
                    <a:bodyPr/>
                    <a:lstStyle/>
                    <a:p>
                      <a:pPr algn="ctr"/>
                      <a:r>
                        <a:rPr lang="ru-RU" sz="1800" kern="1200" dirty="0" smtClean="0"/>
                        <a:t>2030</a:t>
                      </a:r>
                      <a:endParaRPr lang="ru-RU" dirty="0">
                        <a:solidFill>
                          <a:schemeClr val="tx1"/>
                        </a:solidFill>
                      </a:endParaRPr>
                    </a:p>
                  </a:txBody>
                  <a:tcPr/>
                </a:tc>
                <a:tc>
                  <a:txBody>
                    <a:bodyPr/>
                    <a:lstStyle/>
                    <a:p>
                      <a:pPr algn="ctr"/>
                      <a:r>
                        <a:rPr lang="ru-RU" dirty="0" smtClean="0">
                          <a:solidFill>
                            <a:schemeClr val="tx1"/>
                          </a:solidFill>
                        </a:rPr>
                        <a:t>к уровню 2017 г., %</a:t>
                      </a:r>
                      <a:endParaRPr lang="ru-RU" dirty="0">
                        <a:solidFill>
                          <a:schemeClr val="tx1"/>
                        </a:solidFill>
                      </a:endParaRPr>
                    </a:p>
                  </a:txBody>
                  <a:tcPr/>
                </a:tc>
              </a:tr>
              <a:tr h="343028">
                <a:tc>
                  <a:txBody>
                    <a:bodyPr/>
                    <a:lstStyle/>
                    <a:p>
                      <a:pPr fontAlgn="base">
                        <a:lnSpc>
                          <a:spcPct val="115000"/>
                        </a:lnSpc>
                        <a:spcAft>
                          <a:spcPts val="0"/>
                        </a:spcAft>
                      </a:pPr>
                      <a:r>
                        <a:rPr lang="ru-RU" sz="1400" b="1" spc="10" dirty="0">
                          <a:latin typeface="Times New Roman"/>
                          <a:cs typeface="Times New Roman"/>
                        </a:rPr>
                        <a:t>Доля учреждений, улучшивших материально-технической базу, % в год,  до 90% к 2030г.</a:t>
                      </a:r>
                      <a:endParaRPr lang="ru-RU" sz="1400" b="1" dirty="0">
                        <a:latin typeface="Calibri"/>
                      </a:endParaRPr>
                    </a:p>
                  </a:txBody>
                  <a:tcPr marL="68580" marR="68580" marT="0" marB="0"/>
                </a:tc>
                <a:tc>
                  <a:txBody>
                    <a:bodyPr/>
                    <a:lstStyle/>
                    <a:p>
                      <a:pPr algn="ctr">
                        <a:lnSpc>
                          <a:spcPct val="115000"/>
                        </a:lnSpc>
                        <a:spcAft>
                          <a:spcPts val="0"/>
                        </a:spcAft>
                      </a:pPr>
                      <a:r>
                        <a:rPr lang="ru-RU" sz="1600" b="1" dirty="0">
                          <a:latin typeface="Times New Roman"/>
                          <a:cs typeface="Times New Roman"/>
                        </a:rPr>
                        <a:t>8,9</a:t>
                      </a:r>
                      <a:endParaRPr lang="ru-RU" sz="1600" b="1" dirty="0">
                        <a:latin typeface="Calibri"/>
                      </a:endParaRPr>
                    </a:p>
                  </a:txBody>
                  <a:tcPr marL="68580" marR="68580" marT="0" marB="0"/>
                </a:tc>
                <a:tc>
                  <a:txBody>
                    <a:bodyPr/>
                    <a:lstStyle/>
                    <a:p>
                      <a:pPr algn="ctr">
                        <a:lnSpc>
                          <a:spcPct val="115000"/>
                        </a:lnSpc>
                        <a:spcAft>
                          <a:spcPts val="0"/>
                        </a:spcAft>
                      </a:pPr>
                      <a:r>
                        <a:rPr lang="ru-RU" sz="1600" b="1" dirty="0">
                          <a:latin typeface="Times New Roman"/>
                          <a:cs typeface="Times New Roman"/>
                        </a:rPr>
                        <a:t>22,2</a:t>
                      </a:r>
                      <a:endParaRPr lang="ru-RU" sz="1600" b="1" dirty="0">
                        <a:latin typeface="Calibri"/>
                      </a:endParaRPr>
                    </a:p>
                  </a:txBody>
                  <a:tcPr marL="68580" marR="68580" marT="0" marB="0"/>
                </a:tc>
                <a:tc>
                  <a:txBody>
                    <a:bodyPr/>
                    <a:lstStyle/>
                    <a:p>
                      <a:pPr marL="0" indent="-36830" algn="ctr" defTabSz="914400" rtl="0" eaLnBrk="1" latinLnBrk="0" hangingPunct="1">
                        <a:lnSpc>
                          <a:spcPct val="115000"/>
                        </a:lnSpc>
                        <a:spcAft>
                          <a:spcPts val="0"/>
                        </a:spcAft>
                      </a:pPr>
                      <a:r>
                        <a:rPr lang="ru-RU" sz="1600" b="1" kern="1200" dirty="0" smtClean="0">
                          <a:solidFill>
                            <a:schemeClr val="tx1"/>
                          </a:solidFill>
                          <a:latin typeface="+mn-lt"/>
                          <a:ea typeface="+mn-ea"/>
                          <a:cs typeface="+mn-cs"/>
                        </a:rPr>
                        <a:t>90,0</a:t>
                      </a:r>
                      <a:endParaRPr lang="ru-RU" sz="1600" b="1" kern="1200" dirty="0">
                        <a:solidFill>
                          <a:schemeClr val="tx1"/>
                        </a:solidFill>
                        <a:latin typeface="+mn-lt"/>
                        <a:ea typeface="+mn-ea"/>
                        <a:cs typeface="+mn-cs"/>
                      </a:endParaRPr>
                    </a:p>
                  </a:txBody>
                  <a:tcPr/>
                </a:tc>
                <a:tc>
                  <a:txBody>
                    <a:bodyPr/>
                    <a:lstStyle/>
                    <a:p>
                      <a:pPr marL="0" indent="-36830" algn="ctr" defTabSz="914400" rtl="0" eaLnBrk="1" latinLnBrk="0" hangingPunct="1">
                        <a:lnSpc>
                          <a:spcPct val="115000"/>
                        </a:lnSpc>
                        <a:spcAft>
                          <a:spcPts val="0"/>
                        </a:spcAft>
                      </a:pPr>
                      <a:r>
                        <a:rPr lang="ru-RU" sz="1600" b="1" kern="1200" dirty="0" smtClean="0">
                          <a:solidFill>
                            <a:schemeClr val="tx1"/>
                          </a:solidFill>
                          <a:latin typeface="+mn-lt"/>
                          <a:ea typeface="+mn-ea"/>
                          <a:cs typeface="+mn-cs"/>
                        </a:rPr>
                        <a:t>405</a:t>
                      </a:r>
                      <a:endParaRPr lang="ru-RU" sz="1600" b="1" kern="1200" dirty="0">
                        <a:solidFill>
                          <a:schemeClr val="tx1"/>
                        </a:solidFill>
                        <a:latin typeface="+mn-lt"/>
                        <a:ea typeface="+mn-ea"/>
                        <a:cs typeface="+mn-cs"/>
                      </a:endParaRPr>
                    </a:p>
                  </a:txBody>
                  <a:tcPr/>
                </a:tc>
              </a:tr>
              <a:tr h="697257">
                <a:tc>
                  <a:txBody>
                    <a:bodyPr/>
                    <a:lstStyle/>
                    <a:p>
                      <a:pPr>
                        <a:lnSpc>
                          <a:spcPct val="115000"/>
                        </a:lnSpc>
                        <a:spcAft>
                          <a:spcPts val="0"/>
                        </a:spcAft>
                      </a:pPr>
                      <a:r>
                        <a:rPr lang="ru-RU" sz="1400" b="1" dirty="0">
                          <a:latin typeface="Times New Roman"/>
                          <a:cs typeface="Times New Roman"/>
                        </a:rPr>
                        <a:t>Доля муниципальных учреждений культуры, здания которых находятся </a:t>
                      </a:r>
                      <a:endParaRPr lang="ru-RU" sz="1400" b="1" dirty="0">
                        <a:latin typeface="Calibri"/>
                      </a:endParaRPr>
                    </a:p>
                    <a:p>
                      <a:pPr>
                        <a:lnSpc>
                          <a:spcPct val="115000"/>
                        </a:lnSpc>
                        <a:spcAft>
                          <a:spcPts val="0"/>
                        </a:spcAft>
                      </a:pPr>
                      <a:r>
                        <a:rPr lang="ru-RU" sz="1400" b="1" dirty="0">
                          <a:latin typeface="Times New Roman"/>
                          <a:cs typeface="Times New Roman"/>
                        </a:rPr>
                        <a:t>в аварийном состоянии </a:t>
                      </a:r>
                      <a:endParaRPr lang="ru-RU" sz="1400" b="1" dirty="0">
                        <a:latin typeface="Calibri"/>
                      </a:endParaRPr>
                    </a:p>
                    <a:p>
                      <a:pPr fontAlgn="base">
                        <a:lnSpc>
                          <a:spcPct val="115000"/>
                        </a:lnSpc>
                        <a:spcAft>
                          <a:spcPts val="0"/>
                        </a:spcAft>
                      </a:pPr>
                      <a:r>
                        <a:rPr lang="ru-RU" sz="1400" b="1" dirty="0">
                          <a:latin typeface="Times New Roman"/>
                          <a:cs typeface="Times New Roman"/>
                        </a:rPr>
                        <a:t>или требуют капитального ремонта, в общем количестве муниципальных учреждений культуры, %</a:t>
                      </a:r>
                      <a:endParaRPr lang="ru-RU" sz="1400" b="1" dirty="0">
                        <a:latin typeface="Calibri"/>
                      </a:endParaRPr>
                    </a:p>
                  </a:txBody>
                  <a:tcPr marL="68580" marR="68580" marT="0" marB="0"/>
                </a:tc>
                <a:tc>
                  <a:txBody>
                    <a:bodyPr/>
                    <a:lstStyle/>
                    <a:p>
                      <a:pPr algn="ctr">
                        <a:lnSpc>
                          <a:spcPct val="115000"/>
                        </a:lnSpc>
                        <a:spcAft>
                          <a:spcPts val="0"/>
                        </a:spcAft>
                      </a:pPr>
                      <a:r>
                        <a:rPr lang="ru-RU" sz="1600" b="1" dirty="0">
                          <a:latin typeface="Times New Roman"/>
                          <a:cs typeface="Times New Roman"/>
                        </a:rPr>
                        <a:t>44,0</a:t>
                      </a:r>
                      <a:endParaRPr lang="ru-RU" sz="1600" b="1" dirty="0">
                        <a:latin typeface="Calibri"/>
                      </a:endParaRPr>
                    </a:p>
                  </a:txBody>
                  <a:tcPr marL="68580" marR="68580" marT="0" marB="0"/>
                </a:tc>
                <a:tc>
                  <a:txBody>
                    <a:bodyPr/>
                    <a:lstStyle/>
                    <a:p>
                      <a:pPr algn="ctr">
                        <a:lnSpc>
                          <a:spcPct val="115000"/>
                        </a:lnSpc>
                        <a:spcAft>
                          <a:spcPts val="0"/>
                        </a:spcAft>
                      </a:pPr>
                      <a:r>
                        <a:rPr lang="ru-RU" sz="1600" b="1" dirty="0">
                          <a:latin typeface="Times New Roman"/>
                          <a:cs typeface="Times New Roman"/>
                        </a:rPr>
                        <a:t>44,0</a:t>
                      </a:r>
                      <a:endParaRPr lang="ru-RU" sz="1600" b="1" dirty="0">
                        <a:latin typeface="Calibri"/>
                      </a:endParaRPr>
                    </a:p>
                  </a:txBody>
                  <a:tcPr marL="68580" marR="68580" marT="0" marB="0"/>
                </a:tc>
                <a:tc>
                  <a:txBody>
                    <a:bodyPr/>
                    <a:lstStyle/>
                    <a:p>
                      <a:pPr indent="-36830" algn="ctr">
                        <a:lnSpc>
                          <a:spcPct val="115000"/>
                        </a:lnSpc>
                        <a:spcAft>
                          <a:spcPts val="0"/>
                        </a:spcAft>
                      </a:pPr>
                      <a:r>
                        <a:rPr lang="ru-RU" sz="1600" b="1" dirty="0" smtClean="0">
                          <a:solidFill>
                            <a:schemeClr val="tx1"/>
                          </a:solidFill>
                          <a:latin typeface="Calibri"/>
                        </a:rPr>
                        <a:t>0</a:t>
                      </a:r>
                      <a:endParaRPr lang="ru-RU" sz="1600" b="1" dirty="0">
                        <a:solidFill>
                          <a:schemeClr val="tx1"/>
                        </a:solidFill>
                        <a:latin typeface="Calibri"/>
                      </a:endParaRPr>
                    </a:p>
                  </a:txBody>
                  <a:tcPr marL="68580" marR="68580" marT="0" marB="0"/>
                </a:tc>
                <a:tc>
                  <a:txBody>
                    <a:bodyPr/>
                    <a:lstStyle/>
                    <a:p>
                      <a:pPr indent="-36830" algn="ctr">
                        <a:lnSpc>
                          <a:spcPct val="115000"/>
                        </a:lnSpc>
                        <a:spcAft>
                          <a:spcPts val="0"/>
                        </a:spcAft>
                      </a:pPr>
                      <a:r>
                        <a:rPr lang="ru-RU" sz="1600" b="1" dirty="0" smtClean="0">
                          <a:solidFill>
                            <a:schemeClr val="tx1"/>
                          </a:solidFill>
                          <a:latin typeface="Calibri"/>
                        </a:rPr>
                        <a:t>0</a:t>
                      </a:r>
                      <a:endParaRPr lang="ru-RU" sz="1600" b="1" dirty="0">
                        <a:solidFill>
                          <a:schemeClr val="tx1"/>
                        </a:solidFill>
                        <a:latin typeface="Calibri"/>
                      </a:endParaRPr>
                    </a:p>
                  </a:txBody>
                  <a:tcPr marL="68580" marR="68580" marT="0" marB="0"/>
                </a:tc>
              </a:tr>
              <a:tr h="514806">
                <a:tc>
                  <a:txBody>
                    <a:bodyPr/>
                    <a:lstStyle/>
                    <a:p>
                      <a:pPr fontAlgn="base">
                        <a:lnSpc>
                          <a:spcPct val="115000"/>
                        </a:lnSpc>
                        <a:spcAft>
                          <a:spcPts val="0"/>
                        </a:spcAft>
                      </a:pPr>
                      <a:r>
                        <a:rPr lang="ru-RU" sz="1400" b="1" spc="10" dirty="0">
                          <a:latin typeface="Times New Roman"/>
                          <a:cs typeface="Times New Roman"/>
                        </a:rPr>
                        <a:t>Доля учреждений, улучшивших информационно-коммуникационную инфраструктуру, % в год/ с нарастающим итогом 100% к 2024г.</a:t>
                      </a:r>
                      <a:endParaRPr lang="ru-RU" sz="1400" b="1" dirty="0">
                        <a:latin typeface="Calibri"/>
                      </a:endParaRPr>
                    </a:p>
                  </a:txBody>
                  <a:tcPr marL="68580" marR="68580" marT="0" marB="0"/>
                </a:tc>
                <a:tc>
                  <a:txBody>
                    <a:bodyPr/>
                    <a:lstStyle/>
                    <a:p>
                      <a:pPr algn="ctr">
                        <a:lnSpc>
                          <a:spcPct val="115000"/>
                        </a:lnSpc>
                        <a:spcAft>
                          <a:spcPts val="0"/>
                        </a:spcAft>
                      </a:pPr>
                      <a:r>
                        <a:rPr lang="ru-RU" sz="1600" b="1" dirty="0">
                          <a:latin typeface="Times New Roman"/>
                          <a:cs typeface="Times New Roman"/>
                        </a:rPr>
                        <a:t>19,0/ 19,0</a:t>
                      </a:r>
                      <a:endParaRPr lang="ru-RU" sz="1600" b="1" dirty="0">
                        <a:latin typeface="Calibri"/>
                      </a:endParaRPr>
                    </a:p>
                  </a:txBody>
                  <a:tcPr marL="68580" marR="68580" marT="0" marB="0"/>
                </a:tc>
                <a:tc>
                  <a:txBody>
                    <a:bodyPr/>
                    <a:lstStyle/>
                    <a:p>
                      <a:pPr algn="ctr">
                        <a:lnSpc>
                          <a:spcPct val="115000"/>
                        </a:lnSpc>
                        <a:spcAft>
                          <a:spcPts val="0"/>
                        </a:spcAft>
                      </a:pPr>
                      <a:r>
                        <a:rPr lang="ru-RU" sz="1600" b="1" dirty="0">
                          <a:latin typeface="Times New Roman"/>
                          <a:cs typeface="Times New Roman"/>
                        </a:rPr>
                        <a:t>9,5/ 28,5</a:t>
                      </a:r>
                      <a:endParaRPr lang="ru-RU" sz="1600" b="1" dirty="0">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100</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350,9</a:t>
                      </a:r>
                      <a:endParaRPr lang="ru-RU" sz="1600" b="1" dirty="0">
                        <a:solidFill>
                          <a:schemeClr val="tx1"/>
                        </a:solidFill>
                        <a:latin typeface="Calibri"/>
                      </a:endParaRPr>
                    </a:p>
                  </a:txBody>
                  <a:tcPr marL="68580" marR="68580" marT="0" marB="0"/>
                </a:tc>
              </a:tr>
              <a:tr h="514806">
                <a:tc>
                  <a:txBody>
                    <a:bodyPr/>
                    <a:lstStyle/>
                    <a:p>
                      <a:pPr fontAlgn="base">
                        <a:lnSpc>
                          <a:spcPct val="115000"/>
                        </a:lnSpc>
                        <a:spcAft>
                          <a:spcPts val="0"/>
                        </a:spcAft>
                      </a:pPr>
                      <a:r>
                        <a:rPr lang="ru-RU" sz="1400" b="1" dirty="0">
                          <a:latin typeface="Times New Roman"/>
                          <a:cs typeface="Times New Roman"/>
                        </a:rPr>
                        <a:t>Обеспеченность учреждениями </a:t>
                      </a:r>
                      <a:r>
                        <a:rPr lang="ru-RU" sz="1400" b="1" dirty="0" err="1">
                          <a:latin typeface="Times New Roman"/>
                          <a:cs typeface="Times New Roman"/>
                        </a:rPr>
                        <a:t>культурно-досугового</a:t>
                      </a:r>
                      <a:r>
                        <a:rPr lang="ru-RU" sz="1400" b="1" dirty="0">
                          <a:latin typeface="Times New Roman"/>
                          <a:cs typeface="Times New Roman"/>
                        </a:rPr>
                        <a:t> типа, учреждений на 100000 человек населения, ед.</a:t>
                      </a:r>
                      <a:endParaRPr lang="ru-RU" sz="1400" b="1" dirty="0">
                        <a:latin typeface="Calibri"/>
                      </a:endParaRPr>
                    </a:p>
                  </a:txBody>
                  <a:tcPr marL="68580" marR="68580" marT="0" marB="0"/>
                </a:tc>
                <a:tc>
                  <a:txBody>
                    <a:bodyPr/>
                    <a:lstStyle/>
                    <a:p>
                      <a:pPr algn="ctr">
                        <a:lnSpc>
                          <a:spcPct val="115000"/>
                        </a:lnSpc>
                        <a:spcAft>
                          <a:spcPts val="0"/>
                        </a:spcAft>
                      </a:pPr>
                      <a:r>
                        <a:rPr lang="ru-RU" sz="1600" b="1" dirty="0">
                          <a:solidFill>
                            <a:srgbClr val="000000"/>
                          </a:solidFill>
                          <a:latin typeface="Times New Roman"/>
                          <a:cs typeface="Times New Roman"/>
                        </a:rPr>
                        <a:t>137</a:t>
                      </a:r>
                      <a:endParaRPr lang="ru-RU" sz="1600" b="1" dirty="0">
                        <a:latin typeface="Calibri"/>
                      </a:endParaRPr>
                    </a:p>
                  </a:txBody>
                  <a:tcPr marL="68580" marR="68580" marT="0" marB="0"/>
                </a:tc>
                <a:tc>
                  <a:txBody>
                    <a:bodyPr/>
                    <a:lstStyle/>
                    <a:p>
                      <a:pPr algn="ctr">
                        <a:lnSpc>
                          <a:spcPct val="115000"/>
                        </a:lnSpc>
                        <a:spcAft>
                          <a:spcPts val="0"/>
                        </a:spcAft>
                      </a:pPr>
                      <a:r>
                        <a:rPr lang="ru-RU" sz="1600" b="1" dirty="0">
                          <a:solidFill>
                            <a:srgbClr val="000000"/>
                          </a:solidFill>
                          <a:latin typeface="Times New Roman"/>
                          <a:cs typeface="Times New Roman"/>
                        </a:rPr>
                        <a:t>138</a:t>
                      </a:r>
                      <a:endParaRPr lang="ru-RU" sz="1600" b="1" dirty="0">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151</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109,4</a:t>
                      </a:r>
                      <a:endParaRPr lang="ru-RU" sz="1600" b="1" dirty="0">
                        <a:solidFill>
                          <a:schemeClr val="tx1"/>
                        </a:solidFill>
                        <a:latin typeface="Calibri"/>
                      </a:endParaRPr>
                    </a:p>
                  </a:txBody>
                  <a:tcPr marL="68580" marR="68580" marT="0" marB="0"/>
                </a:tc>
              </a:tr>
              <a:tr h="514806">
                <a:tc>
                  <a:txBody>
                    <a:bodyPr/>
                    <a:lstStyle/>
                    <a:p>
                      <a:pPr>
                        <a:lnSpc>
                          <a:spcPct val="115000"/>
                        </a:lnSpc>
                        <a:spcAft>
                          <a:spcPts val="0"/>
                        </a:spcAft>
                      </a:pPr>
                      <a:r>
                        <a:rPr lang="ru-RU" sz="1400" b="1" spc="10" dirty="0">
                          <a:latin typeface="Times New Roman"/>
                          <a:cs typeface="Times New Roman"/>
                        </a:rPr>
                        <a:t>Повышение удовлетворенности населения качеством предоставляемых услуг в сфере культуры, %;</a:t>
                      </a:r>
                      <a:endParaRPr lang="ru-RU" sz="1400" b="1" dirty="0">
                        <a:latin typeface="Calibri"/>
                      </a:endParaRPr>
                    </a:p>
                  </a:txBody>
                  <a:tcPr marL="68580" marR="68580" marT="0" marB="0"/>
                </a:tc>
                <a:tc>
                  <a:txBody>
                    <a:bodyPr/>
                    <a:lstStyle/>
                    <a:p>
                      <a:pPr algn="ctr">
                        <a:lnSpc>
                          <a:spcPct val="115000"/>
                        </a:lnSpc>
                        <a:spcAft>
                          <a:spcPts val="0"/>
                        </a:spcAft>
                      </a:pPr>
                      <a:r>
                        <a:rPr lang="ru-RU" sz="1600" b="1" dirty="0">
                          <a:solidFill>
                            <a:srgbClr val="000000"/>
                          </a:solidFill>
                          <a:latin typeface="Times New Roman"/>
                          <a:cs typeface="Times New Roman"/>
                        </a:rPr>
                        <a:t>75</a:t>
                      </a:r>
                      <a:endParaRPr lang="ru-RU" sz="1600" b="1" dirty="0">
                        <a:latin typeface="Calibri"/>
                      </a:endParaRPr>
                    </a:p>
                  </a:txBody>
                  <a:tcPr marL="68580" marR="68580" marT="0" marB="0"/>
                </a:tc>
                <a:tc>
                  <a:txBody>
                    <a:bodyPr/>
                    <a:lstStyle/>
                    <a:p>
                      <a:pPr algn="ctr">
                        <a:lnSpc>
                          <a:spcPct val="115000"/>
                        </a:lnSpc>
                        <a:spcAft>
                          <a:spcPts val="0"/>
                        </a:spcAft>
                      </a:pPr>
                      <a:r>
                        <a:rPr lang="ru-RU" sz="1600" b="1">
                          <a:solidFill>
                            <a:srgbClr val="000000"/>
                          </a:solidFill>
                          <a:latin typeface="Times New Roman"/>
                          <a:cs typeface="Times New Roman"/>
                        </a:rPr>
                        <a:t>75,9</a:t>
                      </a:r>
                      <a:endParaRPr lang="ru-RU" sz="1600" b="1">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85</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112</a:t>
                      </a:r>
                      <a:endParaRPr lang="ru-RU" sz="1600" b="1" dirty="0">
                        <a:solidFill>
                          <a:schemeClr val="tx1"/>
                        </a:solidFill>
                        <a:latin typeface="Calibri"/>
                      </a:endParaRPr>
                    </a:p>
                  </a:txBody>
                  <a:tcPr marL="68580" marR="68580" marT="0" marB="0"/>
                </a:tc>
              </a:tr>
              <a:tr h="514806">
                <a:tc>
                  <a:txBody>
                    <a:bodyPr/>
                    <a:lstStyle/>
                    <a:p>
                      <a:pPr>
                        <a:lnSpc>
                          <a:spcPct val="115000"/>
                        </a:lnSpc>
                        <a:spcAft>
                          <a:spcPts val="0"/>
                        </a:spcAft>
                      </a:pPr>
                      <a:r>
                        <a:rPr lang="ru-RU" sz="1400" b="1" spc="10" dirty="0">
                          <a:latin typeface="Times New Roman"/>
                          <a:cs typeface="Times New Roman"/>
                        </a:rPr>
                        <a:t>Увеличение охвата населения культурными и информационными услугами, %</a:t>
                      </a:r>
                      <a:endParaRPr lang="ru-RU" sz="1400" b="1" dirty="0">
                        <a:latin typeface="Calibri"/>
                      </a:endParaRPr>
                    </a:p>
                  </a:txBody>
                  <a:tcPr marL="68580" marR="68580" marT="0" marB="0"/>
                </a:tc>
                <a:tc>
                  <a:txBody>
                    <a:bodyPr/>
                    <a:lstStyle/>
                    <a:p>
                      <a:pPr algn="ctr">
                        <a:lnSpc>
                          <a:spcPct val="115000"/>
                        </a:lnSpc>
                        <a:spcAft>
                          <a:spcPts val="0"/>
                        </a:spcAft>
                      </a:pPr>
                      <a:r>
                        <a:rPr lang="ru-RU" sz="1600" b="1" dirty="0">
                          <a:solidFill>
                            <a:srgbClr val="000000"/>
                          </a:solidFill>
                          <a:latin typeface="Times New Roman"/>
                          <a:cs typeface="Times New Roman"/>
                        </a:rPr>
                        <a:t>70</a:t>
                      </a:r>
                      <a:endParaRPr lang="ru-RU" sz="1600" b="1" dirty="0">
                        <a:latin typeface="Calibri"/>
                      </a:endParaRPr>
                    </a:p>
                  </a:txBody>
                  <a:tcPr marL="68580" marR="68580" marT="0" marB="0"/>
                </a:tc>
                <a:tc>
                  <a:txBody>
                    <a:bodyPr/>
                    <a:lstStyle/>
                    <a:p>
                      <a:pPr algn="ctr">
                        <a:lnSpc>
                          <a:spcPct val="115000"/>
                        </a:lnSpc>
                        <a:spcAft>
                          <a:spcPts val="0"/>
                        </a:spcAft>
                      </a:pPr>
                      <a:r>
                        <a:rPr lang="ru-RU" sz="1600" b="1" dirty="0">
                          <a:solidFill>
                            <a:srgbClr val="000000"/>
                          </a:solidFill>
                          <a:latin typeface="Times New Roman"/>
                          <a:cs typeface="Times New Roman"/>
                        </a:rPr>
                        <a:t>72</a:t>
                      </a:r>
                      <a:endParaRPr lang="ru-RU" sz="1600" b="1" dirty="0">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100</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138,9</a:t>
                      </a:r>
                      <a:endParaRPr lang="ru-RU" sz="1600" b="1" dirty="0">
                        <a:solidFill>
                          <a:schemeClr val="tx1"/>
                        </a:solidFill>
                        <a:latin typeface="Calibri"/>
                      </a:endParaRPr>
                    </a:p>
                  </a:txBody>
                  <a:tcPr marL="68580" marR="68580" marT="0" marB="0"/>
                </a:tc>
              </a:tr>
              <a:tr h="514806">
                <a:tc>
                  <a:txBody>
                    <a:bodyPr/>
                    <a:lstStyle/>
                    <a:p>
                      <a:pPr fontAlgn="base">
                        <a:lnSpc>
                          <a:spcPct val="115000"/>
                        </a:lnSpc>
                        <a:spcAft>
                          <a:spcPts val="0"/>
                        </a:spcAft>
                      </a:pPr>
                      <a:r>
                        <a:rPr lang="ru-RU" sz="1400" b="1" dirty="0">
                          <a:latin typeface="Times New Roman"/>
                          <a:cs typeface="Times New Roman"/>
                        </a:rPr>
                        <a:t>Численность занимающихся детей (клубные формирования, ДШИ), чел</a:t>
                      </a:r>
                      <a:endParaRPr lang="ru-RU" sz="1400" b="1" dirty="0">
                        <a:latin typeface="Calibri"/>
                      </a:endParaRPr>
                    </a:p>
                  </a:txBody>
                  <a:tcPr marL="68580" marR="68580" marT="0" marB="0"/>
                </a:tc>
                <a:tc>
                  <a:txBody>
                    <a:bodyPr/>
                    <a:lstStyle/>
                    <a:p>
                      <a:pPr algn="ctr">
                        <a:lnSpc>
                          <a:spcPct val="115000"/>
                        </a:lnSpc>
                        <a:spcAft>
                          <a:spcPts val="0"/>
                        </a:spcAft>
                      </a:pPr>
                      <a:r>
                        <a:rPr lang="ru-RU" sz="1600" b="1" dirty="0">
                          <a:solidFill>
                            <a:srgbClr val="000000"/>
                          </a:solidFill>
                          <a:latin typeface="Times New Roman"/>
                          <a:cs typeface="Times New Roman"/>
                        </a:rPr>
                        <a:t>1317</a:t>
                      </a:r>
                      <a:endParaRPr lang="ru-RU" sz="1600" b="1" dirty="0">
                        <a:latin typeface="Calibri"/>
                      </a:endParaRPr>
                    </a:p>
                  </a:txBody>
                  <a:tcPr marL="68580" marR="68580" marT="0" marB="0"/>
                </a:tc>
                <a:tc>
                  <a:txBody>
                    <a:bodyPr/>
                    <a:lstStyle/>
                    <a:p>
                      <a:pPr algn="ctr">
                        <a:lnSpc>
                          <a:spcPct val="115000"/>
                        </a:lnSpc>
                        <a:spcAft>
                          <a:spcPts val="0"/>
                        </a:spcAft>
                      </a:pPr>
                      <a:r>
                        <a:rPr lang="ru-RU" sz="1600" b="1" dirty="0">
                          <a:solidFill>
                            <a:srgbClr val="000000"/>
                          </a:solidFill>
                          <a:latin typeface="Times New Roman"/>
                          <a:cs typeface="Times New Roman"/>
                        </a:rPr>
                        <a:t>1321</a:t>
                      </a:r>
                      <a:endParaRPr lang="ru-RU" sz="1600" b="1" dirty="0">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1373</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103,9</a:t>
                      </a:r>
                      <a:endParaRPr lang="ru-RU" sz="1600" b="1" dirty="0">
                        <a:solidFill>
                          <a:schemeClr val="tx1"/>
                        </a:solidFill>
                        <a:latin typeface="Calibri"/>
                      </a:endParaRPr>
                    </a:p>
                  </a:txBody>
                  <a:tcPr marL="68580" marR="68580" marT="0" marB="0"/>
                </a:tc>
              </a:tr>
            </a:tbl>
          </a:graphicData>
        </a:graphic>
      </p:graphicFrame>
    </p:spTree>
  </p:cSld>
  <p:clrMapOvr>
    <a:masterClrMapping/>
  </p:clrMapOvr>
  <p:transition advTm="2418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142853"/>
            <a:ext cx="8723566" cy="646331"/>
          </a:xfrm>
          <a:prstGeom prst="rect">
            <a:avLst/>
          </a:prstGeom>
          <a:noFill/>
        </p:spPr>
        <p:txBody>
          <a:bodyPr wrap="square" rtlCol="0">
            <a:spAutoFit/>
          </a:bodyPr>
          <a:lstStyle/>
          <a:p>
            <a:pPr marL="0" lvl="1"/>
            <a:r>
              <a:rPr lang="ru-RU" b="1" dirty="0" smtClean="0"/>
              <a:t>Развитие человеческого капитала и социальной сферы</a:t>
            </a:r>
            <a:endParaRPr lang="ru-RU" sz="1400" dirty="0" smtClean="0"/>
          </a:p>
          <a:p>
            <a:endParaRPr lang="ru-RU" dirty="0"/>
          </a:p>
        </p:txBody>
      </p:sp>
      <p:sp>
        <p:nvSpPr>
          <p:cNvPr id="3" name="TextBox 2"/>
          <p:cNvSpPr txBox="1"/>
          <p:nvPr/>
        </p:nvSpPr>
        <p:spPr>
          <a:xfrm>
            <a:off x="142844" y="500042"/>
            <a:ext cx="8786874"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b="1" dirty="0" smtClean="0">
                <a:solidFill>
                  <a:schemeClr val="tx1"/>
                </a:solidFill>
              </a:rPr>
              <a:t>Развитие физической культурой и спорта</a:t>
            </a:r>
            <a:endParaRPr lang="ru-RU" dirty="0">
              <a:solidFill>
                <a:schemeClr val="tx1"/>
              </a:solidFill>
            </a:endParaRPr>
          </a:p>
        </p:txBody>
      </p:sp>
      <p:graphicFrame>
        <p:nvGraphicFramePr>
          <p:cNvPr id="4" name="Схема 3"/>
          <p:cNvGraphicFramePr/>
          <p:nvPr/>
        </p:nvGraphicFramePr>
        <p:xfrm>
          <a:off x="142844" y="928670"/>
          <a:ext cx="8215370" cy="5786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2106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142853"/>
            <a:ext cx="8786874" cy="646331"/>
          </a:xfrm>
          <a:prstGeom prst="rect">
            <a:avLst/>
          </a:prstGeom>
          <a:noFill/>
        </p:spPr>
        <p:txBody>
          <a:bodyPr wrap="square" rtlCol="0">
            <a:spAutoFit/>
          </a:bodyPr>
          <a:lstStyle/>
          <a:p>
            <a:pPr marL="0" lvl="1"/>
            <a:r>
              <a:rPr lang="ru-RU" b="1" dirty="0" smtClean="0"/>
              <a:t>Развитие человеческого капитала и социальной сферы</a:t>
            </a:r>
            <a:endParaRPr lang="ru-RU" sz="1400" dirty="0" smtClean="0"/>
          </a:p>
          <a:p>
            <a:endParaRPr lang="ru-RU" dirty="0"/>
          </a:p>
        </p:txBody>
      </p:sp>
      <p:sp>
        <p:nvSpPr>
          <p:cNvPr id="3" name="TextBox 2"/>
          <p:cNvSpPr txBox="1"/>
          <p:nvPr/>
        </p:nvSpPr>
        <p:spPr>
          <a:xfrm>
            <a:off x="142844" y="500042"/>
            <a:ext cx="8786874" cy="923330"/>
          </a:xfrm>
          <a:prstGeom prst="rect">
            <a:avLst/>
          </a:prstGeom>
          <a:noFill/>
        </p:spPr>
        <p:txBody>
          <a:bodyPr wrap="square" rtlCol="0">
            <a:spAutoFit/>
          </a:bodyPr>
          <a:lstStyle/>
          <a:p>
            <a:r>
              <a:rPr lang="ru-RU" dirty="0" smtClean="0"/>
              <a:t>По итогам исполнения мероприятий, направленных  на развитие  физкультуры и спорта  планируется достичь следующих результатов: </a:t>
            </a:r>
          </a:p>
          <a:p>
            <a:endParaRPr lang="ru-RU" dirty="0"/>
          </a:p>
        </p:txBody>
      </p:sp>
      <p:graphicFrame>
        <p:nvGraphicFramePr>
          <p:cNvPr id="4" name="Таблица 3"/>
          <p:cNvGraphicFramePr>
            <a:graphicFrameLocks noGrp="1"/>
          </p:cNvGraphicFramePr>
          <p:nvPr/>
        </p:nvGraphicFramePr>
        <p:xfrm>
          <a:off x="142845" y="1214425"/>
          <a:ext cx="8858312" cy="2365776"/>
        </p:xfrm>
        <a:graphic>
          <a:graphicData uri="http://schemas.openxmlformats.org/drawingml/2006/table">
            <a:tbl>
              <a:tblPr firstRow="1" bandRow="1">
                <a:tableStyleId>{BC89EF96-8CEA-46FF-86C4-4CE0E7609802}</a:tableStyleId>
              </a:tblPr>
              <a:tblGrid>
                <a:gridCol w="4714907"/>
                <a:gridCol w="1071569"/>
                <a:gridCol w="1071569"/>
                <a:gridCol w="857258"/>
                <a:gridCol w="1143009"/>
              </a:tblGrid>
              <a:tr h="683280">
                <a:tc>
                  <a:txBody>
                    <a:bodyPr/>
                    <a:lstStyle/>
                    <a:p>
                      <a:r>
                        <a:rPr lang="ru-RU" sz="1800" kern="1200" dirty="0" smtClean="0"/>
                        <a:t>Показатели</a:t>
                      </a:r>
                      <a:endParaRPr lang="ru-RU" dirty="0">
                        <a:solidFill>
                          <a:schemeClr val="tx1"/>
                        </a:solidFill>
                      </a:endParaRPr>
                    </a:p>
                  </a:txBody>
                  <a:tcPr/>
                </a:tc>
                <a:tc>
                  <a:txBody>
                    <a:bodyPr/>
                    <a:lstStyle/>
                    <a:p>
                      <a:pPr marL="0" algn="ctr" defTabSz="914400" rtl="0" eaLnBrk="1" latinLnBrk="0" hangingPunct="1">
                        <a:lnSpc>
                          <a:spcPct val="115000"/>
                        </a:lnSpc>
                        <a:spcAft>
                          <a:spcPts val="0"/>
                        </a:spcAft>
                      </a:pPr>
                      <a:r>
                        <a:rPr lang="ru-RU" sz="1800" kern="1200" dirty="0" smtClean="0"/>
                        <a:t>2017 </a:t>
                      </a:r>
                    </a:p>
                    <a:p>
                      <a:pPr marL="0" algn="ctr" defTabSz="914400" rtl="0" eaLnBrk="1" latinLnBrk="0" hangingPunct="1">
                        <a:lnSpc>
                          <a:spcPct val="115000"/>
                        </a:lnSpc>
                        <a:spcAft>
                          <a:spcPts val="0"/>
                        </a:spcAft>
                      </a:pPr>
                      <a:r>
                        <a:rPr lang="ru-RU" sz="1800" kern="1200" dirty="0" smtClean="0"/>
                        <a:t>факт</a:t>
                      </a:r>
                      <a:endParaRPr lang="ru-RU" sz="1800" b="1" kern="1200" dirty="0" smtClean="0">
                        <a:solidFill>
                          <a:schemeClr val="tx1"/>
                        </a:solidFill>
                        <a:latin typeface="+mn-lt"/>
                        <a:ea typeface="+mn-ea"/>
                        <a:cs typeface="+mn-cs"/>
                      </a:endParaRPr>
                    </a:p>
                  </a:txBody>
                  <a:tcPr marL="68580" marR="68580" marT="0" marB="0"/>
                </a:tc>
                <a:tc>
                  <a:txBody>
                    <a:bodyPr/>
                    <a:lstStyle/>
                    <a:p>
                      <a:pPr marL="0" algn="ctr" defTabSz="914400" rtl="0" eaLnBrk="1" latinLnBrk="0" hangingPunct="1">
                        <a:lnSpc>
                          <a:spcPct val="115000"/>
                        </a:lnSpc>
                        <a:spcAft>
                          <a:spcPts val="0"/>
                        </a:spcAft>
                      </a:pPr>
                      <a:r>
                        <a:rPr lang="ru-RU" sz="1800" kern="1200" dirty="0" smtClean="0"/>
                        <a:t>2018 оценка</a:t>
                      </a:r>
                      <a:endParaRPr lang="ru-RU" sz="1800" b="1" kern="1200" dirty="0" smtClean="0">
                        <a:solidFill>
                          <a:schemeClr val="tx1"/>
                        </a:solidFill>
                        <a:latin typeface="+mn-lt"/>
                        <a:ea typeface="+mn-ea"/>
                        <a:cs typeface="+mn-cs"/>
                      </a:endParaRPr>
                    </a:p>
                  </a:txBody>
                  <a:tcPr marL="68580" marR="68580" marT="0" marB="0"/>
                </a:tc>
                <a:tc>
                  <a:txBody>
                    <a:bodyPr/>
                    <a:lstStyle/>
                    <a:p>
                      <a:pPr algn="ctr"/>
                      <a:r>
                        <a:rPr lang="ru-RU" sz="1800" kern="1200" dirty="0" smtClean="0"/>
                        <a:t>2030</a:t>
                      </a:r>
                      <a:endParaRPr lang="ru-RU" dirty="0">
                        <a:solidFill>
                          <a:schemeClr val="tx1"/>
                        </a:solidFill>
                      </a:endParaRPr>
                    </a:p>
                  </a:txBody>
                  <a:tcPr/>
                </a:tc>
                <a:tc>
                  <a:txBody>
                    <a:bodyPr/>
                    <a:lstStyle/>
                    <a:p>
                      <a:pPr algn="ctr"/>
                      <a:r>
                        <a:rPr lang="ru-RU" dirty="0" smtClean="0">
                          <a:solidFill>
                            <a:schemeClr val="tx1"/>
                          </a:solidFill>
                        </a:rPr>
                        <a:t>к уровню 2017 г., %</a:t>
                      </a:r>
                      <a:endParaRPr lang="ru-RU" dirty="0">
                        <a:solidFill>
                          <a:schemeClr val="tx1"/>
                        </a:solidFill>
                      </a:endParaRPr>
                    </a:p>
                  </a:txBody>
                  <a:tcPr/>
                </a:tc>
              </a:tr>
              <a:tr h="523848">
                <a:tc>
                  <a:txBody>
                    <a:bodyPr/>
                    <a:lstStyle/>
                    <a:p>
                      <a:pPr>
                        <a:lnSpc>
                          <a:spcPct val="115000"/>
                        </a:lnSpc>
                        <a:spcAft>
                          <a:spcPts val="0"/>
                        </a:spcAft>
                      </a:pPr>
                      <a:r>
                        <a:rPr lang="ru-RU" sz="1600" b="1" dirty="0">
                          <a:latin typeface="Times New Roman"/>
                          <a:cs typeface="Times New Roman"/>
                        </a:rPr>
                        <a:t>Численность населения, систематически занимающегося физической культурой и спортом, человек</a:t>
                      </a:r>
                      <a:endParaRPr lang="ru-RU" sz="1600" b="1" dirty="0">
                        <a:latin typeface="Calibri"/>
                      </a:endParaRPr>
                    </a:p>
                  </a:txBody>
                  <a:tcPr marL="68580" marR="68580" marT="0" marB="0"/>
                </a:tc>
                <a:tc>
                  <a:txBody>
                    <a:bodyPr/>
                    <a:lstStyle/>
                    <a:p>
                      <a:pPr algn="ctr">
                        <a:lnSpc>
                          <a:spcPct val="115000"/>
                        </a:lnSpc>
                        <a:spcAft>
                          <a:spcPts val="0"/>
                        </a:spcAft>
                      </a:pPr>
                      <a:r>
                        <a:rPr lang="ru-RU" sz="1600" b="1" dirty="0">
                          <a:latin typeface="+mn-lt"/>
                          <a:cs typeface="Times New Roman"/>
                        </a:rPr>
                        <a:t>10075/</a:t>
                      </a:r>
                      <a:endParaRPr lang="ru-RU" sz="1600" b="1" dirty="0">
                        <a:latin typeface="+mn-lt"/>
                      </a:endParaRPr>
                    </a:p>
                    <a:p>
                      <a:pPr algn="ctr">
                        <a:lnSpc>
                          <a:spcPct val="115000"/>
                        </a:lnSpc>
                        <a:spcAft>
                          <a:spcPts val="0"/>
                        </a:spcAft>
                      </a:pPr>
                      <a:r>
                        <a:rPr lang="ru-RU" sz="1600" b="1" dirty="0">
                          <a:solidFill>
                            <a:srgbClr val="000000"/>
                          </a:solidFill>
                          <a:latin typeface="+mn-lt"/>
                          <a:cs typeface="Times New Roman"/>
                        </a:rPr>
                        <a:t>30,5</a:t>
                      </a:r>
                      <a:endParaRPr lang="ru-RU" sz="1600" b="1" dirty="0">
                        <a:latin typeface="+mn-lt"/>
                      </a:endParaRPr>
                    </a:p>
                  </a:txBody>
                  <a:tcPr marL="68580" marR="68580" marT="0" marB="0"/>
                </a:tc>
                <a:tc>
                  <a:txBody>
                    <a:bodyPr/>
                    <a:lstStyle/>
                    <a:p>
                      <a:pPr algn="ctr">
                        <a:lnSpc>
                          <a:spcPct val="115000"/>
                        </a:lnSpc>
                        <a:spcAft>
                          <a:spcPts val="0"/>
                        </a:spcAft>
                      </a:pPr>
                      <a:r>
                        <a:rPr lang="ru-RU" sz="1600" b="1" dirty="0">
                          <a:solidFill>
                            <a:srgbClr val="000000"/>
                          </a:solidFill>
                          <a:latin typeface="+mn-lt"/>
                          <a:cs typeface="Times New Roman"/>
                        </a:rPr>
                        <a:t>10082</a:t>
                      </a:r>
                      <a:r>
                        <a:rPr lang="ru-RU" sz="1600" b="1" dirty="0" smtClean="0">
                          <a:solidFill>
                            <a:srgbClr val="000000"/>
                          </a:solidFill>
                          <a:latin typeface="+mn-lt"/>
                          <a:cs typeface="Times New Roman"/>
                        </a:rPr>
                        <a:t>/</a:t>
                      </a:r>
                    </a:p>
                    <a:p>
                      <a:pPr algn="ctr">
                        <a:lnSpc>
                          <a:spcPct val="115000"/>
                        </a:lnSpc>
                        <a:spcAft>
                          <a:spcPts val="0"/>
                        </a:spcAft>
                      </a:pPr>
                      <a:r>
                        <a:rPr lang="ru-RU" sz="1600" b="1" dirty="0" smtClean="0">
                          <a:solidFill>
                            <a:srgbClr val="000000"/>
                          </a:solidFill>
                          <a:latin typeface="+mn-lt"/>
                          <a:cs typeface="Times New Roman"/>
                        </a:rPr>
                        <a:t>31,0</a:t>
                      </a:r>
                      <a:endParaRPr lang="ru-RU" sz="1600" b="1" dirty="0">
                        <a:latin typeface="+mn-lt"/>
                      </a:endParaRPr>
                    </a:p>
                  </a:txBody>
                  <a:tcPr marL="68580" marR="68580" marT="0" marB="0"/>
                </a:tc>
                <a:tc>
                  <a:txBody>
                    <a:bodyPr/>
                    <a:lstStyle/>
                    <a:p>
                      <a:pPr marL="0" indent="-36830" algn="ctr" defTabSz="914400" rtl="0" eaLnBrk="1" latinLnBrk="0" hangingPunct="1">
                        <a:lnSpc>
                          <a:spcPct val="115000"/>
                        </a:lnSpc>
                        <a:spcAft>
                          <a:spcPts val="0"/>
                        </a:spcAft>
                      </a:pPr>
                      <a:r>
                        <a:rPr lang="ru-RU" sz="1600" b="1" kern="1200" dirty="0" smtClean="0">
                          <a:solidFill>
                            <a:schemeClr val="tx1"/>
                          </a:solidFill>
                          <a:latin typeface="+mn-lt"/>
                          <a:ea typeface="+mn-ea"/>
                          <a:cs typeface="+mn-cs"/>
                        </a:rPr>
                        <a:t>16798/</a:t>
                      </a:r>
                    </a:p>
                    <a:p>
                      <a:pPr marL="0" indent="-36830" algn="ctr" defTabSz="914400" rtl="0" eaLnBrk="1" latinLnBrk="0" hangingPunct="1">
                        <a:lnSpc>
                          <a:spcPct val="115000"/>
                        </a:lnSpc>
                        <a:spcAft>
                          <a:spcPts val="0"/>
                        </a:spcAft>
                      </a:pPr>
                      <a:r>
                        <a:rPr lang="ru-RU" sz="1600" b="1" kern="1200" dirty="0" smtClean="0">
                          <a:solidFill>
                            <a:schemeClr val="tx1"/>
                          </a:solidFill>
                          <a:latin typeface="+mn-lt"/>
                          <a:ea typeface="+mn-ea"/>
                          <a:cs typeface="+mn-cs"/>
                        </a:rPr>
                        <a:t>55</a:t>
                      </a:r>
                      <a:endParaRPr lang="ru-RU" sz="1600" b="1" kern="1200" dirty="0">
                        <a:solidFill>
                          <a:schemeClr val="tx1"/>
                        </a:solidFill>
                        <a:latin typeface="+mn-lt"/>
                        <a:ea typeface="+mn-ea"/>
                        <a:cs typeface="+mn-cs"/>
                      </a:endParaRPr>
                    </a:p>
                  </a:txBody>
                  <a:tcPr/>
                </a:tc>
                <a:tc>
                  <a:txBody>
                    <a:bodyPr/>
                    <a:lstStyle/>
                    <a:p>
                      <a:pPr marL="0" indent="-36830" algn="ctr" defTabSz="914400" rtl="0" eaLnBrk="1" latinLnBrk="0" hangingPunct="1">
                        <a:lnSpc>
                          <a:spcPct val="115000"/>
                        </a:lnSpc>
                        <a:spcAft>
                          <a:spcPts val="0"/>
                        </a:spcAft>
                      </a:pPr>
                      <a:r>
                        <a:rPr lang="ru-RU" sz="1600" b="1" kern="1200" dirty="0" smtClean="0">
                          <a:solidFill>
                            <a:schemeClr val="tx1"/>
                          </a:solidFill>
                          <a:latin typeface="+mn-lt"/>
                          <a:ea typeface="+mn-ea"/>
                          <a:cs typeface="+mn-cs"/>
                        </a:rPr>
                        <a:t>166,6</a:t>
                      </a:r>
                      <a:endParaRPr lang="ru-RU" sz="1600" b="1" kern="1200" dirty="0">
                        <a:solidFill>
                          <a:schemeClr val="tx1"/>
                        </a:solidFill>
                        <a:latin typeface="+mn-lt"/>
                        <a:ea typeface="+mn-ea"/>
                        <a:cs typeface="+mn-cs"/>
                      </a:endParaRPr>
                    </a:p>
                  </a:txBody>
                  <a:tcPr/>
                </a:tc>
              </a:tr>
              <a:tr h="785772">
                <a:tc>
                  <a:txBody>
                    <a:bodyPr/>
                    <a:lstStyle/>
                    <a:p>
                      <a:pPr>
                        <a:lnSpc>
                          <a:spcPct val="115000"/>
                        </a:lnSpc>
                        <a:spcAft>
                          <a:spcPts val="0"/>
                        </a:spcAft>
                      </a:pPr>
                      <a:r>
                        <a:rPr lang="ru-RU" sz="1600" b="1" dirty="0">
                          <a:latin typeface="Times New Roman"/>
                          <a:cs typeface="Times New Roman"/>
                        </a:rPr>
                        <a:t>Доля спортивных сооружений, требующих капитального ремонта, из общего числа спортивных  сооружений, %</a:t>
                      </a:r>
                      <a:endParaRPr lang="ru-RU" sz="1600" b="1" dirty="0">
                        <a:latin typeface="Calibri"/>
                      </a:endParaRPr>
                    </a:p>
                  </a:txBody>
                  <a:tcPr marL="68580" marR="68580" marT="0" marB="0"/>
                </a:tc>
                <a:tc>
                  <a:txBody>
                    <a:bodyPr/>
                    <a:lstStyle/>
                    <a:p>
                      <a:pPr algn="ctr">
                        <a:lnSpc>
                          <a:spcPct val="115000"/>
                        </a:lnSpc>
                        <a:spcAft>
                          <a:spcPts val="0"/>
                        </a:spcAft>
                      </a:pPr>
                      <a:r>
                        <a:rPr lang="ru-RU" sz="1600" b="1" dirty="0">
                          <a:latin typeface="+mn-lt"/>
                          <a:cs typeface="Times New Roman"/>
                        </a:rPr>
                        <a:t>10</a:t>
                      </a:r>
                      <a:endParaRPr lang="ru-RU" sz="1600" b="1" dirty="0">
                        <a:latin typeface="+mn-lt"/>
                      </a:endParaRPr>
                    </a:p>
                    <a:p>
                      <a:pPr algn="ctr">
                        <a:lnSpc>
                          <a:spcPct val="115000"/>
                        </a:lnSpc>
                        <a:spcAft>
                          <a:spcPts val="0"/>
                        </a:spcAft>
                      </a:pPr>
                      <a:r>
                        <a:rPr lang="ru-RU" sz="1600" b="1" dirty="0">
                          <a:latin typeface="+mn-lt"/>
                          <a:cs typeface="Times New Roman"/>
                        </a:rPr>
                        <a:t>20/2</a:t>
                      </a:r>
                      <a:endParaRPr lang="ru-RU" sz="1600" b="1" dirty="0">
                        <a:latin typeface="+mn-lt"/>
                      </a:endParaRPr>
                    </a:p>
                  </a:txBody>
                  <a:tcPr marL="68580" marR="68580" marT="0" marB="0"/>
                </a:tc>
                <a:tc>
                  <a:txBody>
                    <a:bodyPr/>
                    <a:lstStyle/>
                    <a:p>
                      <a:pPr algn="ctr">
                        <a:lnSpc>
                          <a:spcPct val="115000"/>
                        </a:lnSpc>
                        <a:spcAft>
                          <a:spcPts val="0"/>
                        </a:spcAft>
                      </a:pPr>
                      <a:r>
                        <a:rPr lang="ru-RU" sz="1600" b="1" dirty="0">
                          <a:latin typeface="+mn-lt"/>
                          <a:cs typeface="Times New Roman"/>
                        </a:rPr>
                        <a:t>10</a:t>
                      </a:r>
                      <a:endParaRPr lang="ru-RU" sz="1600" b="1" dirty="0">
                        <a:latin typeface="+mn-lt"/>
                      </a:endParaRPr>
                    </a:p>
                    <a:p>
                      <a:pPr algn="ctr">
                        <a:lnSpc>
                          <a:spcPct val="115000"/>
                        </a:lnSpc>
                        <a:spcAft>
                          <a:spcPts val="0"/>
                        </a:spcAft>
                      </a:pPr>
                      <a:r>
                        <a:rPr lang="ru-RU" sz="1600" b="1" dirty="0">
                          <a:latin typeface="+mn-lt"/>
                          <a:cs typeface="Times New Roman"/>
                        </a:rPr>
                        <a:t>20/2</a:t>
                      </a:r>
                      <a:endParaRPr lang="ru-RU" sz="1600" b="1" dirty="0">
                        <a:latin typeface="+mn-lt"/>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0</a:t>
                      </a:r>
                      <a:endParaRPr lang="ru-RU" sz="1600" b="1" dirty="0">
                        <a:solidFill>
                          <a:schemeClr val="tx1"/>
                        </a:solidFill>
                        <a:latin typeface="+mn-lt"/>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100</a:t>
                      </a:r>
                      <a:endParaRPr lang="ru-RU" sz="1600" b="1" dirty="0">
                        <a:solidFill>
                          <a:schemeClr val="tx1"/>
                        </a:solidFill>
                        <a:latin typeface="+mn-lt"/>
                      </a:endParaRPr>
                    </a:p>
                  </a:txBody>
                  <a:tcPr marL="68580" marR="68580" marT="0" marB="0"/>
                </a:tc>
              </a:tr>
            </a:tbl>
          </a:graphicData>
        </a:graphic>
      </p:graphicFrame>
      <p:pic>
        <p:nvPicPr>
          <p:cNvPr id="62466" name="Picture 2" descr="ÐÐ°ÑÑÐ¸Ð½ÐºÐ¸ Ð¿Ð¾ Ð·Ð°Ð¿ÑÐ¾ÑÑ ÑÐºÐ°ÑÐ°ÑÑ ÑÐµÐ»Ð¾Ð²ÐµÑÐºÐ¾Ð² Ð´Ð»Ñ Ð¿ÑÐµÐ·ÐµÐ½ÑÐ°ÑÐ¸Ð¸"/>
          <p:cNvPicPr>
            <a:picLocks noChangeAspect="1" noChangeArrowheads="1"/>
          </p:cNvPicPr>
          <p:nvPr/>
        </p:nvPicPr>
        <p:blipFill>
          <a:blip r:embed="rId2"/>
          <a:srcRect/>
          <a:stretch>
            <a:fillRect/>
          </a:stretch>
        </p:blipFill>
        <p:spPr bwMode="auto">
          <a:xfrm>
            <a:off x="5857884" y="3786190"/>
            <a:ext cx="3143272" cy="2928934"/>
          </a:xfrm>
          <a:prstGeom prst="rect">
            <a:avLst/>
          </a:prstGeom>
          <a:noFill/>
        </p:spPr>
      </p:pic>
    </p:spTree>
  </p:cSld>
  <p:clrMapOvr>
    <a:masterClrMapping/>
  </p:clrMapOvr>
  <p:transition advTm="20639"/>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85794"/>
            <a:ext cx="8229600" cy="714380"/>
          </a:xfrm>
          <a:noFill/>
        </p:spPr>
        <p:txBody>
          <a:bodyPr>
            <a:normAutofit fontScale="90000"/>
          </a:bodyPr>
          <a:lstStyle/>
          <a:p>
            <a:r>
              <a:rPr lang="ru-RU" sz="2200" b="1" dirty="0" smtClean="0">
                <a:solidFill>
                  <a:schemeClr val="bg2">
                    <a:lumMod val="10000"/>
                  </a:schemeClr>
                </a:solidFill>
              </a:rPr>
              <a:t>Анализ и оценка достигнутых целей и задач социально-экономического развития муниципального района </a:t>
            </a:r>
            <a:br>
              <a:rPr lang="ru-RU" sz="2200" b="1" dirty="0" smtClean="0">
                <a:solidFill>
                  <a:schemeClr val="bg2">
                    <a:lumMod val="10000"/>
                  </a:schemeClr>
                </a:solidFill>
              </a:rPr>
            </a:br>
            <a:r>
              <a:rPr lang="ru-RU" sz="2200" b="1" dirty="0" smtClean="0">
                <a:solidFill>
                  <a:schemeClr val="bg2">
                    <a:lumMod val="10000"/>
                  </a:schemeClr>
                </a:solidFill>
              </a:rPr>
              <a:t>«Чернышевский район» за предшествующие годы</a:t>
            </a:r>
            <a:r>
              <a:rPr lang="ru-RU" dirty="0" smtClean="0"/>
              <a:t/>
            </a:r>
            <a:br>
              <a:rPr lang="ru-RU" dirty="0" smtClean="0"/>
            </a:br>
            <a:endParaRPr lang="ru-RU" dirty="0"/>
          </a:p>
        </p:txBody>
      </p:sp>
      <p:sp>
        <p:nvSpPr>
          <p:cNvPr id="3" name="Прямоугольник 2"/>
          <p:cNvSpPr/>
          <p:nvPr/>
        </p:nvSpPr>
        <p:spPr>
          <a:xfrm>
            <a:off x="214282" y="1428737"/>
            <a:ext cx="8643998" cy="36933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ru-RU" b="1" dirty="0" smtClean="0">
                <a:solidFill>
                  <a:schemeClr val="bg2">
                    <a:lumMod val="10000"/>
                  </a:schemeClr>
                </a:solidFill>
              </a:rPr>
              <a:t>Оценка развития человеческого капитала и социальной сферы</a:t>
            </a:r>
            <a:endParaRPr lang="ru-RU" dirty="0">
              <a:solidFill>
                <a:schemeClr val="bg2">
                  <a:lumMod val="10000"/>
                </a:schemeClr>
              </a:solidFill>
            </a:endParaRPr>
          </a:p>
        </p:txBody>
      </p:sp>
      <p:sp>
        <p:nvSpPr>
          <p:cNvPr id="7" name="TextBox 6"/>
          <p:cNvSpPr txBox="1"/>
          <p:nvPr/>
        </p:nvSpPr>
        <p:spPr>
          <a:xfrm>
            <a:off x="357158" y="1857364"/>
            <a:ext cx="5000660" cy="369332"/>
          </a:xfrm>
          <a:prstGeom prst="rect">
            <a:avLst/>
          </a:prstGeom>
          <a:noFill/>
        </p:spPr>
        <p:txBody>
          <a:bodyPr wrap="square" rtlCol="0">
            <a:spAutoFit/>
          </a:bodyPr>
          <a:lstStyle/>
          <a:p>
            <a:r>
              <a:rPr lang="ru-RU" b="1" dirty="0" smtClean="0"/>
              <a:t>Численность населения и его структура, чел.</a:t>
            </a:r>
            <a:endParaRPr lang="ru-RU" b="1" dirty="0"/>
          </a:p>
        </p:txBody>
      </p:sp>
      <p:graphicFrame>
        <p:nvGraphicFramePr>
          <p:cNvPr id="13" name="Диаграмма 12"/>
          <p:cNvGraphicFramePr/>
          <p:nvPr/>
        </p:nvGraphicFramePr>
        <p:xfrm>
          <a:off x="285719" y="2357430"/>
          <a:ext cx="3024000" cy="29289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Диаграмма 13"/>
          <p:cNvGraphicFramePr/>
          <p:nvPr/>
        </p:nvGraphicFramePr>
        <p:xfrm>
          <a:off x="3000364" y="2428868"/>
          <a:ext cx="3636000" cy="2557469"/>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1214414" y="2143116"/>
            <a:ext cx="1357322" cy="369332"/>
          </a:xfrm>
          <a:prstGeom prst="rect">
            <a:avLst/>
          </a:prstGeom>
          <a:noFill/>
        </p:spPr>
        <p:txBody>
          <a:bodyPr wrap="square" rtlCol="0">
            <a:spAutoFit/>
          </a:bodyPr>
          <a:lstStyle/>
          <a:p>
            <a:pPr algn="ctr"/>
            <a:r>
              <a:rPr lang="ru-RU" b="1" dirty="0" smtClean="0"/>
              <a:t>2013 год</a:t>
            </a:r>
            <a:endParaRPr lang="ru-RU" b="1" dirty="0"/>
          </a:p>
        </p:txBody>
      </p:sp>
      <p:sp>
        <p:nvSpPr>
          <p:cNvPr id="9" name="TextBox 8"/>
          <p:cNvSpPr txBox="1"/>
          <p:nvPr/>
        </p:nvSpPr>
        <p:spPr>
          <a:xfrm>
            <a:off x="4071934" y="2143116"/>
            <a:ext cx="1643074" cy="369332"/>
          </a:xfrm>
          <a:prstGeom prst="rect">
            <a:avLst/>
          </a:prstGeom>
          <a:noFill/>
        </p:spPr>
        <p:txBody>
          <a:bodyPr wrap="square" rtlCol="0">
            <a:spAutoFit/>
          </a:bodyPr>
          <a:lstStyle/>
          <a:p>
            <a:pPr algn="ctr"/>
            <a:r>
              <a:rPr lang="ru-RU" b="1" dirty="0" smtClean="0"/>
              <a:t>2017 год</a:t>
            </a:r>
            <a:endParaRPr lang="ru-RU" b="1" dirty="0"/>
          </a:p>
        </p:txBody>
      </p:sp>
      <p:cxnSp>
        <p:nvCxnSpPr>
          <p:cNvPr id="11" name="Прямая со стрелкой 10"/>
          <p:cNvCxnSpPr>
            <a:stCxn id="8" idx="2"/>
          </p:cNvCxnSpPr>
          <p:nvPr/>
        </p:nvCxnSpPr>
        <p:spPr>
          <a:xfrm rot="16200000" flipH="1">
            <a:off x="3238608" y="1166915"/>
            <a:ext cx="202172" cy="289323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V="1">
            <a:off x="1785918" y="4714884"/>
            <a:ext cx="3071834" cy="42862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71538" y="5357826"/>
            <a:ext cx="1357322" cy="369332"/>
          </a:xfrm>
          <a:prstGeom prst="rect">
            <a:avLst/>
          </a:prstGeom>
          <a:noFill/>
        </p:spPr>
        <p:txBody>
          <a:bodyPr wrap="square" rtlCol="0">
            <a:spAutoFit/>
          </a:bodyPr>
          <a:lstStyle/>
          <a:p>
            <a:r>
              <a:rPr lang="ru-RU" b="1" dirty="0" smtClean="0"/>
              <a:t>34432 чел.</a:t>
            </a:r>
            <a:endParaRPr lang="ru-RU" b="1" dirty="0"/>
          </a:p>
        </p:txBody>
      </p:sp>
      <p:sp>
        <p:nvSpPr>
          <p:cNvPr id="23" name="TextBox 22"/>
          <p:cNvSpPr txBox="1"/>
          <p:nvPr/>
        </p:nvSpPr>
        <p:spPr>
          <a:xfrm>
            <a:off x="4286248" y="5286388"/>
            <a:ext cx="1428760" cy="369332"/>
          </a:xfrm>
          <a:prstGeom prst="rect">
            <a:avLst/>
          </a:prstGeom>
          <a:noFill/>
        </p:spPr>
        <p:txBody>
          <a:bodyPr wrap="square" rtlCol="0">
            <a:spAutoFit/>
          </a:bodyPr>
          <a:lstStyle/>
          <a:p>
            <a:r>
              <a:rPr lang="ru-RU" b="1" dirty="0" smtClean="0"/>
              <a:t>32899 чел.</a:t>
            </a:r>
            <a:endParaRPr lang="ru-RU" b="1" dirty="0"/>
          </a:p>
        </p:txBody>
      </p:sp>
      <p:sp>
        <p:nvSpPr>
          <p:cNvPr id="25" name="Нашивка 24"/>
          <p:cNvSpPr/>
          <p:nvPr/>
        </p:nvSpPr>
        <p:spPr>
          <a:xfrm>
            <a:off x="2643174" y="5357826"/>
            <a:ext cx="1428760" cy="214314"/>
          </a:xfrm>
          <a:prstGeom prst="chevro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-1533</a:t>
            </a:r>
            <a:endParaRPr lang="ru-RU" b="1" dirty="0">
              <a:solidFill>
                <a:schemeClr val="tx1"/>
              </a:solidFill>
            </a:endParaRPr>
          </a:p>
        </p:txBody>
      </p:sp>
      <p:sp>
        <p:nvSpPr>
          <p:cNvPr id="29" name="TextBox 28"/>
          <p:cNvSpPr txBox="1"/>
          <p:nvPr/>
        </p:nvSpPr>
        <p:spPr>
          <a:xfrm>
            <a:off x="642911" y="5786454"/>
            <a:ext cx="1643073" cy="338554"/>
          </a:xfrm>
          <a:prstGeom prst="rect">
            <a:avLst/>
          </a:prstGeom>
          <a:noFill/>
        </p:spPr>
        <p:txBody>
          <a:bodyPr wrap="square" rtlCol="0">
            <a:spAutoFit/>
          </a:bodyPr>
          <a:lstStyle/>
          <a:p>
            <a:r>
              <a:rPr lang="ru-RU" sz="1600" b="1" dirty="0" smtClean="0"/>
              <a:t>трудоспособное</a:t>
            </a:r>
            <a:endParaRPr lang="ru-RU" sz="1600" b="1" dirty="0"/>
          </a:p>
        </p:txBody>
      </p:sp>
      <p:sp>
        <p:nvSpPr>
          <p:cNvPr id="31" name="TextBox 30"/>
          <p:cNvSpPr txBox="1"/>
          <p:nvPr/>
        </p:nvSpPr>
        <p:spPr>
          <a:xfrm>
            <a:off x="2571736" y="5786454"/>
            <a:ext cx="2571767" cy="338554"/>
          </a:xfrm>
          <a:prstGeom prst="rect">
            <a:avLst/>
          </a:prstGeom>
          <a:noFill/>
        </p:spPr>
        <p:txBody>
          <a:bodyPr wrap="square" rtlCol="0">
            <a:spAutoFit/>
          </a:bodyPr>
          <a:lstStyle/>
          <a:p>
            <a:r>
              <a:rPr lang="ru-RU" sz="1600" b="1" dirty="0" smtClean="0"/>
              <a:t>моложе трудоспособного</a:t>
            </a:r>
            <a:endParaRPr lang="ru-RU" sz="1600" b="1" dirty="0"/>
          </a:p>
        </p:txBody>
      </p:sp>
      <p:sp>
        <p:nvSpPr>
          <p:cNvPr id="33" name="TextBox 32"/>
          <p:cNvSpPr txBox="1"/>
          <p:nvPr/>
        </p:nvSpPr>
        <p:spPr>
          <a:xfrm>
            <a:off x="5286380" y="5786454"/>
            <a:ext cx="2500330" cy="338554"/>
          </a:xfrm>
          <a:prstGeom prst="rect">
            <a:avLst/>
          </a:prstGeom>
          <a:noFill/>
        </p:spPr>
        <p:txBody>
          <a:bodyPr wrap="square" rtlCol="0">
            <a:spAutoFit/>
          </a:bodyPr>
          <a:lstStyle/>
          <a:p>
            <a:r>
              <a:rPr lang="ru-RU" sz="1600" b="1" dirty="0" smtClean="0"/>
              <a:t>старше трудоспособного</a:t>
            </a:r>
            <a:endParaRPr lang="ru-RU" sz="1600" b="1" dirty="0"/>
          </a:p>
        </p:txBody>
      </p:sp>
      <p:sp>
        <p:nvSpPr>
          <p:cNvPr id="34" name="object 72"/>
          <p:cNvSpPr/>
          <p:nvPr/>
        </p:nvSpPr>
        <p:spPr>
          <a:xfrm>
            <a:off x="428596" y="5857892"/>
            <a:ext cx="176530" cy="176530"/>
          </a:xfrm>
          <a:custGeom>
            <a:avLst/>
            <a:gdLst/>
            <a:ahLst/>
            <a:cxnLst/>
            <a:rect l="l" t="t" r="r" b="b"/>
            <a:pathLst>
              <a:path w="176530" h="176529">
                <a:moveTo>
                  <a:pt x="176199" y="176199"/>
                </a:moveTo>
                <a:lnTo>
                  <a:pt x="0" y="176199"/>
                </a:lnTo>
                <a:lnTo>
                  <a:pt x="0" y="0"/>
                </a:lnTo>
                <a:lnTo>
                  <a:pt x="176199" y="0"/>
                </a:lnTo>
                <a:lnTo>
                  <a:pt x="176199" y="176199"/>
                </a:lnTo>
                <a:close/>
              </a:path>
            </a:pathLst>
          </a:custGeom>
          <a:solidFill>
            <a:schemeClr val="accent5">
              <a:lumMod val="75000"/>
            </a:schemeClr>
          </a:solidFill>
        </p:spPr>
        <p:txBody>
          <a:bodyPr wrap="square" lIns="0" tIns="0" rIns="0" bIns="0" rtlCol="0"/>
          <a:lstStyle/>
          <a:p>
            <a:endParaRPr/>
          </a:p>
        </p:txBody>
      </p:sp>
      <p:sp>
        <p:nvSpPr>
          <p:cNvPr id="35" name="object 72"/>
          <p:cNvSpPr/>
          <p:nvPr/>
        </p:nvSpPr>
        <p:spPr>
          <a:xfrm>
            <a:off x="2357422" y="5857892"/>
            <a:ext cx="176530" cy="176530"/>
          </a:xfrm>
          <a:custGeom>
            <a:avLst/>
            <a:gdLst/>
            <a:ahLst/>
            <a:cxnLst/>
            <a:rect l="l" t="t" r="r" b="b"/>
            <a:pathLst>
              <a:path w="176530" h="176529">
                <a:moveTo>
                  <a:pt x="176199" y="176199"/>
                </a:moveTo>
                <a:lnTo>
                  <a:pt x="0" y="176199"/>
                </a:lnTo>
                <a:lnTo>
                  <a:pt x="0" y="0"/>
                </a:lnTo>
                <a:lnTo>
                  <a:pt x="176199" y="0"/>
                </a:lnTo>
                <a:lnTo>
                  <a:pt x="176199" y="176199"/>
                </a:lnTo>
                <a:close/>
              </a:path>
            </a:pathLst>
          </a:custGeom>
          <a:solidFill>
            <a:schemeClr val="accent5">
              <a:lumMod val="50000"/>
            </a:schemeClr>
          </a:solidFill>
        </p:spPr>
        <p:txBody>
          <a:bodyPr wrap="square" lIns="0" tIns="0" rIns="0" bIns="0" rtlCol="0"/>
          <a:lstStyle/>
          <a:p>
            <a:endParaRPr/>
          </a:p>
        </p:txBody>
      </p:sp>
      <p:sp>
        <p:nvSpPr>
          <p:cNvPr id="36" name="object 72"/>
          <p:cNvSpPr/>
          <p:nvPr/>
        </p:nvSpPr>
        <p:spPr>
          <a:xfrm>
            <a:off x="5072066" y="5857892"/>
            <a:ext cx="176530" cy="176530"/>
          </a:xfrm>
          <a:custGeom>
            <a:avLst/>
            <a:gdLst/>
            <a:ahLst/>
            <a:cxnLst/>
            <a:rect l="l" t="t" r="r" b="b"/>
            <a:pathLst>
              <a:path w="176530" h="176529">
                <a:moveTo>
                  <a:pt x="176199" y="176199"/>
                </a:moveTo>
                <a:lnTo>
                  <a:pt x="0" y="176199"/>
                </a:lnTo>
                <a:lnTo>
                  <a:pt x="0" y="0"/>
                </a:lnTo>
                <a:lnTo>
                  <a:pt x="176199" y="0"/>
                </a:lnTo>
                <a:lnTo>
                  <a:pt x="176199" y="176199"/>
                </a:lnTo>
                <a:close/>
              </a:path>
            </a:pathLst>
          </a:custGeom>
          <a:solidFill>
            <a:schemeClr val="accent5">
              <a:lumMod val="60000"/>
              <a:lumOff val="40000"/>
            </a:schemeClr>
          </a:solidFill>
        </p:spPr>
        <p:txBody>
          <a:bodyPr wrap="square" lIns="0" tIns="0" rIns="0" bIns="0" rtlCol="0"/>
          <a:lstStyle/>
          <a:p>
            <a:endParaRPr/>
          </a:p>
        </p:txBody>
      </p:sp>
      <p:sp>
        <p:nvSpPr>
          <p:cNvPr id="41" name="TextBox 40"/>
          <p:cNvSpPr txBox="1"/>
          <p:nvPr/>
        </p:nvSpPr>
        <p:spPr>
          <a:xfrm>
            <a:off x="214282" y="5357826"/>
            <a:ext cx="793359" cy="369332"/>
          </a:xfrm>
          <a:prstGeom prst="rect">
            <a:avLst/>
          </a:prstGeom>
          <a:noFill/>
        </p:spPr>
        <p:txBody>
          <a:bodyPr wrap="square" rtlCol="0">
            <a:spAutoFit/>
          </a:bodyPr>
          <a:lstStyle/>
          <a:p>
            <a:r>
              <a:rPr lang="ru-RU" b="1" dirty="0" smtClean="0"/>
              <a:t>Всего:</a:t>
            </a:r>
            <a:endParaRPr lang="ru-RU" b="1" dirty="0"/>
          </a:p>
        </p:txBody>
      </p:sp>
      <p:sp>
        <p:nvSpPr>
          <p:cNvPr id="42" name="Стрелка вправо 41"/>
          <p:cNvSpPr/>
          <p:nvPr/>
        </p:nvSpPr>
        <p:spPr>
          <a:xfrm>
            <a:off x="3071802" y="4286256"/>
            <a:ext cx="928694" cy="428628"/>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-2679</a:t>
            </a:r>
            <a:endParaRPr lang="ru-RU" b="1" dirty="0">
              <a:solidFill>
                <a:schemeClr val="tx1"/>
              </a:solidFill>
            </a:endParaRPr>
          </a:p>
        </p:txBody>
      </p:sp>
      <p:sp>
        <p:nvSpPr>
          <p:cNvPr id="43" name="Стрелка вправо 42"/>
          <p:cNvSpPr/>
          <p:nvPr/>
        </p:nvSpPr>
        <p:spPr>
          <a:xfrm>
            <a:off x="3000364" y="2786058"/>
            <a:ext cx="1000132" cy="357190"/>
          </a:xfrm>
          <a:prstGeom prst="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+718</a:t>
            </a:r>
            <a:endParaRPr lang="ru-RU" b="1" dirty="0">
              <a:solidFill>
                <a:schemeClr val="tx1"/>
              </a:solidFill>
            </a:endParaRPr>
          </a:p>
        </p:txBody>
      </p:sp>
      <p:sp>
        <p:nvSpPr>
          <p:cNvPr id="44" name="Стрелка вправо 43"/>
          <p:cNvSpPr/>
          <p:nvPr/>
        </p:nvSpPr>
        <p:spPr>
          <a:xfrm>
            <a:off x="3143240" y="3357562"/>
            <a:ext cx="642942" cy="357190"/>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rPr>
              <a:t>+428</a:t>
            </a:r>
            <a:endParaRPr lang="ru-RU" sz="1400" b="1" dirty="0">
              <a:solidFill>
                <a:schemeClr val="tx1"/>
              </a:solidFill>
            </a:endParaRPr>
          </a:p>
        </p:txBody>
      </p:sp>
      <p:sp>
        <p:nvSpPr>
          <p:cNvPr id="45" name="TextBox 44"/>
          <p:cNvSpPr txBox="1"/>
          <p:nvPr/>
        </p:nvSpPr>
        <p:spPr>
          <a:xfrm>
            <a:off x="6000760" y="2928934"/>
            <a:ext cx="2714644" cy="923330"/>
          </a:xfrm>
          <a:prstGeom prst="rect">
            <a:avLst/>
          </a:prstGeom>
          <a:noFill/>
        </p:spPr>
        <p:txBody>
          <a:bodyPr wrap="square" rtlCol="0">
            <a:spAutoFit/>
          </a:bodyPr>
          <a:lstStyle/>
          <a:p>
            <a:r>
              <a:rPr lang="ru-RU" spc="-5" dirty="0" smtClean="0">
                <a:latin typeface="Segoe UI Semilight"/>
                <a:cs typeface="Segoe UI Semilight"/>
              </a:rPr>
              <a:t>Миграционная убыль  населения  за пять лет: 5479 чел.</a:t>
            </a:r>
            <a:endParaRPr lang="ru-RU" dirty="0"/>
          </a:p>
        </p:txBody>
      </p:sp>
      <p:sp>
        <p:nvSpPr>
          <p:cNvPr id="46" name="TextBox 45"/>
          <p:cNvSpPr txBox="1"/>
          <p:nvPr/>
        </p:nvSpPr>
        <p:spPr>
          <a:xfrm>
            <a:off x="6000760" y="3929066"/>
            <a:ext cx="3143239" cy="923330"/>
          </a:xfrm>
          <a:prstGeom prst="rect">
            <a:avLst/>
          </a:prstGeom>
          <a:noFill/>
        </p:spPr>
        <p:txBody>
          <a:bodyPr wrap="square" rtlCol="0">
            <a:spAutoFit/>
          </a:bodyPr>
          <a:lstStyle/>
          <a:p>
            <a:r>
              <a:rPr lang="ru-RU" spc="-5" dirty="0" smtClean="0">
                <a:latin typeface="Segoe UI Semilight"/>
                <a:cs typeface="Segoe UI Semilight"/>
              </a:rPr>
              <a:t>К плановому показателю  (2010 г./2017г.) выполнение составило 97 %.</a:t>
            </a:r>
          </a:p>
        </p:txBody>
      </p:sp>
      <p:sp>
        <p:nvSpPr>
          <p:cNvPr id="47" name="TextBox 46"/>
          <p:cNvSpPr txBox="1"/>
          <p:nvPr/>
        </p:nvSpPr>
        <p:spPr>
          <a:xfrm>
            <a:off x="1142977" y="6143645"/>
            <a:ext cx="785818" cy="646331"/>
          </a:xfrm>
          <a:prstGeom prst="rect">
            <a:avLst/>
          </a:prstGeom>
          <a:noFill/>
        </p:spPr>
        <p:txBody>
          <a:bodyPr wrap="square" rtlCol="0">
            <a:spAutoFit/>
          </a:bodyPr>
          <a:lstStyle/>
          <a:p>
            <a:r>
              <a:rPr lang="ru-RU" b="1" dirty="0" smtClean="0"/>
              <a:t>59,1%</a:t>
            </a:r>
          </a:p>
          <a:p>
            <a:r>
              <a:rPr lang="ru-RU" b="1" dirty="0" smtClean="0"/>
              <a:t>53,7%</a:t>
            </a:r>
            <a:endParaRPr lang="ru-RU" b="1" dirty="0"/>
          </a:p>
        </p:txBody>
      </p:sp>
      <p:sp>
        <p:nvSpPr>
          <p:cNvPr id="48" name="TextBox 47"/>
          <p:cNvSpPr txBox="1"/>
          <p:nvPr/>
        </p:nvSpPr>
        <p:spPr>
          <a:xfrm>
            <a:off x="3286117" y="6143644"/>
            <a:ext cx="785818" cy="646331"/>
          </a:xfrm>
          <a:prstGeom prst="rect">
            <a:avLst/>
          </a:prstGeom>
          <a:noFill/>
        </p:spPr>
        <p:txBody>
          <a:bodyPr wrap="square" rtlCol="0">
            <a:spAutoFit/>
          </a:bodyPr>
          <a:lstStyle/>
          <a:p>
            <a:r>
              <a:rPr lang="ru-RU" b="1" dirty="0" smtClean="0"/>
              <a:t>23,6%</a:t>
            </a:r>
          </a:p>
          <a:p>
            <a:r>
              <a:rPr lang="ru-RU" b="1" dirty="0" smtClean="0"/>
              <a:t>26,0%</a:t>
            </a:r>
            <a:endParaRPr lang="ru-RU" b="1" dirty="0"/>
          </a:p>
        </p:txBody>
      </p:sp>
      <p:sp>
        <p:nvSpPr>
          <p:cNvPr id="49" name="TextBox 48"/>
          <p:cNvSpPr txBox="1"/>
          <p:nvPr/>
        </p:nvSpPr>
        <p:spPr>
          <a:xfrm>
            <a:off x="5286380" y="6143645"/>
            <a:ext cx="758541" cy="646331"/>
          </a:xfrm>
          <a:prstGeom prst="rect">
            <a:avLst/>
          </a:prstGeom>
          <a:noFill/>
        </p:spPr>
        <p:txBody>
          <a:bodyPr wrap="square" rtlCol="0">
            <a:spAutoFit/>
          </a:bodyPr>
          <a:lstStyle/>
          <a:p>
            <a:r>
              <a:rPr lang="ru-RU" b="1" dirty="0" smtClean="0"/>
              <a:t>17,3%</a:t>
            </a:r>
          </a:p>
          <a:p>
            <a:r>
              <a:rPr lang="ru-RU" b="1" dirty="0" smtClean="0"/>
              <a:t>20,3%</a:t>
            </a:r>
            <a:endParaRPr lang="ru-RU" b="1" dirty="0"/>
          </a:p>
        </p:txBody>
      </p:sp>
      <p:sp>
        <p:nvSpPr>
          <p:cNvPr id="50" name="TextBox 49"/>
          <p:cNvSpPr txBox="1"/>
          <p:nvPr/>
        </p:nvSpPr>
        <p:spPr>
          <a:xfrm>
            <a:off x="0" y="6072206"/>
            <a:ext cx="1157001" cy="369332"/>
          </a:xfrm>
          <a:prstGeom prst="rect">
            <a:avLst/>
          </a:prstGeom>
          <a:noFill/>
        </p:spPr>
        <p:txBody>
          <a:bodyPr wrap="square" rtlCol="0">
            <a:spAutoFit/>
          </a:bodyPr>
          <a:lstStyle/>
          <a:p>
            <a:r>
              <a:rPr lang="ru-RU" dirty="0" smtClean="0"/>
              <a:t>Доля </a:t>
            </a:r>
            <a:endParaRPr lang="ru-RU" dirty="0"/>
          </a:p>
        </p:txBody>
      </p:sp>
      <p:sp>
        <p:nvSpPr>
          <p:cNvPr id="51" name="TextBox 50"/>
          <p:cNvSpPr txBox="1"/>
          <p:nvPr/>
        </p:nvSpPr>
        <p:spPr>
          <a:xfrm>
            <a:off x="0" y="6357958"/>
            <a:ext cx="1137308" cy="584775"/>
          </a:xfrm>
          <a:prstGeom prst="rect">
            <a:avLst/>
          </a:prstGeom>
          <a:noFill/>
        </p:spPr>
        <p:txBody>
          <a:bodyPr wrap="square" rtlCol="0">
            <a:spAutoFit/>
          </a:bodyPr>
          <a:lstStyle/>
          <a:p>
            <a:r>
              <a:rPr lang="ru-RU" sz="1600" b="1" dirty="0" smtClean="0"/>
              <a:t>2013г.</a:t>
            </a:r>
          </a:p>
          <a:p>
            <a:r>
              <a:rPr lang="ru-RU" sz="1600" b="1" dirty="0" smtClean="0"/>
              <a:t>2017г.</a:t>
            </a:r>
            <a:endParaRPr lang="ru-RU" sz="1600" b="1" dirty="0"/>
          </a:p>
        </p:txBody>
      </p:sp>
    </p:spTree>
  </p:cSld>
  <p:clrMapOvr>
    <a:masterClrMapping/>
  </p:clrMapOvr>
  <p:transition advTm="20873"/>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142853"/>
            <a:ext cx="8715436" cy="646331"/>
          </a:xfrm>
          <a:prstGeom prst="rect">
            <a:avLst/>
          </a:prstGeom>
          <a:noFill/>
        </p:spPr>
        <p:txBody>
          <a:bodyPr wrap="square" rtlCol="0">
            <a:spAutoFit/>
          </a:bodyPr>
          <a:lstStyle/>
          <a:p>
            <a:pPr marL="0" lvl="1"/>
            <a:r>
              <a:rPr lang="ru-RU" b="1" dirty="0" smtClean="0"/>
              <a:t>Развитие человеческого капитала и социальной сферы</a:t>
            </a:r>
            <a:endParaRPr lang="ru-RU" sz="1400" dirty="0" smtClean="0"/>
          </a:p>
          <a:p>
            <a:endParaRPr lang="ru-RU" dirty="0"/>
          </a:p>
        </p:txBody>
      </p:sp>
      <p:sp>
        <p:nvSpPr>
          <p:cNvPr id="3" name="TextBox 2"/>
          <p:cNvSpPr txBox="1"/>
          <p:nvPr/>
        </p:nvSpPr>
        <p:spPr>
          <a:xfrm>
            <a:off x="142844" y="428604"/>
            <a:ext cx="8786874"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b="1" dirty="0" smtClean="0">
                <a:solidFill>
                  <a:schemeClr val="tx1"/>
                </a:solidFill>
              </a:rPr>
              <a:t>Развитие жилищной  политики </a:t>
            </a:r>
            <a:endParaRPr lang="ru-RU" b="1" dirty="0">
              <a:solidFill>
                <a:schemeClr val="tx1"/>
              </a:solidFill>
            </a:endParaRPr>
          </a:p>
        </p:txBody>
      </p:sp>
      <p:graphicFrame>
        <p:nvGraphicFramePr>
          <p:cNvPr id="4" name="Схема 3"/>
          <p:cNvGraphicFramePr/>
          <p:nvPr/>
        </p:nvGraphicFramePr>
        <p:xfrm>
          <a:off x="142844" y="928670"/>
          <a:ext cx="6000792" cy="5786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429256" y="857232"/>
            <a:ext cx="3571900" cy="1200329"/>
          </a:xfrm>
          <a:prstGeom prst="rect">
            <a:avLst/>
          </a:prstGeom>
          <a:noFill/>
        </p:spPr>
        <p:txBody>
          <a:bodyPr wrap="square" rtlCol="0">
            <a:spAutoFit/>
          </a:bodyPr>
          <a:lstStyle/>
          <a:p>
            <a:pPr algn="r"/>
            <a:r>
              <a:rPr lang="ru-RU" sz="1200" b="1" dirty="0" smtClean="0"/>
              <a:t>Оформление и благоустройство придомовых территорий и детских площадок, общественных пространств, реализация дизайн - проектов по благоустройству входящих в состав района населённых пунктов, уделив особое внимание  сельским территориям</a:t>
            </a:r>
            <a:endParaRPr lang="ru-RU" sz="1200" b="1" dirty="0"/>
          </a:p>
        </p:txBody>
      </p:sp>
      <p:sp>
        <p:nvSpPr>
          <p:cNvPr id="6" name="Стрелка вправо 5"/>
          <p:cNvSpPr/>
          <p:nvPr/>
        </p:nvSpPr>
        <p:spPr>
          <a:xfrm>
            <a:off x="5357818" y="1142984"/>
            <a:ext cx="285752" cy="357190"/>
          </a:xfrm>
          <a:prstGeom prst="rightArrow">
            <a:avLst>
              <a:gd name="adj1" fmla="val 50000"/>
              <a:gd name="adj2" fmla="val 63333"/>
            </a:avLst>
          </a:prstGeom>
          <a:solidFill>
            <a:schemeClr val="accent4">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7" name="TextBox 6"/>
          <p:cNvSpPr txBox="1"/>
          <p:nvPr/>
        </p:nvSpPr>
        <p:spPr>
          <a:xfrm>
            <a:off x="5715008" y="2000240"/>
            <a:ext cx="3286148" cy="1384995"/>
          </a:xfrm>
          <a:prstGeom prst="rect">
            <a:avLst/>
          </a:prstGeom>
          <a:noFill/>
        </p:spPr>
        <p:txBody>
          <a:bodyPr wrap="square" rtlCol="0">
            <a:spAutoFit/>
          </a:bodyPr>
          <a:lstStyle/>
          <a:p>
            <a:pPr algn="r"/>
            <a:r>
              <a:rPr lang="ru-RU" sz="1200" b="1" dirty="0" smtClean="0"/>
              <a:t>Документальное обеспечение территориального планирования и градостроительного зонирования в части координирования границ поселений и территориальных зон (составления карт (планов)), внесения изменений в генеральные планы и правила землепользования</a:t>
            </a:r>
            <a:endParaRPr lang="ru-RU" sz="1200" b="1" dirty="0"/>
          </a:p>
        </p:txBody>
      </p:sp>
      <p:sp>
        <p:nvSpPr>
          <p:cNvPr id="8" name="Стрелка вправо 7"/>
          <p:cNvSpPr/>
          <p:nvPr/>
        </p:nvSpPr>
        <p:spPr>
          <a:xfrm>
            <a:off x="5357818" y="2428868"/>
            <a:ext cx="285752" cy="357190"/>
          </a:xfrm>
          <a:prstGeom prst="rightArrow">
            <a:avLst>
              <a:gd name="adj1" fmla="val 50000"/>
              <a:gd name="adj2" fmla="val 63333"/>
            </a:avLst>
          </a:prstGeom>
          <a:solidFill>
            <a:schemeClr val="accent4">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9" name="TextBox 8"/>
          <p:cNvSpPr txBox="1"/>
          <p:nvPr/>
        </p:nvSpPr>
        <p:spPr>
          <a:xfrm>
            <a:off x="5572132" y="3429000"/>
            <a:ext cx="3429024" cy="1200329"/>
          </a:xfrm>
          <a:prstGeom prst="rect">
            <a:avLst/>
          </a:prstGeom>
          <a:noFill/>
        </p:spPr>
        <p:txBody>
          <a:bodyPr wrap="square" rtlCol="0">
            <a:spAutoFit/>
          </a:bodyPr>
          <a:lstStyle/>
          <a:p>
            <a:pPr algn="r"/>
            <a:r>
              <a:rPr lang="ru-RU" sz="1200" b="1" dirty="0" smtClean="0"/>
              <a:t>Предоставление финансовой поддержки на приобретение (строительство) жилья молодым семьям, нуждающимся в улучшении жилищных условий, а также гражданам, проживающим в сельской местности, в том числе молодым семьям и молодым специалистам</a:t>
            </a:r>
            <a:endParaRPr lang="ru-RU" sz="1200" b="1" dirty="0"/>
          </a:p>
        </p:txBody>
      </p:sp>
      <p:sp>
        <p:nvSpPr>
          <p:cNvPr id="10" name="Стрелка вправо 9"/>
          <p:cNvSpPr/>
          <p:nvPr/>
        </p:nvSpPr>
        <p:spPr>
          <a:xfrm>
            <a:off x="5357818" y="3643314"/>
            <a:ext cx="285752" cy="357190"/>
          </a:xfrm>
          <a:prstGeom prst="rightArrow">
            <a:avLst>
              <a:gd name="adj1" fmla="val 50000"/>
              <a:gd name="adj2" fmla="val 63333"/>
            </a:avLst>
          </a:prstGeom>
          <a:solidFill>
            <a:schemeClr val="accent4">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11" name="TextBox 10"/>
          <p:cNvSpPr txBox="1"/>
          <p:nvPr/>
        </p:nvSpPr>
        <p:spPr>
          <a:xfrm>
            <a:off x="5429257" y="4572009"/>
            <a:ext cx="3571899" cy="1015663"/>
          </a:xfrm>
          <a:prstGeom prst="rect">
            <a:avLst/>
          </a:prstGeom>
          <a:noFill/>
        </p:spPr>
        <p:txBody>
          <a:bodyPr wrap="square" rtlCol="0">
            <a:spAutoFit/>
          </a:bodyPr>
          <a:lstStyle/>
          <a:p>
            <a:pPr lvl="0" algn="r"/>
            <a:r>
              <a:rPr lang="ru-RU" sz="1200" b="1" dirty="0" smtClean="0"/>
              <a:t>Строительство безопасного и комфортного жилья для переселения граждан из жилфонда, признанного в установленном порядке аварийным и подлежащим сносу в связи с физическим износом в процессе его эксплуатации</a:t>
            </a:r>
            <a:r>
              <a:rPr lang="ru-RU" sz="1200" dirty="0" smtClean="0"/>
              <a:t> </a:t>
            </a:r>
            <a:endParaRPr lang="ru-RU" dirty="0"/>
          </a:p>
        </p:txBody>
      </p:sp>
      <p:sp>
        <p:nvSpPr>
          <p:cNvPr id="12" name="Стрелка вправо 11"/>
          <p:cNvSpPr/>
          <p:nvPr/>
        </p:nvSpPr>
        <p:spPr>
          <a:xfrm>
            <a:off x="5357818" y="4857760"/>
            <a:ext cx="285752" cy="357190"/>
          </a:xfrm>
          <a:prstGeom prst="rightArrow">
            <a:avLst>
              <a:gd name="adj1" fmla="val 50000"/>
              <a:gd name="adj2" fmla="val 63333"/>
            </a:avLst>
          </a:prstGeom>
          <a:solidFill>
            <a:schemeClr val="accent4">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13" name="TextBox 12"/>
          <p:cNvSpPr txBox="1"/>
          <p:nvPr/>
        </p:nvSpPr>
        <p:spPr>
          <a:xfrm>
            <a:off x="5715008" y="5643578"/>
            <a:ext cx="3286148" cy="1015663"/>
          </a:xfrm>
          <a:prstGeom prst="rect">
            <a:avLst/>
          </a:prstGeom>
          <a:noFill/>
        </p:spPr>
        <p:txBody>
          <a:bodyPr wrap="square" rtlCol="0">
            <a:spAutoFit/>
          </a:bodyPr>
          <a:lstStyle/>
          <a:p>
            <a:pPr algn="r"/>
            <a:r>
              <a:rPr lang="ru-RU" sz="1200" b="1" dirty="0" smtClean="0"/>
              <a:t>Предоставление жилых помещений в сформированном некоммерческом жилищном фонде планируется преимущественно молодым специалистам востребованных профессий</a:t>
            </a:r>
            <a:endParaRPr lang="ru-RU" sz="1200" b="1" dirty="0"/>
          </a:p>
        </p:txBody>
      </p:sp>
      <p:sp>
        <p:nvSpPr>
          <p:cNvPr id="14" name="Стрелка вправо 13"/>
          <p:cNvSpPr/>
          <p:nvPr/>
        </p:nvSpPr>
        <p:spPr>
          <a:xfrm>
            <a:off x="5429256" y="6072206"/>
            <a:ext cx="285752" cy="357190"/>
          </a:xfrm>
          <a:prstGeom prst="rightArrow">
            <a:avLst>
              <a:gd name="adj1" fmla="val 50000"/>
              <a:gd name="adj2" fmla="val 63333"/>
            </a:avLst>
          </a:prstGeom>
          <a:solidFill>
            <a:schemeClr val="accent4">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Tree>
  </p:cSld>
  <p:clrMapOvr>
    <a:masterClrMapping/>
  </p:clrMapOvr>
  <p:transition advTm="29547"/>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142853"/>
            <a:ext cx="8786874" cy="646331"/>
          </a:xfrm>
          <a:prstGeom prst="rect">
            <a:avLst/>
          </a:prstGeom>
          <a:noFill/>
        </p:spPr>
        <p:txBody>
          <a:bodyPr wrap="square" rtlCol="0">
            <a:spAutoFit/>
          </a:bodyPr>
          <a:lstStyle/>
          <a:p>
            <a:pPr marL="0" lvl="1"/>
            <a:r>
              <a:rPr lang="ru-RU" b="1" dirty="0" smtClean="0"/>
              <a:t>Развитие человеческого капитала и социальной сферы</a:t>
            </a:r>
            <a:endParaRPr lang="ru-RU" sz="1400" dirty="0" smtClean="0"/>
          </a:p>
          <a:p>
            <a:endParaRPr lang="ru-RU" dirty="0"/>
          </a:p>
        </p:txBody>
      </p:sp>
      <p:sp>
        <p:nvSpPr>
          <p:cNvPr id="3" name="TextBox 2"/>
          <p:cNvSpPr txBox="1"/>
          <p:nvPr/>
        </p:nvSpPr>
        <p:spPr>
          <a:xfrm>
            <a:off x="142844" y="428604"/>
            <a:ext cx="8786874" cy="923330"/>
          </a:xfrm>
          <a:prstGeom prst="rect">
            <a:avLst/>
          </a:prstGeom>
          <a:noFill/>
        </p:spPr>
        <p:txBody>
          <a:bodyPr wrap="square" rtlCol="0">
            <a:spAutoFit/>
          </a:bodyPr>
          <a:lstStyle/>
          <a:p>
            <a:r>
              <a:rPr lang="ru-RU" dirty="0" smtClean="0"/>
              <a:t>По итогам исполнения мероприятий, направленных  на развитие  жилищной политики планируется достичь следующих результатов: </a:t>
            </a:r>
          </a:p>
          <a:p>
            <a:endParaRPr lang="ru-RU" dirty="0"/>
          </a:p>
        </p:txBody>
      </p:sp>
      <p:graphicFrame>
        <p:nvGraphicFramePr>
          <p:cNvPr id="4" name="Таблица 3"/>
          <p:cNvGraphicFramePr>
            <a:graphicFrameLocks noGrp="1"/>
          </p:cNvGraphicFramePr>
          <p:nvPr/>
        </p:nvGraphicFramePr>
        <p:xfrm>
          <a:off x="142842" y="1000107"/>
          <a:ext cx="8858313" cy="5884164"/>
        </p:xfrm>
        <a:graphic>
          <a:graphicData uri="http://schemas.openxmlformats.org/drawingml/2006/table">
            <a:tbl>
              <a:tblPr firstRow="1" bandRow="1">
                <a:tableStyleId>{BC89EF96-8CEA-46FF-86C4-4CE0E7609802}</a:tableStyleId>
              </a:tblPr>
              <a:tblGrid>
                <a:gridCol w="4786348"/>
                <a:gridCol w="1000129"/>
                <a:gridCol w="1071569"/>
                <a:gridCol w="857258"/>
                <a:gridCol w="1143009"/>
              </a:tblGrid>
              <a:tr h="633869">
                <a:tc>
                  <a:txBody>
                    <a:bodyPr/>
                    <a:lstStyle/>
                    <a:p>
                      <a:r>
                        <a:rPr lang="ru-RU" sz="1800" kern="1200" dirty="0" smtClean="0"/>
                        <a:t>Показатели</a:t>
                      </a:r>
                      <a:endParaRPr lang="ru-RU" dirty="0">
                        <a:solidFill>
                          <a:schemeClr val="tx1"/>
                        </a:solidFill>
                      </a:endParaRPr>
                    </a:p>
                  </a:txBody>
                  <a:tcPr/>
                </a:tc>
                <a:tc>
                  <a:txBody>
                    <a:bodyPr/>
                    <a:lstStyle/>
                    <a:p>
                      <a:pPr marL="0" algn="ctr" defTabSz="914400" rtl="0" eaLnBrk="1" latinLnBrk="0" hangingPunct="1">
                        <a:lnSpc>
                          <a:spcPct val="115000"/>
                        </a:lnSpc>
                        <a:spcAft>
                          <a:spcPts val="0"/>
                        </a:spcAft>
                      </a:pPr>
                      <a:r>
                        <a:rPr lang="ru-RU" sz="1800" kern="1200" dirty="0" smtClean="0"/>
                        <a:t>2017 </a:t>
                      </a:r>
                    </a:p>
                    <a:p>
                      <a:pPr marL="0" algn="ctr" defTabSz="914400" rtl="0" eaLnBrk="1" latinLnBrk="0" hangingPunct="1">
                        <a:lnSpc>
                          <a:spcPct val="115000"/>
                        </a:lnSpc>
                        <a:spcAft>
                          <a:spcPts val="0"/>
                        </a:spcAft>
                      </a:pPr>
                      <a:r>
                        <a:rPr lang="ru-RU" sz="1800" kern="1200" dirty="0" smtClean="0"/>
                        <a:t>факт</a:t>
                      </a:r>
                      <a:endParaRPr lang="ru-RU" sz="1800" b="1" kern="1200" dirty="0" smtClean="0">
                        <a:solidFill>
                          <a:schemeClr val="tx1"/>
                        </a:solidFill>
                        <a:latin typeface="+mn-lt"/>
                        <a:ea typeface="+mn-ea"/>
                        <a:cs typeface="+mn-cs"/>
                      </a:endParaRPr>
                    </a:p>
                  </a:txBody>
                  <a:tcPr marL="68580" marR="68580" marT="0" marB="0"/>
                </a:tc>
                <a:tc>
                  <a:txBody>
                    <a:bodyPr/>
                    <a:lstStyle/>
                    <a:p>
                      <a:pPr marL="0" algn="ctr" defTabSz="914400" rtl="0" eaLnBrk="1" latinLnBrk="0" hangingPunct="1">
                        <a:lnSpc>
                          <a:spcPct val="115000"/>
                        </a:lnSpc>
                        <a:spcAft>
                          <a:spcPts val="0"/>
                        </a:spcAft>
                      </a:pPr>
                      <a:r>
                        <a:rPr lang="ru-RU" sz="1800" kern="1200" dirty="0" smtClean="0"/>
                        <a:t>2018 оценка</a:t>
                      </a:r>
                      <a:endParaRPr lang="ru-RU" sz="1800" b="1" kern="1200" dirty="0" smtClean="0">
                        <a:solidFill>
                          <a:schemeClr val="tx1"/>
                        </a:solidFill>
                        <a:latin typeface="+mn-lt"/>
                        <a:ea typeface="+mn-ea"/>
                        <a:cs typeface="+mn-cs"/>
                      </a:endParaRPr>
                    </a:p>
                  </a:txBody>
                  <a:tcPr marL="68580" marR="68580" marT="0" marB="0"/>
                </a:tc>
                <a:tc>
                  <a:txBody>
                    <a:bodyPr/>
                    <a:lstStyle/>
                    <a:p>
                      <a:pPr algn="ctr"/>
                      <a:r>
                        <a:rPr lang="ru-RU" sz="1800" kern="1200" dirty="0" smtClean="0"/>
                        <a:t>2030</a:t>
                      </a:r>
                      <a:endParaRPr lang="ru-RU" dirty="0">
                        <a:solidFill>
                          <a:schemeClr val="tx1"/>
                        </a:solidFill>
                      </a:endParaRPr>
                    </a:p>
                  </a:txBody>
                  <a:tcPr/>
                </a:tc>
                <a:tc>
                  <a:txBody>
                    <a:bodyPr/>
                    <a:lstStyle/>
                    <a:p>
                      <a:pPr algn="ctr"/>
                      <a:r>
                        <a:rPr lang="ru-RU" dirty="0" smtClean="0">
                          <a:solidFill>
                            <a:schemeClr val="tx1"/>
                          </a:solidFill>
                        </a:rPr>
                        <a:t>к уровню 2017 г., %</a:t>
                      </a:r>
                      <a:endParaRPr lang="ru-RU" dirty="0">
                        <a:solidFill>
                          <a:schemeClr val="tx1"/>
                        </a:solidFill>
                      </a:endParaRPr>
                    </a:p>
                  </a:txBody>
                  <a:tcPr/>
                </a:tc>
              </a:tr>
              <a:tr h="552038">
                <a:tc>
                  <a:txBody>
                    <a:bodyPr/>
                    <a:lstStyle/>
                    <a:p>
                      <a:pPr>
                        <a:lnSpc>
                          <a:spcPct val="115000"/>
                        </a:lnSpc>
                        <a:spcAft>
                          <a:spcPts val="0"/>
                        </a:spcAft>
                      </a:pPr>
                      <a:r>
                        <a:rPr lang="ru-RU" sz="1400" b="1" dirty="0">
                          <a:latin typeface="Times New Roman"/>
                          <a:cs typeface="Times New Roman"/>
                        </a:rPr>
                        <a:t>Разработка документов  территориального планирования и градостроительного зонирования, ед.</a:t>
                      </a:r>
                      <a:endParaRPr lang="ru-RU" sz="1400" b="1" dirty="0">
                        <a:latin typeface="Calibri"/>
                      </a:endParaRPr>
                    </a:p>
                  </a:txBody>
                  <a:tcPr marL="68580" marR="68580" marT="0" marB="0"/>
                </a:tc>
                <a:tc>
                  <a:txBody>
                    <a:bodyPr/>
                    <a:lstStyle/>
                    <a:p>
                      <a:pPr algn="ctr">
                        <a:lnSpc>
                          <a:spcPct val="115000"/>
                        </a:lnSpc>
                        <a:spcAft>
                          <a:spcPts val="0"/>
                        </a:spcAft>
                      </a:pPr>
                      <a:r>
                        <a:rPr lang="ru-RU" sz="1400" b="1">
                          <a:latin typeface="Times New Roman"/>
                          <a:cs typeface="Times New Roman"/>
                        </a:rPr>
                        <a:t>0</a:t>
                      </a:r>
                      <a:endParaRPr lang="ru-RU" sz="1400" b="1">
                        <a:latin typeface="Calibri"/>
                      </a:endParaRPr>
                    </a:p>
                  </a:txBody>
                  <a:tcPr marL="68580" marR="68580" marT="0" marB="0"/>
                </a:tc>
                <a:tc>
                  <a:txBody>
                    <a:bodyPr/>
                    <a:lstStyle/>
                    <a:p>
                      <a:pPr algn="ctr">
                        <a:lnSpc>
                          <a:spcPct val="115000"/>
                        </a:lnSpc>
                        <a:spcAft>
                          <a:spcPts val="0"/>
                        </a:spcAft>
                      </a:pPr>
                      <a:r>
                        <a:rPr lang="ru-RU" sz="1400" b="1">
                          <a:latin typeface="Times New Roman"/>
                          <a:cs typeface="Times New Roman"/>
                        </a:rPr>
                        <a:t>0</a:t>
                      </a:r>
                      <a:endParaRPr lang="ru-RU" sz="1400" b="1">
                        <a:latin typeface="Calibri"/>
                      </a:endParaRPr>
                    </a:p>
                  </a:txBody>
                  <a:tcPr marL="68580" marR="68580" marT="0" marB="0"/>
                </a:tc>
                <a:tc>
                  <a:txBody>
                    <a:bodyPr/>
                    <a:lstStyle/>
                    <a:p>
                      <a:pPr marL="0" indent="-36830" algn="ctr" defTabSz="914400" rtl="0" eaLnBrk="1" latinLnBrk="0" hangingPunct="1">
                        <a:lnSpc>
                          <a:spcPct val="115000"/>
                        </a:lnSpc>
                        <a:spcAft>
                          <a:spcPts val="0"/>
                        </a:spcAft>
                      </a:pPr>
                      <a:r>
                        <a:rPr lang="ru-RU" sz="1400" b="1" kern="1200" dirty="0" smtClean="0">
                          <a:solidFill>
                            <a:schemeClr val="tx1"/>
                          </a:solidFill>
                          <a:latin typeface="+mn-lt"/>
                          <a:ea typeface="+mn-ea"/>
                          <a:cs typeface="+mn-cs"/>
                        </a:rPr>
                        <a:t>82 (всего)</a:t>
                      </a:r>
                      <a:endParaRPr lang="ru-RU" sz="1400" b="1" kern="1200" dirty="0">
                        <a:solidFill>
                          <a:schemeClr val="tx1"/>
                        </a:solidFill>
                        <a:latin typeface="+mn-lt"/>
                        <a:ea typeface="+mn-ea"/>
                        <a:cs typeface="+mn-cs"/>
                      </a:endParaRPr>
                    </a:p>
                  </a:txBody>
                  <a:tcPr/>
                </a:tc>
                <a:tc>
                  <a:txBody>
                    <a:bodyPr/>
                    <a:lstStyle/>
                    <a:p>
                      <a:pPr marL="0" indent="-36830" algn="ctr" defTabSz="914400" rtl="0" eaLnBrk="1" latinLnBrk="0" hangingPunct="1">
                        <a:lnSpc>
                          <a:spcPct val="115000"/>
                        </a:lnSpc>
                        <a:spcAft>
                          <a:spcPts val="0"/>
                        </a:spcAft>
                      </a:pPr>
                      <a:r>
                        <a:rPr lang="ru-RU" sz="1400" b="1" kern="1200" dirty="0" smtClean="0">
                          <a:solidFill>
                            <a:schemeClr val="tx1"/>
                          </a:solidFill>
                          <a:latin typeface="+mn-lt"/>
                          <a:ea typeface="+mn-ea"/>
                          <a:cs typeface="+mn-cs"/>
                        </a:rPr>
                        <a:t>100</a:t>
                      </a:r>
                      <a:endParaRPr lang="ru-RU" sz="1400" b="1" kern="1200" dirty="0">
                        <a:solidFill>
                          <a:schemeClr val="tx1"/>
                        </a:solidFill>
                        <a:latin typeface="+mn-lt"/>
                        <a:ea typeface="+mn-ea"/>
                        <a:cs typeface="+mn-cs"/>
                      </a:endParaRPr>
                    </a:p>
                  </a:txBody>
                  <a:tcPr/>
                </a:tc>
              </a:tr>
              <a:tr h="700590">
                <a:tc>
                  <a:txBody>
                    <a:bodyPr/>
                    <a:lstStyle/>
                    <a:p>
                      <a:pPr>
                        <a:lnSpc>
                          <a:spcPct val="115000"/>
                        </a:lnSpc>
                        <a:spcAft>
                          <a:spcPts val="0"/>
                        </a:spcAft>
                      </a:pPr>
                      <a:r>
                        <a:rPr lang="ru-RU" sz="1400" b="1" dirty="0">
                          <a:latin typeface="Times New Roman"/>
                          <a:cs typeface="Times New Roman"/>
                        </a:rPr>
                        <a:t>Представление земельных участков под жилищное строительство (через аукционы, сертификаты, субсидии, льготное предоставление), ед.</a:t>
                      </a:r>
                      <a:endParaRPr lang="ru-RU" sz="1400" b="1" dirty="0">
                        <a:latin typeface="Calibri"/>
                      </a:endParaRPr>
                    </a:p>
                  </a:txBody>
                  <a:tcPr marL="68580" marR="68580" marT="0" marB="0"/>
                </a:tc>
                <a:tc>
                  <a:txBody>
                    <a:bodyPr/>
                    <a:lstStyle/>
                    <a:p>
                      <a:pPr algn="ctr">
                        <a:lnSpc>
                          <a:spcPct val="115000"/>
                        </a:lnSpc>
                        <a:spcAft>
                          <a:spcPts val="0"/>
                        </a:spcAft>
                      </a:pPr>
                      <a:r>
                        <a:rPr lang="ru-RU" sz="1400" b="1">
                          <a:latin typeface="Times New Roman"/>
                          <a:cs typeface="Times New Roman"/>
                        </a:rPr>
                        <a:t>36</a:t>
                      </a:r>
                      <a:endParaRPr lang="ru-RU" sz="1400" b="1">
                        <a:latin typeface="Calibri"/>
                      </a:endParaRPr>
                    </a:p>
                  </a:txBody>
                  <a:tcPr marL="68580" marR="68580" marT="0" marB="0"/>
                </a:tc>
                <a:tc>
                  <a:txBody>
                    <a:bodyPr/>
                    <a:lstStyle/>
                    <a:p>
                      <a:pPr algn="ctr">
                        <a:lnSpc>
                          <a:spcPct val="115000"/>
                        </a:lnSpc>
                        <a:spcAft>
                          <a:spcPts val="0"/>
                        </a:spcAft>
                      </a:pPr>
                      <a:r>
                        <a:rPr lang="ru-RU" sz="1400" b="1" dirty="0">
                          <a:latin typeface="Times New Roman"/>
                          <a:cs typeface="Times New Roman"/>
                        </a:rPr>
                        <a:t>42</a:t>
                      </a:r>
                      <a:endParaRPr lang="ru-RU" sz="1400" b="1" dirty="0">
                        <a:latin typeface="Calibri"/>
                      </a:endParaRPr>
                    </a:p>
                  </a:txBody>
                  <a:tcPr marL="68580" marR="68580" marT="0" marB="0"/>
                </a:tc>
                <a:tc>
                  <a:txBody>
                    <a:bodyPr/>
                    <a:lstStyle/>
                    <a:p>
                      <a:pPr indent="-36830" algn="ctr">
                        <a:lnSpc>
                          <a:spcPct val="115000"/>
                        </a:lnSpc>
                        <a:spcAft>
                          <a:spcPts val="0"/>
                        </a:spcAft>
                      </a:pPr>
                      <a:r>
                        <a:rPr lang="ru-RU" sz="1400" b="1" dirty="0" smtClean="0">
                          <a:solidFill>
                            <a:schemeClr val="tx1"/>
                          </a:solidFill>
                          <a:latin typeface="Calibri"/>
                        </a:rPr>
                        <a:t>298 (всего)</a:t>
                      </a:r>
                      <a:endParaRPr lang="ru-RU" sz="1400" b="1" dirty="0">
                        <a:solidFill>
                          <a:schemeClr val="tx1"/>
                        </a:solidFill>
                        <a:latin typeface="Calibri"/>
                      </a:endParaRPr>
                    </a:p>
                  </a:txBody>
                  <a:tcPr marL="68580" marR="68580" marT="0" marB="0"/>
                </a:tc>
                <a:tc>
                  <a:txBody>
                    <a:bodyPr/>
                    <a:lstStyle/>
                    <a:p>
                      <a:pPr indent="-36830" algn="ctr">
                        <a:lnSpc>
                          <a:spcPct val="115000"/>
                        </a:lnSpc>
                        <a:spcAft>
                          <a:spcPts val="0"/>
                        </a:spcAft>
                      </a:pPr>
                      <a:r>
                        <a:rPr lang="ru-RU" sz="1400" b="1" dirty="0" smtClean="0">
                          <a:solidFill>
                            <a:schemeClr val="tx1"/>
                          </a:solidFill>
                          <a:latin typeface="Calibri"/>
                        </a:rPr>
                        <a:t>100</a:t>
                      </a:r>
                      <a:endParaRPr lang="ru-RU" sz="1400" b="1" dirty="0">
                        <a:solidFill>
                          <a:schemeClr val="tx1"/>
                        </a:solidFill>
                        <a:latin typeface="Calibri"/>
                      </a:endParaRPr>
                    </a:p>
                  </a:txBody>
                  <a:tcPr marL="68580" marR="68580" marT="0" marB="0"/>
                </a:tc>
              </a:tr>
              <a:tr h="241467">
                <a:tc>
                  <a:txBody>
                    <a:bodyPr/>
                    <a:lstStyle/>
                    <a:p>
                      <a:pPr>
                        <a:lnSpc>
                          <a:spcPct val="115000"/>
                        </a:lnSpc>
                        <a:spcAft>
                          <a:spcPts val="0"/>
                        </a:spcAft>
                      </a:pPr>
                      <a:r>
                        <a:rPr lang="ru-RU" sz="1400" b="1" dirty="0">
                          <a:latin typeface="Times New Roman"/>
                          <a:cs typeface="Times New Roman"/>
                        </a:rPr>
                        <a:t>Площадь  жилищного фонда, тыс. кв.м</a:t>
                      </a:r>
                      <a:endParaRPr lang="ru-RU" sz="1400" b="1" dirty="0">
                        <a:latin typeface="Calibri"/>
                      </a:endParaRPr>
                    </a:p>
                  </a:txBody>
                  <a:tcPr marL="68580" marR="68580" marT="0" marB="0"/>
                </a:tc>
                <a:tc>
                  <a:txBody>
                    <a:bodyPr/>
                    <a:lstStyle/>
                    <a:p>
                      <a:pPr algn="ctr">
                        <a:lnSpc>
                          <a:spcPct val="115000"/>
                        </a:lnSpc>
                        <a:spcAft>
                          <a:spcPts val="0"/>
                        </a:spcAft>
                      </a:pPr>
                      <a:r>
                        <a:rPr lang="ru-RU" sz="1400" b="1">
                          <a:latin typeface="Times New Roman"/>
                          <a:cs typeface="Times New Roman"/>
                        </a:rPr>
                        <a:t>715,6</a:t>
                      </a:r>
                      <a:endParaRPr lang="ru-RU" sz="1400" b="1">
                        <a:latin typeface="Calibri"/>
                      </a:endParaRPr>
                    </a:p>
                  </a:txBody>
                  <a:tcPr marL="68580" marR="68580" marT="0" marB="0"/>
                </a:tc>
                <a:tc>
                  <a:txBody>
                    <a:bodyPr/>
                    <a:lstStyle/>
                    <a:p>
                      <a:pPr algn="ctr">
                        <a:lnSpc>
                          <a:spcPct val="115000"/>
                        </a:lnSpc>
                        <a:spcAft>
                          <a:spcPts val="0"/>
                        </a:spcAft>
                      </a:pPr>
                      <a:r>
                        <a:rPr lang="ru-RU" sz="1400" b="1">
                          <a:latin typeface="Times New Roman"/>
                          <a:cs typeface="Times New Roman"/>
                        </a:rPr>
                        <a:t>718,76</a:t>
                      </a:r>
                      <a:endParaRPr lang="ru-RU" sz="1400" b="1">
                        <a:latin typeface="Calibri"/>
                      </a:endParaRPr>
                    </a:p>
                  </a:txBody>
                  <a:tcPr marL="68580" marR="68580" marT="0" marB="0"/>
                </a:tc>
                <a:tc>
                  <a:txBody>
                    <a:bodyPr/>
                    <a:lstStyle/>
                    <a:p>
                      <a:pPr algn="ctr">
                        <a:lnSpc>
                          <a:spcPct val="115000"/>
                        </a:lnSpc>
                        <a:spcAft>
                          <a:spcPts val="0"/>
                        </a:spcAft>
                      </a:pPr>
                      <a:r>
                        <a:rPr lang="ru-RU" sz="1400" b="1" dirty="0" smtClean="0">
                          <a:solidFill>
                            <a:schemeClr val="tx1"/>
                          </a:solidFill>
                          <a:latin typeface="Calibri"/>
                        </a:rPr>
                        <a:t>756,9</a:t>
                      </a:r>
                      <a:endParaRPr lang="ru-RU" sz="1400" b="1" dirty="0">
                        <a:solidFill>
                          <a:schemeClr val="tx1"/>
                        </a:solidFill>
                        <a:latin typeface="Calibri"/>
                      </a:endParaRPr>
                    </a:p>
                  </a:txBody>
                  <a:tcPr marL="68580" marR="68580" marT="0" marB="0"/>
                </a:tc>
                <a:tc>
                  <a:txBody>
                    <a:bodyPr/>
                    <a:lstStyle/>
                    <a:p>
                      <a:pPr algn="ctr">
                        <a:lnSpc>
                          <a:spcPct val="115000"/>
                        </a:lnSpc>
                        <a:spcAft>
                          <a:spcPts val="0"/>
                        </a:spcAft>
                      </a:pPr>
                      <a:r>
                        <a:rPr lang="ru-RU" sz="1400" b="1" dirty="0" smtClean="0">
                          <a:solidFill>
                            <a:schemeClr val="tx1"/>
                          </a:solidFill>
                          <a:latin typeface="Calibri"/>
                        </a:rPr>
                        <a:t>106</a:t>
                      </a:r>
                      <a:endParaRPr lang="ru-RU" sz="1400" b="1" dirty="0">
                        <a:solidFill>
                          <a:schemeClr val="tx1"/>
                        </a:solidFill>
                        <a:latin typeface="Calibri"/>
                      </a:endParaRPr>
                    </a:p>
                  </a:txBody>
                  <a:tcPr marL="68580" marR="68580" marT="0" marB="0"/>
                </a:tc>
              </a:tr>
              <a:tr h="462018">
                <a:tc>
                  <a:txBody>
                    <a:bodyPr/>
                    <a:lstStyle/>
                    <a:p>
                      <a:pPr>
                        <a:lnSpc>
                          <a:spcPct val="115000"/>
                        </a:lnSpc>
                        <a:spcAft>
                          <a:spcPts val="0"/>
                        </a:spcAft>
                      </a:pPr>
                      <a:r>
                        <a:rPr lang="ru-RU" sz="1400" b="1" dirty="0">
                          <a:latin typeface="Times New Roman"/>
                          <a:cs typeface="Times New Roman"/>
                        </a:rPr>
                        <a:t>Общая площадь жилых помещений, приходящихся в среднем на одного жителя, всего, кв. м</a:t>
                      </a:r>
                      <a:endParaRPr lang="ru-RU" sz="1400" b="1" dirty="0">
                        <a:latin typeface="Calibri"/>
                      </a:endParaRPr>
                    </a:p>
                  </a:txBody>
                  <a:tcPr marL="68580" marR="68580" marT="0" marB="0"/>
                </a:tc>
                <a:tc>
                  <a:txBody>
                    <a:bodyPr/>
                    <a:lstStyle/>
                    <a:p>
                      <a:pPr algn="ctr">
                        <a:lnSpc>
                          <a:spcPct val="115000"/>
                        </a:lnSpc>
                        <a:spcAft>
                          <a:spcPts val="0"/>
                        </a:spcAft>
                      </a:pPr>
                      <a:r>
                        <a:rPr lang="ru-RU" sz="1400" b="1">
                          <a:latin typeface="Times New Roman"/>
                          <a:cs typeface="Times New Roman"/>
                        </a:rPr>
                        <a:t>21,88</a:t>
                      </a:r>
                      <a:endParaRPr lang="ru-RU" sz="1400" b="1">
                        <a:latin typeface="Calibri"/>
                      </a:endParaRPr>
                    </a:p>
                  </a:txBody>
                  <a:tcPr marL="68580" marR="68580" marT="0" marB="0"/>
                </a:tc>
                <a:tc>
                  <a:txBody>
                    <a:bodyPr/>
                    <a:lstStyle/>
                    <a:p>
                      <a:pPr algn="ctr">
                        <a:lnSpc>
                          <a:spcPct val="115000"/>
                        </a:lnSpc>
                        <a:spcAft>
                          <a:spcPts val="0"/>
                        </a:spcAft>
                      </a:pPr>
                      <a:r>
                        <a:rPr lang="ru-RU" sz="1400" b="1">
                          <a:latin typeface="Times New Roman"/>
                          <a:cs typeface="Times New Roman"/>
                        </a:rPr>
                        <a:t>22,10</a:t>
                      </a:r>
                      <a:endParaRPr lang="ru-RU" sz="1400" b="1">
                        <a:latin typeface="Calibri"/>
                      </a:endParaRPr>
                    </a:p>
                  </a:txBody>
                  <a:tcPr marL="68580" marR="68580" marT="0" marB="0"/>
                </a:tc>
                <a:tc>
                  <a:txBody>
                    <a:bodyPr/>
                    <a:lstStyle/>
                    <a:p>
                      <a:pPr algn="ctr">
                        <a:lnSpc>
                          <a:spcPct val="115000"/>
                        </a:lnSpc>
                        <a:spcAft>
                          <a:spcPts val="0"/>
                        </a:spcAft>
                      </a:pPr>
                      <a:r>
                        <a:rPr lang="ru-RU" sz="1400" b="1" dirty="0" smtClean="0">
                          <a:solidFill>
                            <a:schemeClr val="tx1"/>
                          </a:solidFill>
                          <a:latin typeface="Calibri"/>
                        </a:rPr>
                        <a:t>24,79</a:t>
                      </a:r>
                      <a:endParaRPr lang="ru-RU" sz="1400" b="1" dirty="0">
                        <a:solidFill>
                          <a:schemeClr val="tx1"/>
                        </a:solidFill>
                        <a:latin typeface="Calibri"/>
                      </a:endParaRPr>
                    </a:p>
                  </a:txBody>
                  <a:tcPr marL="68580" marR="68580" marT="0" marB="0"/>
                </a:tc>
                <a:tc>
                  <a:txBody>
                    <a:bodyPr/>
                    <a:lstStyle/>
                    <a:p>
                      <a:pPr algn="ctr">
                        <a:lnSpc>
                          <a:spcPct val="115000"/>
                        </a:lnSpc>
                        <a:spcAft>
                          <a:spcPts val="0"/>
                        </a:spcAft>
                      </a:pPr>
                      <a:r>
                        <a:rPr lang="ru-RU" sz="1400" b="1" dirty="0" smtClean="0">
                          <a:solidFill>
                            <a:schemeClr val="tx1"/>
                          </a:solidFill>
                          <a:latin typeface="Calibri"/>
                        </a:rPr>
                        <a:t>133</a:t>
                      </a:r>
                      <a:endParaRPr lang="ru-RU" sz="1400" b="1" dirty="0">
                        <a:solidFill>
                          <a:schemeClr val="tx1"/>
                        </a:solidFill>
                        <a:latin typeface="Calibri"/>
                      </a:endParaRPr>
                    </a:p>
                  </a:txBody>
                  <a:tcPr marL="68580" marR="68580" marT="0" marB="0"/>
                </a:tc>
              </a:tr>
              <a:tr h="700590">
                <a:tc>
                  <a:txBody>
                    <a:bodyPr/>
                    <a:lstStyle/>
                    <a:p>
                      <a:pPr marL="201295">
                        <a:lnSpc>
                          <a:spcPct val="115000"/>
                        </a:lnSpc>
                        <a:spcAft>
                          <a:spcPts val="0"/>
                        </a:spcAft>
                      </a:pPr>
                      <a:r>
                        <a:rPr lang="ru-RU" sz="1400" b="1" dirty="0">
                          <a:latin typeface="Times New Roman"/>
                          <a:cs typeface="Times New Roman"/>
                        </a:rPr>
                        <a:t>в том числе</a:t>
                      </a:r>
                      <a:endParaRPr lang="ru-RU" sz="1400" b="1" dirty="0">
                        <a:latin typeface="Calibri"/>
                      </a:endParaRPr>
                    </a:p>
                    <a:p>
                      <a:pPr marL="201295">
                        <a:lnSpc>
                          <a:spcPct val="115000"/>
                        </a:lnSpc>
                        <a:spcAft>
                          <a:spcPts val="0"/>
                        </a:spcAft>
                      </a:pPr>
                      <a:r>
                        <a:rPr lang="ru-RU" sz="1400" b="1" dirty="0">
                          <a:latin typeface="Times New Roman"/>
                          <a:cs typeface="Times New Roman"/>
                        </a:rPr>
                        <a:t>введенная в действие</a:t>
                      </a:r>
                      <a:endParaRPr lang="ru-RU" sz="1400" b="1" dirty="0">
                        <a:latin typeface="Calibri"/>
                      </a:endParaRPr>
                    </a:p>
                    <a:p>
                      <a:pPr marL="201295">
                        <a:lnSpc>
                          <a:spcPct val="115000"/>
                        </a:lnSpc>
                        <a:spcAft>
                          <a:spcPts val="0"/>
                        </a:spcAft>
                      </a:pPr>
                      <a:r>
                        <a:rPr lang="ru-RU" sz="1400" b="1" dirty="0">
                          <a:latin typeface="Times New Roman"/>
                          <a:cs typeface="Times New Roman"/>
                        </a:rPr>
                        <a:t>за год, кв. м</a:t>
                      </a:r>
                      <a:endParaRPr lang="ru-RU" sz="1400" b="1" dirty="0">
                        <a:latin typeface="Calibri"/>
                      </a:endParaRPr>
                    </a:p>
                  </a:txBody>
                  <a:tcPr marL="68580" marR="68580" marT="0" marB="0"/>
                </a:tc>
                <a:tc>
                  <a:txBody>
                    <a:bodyPr/>
                    <a:lstStyle/>
                    <a:p>
                      <a:pPr algn="ctr">
                        <a:lnSpc>
                          <a:spcPct val="115000"/>
                        </a:lnSpc>
                        <a:spcAft>
                          <a:spcPts val="0"/>
                        </a:spcAft>
                      </a:pPr>
                      <a:r>
                        <a:rPr lang="ru-RU" sz="1400" b="1">
                          <a:latin typeface="Times New Roman"/>
                          <a:cs typeface="Times New Roman"/>
                        </a:rPr>
                        <a:t>3159</a:t>
                      </a:r>
                      <a:endParaRPr lang="ru-RU" sz="1400" b="1">
                        <a:latin typeface="Calibri"/>
                      </a:endParaRPr>
                    </a:p>
                  </a:txBody>
                  <a:tcPr marL="68580" marR="68580" marT="0" marB="0"/>
                </a:tc>
                <a:tc>
                  <a:txBody>
                    <a:bodyPr/>
                    <a:lstStyle/>
                    <a:p>
                      <a:pPr algn="ctr">
                        <a:lnSpc>
                          <a:spcPct val="115000"/>
                        </a:lnSpc>
                        <a:spcAft>
                          <a:spcPts val="0"/>
                        </a:spcAft>
                      </a:pPr>
                      <a:r>
                        <a:rPr lang="ru-RU" sz="1400" b="1" dirty="0">
                          <a:latin typeface="Times New Roman"/>
                          <a:cs typeface="Times New Roman"/>
                        </a:rPr>
                        <a:t>3110</a:t>
                      </a:r>
                      <a:endParaRPr lang="ru-RU" sz="1400" b="1" dirty="0">
                        <a:latin typeface="Calibri"/>
                      </a:endParaRPr>
                    </a:p>
                  </a:txBody>
                  <a:tcPr marL="68580" marR="68580" marT="0" marB="0"/>
                </a:tc>
                <a:tc>
                  <a:txBody>
                    <a:bodyPr/>
                    <a:lstStyle/>
                    <a:p>
                      <a:pPr algn="ctr">
                        <a:lnSpc>
                          <a:spcPct val="115000"/>
                        </a:lnSpc>
                        <a:spcAft>
                          <a:spcPts val="0"/>
                        </a:spcAft>
                      </a:pPr>
                      <a:r>
                        <a:rPr lang="ru-RU" sz="1400" b="1" dirty="0" smtClean="0">
                          <a:solidFill>
                            <a:schemeClr val="tx1"/>
                          </a:solidFill>
                          <a:latin typeface="Calibri"/>
                        </a:rPr>
                        <a:t>4750</a:t>
                      </a:r>
                      <a:endParaRPr lang="ru-RU" sz="1400" b="1" dirty="0">
                        <a:solidFill>
                          <a:schemeClr val="tx1"/>
                        </a:solidFill>
                        <a:latin typeface="Calibri"/>
                      </a:endParaRPr>
                    </a:p>
                  </a:txBody>
                  <a:tcPr marL="68580" marR="68580" marT="0" marB="0"/>
                </a:tc>
                <a:tc>
                  <a:txBody>
                    <a:bodyPr/>
                    <a:lstStyle/>
                    <a:p>
                      <a:pPr algn="ctr">
                        <a:lnSpc>
                          <a:spcPct val="115000"/>
                        </a:lnSpc>
                        <a:spcAft>
                          <a:spcPts val="0"/>
                        </a:spcAft>
                      </a:pPr>
                      <a:r>
                        <a:rPr lang="ru-RU" sz="1400" b="1" dirty="0" smtClean="0">
                          <a:solidFill>
                            <a:schemeClr val="tx1"/>
                          </a:solidFill>
                          <a:latin typeface="Calibri"/>
                        </a:rPr>
                        <a:t>150</a:t>
                      </a:r>
                      <a:endParaRPr lang="ru-RU" sz="1400" b="1" dirty="0">
                        <a:solidFill>
                          <a:schemeClr val="tx1"/>
                        </a:solidFill>
                        <a:latin typeface="Calibri"/>
                      </a:endParaRPr>
                    </a:p>
                  </a:txBody>
                  <a:tcPr marL="68580" marR="68580" marT="0" marB="0"/>
                </a:tc>
              </a:tr>
              <a:tr h="463129">
                <a:tc>
                  <a:txBody>
                    <a:bodyPr/>
                    <a:lstStyle/>
                    <a:p>
                      <a:pPr>
                        <a:lnSpc>
                          <a:spcPct val="115000"/>
                        </a:lnSpc>
                        <a:spcAft>
                          <a:spcPts val="0"/>
                        </a:spcAft>
                      </a:pPr>
                      <a:r>
                        <a:rPr lang="ru-RU" sz="1400" b="1" dirty="0">
                          <a:latin typeface="Times New Roman"/>
                          <a:cs typeface="Times New Roman"/>
                        </a:rPr>
                        <a:t>Ввод жилья для переселения граждан</a:t>
                      </a:r>
                      <a:endParaRPr lang="ru-RU" sz="1400" b="1" dirty="0">
                        <a:latin typeface="Calibri"/>
                      </a:endParaRPr>
                    </a:p>
                    <a:p>
                      <a:pPr>
                        <a:lnSpc>
                          <a:spcPct val="115000"/>
                        </a:lnSpc>
                        <a:spcAft>
                          <a:spcPts val="0"/>
                        </a:spcAft>
                      </a:pPr>
                      <a:r>
                        <a:rPr lang="ru-RU" sz="1400" b="1" dirty="0">
                          <a:latin typeface="Times New Roman"/>
                          <a:cs typeface="Times New Roman"/>
                        </a:rPr>
                        <a:t>из ветхого и аварийного жилищного фонда,  кв. м</a:t>
                      </a:r>
                      <a:endParaRPr lang="ru-RU" sz="1400" b="1" dirty="0">
                        <a:latin typeface="Calibri"/>
                      </a:endParaRPr>
                    </a:p>
                  </a:txBody>
                  <a:tcPr marL="68580" marR="68580" marT="0" marB="0"/>
                </a:tc>
                <a:tc>
                  <a:txBody>
                    <a:bodyPr/>
                    <a:lstStyle/>
                    <a:p>
                      <a:pPr algn="ctr">
                        <a:lnSpc>
                          <a:spcPct val="115000"/>
                        </a:lnSpc>
                        <a:spcAft>
                          <a:spcPts val="0"/>
                        </a:spcAft>
                      </a:pPr>
                      <a:r>
                        <a:rPr lang="ru-RU" sz="1400" b="1">
                          <a:latin typeface="Times New Roman"/>
                          <a:cs typeface="Times New Roman"/>
                        </a:rPr>
                        <a:t>0</a:t>
                      </a:r>
                      <a:endParaRPr lang="ru-RU" sz="1400" b="1">
                        <a:latin typeface="Calibri"/>
                      </a:endParaRPr>
                    </a:p>
                  </a:txBody>
                  <a:tcPr marL="68580" marR="68580" marT="0" marB="0"/>
                </a:tc>
                <a:tc>
                  <a:txBody>
                    <a:bodyPr/>
                    <a:lstStyle/>
                    <a:p>
                      <a:pPr algn="ctr">
                        <a:lnSpc>
                          <a:spcPct val="115000"/>
                        </a:lnSpc>
                        <a:spcAft>
                          <a:spcPts val="0"/>
                        </a:spcAft>
                      </a:pPr>
                      <a:r>
                        <a:rPr lang="ru-RU" sz="1400" b="1">
                          <a:latin typeface="Times New Roman"/>
                          <a:cs typeface="Times New Roman"/>
                        </a:rPr>
                        <a:t>0</a:t>
                      </a:r>
                      <a:endParaRPr lang="ru-RU" sz="1400" b="1">
                        <a:latin typeface="Calibri"/>
                      </a:endParaRPr>
                    </a:p>
                  </a:txBody>
                  <a:tcPr marL="68580" marR="68580" marT="0" marB="0"/>
                </a:tc>
                <a:tc>
                  <a:txBody>
                    <a:bodyPr/>
                    <a:lstStyle/>
                    <a:p>
                      <a:pPr algn="ctr">
                        <a:lnSpc>
                          <a:spcPct val="115000"/>
                        </a:lnSpc>
                        <a:spcAft>
                          <a:spcPts val="0"/>
                        </a:spcAft>
                      </a:pPr>
                      <a:r>
                        <a:rPr lang="ru-RU" sz="1400" b="1" dirty="0" smtClean="0">
                          <a:solidFill>
                            <a:schemeClr val="tx1"/>
                          </a:solidFill>
                          <a:latin typeface="Calibri"/>
                        </a:rPr>
                        <a:t>5377 (всего)</a:t>
                      </a:r>
                      <a:endParaRPr lang="ru-RU" sz="1400" b="1" dirty="0">
                        <a:solidFill>
                          <a:schemeClr val="tx1"/>
                        </a:solidFill>
                        <a:latin typeface="Calibri"/>
                      </a:endParaRPr>
                    </a:p>
                  </a:txBody>
                  <a:tcPr marL="68580" marR="68580" marT="0" marB="0"/>
                </a:tc>
                <a:tc>
                  <a:txBody>
                    <a:bodyPr/>
                    <a:lstStyle/>
                    <a:p>
                      <a:pPr algn="ctr">
                        <a:lnSpc>
                          <a:spcPct val="115000"/>
                        </a:lnSpc>
                        <a:spcAft>
                          <a:spcPts val="0"/>
                        </a:spcAft>
                      </a:pPr>
                      <a:r>
                        <a:rPr lang="ru-RU" sz="1400" b="1" dirty="0" smtClean="0">
                          <a:solidFill>
                            <a:schemeClr val="tx1"/>
                          </a:solidFill>
                          <a:latin typeface="Calibri"/>
                        </a:rPr>
                        <a:t>*</a:t>
                      </a:r>
                      <a:endParaRPr lang="ru-RU" sz="1400" b="1" dirty="0">
                        <a:solidFill>
                          <a:schemeClr val="tx1"/>
                        </a:solidFill>
                        <a:latin typeface="Calibri"/>
                      </a:endParaRPr>
                    </a:p>
                  </a:txBody>
                  <a:tcPr marL="68580" marR="68580" marT="0" marB="0"/>
                </a:tc>
              </a:tr>
              <a:tr h="462018">
                <a:tc>
                  <a:txBody>
                    <a:bodyPr/>
                    <a:lstStyle/>
                    <a:p>
                      <a:pPr>
                        <a:lnSpc>
                          <a:spcPct val="115000"/>
                        </a:lnSpc>
                        <a:spcAft>
                          <a:spcPts val="0"/>
                        </a:spcAft>
                      </a:pPr>
                      <a:r>
                        <a:rPr lang="ru-RU" sz="1400" b="1" dirty="0">
                          <a:solidFill>
                            <a:srgbClr val="000000"/>
                          </a:solidFill>
                          <a:latin typeface="Times New Roman"/>
                          <a:cs typeface="Times New Roman"/>
                        </a:rPr>
                        <a:t>Доля аварийного жилищного фонда в общем объеме жилищного фонда, %</a:t>
                      </a:r>
                      <a:endParaRPr lang="ru-RU" sz="1400" b="1" dirty="0">
                        <a:latin typeface="Calibri"/>
                      </a:endParaRPr>
                    </a:p>
                  </a:txBody>
                  <a:tcPr marL="68580" marR="68580" marT="0" marB="0"/>
                </a:tc>
                <a:tc>
                  <a:txBody>
                    <a:bodyPr/>
                    <a:lstStyle/>
                    <a:p>
                      <a:pPr algn="ctr">
                        <a:lnSpc>
                          <a:spcPct val="115000"/>
                        </a:lnSpc>
                        <a:spcAft>
                          <a:spcPts val="0"/>
                        </a:spcAft>
                      </a:pPr>
                      <a:r>
                        <a:rPr lang="ru-RU" sz="1400" b="1" dirty="0">
                          <a:latin typeface="Times New Roman"/>
                          <a:cs typeface="Times New Roman"/>
                        </a:rPr>
                        <a:t>0,38</a:t>
                      </a:r>
                      <a:endParaRPr lang="ru-RU" sz="1400" b="1" dirty="0">
                        <a:latin typeface="Calibri"/>
                      </a:endParaRPr>
                    </a:p>
                  </a:txBody>
                  <a:tcPr marL="68580" marR="68580" marT="0" marB="0"/>
                </a:tc>
                <a:tc>
                  <a:txBody>
                    <a:bodyPr/>
                    <a:lstStyle/>
                    <a:p>
                      <a:pPr algn="ctr">
                        <a:lnSpc>
                          <a:spcPct val="115000"/>
                        </a:lnSpc>
                        <a:spcAft>
                          <a:spcPts val="0"/>
                        </a:spcAft>
                      </a:pPr>
                      <a:r>
                        <a:rPr lang="ru-RU" sz="1400" b="1" dirty="0">
                          <a:latin typeface="Times New Roman"/>
                          <a:cs typeface="Times New Roman"/>
                        </a:rPr>
                        <a:t>0,57</a:t>
                      </a:r>
                      <a:endParaRPr lang="ru-RU" sz="1400" b="1" dirty="0">
                        <a:latin typeface="Calibri"/>
                      </a:endParaRPr>
                    </a:p>
                  </a:txBody>
                  <a:tcPr marL="68580" marR="68580" marT="0" marB="0"/>
                </a:tc>
                <a:tc>
                  <a:txBody>
                    <a:bodyPr/>
                    <a:lstStyle/>
                    <a:p>
                      <a:pPr algn="ctr">
                        <a:lnSpc>
                          <a:spcPct val="115000"/>
                        </a:lnSpc>
                        <a:spcAft>
                          <a:spcPts val="0"/>
                        </a:spcAft>
                      </a:pPr>
                      <a:r>
                        <a:rPr lang="ru-RU" sz="1400" b="1" dirty="0" smtClean="0">
                          <a:solidFill>
                            <a:schemeClr val="tx1"/>
                          </a:solidFill>
                          <a:latin typeface="Calibri"/>
                        </a:rPr>
                        <a:t>0,36</a:t>
                      </a:r>
                      <a:endParaRPr lang="ru-RU" sz="1400" b="1" dirty="0">
                        <a:solidFill>
                          <a:schemeClr val="tx1"/>
                        </a:solidFill>
                        <a:latin typeface="Calibri"/>
                      </a:endParaRPr>
                    </a:p>
                  </a:txBody>
                  <a:tcPr marL="68580" marR="68580" marT="0" marB="0"/>
                </a:tc>
                <a:tc>
                  <a:txBody>
                    <a:bodyPr/>
                    <a:lstStyle/>
                    <a:p>
                      <a:pPr algn="ctr">
                        <a:lnSpc>
                          <a:spcPct val="115000"/>
                        </a:lnSpc>
                        <a:spcAft>
                          <a:spcPts val="0"/>
                        </a:spcAft>
                      </a:pPr>
                      <a:r>
                        <a:rPr lang="ru-RU" sz="1400" b="1" dirty="0" smtClean="0">
                          <a:solidFill>
                            <a:schemeClr val="tx1"/>
                          </a:solidFill>
                          <a:latin typeface="Calibri"/>
                        </a:rPr>
                        <a:t>94,7</a:t>
                      </a:r>
                      <a:endParaRPr lang="ru-RU" sz="1400" b="1" dirty="0">
                        <a:solidFill>
                          <a:schemeClr val="tx1"/>
                        </a:solidFill>
                        <a:latin typeface="Calibri"/>
                      </a:endParaRPr>
                    </a:p>
                  </a:txBody>
                  <a:tcPr marL="68580" marR="68580" marT="0" marB="0"/>
                </a:tc>
              </a:tr>
              <a:tr h="462018">
                <a:tc>
                  <a:txBody>
                    <a:bodyPr/>
                    <a:lstStyle/>
                    <a:p>
                      <a:pPr>
                        <a:lnSpc>
                          <a:spcPct val="115000"/>
                        </a:lnSpc>
                        <a:spcAft>
                          <a:spcPts val="0"/>
                        </a:spcAft>
                      </a:pPr>
                      <a:r>
                        <a:rPr lang="ru-RU" sz="1400" b="1" dirty="0">
                          <a:solidFill>
                            <a:srgbClr val="000000"/>
                          </a:solidFill>
                          <a:latin typeface="Times New Roman"/>
                          <a:cs typeface="Times New Roman"/>
                        </a:rPr>
                        <a:t>Строительство жилья для специалистов востребованных профессий, ед.</a:t>
                      </a:r>
                      <a:endParaRPr lang="ru-RU" sz="1400" b="1" dirty="0">
                        <a:latin typeface="Calibri"/>
                      </a:endParaRPr>
                    </a:p>
                  </a:txBody>
                  <a:tcPr marL="68580" marR="68580" marT="0" marB="0"/>
                </a:tc>
                <a:tc>
                  <a:txBody>
                    <a:bodyPr/>
                    <a:lstStyle/>
                    <a:p>
                      <a:pPr algn="ctr">
                        <a:lnSpc>
                          <a:spcPct val="115000"/>
                        </a:lnSpc>
                        <a:spcAft>
                          <a:spcPts val="0"/>
                        </a:spcAft>
                      </a:pPr>
                      <a:r>
                        <a:rPr lang="ru-RU" sz="1400" b="1">
                          <a:latin typeface="Times New Roman"/>
                          <a:cs typeface="Times New Roman"/>
                        </a:rPr>
                        <a:t>0</a:t>
                      </a:r>
                      <a:endParaRPr lang="ru-RU" sz="1400" b="1">
                        <a:latin typeface="Calibri"/>
                      </a:endParaRPr>
                    </a:p>
                  </a:txBody>
                  <a:tcPr marL="68580" marR="68580" marT="0" marB="0"/>
                </a:tc>
                <a:tc>
                  <a:txBody>
                    <a:bodyPr/>
                    <a:lstStyle/>
                    <a:p>
                      <a:pPr algn="ctr">
                        <a:lnSpc>
                          <a:spcPct val="115000"/>
                        </a:lnSpc>
                        <a:spcAft>
                          <a:spcPts val="0"/>
                        </a:spcAft>
                      </a:pPr>
                      <a:r>
                        <a:rPr lang="ru-RU" sz="1400" b="1">
                          <a:latin typeface="Times New Roman"/>
                          <a:cs typeface="Times New Roman"/>
                        </a:rPr>
                        <a:t>0</a:t>
                      </a:r>
                      <a:endParaRPr lang="ru-RU" sz="1400" b="1">
                        <a:latin typeface="Calibri"/>
                      </a:endParaRPr>
                    </a:p>
                  </a:txBody>
                  <a:tcPr marL="68580" marR="68580" marT="0" marB="0"/>
                </a:tc>
                <a:tc>
                  <a:txBody>
                    <a:bodyPr/>
                    <a:lstStyle/>
                    <a:p>
                      <a:pPr algn="ctr">
                        <a:lnSpc>
                          <a:spcPct val="115000"/>
                        </a:lnSpc>
                        <a:spcAft>
                          <a:spcPts val="0"/>
                        </a:spcAft>
                      </a:pPr>
                      <a:r>
                        <a:rPr lang="ru-RU" sz="1400" b="1" dirty="0" smtClean="0">
                          <a:solidFill>
                            <a:schemeClr val="tx1"/>
                          </a:solidFill>
                          <a:latin typeface="Calibri"/>
                        </a:rPr>
                        <a:t>1</a:t>
                      </a:r>
                      <a:endParaRPr lang="ru-RU" sz="1400" b="1" dirty="0">
                        <a:solidFill>
                          <a:schemeClr val="tx1"/>
                        </a:solidFill>
                        <a:latin typeface="Calibri"/>
                      </a:endParaRPr>
                    </a:p>
                  </a:txBody>
                  <a:tcPr marL="68580" marR="68580" marT="0" marB="0"/>
                </a:tc>
                <a:tc>
                  <a:txBody>
                    <a:bodyPr/>
                    <a:lstStyle/>
                    <a:p>
                      <a:pPr algn="ctr">
                        <a:lnSpc>
                          <a:spcPct val="115000"/>
                        </a:lnSpc>
                        <a:spcAft>
                          <a:spcPts val="0"/>
                        </a:spcAft>
                      </a:pPr>
                      <a:r>
                        <a:rPr lang="ru-RU" sz="1400" b="1" dirty="0" smtClean="0">
                          <a:solidFill>
                            <a:schemeClr val="tx1"/>
                          </a:solidFill>
                          <a:latin typeface="Calibri"/>
                        </a:rPr>
                        <a:t>100</a:t>
                      </a:r>
                      <a:endParaRPr lang="ru-RU" sz="1400" b="1" dirty="0">
                        <a:solidFill>
                          <a:schemeClr val="tx1"/>
                        </a:solidFill>
                        <a:latin typeface="Calibri"/>
                      </a:endParaRPr>
                    </a:p>
                  </a:txBody>
                  <a:tcPr marL="68580" marR="68580" marT="0" marB="0"/>
                </a:tc>
              </a:tr>
              <a:tr h="965866">
                <a:tc>
                  <a:txBody>
                    <a:bodyPr/>
                    <a:lstStyle/>
                    <a:p>
                      <a:pPr>
                        <a:lnSpc>
                          <a:spcPct val="115000"/>
                        </a:lnSpc>
                        <a:spcAft>
                          <a:spcPts val="0"/>
                        </a:spcAft>
                      </a:pPr>
                      <a:r>
                        <a:rPr lang="ru-RU" sz="1400" b="1" dirty="0">
                          <a:latin typeface="Times New Roman"/>
                          <a:cs typeface="Times New Roman"/>
                        </a:rPr>
                        <a:t>Реализация проектов по благоустройству в населенных пунктах, ед. (обустройство  придомовых территорий, детских площадок, территорий общественного пространства, реализация </a:t>
                      </a:r>
                      <a:r>
                        <a:rPr lang="ru-RU" sz="1400" b="1" dirty="0" err="1">
                          <a:latin typeface="Times New Roman"/>
                          <a:cs typeface="Times New Roman"/>
                        </a:rPr>
                        <a:t>дизайн-проектов</a:t>
                      </a:r>
                      <a:r>
                        <a:rPr lang="ru-RU" sz="1400" b="1" dirty="0">
                          <a:latin typeface="Times New Roman"/>
                          <a:cs typeface="Times New Roman"/>
                        </a:rPr>
                        <a:t>)</a:t>
                      </a:r>
                      <a:endParaRPr lang="ru-RU" sz="1400" b="1" dirty="0">
                        <a:latin typeface="Calibri"/>
                      </a:endParaRPr>
                    </a:p>
                  </a:txBody>
                  <a:tcPr marL="68580" marR="68580" marT="0" marB="0"/>
                </a:tc>
                <a:tc>
                  <a:txBody>
                    <a:bodyPr/>
                    <a:lstStyle/>
                    <a:p>
                      <a:pPr algn="ctr">
                        <a:lnSpc>
                          <a:spcPct val="115000"/>
                        </a:lnSpc>
                        <a:spcAft>
                          <a:spcPts val="0"/>
                        </a:spcAft>
                      </a:pPr>
                      <a:r>
                        <a:rPr lang="ru-RU" sz="1400" b="1" dirty="0">
                          <a:latin typeface="Times New Roman"/>
                          <a:cs typeface="Times New Roman"/>
                        </a:rPr>
                        <a:t>15</a:t>
                      </a:r>
                      <a:endParaRPr lang="ru-RU" sz="1400" b="1" dirty="0">
                        <a:latin typeface="Calibri"/>
                      </a:endParaRPr>
                    </a:p>
                  </a:txBody>
                  <a:tcPr marL="68580" marR="68580" marT="0" marB="0"/>
                </a:tc>
                <a:tc>
                  <a:txBody>
                    <a:bodyPr/>
                    <a:lstStyle/>
                    <a:p>
                      <a:pPr algn="ctr">
                        <a:lnSpc>
                          <a:spcPct val="115000"/>
                        </a:lnSpc>
                        <a:spcAft>
                          <a:spcPts val="0"/>
                        </a:spcAft>
                      </a:pPr>
                      <a:r>
                        <a:rPr lang="ru-RU" sz="1400" b="1" dirty="0">
                          <a:latin typeface="Times New Roman"/>
                          <a:cs typeface="Times New Roman"/>
                        </a:rPr>
                        <a:t>6</a:t>
                      </a:r>
                      <a:endParaRPr lang="ru-RU" sz="1400" b="1" dirty="0">
                        <a:latin typeface="Calibri"/>
                      </a:endParaRPr>
                    </a:p>
                  </a:txBody>
                  <a:tcPr marL="68580" marR="68580" marT="0" marB="0"/>
                </a:tc>
                <a:tc>
                  <a:txBody>
                    <a:bodyPr/>
                    <a:lstStyle/>
                    <a:p>
                      <a:pPr algn="ctr">
                        <a:lnSpc>
                          <a:spcPct val="115000"/>
                        </a:lnSpc>
                        <a:spcAft>
                          <a:spcPts val="0"/>
                        </a:spcAft>
                      </a:pPr>
                      <a:r>
                        <a:rPr lang="ru-RU" sz="1400" b="1" dirty="0" smtClean="0">
                          <a:solidFill>
                            <a:schemeClr val="tx1"/>
                          </a:solidFill>
                          <a:latin typeface="Calibri"/>
                        </a:rPr>
                        <a:t>93 (всего)</a:t>
                      </a:r>
                      <a:endParaRPr lang="ru-RU" sz="1400" b="1" dirty="0">
                        <a:solidFill>
                          <a:schemeClr val="tx1"/>
                        </a:solidFill>
                        <a:latin typeface="Calibri"/>
                      </a:endParaRPr>
                    </a:p>
                  </a:txBody>
                  <a:tcPr marL="68580" marR="68580" marT="0" marB="0"/>
                </a:tc>
                <a:tc>
                  <a:txBody>
                    <a:bodyPr/>
                    <a:lstStyle/>
                    <a:p>
                      <a:pPr algn="ctr">
                        <a:lnSpc>
                          <a:spcPct val="115000"/>
                        </a:lnSpc>
                        <a:spcAft>
                          <a:spcPts val="0"/>
                        </a:spcAft>
                      </a:pPr>
                      <a:r>
                        <a:rPr lang="ru-RU" sz="1400" b="1" dirty="0" smtClean="0">
                          <a:solidFill>
                            <a:schemeClr val="tx1"/>
                          </a:solidFill>
                          <a:latin typeface="Calibri"/>
                        </a:rPr>
                        <a:t>*</a:t>
                      </a:r>
                      <a:endParaRPr lang="ru-RU" sz="1400" b="1" dirty="0">
                        <a:solidFill>
                          <a:schemeClr val="tx1"/>
                        </a:solidFill>
                        <a:latin typeface="Calibri"/>
                      </a:endParaRPr>
                    </a:p>
                  </a:txBody>
                  <a:tcPr marL="68580" marR="68580" marT="0" marB="0"/>
                </a:tc>
              </a:tr>
            </a:tbl>
          </a:graphicData>
        </a:graphic>
      </p:graphicFrame>
    </p:spTree>
  </p:cSld>
  <p:clrMapOvr>
    <a:masterClrMapping/>
  </p:clrMapOvr>
  <p:transition advTm="36816"/>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142853"/>
            <a:ext cx="8786874" cy="646331"/>
          </a:xfrm>
          <a:prstGeom prst="rect">
            <a:avLst/>
          </a:prstGeom>
          <a:noFill/>
        </p:spPr>
        <p:txBody>
          <a:bodyPr wrap="square" rtlCol="0">
            <a:spAutoFit/>
          </a:bodyPr>
          <a:lstStyle/>
          <a:p>
            <a:pPr marL="0" lvl="1"/>
            <a:r>
              <a:rPr lang="ru-RU" b="1" dirty="0" smtClean="0"/>
              <a:t>Развитие человеческого капитала и социальной сферы</a:t>
            </a:r>
            <a:endParaRPr lang="ru-RU" sz="1400" dirty="0" smtClean="0"/>
          </a:p>
          <a:p>
            <a:endParaRPr lang="ru-RU" dirty="0"/>
          </a:p>
        </p:txBody>
      </p:sp>
      <p:sp>
        <p:nvSpPr>
          <p:cNvPr id="3" name="TextBox 2"/>
          <p:cNvSpPr txBox="1"/>
          <p:nvPr/>
        </p:nvSpPr>
        <p:spPr>
          <a:xfrm>
            <a:off x="142844" y="428604"/>
            <a:ext cx="8786874"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b="1" dirty="0" smtClean="0">
                <a:solidFill>
                  <a:schemeClr val="tx1"/>
                </a:solidFill>
              </a:rPr>
              <a:t>Обеспечение безопасности жизнедеятельности </a:t>
            </a:r>
            <a:endParaRPr lang="ru-RU" b="1" dirty="0">
              <a:solidFill>
                <a:schemeClr val="tx1"/>
              </a:solidFill>
            </a:endParaRPr>
          </a:p>
        </p:txBody>
      </p:sp>
      <p:graphicFrame>
        <p:nvGraphicFramePr>
          <p:cNvPr id="4" name="Схема 3"/>
          <p:cNvGraphicFramePr/>
          <p:nvPr/>
        </p:nvGraphicFramePr>
        <p:xfrm>
          <a:off x="142844" y="928670"/>
          <a:ext cx="6000792" cy="57864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929322" y="857232"/>
            <a:ext cx="3071834" cy="1446550"/>
          </a:xfrm>
          <a:prstGeom prst="rect">
            <a:avLst/>
          </a:prstGeom>
          <a:noFill/>
        </p:spPr>
        <p:txBody>
          <a:bodyPr wrap="square" rtlCol="0">
            <a:spAutoFit/>
          </a:bodyPr>
          <a:lstStyle/>
          <a:p>
            <a:pPr lvl="0" algn="r"/>
            <a:r>
              <a:rPr lang="ru-RU" sz="1400" b="1" dirty="0" smtClean="0"/>
              <a:t>Ревизия, текущий и капитальный ремонт, своевременная замена физически и морально устаревшего оборудования систем тепло-, водоснабжения и водоотведения</a:t>
            </a:r>
          </a:p>
          <a:p>
            <a:endParaRPr lang="ru-RU" dirty="0"/>
          </a:p>
        </p:txBody>
      </p:sp>
      <p:sp>
        <p:nvSpPr>
          <p:cNvPr id="6" name="Стрелка вправо 5"/>
          <p:cNvSpPr/>
          <p:nvPr/>
        </p:nvSpPr>
        <p:spPr>
          <a:xfrm>
            <a:off x="5357818" y="1142984"/>
            <a:ext cx="285752" cy="357190"/>
          </a:xfrm>
          <a:prstGeom prst="rightArrow">
            <a:avLst>
              <a:gd name="adj1" fmla="val 50000"/>
              <a:gd name="adj2" fmla="val 63333"/>
            </a:avLst>
          </a:prstGeom>
          <a:solidFill>
            <a:schemeClr val="tx2">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7" name="TextBox 6"/>
          <p:cNvSpPr txBox="1"/>
          <p:nvPr/>
        </p:nvSpPr>
        <p:spPr>
          <a:xfrm>
            <a:off x="5643570" y="3143248"/>
            <a:ext cx="3357586" cy="1214446"/>
          </a:xfrm>
          <a:prstGeom prst="rect">
            <a:avLst/>
          </a:prstGeom>
          <a:noFill/>
        </p:spPr>
        <p:txBody>
          <a:bodyPr wrap="square" rtlCol="0">
            <a:spAutoFit/>
          </a:bodyPr>
          <a:lstStyle/>
          <a:p>
            <a:pPr algn="r"/>
            <a:r>
              <a:rPr lang="ru-RU" sz="1200" b="1" dirty="0" smtClean="0"/>
              <a:t>поддержанию сети местных автодорог и дорожных сооружений в состоянии, отвечающем нормативным требованиям, обустройству пешеходных переходов и железнодорожных переездов, освещению дорог и придомовых территорий</a:t>
            </a:r>
            <a:endParaRPr lang="ru-RU" sz="1200" b="1" dirty="0"/>
          </a:p>
        </p:txBody>
      </p:sp>
      <p:sp>
        <p:nvSpPr>
          <p:cNvPr id="8" name="Стрелка вправо 7"/>
          <p:cNvSpPr/>
          <p:nvPr/>
        </p:nvSpPr>
        <p:spPr>
          <a:xfrm>
            <a:off x="5357818" y="3643314"/>
            <a:ext cx="285752" cy="357190"/>
          </a:xfrm>
          <a:prstGeom prst="rightArrow">
            <a:avLst>
              <a:gd name="adj1" fmla="val 50000"/>
              <a:gd name="adj2" fmla="val 63333"/>
            </a:avLst>
          </a:prstGeom>
          <a:solidFill>
            <a:schemeClr val="tx2">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9" name="TextBox 8"/>
          <p:cNvSpPr txBox="1"/>
          <p:nvPr/>
        </p:nvSpPr>
        <p:spPr>
          <a:xfrm>
            <a:off x="5500694" y="2000240"/>
            <a:ext cx="3429024" cy="1200329"/>
          </a:xfrm>
          <a:prstGeom prst="rect">
            <a:avLst/>
          </a:prstGeom>
          <a:noFill/>
        </p:spPr>
        <p:txBody>
          <a:bodyPr wrap="square" rtlCol="0">
            <a:spAutoFit/>
          </a:bodyPr>
          <a:lstStyle/>
          <a:p>
            <a:pPr algn="r"/>
            <a:r>
              <a:rPr lang="ru-RU" sz="1200" b="1" dirty="0" smtClean="0"/>
              <a:t>Предупреждение безнадзорности и правонарушений среди несовершеннолетних, профилактику правонарушений, совершаемых в состоянии алкогольного опьянения, борьбу с алкогольной и наркотической зависимостью среди населения</a:t>
            </a:r>
            <a:endParaRPr lang="ru-RU" sz="1200" b="1" dirty="0"/>
          </a:p>
        </p:txBody>
      </p:sp>
      <p:sp>
        <p:nvSpPr>
          <p:cNvPr id="10" name="Стрелка вправо 9"/>
          <p:cNvSpPr/>
          <p:nvPr/>
        </p:nvSpPr>
        <p:spPr>
          <a:xfrm>
            <a:off x="5357818" y="2357430"/>
            <a:ext cx="285752" cy="357190"/>
          </a:xfrm>
          <a:prstGeom prst="rightArrow">
            <a:avLst>
              <a:gd name="adj1" fmla="val 50000"/>
              <a:gd name="adj2" fmla="val 63333"/>
            </a:avLst>
          </a:prstGeom>
          <a:solidFill>
            <a:schemeClr val="tx2">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11" name="TextBox 10"/>
          <p:cNvSpPr txBox="1"/>
          <p:nvPr/>
        </p:nvSpPr>
        <p:spPr>
          <a:xfrm>
            <a:off x="5929323" y="5429264"/>
            <a:ext cx="3071833" cy="1200329"/>
          </a:xfrm>
          <a:prstGeom prst="rect">
            <a:avLst/>
          </a:prstGeom>
          <a:noFill/>
        </p:spPr>
        <p:txBody>
          <a:bodyPr wrap="square" rtlCol="0">
            <a:spAutoFit/>
          </a:bodyPr>
          <a:lstStyle/>
          <a:p>
            <a:pPr algn="r"/>
            <a:r>
              <a:rPr lang="ru-RU" sz="1200" b="1" dirty="0" smtClean="0"/>
              <a:t>Строительство очистных сооружений с установкой современного оборудования по очистке стоков в </a:t>
            </a:r>
            <a:r>
              <a:rPr lang="ru-RU" sz="1200" b="1" dirty="0" err="1" smtClean="0"/>
              <a:t>пгт</a:t>
            </a:r>
            <a:r>
              <a:rPr lang="ru-RU" sz="1200" b="1" dirty="0" smtClean="0"/>
              <a:t>. Чернышевск, </a:t>
            </a:r>
            <a:r>
              <a:rPr lang="ru-RU" sz="1200" b="1" dirty="0" err="1" smtClean="0"/>
              <a:t>пгт</a:t>
            </a:r>
            <a:r>
              <a:rPr lang="ru-RU" sz="1200" b="1" dirty="0" smtClean="0"/>
              <a:t>. </a:t>
            </a:r>
            <a:r>
              <a:rPr lang="ru-RU" sz="1200" b="1" dirty="0" err="1" smtClean="0"/>
              <a:t>Жирекен</a:t>
            </a:r>
            <a:r>
              <a:rPr lang="ru-RU" sz="1200" b="1" dirty="0" smtClean="0"/>
              <a:t>, строительству полигона размещения твёрдых коммунальных отходов </a:t>
            </a:r>
            <a:endParaRPr lang="ru-RU" sz="1200" b="1" dirty="0"/>
          </a:p>
        </p:txBody>
      </p:sp>
      <p:sp>
        <p:nvSpPr>
          <p:cNvPr id="12" name="Стрелка вправо 11"/>
          <p:cNvSpPr/>
          <p:nvPr/>
        </p:nvSpPr>
        <p:spPr>
          <a:xfrm>
            <a:off x="5357818" y="6000768"/>
            <a:ext cx="285752" cy="357190"/>
          </a:xfrm>
          <a:prstGeom prst="rightArrow">
            <a:avLst>
              <a:gd name="adj1" fmla="val 50000"/>
              <a:gd name="adj2" fmla="val 63333"/>
            </a:avLst>
          </a:prstGeom>
          <a:solidFill>
            <a:schemeClr val="tx2">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13" name="TextBox 12"/>
          <p:cNvSpPr txBox="1"/>
          <p:nvPr/>
        </p:nvSpPr>
        <p:spPr>
          <a:xfrm>
            <a:off x="5643570" y="4429132"/>
            <a:ext cx="3357586" cy="1015663"/>
          </a:xfrm>
          <a:prstGeom prst="rect">
            <a:avLst/>
          </a:prstGeom>
          <a:noFill/>
        </p:spPr>
        <p:txBody>
          <a:bodyPr wrap="square" rtlCol="0">
            <a:spAutoFit/>
          </a:bodyPr>
          <a:lstStyle/>
          <a:p>
            <a:pPr algn="r"/>
            <a:r>
              <a:rPr lang="ru-RU" sz="1200" b="1" dirty="0" smtClean="0"/>
              <a:t>Обустройство необходимых объектов пандусами, кнопками вызова, оборудование остановок общественного транспорта, пешеходных и транспортных коммуникаций с учётом особых потребностей инвалидов</a:t>
            </a:r>
            <a:endParaRPr lang="ru-RU" sz="1200" b="1" dirty="0"/>
          </a:p>
        </p:txBody>
      </p:sp>
      <p:sp>
        <p:nvSpPr>
          <p:cNvPr id="14" name="Стрелка вправо 13"/>
          <p:cNvSpPr/>
          <p:nvPr/>
        </p:nvSpPr>
        <p:spPr>
          <a:xfrm>
            <a:off x="5357818" y="4857760"/>
            <a:ext cx="285752" cy="357190"/>
          </a:xfrm>
          <a:prstGeom prst="rightArrow">
            <a:avLst>
              <a:gd name="adj1" fmla="val 50000"/>
              <a:gd name="adj2" fmla="val 63333"/>
            </a:avLst>
          </a:prstGeom>
          <a:solidFill>
            <a:schemeClr val="tx2">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Tree>
  </p:cSld>
  <p:clrMapOvr>
    <a:masterClrMapping/>
  </p:clrMapOvr>
  <p:transition advTm="36723"/>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142853"/>
            <a:ext cx="8786874" cy="646331"/>
          </a:xfrm>
          <a:prstGeom prst="rect">
            <a:avLst/>
          </a:prstGeom>
          <a:noFill/>
        </p:spPr>
        <p:txBody>
          <a:bodyPr wrap="square" rtlCol="0">
            <a:spAutoFit/>
          </a:bodyPr>
          <a:lstStyle/>
          <a:p>
            <a:pPr marL="0" lvl="1"/>
            <a:r>
              <a:rPr lang="ru-RU" b="1" dirty="0" smtClean="0"/>
              <a:t>Развитие человеческого капитала и социальной сферы</a:t>
            </a:r>
            <a:endParaRPr lang="ru-RU" sz="1400" dirty="0" smtClean="0"/>
          </a:p>
          <a:p>
            <a:endParaRPr lang="ru-RU" dirty="0"/>
          </a:p>
        </p:txBody>
      </p:sp>
      <p:sp>
        <p:nvSpPr>
          <p:cNvPr id="3" name="TextBox 2"/>
          <p:cNvSpPr txBox="1"/>
          <p:nvPr/>
        </p:nvSpPr>
        <p:spPr>
          <a:xfrm>
            <a:off x="142844" y="428604"/>
            <a:ext cx="8858312" cy="923330"/>
          </a:xfrm>
          <a:prstGeom prst="rect">
            <a:avLst/>
          </a:prstGeom>
          <a:noFill/>
        </p:spPr>
        <p:txBody>
          <a:bodyPr wrap="square" rtlCol="0">
            <a:spAutoFit/>
          </a:bodyPr>
          <a:lstStyle/>
          <a:p>
            <a:r>
              <a:rPr lang="ru-RU" dirty="0" smtClean="0"/>
              <a:t>По итогам исполнения мероприятий, направленных  на развитие  жилищной политики планируется достичь следующих результатов: </a:t>
            </a:r>
          </a:p>
          <a:p>
            <a:endParaRPr lang="ru-RU" dirty="0"/>
          </a:p>
        </p:txBody>
      </p:sp>
      <p:graphicFrame>
        <p:nvGraphicFramePr>
          <p:cNvPr id="4" name="Таблица 3"/>
          <p:cNvGraphicFramePr>
            <a:graphicFrameLocks noGrp="1"/>
          </p:cNvGraphicFramePr>
          <p:nvPr/>
        </p:nvGraphicFramePr>
        <p:xfrm>
          <a:off x="142844" y="1071547"/>
          <a:ext cx="8858312" cy="2697569"/>
        </p:xfrm>
        <a:graphic>
          <a:graphicData uri="http://schemas.openxmlformats.org/drawingml/2006/table">
            <a:tbl>
              <a:tblPr firstRow="1" bandRow="1">
                <a:tableStyleId>{BC89EF96-8CEA-46FF-86C4-4CE0E7609802}</a:tableStyleId>
              </a:tblPr>
              <a:tblGrid>
                <a:gridCol w="4786347"/>
                <a:gridCol w="1000129"/>
                <a:gridCol w="1071568"/>
                <a:gridCol w="857259"/>
                <a:gridCol w="1143009"/>
              </a:tblGrid>
              <a:tr h="601049">
                <a:tc>
                  <a:txBody>
                    <a:bodyPr/>
                    <a:lstStyle/>
                    <a:p>
                      <a:r>
                        <a:rPr lang="ru-RU" sz="1800" kern="1200" dirty="0" smtClean="0"/>
                        <a:t>Показатели</a:t>
                      </a:r>
                      <a:endParaRPr lang="ru-RU" dirty="0">
                        <a:solidFill>
                          <a:schemeClr val="tx1"/>
                        </a:solidFill>
                      </a:endParaRPr>
                    </a:p>
                  </a:txBody>
                  <a:tcPr/>
                </a:tc>
                <a:tc>
                  <a:txBody>
                    <a:bodyPr/>
                    <a:lstStyle/>
                    <a:p>
                      <a:pPr marL="0" algn="ctr" defTabSz="914400" rtl="0" eaLnBrk="1" latinLnBrk="0" hangingPunct="1">
                        <a:lnSpc>
                          <a:spcPct val="115000"/>
                        </a:lnSpc>
                        <a:spcAft>
                          <a:spcPts val="0"/>
                        </a:spcAft>
                      </a:pPr>
                      <a:r>
                        <a:rPr lang="ru-RU" sz="1800" kern="1200" dirty="0" smtClean="0"/>
                        <a:t>2017 </a:t>
                      </a:r>
                    </a:p>
                    <a:p>
                      <a:pPr marL="0" algn="ctr" defTabSz="914400" rtl="0" eaLnBrk="1" latinLnBrk="0" hangingPunct="1">
                        <a:lnSpc>
                          <a:spcPct val="115000"/>
                        </a:lnSpc>
                        <a:spcAft>
                          <a:spcPts val="0"/>
                        </a:spcAft>
                      </a:pPr>
                      <a:r>
                        <a:rPr lang="ru-RU" sz="1800" kern="1200" dirty="0" smtClean="0"/>
                        <a:t>факт</a:t>
                      </a:r>
                      <a:endParaRPr lang="ru-RU" sz="1800" b="1" kern="1200" dirty="0" smtClean="0">
                        <a:solidFill>
                          <a:schemeClr val="tx1"/>
                        </a:solidFill>
                        <a:latin typeface="+mn-lt"/>
                        <a:ea typeface="+mn-ea"/>
                        <a:cs typeface="+mn-cs"/>
                      </a:endParaRPr>
                    </a:p>
                  </a:txBody>
                  <a:tcPr marL="68580" marR="68580" marT="0" marB="0"/>
                </a:tc>
                <a:tc>
                  <a:txBody>
                    <a:bodyPr/>
                    <a:lstStyle/>
                    <a:p>
                      <a:pPr marL="0" algn="ctr" defTabSz="914400" rtl="0" eaLnBrk="1" latinLnBrk="0" hangingPunct="1">
                        <a:lnSpc>
                          <a:spcPct val="115000"/>
                        </a:lnSpc>
                        <a:spcAft>
                          <a:spcPts val="0"/>
                        </a:spcAft>
                      </a:pPr>
                      <a:r>
                        <a:rPr lang="ru-RU" sz="1800" kern="1200" dirty="0" smtClean="0"/>
                        <a:t>2018 оценка</a:t>
                      </a:r>
                      <a:endParaRPr lang="ru-RU" sz="1800" b="1" kern="1200" dirty="0" smtClean="0">
                        <a:solidFill>
                          <a:schemeClr val="tx1"/>
                        </a:solidFill>
                        <a:latin typeface="+mn-lt"/>
                        <a:ea typeface="+mn-ea"/>
                        <a:cs typeface="+mn-cs"/>
                      </a:endParaRPr>
                    </a:p>
                  </a:txBody>
                  <a:tcPr marL="68580" marR="68580" marT="0" marB="0"/>
                </a:tc>
                <a:tc>
                  <a:txBody>
                    <a:bodyPr/>
                    <a:lstStyle/>
                    <a:p>
                      <a:pPr algn="ctr"/>
                      <a:r>
                        <a:rPr lang="ru-RU" sz="1800" kern="1200" dirty="0" smtClean="0"/>
                        <a:t>2030</a:t>
                      </a:r>
                      <a:endParaRPr lang="ru-RU" dirty="0">
                        <a:solidFill>
                          <a:schemeClr val="tx1"/>
                        </a:solidFill>
                      </a:endParaRPr>
                    </a:p>
                  </a:txBody>
                  <a:tcPr/>
                </a:tc>
                <a:tc>
                  <a:txBody>
                    <a:bodyPr/>
                    <a:lstStyle/>
                    <a:p>
                      <a:pPr algn="ctr"/>
                      <a:r>
                        <a:rPr lang="ru-RU" dirty="0" smtClean="0">
                          <a:solidFill>
                            <a:schemeClr val="tx1"/>
                          </a:solidFill>
                        </a:rPr>
                        <a:t>к уровню 2017 г., %</a:t>
                      </a:r>
                      <a:endParaRPr lang="ru-RU" dirty="0">
                        <a:solidFill>
                          <a:schemeClr val="tx1"/>
                        </a:solidFill>
                      </a:endParaRPr>
                    </a:p>
                  </a:txBody>
                  <a:tcPr/>
                </a:tc>
              </a:tr>
              <a:tr h="518355">
                <a:tc>
                  <a:txBody>
                    <a:bodyPr/>
                    <a:lstStyle/>
                    <a:p>
                      <a:pPr>
                        <a:lnSpc>
                          <a:spcPct val="115000"/>
                        </a:lnSpc>
                        <a:spcAft>
                          <a:spcPts val="0"/>
                        </a:spcAft>
                      </a:pPr>
                      <a:r>
                        <a:rPr lang="ru-RU" sz="1600" b="1" dirty="0">
                          <a:latin typeface="+mn-lt"/>
                          <a:cs typeface="Times New Roman"/>
                        </a:rPr>
                        <a:t>Численность социально неблагополучных семей, единиц</a:t>
                      </a:r>
                      <a:endParaRPr lang="ru-RU" sz="1600" b="1" dirty="0">
                        <a:latin typeface="+mn-lt"/>
                      </a:endParaRPr>
                    </a:p>
                  </a:txBody>
                  <a:tcPr marL="68580" marR="68580" marT="0" marB="0"/>
                </a:tc>
                <a:tc>
                  <a:txBody>
                    <a:bodyPr/>
                    <a:lstStyle/>
                    <a:p>
                      <a:pPr algn="ctr">
                        <a:lnSpc>
                          <a:spcPct val="115000"/>
                        </a:lnSpc>
                        <a:spcAft>
                          <a:spcPts val="0"/>
                        </a:spcAft>
                      </a:pPr>
                      <a:r>
                        <a:rPr lang="ru-RU" sz="1600" b="1" dirty="0">
                          <a:latin typeface="+mn-lt"/>
                          <a:cs typeface="Times New Roman"/>
                        </a:rPr>
                        <a:t>91</a:t>
                      </a:r>
                      <a:endParaRPr lang="ru-RU" sz="1600" b="1" dirty="0">
                        <a:latin typeface="+mn-lt"/>
                      </a:endParaRPr>
                    </a:p>
                  </a:txBody>
                  <a:tcPr marL="68580" marR="68580" marT="0" marB="0"/>
                </a:tc>
                <a:tc>
                  <a:txBody>
                    <a:bodyPr/>
                    <a:lstStyle/>
                    <a:p>
                      <a:pPr algn="ctr">
                        <a:lnSpc>
                          <a:spcPct val="115000"/>
                        </a:lnSpc>
                        <a:spcAft>
                          <a:spcPts val="0"/>
                        </a:spcAft>
                      </a:pPr>
                      <a:r>
                        <a:rPr lang="ru-RU" sz="1600" b="1">
                          <a:latin typeface="+mn-lt"/>
                          <a:cs typeface="Times New Roman"/>
                        </a:rPr>
                        <a:t>86</a:t>
                      </a:r>
                      <a:endParaRPr lang="ru-RU" sz="1600" b="1">
                        <a:latin typeface="+mn-lt"/>
                      </a:endParaRPr>
                    </a:p>
                  </a:txBody>
                  <a:tcPr marL="68580" marR="68580" marT="0" marB="0"/>
                </a:tc>
                <a:tc>
                  <a:txBody>
                    <a:bodyPr/>
                    <a:lstStyle/>
                    <a:p>
                      <a:pPr marL="0" indent="-36830" algn="ctr" defTabSz="914400" rtl="0" eaLnBrk="1" latinLnBrk="0" hangingPunct="1">
                        <a:lnSpc>
                          <a:spcPct val="115000"/>
                        </a:lnSpc>
                        <a:spcAft>
                          <a:spcPts val="0"/>
                        </a:spcAft>
                      </a:pPr>
                      <a:r>
                        <a:rPr lang="ru-RU" sz="1600" b="1" kern="1200" dirty="0" smtClean="0">
                          <a:solidFill>
                            <a:schemeClr val="tx1"/>
                          </a:solidFill>
                          <a:latin typeface="+mn-lt"/>
                          <a:ea typeface="+mn-ea"/>
                          <a:cs typeface="+mn-cs"/>
                        </a:rPr>
                        <a:t>65</a:t>
                      </a:r>
                      <a:endParaRPr lang="ru-RU" sz="1600" b="1" kern="1200" dirty="0">
                        <a:solidFill>
                          <a:schemeClr val="tx1"/>
                        </a:solidFill>
                        <a:latin typeface="+mn-lt"/>
                        <a:ea typeface="+mn-ea"/>
                        <a:cs typeface="+mn-cs"/>
                      </a:endParaRPr>
                    </a:p>
                  </a:txBody>
                  <a:tcPr/>
                </a:tc>
                <a:tc>
                  <a:txBody>
                    <a:bodyPr/>
                    <a:lstStyle/>
                    <a:p>
                      <a:pPr marL="0" indent="-36830" algn="ctr" defTabSz="914400" rtl="0" eaLnBrk="1" latinLnBrk="0" hangingPunct="1">
                        <a:lnSpc>
                          <a:spcPct val="115000"/>
                        </a:lnSpc>
                        <a:spcAft>
                          <a:spcPts val="0"/>
                        </a:spcAft>
                      </a:pPr>
                      <a:r>
                        <a:rPr lang="ru-RU" sz="1600" b="1" kern="1200" dirty="0" smtClean="0">
                          <a:solidFill>
                            <a:schemeClr val="tx1"/>
                          </a:solidFill>
                          <a:latin typeface="+mn-lt"/>
                          <a:ea typeface="+mn-ea"/>
                          <a:cs typeface="+mn-cs"/>
                        </a:rPr>
                        <a:t>71,4</a:t>
                      </a:r>
                      <a:endParaRPr lang="ru-RU" sz="1600" b="1" kern="1200" dirty="0">
                        <a:solidFill>
                          <a:schemeClr val="tx1"/>
                        </a:solidFill>
                        <a:latin typeface="+mn-lt"/>
                        <a:ea typeface="+mn-ea"/>
                        <a:cs typeface="+mn-cs"/>
                      </a:endParaRPr>
                    </a:p>
                  </a:txBody>
                  <a:tcPr/>
                </a:tc>
              </a:tr>
              <a:tr h="655409">
                <a:tc>
                  <a:txBody>
                    <a:bodyPr/>
                    <a:lstStyle/>
                    <a:p>
                      <a:pPr marL="201295">
                        <a:lnSpc>
                          <a:spcPct val="115000"/>
                        </a:lnSpc>
                        <a:spcAft>
                          <a:spcPts val="0"/>
                        </a:spcAft>
                      </a:pPr>
                      <a:r>
                        <a:rPr lang="ru-RU" sz="1600" b="1" dirty="0">
                          <a:latin typeface="+mn-lt"/>
                          <a:cs typeface="Times New Roman"/>
                        </a:rPr>
                        <a:t>в них детей, человек</a:t>
                      </a:r>
                      <a:endParaRPr lang="ru-RU" sz="1600" b="1" dirty="0">
                        <a:latin typeface="+mn-lt"/>
                      </a:endParaRPr>
                    </a:p>
                  </a:txBody>
                  <a:tcPr marL="68580" marR="68580" marT="0" marB="0"/>
                </a:tc>
                <a:tc>
                  <a:txBody>
                    <a:bodyPr/>
                    <a:lstStyle/>
                    <a:p>
                      <a:pPr algn="ctr">
                        <a:lnSpc>
                          <a:spcPct val="115000"/>
                        </a:lnSpc>
                        <a:spcAft>
                          <a:spcPts val="0"/>
                        </a:spcAft>
                      </a:pPr>
                      <a:r>
                        <a:rPr lang="ru-RU" sz="1600" b="1" dirty="0">
                          <a:latin typeface="+mn-lt"/>
                          <a:cs typeface="Times New Roman"/>
                        </a:rPr>
                        <a:t>186</a:t>
                      </a:r>
                      <a:endParaRPr lang="ru-RU" sz="1600" b="1" dirty="0">
                        <a:latin typeface="+mn-lt"/>
                      </a:endParaRPr>
                    </a:p>
                  </a:txBody>
                  <a:tcPr marL="68580" marR="68580" marT="0" marB="0"/>
                </a:tc>
                <a:tc>
                  <a:txBody>
                    <a:bodyPr/>
                    <a:lstStyle/>
                    <a:p>
                      <a:pPr algn="ctr">
                        <a:lnSpc>
                          <a:spcPct val="115000"/>
                        </a:lnSpc>
                        <a:spcAft>
                          <a:spcPts val="0"/>
                        </a:spcAft>
                      </a:pPr>
                      <a:r>
                        <a:rPr lang="ru-RU" sz="1600" b="1" dirty="0">
                          <a:latin typeface="+mn-lt"/>
                          <a:cs typeface="Times New Roman"/>
                        </a:rPr>
                        <a:t>189</a:t>
                      </a:r>
                      <a:endParaRPr lang="ru-RU" sz="1600" b="1" dirty="0">
                        <a:latin typeface="+mn-lt"/>
                      </a:endParaRPr>
                    </a:p>
                  </a:txBody>
                  <a:tcPr marL="68580" marR="68580" marT="0" marB="0"/>
                </a:tc>
                <a:tc>
                  <a:txBody>
                    <a:bodyPr/>
                    <a:lstStyle/>
                    <a:p>
                      <a:pPr indent="-36830" algn="ctr">
                        <a:lnSpc>
                          <a:spcPct val="115000"/>
                        </a:lnSpc>
                        <a:spcAft>
                          <a:spcPts val="0"/>
                        </a:spcAft>
                      </a:pPr>
                      <a:r>
                        <a:rPr lang="ru-RU" sz="1600" b="1" dirty="0" smtClean="0">
                          <a:solidFill>
                            <a:schemeClr val="tx1"/>
                          </a:solidFill>
                          <a:latin typeface="+mn-lt"/>
                        </a:rPr>
                        <a:t>170</a:t>
                      </a:r>
                      <a:endParaRPr lang="ru-RU" sz="1600" b="1" dirty="0">
                        <a:solidFill>
                          <a:schemeClr val="tx1"/>
                        </a:solidFill>
                        <a:latin typeface="+mn-lt"/>
                      </a:endParaRPr>
                    </a:p>
                  </a:txBody>
                  <a:tcPr marL="68580" marR="68580" marT="0" marB="0"/>
                </a:tc>
                <a:tc>
                  <a:txBody>
                    <a:bodyPr/>
                    <a:lstStyle/>
                    <a:p>
                      <a:pPr indent="-36830" algn="ctr">
                        <a:lnSpc>
                          <a:spcPct val="115000"/>
                        </a:lnSpc>
                        <a:spcAft>
                          <a:spcPts val="0"/>
                        </a:spcAft>
                      </a:pPr>
                      <a:r>
                        <a:rPr lang="ru-RU" sz="1600" b="1" dirty="0" smtClean="0">
                          <a:solidFill>
                            <a:schemeClr val="tx1"/>
                          </a:solidFill>
                          <a:latin typeface="+mn-lt"/>
                        </a:rPr>
                        <a:t>91,4</a:t>
                      </a:r>
                      <a:endParaRPr lang="ru-RU" sz="1600" b="1" dirty="0">
                        <a:solidFill>
                          <a:schemeClr val="tx1"/>
                        </a:solidFill>
                        <a:latin typeface="+mn-lt"/>
                      </a:endParaRPr>
                    </a:p>
                  </a:txBody>
                  <a:tcPr marL="68580" marR="68580" marT="0" marB="0"/>
                </a:tc>
              </a:tr>
              <a:tr h="230402">
                <a:tc>
                  <a:txBody>
                    <a:bodyPr/>
                    <a:lstStyle/>
                    <a:p>
                      <a:pPr>
                        <a:lnSpc>
                          <a:spcPct val="115000"/>
                        </a:lnSpc>
                        <a:spcAft>
                          <a:spcPts val="0"/>
                        </a:spcAft>
                      </a:pPr>
                      <a:r>
                        <a:rPr lang="ru-RU" sz="1600" b="1" dirty="0">
                          <a:latin typeface="+mn-lt"/>
                          <a:cs typeface="Times New Roman"/>
                        </a:rPr>
                        <a:t>Число зарегистрированных преступлений, единиц </a:t>
                      </a:r>
                      <a:endParaRPr lang="ru-RU" sz="1600" b="1" dirty="0">
                        <a:latin typeface="+mn-lt"/>
                      </a:endParaRPr>
                    </a:p>
                  </a:txBody>
                  <a:tcPr marL="68580" marR="68580" marT="0" marB="0"/>
                </a:tc>
                <a:tc>
                  <a:txBody>
                    <a:bodyPr/>
                    <a:lstStyle/>
                    <a:p>
                      <a:pPr algn="ctr">
                        <a:lnSpc>
                          <a:spcPct val="115000"/>
                        </a:lnSpc>
                        <a:spcAft>
                          <a:spcPts val="0"/>
                        </a:spcAft>
                      </a:pPr>
                      <a:r>
                        <a:rPr lang="ru-RU" sz="1600" b="1" dirty="0">
                          <a:latin typeface="+mn-lt"/>
                          <a:cs typeface="Times New Roman"/>
                        </a:rPr>
                        <a:t>898</a:t>
                      </a:r>
                      <a:endParaRPr lang="ru-RU" sz="1600" b="1" dirty="0">
                        <a:latin typeface="+mn-lt"/>
                      </a:endParaRPr>
                    </a:p>
                  </a:txBody>
                  <a:tcPr marL="68580" marR="68580" marT="0" marB="0"/>
                </a:tc>
                <a:tc>
                  <a:txBody>
                    <a:bodyPr/>
                    <a:lstStyle/>
                    <a:p>
                      <a:pPr algn="ctr">
                        <a:lnSpc>
                          <a:spcPct val="115000"/>
                        </a:lnSpc>
                        <a:spcAft>
                          <a:spcPts val="0"/>
                        </a:spcAft>
                      </a:pPr>
                      <a:r>
                        <a:rPr lang="ru-RU" sz="1600" b="1" dirty="0">
                          <a:latin typeface="+mn-lt"/>
                          <a:cs typeface="Times New Roman"/>
                        </a:rPr>
                        <a:t>829</a:t>
                      </a:r>
                      <a:endParaRPr lang="ru-RU" sz="1600" b="1" dirty="0">
                        <a:latin typeface="+mn-lt"/>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790</a:t>
                      </a:r>
                      <a:endParaRPr lang="ru-RU" sz="1600" b="1" dirty="0">
                        <a:solidFill>
                          <a:schemeClr val="tx1"/>
                        </a:solidFill>
                        <a:latin typeface="+mn-lt"/>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87,9</a:t>
                      </a:r>
                      <a:endParaRPr lang="ru-RU" sz="1600" b="1" dirty="0">
                        <a:solidFill>
                          <a:schemeClr val="tx1"/>
                        </a:solidFill>
                        <a:latin typeface="+mn-lt"/>
                      </a:endParaRPr>
                    </a:p>
                  </a:txBody>
                  <a:tcPr marL="68580" marR="68580" marT="0" marB="0"/>
                </a:tc>
              </a:tr>
              <a:tr h="436938">
                <a:tc>
                  <a:txBody>
                    <a:bodyPr/>
                    <a:lstStyle/>
                    <a:p>
                      <a:pPr>
                        <a:lnSpc>
                          <a:spcPct val="115000"/>
                        </a:lnSpc>
                        <a:spcAft>
                          <a:spcPts val="0"/>
                        </a:spcAft>
                      </a:pPr>
                      <a:r>
                        <a:rPr lang="ru-RU" sz="1600" b="1" dirty="0">
                          <a:latin typeface="+mn-lt"/>
                          <a:cs typeface="Times New Roman"/>
                        </a:rPr>
                        <a:t>Смертность в результате дорожно-транспортных происшествий, единиц на 10000 человек населения</a:t>
                      </a:r>
                      <a:endParaRPr lang="ru-RU" sz="1600" b="1" dirty="0">
                        <a:latin typeface="+mn-lt"/>
                      </a:endParaRPr>
                    </a:p>
                  </a:txBody>
                  <a:tcPr marL="68580" marR="68580" marT="0" marB="0"/>
                </a:tc>
                <a:tc>
                  <a:txBody>
                    <a:bodyPr/>
                    <a:lstStyle/>
                    <a:p>
                      <a:pPr algn="ctr">
                        <a:lnSpc>
                          <a:spcPct val="115000"/>
                        </a:lnSpc>
                        <a:spcAft>
                          <a:spcPts val="0"/>
                        </a:spcAft>
                      </a:pPr>
                      <a:r>
                        <a:rPr lang="ru-RU" sz="1600" b="1" dirty="0">
                          <a:latin typeface="+mn-lt"/>
                          <a:cs typeface="Times New Roman"/>
                        </a:rPr>
                        <a:t>2,73</a:t>
                      </a:r>
                      <a:endParaRPr lang="ru-RU" sz="1600" b="1" dirty="0">
                        <a:latin typeface="+mn-lt"/>
                      </a:endParaRPr>
                    </a:p>
                  </a:txBody>
                  <a:tcPr marL="68580" marR="68580" marT="0" marB="0"/>
                </a:tc>
                <a:tc>
                  <a:txBody>
                    <a:bodyPr/>
                    <a:lstStyle/>
                    <a:p>
                      <a:pPr algn="ctr">
                        <a:lnSpc>
                          <a:spcPct val="115000"/>
                        </a:lnSpc>
                        <a:spcAft>
                          <a:spcPts val="0"/>
                        </a:spcAft>
                      </a:pPr>
                      <a:r>
                        <a:rPr lang="ru-RU" sz="1600" b="1" dirty="0">
                          <a:latin typeface="+mn-lt"/>
                          <a:cs typeface="Times New Roman"/>
                        </a:rPr>
                        <a:t>1,54</a:t>
                      </a:r>
                      <a:endParaRPr lang="ru-RU" sz="1600" b="1" dirty="0">
                        <a:latin typeface="+mn-lt"/>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1,31</a:t>
                      </a:r>
                      <a:endParaRPr lang="ru-RU" sz="1600" b="1" dirty="0">
                        <a:solidFill>
                          <a:schemeClr val="tx1"/>
                        </a:solidFill>
                        <a:latin typeface="+mn-lt"/>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48</a:t>
                      </a:r>
                      <a:endParaRPr lang="ru-RU" sz="1600" b="1" dirty="0">
                        <a:solidFill>
                          <a:schemeClr val="tx1"/>
                        </a:solidFill>
                        <a:latin typeface="+mn-lt"/>
                      </a:endParaRPr>
                    </a:p>
                  </a:txBody>
                  <a:tcPr marL="68580" marR="68580" marT="0" marB="0"/>
                </a:tc>
              </a:tr>
            </a:tbl>
          </a:graphicData>
        </a:graphic>
      </p:graphicFrame>
    </p:spTree>
  </p:cSld>
  <p:clrMapOvr>
    <a:masterClrMapping/>
  </p:clrMapOvr>
  <p:transition advTm="2482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221" y="288298"/>
            <a:ext cx="8784976" cy="646331"/>
          </a:xfrm>
          <a:prstGeom prst="rect">
            <a:avLst/>
          </a:prstGeom>
          <a:noFill/>
        </p:spPr>
        <p:txBody>
          <a:bodyPr wrap="square" rtlCol="0">
            <a:spAutoFit/>
          </a:bodyPr>
          <a:lstStyle/>
          <a:p>
            <a:pPr marL="0" lvl="1" algn="ctr"/>
            <a:r>
              <a:rPr lang="ru-RU" b="1" dirty="0"/>
              <a:t>ОСНОВНЫЕ НАПРАВЛЕНИЯ РАЗВИТИЯ МУНИЦИПАЛЬНОГО РАЙОНА «ЧЕРНЫШЕВСКИЙ  РАЙОН» НА ДОЛГОСРОЧНЫЙ ПЕРИОД</a:t>
            </a:r>
            <a:endParaRPr lang="ru-RU" dirty="0"/>
          </a:p>
        </p:txBody>
      </p:sp>
      <p:grpSp>
        <p:nvGrpSpPr>
          <p:cNvPr id="5" name="Group 64"/>
          <p:cNvGrpSpPr>
            <a:grpSpLocks/>
          </p:cNvGrpSpPr>
          <p:nvPr/>
        </p:nvGrpSpPr>
        <p:grpSpPr bwMode="auto">
          <a:xfrm>
            <a:off x="1624761" y="961672"/>
            <a:ext cx="5286412" cy="771531"/>
            <a:chOff x="1440" y="924"/>
            <a:chExt cx="2688" cy="597"/>
          </a:xfrm>
        </p:grpSpPr>
        <p:grpSp>
          <p:nvGrpSpPr>
            <p:cNvPr id="6" name="Group 65"/>
            <p:cNvGrpSpPr>
              <a:grpSpLocks/>
            </p:cNvGrpSpPr>
            <p:nvPr/>
          </p:nvGrpSpPr>
          <p:grpSpPr bwMode="auto">
            <a:xfrm>
              <a:off x="1440" y="924"/>
              <a:ext cx="2688" cy="389"/>
              <a:chOff x="1596" y="1167"/>
              <a:chExt cx="2448" cy="389"/>
            </a:xfrm>
          </p:grpSpPr>
          <p:sp>
            <p:nvSpPr>
              <p:cNvPr id="8" name="AutoShape 66"/>
              <p:cNvSpPr>
                <a:spLocks noChangeArrowheads="1"/>
              </p:cNvSpPr>
              <p:nvPr/>
            </p:nvSpPr>
            <p:spPr bwMode="gray">
              <a:xfrm>
                <a:off x="1596" y="1167"/>
                <a:ext cx="2448" cy="389"/>
              </a:xfrm>
              <a:prstGeom prst="roundRect">
                <a:avLst>
                  <a:gd name="adj" fmla="val 50000"/>
                </a:avLst>
              </a:prstGeom>
              <a:gradFill rotWithShape="1">
                <a:gsLst>
                  <a:gs pos="0">
                    <a:schemeClr val="tx2">
                      <a:gamma/>
                      <a:tint val="33725"/>
                      <a:invGamma/>
                    </a:schemeClr>
                  </a:gs>
                  <a:gs pos="50000">
                    <a:schemeClr val="tx2">
                      <a:alpha val="89999"/>
                    </a:schemeClr>
                  </a:gs>
                  <a:gs pos="100000">
                    <a:schemeClr val="tx2">
                      <a:gamma/>
                      <a:tint val="33725"/>
                      <a:invGamma/>
                    </a:schemeClr>
                  </a:gs>
                </a:gsLst>
                <a:lin ang="0" scaled="1"/>
              </a:gradFill>
              <a:ln w="9525" algn="ctr">
                <a:noFill/>
                <a:round/>
                <a:headEnd/>
                <a:tailEnd/>
              </a:ln>
              <a:effectLst/>
            </p:spPr>
            <p:txBody>
              <a:bodyPr wrap="none" anchor="ctr"/>
              <a:lstStyle/>
              <a:p>
                <a:endParaRPr lang="ru-RU"/>
              </a:p>
            </p:txBody>
          </p:sp>
          <p:sp>
            <p:nvSpPr>
              <p:cNvPr id="9" name="AutoShape 67"/>
              <p:cNvSpPr>
                <a:spLocks noChangeArrowheads="1"/>
              </p:cNvSpPr>
              <p:nvPr/>
            </p:nvSpPr>
            <p:spPr bwMode="gray">
              <a:xfrm>
                <a:off x="1632" y="1200"/>
                <a:ext cx="2371" cy="328"/>
              </a:xfrm>
              <a:prstGeom prst="roundRect">
                <a:avLst>
                  <a:gd name="adj" fmla="val 50000"/>
                </a:avLst>
              </a:prstGeom>
              <a:gradFill rotWithShape="1">
                <a:gsLst>
                  <a:gs pos="0">
                    <a:schemeClr val="folHlink">
                      <a:alpha val="89999"/>
                    </a:schemeClr>
                  </a:gs>
                  <a:gs pos="50000">
                    <a:schemeClr val="folHlink">
                      <a:gamma/>
                      <a:tint val="48627"/>
                      <a:invGamma/>
                    </a:schemeClr>
                  </a:gs>
                  <a:gs pos="100000">
                    <a:schemeClr val="folHlink">
                      <a:alpha val="89999"/>
                    </a:schemeClr>
                  </a:gs>
                </a:gsLst>
                <a:lin ang="2700000" scaled="1"/>
              </a:gradFill>
              <a:ln w="9525" algn="ctr">
                <a:noFill/>
                <a:round/>
                <a:headEnd/>
                <a:tailEnd/>
              </a:ln>
              <a:effectLst/>
            </p:spPr>
            <p:txBody>
              <a:bodyPr wrap="none" anchor="ctr"/>
              <a:lstStyle/>
              <a:p>
                <a:endParaRPr lang="ru-RU"/>
              </a:p>
            </p:txBody>
          </p:sp>
        </p:grpSp>
        <p:sp>
          <p:nvSpPr>
            <p:cNvPr id="7" name="Rectangle 68"/>
            <p:cNvSpPr>
              <a:spLocks noChangeArrowheads="1"/>
            </p:cNvSpPr>
            <p:nvPr/>
          </p:nvSpPr>
          <p:spPr bwMode="auto">
            <a:xfrm>
              <a:off x="1662" y="1047"/>
              <a:ext cx="2241" cy="474"/>
            </a:xfrm>
            <a:prstGeom prst="rect">
              <a:avLst/>
            </a:prstGeom>
            <a:noFill/>
            <a:ln w="9525">
              <a:noFill/>
              <a:miter lim="800000"/>
              <a:headEnd/>
              <a:tailEnd/>
            </a:ln>
            <a:effectLst/>
          </p:spPr>
          <p:txBody>
            <a:bodyPr>
              <a:spAutoFit/>
            </a:bodyPr>
            <a:lstStyle/>
            <a:p>
              <a:pPr marL="0" lvl="1" algn="ctr">
                <a:lnSpc>
                  <a:spcPct val="60000"/>
                </a:lnSpc>
                <a:spcBef>
                  <a:spcPct val="50000"/>
                </a:spcBef>
              </a:pPr>
              <a:r>
                <a:rPr lang="ru-RU" b="1" dirty="0"/>
                <a:t>Развитие отраслевой структуры экономики</a:t>
              </a:r>
              <a:endParaRPr lang="ru-RU" dirty="0"/>
            </a:p>
            <a:p>
              <a:pPr marL="0" lvl="1" algn="ctr">
                <a:lnSpc>
                  <a:spcPct val="60000"/>
                </a:lnSpc>
                <a:spcBef>
                  <a:spcPct val="50000"/>
                </a:spcBef>
              </a:pPr>
              <a:r>
                <a:rPr lang="ru-RU" b="1" dirty="0" smtClean="0"/>
                <a:t> </a:t>
              </a:r>
              <a:endParaRPr lang="ru-RU" sz="1400" dirty="0" smtClean="0"/>
            </a:p>
            <a:p>
              <a:pPr algn="ctr">
                <a:lnSpc>
                  <a:spcPct val="60000"/>
                </a:lnSpc>
                <a:spcBef>
                  <a:spcPct val="50000"/>
                </a:spcBef>
              </a:pPr>
              <a:endParaRPr lang="en-US" b="1" dirty="0">
                <a:latin typeface="Arial" charset="0"/>
              </a:endParaRPr>
            </a:p>
          </p:txBody>
        </p:sp>
      </p:grpSp>
      <p:sp>
        <p:nvSpPr>
          <p:cNvPr id="12" name="TextBox 11"/>
          <p:cNvSpPr txBox="1"/>
          <p:nvPr/>
        </p:nvSpPr>
        <p:spPr>
          <a:xfrm>
            <a:off x="251520" y="1412776"/>
            <a:ext cx="8654678" cy="1323439"/>
          </a:xfrm>
          <a:prstGeom prst="rect">
            <a:avLst/>
          </a:prstGeom>
          <a:noFill/>
        </p:spPr>
        <p:txBody>
          <a:bodyPr wrap="square" rtlCol="0">
            <a:spAutoFit/>
          </a:bodyPr>
          <a:lstStyle/>
          <a:p>
            <a:pPr algn="ctr"/>
            <a:r>
              <a:rPr lang="ru-RU" sz="1600" b="1" dirty="0" smtClean="0"/>
              <a:t>Решению задач по развитию </a:t>
            </a:r>
            <a:r>
              <a:rPr lang="ru-RU" sz="1600" b="1" dirty="0"/>
              <a:t>промышленного производства в стратегической перспективе будет повышение конкурентоспособности экономики муниципального района на основе диверсификации отраслевой структуры промышленности, развития существующих и организации новых промышленных предприятий, эффективного использования возможностей местного запаса сырья и ресурсов.</a:t>
            </a:r>
          </a:p>
        </p:txBody>
      </p:sp>
      <p:sp>
        <p:nvSpPr>
          <p:cNvPr id="13" name="Freeform 4"/>
          <p:cNvSpPr>
            <a:spLocks/>
          </p:cNvSpPr>
          <p:nvPr/>
        </p:nvSpPr>
        <p:spPr bwMode="gray">
          <a:xfrm>
            <a:off x="2283999" y="2702915"/>
            <a:ext cx="2097087" cy="2016125"/>
          </a:xfrm>
          <a:custGeom>
            <a:avLst/>
            <a:gdLst/>
            <a:ahLst/>
            <a:cxnLst>
              <a:cxn ang="0">
                <a:pos x="763" y="102"/>
              </a:cxn>
              <a:cxn ang="0">
                <a:pos x="1209" y="244"/>
              </a:cxn>
              <a:cxn ang="0">
                <a:pos x="1325" y="314"/>
              </a:cxn>
              <a:cxn ang="0">
                <a:pos x="843" y="267"/>
              </a:cxn>
              <a:cxn ang="0">
                <a:pos x="305" y="1479"/>
              </a:cxn>
              <a:cxn ang="0">
                <a:pos x="0" y="1303"/>
              </a:cxn>
              <a:cxn ang="0">
                <a:pos x="763" y="102"/>
              </a:cxn>
            </a:cxnLst>
            <a:rect l="0" t="0" r="r" b="b"/>
            <a:pathLst>
              <a:path w="1335" h="1479">
                <a:moveTo>
                  <a:pt x="763" y="102"/>
                </a:moveTo>
                <a:cubicBezTo>
                  <a:pt x="920" y="0"/>
                  <a:pt x="1137" y="178"/>
                  <a:pt x="1209" y="244"/>
                </a:cubicBezTo>
                <a:cubicBezTo>
                  <a:pt x="1281" y="310"/>
                  <a:pt x="1335" y="312"/>
                  <a:pt x="1325" y="314"/>
                </a:cubicBezTo>
                <a:cubicBezTo>
                  <a:pt x="1262" y="339"/>
                  <a:pt x="1010" y="74"/>
                  <a:pt x="843" y="267"/>
                </a:cubicBezTo>
                <a:cubicBezTo>
                  <a:pt x="554" y="534"/>
                  <a:pt x="389" y="1337"/>
                  <a:pt x="305" y="1479"/>
                </a:cubicBezTo>
                <a:lnTo>
                  <a:pt x="0" y="1303"/>
                </a:lnTo>
                <a:cubicBezTo>
                  <a:pt x="76" y="1074"/>
                  <a:pt x="398" y="270"/>
                  <a:pt x="763" y="102"/>
                </a:cubicBezTo>
                <a:close/>
              </a:path>
            </a:pathLst>
          </a:custGeom>
          <a:gradFill rotWithShape="1">
            <a:gsLst>
              <a:gs pos="0">
                <a:srgbClr val="B2B2B2"/>
              </a:gs>
              <a:gs pos="100000">
                <a:srgbClr val="B2B2B2">
                  <a:gamma/>
                  <a:shade val="0"/>
                  <a:invGamma/>
                </a:srgbClr>
              </a:gs>
            </a:gsLst>
            <a:lin ang="0" scaled="1"/>
          </a:gradFill>
          <a:ln w="9525" cap="flat" cmpd="sng">
            <a:noFill/>
            <a:prstDash val="solid"/>
            <a:round/>
            <a:headEnd/>
            <a:tailEnd/>
          </a:ln>
          <a:effectLst/>
        </p:spPr>
        <p:txBody>
          <a:bodyPr wrap="none" anchor="ctr"/>
          <a:lstStyle/>
          <a:p>
            <a:endParaRPr lang="ru-RU"/>
          </a:p>
        </p:txBody>
      </p:sp>
      <p:sp>
        <p:nvSpPr>
          <p:cNvPr id="14" name="Oval 11"/>
          <p:cNvSpPr>
            <a:spLocks noChangeArrowheads="1"/>
          </p:cNvSpPr>
          <p:nvPr/>
        </p:nvSpPr>
        <p:spPr bwMode="gray">
          <a:xfrm>
            <a:off x="1763688" y="4293096"/>
            <a:ext cx="1656184" cy="1696542"/>
          </a:xfrm>
          <a:prstGeom prst="ellipse">
            <a:avLst/>
          </a:prstGeom>
          <a:gradFill rotWithShape="1">
            <a:gsLst>
              <a:gs pos="0">
                <a:srgbClr val="B2B2B2"/>
              </a:gs>
              <a:gs pos="100000">
                <a:srgbClr val="B2B2B2">
                  <a:gamma/>
                  <a:tint val="0"/>
                  <a:invGamma/>
                </a:srgbClr>
              </a:gs>
            </a:gsLst>
            <a:lin ang="5400000" scaled="1"/>
          </a:gradFill>
          <a:ln w="19050" algn="ctr">
            <a:noFill/>
            <a:round/>
            <a:headEnd/>
            <a:tailEnd/>
          </a:ln>
          <a:effectLst/>
        </p:spPr>
        <p:txBody>
          <a:bodyPr wrap="none" anchor="ctr"/>
          <a:lstStyle/>
          <a:p>
            <a:endParaRPr lang="ru-RU"/>
          </a:p>
        </p:txBody>
      </p:sp>
      <p:sp>
        <p:nvSpPr>
          <p:cNvPr id="15" name="Freeform 15"/>
          <p:cNvSpPr>
            <a:spLocks/>
          </p:cNvSpPr>
          <p:nvPr/>
        </p:nvSpPr>
        <p:spPr bwMode="gray">
          <a:xfrm>
            <a:off x="1266801" y="4413250"/>
            <a:ext cx="1165225" cy="508000"/>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FF99">
                  <a:alpha val="17999"/>
                </a:srgbClr>
              </a:gs>
            </a:gsLst>
            <a:lin ang="5400000" scaled="1"/>
          </a:gradFill>
          <a:ln w="0">
            <a:noFill/>
            <a:prstDash val="solid"/>
            <a:round/>
            <a:headEnd/>
            <a:tailEnd/>
          </a:ln>
        </p:spPr>
        <p:txBody>
          <a:bodyPr/>
          <a:lstStyle/>
          <a:p>
            <a:endParaRPr lang="ru-RU"/>
          </a:p>
        </p:txBody>
      </p:sp>
      <p:grpSp>
        <p:nvGrpSpPr>
          <p:cNvPr id="16" name="Group 6"/>
          <p:cNvGrpSpPr>
            <a:grpSpLocks/>
          </p:cNvGrpSpPr>
          <p:nvPr/>
        </p:nvGrpSpPr>
        <p:grpSpPr bwMode="auto">
          <a:xfrm>
            <a:off x="4202113" y="2854325"/>
            <a:ext cx="625475" cy="2103438"/>
            <a:chOff x="2687" y="1542"/>
            <a:chExt cx="398" cy="1542"/>
          </a:xfrm>
        </p:grpSpPr>
        <p:sp>
          <p:nvSpPr>
            <p:cNvPr id="17" name="Freeform 7"/>
            <p:cNvSpPr>
              <a:spLocks/>
            </p:cNvSpPr>
            <p:nvPr/>
          </p:nvSpPr>
          <p:spPr bwMode="gray">
            <a:xfrm>
              <a:off x="2687" y="1542"/>
              <a:ext cx="398" cy="1542"/>
            </a:xfrm>
            <a:custGeom>
              <a:avLst/>
              <a:gdLst/>
              <a:ahLst/>
              <a:cxnLst>
                <a:cxn ang="0">
                  <a:pos x="229" y="318"/>
                </a:cxn>
                <a:cxn ang="0">
                  <a:pos x="80" y="240"/>
                </a:cxn>
                <a:cxn ang="0">
                  <a:pos x="10" y="1542"/>
                </a:cxn>
                <a:cxn ang="0">
                  <a:pos x="362" y="1525"/>
                </a:cxn>
                <a:cxn ang="0">
                  <a:pos x="229" y="318"/>
                </a:cxn>
              </a:cxnLst>
              <a:rect l="0" t="0" r="r" b="b"/>
              <a:pathLst>
                <a:path w="398" h="1542">
                  <a:moveTo>
                    <a:pt x="229" y="318"/>
                  </a:moveTo>
                  <a:cubicBezTo>
                    <a:pt x="169" y="114"/>
                    <a:pt x="110" y="0"/>
                    <a:pt x="80" y="240"/>
                  </a:cubicBezTo>
                  <a:cubicBezTo>
                    <a:pt x="50" y="480"/>
                    <a:pt x="0" y="1379"/>
                    <a:pt x="10" y="1542"/>
                  </a:cubicBezTo>
                  <a:lnTo>
                    <a:pt x="362" y="1525"/>
                  </a:lnTo>
                  <a:cubicBezTo>
                    <a:pt x="398" y="1321"/>
                    <a:pt x="289" y="522"/>
                    <a:pt x="229" y="318"/>
                  </a:cubicBezTo>
                  <a:close/>
                </a:path>
              </a:pathLst>
            </a:custGeom>
            <a:gradFill rotWithShape="1">
              <a:gsLst>
                <a:gs pos="0">
                  <a:srgbClr val="B2B2B2"/>
                </a:gs>
                <a:gs pos="100000">
                  <a:srgbClr val="B2B2B2">
                    <a:gamma/>
                    <a:shade val="0"/>
                    <a:invGamma/>
                  </a:srgbClr>
                </a:gs>
              </a:gsLst>
              <a:lin ang="0" scaled="1"/>
            </a:gradFill>
            <a:ln w="9525" cap="flat" cmpd="sng">
              <a:noFill/>
              <a:prstDash val="solid"/>
              <a:round/>
              <a:headEnd/>
              <a:tailEnd/>
            </a:ln>
            <a:effectLst/>
          </p:spPr>
          <p:txBody>
            <a:bodyPr wrap="none" anchor="ctr"/>
            <a:lstStyle/>
            <a:p>
              <a:endParaRPr lang="ru-RU"/>
            </a:p>
          </p:txBody>
        </p:sp>
        <p:sp>
          <p:nvSpPr>
            <p:cNvPr id="18" name="Freeform 8"/>
            <p:cNvSpPr>
              <a:spLocks/>
            </p:cNvSpPr>
            <p:nvPr/>
          </p:nvSpPr>
          <p:spPr bwMode="gray">
            <a:xfrm>
              <a:off x="2811" y="1889"/>
              <a:ext cx="34" cy="562"/>
            </a:xfrm>
            <a:custGeom>
              <a:avLst/>
              <a:gdLst/>
              <a:ahLst/>
              <a:cxnLst>
                <a:cxn ang="0">
                  <a:pos x="9" y="1"/>
                </a:cxn>
                <a:cxn ang="0">
                  <a:pos x="34" y="241"/>
                </a:cxn>
                <a:cxn ang="0">
                  <a:pos x="19" y="562"/>
                </a:cxn>
                <a:cxn ang="0">
                  <a:pos x="2" y="233"/>
                </a:cxn>
                <a:cxn ang="0">
                  <a:pos x="9" y="1"/>
                </a:cxn>
              </a:cxnLst>
              <a:rect l="0" t="0" r="r" b="b"/>
              <a:pathLst>
                <a:path w="34" h="562">
                  <a:moveTo>
                    <a:pt x="9" y="1"/>
                  </a:moveTo>
                  <a:cubicBezTo>
                    <a:pt x="14" y="2"/>
                    <a:pt x="32" y="148"/>
                    <a:pt x="34" y="241"/>
                  </a:cubicBezTo>
                  <a:cubicBezTo>
                    <a:pt x="29" y="338"/>
                    <a:pt x="14" y="562"/>
                    <a:pt x="19" y="562"/>
                  </a:cubicBezTo>
                  <a:cubicBezTo>
                    <a:pt x="13" y="561"/>
                    <a:pt x="4" y="326"/>
                    <a:pt x="2" y="233"/>
                  </a:cubicBezTo>
                  <a:cubicBezTo>
                    <a:pt x="0" y="140"/>
                    <a:pt x="4" y="0"/>
                    <a:pt x="9" y="1"/>
                  </a:cubicBezTo>
                  <a:close/>
                </a:path>
              </a:pathLst>
            </a:custGeom>
            <a:gradFill rotWithShape="1">
              <a:gsLst>
                <a:gs pos="0">
                  <a:srgbClr val="B2B2B2"/>
                </a:gs>
                <a:gs pos="50000">
                  <a:schemeClr val="tx1"/>
                </a:gs>
                <a:gs pos="100000">
                  <a:srgbClr val="B2B2B2"/>
                </a:gs>
              </a:gsLst>
              <a:lin ang="5400000" scaled="1"/>
            </a:gradFill>
            <a:ln w="9525" cap="flat" cmpd="sng">
              <a:noFill/>
              <a:prstDash val="solid"/>
              <a:round/>
              <a:headEnd/>
              <a:tailEnd/>
            </a:ln>
            <a:effectLst/>
          </p:spPr>
          <p:txBody>
            <a:bodyPr wrap="none" anchor="ctr"/>
            <a:lstStyle/>
            <a:p>
              <a:endParaRPr lang="ru-RU"/>
            </a:p>
          </p:txBody>
        </p:sp>
      </p:grpSp>
      <p:sp>
        <p:nvSpPr>
          <p:cNvPr id="19" name="Oval 35"/>
          <p:cNvSpPr>
            <a:spLocks noChangeArrowheads="1"/>
          </p:cNvSpPr>
          <p:nvPr/>
        </p:nvSpPr>
        <p:spPr bwMode="gray">
          <a:xfrm>
            <a:off x="3743325" y="4392613"/>
            <a:ext cx="1481138" cy="1460500"/>
          </a:xfrm>
          <a:prstGeom prst="ellipse">
            <a:avLst/>
          </a:prstGeom>
          <a:gradFill rotWithShape="1">
            <a:gsLst>
              <a:gs pos="0">
                <a:srgbClr val="99FFCC">
                  <a:gamma/>
                  <a:shade val="26275"/>
                  <a:invGamma/>
                  <a:alpha val="89999"/>
                </a:srgbClr>
              </a:gs>
              <a:gs pos="50000">
                <a:srgbClr val="99FFCC">
                  <a:alpha val="45000"/>
                </a:srgbClr>
              </a:gs>
              <a:gs pos="100000">
                <a:srgbClr val="99FFCC">
                  <a:gamma/>
                  <a:shade val="26275"/>
                  <a:invGamma/>
                  <a:alpha val="89999"/>
                </a:srgbClr>
              </a:gs>
            </a:gsLst>
            <a:lin ang="5400000" scaled="1"/>
          </a:gradFill>
          <a:ln w="9525" algn="ctr">
            <a:noFill/>
            <a:round/>
            <a:headEnd/>
            <a:tailEnd/>
          </a:ln>
          <a:effectLst/>
        </p:spPr>
        <p:txBody>
          <a:bodyPr wrap="none" anchor="ctr"/>
          <a:lstStyle/>
          <a:p>
            <a:endParaRPr lang="ru-RU"/>
          </a:p>
        </p:txBody>
      </p:sp>
      <p:sp>
        <p:nvSpPr>
          <p:cNvPr id="20" name="Oval 32"/>
          <p:cNvSpPr>
            <a:spLocks noChangeArrowheads="1"/>
          </p:cNvSpPr>
          <p:nvPr/>
        </p:nvSpPr>
        <p:spPr bwMode="gray">
          <a:xfrm>
            <a:off x="3611563" y="4256088"/>
            <a:ext cx="1747837" cy="1733550"/>
          </a:xfrm>
          <a:prstGeom prst="ellipse">
            <a:avLst/>
          </a:prstGeom>
          <a:gradFill rotWithShape="1">
            <a:gsLst>
              <a:gs pos="0">
                <a:srgbClr val="B2B2B2"/>
              </a:gs>
              <a:gs pos="100000">
                <a:srgbClr val="B2B2B2">
                  <a:gamma/>
                  <a:tint val="0"/>
                  <a:invGamma/>
                </a:srgbClr>
              </a:gs>
            </a:gsLst>
            <a:lin ang="5400000" scaled="1"/>
          </a:gradFill>
          <a:ln w="19050" algn="ctr">
            <a:noFill/>
            <a:round/>
            <a:headEnd/>
            <a:tailEnd/>
          </a:ln>
          <a:effectLst/>
        </p:spPr>
        <p:txBody>
          <a:bodyPr wrap="none" anchor="ctr"/>
          <a:lstStyle/>
          <a:p>
            <a:endParaRPr lang="ru-RU"/>
          </a:p>
        </p:txBody>
      </p:sp>
      <p:sp>
        <p:nvSpPr>
          <p:cNvPr id="21" name="Freeform 5"/>
          <p:cNvSpPr>
            <a:spLocks/>
          </p:cNvSpPr>
          <p:nvPr/>
        </p:nvSpPr>
        <p:spPr bwMode="gray">
          <a:xfrm flipH="1">
            <a:off x="4513709" y="2672982"/>
            <a:ext cx="2097087" cy="2016125"/>
          </a:xfrm>
          <a:custGeom>
            <a:avLst/>
            <a:gdLst/>
            <a:ahLst/>
            <a:cxnLst>
              <a:cxn ang="0">
                <a:pos x="763" y="102"/>
              </a:cxn>
              <a:cxn ang="0">
                <a:pos x="1209" y="244"/>
              </a:cxn>
              <a:cxn ang="0">
                <a:pos x="1325" y="314"/>
              </a:cxn>
              <a:cxn ang="0">
                <a:pos x="843" y="267"/>
              </a:cxn>
              <a:cxn ang="0">
                <a:pos x="305" y="1479"/>
              </a:cxn>
              <a:cxn ang="0">
                <a:pos x="0" y="1303"/>
              </a:cxn>
              <a:cxn ang="0">
                <a:pos x="763" y="102"/>
              </a:cxn>
            </a:cxnLst>
            <a:rect l="0" t="0" r="r" b="b"/>
            <a:pathLst>
              <a:path w="1335" h="1479">
                <a:moveTo>
                  <a:pt x="763" y="102"/>
                </a:moveTo>
                <a:cubicBezTo>
                  <a:pt x="920" y="0"/>
                  <a:pt x="1137" y="178"/>
                  <a:pt x="1209" y="244"/>
                </a:cubicBezTo>
                <a:cubicBezTo>
                  <a:pt x="1281" y="310"/>
                  <a:pt x="1335" y="312"/>
                  <a:pt x="1325" y="314"/>
                </a:cubicBezTo>
                <a:cubicBezTo>
                  <a:pt x="1262" y="339"/>
                  <a:pt x="1010" y="74"/>
                  <a:pt x="843" y="267"/>
                </a:cubicBezTo>
                <a:cubicBezTo>
                  <a:pt x="554" y="534"/>
                  <a:pt x="389" y="1337"/>
                  <a:pt x="305" y="1479"/>
                </a:cubicBezTo>
                <a:lnTo>
                  <a:pt x="0" y="1303"/>
                </a:lnTo>
                <a:cubicBezTo>
                  <a:pt x="76" y="1074"/>
                  <a:pt x="398" y="270"/>
                  <a:pt x="763" y="102"/>
                </a:cubicBezTo>
                <a:close/>
              </a:path>
            </a:pathLst>
          </a:custGeom>
          <a:gradFill rotWithShape="1">
            <a:gsLst>
              <a:gs pos="0">
                <a:srgbClr val="B2B2B2"/>
              </a:gs>
              <a:gs pos="100000">
                <a:srgbClr val="B2B2B2">
                  <a:gamma/>
                  <a:shade val="0"/>
                  <a:invGamma/>
                </a:srgbClr>
              </a:gs>
            </a:gsLst>
            <a:lin ang="0" scaled="1"/>
          </a:gradFill>
          <a:ln w="9525" cap="flat" cmpd="sng">
            <a:noFill/>
            <a:prstDash val="solid"/>
            <a:round/>
            <a:headEnd/>
            <a:tailEnd/>
          </a:ln>
          <a:effectLst/>
        </p:spPr>
        <p:txBody>
          <a:bodyPr wrap="none" anchor="ctr"/>
          <a:lstStyle/>
          <a:p>
            <a:endParaRPr lang="ru-RU"/>
          </a:p>
        </p:txBody>
      </p:sp>
      <p:sp>
        <p:nvSpPr>
          <p:cNvPr id="22" name="Oval 16"/>
          <p:cNvSpPr>
            <a:spLocks noChangeArrowheads="1"/>
          </p:cNvSpPr>
          <p:nvPr/>
        </p:nvSpPr>
        <p:spPr bwMode="gray">
          <a:xfrm>
            <a:off x="5436096" y="4256088"/>
            <a:ext cx="1640979" cy="1733550"/>
          </a:xfrm>
          <a:prstGeom prst="ellipse">
            <a:avLst/>
          </a:prstGeom>
          <a:gradFill rotWithShape="1">
            <a:gsLst>
              <a:gs pos="0">
                <a:srgbClr val="B2B2B2"/>
              </a:gs>
              <a:gs pos="100000">
                <a:srgbClr val="B2B2B2">
                  <a:gamma/>
                  <a:tint val="0"/>
                  <a:invGamma/>
                </a:srgbClr>
              </a:gs>
            </a:gsLst>
            <a:lin ang="5400000" scaled="1"/>
          </a:gradFill>
          <a:ln w="19050" algn="ctr">
            <a:noFill/>
            <a:round/>
            <a:headEnd/>
            <a:tailEnd/>
          </a:ln>
          <a:effectLst/>
        </p:spPr>
        <p:txBody>
          <a:bodyPr wrap="none" anchor="ctr"/>
          <a:lstStyle/>
          <a:p>
            <a:endParaRPr lang="ru-RU"/>
          </a:p>
        </p:txBody>
      </p:sp>
      <p:sp>
        <p:nvSpPr>
          <p:cNvPr id="23" name="Oval 19"/>
          <p:cNvSpPr>
            <a:spLocks noChangeArrowheads="1"/>
          </p:cNvSpPr>
          <p:nvPr/>
        </p:nvSpPr>
        <p:spPr bwMode="gray">
          <a:xfrm>
            <a:off x="7303268" y="4411117"/>
            <a:ext cx="1458019" cy="1460500"/>
          </a:xfrm>
          <a:prstGeom prst="ellipse">
            <a:avLst/>
          </a:prstGeom>
          <a:gradFill rotWithShape="1">
            <a:gsLst>
              <a:gs pos="0">
                <a:srgbClr val="CCCCFF">
                  <a:gamma/>
                  <a:shade val="26275"/>
                  <a:invGamma/>
                  <a:alpha val="89999"/>
                </a:srgbClr>
              </a:gs>
              <a:gs pos="50000">
                <a:srgbClr val="CCCCFF">
                  <a:alpha val="45000"/>
                </a:srgbClr>
              </a:gs>
              <a:gs pos="100000">
                <a:srgbClr val="CCCCFF">
                  <a:gamma/>
                  <a:shade val="26275"/>
                  <a:invGamma/>
                  <a:alpha val="89999"/>
                </a:srgbClr>
              </a:gs>
            </a:gsLst>
            <a:lin ang="5400000" scaled="1"/>
          </a:gradFill>
          <a:ln w="9525" algn="ctr">
            <a:noFill/>
            <a:round/>
            <a:headEnd/>
            <a:tailEnd/>
          </a:ln>
          <a:effectLst/>
        </p:spPr>
        <p:txBody>
          <a:bodyPr wrap="none" anchor="ctr"/>
          <a:lstStyle/>
          <a:p>
            <a:pPr algn="ctr"/>
            <a:r>
              <a:rPr lang="ru-RU" sz="1600" b="1" dirty="0" smtClean="0"/>
              <a:t>Развитие</a:t>
            </a:r>
          </a:p>
          <a:p>
            <a:pPr algn="ctr"/>
            <a:r>
              <a:rPr lang="ru-RU" sz="1600" b="1" dirty="0" smtClean="0"/>
              <a:t> туризма</a:t>
            </a:r>
            <a:endParaRPr lang="ru-RU" sz="1600" b="1" dirty="0"/>
          </a:p>
        </p:txBody>
      </p:sp>
      <p:sp>
        <p:nvSpPr>
          <p:cNvPr id="24" name="Oval 35"/>
          <p:cNvSpPr>
            <a:spLocks noChangeArrowheads="1"/>
          </p:cNvSpPr>
          <p:nvPr/>
        </p:nvSpPr>
        <p:spPr bwMode="gray">
          <a:xfrm>
            <a:off x="3744912" y="4344764"/>
            <a:ext cx="1481138" cy="1460500"/>
          </a:xfrm>
          <a:prstGeom prst="ellipse">
            <a:avLst/>
          </a:prstGeom>
          <a:gradFill rotWithShape="1">
            <a:gsLst>
              <a:gs pos="0">
                <a:srgbClr val="99FFCC">
                  <a:gamma/>
                  <a:shade val="26275"/>
                  <a:invGamma/>
                  <a:alpha val="89999"/>
                </a:srgbClr>
              </a:gs>
              <a:gs pos="50000">
                <a:srgbClr val="99FFCC">
                  <a:alpha val="45000"/>
                </a:srgbClr>
              </a:gs>
              <a:gs pos="100000">
                <a:srgbClr val="99FFCC">
                  <a:gamma/>
                  <a:shade val="26275"/>
                  <a:invGamma/>
                  <a:alpha val="89999"/>
                </a:srgbClr>
              </a:gs>
            </a:gsLst>
            <a:lin ang="5400000" scaled="1"/>
          </a:gradFill>
          <a:ln w="9525" algn="ctr">
            <a:noFill/>
            <a:round/>
            <a:headEnd/>
            <a:tailEnd/>
          </a:ln>
          <a:effectLst/>
        </p:spPr>
        <p:txBody>
          <a:bodyPr wrap="none" anchor="ctr"/>
          <a:lstStyle/>
          <a:p>
            <a:pPr algn="ctr"/>
            <a:r>
              <a:rPr lang="ru-RU" sz="1600" b="1" dirty="0"/>
              <a:t>Развитие</a:t>
            </a:r>
          </a:p>
          <a:p>
            <a:pPr algn="ctr"/>
            <a:r>
              <a:rPr lang="ru-RU" sz="1600" b="1" dirty="0"/>
              <a:t> предприятий</a:t>
            </a:r>
          </a:p>
          <a:p>
            <a:pPr algn="ctr"/>
            <a:r>
              <a:rPr lang="ru-RU" sz="1600" b="1" dirty="0"/>
              <a:t> </a:t>
            </a:r>
            <a:r>
              <a:rPr lang="ru-RU" sz="1600" b="1" dirty="0" smtClean="0"/>
              <a:t>обрабатывающей </a:t>
            </a:r>
            <a:endParaRPr lang="ru-RU" sz="1600" b="1" dirty="0"/>
          </a:p>
          <a:p>
            <a:pPr algn="ctr"/>
            <a:r>
              <a:rPr lang="ru-RU" sz="1600" b="1" dirty="0" err="1"/>
              <a:t>промышленнос</a:t>
            </a:r>
            <a:endParaRPr lang="ru-RU" sz="1600" b="1" dirty="0"/>
          </a:p>
          <a:p>
            <a:pPr algn="ctr"/>
            <a:r>
              <a:rPr lang="ru-RU" sz="1600" b="1" dirty="0" err="1"/>
              <a:t>ти</a:t>
            </a:r>
            <a:endParaRPr lang="ru-RU" sz="1600" b="1" dirty="0"/>
          </a:p>
        </p:txBody>
      </p:sp>
      <p:sp>
        <p:nvSpPr>
          <p:cNvPr id="25" name="Oval 14"/>
          <p:cNvSpPr>
            <a:spLocks noChangeArrowheads="1"/>
          </p:cNvSpPr>
          <p:nvPr/>
        </p:nvSpPr>
        <p:spPr bwMode="gray">
          <a:xfrm>
            <a:off x="1849412" y="4392613"/>
            <a:ext cx="1483130" cy="1412651"/>
          </a:xfrm>
          <a:prstGeom prst="ellipse">
            <a:avLst/>
          </a:prstGeom>
          <a:gradFill rotWithShape="1">
            <a:gsLst>
              <a:gs pos="0">
                <a:srgbClr val="FFFF99">
                  <a:gamma/>
                  <a:shade val="26275"/>
                  <a:invGamma/>
                  <a:alpha val="89999"/>
                </a:srgbClr>
              </a:gs>
              <a:gs pos="50000">
                <a:srgbClr val="FFFF99">
                  <a:alpha val="45000"/>
                </a:srgbClr>
              </a:gs>
              <a:gs pos="100000">
                <a:srgbClr val="FFFF99">
                  <a:gamma/>
                  <a:shade val="26275"/>
                  <a:invGamma/>
                  <a:alpha val="89999"/>
                </a:srgbClr>
              </a:gs>
            </a:gsLst>
            <a:lin ang="5400000" scaled="1"/>
          </a:gradFill>
          <a:ln w="9525" algn="ctr">
            <a:noFill/>
            <a:round/>
            <a:headEnd/>
            <a:tailEnd/>
          </a:ln>
          <a:effectLst/>
        </p:spPr>
        <p:txBody>
          <a:bodyPr wrap="none" anchor="ctr"/>
          <a:lstStyle/>
          <a:p>
            <a:pPr algn="ctr"/>
            <a:r>
              <a:rPr lang="ru-RU" sz="1600" b="1" dirty="0" smtClean="0"/>
              <a:t>Развитие</a:t>
            </a:r>
          </a:p>
          <a:p>
            <a:pPr algn="ctr"/>
            <a:r>
              <a:rPr lang="ru-RU" sz="1600" b="1" dirty="0" smtClean="0"/>
              <a:t> предприятий</a:t>
            </a:r>
          </a:p>
          <a:p>
            <a:pPr algn="ctr"/>
            <a:r>
              <a:rPr lang="ru-RU" sz="1600" b="1" dirty="0" smtClean="0"/>
              <a:t> добывающей </a:t>
            </a:r>
          </a:p>
          <a:p>
            <a:pPr algn="ctr"/>
            <a:r>
              <a:rPr lang="ru-RU" sz="1600" b="1" dirty="0" err="1" smtClean="0"/>
              <a:t>промышленнос</a:t>
            </a:r>
            <a:endParaRPr lang="ru-RU" sz="1600" b="1" dirty="0" smtClean="0"/>
          </a:p>
          <a:p>
            <a:pPr algn="ctr"/>
            <a:r>
              <a:rPr lang="ru-RU" sz="1600" b="1" dirty="0" err="1" smtClean="0"/>
              <a:t>ти</a:t>
            </a:r>
            <a:endParaRPr lang="ru-RU" sz="1600" b="1" dirty="0"/>
          </a:p>
        </p:txBody>
      </p:sp>
      <p:sp>
        <p:nvSpPr>
          <p:cNvPr id="26" name="Freeform 5"/>
          <p:cNvSpPr>
            <a:spLocks/>
          </p:cNvSpPr>
          <p:nvPr/>
        </p:nvSpPr>
        <p:spPr bwMode="gray">
          <a:xfrm flipH="1">
            <a:off x="5899348" y="2742565"/>
            <a:ext cx="2097087" cy="2016125"/>
          </a:xfrm>
          <a:custGeom>
            <a:avLst/>
            <a:gdLst/>
            <a:ahLst/>
            <a:cxnLst>
              <a:cxn ang="0">
                <a:pos x="763" y="102"/>
              </a:cxn>
              <a:cxn ang="0">
                <a:pos x="1209" y="244"/>
              </a:cxn>
              <a:cxn ang="0">
                <a:pos x="1325" y="314"/>
              </a:cxn>
              <a:cxn ang="0">
                <a:pos x="843" y="267"/>
              </a:cxn>
              <a:cxn ang="0">
                <a:pos x="305" y="1479"/>
              </a:cxn>
              <a:cxn ang="0">
                <a:pos x="0" y="1303"/>
              </a:cxn>
              <a:cxn ang="0">
                <a:pos x="763" y="102"/>
              </a:cxn>
            </a:cxnLst>
            <a:rect l="0" t="0" r="r" b="b"/>
            <a:pathLst>
              <a:path w="1335" h="1479">
                <a:moveTo>
                  <a:pt x="763" y="102"/>
                </a:moveTo>
                <a:cubicBezTo>
                  <a:pt x="920" y="0"/>
                  <a:pt x="1137" y="178"/>
                  <a:pt x="1209" y="244"/>
                </a:cubicBezTo>
                <a:cubicBezTo>
                  <a:pt x="1281" y="310"/>
                  <a:pt x="1335" y="312"/>
                  <a:pt x="1325" y="314"/>
                </a:cubicBezTo>
                <a:cubicBezTo>
                  <a:pt x="1262" y="339"/>
                  <a:pt x="1010" y="74"/>
                  <a:pt x="843" y="267"/>
                </a:cubicBezTo>
                <a:cubicBezTo>
                  <a:pt x="554" y="534"/>
                  <a:pt x="389" y="1337"/>
                  <a:pt x="305" y="1479"/>
                </a:cubicBezTo>
                <a:lnTo>
                  <a:pt x="0" y="1303"/>
                </a:lnTo>
                <a:cubicBezTo>
                  <a:pt x="76" y="1074"/>
                  <a:pt x="398" y="270"/>
                  <a:pt x="763" y="102"/>
                </a:cubicBezTo>
                <a:close/>
              </a:path>
            </a:pathLst>
          </a:custGeom>
          <a:gradFill rotWithShape="1">
            <a:gsLst>
              <a:gs pos="0">
                <a:srgbClr val="B2B2B2"/>
              </a:gs>
              <a:gs pos="100000">
                <a:srgbClr val="B2B2B2">
                  <a:gamma/>
                  <a:shade val="0"/>
                  <a:invGamma/>
                </a:srgbClr>
              </a:gs>
            </a:gsLst>
            <a:lin ang="0" scaled="1"/>
          </a:gradFill>
          <a:ln w="9525" cap="flat" cmpd="sng">
            <a:noFill/>
            <a:prstDash val="solid"/>
            <a:round/>
            <a:headEnd/>
            <a:tailEnd/>
          </a:ln>
          <a:effectLst/>
        </p:spPr>
        <p:txBody>
          <a:bodyPr wrap="none" anchor="ctr"/>
          <a:lstStyle/>
          <a:p>
            <a:endParaRPr lang="ru-RU"/>
          </a:p>
        </p:txBody>
      </p:sp>
      <p:sp>
        <p:nvSpPr>
          <p:cNvPr id="27" name="Oval 32"/>
          <p:cNvSpPr>
            <a:spLocks noChangeArrowheads="1"/>
          </p:cNvSpPr>
          <p:nvPr/>
        </p:nvSpPr>
        <p:spPr bwMode="gray">
          <a:xfrm>
            <a:off x="7158360" y="4256088"/>
            <a:ext cx="1747837" cy="1733550"/>
          </a:xfrm>
          <a:prstGeom prst="ellipse">
            <a:avLst/>
          </a:prstGeom>
          <a:gradFill rotWithShape="1">
            <a:gsLst>
              <a:gs pos="0">
                <a:srgbClr val="B2B2B2"/>
              </a:gs>
              <a:gs pos="100000">
                <a:srgbClr val="B2B2B2">
                  <a:gamma/>
                  <a:tint val="0"/>
                  <a:invGamma/>
                </a:srgbClr>
              </a:gs>
            </a:gsLst>
            <a:lin ang="5400000" scaled="1"/>
          </a:gradFill>
          <a:ln w="19050" algn="ctr">
            <a:noFill/>
            <a:round/>
            <a:headEnd/>
            <a:tailEnd/>
          </a:ln>
          <a:effectLst/>
        </p:spPr>
        <p:txBody>
          <a:bodyPr wrap="none" anchor="ctr"/>
          <a:lstStyle/>
          <a:p>
            <a:endParaRPr lang="ru-RU"/>
          </a:p>
        </p:txBody>
      </p:sp>
      <p:sp>
        <p:nvSpPr>
          <p:cNvPr id="28" name="Oval 19"/>
          <p:cNvSpPr>
            <a:spLocks noChangeArrowheads="1"/>
          </p:cNvSpPr>
          <p:nvPr/>
        </p:nvSpPr>
        <p:spPr bwMode="gray">
          <a:xfrm>
            <a:off x="5506219" y="4344764"/>
            <a:ext cx="1602929" cy="1460500"/>
          </a:xfrm>
          <a:prstGeom prst="ellipse">
            <a:avLst/>
          </a:prstGeom>
          <a:solidFill>
            <a:schemeClr val="accent3">
              <a:lumMod val="60000"/>
              <a:lumOff val="40000"/>
            </a:schemeClr>
          </a:solidFill>
          <a:ln w="9525" algn="ctr">
            <a:noFill/>
            <a:round/>
            <a:headEnd/>
            <a:tailEnd/>
          </a:ln>
          <a:effectLst/>
        </p:spPr>
        <p:txBody>
          <a:bodyPr wrap="none" anchor="ctr"/>
          <a:lstStyle/>
          <a:p>
            <a:pPr algn="ctr"/>
            <a:r>
              <a:rPr lang="ru-RU" sz="1600" b="1" dirty="0" smtClean="0"/>
              <a:t>Развитие</a:t>
            </a:r>
          </a:p>
          <a:p>
            <a:pPr algn="ctr"/>
            <a:r>
              <a:rPr lang="ru-RU" sz="1600" b="1" dirty="0" smtClean="0"/>
              <a:t> малого и</a:t>
            </a:r>
          </a:p>
          <a:p>
            <a:pPr algn="ctr"/>
            <a:r>
              <a:rPr lang="ru-RU" sz="1600" b="1" dirty="0" smtClean="0"/>
              <a:t> среднего </a:t>
            </a:r>
          </a:p>
          <a:p>
            <a:pPr algn="ctr"/>
            <a:r>
              <a:rPr lang="ru-RU" sz="1600" b="1" dirty="0" err="1" smtClean="0"/>
              <a:t>предприни</a:t>
            </a:r>
            <a:endParaRPr lang="ru-RU" sz="1600" b="1" dirty="0" smtClean="0"/>
          </a:p>
          <a:p>
            <a:pPr algn="ctr"/>
            <a:r>
              <a:rPr lang="ru-RU" sz="1600" b="1" dirty="0" err="1" smtClean="0"/>
              <a:t>мательства</a:t>
            </a:r>
            <a:endParaRPr lang="ru-RU" sz="1600" b="1" dirty="0"/>
          </a:p>
        </p:txBody>
      </p:sp>
      <p:sp>
        <p:nvSpPr>
          <p:cNvPr id="29" name="Freeform 4"/>
          <p:cNvSpPr>
            <a:spLocks/>
          </p:cNvSpPr>
          <p:nvPr/>
        </p:nvSpPr>
        <p:spPr bwMode="gray">
          <a:xfrm>
            <a:off x="899592" y="2742565"/>
            <a:ext cx="2097087" cy="2016125"/>
          </a:xfrm>
          <a:custGeom>
            <a:avLst/>
            <a:gdLst/>
            <a:ahLst/>
            <a:cxnLst>
              <a:cxn ang="0">
                <a:pos x="763" y="102"/>
              </a:cxn>
              <a:cxn ang="0">
                <a:pos x="1209" y="244"/>
              </a:cxn>
              <a:cxn ang="0">
                <a:pos x="1325" y="314"/>
              </a:cxn>
              <a:cxn ang="0">
                <a:pos x="843" y="267"/>
              </a:cxn>
              <a:cxn ang="0">
                <a:pos x="305" y="1479"/>
              </a:cxn>
              <a:cxn ang="0">
                <a:pos x="0" y="1303"/>
              </a:cxn>
              <a:cxn ang="0">
                <a:pos x="763" y="102"/>
              </a:cxn>
            </a:cxnLst>
            <a:rect l="0" t="0" r="r" b="b"/>
            <a:pathLst>
              <a:path w="1335" h="1479">
                <a:moveTo>
                  <a:pt x="763" y="102"/>
                </a:moveTo>
                <a:cubicBezTo>
                  <a:pt x="920" y="0"/>
                  <a:pt x="1137" y="178"/>
                  <a:pt x="1209" y="244"/>
                </a:cubicBezTo>
                <a:cubicBezTo>
                  <a:pt x="1281" y="310"/>
                  <a:pt x="1335" y="312"/>
                  <a:pt x="1325" y="314"/>
                </a:cubicBezTo>
                <a:cubicBezTo>
                  <a:pt x="1262" y="339"/>
                  <a:pt x="1010" y="74"/>
                  <a:pt x="843" y="267"/>
                </a:cubicBezTo>
                <a:cubicBezTo>
                  <a:pt x="554" y="534"/>
                  <a:pt x="389" y="1337"/>
                  <a:pt x="305" y="1479"/>
                </a:cubicBezTo>
                <a:lnTo>
                  <a:pt x="0" y="1303"/>
                </a:lnTo>
                <a:cubicBezTo>
                  <a:pt x="76" y="1074"/>
                  <a:pt x="398" y="270"/>
                  <a:pt x="763" y="102"/>
                </a:cubicBezTo>
                <a:close/>
              </a:path>
            </a:pathLst>
          </a:custGeom>
          <a:gradFill rotWithShape="1">
            <a:gsLst>
              <a:gs pos="0">
                <a:srgbClr val="B2B2B2"/>
              </a:gs>
              <a:gs pos="100000">
                <a:srgbClr val="B2B2B2">
                  <a:gamma/>
                  <a:shade val="0"/>
                  <a:invGamma/>
                </a:srgbClr>
              </a:gs>
            </a:gsLst>
            <a:lin ang="0" scaled="1"/>
          </a:gradFill>
          <a:ln w="9525" cap="flat" cmpd="sng">
            <a:noFill/>
            <a:prstDash val="solid"/>
            <a:round/>
            <a:headEnd/>
            <a:tailEnd/>
          </a:ln>
          <a:effectLst/>
        </p:spPr>
        <p:txBody>
          <a:bodyPr wrap="none" anchor="ctr"/>
          <a:lstStyle/>
          <a:p>
            <a:endParaRPr lang="ru-RU"/>
          </a:p>
        </p:txBody>
      </p:sp>
      <p:sp>
        <p:nvSpPr>
          <p:cNvPr id="30" name="Oval 11"/>
          <p:cNvSpPr>
            <a:spLocks noChangeArrowheads="1"/>
          </p:cNvSpPr>
          <p:nvPr/>
        </p:nvSpPr>
        <p:spPr bwMode="gray">
          <a:xfrm>
            <a:off x="65051" y="4331429"/>
            <a:ext cx="1656184" cy="1778363"/>
          </a:xfrm>
          <a:prstGeom prst="ellipse">
            <a:avLst/>
          </a:prstGeom>
          <a:gradFill rotWithShape="1">
            <a:gsLst>
              <a:gs pos="0">
                <a:srgbClr val="B2B2B2"/>
              </a:gs>
              <a:gs pos="100000">
                <a:srgbClr val="B2B2B2">
                  <a:gamma/>
                  <a:tint val="0"/>
                  <a:invGamma/>
                </a:srgbClr>
              </a:gs>
            </a:gsLst>
            <a:lin ang="5400000" scaled="1"/>
          </a:gradFill>
          <a:ln w="19050" algn="ctr">
            <a:noFill/>
            <a:round/>
            <a:headEnd/>
            <a:tailEnd/>
          </a:ln>
          <a:effectLst/>
        </p:spPr>
        <p:txBody>
          <a:bodyPr wrap="none" anchor="ctr"/>
          <a:lstStyle/>
          <a:p>
            <a:endParaRPr lang="ru-RU"/>
          </a:p>
        </p:txBody>
      </p:sp>
      <p:sp>
        <p:nvSpPr>
          <p:cNvPr id="31" name="Oval 19"/>
          <p:cNvSpPr>
            <a:spLocks noChangeArrowheads="1"/>
          </p:cNvSpPr>
          <p:nvPr/>
        </p:nvSpPr>
        <p:spPr bwMode="gray">
          <a:xfrm>
            <a:off x="7303268" y="4331429"/>
            <a:ext cx="1458019" cy="1460500"/>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r>
              <a:rPr lang="ru-RU" sz="1600" b="1" dirty="0" smtClean="0">
                <a:solidFill>
                  <a:schemeClr val="tx1"/>
                </a:solidFill>
              </a:rPr>
              <a:t>Развитие</a:t>
            </a:r>
          </a:p>
          <a:p>
            <a:pPr algn="ctr"/>
            <a:r>
              <a:rPr lang="ru-RU" sz="1600" b="1" dirty="0" smtClean="0">
                <a:solidFill>
                  <a:schemeClr val="tx1"/>
                </a:solidFill>
              </a:rPr>
              <a:t> тризма</a:t>
            </a:r>
            <a:endParaRPr lang="ru-RU" sz="1600" b="1" dirty="0">
              <a:solidFill>
                <a:schemeClr val="tx1"/>
              </a:solidFill>
            </a:endParaRPr>
          </a:p>
        </p:txBody>
      </p:sp>
      <p:sp>
        <p:nvSpPr>
          <p:cNvPr id="32" name="Oval 19"/>
          <p:cNvSpPr>
            <a:spLocks noChangeArrowheads="1"/>
          </p:cNvSpPr>
          <p:nvPr/>
        </p:nvSpPr>
        <p:spPr bwMode="gray">
          <a:xfrm>
            <a:off x="164133" y="4449763"/>
            <a:ext cx="1458019" cy="1460500"/>
          </a:xfrm>
          <a:prstGeom prst="ellipse">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pPr algn="ctr"/>
            <a:r>
              <a:rPr lang="ru-RU" sz="1600" b="1" dirty="0" smtClean="0">
                <a:solidFill>
                  <a:schemeClr val="tx1"/>
                </a:solidFill>
              </a:rPr>
              <a:t>Развитие</a:t>
            </a:r>
          </a:p>
          <a:p>
            <a:pPr algn="ctr"/>
            <a:r>
              <a:rPr lang="ru-RU" sz="1600" b="1" dirty="0" smtClean="0">
                <a:solidFill>
                  <a:schemeClr val="tx1"/>
                </a:solidFill>
              </a:rPr>
              <a:t> сельского </a:t>
            </a:r>
          </a:p>
          <a:p>
            <a:pPr algn="ctr"/>
            <a:r>
              <a:rPr lang="ru-RU" sz="1600" b="1" dirty="0" smtClean="0">
                <a:solidFill>
                  <a:schemeClr val="tx1"/>
                </a:solidFill>
              </a:rPr>
              <a:t>хозяйства</a:t>
            </a:r>
            <a:endParaRPr lang="ru-RU" sz="1600" b="1" dirty="0">
              <a:solidFill>
                <a:schemeClr val="tx1"/>
              </a:solidFill>
            </a:endParaRPr>
          </a:p>
        </p:txBody>
      </p:sp>
    </p:spTree>
    <p:extLst>
      <p:ext uri="{BB962C8B-B14F-4D97-AF65-F5344CB8AC3E}">
        <p14:creationId xmlns:p14="http://schemas.microsoft.com/office/powerpoint/2010/main" xmlns="" val="2848819959"/>
      </p:ext>
    </p:extLst>
  </p:cSld>
  <p:clrMapOvr>
    <a:masterClrMapping/>
  </p:clrMapOvr>
  <p:transition advTm="217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260648"/>
            <a:ext cx="8784976" cy="646331"/>
          </a:xfrm>
          <a:prstGeom prst="rect">
            <a:avLst/>
          </a:prstGeom>
          <a:noFill/>
        </p:spPr>
        <p:txBody>
          <a:bodyPr wrap="square" rtlCol="0">
            <a:spAutoFit/>
          </a:bodyPr>
          <a:lstStyle/>
          <a:p>
            <a:pPr marL="0" lvl="1"/>
            <a:r>
              <a:rPr lang="ru-RU" b="1" dirty="0"/>
              <a:t>Развитие </a:t>
            </a:r>
            <a:r>
              <a:rPr lang="ru-RU" b="1" dirty="0" smtClean="0"/>
              <a:t>отраслевой структуры экономики</a:t>
            </a:r>
            <a:endParaRPr lang="ru-RU" sz="1400" dirty="0"/>
          </a:p>
          <a:p>
            <a:endParaRPr lang="ru-RU" dirty="0"/>
          </a:p>
        </p:txBody>
      </p:sp>
      <p:sp>
        <p:nvSpPr>
          <p:cNvPr id="3" name="TextBox 2"/>
          <p:cNvSpPr txBox="1"/>
          <p:nvPr/>
        </p:nvSpPr>
        <p:spPr>
          <a:xfrm>
            <a:off x="107503" y="610017"/>
            <a:ext cx="8784977" cy="338554"/>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sz="1600" b="1" dirty="0" smtClean="0">
                <a:solidFill>
                  <a:schemeClr val="tx1"/>
                </a:solidFill>
              </a:rPr>
              <a:t>Развитие предприятий добывающей промышленности</a:t>
            </a:r>
            <a:endParaRPr lang="ru-RU" sz="1600" b="1" dirty="0">
              <a:solidFill>
                <a:schemeClr val="tx1"/>
              </a:solidFill>
            </a:endParaRPr>
          </a:p>
        </p:txBody>
      </p:sp>
      <p:graphicFrame>
        <p:nvGraphicFramePr>
          <p:cNvPr id="4" name="Схема 3"/>
          <p:cNvGraphicFramePr/>
          <p:nvPr>
            <p:extLst>
              <p:ext uri="{D42A27DB-BD31-4B8C-83A1-F6EECF244321}">
                <p14:modId xmlns:p14="http://schemas.microsoft.com/office/powerpoint/2010/main" xmlns="" val="1202463154"/>
              </p:ext>
            </p:extLst>
          </p:nvPr>
        </p:nvGraphicFramePr>
        <p:xfrm>
          <a:off x="142844" y="1052736"/>
          <a:ext cx="6000792" cy="5662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796137" y="1052736"/>
            <a:ext cx="3096344" cy="1754326"/>
          </a:xfrm>
          <a:prstGeom prst="rect">
            <a:avLst/>
          </a:prstGeom>
          <a:noFill/>
        </p:spPr>
        <p:txBody>
          <a:bodyPr wrap="square" rtlCol="0">
            <a:spAutoFit/>
          </a:bodyPr>
          <a:lstStyle/>
          <a:p>
            <a:pPr algn="r"/>
            <a:r>
              <a:rPr lang="ru-RU" b="1" dirty="0"/>
              <a:t>Предусмотрена добыча открытым способом и переработка золотосодержащей руды с производительностью 1050 тыс. тонн руды в год.</a:t>
            </a:r>
          </a:p>
        </p:txBody>
      </p:sp>
      <p:sp>
        <p:nvSpPr>
          <p:cNvPr id="6" name="Стрелка вправо 5"/>
          <p:cNvSpPr/>
          <p:nvPr/>
        </p:nvSpPr>
        <p:spPr>
          <a:xfrm>
            <a:off x="5510824" y="1491717"/>
            <a:ext cx="285313" cy="357190"/>
          </a:xfrm>
          <a:prstGeom prst="rightArrow">
            <a:avLst>
              <a:gd name="adj1" fmla="val 50000"/>
              <a:gd name="adj2" fmla="val 63333"/>
            </a:avLst>
          </a:prstGeom>
          <a:solidFill>
            <a:schemeClr val="tx2">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7" name="TextBox 6"/>
          <p:cNvSpPr txBox="1"/>
          <p:nvPr/>
        </p:nvSpPr>
        <p:spPr>
          <a:xfrm>
            <a:off x="6047656" y="4549676"/>
            <a:ext cx="3096344" cy="2308324"/>
          </a:xfrm>
          <a:prstGeom prst="rect">
            <a:avLst/>
          </a:prstGeom>
          <a:noFill/>
        </p:spPr>
        <p:txBody>
          <a:bodyPr wrap="square" rtlCol="0">
            <a:spAutoFit/>
          </a:bodyPr>
          <a:lstStyle/>
          <a:p>
            <a:pPr algn="r"/>
            <a:r>
              <a:rPr lang="ru-RU" b="1" dirty="0"/>
              <a:t>Годовая производственная мощность предприятия 150-200 кг золота. Численность занятых составит 50 чел. Выпуск конечной товарной продукции (золота) при подтверждении прогнозных ресурсов составит 4 тонны.</a:t>
            </a:r>
          </a:p>
        </p:txBody>
      </p:sp>
      <p:sp>
        <p:nvSpPr>
          <p:cNvPr id="8" name="Стрелка вправо 7"/>
          <p:cNvSpPr/>
          <p:nvPr/>
        </p:nvSpPr>
        <p:spPr>
          <a:xfrm>
            <a:off x="5520567" y="3714314"/>
            <a:ext cx="285313" cy="357190"/>
          </a:xfrm>
          <a:prstGeom prst="rightArrow">
            <a:avLst>
              <a:gd name="adj1" fmla="val 50000"/>
              <a:gd name="adj2" fmla="val 63333"/>
            </a:avLst>
          </a:prstGeom>
          <a:solidFill>
            <a:schemeClr val="tx2">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9" name="Стрелка вправо 8"/>
          <p:cNvSpPr/>
          <p:nvPr/>
        </p:nvSpPr>
        <p:spPr>
          <a:xfrm>
            <a:off x="5530310" y="5703620"/>
            <a:ext cx="285313" cy="357190"/>
          </a:xfrm>
          <a:prstGeom prst="rightArrow">
            <a:avLst>
              <a:gd name="adj1" fmla="val 50000"/>
              <a:gd name="adj2" fmla="val 63333"/>
            </a:avLst>
          </a:prstGeom>
          <a:solidFill>
            <a:schemeClr val="tx2">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10" name="TextBox 9"/>
          <p:cNvSpPr txBox="1"/>
          <p:nvPr/>
        </p:nvSpPr>
        <p:spPr>
          <a:xfrm>
            <a:off x="6508429" y="3252649"/>
            <a:ext cx="2555776" cy="923330"/>
          </a:xfrm>
          <a:prstGeom prst="rect">
            <a:avLst/>
          </a:prstGeom>
          <a:noFill/>
        </p:spPr>
        <p:txBody>
          <a:bodyPr wrap="square" rtlCol="0">
            <a:spAutoFit/>
          </a:bodyPr>
          <a:lstStyle/>
          <a:p>
            <a:pPr algn="r"/>
            <a:r>
              <a:rPr lang="ru-RU" b="1" dirty="0" smtClean="0"/>
              <a:t>Увеличение объема добычи угля до 500 тыс. тонн в год</a:t>
            </a:r>
            <a:endParaRPr lang="ru-RU" b="1" dirty="0"/>
          </a:p>
        </p:txBody>
      </p:sp>
    </p:spTree>
    <p:extLst>
      <p:ext uri="{BB962C8B-B14F-4D97-AF65-F5344CB8AC3E}">
        <p14:creationId xmlns:p14="http://schemas.microsoft.com/office/powerpoint/2010/main" xmlns="" val="49265862"/>
      </p:ext>
    </p:extLst>
  </p:cSld>
  <p:clrMapOvr>
    <a:masterClrMapping/>
  </p:clrMapOvr>
  <p:transition advTm="23619"/>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639" y="116632"/>
            <a:ext cx="8784976" cy="646331"/>
          </a:xfrm>
          <a:prstGeom prst="rect">
            <a:avLst/>
          </a:prstGeom>
          <a:noFill/>
        </p:spPr>
        <p:txBody>
          <a:bodyPr wrap="square" rtlCol="0">
            <a:spAutoFit/>
          </a:bodyPr>
          <a:lstStyle/>
          <a:p>
            <a:pPr marL="0" lvl="1"/>
            <a:r>
              <a:rPr lang="ru-RU" b="1" dirty="0"/>
              <a:t>Развитие отраслевой структуры экономики</a:t>
            </a:r>
            <a:endParaRPr lang="ru-RU" sz="1400" dirty="0"/>
          </a:p>
          <a:p>
            <a:endParaRPr lang="ru-RU" dirty="0"/>
          </a:p>
        </p:txBody>
      </p:sp>
      <p:sp>
        <p:nvSpPr>
          <p:cNvPr id="3" name="TextBox 2"/>
          <p:cNvSpPr txBox="1"/>
          <p:nvPr/>
        </p:nvSpPr>
        <p:spPr>
          <a:xfrm>
            <a:off x="179511" y="468469"/>
            <a:ext cx="8687103"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b="1" dirty="0">
                <a:solidFill>
                  <a:schemeClr val="tx1"/>
                </a:solidFill>
              </a:rPr>
              <a:t>Развитие предприятий </a:t>
            </a:r>
            <a:r>
              <a:rPr lang="ru-RU" b="1" dirty="0" smtClean="0">
                <a:solidFill>
                  <a:schemeClr val="tx1"/>
                </a:solidFill>
              </a:rPr>
              <a:t>обрабатывающей </a:t>
            </a:r>
            <a:r>
              <a:rPr lang="ru-RU" b="1" dirty="0">
                <a:solidFill>
                  <a:schemeClr val="tx1"/>
                </a:solidFill>
              </a:rPr>
              <a:t>промышленности</a:t>
            </a:r>
          </a:p>
          <a:p>
            <a:endParaRPr lang="ru-RU" dirty="0"/>
          </a:p>
        </p:txBody>
      </p:sp>
      <p:graphicFrame>
        <p:nvGraphicFramePr>
          <p:cNvPr id="4" name="Схема 3"/>
          <p:cNvGraphicFramePr/>
          <p:nvPr>
            <p:extLst>
              <p:ext uri="{D42A27DB-BD31-4B8C-83A1-F6EECF244321}">
                <p14:modId xmlns:p14="http://schemas.microsoft.com/office/powerpoint/2010/main" xmlns="" val="1309612312"/>
              </p:ext>
            </p:extLst>
          </p:nvPr>
        </p:nvGraphicFramePr>
        <p:xfrm>
          <a:off x="142844" y="1052736"/>
          <a:ext cx="6000792" cy="5662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5724129" y="1114800"/>
            <a:ext cx="3240360" cy="1077218"/>
          </a:xfrm>
          <a:prstGeom prst="rect">
            <a:avLst/>
          </a:prstGeom>
          <a:noFill/>
        </p:spPr>
        <p:txBody>
          <a:bodyPr wrap="square" rtlCol="0">
            <a:spAutoFit/>
          </a:bodyPr>
          <a:lstStyle/>
          <a:p>
            <a:pPr algn="r"/>
            <a:r>
              <a:rPr lang="ru-RU" sz="1600" b="1" dirty="0" smtClean="0"/>
              <a:t>Развитие </a:t>
            </a:r>
            <a:r>
              <a:rPr lang="ru-RU" sz="1600" b="1" dirty="0"/>
              <a:t>проекта по производству отделочных материалов, применяемых в </a:t>
            </a:r>
            <a:r>
              <a:rPr lang="ru-RU" sz="1600" b="1" dirty="0" smtClean="0"/>
              <a:t>строительстве</a:t>
            </a:r>
            <a:endParaRPr lang="ru-RU" sz="1600" b="1" dirty="0"/>
          </a:p>
        </p:txBody>
      </p:sp>
      <p:sp>
        <p:nvSpPr>
          <p:cNvPr id="6" name="Стрелка вправо 5"/>
          <p:cNvSpPr/>
          <p:nvPr/>
        </p:nvSpPr>
        <p:spPr>
          <a:xfrm>
            <a:off x="5438816" y="1307034"/>
            <a:ext cx="285313" cy="357190"/>
          </a:xfrm>
          <a:prstGeom prst="rightArrow">
            <a:avLst>
              <a:gd name="adj1" fmla="val 50000"/>
              <a:gd name="adj2" fmla="val 63333"/>
            </a:avLst>
          </a:prstGeom>
          <a:solidFill>
            <a:schemeClr val="tx2">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7" name="TextBox 6"/>
          <p:cNvSpPr txBox="1"/>
          <p:nvPr/>
        </p:nvSpPr>
        <p:spPr>
          <a:xfrm>
            <a:off x="5739941" y="3243145"/>
            <a:ext cx="3240360" cy="1077218"/>
          </a:xfrm>
          <a:prstGeom prst="rect">
            <a:avLst/>
          </a:prstGeom>
          <a:noFill/>
        </p:spPr>
        <p:txBody>
          <a:bodyPr wrap="square" rtlCol="0">
            <a:spAutoFit/>
          </a:bodyPr>
          <a:lstStyle/>
          <a:p>
            <a:pPr algn="r"/>
            <a:r>
              <a:rPr lang="ru-RU" sz="1600" b="1" dirty="0"/>
              <a:t>Объем сортировки отходов мусоросортировочного комплекса в год составит около </a:t>
            </a:r>
            <a:r>
              <a:rPr lang="ru-RU" sz="1600" b="1" dirty="0" smtClean="0"/>
              <a:t>45,0 </a:t>
            </a:r>
            <a:r>
              <a:rPr lang="ru-RU" sz="1600" b="1" dirty="0"/>
              <a:t>тыс. м. куб.</a:t>
            </a:r>
          </a:p>
        </p:txBody>
      </p:sp>
      <p:sp>
        <p:nvSpPr>
          <p:cNvPr id="8" name="Стрелка вправо 7"/>
          <p:cNvSpPr/>
          <p:nvPr/>
        </p:nvSpPr>
        <p:spPr>
          <a:xfrm>
            <a:off x="5423052" y="3603159"/>
            <a:ext cx="285313" cy="357190"/>
          </a:xfrm>
          <a:prstGeom prst="rightArrow">
            <a:avLst>
              <a:gd name="adj1" fmla="val 50000"/>
              <a:gd name="adj2" fmla="val 63333"/>
            </a:avLst>
          </a:prstGeom>
          <a:solidFill>
            <a:schemeClr val="tx2">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9" name="TextBox 8"/>
          <p:cNvSpPr txBox="1"/>
          <p:nvPr/>
        </p:nvSpPr>
        <p:spPr>
          <a:xfrm>
            <a:off x="5825692" y="2171937"/>
            <a:ext cx="3142486" cy="830997"/>
          </a:xfrm>
          <a:prstGeom prst="rect">
            <a:avLst/>
          </a:prstGeom>
          <a:noFill/>
        </p:spPr>
        <p:txBody>
          <a:bodyPr wrap="square" rtlCol="0">
            <a:spAutoFit/>
          </a:bodyPr>
          <a:lstStyle/>
          <a:p>
            <a:pPr algn="r"/>
            <a:r>
              <a:rPr lang="ru-RU" sz="1600" b="1" dirty="0" smtClean="0"/>
              <a:t>Модернизация </a:t>
            </a:r>
            <a:r>
              <a:rPr lang="ru-RU" sz="1600" b="1" dirty="0"/>
              <a:t>оборудования в рамках инвестиционной программы ОАО «РЖД</a:t>
            </a:r>
            <a:r>
              <a:rPr lang="ru-RU" sz="1600" b="1" dirty="0" smtClean="0"/>
              <a:t>»</a:t>
            </a:r>
            <a:endParaRPr lang="ru-RU" sz="1600" b="1" dirty="0"/>
          </a:p>
        </p:txBody>
      </p:sp>
      <p:sp>
        <p:nvSpPr>
          <p:cNvPr id="10" name="Стрелка вправо 9"/>
          <p:cNvSpPr/>
          <p:nvPr/>
        </p:nvSpPr>
        <p:spPr>
          <a:xfrm>
            <a:off x="5407288" y="2404249"/>
            <a:ext cx="285313" cy="357190"/>
          </a:xfrm>
          <a:prstGeom prst="rightArrow">
            <a:avLst>
              <a:gd name="adj1" fmla="val 50000"/>
              <a:gd name="adj2" fmla="val 63333"/>
            </a:avLst>
          </a:prstGeom>
          <a:solidFill>
            <a:schemeClr val="tx2">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11" name="TextBox 10"/>
          <p:cNvSpPr txBox="1"/>
          <p:nvPr/>
        </p:nvSpPr>
        <p:spPr>
          <a:xfrm>
            <a:off x="5837815" y="4572009"/>
            <a:ext cx="3142486" cy="830997"/>
          </a:xfrm>
          <a:prstGeom prst="rect">
            <a:avLst/>
          </a:prstGeom>
          <a:noFill/>
        </p:spPr>
        <p:txBody>
          <a:bodyPr wrap="square" rtlCol="0">
            <a:spAutoFit/>
          </a:bodyPr>
          <a:lstStyle/>
          <a:p>
            <a:pPr algn="r"/>
            <a:r>
              <a:rPr lang="ru-RU" sz="1600" b="1" dirty="0" smtClean="0"/>
              <a:t>Механизация </a:t>
            </a:r>
            <a:r>
              <a:rPr lang="ru-RU" sz="1600" b="1" dirty="0"/>
              <a:t>и автоматизация производственных процессов на базе новейших </a:t>
            </a:r>
            <a:r>
              <a:rPr lang="ru-RU" sz="1600" b="1" dirty="0" smtClean="0"/>
              <a:t>технологий</a:t>
            </a:r>
            <a:endParaRPr lang="ru-RU" sz="1600" b="1" dirty="0"/>
          </a:p>
        </p:txBody>
      </p:sp>
      <p:sp>
        <p:nvSpPr>
          <p:cNvPr id="12" name="Стрелка вправо 11"/>
          <p:cNvSpPr/>
          <p:nvPr/>
        </p:nvSpPr>
        <p:spPr>
          <a:xfrm>
            <a:off x="5407288" y="5034054"/>
            <a:ext cx="285313" cy="357190"/>
          </a:xfrm>
          <a:prstGeom prst="rightArrow">
            <a:avLst>
              <a:gd name="adj1" fmla="val 50000"/>
              <a:gd name="adj2" fmla="val 63333"/>
            </a:avLst>
          </a:prstGeom>
          <a:solidFill>
            <a:schemeClr val="tx2">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13" name="TextBox 12"/>
          <p:cNvSpPr txBox="1"/>
          <p:nvPr/>
        </p:nvSpPr>
        <p:spPr>
          <a:xfrm>
            <a:off x="5692601" y="5429264"/>
            <a:ext cx="3174013" cy="1077218"/>
          </a:xfrm>
          <a:prstGeom prst="rect">
            <a:avLst/>
          </a:prstGeom>
          <a:noFill/>
        </p:spPr>
        <p:txBody>
          <a:bodyPr wrap="square" rtlCol="0">
            <a:spAutoFit/>
          </a:bodyPr>
          <a:lstStyle/>
          <a:p>
            <a:pPr algn="r"/>
            <a:r>
              <a:rPr lang="ru-RU" sz="1600" b="1" dirty="0" smtClean="0"/>
              <a:t>Организация </a:t>
            </a:r>
            <a:r>
              <a:rPr lang="ru-RU" sz="1600" b="1" dirty="0"/>
              <a:t>производства мясных изделий на основе использования местного животноводческого </a:t>
            </a:r>
            <a:r>
              <a:rPr lang="ru-RU" sz="1600" b="1" dirty="0" smtClean="0"/>
              <a:t>сырья</a:t>
            </a:r>
            <a:endParaRPr lang="ru-RU" sz="1600" b="1" dirty="0"/>
          </a:p>
        </p:txBody>
      </p:sp>
      <p:sp>
        <p:nvSpPr>
          <p:cNvPr id="14" name="Стрелка вправо 13"/>
          <p:cNvSpPr/>
          <p:nvPr/>
        </p:nvSpPr>
        <p:spPr>
          <a:xfrm>
            <a:off x="5303992" y="6166757"/>
            <a:ext cx="285313" cy="357190"/>
          </a:xfrm>
          <a:prstGeom prst="rightArrow">
            <a:avLst>
              <a:gd name="adj1" fmla="val 50000"/>
              <a:gd name="adj2" fmla="val 63333"/>
            </a:avLst>
          </a:prstGeom>
          <a:solidFill>
            <a:schemeClr val="tx2">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1359981139"/>
      </p:ext>
    </p:extLst>
  </p:cSld>
  <p:clrMapOvr>
    <a:masterClrMapping/>
  </p:clrMapOvr>
  <p:transition advTm="20904"/>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16632"/>
            <a:ext cx="8784976" cy="646331"/>
          </a:xfrm>
          <a:prstGeom prst="rect">
            <a:avLst/>
          </a:prstGeom>
          <a:noFill/>
        </p:spPr>
        <p:txBody>
          <a:bodyPr wrap="square" rtlCol="0">
            <a:spAutoFit/>
          </a:bodyPr>
          <a:lstStyle/>
          <a:p>
            <a:pPr marL="0" lvl="1"/>
            <a:r>
              <a:rPr lang="ru-RU" b="1" dirty="0"/>
              <a:t>Развитие отраслевой структуры экономики</a:t>
            </a:r>
            <a:endParaRPr lang="ru-RU" sz="1400" dirty="0"/>
          </a:p>
          <a:p>
            <a:endParaRPr lang="ru-RU" dirty="0"/>
          </a:p>
        </p:txBody>
      </p:sp>
      <p:sp>
        <p:nvSpPr>
          <p:cNvPr id="3" name="TextBox 2"/>
          <p:cNvSpPr txBox="1"/>
          <p:nvPr/>
        </p:nvSpPr>
        <p:spPr>
          <a:xfrm>
            <a:off x="122248" y="439797"/>
            <a:ext cx="8770231"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b="1" dirty="0">
                <a:solidFill>
                  <a:schemeClr val="tx1"/>
                </a:solidFill>
              </a:rPr>
              <a:t>Развитие сельского хозяйства</a:t>
            </a:r>
          </a:p>
        </p:txBody>
      </p:sp>
      <p:graphicFrame>
        <p:nvGraphicFramePr>
          <p:cNvPr id="4" name="Схема 3"/>
          <p:cNvGraphicFramePr/>
          <p:nvPr>
            <p:extLst>
              <p:ext uri="{D42A27DB-BD31-4B8C-83A1-F6EECF244321}">
                <p14:modId xmlns:p14="http://schemas.microsoft.com/office/powerpoint/2010/main" xmlns="" val="3581614825"/>
              </p:ext>
            </p:extLst>
          </p:nvPr>
        </p:nvGraphicFramePr>
        <p:xfrm>
          <a:off x="142844" y="908720"/>
          <a:ext cx="6000792" cy="58064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481704" y="953590"/>
            <a:ext cx="3384376" cy="584775"/>
          </a:xfrm>
          <a:prstGeom prst="rect">
            <a:avLst/>
          </a:prstGeom>
          <a:noFill/>
        </p:spPr>
        <p:txBody>
          <a:bodyPr wrap="square" rtlCol="0">
            <a:spAutoFit/>
          </a:bodyPr>
          <a:lstStyle/>
          <a:p>
            <a:pPr algn="r"/>
            <a:r>
              <a:rPr lang="ru-RU" sz="1600" b="1" dirty="0" smtClean="0"/>
              <a:t>   Увеличение </a:t>
            </a:r>
            <a:r>
              <a:rPr lang="ru-RU" sz="1600" b="1" dirty="0"/>
              <a:t>посевных площадей до </a:t>
            </a:r>
            <a:r>
              <a:rPr lang="ru-RU" sz="1600" b="1" dirty="0" smtClean="0"/>
              <a:t>31000 </a:t>
            </a:r>
            <a:r>
              <a:rPr lang="ru-RU" sz="1600" b="1" dirty="0"/>
              <a:t>га</a:t>
            </a:r>
          </a:p>
        </p:txBody>
      </p:sp>
      <p:sp>
        <p:nvSpPr>
          <p:cNvPr id="6" name="TextBox 5"/>
          <p:cNvSpPr txBox="1"/>
          <p:nvPr/>
        </p:nvSpPr>
        <p:spPr>
          <a:xfrm>
            <a:off x="5724128" y="1928802"/>
            <a:ext cx="3312368" cy="1384995"/>
          </a:xfrm>
          <a:prstGeom prst="rect">
            <a:avLst/>
          </a:prstGeom>
          <a:noFill/>
        </p:spPr>
        <p:txBody>
          <a:bodyPr wrap="square" rtlCol="0">
            <a:spAutoFit/>
          </a:bodyPr>
          <a:lstStyle/>
          <a:p>
            <a:pPr algn="r"/>
            <a:r>
              <a:rPr lang="ru-RU" sz="1400" b="1" dirty="0"/>
              <a:t>С</a:t>
            </a:r>
            <a:r>
              <a:rPr lang="ru-RU" sz="1400" b="1" dirty="0" smtClean="0"/>
              <a:t>оздание </a:t>
            </a:r>
            <a:r>
              <a:rPr lang="ru-RU" sz="1400" b="1" dirty="0"/>
              <a:t>сельскохозяйственного кооператива, объединяющего усилия и средства </a:t>
            </a:r>
            <a:r>
              <a:rPr lang="ru-RU" sz="1400" b="1" dirty="0" err="1"/>
              <a:t>сельхозтоваропроизводителей</a:t>
            </a:r>
            <a:r>
              <a:rPr lang="ru-RU" sz="1400" b="1" dirty="0"/>
              <a:t> для решения задач в сфере производства, переработки и сбыта сельскохозяйственной продукции. </a:t>
            </a:r>
          </a:p>
        </p:txBody>
      </p:sp>
      <p:sp>
        <p:nvSpPr>
          <p:cNvPr id="7" name="Стрелка вправо 6"/>
          <p:cNvSpPr/>
          <p:nvPr/>
        </p:nvSpPr>
        <p:spPr>
          <a:xfrm>
            <a:off x="5423051" y="1145486"/>
            <a:ext cx="285313" cy="357190"/>
          </a:xfrm>
          <a:prstGeom prst="rightArrow">
            <a:avLst>
              <a:gd name="adj1" fmla="val 50000"/>
              <a:gd name="adj2" fmla="val 63333"/>
            </a:avLst>
          </a:prstGeom>
          <a:solidFill>
            <a:schemeClr val="tx2">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8" name="Стрелка вправо 7"/>
          <p:cNvSpPr/>
          <p:nvPr/>
        </p:nvSpPr>
        <p:spPr>
          <a:xfrm>
            <a:off x="5423050" y="2646758"/>
            <a:ext cx="285313" cy="357190"/>
          </a:xfrm>
          <a:prstGeom prst="rightArrow">
            <a:avLst>
              <a:gd name="adj1" fmla="val 50000"/>
              <a:gd name="adj2" fmla="val 63333"/>
            </a:avLst>
          </a:prstGeom>
          <a:solidFill>
            <a:schemeClr val="tx2">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9" name="TextBox 8"/>
          <p:cNvSpPr txBox="1"/>
          <p:nvPr/>
        </p:nvSpPr>
        <p:spPr>
          <a:xfrm>
            <a:off x="5565707" y="3429000"/>
            <a:ext cx="3326774" cy="1815882"/>
          </a:xfrm>
          <a:prstGeom prst="rect">
            <a:avLst/>
          </a:prstGeom>
          <a:noFill/>
        </p:spPr>
        <p:txBody>
          <a:bodyPr wrap="square" rtlCol="0">
            <a:spAutoFit/>
          </a:bodyPr>
          <a:lstStyle/>
          <a:p>
            <a:pPr algn="r"/>
            <a:r>
              <a:rPr lang="ru-RU" sz="1600" b="1" dirty="0" smtClean="0"/>
              <a:t>Предусмотрено </a:t>
            </a:r>
            <a:r>
              <a:rPr lang="ru-RU" sz="1600" b="1" dirty="0"/>
              <a:t>строительство </a:t>
            </a:r>
            <a:r>
              <a:rPr lang="ru-RU" sz="1600" b="1" dirty="0" smtClean="0"/>
              <a:t>элеватора, завода </a:t>
            </a:r>
            <a:r>
              <a:rPr lang="ru-RU" sz="1600" b="1" dirty="0"/>
              <a:t>по производству комбикормов, </a:t>
            </a:r>
            <a:r>
              <a:rPr lang="ru-RU" sz="1600" b="1" dirty="0" smtClean="0"/>
              <a:t>мельницы </a:t>
            </a:r>
            <a:r>
              <a:rPr lang="ru-RU" sz="1600" b="1" dirty="0"/>
              <a:t>для производства муки.</a:t>
            </a:r>
          </a:p>
          <a:p>
            <a:pPr algn="r"/>
            <a:r>
              <a:rPr lang="ru-RU" sz="1600" b="1" dirty="0" smtClean="0"/>
              <a:t>Создание </a:t>
            </a:r>
            <a:r>
              <a:rPr lang="ru-RU" sz="1600" b="1" dirty="0"/>
              <a:t>завода по производству рапсового </a:t>
            </a:r>
            <a:r>
              <a:rPr lang="ru-RU" sz="1600" b="1" dirty="0" smtClean="0"/>
              <a:t>масла, завода производству жидких удобрений</a:t>
            </a:r>
            <a:endParaRPr lang="ru-RU" sz="1600" b="1" dirty="0"/>
          </a:p>
        </p:txBody>
      </p:sp>
      <p:sp>
        <p:nvSpPr>
          <p:cNvPr id="10" name="Стрелка вправо 9"/>
          <p:cNvSpPr/>
          <p:nvPr/>
        </p:nvSpPr>
        <p:spPr>
          <a:xfrm>
            <a:off x="5411396" y="4072438"/>
            <a:ext cx="285313" cy="357190"/>
          </a:xfrm>
          <a:prstGeom prst="rightArrow">
            <a:avLst>
              <a:gd name="adj1" fmla="val 50000"/>
              <a:gd name="adj2" fmla="val 63333"/>
            </a:avLst>
          </a:prstGeom>
          <a:solidFill>
            <a:schemeClr val="tx2">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11" name="TextBox 10"/>
          <p:cNvSpPr txBox="1"/>
          <p:nvPr/>
        </p:nvSpPr>
        <p:spPr>
          <a:xfrm>
            <a:off x="5750528" y="5214951"/>
            <a:ext cx="3141953" cy="1200329"/>
          </a:xfrm>
          <a:prstGeom prst="rect">
            <a:avLst/>
          </a:prstGeom>
          <a:noFill/>
        </p:spPr>
        <p:txBody>
          <a:bodyPr wrap="square" rtlCol="0">
            <a:spAutoFit/>
          </a:bodyPr>
          <a:lstStyle/>
          <a:p>
            <a:pPr algn="r"/>
            <a:r>
              <a:rPr lang="ru-RU" b="1" dirty="0" smtClean="0"/>
              <a:t>Строительство специализированного </a:t>
            </a:r>
            <a:r>
              <a:rPr lang="ru-RU" b="1" dirty="0"/>
              <a:t>сельскохозяйственного розничного </a:t>
            </a:r>
            <a:r>
              <a:rPr lang="ru-RU" b="1" dirty="0" smtClean="0"/>
              <a:t>рынка</a:t>
            </a:r>
            <a:endParaRPr lang="ru-RU" b="1" dirty="0"/>
          </a:p>
        </p:txBody>
      </p:sp>
      <p:sp>
        <p:nvSpPr>
          <p:cNvPr id="12" name="Стрелка вправо 11"/>
          <p:cNvSpPr/>
          <p:nvPr/>
        </p:nvSpPr>
        <p:spPr>
          <a:xfrm>
            <a:off x="5411396" y="5803646"/>
            <a:ext cx="285313" cy="357190"/>
          </a:xfrm>
          <a:prstGeom prst="rightArrow">
            <a:avLst>
              <a:gd name="adj1" fmla="val 50000"/>
              <a:gd name="adj2" fmla="val 63333"/>
            </a:avLst>
          </a:prstGeom>
          <a:solidFill>
            <a:schemeClr val="tx2">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794754954"/>
      </p:ext>
    </p:extLst>
  </p:cSld>
  <p:clrMapOvr>
    <a:masterClrMapping/>
  </p:clrMapOvr>
  <p:transition advTm="25802"/>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260648"/>
            <a:ext cx="8712968" cy="646331"/>
          </a:xfrm>
          <a:prstGeom prst="rect">
            <a:avLst/>
          </a:prstGeom>
          <a:noFill/>
        </p:spPr>
        <p:txBody>
          <a:bodyPr wrap="square" rtlCol="0">
            <a:spAutoFit/>
          </a:bodyPr>
          <a:lstStyle/>
          <a:p>
            <a:pPr marL="0" lvl="1"/>
            <a:r>
              <a:rPr lang="ru-RU" b="1" dirty="0"/>
              <a:t>Развитие отраслевой структуры экономики</a:t>
            </a:r>
            <a:endParaRPr lang="ru-RU" sz="1400" dirty="0"/>
          </a:p>
          <a:p>
            <a:endParaRPr lang="ru-RU" dirty="0"/>
          </a:p>
        </p:txBody>
      </p:sp>
      <p:sp>
        <p:nvSpPr>
          <p:cNvPr id="3" name="TextBox 2"/>
          <p:cNvSpPr txBox="1"/>
          <p:nvPr/>
        </p:nvSpPr>
        <p:spPr>
          <a:xfrm>
            <a:off x="179513" y="722313"/>
            <a:ext cx="8784976"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b="1" dirty="0" smtClean="0">
                <a:solidFill>
                  <a:schemeClr val="tx1"/>
                </a:solidFill>
              </a:rPr>
              <a:t>Развитие </a:t>
            </a:r>
            <a:r>
              <a:rPr lang="ru-RU" b="1" dirty="0">
                <a:solidFill>
                  <a:schemeClr val="tx1"/>
                </a:solidFill>
              </a:rPr>
              <a:t>малого и среднего предпринимательства</a:t>
            </a:r>
          </a:p>
        </p:txBody>
      </p:sp>
      <p:graphicFrame>
        <p:nvGraphicFramePr>
          <p:cNvPr id="4" name="Схема 3"/>
          <p:cNvGraphicFramePr/>
          <p:nvPr>
            <p:extLst>
              <p:ext uri="{D42A27DB-BD31-4B8C-83A1-F6EECF244321}">
                <p14:modId xmlns:p14="http://schemas.microsoft.com/office/powerpoint/2010/main" xmlns="" val="2548083146"/>
              </p:ext>
            </p:extLst>
          </p:nvPr>
        </p:nvGraphicFramePr>
        <p:xfrm>
          <a:off x="142844" y="1091645"/>
          <a:ext cx="8749636" cy="56235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044157407"/>
      </p:ext>
    </p:extLst>
  </p:cSld>
  <p:clrMapOvr>
    <a:masterClrMapping/>
  </p:clrMapOvr>
  <p:transition advTm="25569"/>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xmlns="" val="1184073769"/>
              </p:ext>
            </p:extLst>
          </p:nvPr>
        </p:nvGraphicFramePr>
        <p:xfrm>
          <a:off x="251521" y="836514"/>
          <a:ext cx="8784976" cy="5470761"/>
        </p:xfrm>
        <a:graphic>
          <a:graphicData uri="http://schemas.openxmlformats.org/drawingml/2006/table">
            <a:tbl>
              <a:tblPr firstRow="1" bandRow="1">
                <a:tableStyleId>{BC89EF96-8CEA-46FF-86C4-4CE0E7609802}</a:tableStyleId>
              </a:tblPr>
              <a:tblGrid>
                <a:gridCol w="4746722"/>
                <a:gridCol w="991849"/>
                <a:gridCol w="1062698"/>
                <a:gridCol w="850161"/>
                <a:gridCol w="1133546"/>
              </a:tblGrid>
              <a:tr h="613519">
                <a:tc>
                  <a:txBody>
                    <a:bodyPr/>
                    <a:lstStyle/>
                    <a:p>
                      <a:r>
                        <a:rPr lang="ru-RU" sz="1800" kern="1200" dirty="0" smtClean="0"/>
                        <a:t>Показатели</a:t>
                      </a:r>
                      <a:endParaRPr lang="ru-RU" dirty="0">
                        <a:solidFill>
                          <a:schemeClr val="tx1"/>
                        </a:solidFill>
                      </a:endParaRPr>
                    </a:p>
                  </a:txBody>
                  <a:tcPr/>
                </a:tc>
                <a:tc>
                  <a:txBody>
                    <a:bodyPr/>
                    <a:lstStyle/>
                    <a:p>
                      <a:pPr marL="0" algn="ctr" defTabSz="914400" rtl="0" eaLnBrk="1" latinLnBrk="0" hangingPunct="1">
                        <a:lnSpc>
                          <a:spcPct val="115000"/>
                        </a:lnSpc>
                        <a:spcAft>
                          <a:spcPts val="0"/>
                        </a:spcAft>
                      </a:pPr>
                      <a:r>
                        <a:rPr lang="ru-RU" sz="1800" kern="1200" dirty="0" smtClean="0"/>
                        <a:t>2017 </a:t>
                      </a:r>
                    </a:p>
                    <a:p>
                      <a:pPr marL="0" algn="ctr" defTabSz="914400" rtl="0" eaLnBrk="1" latinLnBrk="0" hangingPunct="1">
                        <a:lnSpc>
                          <a:spcPct val="115000"/>
                        </a:lnSpc>
                        <a:spcAft>
                          <a:spcPts val="0"/>
                        </a:spcAft>
                      </a:pPr>
                      <a:r>
                        <a:rPr lang="ru-RU" sz="1800" kern="1200" dirty="0" smtClean="0"/>
                        <a:t>факт</a:t>
                      </a:r>
                      <a:endParaRPr lang="ru-RU" sz="1800" b="1" kern="1200" dirty="0" smtClean="0">
                        <a:solidFill>
                          <a:schemeClr val="tx1"/>
                        </a:solidFill>
                        <a:latin typeface="+mn-lt"/>
                        <a:ea typeface="+mn-ea"/>
                        <a:cs typeface="+mn-cs"/>
                      </a:endParaRPr>
                    </a:p>
                  </a:txBody>
                  <a:tcPr marL="68580" marR="68580" marT="0" marB="0"/>
                </a:tc>
                <a:tc>
                  <a:txBody>
                    <a:bodyPr/>
                    <a:lstStyle/>
                    <a:p>
                      <a:pPr marL="0" algn="ctr" defTabSz="914400" rtl="0" eaLnBrk="1" latinLnBrk="0" hangingPunct="1">
                        <a:lnSpc>
                          <a:spcPct val="115000"/>
                        </a:lnSpc>
                        <a:spcAft>
                          <a:spcPts val="0"/>
                        </a:spcAft>
                      </a:pPr>
                      <a:r>
                        <a:rPr lang="ru-RU" sz="1800" kern="1200" dirty="0" smtClean="0"/>
                        <a:t>2018 оценка</a:t>
                      </a:r>
                      <a:endParaRPr lang="ru-RU" sz="1800" b="1" kern="1200" dirty="0" smtClean="0">
                        <a:solidFill>
                          <a:schemeClr val="tx1"/>
                        </a:solidFill>
                        <a:latin typeface="+mn-lt"/>
                        <a:ea typeface="+mn-ea"/>
                        <a:cs typeface="+mn-cs"/>
                      </a:endParaRPr>
                    </a:p>
                  </a:txBody>
                  <a:tcPr marL="68580" marR="68580" marT="0" marB="0"/>
                </a:tc>
                <a:tc>
                  <a:txBody>
                    <a:bodyPr/>
                    <a:lstStyle/>
                    <a:p>
                      <a:pPr algn="ctr"/>
                      <a:r>
                        <a:rPr lang="ru-RU" sz="1800" kern="1200" dirty="0" smtClean="0"/>
                        <a:t>2030</a:t>
                      </a:r>
                      <a:endParaRPr lang="ru-RU" dirty="0">
                        <a:solidFill>
                          <a:schemeClr val="tx1"/>
                        </a:solidFill>
                      </a:endParaRPr>
                    </a:p>
                  </a:txBody>
                  <a:tcPr/>
                </a:tc>
                <a:tc>
                  <a:txBody>
                    <a:bodyPr/>
                    <a:lstStyle/>
                    <a:p>
                      <a:pPr algn="ctr"/>
                      <a:r>
                        <a:rPr lang="ru-RU" dirty="0" smtClean="0">
                          <a:solidFill>
                            <a:schemeClr val="tx1"/>
                          </a:solidFill>
                        </a:rPr>
                        <a:t>к уровню 2017 г., %</a:t>
                      </a:r>
                      <a:endParaRPr lang="ru-RU" dirty="0">
                        <a:solidFill>
                          <a:schemeClr val="tx1"/>
                        </a:solidFill>
                      </a:endParaRPr>
                    </a:p>
                  </a:txBody>
                  <a:tcPr/>
                </a:tc>
              </a:tr>
              <a:tr h="800278">
                <a:tc>
                  <a:txBody>
                    <a:bodyPr/>
                    <a:lstStyle/>
                    <a:p>
                      <a:r>
                        <a:rPr lang="ru-RU" sz="1400" b="1" i="0" kern="1200" dirty="0" smtClean="0">
                          <a:solidFill>
                            <a:schemeClr val="tx1"/>
                          </a:solidFill>
                          <a:effectLst/>
                          <a:latin typeface="+mn-lt"/>
                          <a:ea typeface="+mn-ea"/>
                          <a:cs typeface="+mn-cs"/>
                        </a:rPr>
                        <a:t>Объем отгруженных товаров</a:t>
                      </a:r>
                    </a:p>
                    <a:p>
                      <a:r>
                        <a:rPr lang="ru-RU" sz="1400" b="1" i="0" kern="1200" dirty="0" smtClean="0">
                          <a:solidFill>
                            <a:schemeClr val="tx1"/>
                          </a:solidFill>
                          <a:effectLst/>
                          <a:latin typeface="+mn-lt"/>
                          <a:ea typeface="+mn-ea"/>
                          <a:cs typeface="+mn-cs"/>
                        </a:rPr>
                        <a:t>собственного производства,</a:t>
                      </a:r>
                    </a:p>
                    <a:p>
                      <a:r>
                        <a:rPr lang="ru-RU" sz="1400" b="1" i="0" kern="1200" dirty="0" smtClean="0">
                          <a:solidFill>
                            <a:schemeClr val="tx1"/>
                          </a:solidFill>
                          <a:effectLst/>
                          <a:latin typeface="+mn-lt"/>
                          <a:ea typeface="+mn-ea"/>
                          <a:cs typeface="+mn-cs"/>
                        </a:rPr>
                        <a:t>выполненных работ и услуг</a:t>
                      </a:r>
                    </a:p>
                    <a:p>
                      <a:r>
                        <a:rPr lang="ru-RU" sz="1400" b="1" i="0" kern="1200" dirty="0" smtClean="0">
                          <a:solidFill>
                            <a:schemeClr val="tx1"/>
                          </a:solidFill>
                          <a:effectLst/>
                          <a:latin typeface="+mn-lt"/>
                          <a:ea typeface="+mn-ea"/>
                          <a:cs typeface="+mn-cs"/>
                        </a:rPr>
                        <a:t>собственными силами, млн. руб.</a:t>
                      </a:r>
                      <a:endParaRPr lang="ru-RU" sz="14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1928,2</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2030,03</a:t>
                      </a:r>
                      <a:endParaRPr lang="ru-RU" sz="1600" b="1" dirty="0">
                        <a:solidFill>
                          <a:schemeClr val="tx1"/>
                        </a:solidFill>
                        <a:latin typeface="Calibri"/>
                      </a:endParaRPr>
                    </a:p>
                  </a:txBody>
                  <a:tcPr marL="68580" marR="68580" marT="0" marB="0"/>
                </a:tc>
                <a:tc>
                  <a:txBody>
                    <a:bodyPr/>
                    <a:lstStyle/>
                    <a:p>
                      <a:pPr marL="0" indent="-36830" algn="ctr" defTabSz="914400" rtl="0" eaLnBrk="1" latinLnBrk="0" hangingPunct="1">
                        <a:lnSpc>
                          <a:spcPct val="115000"/>
                        </a:lnSpc>
                        <a:spcAft>
                          <a:spcPts val="0"/>
                        </a:spcAft>
                      </a:pPr>
                      <a:r>
                        <a:rPr lang="ru-RU" sz="1600" b="1" kern="1200" dirty="0" smtClean="0">
                          <a:solidFill>
                            <a:schemeClr val="tx1"/>
                          </a:solidFill>
                          <a:latin typeface="+mn-lt"/>
                          <a:ea typeface="+mn-ea"/>
                          <a:cs typeface="+mn-cs"/>
                        </a:rPr>
                        <a:t>13587</a:t>
                      </a:r>
                      <a:endParaRPr lang="ru-RU" sz="1600" b="1" kern="1200" dirty="0">
                        <a:solidFill>
                          <a:schemeClr val="tx1"/>
                        </a:solidFill>
                        <a:latin typeface="+mn-lt"/>
                        <a:ea typeface="+mn-ea"/>
                        <a:cs typeface="+mn-cs"/>
                      </a:endParaRPr>
                    </a:p>
                  </a:txBody>
                  <a:tcPr/>
                </a:tc>
                <a:tc>
                  <a:txBody>
                    <a:bodyPr/>
                    <a:lstStyle/>
                    <a:p>
                      <a:pPr marL="0" indent="-36830" algn="ctr" defTabSz="914400" rtl="0" eaLnBrk="1" latinLnBrk="0" hangingPunct="1">
                        <a:lnSpc>
                          <a:spcPct val="115000"/>
                        </a:lnSpc>
                        <a:spcAft>
                          <a:spcPts val="0"/>
                        </a:spcAft>
                      </a:pPr>
                      <a:r>
                        <a:rPr lang="ru-RU" sz="1600" b="1" kern="1200" dirty="0" smtClean="0">
                          <a:solidFill>
                            <a:schemeClr val="tx1"/>
                          </a:solidFill>
                          <a:latin typeface="+mn-lt"/>
                          <a:ea typeface="+mn-ea"/>
                          <a:cs typeface="+mn-cs"/>
                        </a:rPr>
                        <a:t>704</a:t>
                      </a:r>
                      <a:endParaRPr lang="ru-RU" sz="1600" b="1" kern="1200" dirty="0">
                        <a:solidFill>
                          <a:schemeClr val="tx1"/>
                        </a:solidFill>
                        <a:latin typeface="+mn-lt"/>
                        <a:ea typeface="+mn-ea"/>
                        <a:cs typeface="+mn-cs"/>
                      </a:endParaRPr>
                    </a:p>
                  </a:txBody>
                  <a:tcPr/>
                </a:tc>
              </a:tr>
              <a:tr h="848191">
                <a:tc>
                  <a:txBody>
                    <a:bodyPr/>
                    <a:lstStyle/>
                    <a:p>
                      <a:r>
                        <a:rPr lang="ru-RU" sz="1400" b="1" i="0" kern="1200" dirty="0" smtClean="0">
                          <a:solidFill>
                            <a:schemeClr val="tx1"/>
                          </a:solidFill>
                          <a:effectLst/>
                          <a:latin typeface="+mn-lt"/>
                          <a:ea typeface="+mn-ea"/>
                          <a:cs typeface="+mn-cs"/>
                        </a:rPr>
                        <a:t>Индекс промышленного</a:t>
                      </a:r>
                    </a:p>
                    <a:p>
                      <a:r>
                        <a:rPr lang="ru-RU" sz="1400" b="1" i="0" kern="1200" dirty="0" smtClean="0">
                          <a:solidFill>
                            <a:schemeClr val="tx1"/>
                          </a:solidFill>
                          <a:effectLst/>
                          <a:latin typeface="+mn-lt"/>
                          <a:ea typeface="+mn-ea"/>
                          <a:cs typeface="+mn-cs"/>
                        </a:rPr>
                        <a:t>производства (в</a:t>
                      </a:r>
                    </a:p>
                    <a:p>
                      <a:r>
                        <a:rPr lang="ru-RU" sz="1400" b="1" i="0" kern="1200" dirty="0" smtClean="0">
                          <a:solidFill>
                            <a:schemeClr val="tx1"/>
                          </a:solidFill>
                          <a:effectLst/>
                          <a:latin typeface="+mn-lt"/>
                          <a:ea typeface="+mn-ea"/>
                          <a:cs typeface="+mn-cs"/>
                        </a:rPr>
                        <a:t>сопоставимых ценах), к</a:t>
                      </a:r>
                    </a:p>
                    <a:p>
                      <a:r>
                        <a:rPr lang="ru-RU" sz="1400" b="1" i="0" kern="1200" dirty="0" smtClean="0">
                          <a:solidFill>
                            <a:schemeClr val="tx1"/>
                          </a:solidFill>
                          <a:effectLst/>
                          <a:latin typeface="+mn-lt"/>
                          <a:ea typeface="+mn-ea"/>
                          <a:cs typeface="+mn-cs"/>
                        </a:rPr>
                        <a:t>предыдущему году</a:t>
                      </a:r>
                      <a:endParaRPr lang="ru-RU" sz="14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100</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100,2</a:t>
                      </a:r>
                      <a:endParaRPr lang="ru-RU" sz="1600" b="1" dirty="0">
                        <a:solidFill>
                          <a:schemeClr val="tx1"/>
                        </a:solidFill>
                        <a:latin typeface="Calibri"/>
                      </a:endParaRPr>
                    </a:p>
                  </a:txBody>
                  <a:tcPr marL="68580" marR="68580" marT="0" marB="0"/>
                </a:tc>
                <a:tc>
                  <a:txBody>
                    <a:bodyPr/>
                    <a:lstStyle/>
                    <a:p>
                      <a:pPr indent="-36830" algn="ctr">
                        <a:lnSpc>
                          <a:spcPct val="115000"/>
                        </a:lnSpc>
                        <a:spcAft>
                          <a:spcPts val="0"/>
                        </a:spcAft>
                      </a:pPr>
                      <a:r>
                        <a:rPr lang="ru-RU" sz="1600" b="1" dirty="0" smtClean="0">
                          <a:solidFill>
                            <a:schemeClr val="tx1"/>
                          </a:solidFill>
                          <a:latin typeface="Calibri"/>
                        </a:rPr>
                        <a:t>105,5</a:t>
                      </a:r>
                      <a:endParaRPr lang="ru-RU" sz="1600" b="1" dirty="0">
                        <a:solidFill>
                          <a:schemeClr val="tx1"/>
                        </a:solidFill>
                        <a:latin typeface="Calibri"/>
                      </a:endParaRPr>
                    </a:p>
                  </a:txBody>
                  <a:tcPr marL="68580" marR="68580" marT="0" marB="0"/>
                </a:tc>
                <a:tc>
                  <a:txBody>
                    <a:bodyPr/>
                    <a:lstStyle/>
                    <a:p>
                      <a:pPr indent="-36830" algn="ctr">
                        <a:lnSpc>
                          <a:spcPct val="115000"/>
                        </a:lnSpc>
                        <a:spcAft>
                          <a:spcPts val="0"/>
                        </a:spcAft>
                      </a:pPr>
                      <a:r>
                        <a:rPr lang="ru-RU" sz="1600" b="1" dirty="0" smtClean="0">
                          <a:solidFill>
                            <a:schemeClr val="tx1"/>
                          </a:solidFill>
                          <a:latin typeface="Calibri"/>
                        </a:rPr>
                        <a:t>105,5</a:t>
                      </a:r>
                      <a:endParaRPr lang="ru-RU" sz="1600" b="1" dirty="0">
                        <a:solidFill>
                          <a:schemeClr val="tx1"/>
                        </a:solidFill>
                        <a:latin typeface="Calibri"/>
                      </a:endParaRPr>
                    </a:p>
                  </a:txBody>
                  <a:tcPr marL="68580" marR="68580" marT="0" marB="0"/>
                </a:tc>
              </a:tr>
              <a:tr h="281741">
                <a:tc>
                  <a:txBody>
                    <a:bodyPr/>
                    <a:lstStyle/>
                    <a:p>
                      <a:r>
                        <a:rPr lang="ru-RU" sz="1400" b="1" i="0" kern="1200" dirty="0" smtClean="0">
                          <a:solidFill>
                            <a:schemeClr val="tx1"/>
                          </a:solidFill>
                          <a:effectLst/>
                          <a:latin typeface="+mn-lt"/>
                          <a:ea typeface="+mn-ea"/>
                          <a:cs typeface="+mn-cs"/>
                        </a:rPr>
                        <a:t>Валовая продукция сельского</a:t>
                      </a:r>
                    </a:p>
                    <a:p>
                      <a:r>
                        <a:rPr lang="ru-RU" sz="1400" b="1" i="0" kern="1200" dirty="0" smtClean="0">
                          <a:solidFill>
                            <a:schemeClr val="tx1"/>
                          </a:solidFill>
                          <a:effectLst/>
                          <a:latin typeface="+mn-lt"/>
                          <a:ea typeface="+mn-ea"/>
                          <a:cs typeface="+mn-cs"/>
                        </a:rPr>
                        <a:t>хозяйства во всех категориях</a:t>
                      </a:r>
                    </a:p>
                    <a:p>
                      <a:r>
                        <a:rPr lang="ru-RU" sz="1400" b="1" i="0" kern="1200" dirty="0" smtClean="0">
                          <a:solidFill>
                            <a:schemeClr val="tx1"/>
                          </a:solidFill>
                          <a:effectLst/>
                          <a:latin typeface="+mn-lt"/>
                          <a:ea typeface="+mn-ea"/>
                          <a:cs typeface="+mn-cs"/>
                        </a:rPr>
                        <a:t>хозяйств, млн. руб.</a:t>
                      </a:r>
                      <a:endParaRPr lang="ru-RU" sz="14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912,33</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1039,46</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2376</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260,4</a:t>
                      </a:r>
                      <a:endParaRPr lang="ru-RU" sz="1600" b="1" dirty="0">
                        <a:solidFill>
                          <a:schemeClr val="tx1"/>
                        </a:solidFill>
                        <a:latin typeface="Calibri"/>
                      </a:endParaRPr>
                    </a:p>
                  </a:txBody>
                  <a:tcPr marL="68580" marR="68580" marT="0" marB="0"/>
                </a:tc>
              </a:tr>
              <a:tr h="563481">
                <a:tc>
                  <a:txBody>
                    <a:bodyPr/>
                    <a:lstStyle/>
                    <a:p>
                      <a:r>
                        <a:rPr lang="ru-RU" sz="1400" b="1" i="0" kern="1200" dirty="0" smtClean="0">
                          <a:solidFill>
                            <a:schemeClr val="tx1"/>
                          </a:solidFill>
                          <a:effectLst/>
                          <a:latin typeface="+mn-lt"/>
                          <a:ea typeface="+mn-ea"/>
                          <a:cs typeface="+mn-cs"/>
                        </a:rPr>
                        <a:t>Индекс продукции сельского</a:t>
                      </a:r>
                    </a:p>
                    <a:p>
                      <a:r>
                        <a:rPr lang="ru-RU" sz="1400" b="1" i="0" kern="1200" dirty="0" smtClean="0">
                          <a:solidFill>
                            <a:schemeClr val="tx1"/>
                          </a:solidFill>
                          <a:effectLst/>
                          <a:latin typeface="+mn-lt"/>
                          <a:ea typeface="+mn-ea"/>
                          <a:cs typeface="+mn-cs"/>
                        </a:rPr>
                        <a:t>хозяйства (в сопоставимых</a:t>
                      </a:r>
                    </a:p>
                    <a:p>
                      <a:r>
                        <a:rPr lang="ru-RU" sz="1400" b="1" i="0" kern="1200" dirty="0" smtClean="0">
                          <a:solidFill>
                            <a:schemeClr val="tx1"/>
                          </a:solidFill>
                          <a:effectLst/>
                          <a:latin typeface="+mn-lt"/>
                          <a:ea typeface="+mn-ea"/>
                          <a:cs typeface="+mn-cs"/>
                        </a:rPr>
                        <a:t>ценах), % к предыдущему году</a:t>
                      </a:r>
                      <a:endParaRPr lang="ru-RU" sz="14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111,5</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108,4</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103</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92,4</a:t>
                      </a:r>
                      <a:endParaRPr lang="ru-RU" sz="1600" b="1" dirty="0">
                        <a:solidFill>
                          <a:schemeClr val="tx1"/>
                        </a:solidFill>
                        <a:latin typeface="Calibri"/>
                      </a:endParaRPr>
                    </a:p>
                  </a:txBody>
                  <a:tcPr marL="68580" marR="68580" marT="0" marB="0"/>
                </a:tc>
              </a:tr>
              <a:tr h="586799">
                <a:tc>
                  <a:txBody>
                    <a:bodyPr/>
                    <a:lstStyle/>
                    <a:p>
                      <a:r>
                        <a:rPr lang="ru-RU" sz="1400" b="1" i="0" kern="1200" dirty="0" smtClean="0">
                          <a:solidFill>
                            <a:schemeClr val="tx1"/>
                          </a:solidFill>
                          <a:effectLst/>
                          <a:latin typeface="+mn-lt"/>
                          <a:ea typeface="+mn-ea"/>
                          <a:cs typeface="+mn-cs"/>
                        </a:rPr>
                        <a:t>Объем произведенной</a:t>
                      </a:r>
                    </a:p>
                    <a:p>
                      <a:r>
                        <a:rPr lang="ru-RU" sz="1400" b="1" i="0" kern="1200" dirty="0" smtClean="0">
                          <a:solidFill>
                            <a:schemeClr val="tx1"/>
                          </a:solidFill>
                          <a:effectLst/>
                          <a:latin typeface="+mn-lt"/>
                          <a:ea typeface="+mn-ea"/>
                          <a:cs typeface="+mn-cs"/>
                        </a:rPr>
                        <a:t>продукции сельского</a:t>
                      </a:r>
                    </a:p>
                    <a:p>
                      <a:r>
                        <a:rPr lang="ru-RU" sz="1400" b="1" i="0" kern="1200" dirty="0" smtClean="0">
                          <a:solidFill>
                            <a:schemeClr val="tx1"/>
                          </a:solidFill>
                          <a:effectLst/>
                          <a:latin typeface="+mn-lt"/>
                          <a:ea typeface="+mn-ea"/>
                          <a:cs typeface="+mn-cs"/>
                        </a:rPr>
                        <a:t>хозяйства на душу населения тыс. руб.</a:t>
                      </a:r>
                      <a:endParaRPr lang="ru-RU" sz="14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27,7</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31,9</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77,8</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280,9</a:t>
                      </a:r>
                      <a:endParaRPr lang="ru-RU" sz="1600" b="1" dirty="0">
                        <a:solidFill>
                          <a:schemeClr val="tx1"/>
                        </a:solidFill>
                        <a:latin typeface="Calibri"/>
                      </a:endParaRPr>
                    </a:p>
                  </a:txBody>
                  <a:tcPr marL="68580" marR="68580" marT="0" marB="0"/>
                </a:tc>
              </a:tr>
              <a:tr h="563481">
                <a:tc>
                  <a:txBody>
                    <a:bodyPr/>
                    <a:lstStyle/>
                    <a:p>
                      <a:r>
                        <a:rPr lang="ru-RU" sz="1400" b="1" i="0" kern="1200" dirty="0" smtClean="0">
                          <a:solidFill>
                            <a:schemeClr val="tx1"/>
                          </a:solidFill>
                          <a:effectLst/>
                          <a:latin typeface="+mn-lt"/>
                          <a:ea typeface="+mn-ea"/>
                          <a:cs typeface="+mn-cs"/>
                        </a:rPr>
                        <a:t>Число субъектов малого</a:t>
                      </a:r>
                    </a:p>
                    <a:p>
                      <a:r>
                        <a:rPr lang="ru-RU" sz="1400" b="1" i="0" kern="1200" dirty="0" smtClean="0">
                          <a:solidFill>
                            <a:schemeClr val="tx1"/>
                          </a:solidFill>
                          <a:effectLst/>
                          <a:latin typeface="+mn-lt"/>
                          <a:ea typeface="+mn-ea"/>
                          <a:cs typeface="+mn-cs"/>
                        </a:rPr>
                        <a:t>предпринимательства в</a:t>
                      </a:r>
                    </a:p>
                    <a:p>
                      <a:r>
                        <a:rPr lang="ru-RU" sz="1400" b="1" i="0" kern="1200" dirty="0" smtClean="0">
                          <a:solidFill>
                            <a:schemeClr val="tx1"/>
                          </a:solidFill>
                          <a:effectLst/>
                          <a:latin typeface="+mn-lt"/>
                          <a:ea typeface="+mn-ea"/>
                          <a:cs typeface="+mn-cs"/>
                        </a:rPr>
                        <a:t>расчете на 10000 человек населения, ед. </a:t>
                      </a:r>
                      <a:endParaRPr lang="ru-RU" sz="1400" b="1" dirty="0">
                        <a:latin typeface="Calibri"/>
                      </a:endParaRPr>
                    </a:p>
                  </a:txBody>
                  <a:tcPr marL="68580" marR="68580" marT="0" marB="0"/>
                </a:tc>
                <a:tc>
                  <a:txBody>
                    <a:bodyPr/>
                    <a:lstStyle/>
                    <a:p>
                      <a:pPr algn="ctr">
                        <a:lnSpc>
                          <a:spcPct val="115000"/>
                        </a:lnSpc>
                        <a:spcAft>
                          <a:spcPts val="0"/>
                        </a:spcAft>
                      </a:pPr>
                      <a:r>
                        <a:rPr lang="ru-RU" sz="1600" b="1" dirty="0" smtClean="0">
                          <a:latin typeface="Calibri"/>
                        </a:rPr>
                        <a:t>185</a:t>
                      </a:r>
                      <a:endParaRPr lang="ru-RU" sz="1600" b="1" dirty="0">
                        <a:latin typeface="Calibri"/>
                      </a:endParaRPr>
                    </a:p>
                  </a:txBody>
                  <a:tcPr marL="68580" marR="68580" marT="0" marB="0"/>
                </a:tc>
                <a:tc>
                  <a:txBody>
                    <a:bodyPr/>
                    <a:lstStyle/>
                    <a:p>
                      <a:pPr algn="ctr">
                        <a:lnSpc>
                          <a:spcPct val="115000"/>
                        </a:lnSpc>
                        <a:spcAft>
                          <a:spcPts val="0"/>
                        </a:spcAft>
                      </a:pPr>
                      <a:r>
                        <a:rPr lang="ru-RU" sz="1600" b="1" dirty="0" smtClean="0">
                          <a:latin typeface="Calibri"/>
                        </a:rPr>
                        <a:t>186,3</a:t>
                      </a:r>
                      <a:endParaRPr lang="ru-RU" sz="1600" b="1" dirty="0">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212,8</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115</a:t>
                      </a:r>
                      <a:endParaRPr lang="ru-RU" sz="1600" b="1" dirty="0">
                        <a:solidFill>
                          <a:schemeClr val="tx1"/>
                        </a:solidFill>
                        <a:latin typeface="Calibri"/>
                      </a:endParaRPr>
                    </a:p>
                  </a:txBody>
                  <a:tcPr marL="68580" marR="68580" marT="0" marB="0"/>
                </a:tc>
              </a:tr>
              <a:tr h="563481">
                <a:tc>
                  <a:txBody>
                    <a:bodyPr/>
                    <a:lstStyle/>
                    <a:p>
                      <a:r>
                        <a:rPr lang="ru-RU" sz="1400" b="1" i="0" kern="1200" dirty="0" smtClean="0">
                          <a:solidFill>
                            <a:schemeClr val="tx1"/>
                          </a:solidFill>
                          <a:effectLst/>
                          <a:latin typeface="+mn-lt"/>
                          <a:ea typeface="+mn-ea"/>
                          <a:cs typeface="+mn-cs"/>
                        </a:rPr>
                        <a:t>Доля занятых в малом</a:t>
                      </a:r>
                    </a:p>
                    <a:p>
                      <a:r>
                        <a:rPr lang="ru-RU" sz="1400" b="1" i="0" kern="1200" dirty="0" smtClean="0">
                          <a:solidFill>
                            <a:schemeClr val="tx1"/>
                          </a:solidFill>
                          <a:effectLst/>
                          <a:latin typeface="+mn-lt"/>
                          <a:ea typeface="+mn-ea"/>
                          <a:cs typeface="+mn-cs"/>
                        </a:rPr>
                        <a:t>бизнесе от занятых в экономике, %</a:t>
                      </a:r>
                      <a:endParaRPr lang="ru-RU" sz="1400" b="1" dirty="0">
                        <a:latin typeface="Calibri"/>
                      </a:endParaRPr>
                    </a:p>
                  </a:txBody>
                  <a:tcPr marL="68580" marR="68580" marT="0" marB="0"/>
                </a:tc>
                <a:tc>
                  <a:txBody>
                    <a:bodyPr/>
                    <a:lstStyle/>
                    <a:p>
                      <a:pPr algn="ctr">
                        <a:lnSpc>
                          <a:spcPct val="115000"/>
                        </a:lnSpc>
                        <a:spcAft>
                          <a:spcPts val="0"/>
                        </a:spcAft>
                      </a:pPr>
                      <a:r>
                        <a:rPr lang="ru-RU" sz="1600" b="1" i="0" dirty="0" smtClean="0">
                          <a:solidFill>
                            <a:srgbClr val="000000"/>
                          </a:solidFill>
                          <a:effectLst/>
                          <a:latin typeface="Times New Roman"/>
                        </a:rPr>
                        <a:t>22,3</a:t>
                      </a:r>
                      <a:endParaRPr lang="ru-RU" sz="1600" b="1" dirty="0">
                        <a:latin typeface="Calibri"/>
                      </a:endParaRPr>
                    </a:p>
                  </a:txBody>
                  <a:tcPr marL="68580" marR="68580" marT="0" marB="0"/>
                </a:tc>
                <a:tc>
                  <a:txBody>
                    <a:bodyPr/>
                    <a:lstStyle/>
                    <a:p>
                      <a:pPr algn="ctr">
                        <a:lnSpc>
                          <a:spcPct val="115000"/>
                        </a:lnSpc>
                        <a:spcAft>
                          <a:spcPts val="0"/>
                        </a:spcAft>
                      </a:pPr>
                      <a:r>
                        <a:rPr lang="ru-RU" sz="1600" b="1" i="0" dirty="0" smtClean="0">
                          <a:solidFill>
                            <a:srgbClr val="000000"/>
                          </a:solidFill>
                          <a:effectLst/>
                          <a:latin typeface="Times New Roman"/>
                        </a:rPr>
                        <a:t> 22,5</a:t>
                      </a:r>
                      <a:endParaRPr lang="ru-RU" sz="1600" b="1" dirty="0">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24,5</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Calibri"/>
                        </a:rPr>
                        <a:t>109,9</a:t>
                      </a:r>
                      <a:endParaRPr lang="ru-RU" sz="1600" b="1" dirty="0">
                        <a:solidFill>
                          <a:schemeClr val="tx1"/>
                        </a:solidFill>
                        <a:latin typeface="Calibri"/>
                      </a:endParaRPr>
                    </a:p>
                  </a:txBody>
                  <a:tcPr marL="68580" marR="68580" marT="0" marB="0"/>
                </a:tc>
              </a:tr>
            </a:tbl>
          </a:graphicData>
        </a:graphic>
      </p:graphicFrame>
      <p:sp>
        <p:nvSpPr>
          <p:cNvPr id="4" name="TextBox 3"/>
          <p:cNvSpPr txBox="1"/>
          <p:nvPr/>
        </p:nvSpPr>
        <p:spPr>
          <a:xfrm>
            <a:off x="251521" y="260648"/>
            <a:ext cx="8892480" cy="1077218"/>
          </a:xfrm>
          <a:prstGeom prst="rect">
            <a:avLst/>
          </a:prstGeom>
          <a:noFill/>
        </p:spPr>
        <p:txBody>
          <a:bodyPr wrap="square" rtlCol="0">
            <a:spAutoFit/>
          </a:bodyPr>
          <a:lstStyle/>
          <a:p>
            <a:pPr marL="0" lvl="1"/>
            <a:r>
              <a:rPr lang="ru-RU" b="1" dirty="0"/>
              <a:t>Развитие отраслевой структуры </a:t>
            </a:r>
            <a:r>
              <a:rPr lang="ru-RU" b="1" dirty="0" smtClean="0"/>
              <a:t>экономики. </a:t>
            </a:r>
            <a:r>
              <a:rPr lang="ru-RU" sz="1400" dirty="0"/>
              <a:t>По итогам исполнения мероприятий, направленных  на развитие  </a:t>
            </a:r>
            <a:r>
              <a:rPr lang="ru-RU" sz="1400" dirty="0" smtClean="0"/>
              <a:t>экономики планируется </a:t>
            </a:r>
            <a:r>
              <a:rPr lang="ru-RU" sz="1400" dirty="0"/>
              <a:t>достичь следующих результатов: </a:t>
            </a:r>
          </a:p>
          <a:p>
            <a:pPr marL="0" lvl="1"/>
            <a:endParaRPr lang="ru-RU" sz="1400" dirty="0"/>
          </a:p>
          <a:p>
            <a:endParaRPr lang="ru-RU" dirty="0"/>
          </a:p>
        </p:txBody>
      </p:sp>
    </p:spTree>
    <p:extLst>
      <p:ext uri="{BB962C8B-B14F-4D97-AF65-F5344CB8AC3E}">
        <p14:creationId xmlns:p14="http://schemas.microsoft.com/office/powerpoint/2010/main" xmlns="" val="1917576011"/>
      </p:ext>
    </p:extLst>
  </p:cSld>
  <p:clrMapOvr>
    <a:masterClrMapping/>
  </p:clrMapOvr>
  <p:transition advTm="31137"/>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idx="4294967295"/>
          </p:nvPr>
        </p:nvSpPr>
        <p:spPr>
          <a:xfrm>
            <a:off x="142844" y="642918"/>
            <a:ext cx="8086756" cy="357190"/>
          </a:xfrm>
        </p:spPr>
        <p:txBody>
          <a:bodyPr>
            <a:normAutofit fontScale="90000"/>
          </a:bodyPr>
          <a:lstStyle/>
          <a:p>
            <a:pPr algn="l"/>
            <a:r>
              <a:rPr lang="ru-RU" sz="2200" b="1" dirty="0" smtClean="0">
                <a:solidFill>
                  <a:schemeClr val="bg2">
                    <a:lumMod val="10000"/>
                  </a:schemeClr>
                </a:solidFill>
              </a:rPr>
              <a:t>Оценка развития человеческого капитала и социальной сферы</a:t>
            </a:r>
            <a:r>
              <a:rPr lang="ru-RU" dirty="0" smtClean="0">
                <a:solidFill>
                  <a:schemeClr val="bg2">
                    <a:lumMod val="10000"/>
                  </a:schemeClr>
                </a:solidFill>
              </a:rPr>
              <a:t/>
            </a:r>
            <a:br>
              <a:rPr lang="ru-RU" dirty="0" smtClean="0">
                <a:solidFill>
                  <a:schemeClr val="bg2">
                    <a:lumMod val="10000"/>
                  </a:schemeClr>
                </a:solidFill>
              </a:rPr>
            </a:br>
            <a:endParaRPr lang="ru-RU" dirty="0"/>
          </a:p>
        </p:txBody>
      </p:sp>
      <p:sp>
        <p:nvSpPr>
          <p:cNvPr id="5" name="Прямоугольник 4"/>
          <p:cNvSpPr/>
          <p:nvPr/>
        </p:nvSpPr>
        <p:spPr>
          <a:xfrm>
            <a:off x="214282" y="714357"/>
            <a:ext cx="8715436" cy="36933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ru-RU" b="1" dirty="0" smtClean="0">
                <a:solidFill>
                  <a:schemeClr val="tx1"/>
                </a:solidFill>
              </a:rPr>
              <a:t>Состояние здоровья населения. </a:t>
            </a:r>
            <a:endParaRPr lang="ru-RU" b="1" dirty="0">
              <a:solidFill>
                <a:schemeClr val="tx1"/>
              </a:solidFill>
            </a:endParaRPr>
          </a:p>
        </p:txBody>
      </p:sp>
      <p:graphicFrame>
        <p:nvGraphicFramePr>
          <p:cNvPr id="7" name="Таблица 6"/>
          <p:cNvGraphicFramePr>
            <a:graphicFrameLocks noGrp="1"/>
          </p:cNvGraphicFramePr>
          <p:nvPr/>
        </p:nvGraphicFramePr>
        <p:xfrm>
          <a:off x="214282" y="1571613"/>
          <a:ext cx="8715434" cy="1265359"/>
        </p:xfrm>
        <a:graphic>
          <a:graphicData uri="http://schemas.openxmlformats.org/drawingml/2006/table">
            <a:tbl>
              <a:tblPr firstRow="1" bandRow="1">
                <a:tableStyleId>{5C22544A-7EE6-4342-B048-85BDC9FD1C3A}</a:tableStyleId>
              </a:tblPr>
              <a:tblGrid>
                <a:gridCol w="1245062"/>
                <a:gridCol w="1245062"/>
                <a:gridCol w="1245062"/>
                <a:gridCol w="1245062"/>
                <a:gridCol w="1245062"/>
                <a:gridCol w="1245062"/>
                <a:gridCol w="1245062"/>
              </a:tblGrid>
              <a:tr h="714379">
                <a:tc>
                  <a:txBody>
                    <a:bodyPr/>
                    <a:lstStyle/>
                    <a:p>
                      <a:pPr algn="ctr">
                        <a:spcAft>
                          <a:spcPts val="0"/>
                        </a:spcAft>
                      </a:pPr>
                      <a:r>
                        <a:rPr lang="ru-RU" sz="2400" b="1" dirty="0">
                          <a:solidFill>
                            <a:srgbClr val="0D0D0D"/>
                          </a:solidFill>
                          <a:latin typeface="Times New Roman"/>
                        </a:rPr>
                        <a:t>2013г.</a:t>
                      </a:r>
                      <a:endParaRPr lang="ru-RU" sz="2400" dirty="0">
                        <a:latin typeface="Calibri"/>
                      </a:endParaRPr>
                    </a:p>
                  </a:txBody>
                  <a:tcPr marL="68580" marR="68580" marT="0" marB="0">
                    <a:solidFill>
                      <a:schemeClr val="accent5">
                        <a:lumMod val="40000"/>
                        <a:lumOff val="60000"/>
                      </a:schemeClr>
                    </a:solidFill>
                  </a:tcPr>
                </a:tc>
                <a:tc>
                  <a:txBody>
                    <a:bodyPr/>
                    <a:lstStyle/>
                    <a:p>
                      <a:pPr algn="ctr">
                        <a:spcAft>
                          <a:spcPts val="0"/>
                        </a:spcAft>
                      </a:pPr>
                      <a:r>
                        <a:rPr lang="ru-RU" sz="2400" b="1" dirty="0">
                          <a:solidFill>
                            <a:srgbClr val="0D0D0D"/>
                          </a:solidFill>
                          <a:latin typeface="Times New Roman"/>
                        </a:rPr>
                        <a:t>2014г.</a:t>
                      </a:r>
                      <a:endParaRPr lang="ru-RU" sz="2400" dirty="0">
                        <a:latin typeface="Calibri"/>
                      </a:endParaRPr>
                    </a:p>
                  </a:txBody>
                  <a:tcPr marL="68580" marR="68580" marT="0" marB="0">
                    <a:solidFill>
                      <a:schemeClr val="accent5">
                        <a:lumMod val="40000"/>
                        <a:lumOff val="60000"/>
                      </a:schemeClr>
                    </a:solidFill>
                  </a:tcPr>
                </a:tc>
                <a:tc>
                  <a:txBody>
                    <a:bodyPr/>
                    <a:lstStyle/>
                    <a:p>
                      <a:pPr algn="ctr">
                        <a:spcAft>
                          <a:spcPts val="0"/>
                        </a:spcAft>
                      </a:pPr>
                      <a:r>
                        <a:rPr lang="ru-RU" sz="2400" b="1">
                          <a:solidFill>
                            <a:srgbClr val="0D0D0D"/>
                          </a:solidFill>
                          <a:latin typeface="Times New Roman"/>
                        </a:rPr>
                        <a:t>2015г.</a:t>
                      </a:r>
                      <a:endParaRPr lang="ru-RU" sz="2400">
                        <a:latin typeface="Calibri"/>
                      </a:endParaRPr>
                    </a:p>
                  </a:txBody>
                  <a:tcPr marL="68580" marR="68580" marT="0" marB="0">
                    <a:solidFill>
                      <a:schemeClr val="accent5">
                        <a:lumMod val="40000"/>
                        <a:lumOff val="60000"/>
                      </a:schemeClr>
                    </a:solidFill>
                  </a:tcPr>
                </a:tc>
                <a:tc>
                  <a:txBody>
                    <a:bodyPr/>
                    <a:lstStyle/>
                    <a:p>
                      <a:pPr algn="ctr">
                        <a:spcAft>
                          <a:spcPts val="0"/>
                        </a:spcAft>
                      </a:pPr>
                      <a:r>
                        <a:rPr lang="ru-RU" sz="2400" b="1" dirty="0">
                          <a:solidFill>
                            <a:srgbClr val="0D0D0D"/>
                          </a:solidFill>
                          <a:latin typeface="Times New Roman"/>
                        </a:rPr>
                        <a:t>2016г.</a:t>
                      </a:r>
                      <a:endParaRPr lang="ru-RU" sz="2400" dirty="0">
                        <a:latin typeface="Calibri"/>
                      </a:endParaRPr>
                    </a:p>
                  </a:txBody>
                  <a:tcPr marL="68580" marR="68580" marT="0" marB="0">
                    <a:solidFill>
                      <a:schemeClr val="accent5">
                        <a:lumMod val="40000"/>
                        <a:lumOff val="60000"/>
                      </a:schemeClr>
                    </a:solidFill>
                  </a:tcPr>
                </a:tc>
                <a:tc>
                  <a:txBody>
                    <a:bodyPr/>
                    <a:lstStyle/>
                    <a:p>
                      <a:pPr algn="ctr">
                        <a:spcAft>
                          <a:spcPts val="0"/>
                        </a:spcAft>
                      </a:pPr>
                      <a:r>
                        <a:rPr lang="ru-RU" sz="2400" b="1" dirty="0">
                          <a:solidFill>
                            <a:srgbClr val="0D0D0D"/>
                          </a:solidFill>
                          <a:latin typeface="Times New Roman"/>
                        </a:rPr>
                        <a:t>2017г.</a:t>
                      </a:r>
                      <a:endParaRPr lang="ru-RU" sz="2400" dirty="0">
                        <a:latin typeface="Calibri"/>
                      </a:endParaRPr>
                    </a:p>
                  </a:txBody>
                  <a:tcPr marL="68580" marR="68580" marT="0" marB="0">
                    <a:solidFill>
                      <a:schemeClr val="tx2">
                        <a:lumMod val="60000"/>
                        <a:lumOff val="40000"/>
                      </a:schemeClr>
                    </a:solidFill>
                  </a:tcPr>
                </a:tc>
                <a:tc>
                  <a:txBody>
                    <a:bodyPr/>
                    <a:lstStyle/>
                    <a:p>
                      <a:pPr algn="ctr">
                        <a:spcAft>
                          <a:spcPts val="0"/>
                        </a:spcAft>
                      </a:pPr>
                      <a:r>
                        <a:rPr lang="ru-RU" sz="2400" b="1">
                          <a:solidFill>
                            <a:srgbClr val="0D0D0D"/>
                          </a:solidFill>
                          <a:latin typeface="Times New Roman"/>
                        </a:rPr>
                        <a:t>РФ</a:t>
                      </a:r>
                      <a:endParaRPr lang="ru-RU" sz="2400">
                        <a:latin typeface="Calibri"/>
                      </a:endParaRPr>
                    </a:p>
                  </a:txBody>
                  <a:tcPr marL="68580" marR="68580" marT="0" marB="0">
                    <a:solidFill>
                      <a:schemeClr val="tx2">
                        <a:lumMod val="60000"/>
                        <a:lumOff val="40000"/>
                      </a:schemeClr>
                    </a:solidFill>
                  </a:tcPr>
                </a:tc>
                <a:tc>
                  <a:txBody>
                    <a:bodyPr/>
                    <a:lstStyle/>
                    <a:p>
                      <a:pPr algn="ctr">
                        <a:spcAft>
                          <a:spcPts val="0"/>
                        </a:spcAft>
                      </a:pPr>
                      <a:r>
                        <a:rPr lang="ru-RU" sz="2400" b="1" dirty="0" err="1">
                          <a:solidFill>
                            <a:srgbClr val="0D0D0D"/>
                          </a:solidFill>
                          <a:latin typeface="Times New Roman"/>
                        </a:rPr>
                        <a:t>Заб</a:t>
                      </a:r>
                      <a:r>
                        <a:rPr lang="ru-RU" sz="2400" b="1" dirty="0">
                          <a:solidFill>
                            <a:srgbClr val="0D0D0D"/>
                          </a:solidFill>
                          <a:latin typeface="Times New Roman"/>
                        </a:rPr>
                        <a:t>.</a:t>
                      </a:r>
                      <a:endParaRPr lang="ru-RU" sz="2400" dirty="0">
                        <a:latin typeface="Calibri"/>
                      </a:endParaRPr>
                    </a:p>
                    <a:p>
                      <a:pPr algn="ctr">
                        <a:spcAft>
                          <a:spcPts val="0"/>
                        </a:spcAft>
                      </a:pPr>
                      <a:r>
                        <a:rPr lang="ru-RU" sz="2400" b="1" dirty="0">
                          <a:solidFill>
                            <a:srgbClr val="0D0D0D"/>
                          </a:solidFill>
                          <a:latin typeface="Times New Roman"/>
                        </a:rPr>
                        <a:t>край</a:t>
                      </a:r>
                      <a:endParaRPr lang="ru-RU" sz="2400" dirty="0">
                        <a:latin typeface="Calibri"/>
                      </a:endParaRPr>
                    </a:p>
                  </a:txBody>
                  <a:tcPr marL="68580" marR="68580" marT="0" marB="0">
                    <a:solidFill>
                      <a:schemeClr val="tx2">
                        <a:lumMod val="60000"/>
                        <a:lumOff val="40000"/>
                      </a:schemeClr>
                    </a:solidFill>
                  </a:tcPr>
                </a:tc>
              </a:tr>
              <a:tr h="533839">
                <a:tc>
                  <a:txBody>
                    <a:bodyPr/>
                    <a:lstStyle/>
                    <a:p>
                      <a:pPr algn="ctr">
                        <a:spcAft>
                          <a:spcPts val="0"/>
                        </a:spcAft>
                      </a:pPr>
                      <a:r>
                        <a:rPr lang="ru-RU" sz="2400" dirty="0">
                          <a:solidFill>
                            <a:srgbClr val="000000"/>
                          </a:solidFill>
                          <a:latin typeface="Times New Roman"/>
                        </a:rPr>
                        <a:t>62,5</a:t>
                      </a:r>
                      <a:endParaRPr lang="ru-RU" sz="2400" dirty="0">
                        <a:latin typeface="Calibri"/>
                      </a:endParaRPr>
                    </a:p>
                  </a:txBody>
                  <a:tcPr marL="68580" marR="68580" marT="0" marB="0">
                    <a:solidFill>
                      <a:schemeClr val="accent5">
                        <a:lumMod val="40000"/>
                        <a:lumOff val="60000"/>
                      </a:schemeClr>
                    </a:solidFill>
                  </a:tcPr>
                </a:tc>
                <a:tc>
                  <a:txBody>
                    <a:bodyPr/>
                    <a:lstStyle/>
                    <a:p>
                      <a:pPr algn="ctr">
                        <a:spcAft>
                          <a:spcPts val="0"/>
                        </a:spcAft>
                      </a:pPr>
                      <a:r>
                        <a:rPr lang="ru-RU" sz="2400" dirty="0">
                          <a:solidFill>
                            <a:srgbClr val="000000"/>
                          </a:solidFill>
                          <a:latin typeface="Times New Roman"/>
                        </a:rPr>
                        <a:t>62</a:t>
                      </a:r>
                      <a:endParaRPr lang="ru-RU" sz="2400" dirty="0">
                        <a:latin typeface="Calibri"/>
                      </a:endParaRPr>
                    </a:p>
                  </a:txBody>
                  <a:tcPr marL="68580" marR="68580" marT="0" marB="0">
                    <a:solidFill>
                      <a:schemeClr val="accent5">
                        <a:lumMod val="40000"/>
                        <a:lumOff val="60000"/>
                      </a:schemeClr>
                    </a:solidFill>
                  </a:tcPr>
                </a:tc>
                <a:tc>
                  <a:txBody>
                    <a:bodyPr/>
                    <a:lstStyle/>
                    <a:p>
                      <a:pPr algn="ctr">
                        <a:spcAft>
                          <a:spcPts val="0"/>
                        </a:spcAft>
                      </a:pPr>
                      <a:r>
                        <a:rPr lang="ru-RU" sz="2400" dirty="0">
                          <a:solidFill>
                            <a:srgbClr val="000000"/>
                          </a:solidFill>
                          <a:latin typeface="Times New Roman"/>
                        </a:rPr>
                        <a:t>63</a:t>
                      </a:r>
                      <a:endParaRPr lang="ru-RU" sz="2400" dirty="0">
                        <a:latin typeface="Calibri"/>
                      </a:endParaRPr>
                    </a:p>
                  </a:txBody>
                  <a:tcPr marL="68580" marR="68580" marT="0" marB="0">
                    <a:solidFill>
                      <a:schemeClr val="accent5">
                        <a:lumMod val="40000"/>
                        <a:lumOff val="60000"/>
                      </a:schemeClr>
                    </a:solidFill>
                  </a:tcPr>
                </a:tc>
                <a:tc>
                  <a:txBody>
                    <a:bodyPr/>
                    <a:lstStyle/>
                    <a:p>
                      <a:pPr algn="ctr">
                        <a:spcAft>
                          <a:spcPts val="0"/>
                        </a:spcAft>
                      </a:pPr>
                      <a:r>
                        <a:rPr lang="ru-RU" sz="2400" dirty="0">
                          <a:solidFill>
                            <a:srgbClr val="000000"/>
                          </a:solidFill>
                          <a:latin typeface="Times New Roman"/>
                        </a:rPr>
                        <a:t>64,5</a:t>
                      </a:r>
                      <a:endParaRPr lang="ru-RU" sz="2400" dirty="0">
                        <a:latin typeface="Calibri"/>
                      </a:endParaRPr>
                    </a:p>
                  </a:txBody>
                  <a:tcPr marL="68580" marR="68580" marT="0" marB="0">
                    <a:solidFill>
                      <a:schemeClr val="accent5">
                        <a:lumMod val="40000"/>
                        <a:lumOff val="60000"/>
                      </a:schemeClr>
                    </a:solidFill>
                  </a:tcPr>
                </a:tc>
                <a:tc>
                  <a:txBody>
                    <a:bodyPr/>
                    <a:lstStyle/>
                    <a:p>
                      <a:pPr algn="ctr">
                        <a:spcAft>
                          <a:spcPts val="0"/>
                        </a:spcAft>
                      </a:pPr>
                      <a:r>
                        <a:rPr lang="ru-RU" sz="2400" dirty="0">
                          <a:solidFill>
                            <a:srgbClr val="000000"/>
                          </a:solidFill>
                          <a:latin typeface="Times New Roman"/>
                        </a:rPr>
                        <a:t>65</a:t>
                      </a:r>
                      <a:endParaRPr lang="ru-RU" sz="2400" dirty="0">
                        <a:latin typeface="Calibri"/>
                      </a:endParaRPr>
                    </a:p>
                  </a:txBody>
                  <a:tcPr marL="68580" marR="68580" marT="0" marB="0">
                    <a:solidFill>
                      <a:schemeClr val="tx2">
                        <a:lumMod val="60000"/>
                        <a:lumOff val="40000"/>
                      </a:schemeClr>
                    </a:solidFill>
                  </a:tcPr>
                </a:tc>
                <a:tc>
                  <a:txBody>
                    <a:bodyPr/>
                    <a:lstStyle/>
                    <a:p>
                      <a:pPr algn="ctr">
                        <a:spcAft>
                          <a:spcPts val="0"/>
                        </a:spcAft>
                      </a:pPr>
                      <a:r>
                        <a:rPr lang="ru-RU" sz="2400" dirty="0">
                          <a:solidFill>
                            <a:srgbClr val="000000"/>
                          </a:solidFill>
                          <a:latin typeface="Times New Roman"/>
                        </a:rPr>
                        <a:t>71,39</a:t>
                      </a:r>
                      <a:endParaRPr lang="ru-RU" sz="2400" dirty="0">
                        <a:latin typeface="Calibri"/>
                      </a:endParaRPr>
                    </a:p>
                  </a:txBody>
                  <a:tcPr marL="68580" marR="68580" marT="0" marB="0">
                    <a:solidFill>
                      <a:schemeClr val="tx2">
                        <a:lumMod val="60000"/>
                        <a:lumOff val="40000"/>
                      </a:schemeClr>
                    </a:solidFill>
                  </a:tcPr>
                </a:tc>
                <a:tc>
                  <a:txBody>
                    <a:bodyPr/>
                    <a:lstStyle/>
                    <a:p>
                      <a:pPr algn="ctr">
                        <a:spcAft>
                          <a:spcPts val="0"/>
                        </a:spcAft>
                      </a:pPr>
                      <a:r>
                        <a:rPr lang="ru-RU" sz="2400" dirty="0">
                          <a:solidFill>
                            <a:srgbClr val="000000"/>
                          </a:solidFill>
                          <a:latin typeface="Times New Roman"/>
                        </a:rPr>
                        <a:t>65</a:t>
                      </a:r>
                      <a:endParaRPr lang="ru-RU" sz="2400" dirty="0">
                        <a:latin typeface="Calibri"/>
                      </a:endParaRPr>
                    </a:p>
                  </a:txBody>
                  <a:tcPr marL="68580" marR="68580" marT="0" marB="0">
                    <a:solidFill>
                      <a:schemeClr val="tx2">
                        <a:lumMod val="60000"/>
                        <a:lumOff val="40000"/>
                      </a:schemeClr>
                    </a:solidFill>
                  </a:tcPr>
                </a:tc>
              </a:tr>
            </a:tbl>
          </a:graphicData>
        </a:graphic>
      </p:graphicFrame>
      <p:sp>
        <p:nvSpPr>
          <p:cNvPr id="8" name="TextBox 7"/>
          <p:cNvSpPr txBox="1"/>
          <p:nvPr/>
        </p:nvSpPr>
        <p:spPr>
          <a:xfrm>
            <a:off x="1071538" y="1142985"/>
            <a:ext cx="7358114" cy="646331"/>
          </a:xfrm>
          <a:prstGeom prst="rect">
            <a:avLst/>
          </a:prstGeom>
          <a:noFill/>
        </p:spPr>
        <p:txBody>
          <a:bodyPr wrap="square" rtlCol="0">
            <a:spAutoFit/>
          </a:bodyPr>
          <a:lstStyle/>
          <a:p>
            <a:r>
              <a:rPr lang="ru-RU" b="1" dirty="0" smtClean="0"/>
              <a:t>Средняя продолжительность жизни в Чернышевском районе, лет.</a:t>
            </a:r>
          </a:p>
          <a:p>
            <a:endParaRPr lang="ru-RU" dirty="0"/>
          </a:p>
        </p:txBody>
      </p:sp>
      <p:sp>
        <p:nvSpPr>
          <p:cNvPr id="13" name="TextBox 12"/>
          <p:cNvSpPr txBox="1"/>
          <p:nvPr/>
        </p:nvSpPr>
        <p:spPr>
          <a:xfrm>
            <a:off x="214282" y="2857496"/>
            <a:ext cx="8643998" cy="369332"/>
          </a:xfrm>
          <a:prstGeom prst="rect">
            <a:avLst/>
          </a:prstGeom>
          <a:noFill/>
        </p:spPr>
        <p:txBody>
          <a:bodyPr wrap="square" rtlCol="0">
            <a:spAutoFit/>
          </a:bodyPr>
          <a:lstStyle/>
          <a:p>
            <a:pPr algn="ctr"/>
            <a:r>
              <a:rPr lang="ru-RU" b="1" dirty="0" smtClean="0"/>
              <a:t>Смертность населения в трудоспособном возрасте, чел.</a:t>
            </a:r>
          </a:p>
        </p:txBody>
      </p:sp>
      <p:graphicFrame>
        <p:nvGraphicFramePr>
          <p:cNvPr id="14" name="Таблица 13"/>
          <p:cNvGraphicFramePr>
            <a:graphicFrameLocks noGrp="1"/>
          </p:cNvGraphicFramePr>
          <p:nvPr/>
        </p:nvGraphicFramePr>
        <p:xfrm>
          <a:off x="214282" y="3179716"/>
          <a:ext cx="6000790" cy="3463994"/>
        </p:xfrm>
        <a:graphic>
          <a:graphicData uri="http://schemas.openxmlformats.org/drawingml/2006/table">
            <a:tbl>
              <a:tblPr firstRow="1" bandRow="1">
                <a:tableStyleId>{5C22544A-7EE6-4342-B048-85BDC9FD1C3A}</a:tableStyleId>
              </a:tblPr>
              <a:tblGrid>
                <a:gridCol w="3126344"/>
                <a:gridCol w="1088498"/>
                <a:gridCol w="914128"/>
                <a:gridCol w="871820"/>
              </a:tblGrid>
              <a:tr h="706964">
                <a:tc>
                  <a:txBody>
                    <a:bodyPr/>
                    <a:lstStyle/>
                    <a:p>
                      <a:pPr algn="ctr">
                        <a:spcAft>
                          <a:spcPts val="0"/>
                        </a:spcAft>
                      </a:pPr>
                      <a:r>
                        <a:rPr lang="ru-RU" sz="1600" b="1" dirty="0">
                          <a:solidFill>
                            <a:srgbClr val="0D0D0D"/>
                          </a:solidFill>
                          <a:latin typeface="+mn-lt"/>
                        </a:rPr>
                        <a:t>Наименование </a:t>
                      </a:r>
                      <a:endParaRPr lang="ru-RU" sz="1600" b="1" dirty="0">
                        <a:latin typeface="+mn-lt"/>
                      </a:endParaRPr>
                    </a:p>
                  </a:txBody>
                  <a:tcPr marL="68580" marR="68580" marT="0" marB="0">
                    <a:solidFill>
                      <a:schemeClr val="accent5">
                        <a:lumMod val="40000"/>
                        <a:lumOff val="60000"/>
                      </a:schemeClr>
                    </a:solidFill>
                  </a:tcPr>
                </a:tc>
                <a:tc>
                  <a:txBody>
                    <a:bodyPr/>
                    <a:lstStyle/>
                    <a:p>
                      <a:pPr algn="ctr">
                        <a:spcAft>
                          <a:spcPts val="0"/>
                        </a:spcAft>
                      </a:pPr>
                      <a:r>
                        <a:rPr lang="ru-RU" sz="1600" b="1" dirty="0" smtClean="0">
                          <a:solidFill>
                            <a:srgbClr val="0D0D0D"/>
                          </a:solidFill>
                          <a:latin typeface="+mn-lt"/>
                        </a:rPr>
                        <a:t>2013г.</a:t>
                      </a:r>
                    </a:p>
                    <a:p>
                      <a:pPr algn="ctr">
                        <a:spcAft>
                          <a:spcPts val="0"/>
                        </a:spcAft>
                      </a:pPr>
                      <a:r>
                        <a:rPr lang="ru-RU" sz="1600" b="1" dirty="0" smtClean="0">
                          <a:solidFill>
                            <a:srgbClr val="0D0D0D"/>
                          </a:solidFill>
                          <a:latin typeface="+mn-lt"/>
                        </a:rPr>
                        <a:t>чел./</a:t>
                      </a:r>
                    </a:p>
                    <a:p>
                      <a:pPr algn="ctr">
                        <a:spcAft>
                          <a:spcPts val="0"/>
                        </a:spcAft>
                      </a:pPr>
                      <a:r>
                        <a:rPr lang="ru-RU" sz="1600" b="1" dirty="0" smtClean="0">
                          <a:solidFill>
                            <a:srgbClr val="0D0D0D"/>
                          </a:solidFill>
                          <a:latin typeface="+mn-lt"/>
                        </a:rPr>
                        <a:t>место</a:t>
                      </a:r>
                      <a:endParaRPr lang="ru-RU" sz="1600" b="1" dirty="0">
                        <a:latin typeface="+mn-lt"/>
                      </a:endParaRPr>
                    </a:p>
                  </a:txBody>
                  <a:tcPr marL="68580" marR="68580" marT="0" marB="0">
                    <a:solidFill>
                      <a:schemeClr val="accent5">
                        <a:lumMod val="40000"/>
                        <a:lumOff val="60000"/>
                      </a:schemeClr>
                    </a:solidFill>
                  </a:tcPr>
                </a:tc>
                <a:tc>
                  <a:txBody>
                    <a:bodyPr/>
                    <a:lstStyle/>
                    <a:p>
                      <a:pPr algn="ctr">
                        <a:spcAft>
                          <a:spcPts val="0"/>
                        </a:spcAft>
                      </a:pPr>
                      <a:r>
                        <a:rPr lang="ru-RU" sz="1600" b="1" dirty="0">
                          <a:solidFill>
                            <a:srgbClr val="0D0D0D"/>
                          </a:solidFill>
                          <a:latin typeface="+mn-lt"/>
                        </a:rPr>
                        <a:t>2017г</a:t>
                      </a:r>
                      <a:r>
                        <a:rPr lang="ru-RU" sz="1600" b="1" dirty="0" smtClean="0">
                          <a:solidFill>
                            <a:srgbClr val="0D0D0D"/>
                          </a:solidFill>
                          <a:latin typeface="+mn-lt"/>
                        </a:rPr>
                        <a:t>.</a:t>
                      </a:r>
                    </a:p>
                    <a:p>
                      <a:pPr algn="ctr">
                        <a:spcAft>
                          <a:spcPts val="0"/>
                        </a:spcAft>
                      </a:pPr>
                      <a:r>
                        <a:rPr lang="ru-RU" sz="1600" b="1" dirty="0" smtClean="0">
                          <a:solidFill>
                            <a:srgbClr val="0D0D0D"/>
                          </a:solidFill>
                          <a:latin typeface="+mn-lt"/>
                        </a:rPr>
                        <a:t>чел./</a:t>
                      </a:r>
                    </a:p>
                    <a:p>
                      <a:pPr algn="ctr">
                        <a:spcAft>
                          <a:spcPts val="0"/>
                        </a:spcAft>
                      </a:pPr>
                      <a:r>
                        <a:rPr lang="ru-RU" sz="1600" b="1" dirty="0" smtClean="0">
                          <a:solidFill>
                            <a:srgbClr val="0D0D0D"/>
                          </a:solidFill>
                          <a:latin typeface="+mn-lt"/>
                        </a:rPr>
                        <a:t>место</a:t>
                      </a:r>
                      <a:endParaRPr lang="ru-RU" sz="1600" b="1" dirty="0">
                        <a:latin typeface="+mn-lt"/>
                      </a:endParaRPr>
                    </a:p>
                  </a:txBody>
                  <a:tcPr marL="68580" marR="68580" marT="0" marB="0">
                    <a:solidFill>
                      <a:schemeClr val="accent5">
                        <a:lumMod val="40000"/>
                        <a:lumOff val="60000"/>
                      </a:schemeClr>
                    </a:solidFill>
                  </a:tcPr>
                </a:tc>
                <a:tc>
                  <a:txBody>
                    <a:bodyPr/>
                    <a:lstStyle/>
                    <a:p>
                      <a:pPr marL="0" algn="ctr" defTabSz="914400" rtl="0" eaLnBrk="1" latinLnBrk="0" hangingPunct="1">
                        <a:spcAft>
                          <a:spcPts val="0"/>
                        </a:spcAft>
                      </a:pPr>
                      <a:r>
                        <a:rPr lang="ru-RU" sz="1600" b="1" kern="1200" dirty="0" err="1" smtClean="0">
                          <a:solidFill>
                            <a:srgbClr val="0D0D0D"/>
                          </a:solidFill>
                          <a:latin typeface="+mn-lt"/>
                          <a:ea typeface="+mn-ea"/>
                          <a:cs typeface="+mn-cs"/>
                        </a:rPr>
                        <a:t>Заб</a:t>
                      </a:r>
                      <a:r>
                        <a:rPr lang="ru-RU" sz="1600" b="1" kern="1200" dirty="0" smtClean="0">
                          <a:solidFill>
                            <a:srgbClr val="0D0D0D"/>
                          </a:solidFill>
                          <a:latin typeface="+mn-lt"/>
                          <a:ea typeface="+mn-ea"/>
                          <a:cs typeface="+mn-cs"/>
                        </a:rPr>
                        <a:t>.</a:t>
                      </a:r>
                    </a:p>
                    <a:p>
                      <a:pPr marL="0" algn="ctr" defTabSz="914400" rtl="0" eaLnBrk="1" latinLnBrk="0" hangingPunct="1">
                        <a:spcAft>
                          <a:spcPts val="0"/>
                        </a:spcAft>
                      </a:pPr>
                      <a:r>
                        <a:rPr lang="ru-RU" sz="1600" b="1" kern="1200" dirty="0" smtClean="0">
                          <a:solidFill>
                            <a:srgbClr val="0D0D0D"/>
                          </a:solidFill>
                          <a:latin typeface="+mn-lt"/>
                          <a:ea typeface="+mn-ea"/>
                          <a:cs typeface="+mn-cs"/>
                        </a:rPr>
                        <a:t>край (место)</a:t>
                      </a:r>
                      <a:endParaRPr lang="ru-RU" sz="1600" b="1" kern="1200" dirty="0">
                        <a:solidFill>
                          <a:srgbClr val="0D0D0D"/>
                        </a:solidFill>
                        <a:latin typeface="+mn-lt"/>
                        <a:ea typeface="+mn-ea"/>
                        <a:cs typeface="+mn-cs"/>
                      </a:endParaRPr>
                    </a:p>
                  </a:txBody>
                  <a:tcPr marL="68580" marR="68580" marT="0" marB="0">
                    <a:solidFill>
                      <a:schemeClr val="tx2">
                        <a:lumMod val="60000"/>
                        <a:lumOff val="40000"/>
                      </a:schemeClr>
                    </a:solidFill>
                  </a:tcPr>
                </a:tc>
              </a:tr>
              <a:tr h="471310">
                <a:tc>
                  <a:txBody>
                    <a:bodyPr/>
                    <a:lstStyle/>
                    <a:p>
                      <a:pPr>
                        <a:spcAft>
                          <a:spcPts val="0"/>
                        </a:spcAft>
                      </a:pPr>
                      <a:r>
                        <a:rPr lang="ru-RU" sz="1600" b="1" dirty="0">
                          <a:solidFill>
                            <a:srgbClr val="000000"/>
                          </a:solidFill>
                          <a:latin typeface="+mn-lt"/>
                        </a:rPr>
                        <a:t>Смертность населения в трудоспособном возрасте: в т.ч.</a:t>
                      </a:r>
                      <a:endParaRPr lang="ru-RU" sz="1600" b="1" dirty="0">
                        <a:latin typeface="+mn-lt"/>
                      </a:endParaRPr>
                    </a:p>
                  </a:txBody>
                  <a:tcPr marL="68580" marR="68580" marT="0" marB="0">
                    <a:solidFill>
                      <a:schemeClr val="accent5">
                        <a:lumMod val="40000"/>
                        <a:lumOff val="60000"/>
                      </a:schemeClr>
                    </a:solidFill>
                  </a:tcPr>
                </a:tc>
                <a:tc>
                  <a:txBody>
                    <a:bodyPr/>
                    <a:lstStyle/>
                    <a:p>
                      <a:pPr algn="ctr">
                        <a:spcAft>
                          <a:spcPts val="0"/>
                        </a:spcAft>
                      </a:pPr>
                      <a:r>
                        <a:rPr lang="ru-RU" sz="1600" b="1">
                          <a:solidFill>
                            <a:srgbClr val="0D0D0D"/>
                          </a:solidFill>
                          <a:latin typeface="+mn-lt"/>
                        </a:rPr>
                        <a:t>167</a:t>
                      </a:r>
                      <a:endParaRPr lang="ru-RU" sz="1600" b="1">
                        <a:latin typeface="+mn-lt"/>
                      </a:endParaRPr>
                    </a:p>
                  </a:txBody>
                  <a:tcPr marL="68580" marR="68580" marT="0" marB="0">
                    <a:solidFill>
                      <a:schemeClr val="accent5">
                        <a:lumMod val="40000"/>
                        <a:lumOff val="60000"/>
                      </a:schemeClr>
                    </a:solidFill>
                  </a:tcPr>
                </a:tc>
                <a:tc>
                  <a:txBody>
                    <a:bodyPr/>
                    <a:lstStyle/>
                    <a:p>
                      <a:pPr algn="ctr">
                        <a:spcAft>
                          <a:spcPts val="0"/>
                        </a:spcAft>
                      </a:pPr>
                      <a:r>
                        <a:rPr lang="ru-RU" sz="1600" b="1" dirty="0">
                          <a:solidFill>
                            <a:srgbClr val="0D0D0D"/>
                          </a:solidFill>
                          <a:latin typeface="+mn-lt"/>
                        </a:rPr>
                        <a:t>123</a:t>
                      </a:r>
                      <a:endParaRPr lang="ru-RU" sz="1600" b="1" dirty="0">
                        <a:latin typeface="+mn-lt"/>
                      </a:endParaRPr>
                    </a:p>
                  </a:txBody>
                  <a:tcPr marL="68580" marR="68580" marT="0" marB="0">
                    <a:solidFill>
                      <a:schemeClr val="accent5">
                        <a:lumMod val="40000"/>
                        <a:lumOff val="60000"/>
                      </a:schemeClr>
                    </a:solidFill>
                  </a:tcPr>
                </a:tc>
                <a:tc>
                  <a:txBody>
                    <a:bodyPr/>
                    <a:lstStyle/>
                    <a:p>
                      <a:pPr algn="ctr">
                        <a:spcAft>
                          <a:spcPts val="0"/>
                        </a:spcAft>
                      </a:pPr>
                      <a:endParaRPr lang="ru-RU" sz="1600" b="1" dirty="0">
                        <a:latin typeface="+mn-lt"/>
                      </a:endParaRPr>
                    </a:p>
                  </a:txBody>
                  <a:tcPr marL="68580" marR="68580" marT="0" marB="0">
                    <a:solidFill>
                      <a:schemeClr val="tx2">
                        <a:lumMod val="60000"/>
                        <a:lumOff val="40000"/>
                      </a:schemeClr>
                    </a:solidFill>
                  </a:tcPr>
                </a:tc>
              </a:tr>
              <a:tr h="471310">
                <a:tc>
                  <a:txBody>
                    <a:bodyPr/>
                    <a:lstStyle/>
                    <a:p>
                      <a:pPr>
                        <a:spcAft>
                          <a:spcPts val="0"/>
                        </a:spcAft>
                      </a:pPr>
                      <a:r>
                        <a:rPr lang="ru-RU" sz="1600" b="1" dirty="0">
                          <a:solidFill>
                            <a:srgbClr val="000000"/>
                          </a:solidFill>
                          <a:latin typeface="+mn-lt"/>
                        </a:rPr>
                        <a:t>от болезней системы кровообращения</a:t>
                      </a:r>
                      <a:endParaRPr lang="ru-RU" sz="1600" b="1" dirty="0">
                        <a:latin typeface="+mn-lt"/>
                      </a:endParaRPr>
                    </a:p>
                  </a:txBody>
                  <a:tcPr marL="68580" marR="68580" marT="0" marB="0">
                    <a:solidFill>
                      <a:schemeClr val="accent5">
                        <a:lumMod val="40000"/>
                        <a:lumOff val="60000"/>
                      </a:schemeClr>
                    </a:solidFill>
                  </a:tcPr>
                </a:tc>
                <a:tc>
                  <a:txBody>
                    <a:bodyPr/>
                    <a:lstStyle/>
                    <a:p>
                      <a:pPr algn="ctr">
                        <a:spcAft>
                          <a:spcPts val="0"/>
                        </a:spcAft>
                      </a:pPr>
                      <a:r>
                        <a:rPr lang="ru-RU" sz="1600" b="1" dirty="0" smtClean="0">
                          <a:solidFill>
                            <a:srgbClr val="0D0D0D"/>
                          </a:solidFill>
                          <a:latin typeface="+mn-lt"/>
                        </a:rPr>
                        <a:t>52/1</a:t>
                      </a:r>
                      <a:endParaRPr lang="ru-RU" sz="1600" b="1" dirty="0">
                        <a:latin typeface="+mn-lt"/>
                      </a:endParaRPr>
                    </a:p>
                  </a:txBody>
                  <a:tcPr marL="68580" marR="68580" marT="0" marB="0">
                    <a:solidFill>
                      <a:schemeClr val="accent5">
                        <a:lumMod val="40000"/>
                        <a:lumOff val="60000"/>
                      </a:schemeClr>
                    </a:solidFill>
                  </a:tcPr>
                </a:tc>
                <a:tc>
                  <a:txBody>
                    <a:bodyPr/>
                    <a:lstStyle/>
                    <a:p>
                      <a:pPr algn="ctr">
                        <a:spcAft>
                          <a:spcPts val="0"/>
                        </a:spcAft>
                      </a:pPr>
                      <a:r>
                        <a:rPr lang="ru-RU" sz="1600" b="1" dirty="0" smtClean="0">
                          <a:solidFill>
                            <a:srgbClr val="0D0D0D"/>
                          </a:solidFill>
                          <a:latin typeface="+mn-lt"/>
                        </a:rPr>
                        <a:t>29/2</a:t>
                      </a:r>
                      <a:endParaRPr lang="ru-RU" sz="1600" b="1" dirty="0">
                        <a:latin typeface="+mn-lt"/>
                      </a:endParaRPr>
                    </a:p>
                  </a:txBody>
                  <a:tcPr marL="68580" marR="68580" marT="0" marB="0">
                    <a:solidFill>
                      <a:schemeClr val="accent5">
                        <a:lumMod val="40000"/>
                        <a:lumOff val="60000"/>
                      </a:schemeClr>
                    </a:solidFill>
                  </a:tcPr>
                </a:tc>
                <a:tc>
                  <a:txBody>
                    <a:bodyPr/>
                    <a:lstStyle/>
                    <a:p>
                      <a:pPr algn="ctr">
                        <a:spcAft>
                          <a:spcPts val="0"/>
                        </a:spcAft>
                      </a:pPr>
                      <a:r>
                        <a:rPr lang="ru-RU" sz="1600" b="1" dirty="0" smtClean="0">
                          <a:latin typeface="+mn-lt"/>
                        </a:rPr>
                        <a:t>1</a:t>
                      </a:r>
                      <a:endParaRPr lang="ru-RU" sz="1600" b="1" dirty="0">
                        <a:latin typeface="+mn-lt"/>
                      </a:endParaRPr>
                    </a:p>
                  </a:txBody>
                  <a:tcPr marL="68580" marR="68580" marT="0" marB="0">
                    <a:solidFill>
                      <a:schemeClr val="tx2">
                        <a:lumMod val="60000"/>
                        <a:lumOff val="40000"/>
                      </a:schemeClr>
                    </a:solidFill>
                  </a:tcPr>
                </a:tc>
              </a:tr>
              <a:tr h="294074">
                <a:tc>
                  <a:txBody>
                    <a:bodyPr/>
                    <a:lstStyle/>
                    <a:p>
                      <a:pPr>
                        <a:spcAft>
                          <a:spcPts val="0"/>
                        </a:spcAft>
                      </a:pPr>
                      <a:r>
                        <a:rPr lang="ru-RU" sz="1600" b="1" dirty="0">
                          <a:solidFill>
                            <a:srgbClr val="000000"/>
                          </a:solidFill>
                          <a:latin typeface="+mn-lt"/>
                        </a:rPr>
                        <a:t>от новообразований</a:t>
                      </a:r>
                      <a:endParaRPr lang="ru-RU" sz="1600" b="1" dirty="0">
                        <a:latin typeface="+mn-lt"/>
                      </a:endParaRPr>
                    </a:p>
                  </a:txBody>
                  <a:tcPr marL="68580" marR="68580" marT="0" marB="0">
                    <a:solidFill>
                      <a:schemeClr val="accent5">
                        <a:lumMod val="40000"/>
                        <a:lumOff val="60000"/>
                      </a:schemeClr>
                    </a:solidFill>
                  </a:tcPr>
                </a:tc>
                <a:tc>
                  <a:txBody>
                    <a:bodyPr/>
                    <a:lstStyle/>
                    <a:p>
                      <a:pPr algn="ctr">
                        <a:spcAft>
                          <a:spcPts val="0"/>
                        </a:spcAft>
                      </a:pPr>
                      <a:r>
                        <a:rPr lang="ru-RU" sz="1600" b="1" dirty="0" smtClean="0">
                          <a:solidFill>
                            <a:srgbClr val="0D0D0D"/>
                          </a:solidFill>
                          <a:latin typeface="+mn-lt"/>
                        </a:rPr>
                        <a:t>11/3</a:t>
                      </a:r>
                      <a:endParaRPr lang="ru-RU" sz="1600" b="1" dirty="0">
                        <a:latin typeface="+mn-lt"/>
                      </a:endParaRPr>
                    </a:p>
                  </a:txBody>
                  <a:tcPr marL="68580" marR="68580" marT="0" marB="0">
                    <a:solidFill>
                      <a:schemeClr val="accent5">
                        <a:lumMod val="40000"/>
                        <a:lumOff val="60000"/>
                      </a:schemeClr>
                    </a:solidFill>
                  </a:tcPr>
                </a:tc>
                <a:tc>
                  <a:txBody>
                    <a:bodyPr/>
                    <a:lstStyle/>
                    <a:p>
                      <a:pPr algn="ctr">
                        <a:spcAft>
                          <a:spcPts val="0"/>
                        </a:spcAft>
                      </a:pPr>
                      <a:r>
                        <a:rPr lang="ru-RU" sz="1600" b="1" dirty="0" smtClean="0">
                          <a:solidFill>
                            <a:srgbClr val="0D0D0D"/>
                          </a:solidFill>
                          <a:latin typeface="+mn-lt"/>
                        </a:rPr>
                        <a:t>19/3</a:t>
                      </a:r>
                      <a:endParaRPr lang="ru-RU" sz="1600" b="1" dirty="0">
                        <a:latin typeface="+mn-lt"/>
                      </a:endParaRPr>
                    </a:p>
                  </a:txBody>
                  <a:tcPr marL="68580" marR="68580" marT="0" marB="0">
                    <a:solidFill>
                      <a:schemeClr val="accent5">
                        <a:lumMod val="40000"/>
                        <a:lumOff val="60000"/>
                      </a:schemeClr>
                    </a:solidFill>
                  </a:tcPr>
                </a:tc>
                <a:tc>
                  <a:txBody>
                    <a:bodyPr/>
                    <a:lstStyle/>
                    <a:p>
                      <a:pPr algn="ctr">
                        <a:spcAft>
                          <a:spcPts val="0"/>
                        </a:spcAft>
                      </a:pPr>
                      <a:r>
                        <a:rPr lang="ru-RU" sz="1600" b="1" dirty="0" smtClean="0">
                          <a:latin typeface="+mn-lt"/>
                        </a:rPr>
                        <a:t>2</a:t>
                      </a:r>
                      <a:endParaRPr lang="ru-RU" sz="1600" b="1" dirty="0">
                        <a:latin typeface="+mn-lt"/>
                      </a:endParaRPr>
                    </a:p>
                  </a:txBody>
                  <a:tcPr marL="68580" marR="68580" marT="0" marB="0">
                    <a:solidFill>
                      <a:schemeClr val="tx2">
                        <a:lumMod val="60000"/>
                        <a:lumOff val="40000"/>
                      </a:schemeClr>
                    </a:solidFill>
                  </a:tcPr>
                </a:tc>
              </a:tr>
              <a:tr h="471310">
                <a:tc>
                  <a:txBody>
                    <a:bodyPr/>
                    <a:lstStyle/>
                    <a:p>
                      <a:pPr>
                        <a:spcAft>
                          <a:spcPts val="0"/>
                        </a:spcAft>
                      </a:pPr>
                      <a:r>
                        <a:rPr lang="ru-RU" sz="1600" b="1" dirty="0">
                          <a:solidFill>
                            <a:srgbClr val="000000"/>
                          </a:solidFill>
                          <a:latin typeface="+mn-lt"/>
                        </a:rPr>
                        <a:t>от несчастных случаев, отравлений и травм, в т.ч.:</a:t>
                      </a:r>
                      <a:endParaRPr lang="ru-RU" sz="1600" b="1" dirty="0">
                        <a:latin typeface="+mn-lt"/>
                      </a:endParaRPr>
                    </a:p>
                  </a:txBody>
                  <a:tcPr marL="68580" marR="68580" marT="0" marB="0">
                    <a:solidFill>
                      <a:schemeClr val="accent5">
                        <a:lumMod val="40000"/>
                        <a:lumOff val="60000"/>
                      </a:schemeClr>
                    </a:solidFill>
                  </a:tcPr>
                </a:tc>
                <a:tc>
                  <a:txBody>
                    <a:bodyPr/>
                    <a:lstStyle/>
                    <a:p>
                      <a:pPr algn="ctr">
                        <a:spcAft>
                          <a:spcPts val="0"/>
                        </a:spcAft>
                      </a:pPr>
                      <a:r>
                        <a:rPr lang="ru-RU" sz="1600" b="1" dirty="0" smtClean="0">
                          <a:solidFill>
                            <a:srgbClr val="0D0D0D"/>
                          </a:solidFill>
                          <a:latin typeface="+mn-lt"/>
                        </a:rPr>
                        <a:t>36/2</a:t>
                      </a:r>
                      <a:endParaRPr lang="ru-RU" sz="1600" b="1" dirty="0">
                        <a:latin typeface="+mn-lt"/>
                      </a:endParaRPr>
                    </a:p>
                  </a:txBody>
                  <a:tcPr marL="68580" marR="68580" marT="0" marB="0">
                    <a:solidFill>
                      <a:schemeClr val="accent5">
                        <a:lumMod val="40000"/>
                        <a:lumOff val="60000"/>
                      </a:schemeClr>
                    </a:solidFill>
                  </a:tcPr>
                </a:tc>
                <a:tc>
                  <a:txBody>
                    <a:bodyPr/>
                    <a:lstStyle/>
                    <a:p>
                      <a:pPr algn="ctr">
                        <a:spcAft>
                          <a:spcPts val="0"/>
                        </a:spcAft>
                      </a:pPr>
                      <a:r>
                        <a:rPr lang="ru-RU" sz="1600" b="1" dirty="0" smtClean="0">
                          <a:solidFill>
                            <a:srgbClr val="0D0D0D"/>
                          </a:solidFill>
                          <a:latin typeface="+mn-lt"/>
                        </a:rPr>
                        <a:t>52/1</a:t>
                      </a:r>
                      <a:endParaRPr lang="ru-RU" sz="1600" b="1" dirty="0">
                        <a:latin typeface="+mn-lt"/>
                      </a:endParaRPr>
                    </a:p>
                  </a:txBody>
                  <a:tcPr marL="68580" marR="68580" marT="0" marB="0">
                    <a:solidFill>
                      <a:schemeClr val="accent5">
                        <a:lumMod val="40000"/>
                        <a:lumOff val="60000"/>
                      </a:schemeClr>
                    </a:solidFill>
                  </a:tcPr>
                </a:tc>
                <a:tc>
                  <a:txBody>
                    <a:bodyPr/>
                    <a:lstStyle/>
                    <a:p>
                      <a:pPr algn="ctr">
                        <a:spcAft>
                          <a:spcPts val="0"/>
                        </a:spcAft>
                      </a:pPr>
                      <a:r>
                        <a:rPr lang="ru-RU" sz="1600" b="1" dirty="0" smtClean="0">
                          <a:latin typeface="+mn-lt"/>
                        </a:rPr>
                        <a:t>3</a:t>
                      </a:r>
                      <a:endParaRPr lang="ru-RU" sz="1600" b="1" dirty="0">
                        <a:latin typeface="+mn-lt"/>
                      </a:endParaRPr>
                    </a:p>
                  </a:txBody>
                  <a:tcPr marL="68580" marR="68580" marT="0" marB="0">
                    <a:solidFill>
                      <a:schemeClr val="tx2">
                        <a:lumMod val="60000"/>
                        <a:lumOff val="40000"/>
                      </a:schemeClr>
                    </a:solidFill>
                  </a:tcPr>
                </a:tc>
              </a:tr>
              <a:tr h="471310">
                <a:tc>
                  <a:txBody>
                    <a:bodyPr/>
                    <a:lstStyle/>
                    <a:p>
                      <a:pPr>
                        <a:spcAft>
                          <a:spcPts val="0"/>
                        </a:spcAft>
                      </a:pPr>
                      <a:r>
                        <a:rPr lang="ru-RU" sz="1600" b="1" dirty="0">
                          <a:solidFill>
                            <a:srgbClr val="000000"/>
                          </a:solidFill>
                          <a:latin typeface="+mn-lt"/>
                        </a:rPr>
                        <a:t>от случайных отравлений алкоголем и его суррогатами</a:t>
                      </a:r>
                      <a:endParaRPr lang="ru-RU" sz="1600" b="1" dirty="0">
                        <a:latin typeface="+mn-lt"/>
                      </a:endParaRPr>
                    </a:p>
                  </a:txBody>
                  <a:tcPr marL="68580" marR="68580" marT="0" marB="0">
                    <a:solidFill>
                      <a:schemeClr val="accent5">
                        <a:lumMod val="40000"/>
                        <a:lumOff val="60000"/>
                      </a:schemeClr>
                    </a:solidFill>
                  </a:tcPr>
                </a:tc>
                <a:tc>
                  <a:txBody>
                    <a:bodyPr/>
                    <a:lstStyle/>
                    <a:p>
                      <a:pPr algn="ctr">
                        <a:spcAft>
                          <a:spcPts val="0"/>
                        </a:spcAft>
                      </a:pPr>
                      <a:r>
                        <a:rPr lang="ru-RU" sz="1600" b="1">
                          <a:solidFill>
                            <a:srgbClr val="0D0D0D"/>
                          </a:solidFill>
                          <a:latin typeface="+mn-lt"/>
                        </a:rPr>
                        <a:t>1</a:t>
                      </a:r>
                      <a:endParaRPr lang="ru-RU" sz="1600" b="1">
                        <a:latin typeface="+mn-lt"/>
                      </a:endParaRPr>
                    </a:p>
                  </a:txBody>
                  <a:tcPr marL="68580" marR="68580" marT="0" marB="0">
                    <a:solidFill>
                      <a:schemeClr val="accent5">
                        <a:lumMod val="40000"/>
                        <a:lumOff val="60000"/>
                      </a:schemeClr>
                    </a:solidFill>
                  </a:tcPr>
                </a:tc>
                <a:tc>
                  <a:txBody>
                    <a:bodyPr/>
                    <a:lstStyle/>
                    <a:p>
                      <a:pPr algn="ctr">
                        <a:spcAft>
                          <a:spcPts val="0"/>
                        </a:spcAft>
                      </a:pPr>
                      <a:r>
                        <a:rPr lang="ru-RU" sz="1600" b="1" dirty="0">
                          <a:solidFill>
                            <a:srgbClr val="0D0D0D"/>
                          </a:solidFill>
                          <a:latin typeface="+mn-lt"/>
                        </a:rPr>
                        <a:t>1</a:t>
                      </a:r>
                      <a:endParaRPr lang="ru-RU" sz="1600" b="1" dirty="0">
                        <a:latin typeface="+mn-lt"/>
                      </a:endParaRPr>
                    </a:p>
                  </a:txBody>
                  <a:tcPr marL="68580" marR="68580" marT="0" marB="0">
                    <a:solidFill>
                      <a:schemeClr val="accent5">
                        <a:lumMod val="40000"/>
                        <a:lumOff val="60000"/>
                      </a:schemeClr>
                    </a:solidFill>
                  </a:tcPr>
                </a:tc>
                <a:tc>
                  <a:txBody>
                    <a:bodyPr/>
                    <a:lstStyle/>
                    <a:p>
                      <a:pPr algn="ctr">
                        <a:spcAft>
                          <a:spcPts val="0"/>
                        </a:spcAft>
                      </a:pPr>
                      <a:endParaRPr lang="ru-RU" sz="1600" b="1" dirty="0">
                        <a:latin typeface="+mn-lt"/>
                      </a:endParaRPr>
                    </a:p>
                  </a:txBody>
                  <a:tcPr marL="68580" marR="68580" marT="0" marB="0">
                    <a:solidFill>
                      <a:schemeClr val="tx2">
                        <a:lumMod val="60000"/>
                        <a:lumOff val="40000"/>
                      </a:schemeClr>
                    </a:solidFill>
                  </a:tcPr>
                </a:tc>
              </a:tr>
              <a:tr h="471310">
                <a:tc>
                  <a:txBody>
                    <a:bodyPr/>
                    <a:lstStyle/>
                    <a:p>
                      <a:pPr>
                        <a:spcAft>
                          <a:spcPts val="0"/>
                        </a:spcAft>
                      </a:pPr>
                      <a:r>
                        <a:rPr lang="ru-RU" sz="1600" b="1" dirty="0">
                          <a:solidFill>
                            <a:srgbClr val="000000"/>
                          </a:solidFill>
                          <a:latin typeface="+mn-lt"/>
                        </a:rPr>
                        <a:t>в результате дорожно-транспортных происшествий</a:t>
                      </a:r>
                      <a:endParaRPr lang="ru-RU" sz="1600" b="1" dirty="0">
                        <a:latin typeface="+mn-lt"/>
                      </a:endParaRPr>
                    </a:p>
                  </a:txBody>
                  <a:tcPr marL="68580" marR="68580" marT="0" marB="0">
                    <a:solidFill>
                      <a:schemeClr val="accent5">
                        <a:lumMod val="40000"/>
                        <a:lumOff val="60000"/>
                      </a:schemeClr>
                    </a:solidFill>
                  </a:tcPr>
                </a:tc>
                <a:tc>
                  <a:txBody>
                    <a:bodyPr/>
                    <a:lstStyle/>
                    <a:p>
                      <a:pPr algn="ctr">
                        <a:spcAft>
                          <a:spcPts val="0"/>
                        </a:spcAft>
                      </a:pPr>
                      <a:r>
                        <a:rPr lang="ru-RU" sz="1600" b="1" dirty="0">
                          <a:solidFill>
                            <a:srgbClr val="0D0D0D"/>
                          </a:solidFill>
                          <a:latin typeface="+mn-lt"/>
                        </a:rPr>
                        <a:t>6</a:t>
                      </a:r>
                      <a:endParaRPr lang="ru-RU" sz="1600" b="1" dirty="0">
                        <a:latin typeface="+mn-lt"/>
                      </a:endParaRPr>
                    </a:p>
                  </a:txBody>
                  <a:tcPr marL="68580" marR="68580" marT="0" marB="0">
                    <a:solidFill>
                      <a:schemeClr val="accent5">
                        <a:lumMod val="40000"/>
                        <a:lumOff val="60000"/>
                      </a:schemeClr>
                    </a:solidFill>
                  </a:tcPr>
                </a:tc>
                <a:tc>
                  <a:txBody>
                    <a:bodyPr/>
                    <a:lstStyle/>
                    <a:p>
                      <a:pPr algn="ctr">
                        <a:spcAft>
                          <a:spcPts val="0"/>
                        </a:spcAft>
                      </a:pPr>
                      <a:r>
                        <a:rPr lang="ru-RU" sz="1600" b="1" dirty="0">
                          <a:solidFill>
                            <a:srgbClr val="0D0D0D"/>
                          </a:solidFill>
                          <a:latin typeface="+mn-lt"/>
                        </a:rPr>
                        <a:t>8</a:t>
                      </a:r>
                      <a:endParaRPr lang="ru-RU" sz="1600" b="1" dirty="0">
                        <a:latin typeface="+mn-lt"/>
                      </a:endParaRPr>
                    </a:p>
                  </a:txBody>
                  <a:tcPr marL="68580" marR="68580" marT="0" marB="0">
                    <a:solidFill>
                      <a:schemeClr val="accent5">
                        <a:lumMod val="40000"/>
                        <a:lumOff val="60000"/>
                      </a:schemeClr>
                    </a:solidFill>
                  </a:tcPr>
                </a:tc>
                <a:tc>
                  <a:txBody>
                    <a:bodyPr/>
                    <a:lstStyle/>
                    <a:p>
                      <a:pPr algn="ctr">
                        <a:spcAft>
                          <a:spcPts val="0"/>
                        </a:spcAft>
                      </a:pPr>
                      <a:endParaRPr lang="ru-RU" sz="1600" b="1" dirty="0">
                        <a:latin typeface="+mn-lt"/>
                      </a:endParaRPr>
                    </a:p>
                  </a:txBody>
                  <a:tcPr marL="68580" marR="68580" marT="0" marB="0">
                    <a:solidFill>
                      <a:schemeClr val="tx2">
                        <a:lumMod val="60000"/>
                        <a:lumOff val="40000"/>
                      </a:schemeClr>
                    </a:solidFill>
                  </a:tcPr>
                </a:tc>
              </a:tr>
            </a:tbl>
          </a:graphicData>
        </a:graphic>
      </p:graphicFrame>
      <p:pic>
        <p:nvPicPr>
          <p:cNvPr id="9218" name="Picture 2" descr="http://pointgroup.org/wp-content/uploads/2016/08/Obzhalovanie-i-otmena-sudebnyh-reshenij.jpg"/>
          <p:cNvPicPr>
            <a:picLocks noChangeAspect="1" noChangeArrowheads="1"/>
          </p:cNvPicPr>
          <p:nvPr/>
        </p:nvPicPr>
        <p:blipFill>
          <a:blip r:embed="rId3"/>
          <a:srcRect/>
          <a:stretch>
            <a:fillRect/>
          </a:stretch>
        </p:blipFill>
        <p:spPr bwMode="auto">
          <a:xfrm>
            <a:off x="6429388" y="3429000"/>
            <a:ext cx="2439411" cy="2286016"/>
          </a:xfrm>
          <a:prstGeom prst="rect">
            <a:avLst/>
          </a:prstGeom>
          <a:noFill/>
        </p:spPr>
      </p:pic>
    </p:spTree>
  </p:cSld>
  <p:clrMapOvr>
    <a:masterClrMapping/>
  </p:clrMapOvr>
  <p:transition advTm="1897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88640"/>
            <a:ext cx="8712968" cy="646331"/>
          </a:xfrm>
          <a:prstGeom prst="rect">
            <a:avLst/>
          </a:prstGeom>
          <a:noFill/>
        </p:spPr>
        <p:txBody>
          <a:bodyPr wrap="square" rtlCol="0">
            <a:spAutoFit/>
          </a:bodyPr>
          <a:lstStyle/>
          <a:p>
            <a:pPr marL="0" lvl="1"/>
            <a:r>
              <a:rPr lang="ru-RU" b="1" dirty="0"/>
              <a:t>Развитие </a:t>
            </a:r>
            <a:r>
              <a:rPr lang="ru-RU" b="1" dirty="0" smtClean="0"/>
              <a:t>инфраструктуры</a:t>
            </a:r>
            <a:endParaRPr lang="ru-RU" dirty="0"/>
          </a:p>
          <a:p>
            <a:endParaRPr lang="ru-RU" dirty="0"/>
          </a:p>
        </p:txBody>
      </p:sp>
      <p:graphicFrame>
        <p:nvGraphicFramePr>
          <p:cNvPr id="3" name="Схема 2"/>
          <p:cNvGraphicFramePr/>
          <p:nvPr>
            <p:extLst>
              <p:ext uri="{D42A27DB-BD31-4B8C-83A1-F6EECF244321}">
                <p14:modId xmlns:p14="http://schemas.microsoft.com/office/powerpoint/2010/main" xmlns="" val="1161037466"/>
              </p:ext>
            </p:extLst>
          </p:nvPr>
        </p:nvGraphicFramePr>
        <p:xfrm>
          <a:off x="142844" y="908720"/>
          <a:ext cx="6000792" cy="58064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5714140" y="620688"/>
            <a:ext cx="3419872" cy="1569660"/>
          </a:xfrm>
          <a:prstGeom prst="rect">
            <a:avLst/>
          </a:prstGeom>
          <a:noFill/>
        </p:spPr>
        <p:txBody>
          <a:bodyPr wrap="square" rtlCol="0">
            <a:spAutoFit/>
          </a:bodyPr>
          <a:lstStyle/>
          <a:p>
            <a:pPr algn="r"/>
            <a:r>
              <a:rPr lang="ru-RU" sz="1600" b="1" dirty="0" smtClean="0"/>
              <a:t>Установка </a:t>
            </a:r>
            <a:r>
              <a:rPr lang="ru-RU" sz="1600" b="1" dirty="0"/>
              <a:t>современного высокотехнологичного оборудования с целью повышения пропускной способности сооружений и качества очистки сточных вод.</a:t>
            </a:r>
          </a:p>
        </p:txBody>
      </p:sp>
      <p:sp>
        <p:nvSpPr>
          <p:cNvPr id="5" name="TextBox 4"/>
          <p:cNvSpPr txBox="1"/>
          <p:nvPr/>
        </p:nvSpPr>
        <p:spPr>
          <a:xfrm>
            <a:off x="5949490" y="2190348"/>
            <a:ext cx="3087006" cy="1077218"/>
          </a:xfrm>
          <a:prstGeom prst="rect">
            <a:avLst/>
          </a:prstGeom>
          <a:noFill/>
        </p:spPr>
        <p:txBody>
          <a:bodyPr wrap="square" rtlCol="0">
            <a:spAutoFit/>
          </a:bodyPr>
          <a:lstStyle/>
          <a:p>
            <a:pPr algn="r"/>
            <a:r>
              <a:rPr lang="ru-RU" sz="1600" b="1" dirty="0" smtClean="0"/>
              <a:t>Консервация </a:t>
            </a:r>
            <a:r>
              <a:rPr lang="ru-RU" sz="1600" b="1" dirty="0"/>
              <a:t>всех котельных и строительство одной мощной с учетом применения современных </a:t>
            </a:r>
            <a:r>
              <a:rPr lang="ru-RU" sz="1600" b="1" dirty="0" smtClean="0"/>
              <a:t>технологий</a:t>
            </a:r>
            <a:endParaRPr lang="ru-RU" sz="1600" b="1" dirty="0"/>
          </a:p>
        </p:txBody>
      </p:sp>
      <p:sp>
        <p:nvSpPr>
          <p:cNvPr id="6" name="TextBox 5"/>
          <p:cNvSpPr txBox="1"/>
          <p:nvPr/>
        </p:nvSpPr>
        <p:spPr>
          <a:xfrm>
            <a:off x="5580112" y="3277229"/>
            <a:ext cx="3553900" cy="1569660"/>
          </a:xfrm>
          <a:prstGeom prst="rect">
            <a:avLst/>
          </a:prstGeom>
          <a:noFill/>
        </p:spPr>
        <p:txBody>
          <a:bodyPr wrap="square" rtlCol="0">
            <a:spAutoFit/>
          </a:bodyPr>
          <a:lstStyle/>
          <a:p>
            <a:pPr algn="r"/>
            <a:r>
              <a:rPr lang="ru-RU" sz="1600" b="1" dirty="0" smtClean="0"/>
              <a:t>Замена </a:t>
            </a:r>
            <a:r>
              <a:rPr lang="ru-RU" sz="1600" b="1" dirty="0"/>
              <a:t>изношенного оборудования систем тепло-, водоснабжения и </a:t>
            </a:r>
            <a:r>
              <a:rPr lang="ru-RU" sz="1600" b="1" dirty="0" smtClean="0"/>
              <a:t>водоотведения, применяя </a:t>
            </a:r>
            <a:r>
              <a:rPr lang="ru-RU" sz="1600" b="1" dirty="0"/>
              <a:t>современные ресурсосберегающие, экологически безопасные </a:t>
            </a:r>
            <a:r>
              <a:rPr lang="ru-RU" sz="1600" b="1" dirty="0" smtClean="0"/>
              <a:t>технологии.</a:t>
            </a:r>
            <a:endParaRPr lang="ru-RU" sz="1600" b="1" dirty="0"/>
          </a:p>
        </p:txBody>
      </p:sp>
      <p:sp>
        <p:nvSpPr>
          <p:cNvPr id="7" name="TextBox 6"/>
          <p:cNvSpPr txBox="1"/>
          <p:nvPr/>
        </p:nvSpPr>
        <p:spPr>
          <a:xfrm>
            <a:off x="5580113" y="4846889"/>
            <a:ext cx="3553900" cy="861774"/>
          </a:xfrm>
          <a:prstGeom prst="rect">
            <a:avLst/>
          </a:prstGeom>
          <a:noFill/>
        </p:spPr>
        <p:txBody>
          <a:bodyPr wrap="square" rtlCol="0">
            <a:spAutoFit/>
          </a:bodyPr>
          <a:lstStyle/>
          <a:p>
            <a:pPr algn="r"/>
            <a:r>
              <a:rPr lang="ru-RU" sz="1600" b="1" dirty="0" smtClean="0"/>
              <a:t>Установка </a:t>
            </a:r>
            <a:r>
              <a:rPr lang="ru-RU" sz="1600" b="1" dirty="0"/>
              <a:t>приборов учёта потребления коммунальных ресурсов в </a:t>
            </a:r>
            <a:r>
              <a:rPr lang="ru-RU" sz="1600" b="1" dirty="0" smtClean="0"/>
              <a:t>учреждениях</a:t>
            </a:r>
            <a:endParaRPr lang="ru-RU" dirty="0"/>
          </a:p>
        </p:txBody>
      </p:sp>
      <p:sp>
        <p:nvSpPr>
          <p:cNvPr id="8" name="TextBox 7"/>
          <p:cNvSpPr txBox="1"/>
          <p:nvPr/>
        </p:nvSpPr>
        <p:spPr>
          <a:xfrm>
            <a:off x="5714140" y="5877272"/>
            <a:ext cx="3456383" cy="584775"/>
          </a:xfrm>
          <a:prstGeom prst="rect">
            <a:avLst/>
          </a:prstGeom>
          <a:noFill/>
        </p:spPr>
        <p:txBody>
          <a:bodyPr wrap="square" rtlCol="0">
            <a:spAutoFit/>
          </a:bodyPr>
          <a:lstStyle/>
          <a:p>
            <a:pPr algn="r"/>
            <a:r>
              <a:rPr lang="ru-RU" sz="1600" b="1" dirty="0" smtClean="0"/>
              <a:t>Усиление </a:t>
            </a:r>
            <a:r>
              <a:rPr lang="ru-RU" sz="1600" b="1" dirty="0"/>
              <a:t>водоснабжением жителей </a:t>
            </a:r>
            <a:r>
              <a:rPr lang="ru-RU" sz="1600" b="1" dirty="0" err="1"/>
              <a:t>пгт</a:t>
            </a:r>
            <a:r>
              <a:rPr lang="ru-RU" sz="1600" b="1" dirty="0"/>
              <a:t>. </a:t>
            </a:r>
            <a:r>
              <a:rPr lang="ru-RU" sz="1600" b="1" dirty="0" smtClean="0"/>
              <a:t>Чернышевск</a:t>
            </a:r>
            <a:endParaRPr lang="ru-RU" sz="1600" b="1" dirty="0"/>
          </a:p>
        </p:txBody>
      </p:sp>
      <p:sp>
        <p:nvSpPr>
          <p:cNvPr id="9" name="Стрелка вправо 8"/>
          <p:cNvSpPr/>
          <p:nvPr/>
        </p:nvSpPr>
        <p:spPr>
          <a:xfrm>
            <a:off x="5423051" y="1145486"/>
            <a:ext cx="285313" cy="357190"/>
          </a:xfrm>
          <a:prstGeom prst="rightArrow">
            <a:avLst>
              <a:gd name="adj1" fmla="val 50000"/>
              <a:gd name="adj2" fmla="val 63333"/>
            </a:avLst>
          </a:prstGeom>
          <a:solidFill>
            <a:schemeClr val="tx2">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10" name="Стрелка вправо 9"/>
          <p:cNvSpPr/>
          <p:nvPr/>
        </p:nvSpPr>
        <p:spPr>
          <a:xfrm>
            <a:off x="5423051" y="2371767"/>
            <a:ext cx="285313" cy="357190"/>
          </a:xfrm>
          <a:prstGeom prst="rightArrow">
            <a:avLst>
              <a:gd name="adj1" fmla="val 50000"/>
              <a:gd name="adj2" fmla="val 63333"/>
            </a:avLst>
          </a:prstGeom>
          <a:solidFill>
            <a:schemeClr val="tx2">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11" name="Стрелка вправо 10"/>
          <p:cNvSpPr/>
          <p:nvPr/>
        </p:nvSpPr>
        <p:spPr>
          <a:xfrm>
            <a:off x="5437456" y="3573016"/>
            <a:ext cx="285313" cy="357190"/>
          </a:xfrm>
          <a:prstGeom prst="rightArrow">
            <a:avLst>
              <a:gd name="adj1" fmla="val 50000"/>
              <a:gd name="adj2" fmla="val 63333"/>
            </a:avLst>
          </a:prstGeom>
          <a:solidFill>
            <a:schemeClr val="tx2">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12" name="Стрелка вправо 11"/>
          <p:cNvSpPr/>
          <p:nvPr/>
        </p:nvSpPr>
        <p:spPr>
          <a:xfrm>
            <a:off x="5438298" y="4811534"/>
            <a:ext cx="285313" cy="357190"/>
          </a:xfrm>
          <a:prstGeom prst="rightArrow">
            <a:avLst>
              <a:gd name="adj1" fmla="val 50000"/>
              <a:gd name="adj2" fmla="val 63333"/>
            </a:avLst>
          </a:prstGeom>
          <a:solidFill>
            <a:schemeClr val="tx2">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
        <p:nvSpPr>
          <p:cNvPr id="13" name="Стрелка вправо 12"/>
          <p:cNvSpPr/>
          <p:nvPr/>
        </p:nvSpPr>
        <p:spPr>
          <a:xfrm>
            <a:off x="5410880" y="5991064"/>
            <a:ext cx="285313" cy="357190"/>
          </a:xfrm>
          <a:prstGeom prst="rightArrow">
            <a:avLst>
              <a:gd name="adj1" fmla="val 50000"/>
              <a:gd name="adj2" fmla="val 63333"/>
            </a:avLst>
          </a:prstGeom>
          <a:solidFill>
            <a:schemeClr val="tx2">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2233236193"/>
      </p:ext>
    </p:extLst>
  </p:cSld>
  <p:clrMapOvr>
    <a:masterClrMapping/>
  </p:clrMapOvr>
  <p:transition advTm="24087"/>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03" y="62177"/>
            <a:ext cx="8712969" cy="646331"/>
          </a:xfrm>
          <a:prstGeom prst="rect">
            <a:avLst/>
          </a:prstGeom>
          <a:noFill/>
        </p:spPr>
        <p:txBody>
          <a:bodyPr wrap="square" rtlCol="0">
            <a:spAutoFit/>
          </a:bodyPr>
          <a:lstStyle/>
          <a:p>
            <a:pPr marL="0" lvl="1"/>
            <a:r>
              <a:rPr lang="ru-RU" b="1" dirty="0"/>
              <a:t>Развитие </a:t>
            </a:r>
            <a:r>
              <a:rPr lang="ru-RU" b="1" dirty="0" smtClean="0"/>
              <a:t>автотранспортной инфраструктуры</a:t>
            </a:r>
            <a:endParaRPr lang="ru-RU" dirty="0"/>
          </a:p>
          <a:p>
            <a:endParaRPr lang="ru-RU" dirty="0"/>
          </a:p>
        </p:txBody>
      </p:sp>
      <p:graphicFrame>
        <p:nvGraphicFramePr>
          <p:cNvPr id="3" name="Схема 2"/>
          <p:cNvGraphicFramePr/>
          <p:nvPr>
            <p:extLst>
              <p:ext uri="{D42A27DB-BD31-4B8C-83A1-F6EECF244321}">
                <p14:modId xmlns:p14="http://schemas.microsoft.com/office/powerpoint/2010/main" xmlns="" val="3625828806"/>
              </p:ext>
            </p:extLst>
          </p:nvPr>
        </p:nvGraphicFramePr>
        <p:xfrm>
          <a:off x="179512" y="548680"/>
          <a:ext cx="6000792" cy="5806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5652120" y="373414"/>
            <a:ext cx="3384376" cy="4524315"/>
          </a:xfrm>
          <a:prstGeom prst="rect">
            <a:avLst/>
          </a:prstGeom>
          <a:noFill/>
        </p:spPr>
        <p:txBody>
          <a:bodyPr wrap="square" rtlCol="0">
            <a:spAutoFit/>
          </a:bodyPr>
          <a:lstStyle/>
          <a:p>
            <a:pPr algn="r"/>
            <a:r>
              <a:rPr lang="ru-RU" sz="1600" b="1" dirty="0" smtClean="0"/>
              <a:t>Примыканий</a:t>
            </a:r>
            <a:r>
              <a:rPr lang="ru-RU" b="1" dirty="0" smtClean="0"/>
              <a:t> </a:t>
            </a:r>
            <a:r>
              <a:rPr lang="ru-RU" b="1" dirty="0"/>
              <a:t>от федеральной трассы до </a:t>
            </a:r>
            <a:r>
              <a:rPr lang="ru-RU" b="1" dirty="0" err="1"/>
              <a:t>пгт</a:t>
            </a:r>
            <a:r>
              <a:rPr lang="ru-RU" b="1" dirty="0"/>
              <a:t>. Чернышевск, </a:t>
            </a:r>
            <a:r>
              <a:rPr lang="ru-RU" b="1" dirty="0" err="1"/>
              <a:t>пгт</a:t>
            </a:r>
            <a:r>
              <a:rPr lang="ru-RU" b="1" dirty="0"/>
              <a:t>. Аксеново-Зиловское, с. </a:t>
            </a:r>
            <a:r>
              <a:rPr lang="ru-RU" b="1" dirty="0" err="1"/>
              <a:t>Урюм</a:t>
            </a:r>
            <a:r>
              <a:rPr lang="ru-RU" b="1" dirty="0"/>
              <a:t>, с. </a:t>
            </a:r>
            <a:r>
              <a:rPr lang="ru-RU" b="1" dirty="0" err="1"/>
              <a:t>Утан</a:t>
            </a:r>
            <a:r>
              <a:rPr lang="ru-RU" b="1" dirty="0"/>
              <a:t>, асфальтирование подъезда до </a:t>
            </a:r>
            <a:r>
              <a:rPr lang="ru-RU" b="1" dirty="0" err="1"/>
              <a:t>пгт.Жирекен</a:t>
            </a:r>
            <a:r>
              <a:rPr lang="ru-RU" b="1" dirty="0"/>
              <a:t>, асфальтовое покрытие до с. </a:t>
            </a:r>
            <a:r>
              <a:rPr lang="ru-RU" b="1" dirty="0" err="1"/>
              <a:t>Новоильинск</a:t>
            </a:r>
            <a:r>
              <a:rPr lang="ru-RU" b="1" dirty="0"/>
              <a:t>, строительство дороги до с. </a:t>
            </a:r>
            <a:r>
              <a:rPr lang="ru-RU" b="1" dirty="0" err="1"/>
              <a:t>Бородинск</a:t>
            </a:r>
            <a:r>
              <a:rPr lang="ru-RU" b="1" dirty="0"/>
              <a:t>. Строительство дополнительного моста через р. </a:t>
            </a:r>
            <a:r>
              <a:rPr lang="ru-RU" b="1" dirty="0" err="1"/>
              <a:t>Алеур</a:t>
            </a:r>
            <a:r>
              <a:rPr lang="ru-RU" b="1" dirty="0"/>
              <a:t>, в </a:t>
            </a:r>
            <a:r>
              <a:rPr lang="ru-RU" b="1" dirty="0" err="1"/>
              <a:t>пгт</a:t>
            </a:r>
            <a:r>
              <a:rPr lang="ru-RU" b="1" dirty="0"/>
              <a:t>. Чернышевск, реконструкция действующего моста чрез р. </a:t>
            </a:r>
            <a:r>
              <a:rPr lang="ru-RU" b="1" dirty="0" err="1"/>
              <a:t>Алеур</a:t>
            </a:r>
            <a:r>
              <a:rPr lang="ru-RU" b="1" dirty="0"/>
              <a:t> в </a:t>
            </a:r>
            <a:r>
              <a:rPr lang="ru-RU" b="1" dirty="0" err="1"/>
              <a:t>пгт</a:t>
            </a:r>
            <a:r>
              <a:rPr lang="ru-RU" b="1" dirty="0"/>
              <a:t>. Чернышевск, организация парковочных мест в </a:t>
            </a:r>
            <a:r>
              <a:rPr lang="ru-RU" b="1" dirty="0" err="1"/>
              <a:t>пгт</a:t>
            </a:r>
            <a:r>
              <a:rPr lang="ru-RU" b="1" dirty="0"/>
              <a:t>. Чернышевск</a:t>
            </a:r>
          </a:p>
        </p:txBody>
      </p:sp>
      <p:sp>
        <p:nvSpPr>
          <p:cNvPr id="5" name="Стрелка вправо 4"/>
          <p:cNvSpPr/>
          <p:nvPr/>
        </p:nvSpPr>
        <p:spPr>
          <a:xfrm>
            <a:off x="5391522" y="823904"/>
            <a:ext cx="285313" cy="357190"/>
          </a:xfrm>
          <a:prstGeom prst="rightArrow">
            <a:avLst>
              <a:gd name="adj1" fmla="val 50000"/>
              <a:gd name="adj2" fmla="val 63333"/>
            </a:avLst>
          </a:prstGeom>
          <a:solidFill>
            <a:schemeClr val="tx2">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3168765504"/>
      </p:ext>
    </p:extLst>
  </p:cSld>
  <p:clrMapOvr>
    <a:masterClrMapping/>
  </p:clrMapOvr>
  <p:transition advTm="27846"/>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1" y="108510"/>
            <a:ext cx="8712969" cy="646331"/>
          </a:xfrm>
          <a:prstGeom prst="rect">
            <a:avLst/>
          </a:prstGeom>
          <a:noFill/>
        </p:spPr>
        <p:txBody>
          <a:bodyPr wrap="square" rtlCol="0">
            <a:spAutoFit/>
          </a:bodyPr>
          <a:lstStyle/>
          <a:p>
            <a:pPr marL="0" lvl="1"/>
            <a:r>
              <a:rPr lang="ru-RU" b="1" dirty="0"/>
              <a:t>Развитие </a:t>
            </a:r>
            <a:r>
              <a:rPr lang="ru-RU" b="1" dirty="0" smtClean="0"/>
              <a:t>информационно-телекоммуникационной  </a:t>
            </a:r>
            <a:r>
              <a:rPr lang="ru-RU" b="1" dirty="0"/>
              <a:t>инфраструктуры</a:t>
            </a:r>
            <a:endParaRPr lang="ru-RU" dirty="0"/>
          </a:p>
          <a:p>
            <a:endParaRPr lang="ru-RU" dirty="0"/>
          </a:p>
        </p:txBody>
      </p:sp>
      <p:graphicFrame>
        <p:nvGraphicFramePr>
          <p:cNvPr id="3" name="Схема 2"/>
          <p:cNvGraphicFramePr/>
          <p:nvPr>
            <p:extLst>
              <p:ext uri="{D42A27DB-BD31-4B8C-83A1-F6EECF244321}">
                <p14:modId xmlns:p14="http://schemas.microsoft.com/office/powerpoint/2010/main" xmlns="" val="932398858"/>
              </p:ext>
            </p:extLst>
          </p:nvPr>
        </p:nvGraphicFramePr>
        <p:xfrm>
          <a:off x="262040" y="620688"/>
          <a:ext cx="8630440" cy="5908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052250266"/>
      </p:ext>
    </p:extLst>
  </p:cSld>
  <p:clrMapOvr>
    <a:masterClrMapping/>
  </p:clrMapOvr>
  <p:transition advTm="18252"/>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30565"/>
            <a:ext cx="8784976" cy="1200329"/>
          </a:xfrm>
          <a:prstGeom prst="rect">
            <a:avLst/>
          </a:prstGeom>
          <a:noFill/>
        </p:spPr>
        <p:txBody>
          <a:bodyPr wrap="square" rtlCol="0">
            <a:spAutoFit/>
          </a:bodyPr>
          <a:lstStyle/>
          <a:p>
            <a:pPr marL="0" lvl="1"/>
            <a:r>
              <a:rPr lang="ru-RU" b="1" dirty="0"/>
              <a:t>Развитие </a:t>
            </a:r>
            <a:r>
              <a:rPr lang="ru-RU" b="1" dirty="0" smtClean="0"/>
              <a:t>инфраструктуры. </a:t>
            </a:r>
            <a:r>
              <a:rPr lang="ru-RU" dirty="0"/>
              <a:t>По итогам исполнения мероприятий, направленных  на развитие  </a:t>
            </a:r>
            <a:r>
              <a:rPr lang="ru-RU" dirty="0" smtClean="0"/>
              <a:t>инфраструктуры </a:t>
            </a:r>
            <a:r>
              <a:rPr lang="ru-RU" dirty="0"/>
              <a:t>планируется достичь следующих результатов: </a:t>
            </a:r>
          </a:p>
          <a:p>
            <a:pPr marL="0" lvl="1"/>
            <a:endParaRPr lang="ru-RU" dirty="0"/>
          </a:p>
          <a:p>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xmlns="" val="4115032911"/>
              </p:ext>
            </p:extLst>
          </p:nvPr>
        </p:nvGraphicFramePr>
        <p:xfrm>
          <a:off x="179511" y="836514"/>
          <a:ext cx="8856986" cy="5592883"/>
        </p:xfrm>
        <a:graphic>
          <a:graphicData uri="http://schemas.openxmlformats.org/drawingml/2006/table">
            <a:tbl>
              <a:tblPr firstRow="1" bandRow="1">
                <a:tableStyleId>{BC89EF96-8CEA-46FF-86C4-4CE0E7609802}</a:tableStyleId>
              </a:tblPr>
              <a:tblGrid>
                <a:gridCol w="4785631"/>
                <a:gridCol w="999979"/>
                <a:gridCol w="1071409"/>
                <a:gridCol w="857130"/>
                <a:gridCol w="1142837"/>
              </a:tblGrid>
              <a:tr h="726323">
                <a:tc>
                  <a:txBody>
                    <a:bodyPr/>
                    <a:lstStyle/>
                    <a:p>
                      <a:r>
                        <a:rPr lang="ru-RU" sz="1800" kern="1200" dirty="0" smtClean="0"/>
                        <a:t>Показатели</a:t>
                      </a:r>
                      <a:endParaRPr lang="ru-RU" dirty="0">
                        <a:solidFill>
                          <a:schemeClr val="tx1"/>
                        </a:solidFill>
                      </a:endParaRPr>
                    </a:p>
                  </a:txBody>
                  <a:tcPr/>
                </a:tc>
                <a:tc>
                  <a:txBody>
                    <a:bodyPr/>
                    <a:lstStyle/>
                    <a:p>
                      <a:pPr marL="0" algn="ctr" defTabSz="914400" rtl="0" eaLnBrk="1" latinLnBrk="0" hangingPunct="1">
                        <a:lnSpc>
                          <a:spcPct val="115000"/>
                        </a:lnSpc>
                        <a:spcAft>
                          <a:spcPts val="0"/>
                        </a:spcAft>
                      </a:pPr>
                      <a:r>
                        <a:rPr lang="ru-RU" sz="1800" kern="1200" dirty="0" smtClean="0"/>
                        <a:t>2017 </a:t>
                      </a:r>
                    </a:p>
                    <a:p>
                      <a:pPr marL="0" algn="ctr" defTabSz="914400" rtl="0" eaLnBrk="1" latinLnBrk="0" hangingPunct="1">
                        <a:lnSpc>
                          <a:spcPct val="115000"/>
                        </a:lnSpc>
                        <a:spcAft>
                          <a:spcPts val="0"/>
                        </a:spcAft>
                      </a:pPr>
                      <a:r>
                        <a:rPr lang="ru-RU" sz="1800" kern="1200" dirty="0" smtClean="0"/>
                        <a:t>факт</a:t>
                      </a:r>
                      <a:endParaRPr lang="ru-RU" sz="1800" b="1" kern="1200" dirty="0" smtClean="0">
                        <a:solidFill>
                          <a:schemeClr val="tx1"/>
                        </a:solidFill>
                        <a:latin typeface="+mn-lt"/>
                        <a:ea typeface="+mn-ea"/>
                        <a:cs typeface="+mn-cs"/>
                      </a:endParaRPr>
                    </a:p>
                  </a:txBody>
                  <a:tcPr marL="68580" marR="68580" marT="0" marB="0"/>
                </a:tc>
                <a:tc>
                  <a:txBody>
                    <a:bodyPr/>
                    <a:lstStyle/>
                    <a:p>
                      <a:pPr marL="0" algn="ctr" defTabSz="914400" rtl="0" eaLnBrk="1" latinLnBrk="0" hangingPunct="1">
                        <a:lnSpc>
                          <a:spcPct val="115000"/>
                        </a:lnSpc>
                        <a:spcAft>
                          <a:spcPts val="0"/>
                        </a:spcAft>
                      </a:pPr>
                      <a:r>
                        <a:rPr lang="ru-RU" sz="1800" kern="1200" dirty="0" smtClean="0"/>
                        <a:t>2018 оценка</a:t>
                      </a:r>
                      <a:endParaRPr lang="ru-RU" sz="1800" b="1" kern="1200" dirty="0" smtClean="0">
                        <a:solidFill>
                          <a:schemeClr val="tx1"/>
                        </a:solidFill>
                        <a:latin typeface="+mn-lt"/>
                        <a:ea typeface="+mn-ea"/>
                        <a:cs typeface="+mn-cs"/>
                      </a:endParaRPr>
                    </a:p>
                  </a:txBody>
                  <a:tcPr marL="68580" marR="68580" marT="0" marB="0"/>
                </a:tc>
                <a:tc>
                  <a:txBody>
                    <a:bodyPr/>
                    <a:lstStyle/>
                    <a:p>
                      <a:pPr algn="ctr"/>
                      <a:r>
                        <a:rPr lang="ru-RU" sz="1800" kern="1200" dirty="0" smtClean="0"/>
                        <a:t>2030</a:t>
                      </a:r>
                      <a:endParaRPr lang="ru-RU" dirty="0">
                        <a:solidFill>
                          <a:schemeClr val="tx1"/>
                        </a:solidFill>
                      </a:endParaRPr>
                    </a:p>
                  </a:txBody>
                  <a:tcPr/>
                </a:tc>
                <a:tc>
                  <a:txBody>
                    <a:bodyPr/>
                    <a:lstStyle/>
                    <a:p>
                      <a:pPr algn="ctr"/>
                      <a:r>
                        <a:rPr lang="ru-RU" dirty="0" smtClean="0">
                          <a:solidFill>
                            <a:schemeClr val="tx1"/>
                          </a:solidFill>
                        </a:rPr>
                        <a:t>к уровню 2017 г., %</a:t>
                      </a:r>
                      <a:endParaRPr lang="ru-RU" dirty="0">
                        <a:solidFill>
                          <a:schemeClr val="tx1"/>
                        </a:solidFill>
                      </a:endParaRPr>
                    </a:p>
                  </a:txBody>
                  <a:tcPr/>
                </a:tc>
              </a:tr>
              <a:tr h="1234946">
                <a:tc>
                  <a:txBody>
                    <a:bodyPr/>
                    <a:lstStyle/>
                    <a:p>
                      <a:r>
                        <a:rPr lang="ru-RU" sz="1400" b="1" i="0" kern="1200" dirty="0" smtClean="0">
                          <a:solidFill>
                            <a:schemeClr val="tx1"/>
                          </a:solidFill>
                          <a:effectLst/>
                          <a:latin typeface="+mn-lt"/>
                          <a:ea typeface="+mn-ea"/>
                          <a:cs typeface="+mn-cs"/>
                        </a:rPr>
                        <a:t>Доля протяжённости сетей</a:t>
                      </a:r>
                    </a:p>
                    <a:p>
                      <a:r>
                        <a:rPr lang="ru-RU" sz="1400" b="1" i="0" kern="1200" dirty="0" smtClean="0">
                          <a:solidFill>
                            <a:schemeClr val="tx1"/>
                          </a:solidFill>
                          <a:effectLst/>
                          <a:latin typeface="+mn-lt"/>
                          <a:ea typeface="+mn-ea"/>
                          <a:cs typeface="+mn-cs"/>
                        </a:rPr>
                        <a:t>теплоснабжения, нуждающихся в</a:t>
                      </a:r>
                    </a:p>
                    <a:p>
                      <a:r>
                        <a:rPr lang="ru-RU" sz="1400" b="1" i="0" kern="1200" dirty="0" smtClean="0">
                          <a:solidFill>
                            <a:schemeClr val="tx1"/>
                          </a:solidFill>
                          <a:effectLst/>
                          <a:latin typeface="+mn-lt"/>
                          <a:ea typeface="+mn-ea"/>
                          <a:cs typeface="+mn-cs"/>
                        </a:rPr>
                        <a:t>замене,</a:t>
                      </a:r>
                    </a:p>
                    <a:p>
                      <a:r>
                        <a:rPr lang="ru-RU" sz="1400" b="1" i="0" kern="1200" dirty="0" smtClean="0">
                          <a:solidFill>
                            <a:schemeClr val="tx1"/>
                          </a:solidFill>
                          <a:effectLst/>
                          <a:latin typeface="+mn-lt"/>
                          <a:ea typeface="+mn-ea"/>
                          <a:cs typeface="+mn-cs"/>
                        </a:rPr>
                        <a:t>в общей протяжённости сетей</a:t>
                      </a:r>
                    </a:p>
                    <a:p>
                      <a:r>
                        <a:rPr lang="ru-RU" sz="1400" b="1" i="0" kern="1200" dirty="0" smtClean="0">
                          <a:solidFill>
                            <a:schemeClr val="tx1"/>
                          </a:solidFill>
                          <a:effectLst/>
                          <a:latin typeface="+mn-lt"/>
                          <a:ea typeface="+mn-ea"/>
                          <a:cs typeface="+mn-cs"/>
                        </a:rPr>
                        <a:t>теплоснабжения, %</a:t>
                      </a:r>
                      <a:endParaRPr lang="ru-RU" sz="14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i="0" dirty="0" smtClean="0">
                          <a:solidFill>
                            <a:schemeClr val="tx1"/>
                          </a:solidFill>
                          <a:effectLst/>
                          <a:latin typeface="+mn-lt"/>
                        </a:rPr>
                        <a:t>60,0 </a:t>
                      </a:r>
                      <a:endParaRPr lang="ru-RU" sz="1600" b="1" dirty="0">
                        <a:solidFill>
                          <a:schemeClr val="tx1"/>
                        </a:solidFill>
                        <a:latin typeface="+mn-lt"/>
                      </a:endParaRPr>
                    </a:p>
                  </a:txBody>
                  <a:tcPr marL="68580" marR="68580" marT="0" marB="0"/>
                </a:tc>
                <a:tc>
                  <a:txBody>
                    <a:bodyPr/>
                    <a:lstStyle/>
                    <a:p>
                      <a:pPr algn="ctr">
                        <a:lnSpc>
                          <a:spcPct val="115000"/>
                        </a:lnSpc>
                        <a:spcAft>
                          <a:spcPts val="0"/>
                        </a:spcAft>
                      </a:pPr>
                      <a:r>
                        <a:rPr lang="ru-RU" sz="1600" b="1" i="0" dirty="0" smtClean="0">
                          <a:solidFill>
                            <a:schemeClr val="tx1"/>
                          </a:solidFill>
                          <a:effectLst/>
                          <a:latin typeface="+mn-lt"/>
                        </a:rPr>
                        <a:t>57,5</a:t>
                      </a:r>
                      <a:endParaRPr lang="ru-RU" sz="1600" b="1" dirty="0">
                        <a:solidFill>
                          <a:schemeClr val="tx1"/>
                        </a:solidFill>
                        <a:latin typeface="+mn-lt"/>
                      </a:endParaRPr>
                    </a:p>
                  </a:txBody>
                  <a:tcPr marL="68580" marR="68580" marT="0" marB="0"/>
                </a:tc>
                <a:tc>
                  <a:txBody>
                    <a:bodyPr/>
                    <a:lstStyle/>
                    <a:p>
                      <a:pPr marL="0" indent="-36830" algn="ctr" defTabSz="914400" rtl="0" eaLnBrk="1" latinLnBrk="0" hangingPunct="1">
                        <a:lnSpc>
                          <a:spcPct val="115000"/>
                        </a:lnSpc>
                        <a:spcAft>
                          <a:spcPts val="0"/>
                        </a:spcAft>
                      </a:pPr>
                      <a:r>
                        <a:rPr lang="ru-RU" sz="1600" b="1" kern="1200" dirty="0" smtClean="0">
                          <a:solidFill>
                            <a:schemeClr val="tx1"/>
                          </a:solidFill>
                          <a:latin typeface="+mn-lt"/>
                          <a:ea typeface="+mn-ea"/>
                          <a:cs typeface="+mn-cs"/>
                        </a:rPr>
                        <a:t>29,4</a:t>
                      </a:r>
                      <a:endParaRPr lang="ru-RU" sz="1600" b="1" kern="1200" dirty="0">
                        <a:solidFill>
                          <a:schemeClr val="tx1"/>
                        </a:solidFill>
                        <a:latin typeface="+mn-lt"/>
                        <a:ea typeface="+mn-ea"/>
                        <a:cs typeface="+mn-cs"/>
                      </a:endParaRPr>
                    </a:p>
                  </a:txBody>
                  <a:tcPr/>
                </a:tc>
                <a:tc>
                  <a:txBody>
                    <a:bodyPr/>
                    <a:lstStyle/>
                    <a:p>
                      <a:pPr marL="0" indent="-36830" algn="ctr" defTabSz="914400" rtl="0" eaLnBrk="1" latinLnBrk="0" hangingPunct="1">
                        <a:lnSpc>
                          <a:spcPct val="115000"/>
                        </a:lnSpc>
                        <a:spcAft>
                          <a:spcPts val="0"/>
                        </a:spcAft>
                      </a:pPr>
                      <a:r>
                        <a:rPr lang="ru-RU" sz="1600" b="1" kern="1200" dirty="0" smtClean="0">
                          <a:solidFill>
                            <a:schemeClr val="tx1"/>
                          </a:solidFill>
                          <a:latin typeface="+mn-lt"/>
                          <a:ea typeface="+mn-ea"/>
                          <a:cs typeface="+mn-cs"/>
                        </a:rPr>
                        <a:t>51</a:t>
                      </a:r>
                      <a:endParaRPr lang="ru-RU" sz="1600" b="1" kern="1200" dirty="0">
                        <a:solidFill>
                          <a:schemeClr val="tx1"/>
                        </a:solidFill>
                        <a:latin typeface="+mn-lt"/>
                        <a:ea typeface="+mn-ea"/>
                        <a:cs typeface="+mn-cs"/>
                      </a:endParaRPr>
                    </a:p>
                  </a:txBody>
                  <a:tcPr/>
                </a:tc>
              </a:tr>
              <a:tr h="1210538">
                <a:tc>
                  <a:txBody>
                    <a:bodyPr/>
                    <a:lstStyle/>
                    <a:p>
                      <a:r>
                        <a:rPr lang="ru-RU" sz="1400" b="1" i="0" kern="1200" dirty="0" smtClean="0">
                          <a:solidFill>
                            <a:schemeClr val="tx1"/>
                          </a:solidFill>
                          <a:effectLst/>
                          <a:latin typeface="+mn-lt"/>
                          <a:ea typeface="+mn-ea"/>
                          <a:cs typeface="+mn-cs"/>
                        </a:rPr>
                        <a:t>Доля протяжённости сетей</a:t>
                      </a:r>
                    </a:p>
                    <a:p>
                      <a:r>
                        <a:rPr lang="ru-RU" sz="1400" b="1" i="0" kern="1200" dirty="0" smtClean="0">
                          <a:solidFill>
                            <a:schemeClr val="tx1"/>
                          </a:solidFill>
                          <a:effectLst/>
                          <a:latin typeface="+mn-lt"/>
                          <a:ea typeface="+mn-ea"/>
                          <a:cs typeface="+mn-cs"/>
                        </a:rPr>
                        <a:t>водоснабжения,</a:t>
                      </a:r>
                    </a:p>
                    <a:p>
                      <a:r>
                        <a:rPr lang="ru-RU" sz="1400" b="1" i="0" kern="1200" dirty="0" smtClean="0">
                          <a:solidFill>
                            <a:schemeClr val="tx1"/>
                          </a:solidFill>
                          <a:effectLst/>
                          <a:latin typeface="+mn-lt"/>
                          <a:ea typeface="+mn-ea"/>
                          <a:cs typeface="+mn-cs"/>
                        </a:rPr>
                        <a:t>нуждающихся в замене,</a:t>
                      </a:r>
                    </a:p>
                    <a:p>
                      <a:r>
                        <a:rPr lang="ru-RU" sz="1400" b="1" i="0" kern="1200" dirty="0" smtClean="0">
                          <a:solidFill>
                            <a:schemeClr val="tx1"/>
                          </a:solidFill>
                          <a:effectLst/>
                          <a:latin typeface="+mn-lt"/>
                          <a:ea typeface="+mn-ea"/>
                          <a:cs typeface="+mn-cs"/>
                        </a:rPr>
                        <a:t>в общей протяжённости сетей</a:t>
                      </a:r>
                    </a:p>
                    <a:p>
                      <a:r>
                        <a:rPr lang="ru-RU" sz="1400" b="1" i="0" kern="1200" dirty="0" smtClean="0">
                          <a:solidFill>
                            <a:schemeClr val="tx1"/>
                          </a:solidFill>
                          <a:effectLst/>
                          <a:latin typeface="+mn-lt"/>
                          <a:ea typeface="+mn-ea"/>
                          <a:cs typeface="+mn-cs"/>
                        </a:rPr>
                        <a:t>водоснабжения, %</a:t>
                      </a:r>
                      <a:endParaRPr lang="ru-RU" sz="14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57,7</a:t>
                      </a:r>
                      <a:endParaRPr lang="ru-RU" sz="1600" b="1" dirty="0">
                        <a:solidFill>
                          <a:schemeClr val="tx1"/>
                        </a:solidFill>
                        <a:latin typeface="+mn-lt"/>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57,7</a:t>
                      </a:r>
                      <a:endParaRPr lang="ru-RU" sz="1600" b="1" dirty="0">
                        <a:solidFill>
                          <a:schemeClr val="tx1"/>
                        </a:solidFill>
                        <a:latin typeface="+mn-lt"/>
                      </a:endParaRPr>
                    </a:p>
                  </a:txBody>
                  <a:tcPr marL="68580" marR="68580" marT="0" marB="0"/>
                </a:tc>
                <a:tc>
                  <a:txBody>
                    <a:bodyPr/>
                    <a:lstStyle/>
                    <a:p>
                      <a:pPr indent="-36830" algn="ctr">
                        <a:lnSpc>
                          <a:spcPct val="115000"/>
                        </a:lnSpc>
                        <a:spcAft>
                          <a:spcPts val="0"/>
                        </a:spcAft>
                      </a:pPr>
                      <a:r>
                        <a:rPr lang="ru-RU" sz="1600" b="1" dirty="0" smtClean="0">
                          <a:solidFill>
                            <a:schemeClr val="tx1"/>
                          </a:solidFill>
                          <a:latin typeface="+mn-lt"/>
                        </a:rPr>
                        <a:t>18,3</a:t>
                      </a:r>
                      <a:endParaRPr lang="ru-RU" sz="1600" b="1" dirty="0">
                        <a:solidFill>
                          <a:schemeClr val="tx1"/>
                        </a:solidFill>
                        <a:latin typeface="+mn-lt"/>
                      </a:endParaRPr>
                    </a:p>
                  </a:txBody>
                  <a:tcPr marL="68580" marR="68580" marT="0" marB="0"/>
                </a:tc>
                <a:tc>
                  <a:txBody>
                    <a:bodyPr/>
                    <a:lstStyle/>
                    <a:p>
                      <a:pPr indent="-36830" algn="ctr">
                        <a:lnSpc>
                          <a:spcPct val="115000"/>
                        </a:lnSpc>
                        <a:spcAft>
                          <a:spcPts val="0"/>
                        </a:spcAft>
                      </a:pPr>
                      <a:r>
                        <a:rPr lang="ru-RU" sz="1600" b="1" dirty="0" smtClean="0">
                          <a:solidFill>
                            <a:schemeClr val="tx1"/>
                          </a:solidFill>
                          <a:latin typeface="+mn-lt"/>
                        </a:rPr>
                        <a:t>31,7</a:t>
                      </a:r>
                      <a:endParaRPr lang="ru-RU" sz="1600" b="1" dirty="0">
                        <a:solidFill>
                          <a:schemeClr val="tx1"/>
                        </a:solidFill>
                        <a:latin typeface="+mn-lt"/>
                      </a:endParaRPr>
                    </a:p>
                  </a:txBody>
                  <a:tcPr marL="68580" marR="68580" marT="0" marB="0"/>
                </a:tc>
              </a:tr>
              <a:tr h="1210538">
                <a:tc>
                  <a:txBody>
                    <a:bodyPr/>
                    <a:lstStyle/>
                    <a:p>
                      <a:r>
                        <a:rPr lang="ru-RU" sz="1400" b="1" i="0" kern="1200" dirty="0" smtClean="0">
                          <a:solidFill>
                            <a:schemeClr val="tx1"/>
                          </a:solidFill>
                          <a:effectLst/>
                          <a:latin typeface="+mn-lt"/>
                          <a:ea typeface="+mn-ea"/>
                          <a:cs typeface="+mn-cs"/>
                        </a:rPr>
                        <a:t>Доля протяжённости сетей</a:t>
                      </a:r>
                    </a:p>
                    <a:p>
                      <a:r>
                        <a:rPr lang="ru-RU" sz="1400" b="1" i="0" kern="1200" dirty="0" smtClean="0">
                          <a:solidFill>
                            <a:schemeClr val="tx1"/>
                          </a:solidFill>
                          <a:effectLst/>
                          <a:latin typeface="+mn-lt"/>
                          <a:ea typeface="+mn-ea"/>
                          <a:cs typeface="+mn-cs"/>
                        </a:rPr>
                        <a:t>водоотведения, нуждающихся в</a:t>
                      </a:r>
                    </a:p>
                    <a:p>
                      <a:r>
                        <a:rPr lang="ru-RU" sz="1400" b="1" i="0" kern="1200" dirty="0" smtClean="0">
                          <a:solidFill>
                            <a:schemeClr val="tx1"/>
                          </a:solidFill>
                          <a:effectLst/>
                          <a:latin typeface="+mn-lt"/>
                          <a:ea typeface="+mn-ea"/>
                          <a:cs typeface="+mn-cs"/>
                        </a:rPr>
                        <a:t>замене,</a:t>
                      </a:r>
                    </a:p>
                    <a:p>
                      <a:r>
                        <a:rPr lang="ru-RU" sz="1400" b="1" i="0" kern="1200" dirty="0" smtClean="0">
                          <a:solidFill>
                            <a:schemeClr val="tx1"/>
                          </a:solidFill>
                          <a:effectLst/>
                          <a:latin typeface="+mn-lt"/>
                          <a:ea typeface="+mn-ea"/>
                          <a:cs typeface="+mn-cs"/>
                        </a:rPr>
                        <a:t>в общей протяжённости сетей</a:t>
                      </a:r>
                    </a:p>
                    <a:p>
                      <a:r>
                        <a:rPr lang="ru-RU" sz="1400" b="1" i="0" kern="1200" dirty="0" smtClean="0">
                          <a:solidFill>
                            <a:schemeClr val="tx1"/>
                          </a:solidFill>
                          <a:effectLst/>
                          <a:latin typeface="+mn-lt"/>
                          <a:ea typeface="+mn-ea"/>
                          <a:cs typeface="+mn-cs"/>
                        </a:rPr>
                        <a:t>водоотведения, %</a:t>
                      </a:r>
                      <a:endParaRPr lang="ru-RU" sz="14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50,6</a:t>
                      </a:r>
                      <a:endParaRPr lang="ru-RU" sz="1600" b="1" dirty="0">
                        <a:solidFill>
                          <a:schemeClr val="tx1"/>
                        </a:solidFill>
                        <a:latin typeface="+mn-lt"/>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50,3</a:t>
                      </a:r>
                      <a:endParaRPr lang="ru-RU" sz="1600" b="1" dirty="0">
                        <a:solidFill>
                          <a:schemeClr val="tx1"/>
                        </a:solidFill>
                        <a:latin typeface="+mn-lt"/>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8,6</a:t>
                      </a:r>
                      <a:endParaRPr lang="ru-RU" sz="1600" b="1" dirty="0">
                        <a:solidFill>
                          <a:schemeClr val="tx1"/>
                        </a:solidFill>
                        <a:latin typeface="+mn-lt"/>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17</a:t>
                      </a:r>
                      <a:endParaRPr lang="ru-RU" sz="1600" b="1" dirty="0">
                        <a:solidFill>
                          <a:schemeClr val="tx1"/>
                        </a:solidFill>
                        <a:latin typeface="+mn-lt"/>
                      </a:endParaRPr>
                    </a:p>
                  </a:txBody>
                  <a:tcPr marL="68580" marR="68580" marT="0" marB="0"/>
                </a:tc>
              </a:tr>
              <a:tr h="1210538">
                <a:tc>
                  <a:txBody>
                    <a:bodyPr/>
                    <a:lstStyle/>
                    <a:p>
                      <a:r>
                        <a:rPr lang="ru-RU" sz="1400" b="1" i="0" kern="1200" dirty="0" smtClean="0">
                          <a:solidFill>
                            <a:schemeClr val="tx1"/>
                          </a:solidFill>
                          <a:effectLst/>
                          <a:latin typeface="+mn-lt"/>
                          <a:ea typeface="+mn-ea"/>
                          <a:cs typeface="+mn-cs"/>
                        </a:rPr>
                        <a:t>Количество</a:t>
                      </a:r>
                    </a:p>
                    <a:p>
                      <a:r>
                        <a:rPr lang="ru-RU" sz="1400" b="1" i="0" kern="1200" dirty="0" smtClean="0">
                          <a:solidFill>
                            <a:schemeClr val="tx1"/>
                          </a:solidFill>
                          <a:effectLst/>
                          <a:latin typeface="+mn-lt"/>
                          <a:ea typeface="+mn-ea"/>
                          <a:cs typeface="+mn-cs"/>
                        </a:rPr>
                        <a:t>модернизированных/</a:t>
                      </a:r>
                    </a:p>
                    <a:p>
                      <a:r>
                        <a:rPr lang="ru-RU" sz="1400" b="1" i="0" kern="1200" dirty="0" smtClean="0">
                          <a:solidFill>
                            <a:schemeClr val="tx1"/>
                          </a:solidFill>
                          <a:effectLst/>
                          <a:latin typeface="+mn-lt"/>
                          <a:ea typeface="+mn-ea"/>
                          <a:cs typeface="+mn-cs"/>
                        </a:rPr>
                        <a:t>введенных в эксплуатацию</a:t>
                      </a:r>
                    </a:p>
                    <a:p>
                      <a:r>
                        <a:rPr lang="ru-RU" sz="1400" b="1" i="0" kern="1200" dirty="0" smtClean="0">
                          <a:solidFill>
                            <a:schemeClr val="tx1"/>
                          </a:solidFill>
                          <a:effectLst/>
                          <a:latin typeface="+mn-lt"/>
                          <a:ea typeface="+mn-ea"/>
                          <a:cs typeface="+mn-cs"/>
                        </a:rPr>
                        <a:t>объектов коммунального</a:t>
                      </a:r>
                    </a:p>
                    <a:p>
                      <a:r>
                        <a:rPr lang="ru-RU" sz="1400" b="1" i="0" kern="1200" dirty="0" smtClean="0">
                          <a:solidFill>
                            <a:schemeClr val="tx1"/>
                          </a:solidFill>
                          <a:effectLst/>
                          <a:latin typeface="+mn-lt"/>
                          <a:ea typeface="+mn-ea"/>
                          <a:cs typeface="+mn-cs"/>
                        </a:rPr>
                        <a:t>хозяйства, ед.</a:t>
                      </a:r>
                      <a:endParaRPr lang="ru-RU" sz="14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0</a:t>
                      </a:r>
                      <a:endParaRPr lang="ru-RU" sz="1600" b="1" dirty="0">
                        <a:solidFill>
                          <a:schemeClr val="tx1"/>
                        </a:solidFill>
                        <a:latin typeface="+mn-lt"/>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3</a:t>
                      </a:r>
                      <a:endParaRPr lang="ru-RU" sz="1600" b="1" dirty="0">
                        <a:solidFill>
                          <a:schemeClr val="tx1"/>
                        </a:solidFill>
                        <a:latin typeface="+mn-lt"/>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54 (всего)</a:t>
                      </a:r>
                      <a:endParaRPr lang="ru-RU" sz="1600" b="1" dirty="0">
                        <a:solidFill>
                          <a:schemeClr val="tx1"/>
                        </a:solidFill>
                        <a:latin typeface="+mn-lt"/>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a:t>
                      </a:r>
                      <a:endParaRPr lang="ru-RU" sz="1600" b="1" dirty="0">
                        <a:solidFill>
                          <a:schemeClr val="tx1"/>
                        </a:solidFill>
                        <a:latin typeface="+mn-lt"/>
                      </a:endParaRPr>
                    </a:p>
                  </a:txBody>
                  <a:tcPr marL="68580" marR="68580" marT="0" marB="0"/>
                </a:tc>
              </a:tr>
            </a:tbl>
          </a:graphicData>
        </a:graphic>
      </p:graphicFrame>
    </p:spTree>
    <p:extLst>
      <p:ext uri="{BB962C8B-B14F-4D97-AF65-F5344CB8AC3E}">
        <p14:creationId xmlns:p14="http://schemas.microsoft.com/office/powerpoint/2010/main" xmlns="" val="2153547259"/>
      </p:ext>
    </p:extLst>
  </p:cSld>
  <p:clrMapOvr>
    <a:masterClrMapping/>
  </p:clrMapOvr>
  <p:transition advTm="26411"/>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244" y="116632"/>
            <a:ext cx="8640961" cy="923330"/>
          </a:xfrm>
          <a:prstGeom prst="rect">
            <a:avLst/>
          </a:prstGeom>
          <a:noFill/>
        </p:spPr>
        <p:txBody>
          <a:bodyPr wrap="square" rtlCol="0">
            <a:spAutoFit/>
          </a:bodyPr>
          <a:lstStyle/>
          <a:p>
            <a:pPr marL="0" lvl="1"/>
            <a:r>
              <a:rPr lang="ru-RU" b="1" dirty="0"/>
              <a:t>Развитие инфраструктуры. </a:t>
            </a:r>
            <a:r>
              <a:rPr lang="ru-RU" dirty="0"/>
              <a:t>По итогам исполнения мероприятий, направленных  на развитие  инфраструктуры планируется достичь следующих результатов: </a:t>
            </a:r>
          </a:p>
          <a:p>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xmlns="" val="1281748691"/>
              </p:ext>
            </p:extLst>
          </p:nvPr>
        </p:nvGraphicFramePr>
        <p:xfrm>
          <a:off x="107503" y="764705"/>
          <a:ext cx="8856985" cy="4890109"/>
        </p:xfrm>
        <a:graphic>
          <a:graphicData uri="http://schemas.openxmlformats.org/drawingml/2006/table">
            <a:tbl>
              <a:tblPr firstRow="1" bandRow="1">
                <a:tableStyleId>{BC89EF96-8CEA-46FF-86C4-4CE0E7609802}</a:tableStyleId>
              </a:tblPr>
              <a:tblGrid>
                <a:gridCol w="4785630"/>
                <a:gridCol w="999979"/>
                <a:gridCol w="1071409"/>
                <a:gridCol w="857130"/>
                <a:gridCol w="1142837"/>
              </a:tblGrid>
              <a:tr h="640309">
                <a:tc>
                  <a:txBody>
                    <a:bodyPr/>
                    <a:lstStyle/>
                    <a:p>
                      <a:r>
                        <a:rPr lang="ru-RU" sz="1800" kern="1200" dirty="0" smtClean="0"/>
                        <a:t>Показатели</a:t>
                      </a:r>
                      <a:endParaRPr lang="ru-RU" dirty="0">
                        <a:solidFill>
                          <a:schemeClr val="tx1"/>
                        </a:solidFill>
                      </a:endParaRPr>
                    </a:p>
                  </a:txBody>
                  <a:tcPr/>
                </a:tc>
                <a:tc>
                  <a:txBody>
                    <a:bodyPr/>
                    <a:lstStyle/>
                    <a:p>
                      <a:pPr marL="0" algn="ctr" defTabSz="914400" rtl="0" eaLnBrk="1" latinLnBrk="0" hangingPunct="1">
                        <a:lnSpc>
                          <a:spcPct val="115000"/>
                        </a:lnSpc>
                        <a:spcAft>
                          <a:spcPts val="0"/>
                        </a:spcAft>
                      </a:pPr>
                      <a:r>
                        <a:rPr lang="ru-RU" sz="1800" kern="1200" dirty="0" smtClean="0"/>
                        <a:t>2017 </a:t>
                      </a:r>
                    </a:p>
                    <a:p>
                      <a:pPr marL="0" algn="ctr" defTabSz="914400" rtl="0" eaLnBrk="1" latinLnBrk="0" hangingPunct="1">
                        <a:lnSpc>
                          <a:spcPct val="115000"/>
                        </a:lnSpc>
                        <a:spcAft>
                          <a:spcPts val="0"/>
                        </a:spcAft>
                      </a:pPr>
                      <a:r>
                        <a:rPr lang="ru-RU" sz="1800" kern="1200" dirty="0" smtClean="0"/>
                        <a:t>факт</a:t>
                      </a:r>
                      <a:endParaRPr lang="ru-RU" sz="1800" b="1" kern="1200" dirty="0" smtClean="0">
                        <a:solidFill>
                          <a:schemeClr val="tx1"/>
                        </a:solidFill>
                        <a:latin typeface="+mn-lt"/>
                        <a:ea typeface="+mn-ea"/>
                        <a:cs typeface="+mn-cs"/>
                      </a:endParaRPr>
                    </a:p>
                  </a:txBody>
                  <a:tcPr marL="68580" marR="68580" marT="0" marB="0"/>
                </a:tc>
                <a:tc>
                  <a:txBody>
                    <a:bodyPr/>
                    <a:lstStyle/>
                    <a:p>
                      <a:pPr marL="0" algn="ctr" defTabSz="914400" rtl="0" eaLnBrk="1" latinLnBrk="0" hangingPunct="1">
                        <a:lnSpc>
                          <a:spcPct val="115000"/>
                        </a:lnSpc>
                        <a:spcAft>
                          <a:spcPts val="0"/>
                        </a:spcAft>
                      </a:pPr>
                      <a:r>
                        <a:rPr lang="ru-RU" sz="1800" kern="1200" dirty="0" smtClean="0"/>
                        <a:t>2018 оценка</a:t>
                      </a:r>
                      <a:endParaRPr lang="ru-RU" sz="1800" b="1" kern="1200" dirty="0" smtClean="0">
                        <a:solidFill>
                          <a:schemeClr val="tx1"/>
                        </a:solidFill>
                        <a:latin typeface="+mn-lt"/>
                        <a:ea typeface="+mn-ea"/>
                        <a:cs typeface="+mn-cs"/>
                      </a:endParaRPr>
                    </a:p>
                  </a:txBody>
                  <a:tcPr marL="68580" marR="68580" marT="0" marB="0"/>
                </a:tc>
                <a:tc>
                  <a:txBody>
                    <a:bodyPr/>
                    <a:lstStyle/>
                    <a:p>
                      <a:pPr algn="ctr"/>
                      <a:r>
                        <a:rPr lang="ru-RU" sz="1800" kern="1200" dirty="0" smtClean="0"/>
                        <a:t>2030</a:t>
                      </a:r>
                      <a:endParaRPr lang="ru-RU" dirty="0">
                        <a:solidFill>
                          <a:schemeClr val="tx1"/>
                        </a:solidFill>
                      </a:endParaRPr>
                    </a:p>
                  </a:txBody>
                  <a:tcPr/>
                </a:tc>
                <a:tc>
                  <a:txBody>
                    <a:bodyPr/>
                    <a:lstStyle/>
                    <a:p>
                      <a:pPr algn="ctr"/>
                      <a:r>
                        <a:rPr lang="ru-RU" dirty="0" smtClean="0">
                          <a:solidFill>
                            <a:schemeClr val="tx1"/>
                          </a:solidFill>
                        </a:rPr>
                        <a:t>к уровню 2017 г., %</a:t>
                      </a:r>
                      <a:endParaRPr lang="ru-RU" dirty="0">
                        <a:solidFill>
                          <a:schemeClr val="tx1"/>
                        </a:solidFill>
                      </a:endParaRPr>
                    </a:p>
                  </a:txBody>
                  <a:tcPr/>
                </a:tc>
              </a:tr>
              <a:tr h="1231898">
                <a:tc>
                  <a:txBody>
                    <a:bodyPr/>
                    <a:lstStyle/>
                    <a:p>
                      <a:r>
                        <a:rPr lang="ru-RU" sz="1600" b="1" i="0" kern="1200" dirty="0" smtClean="0">
                          <a:solidFill>
                            <a:schemeClr val="tx1"/>
                          </a:solidFill>
                          <a:effectLst/>
                          <a:latin typeface="+mn-lt"/>
                          <a:ea typeface="+mn-ea"/>
                          <a:cs typeface="+mn-cs"/>
                        </a:rPr>
                        <a:t>Доля протяженности автомобильных дорог общего</a:t>
                      </a:r>
                    </a:p>
                    <a:p>
                      <a:r>
                        <a:rPr lang="ru-RU" sz="1600" b="1" i="0" kern="1200" dirty="0" smtClean="0">
                          <a:solidFill>
                            <a:schemeClr val="tx1"/>
                          </a:solidFill>
                          <a:effectLst/>
                          <a:latin typeface="+mn-lt"/>
                          <a:ea typeface="+mn-ea"/>
                          <a:cs typeface="+mn-cs"/>
                        </a:rPr>
                        <a:t>пользования местного значения, не отвечающих нормативным  требованиям, в общей</a:t>
                      </a:r>
                    </a:p>
                    <a:p>
                      <a:r>
                        <a:rPr lang="ru-RU" sz="1600" b="1" i="0" kern="1200" dirty="0" smtClean="0">
                          <a:solidFill>
                            <a:schemeClr val="tx1"/>
                          </a:solidFill>
                          <a:effectLst/>
                          <a:latin typeface="+mn-lt"/>
                          <a:ea typeface="+mn-ea"/>
                          <a:cs typeface="+mn-cs"/>
                        </a:rPr>
                        <a:t>Протяженности автомобильных дорог общего</a:t>
                      </a:r>
                    </a:p>
                    <a:p>
                      <a:r>
                        <a:rPr lang="ru-RU" sz="1600" b="1" i="0" kern="1200" dirty="0" smtClean="0">
                          <a:solidFill>
                            <a:schemeClr val="tx1"/>
                          </a:solidFill>
                          <a:effectLst/>
                          <a:latin typeface="+mn-lt"/>
                          <a:ea typeface="+mn-ea"/>
                          <a:cs typeface="+mn-cs"/>
                        </a:rPr>
                        <a:t>пользования местного значения, % </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11,9</a:t>
                      </a:r>
                      <a:endParaRPr lang="ru-RU" sz="1600" b="1" dirty="0">
                        <a:solidFill>
                          <a:schemeClr val="tx1"/>
                        </a:solidFill>
                        <a:latin typeface="+mn-lt"/>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71</a:t>
                      </a:r>
                      <a:endParaRPr lang="ru-RU" sz="1600" b="1" dirty="0">
                        <a:solidFill>
                          <a:schemeClr val="tx1"/>
                        </a:solidFill>
                        <a:latin typeface="+mn-lt"/>
                      </a:endParaRPr>
                    </a:p>
                  </a:txBody>
                  <a:tcPr marL="68580" marR="68580" marT="0" marB="0"/>
                </a:tc>
                <a:tc>
                  <a:txBody>
                    <a:bodyPr/>
                    <a:lstStyle/>
                    <a:p>
                      <a:pPr marL="0" indent="-36830" algn="ctr" defTabSz="914400" rtl="0" eaLnBrk="1" latinLnBrk="0" hangingPunct="1">
                        <a:lnSpc>
                          <a:spcPct val="115000"/>
                        </a:lnSpc>
                        <a:spcAft>
                          <a:spcPts val="0"/>
                        </a:spcAft>
                      </a:pPr>
                      <a:r>
                        <a:rPr lang="ru-RU" sz="1600" b="1" kern="1200" dirty="0" smtClean="0">
                          <a:solidFill>
                            <a:schemeClr val="tx1"/>
                          </a:solidFill>
                          <a:latin typeface="+mn-lt"/>
                          <a:ea typeface="+mn-ea"/>
                          <a:cs typeface="+mn-cs"/>
                        </a:rPr>
                        <a:t>52</a:t>
                      </a:r>
                      <a:endParaRPr lang="ru-RU" sz="1600" b="1" kern="1200" dirty="0">
                        <a:solidFill>
                          <a:schemeClr val="tx1"/>
                        </a:solidFill>
                        <a:latin typeface="+mn-lt"/>
                        <a:ea typeface="+mn-ea"/>
                        <a:cs typeface="+mn-cs"/>
                      </a:endParaRPr>
                    </a:p>
                  </a:txBody>
                  <a:tcPr/>
                </a:tc>
                <a:tc>
                  <a:txBody>
                    <a:bodyPr/>
                    <a:lstStyle/>
                    <a:p>
                      <a:pPr marL="0" indent="-36830" algn="ctr" defTabSz="914400" rtl="0" eaLnBrk="1" latinLnBrk="0" hangingPunct="1">
                        <a:lnSpc>
                          <a:spcPct val="115000"/>
                        </a:lnSpc>
                        <a:spcAft>
                          <a:spcPts val="0"/>
                        </a:spcAft>
                      </a:pPr>
                      <a:r>
                        <a:rPr lang="ru-RU" sz="1600" b="1" kern="1200" dirty="0" smtClean="0">
                          <a:solidFill>
                            <a:schemeClr val="tx1"/>
                          </a:solidFill>
                          <a:latin typeface="+mn-lt"/>
                          <a:ea typeface="+mn-ea"/>
                          <a:cs typeface="+mn-cs"/>
                        </a:rPr>
                        <a:t>53</a:t>
                      </a:r>
                      <a:endParaRPr lang="ru-RU" sz="1600" b="1" kern="1200" dirty="0">
                        <a:solidFill>
                          <a:schemeClr val="tx1"/>
                        </a:solidFill>
                        <a:latin typeface="+mn-lt"/>
                        <a:ea typeface="+mn-ea"/>
                        <a:cs typeface="+mn-cs"/>
                      </a:endParaRPr>
                    </a:p>
                  </a:txBody>
                  <a:tcPr/>
                </a:tc>
              </a:tr>
              <a:tr h="1366737">
                <a:tc>
                  <a:txBody>
                    <a:bodyPr/>
                    <a:lstStyle/>
                    <a:p>
                      <a:r>
                        <a:rPr lang="ru-RU" sz="1600" b="1" i="0" kern="1200" dirty="0" smtClean="0">
                          <a:solidFill>
                            <a:schemeClr val="tx1"/>
                          </a:solidFill>
                          <a:effectLst/>
                          <a:latin typeface="+mn-lt"/>
                          <a:ea typeface="+mn-ea"/>
                          <a:cs typeface="+mn-cs"/>
                        </a:rPr>
                        <a:t>Доля населения, проживающего в населенных пунктах, не имеющих регулярного автобусного и (или) железнодорожного сообщения</a:t>
                      </a:r>
                    </a:p>
                    <a:p>
                      <a:r>
                        <a:rPr lang="ru-RU" sz="1600" b="1" i="0" kern="1200" dirty="0" smtClean="0">
                          <a:solidFill>
                            <a:schemeClr val="tx1"/>
                          </a:solidFill>
                          <a:effectLst/>
                          <a:latin typeface="+mn-lt"/>
                          <a:ea typeface="+mn-ea"/>
                          <a:cs typeface="+mn-cs"/>
                        </a:rPr>
                        <a:t>с административным центром муниципального района, в общей численности населения</a:t>
                      </a:r>
                    </a:p>
                    <a:p>
                      <a:r>
                        <a:rPr lang="ru-RU" sz="1600" b="1" i="0" kern="1200" dirty="0" smtClean="0">
                          <a:solidFill>
                            <a:schemeClr val="tx1"/>
                          </a:solidFill>
                          <a:effectLst/>
                          <a:latin typeface="+mn-lt"/>
                          <a:ea typeface="+mn-ea"/>
                          <a:cs typeface="+mn-cs"/>
                        </a:rPr>
                        <a:t>муниципального района, %</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1,4</a:t>
                      </a:r>
                      <a:endParaRPr lang="ru-RU" sz="1600" b="1" dirty="0">
                        <a:solidFill>
                          <a:schemeClr val="tx1"/>
                        </a:solidFill>
                        <a:latin typeface="+mn-lt"/>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1,3</a:t>
                      </a:r>
                      <a:endParaRPr lang="ru-RU" sz="1600" b="1" dirty="0">
                        <a:solidFill>
                          <a:schemeClr val="tx1"/>
                        </a:solidFill>
                        <a:latin typeface="+mn-lt"/>
                      </a:endParaRPr>
                    </a:p>
                  </a:txBody>
                  <a:tcPr marL="68580" marR="68580" marT="0" marB="0"/>
                </a:tc>
                <a:tc>
                  <a:txBody>
                    <a:bodyPr/>
                    <a:lstStyle/>
                    <a:p>
                      <a:pPr indent="-36830" algn="ctr">
                        <a:lnSpc>
                          <a:spcPct val="115000"/>
                        </a:lnSpc>
                        <a:spcAft>
                          <a:spcPts val="0"/>
                        </a:spcAft>
                      </a:pPr>
                      <a:r>
                        <a:rPr lang="ru-RU" sz="1600" b="1" dirty="0" smtClean="0">
                          <a:solidFill>
                            <a:schemeClr val="tx1"/>
                          </a:solidFill>
                          <a:latin typeface="+mn-lt"/>
                        </a:rPr>
                        <a:t>0,6</a:t>
                      </a:r>
                      <a:endParaRPr lang="ru-RU" sz="1600" b="1" dirty="0">
                        <a:solidFill>
                          <a:schemeClr val="tx1"/>
                        </a:solidFill>
                        <a:latin typeface="+mn-lt"/>
                      </a:endParaRPr>
                    </a:p>
                  </a:txBody>
                  <a:tcPr marL="68580" marR="68580" marT="0" marB="0"/>
                </a:tc>
                <a:tc>
                  <a:txBody>
                    <a:bodyPr/>
                    <a:lstStyle/>
                    <a:p>
                      <a:pPr indent="-36830" algn="ctr">
                        <a:lnSpc>
                          <a:spcPct val="115000"/>
                        </a:lnSpc>
                        <a:spcAft>
                          <a:spcPts val="0"/>
                        </a:spcAft>
                      </a:pPr>
                      <a:r>
                        <a:rPr lang="ru-RU" sz="1600" b="1" dirty="0" smtClean="0">
                          <a:solidFill>
                            <a:schemeClr val="tx1"/>
                          </a:solidFill>
                          <a:latin typeface="+mn-lt"/>
                        </a:rPr>
                        <a:t>42,8</a:t>
                      </a:r>
                      <a:endParaRPr lang="ru-RU" sz="1600" b="1" dirty="0">
                        <a:solidFill>
                          <a:schemeClr val="tx1"/>
                        </a:solidFill>
                        <a:latin typeface="+mn-lt"/>
                      </a:endParaRPr>
                    </a:p>
                  </a:txBody>
                  <a:tcPr marL="68580" marR="68580" marT="0" marB="0"/>
                </a:tc>
              </a:tr>
              <a:tr h="455579">
                <a:tc>
                  <a:txBody>
                    <a:bodyPr/>
                    <a:lstStyle/>
                    <a:p>
                      <a:r>
                        <a:rPr lang="ru-RU" sz="1600" b="1" i="0" kern="1200" dirty="0" smtClean="0">
                          <a:solidFill>
                            <a:schemeClr val="tx1"/>
                          </a:solidFill>
                          <a:effectLst/>
                          <a:latin typeface="+mn-lt"/>
                          <a:ea typeface="+mn-ea"/>
                          <a:cs typeface="+mn-cs"/>
                        </a:rPr>
                        <a:t>Протяженность автомобильных дорог</a:t>
                      </a:r>
                    </a:p>
                    <a:p>
                      <a:r>
                        <a:rPr lang="ru-RU" sz="1600" b="1" i="0" kern="1200" dirty="0" smtClean="0">
                          <a:solidFill>
                            <a:schemeClr val="tx1"/>
                          </a:solidFill>
                          <a:effectLst/>
                          <a:latin typeface="+mn-lt"/>
                          <a:ea typeface="+mn-ea"/>
                          <a:cs typeface="+mn-cs"/>
                        </a:rPr>
                        <a:t>местного значения, км</a:t>
                      </a:r>
                      <a:endParaRPr lang="ru-RU" sz="16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i="0" kern="1200" dirty="0" smtClean="0">
                          <a:solidFill>
                            <a:schemeClr val="tx1"/>
                          </a:solidFill>
                          <a:effectLst/>
                          <a:latin typeface="+mn-lt"/>
                          <a:ea typeface="+mn-ea"/>
                          <a:cs typeface="+mn-cs"/>
                        </a:rPr>
                        <a:t>553,13</a:t>
                      </a:r>
                      <a:endParaRPr lang="ru-RU" sz="1600" b="1" dirty="0">
                        <a:solidFill>
                          <a:schemeClr val="tx1"/>
                        </a:solidFill>
                        <a:latin typeface="+mn-lt"/>
                      </a:endParaRPr>
                    </a:p>
                  </a:txBody>
                  <a:tcPr marL="68580" marR="68580" marT="0" marB="0"/>
                </a:tc>
                <a:tc>
                  <a:txBody>
                    <a:bodyPr/>
                    <a:lstStyle/>
                    <a:p>
                      <a:pPr algn="ctr">
                        <a:lnSpc>
                          <a:spcPct val="115000"/>
                        </a:lnSpc>
                        <a:spcAft>
                          <a:spcPts val="0"/>
                        </a:spcAft>
                      </a:pPr>
                      <a:r>
                        <a:rPr lang="ru-RU" sz="1600" b="1" i="0" kern="1200" dirty="0" smtClean="0">
                          <a:solidFill>
                            <a:schemeClr val="tx1"/>
                          </a:solidFill>
                          <a:effectLst/>
                          <a:latin typeface="+mn-lt"/>
                          <a:ea typeface="+mn-ea"/>
                          <a:cs typeface="+mn-cs"/>
                        </a:rPr>
                        <a:t>565,233</a:t>
                      </a:r>
                      <a:endParaRPr lang="ru-RU" sz="1600" b="1" dirty="0">
                        <a:solidFill>
                          <a:schemeClr val="tx1"/>
                        </a:solidFill>
                        <a:latin typeface="+mn-lt"/>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590,0</a:t>
                      </a:r>
                      <a:endParaRPr lang="ru-RU" sz="1600" b="1" dirty="0">
                        <a:solidFill>
                          <a:schemeClr val="tx1"/>
                        </a:solidFill>
                        <a:latin typeface="+mn-lt"/>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106</a:t>
                      </a:r>
                      <a:endParaRPr lang="ru-RU" sz="1600" b="1" dirty="0">
                        <a:solidFill>
                          <a:schemeClr val="tx1"/>
                        </a:solidFill>
                        <a:latin typeface="+mn-lt"/>
                      </a:endParaRPr>
                    </a:p>
                  </a:txBody>
                  <a:tcPr marL="68580" marR="68580" marT="0" marB="0"/>
                </a:tc>
              </a:tr>
              <a:tr h="1067182">
                <a:tc>
                  <a:txBody>
                    <a:bodyPr/>
                    <a:lstStyle/>
                    <a:p>
                      <a:pPr marL="0" algn="l" defTabSz="914400" rtl="0" eaLnBrk="1" latinLnBrk="0" hangingPunct="1"/>
                      <a:r>
                        <a:rPr lang="ru-RU" sz="1600" b="1" i="0" kern="1200" dirty="0" smtClean="0">
                          <a:solidFill>
                            <a:schemeClr val="tx1"/>
                          </a:solidFill>
                          <a:effectLst/>
                          <a:latin typeface="+mn-lt"/>
                          <a:ea typeface="+mn-ea"/>
                          <a:cs typeface="+mn-cs"/>
                        </a:rPr>
                        <a:t>Число телефонизированных</a:t>
                      </a:r>
                    </a:p>
                    <a:p>
                      <a:pPr marL="0" algn="l" defTabSz="914400" rtl="0" eaLnBrk="1" latinLnBrk="0" hangingPunct="1"/>
                      <a:r>
                        <a:rPr lang="ru-RU" sz="1600" b="1" i="0" kern="1200" dirty="0" smtClean="0">
                          <a:solidFill>
                            <a:schemeClr val="tx1"/>
                          </a:solidFill>
                          <a:effectLst/>
                          <a:latin typeface="+mn-lt"/>
                          <a:ea typeface="+mn-ea"/>
                          <a:cs typeface="+mn-cs"/>
                        </a:rPr>
                        <a:t>сельских населённых пунктов,   единиц</a:t>
                      </a:r>
                      <a:endParaRPr lang="ru-RU" sz="1400" b="1" dirty="0">
                        <a:solidFill>
                          <a:schemeClr val="tx1"/>
                        </a:solidFill>
                        <a:latin typeface="Calibri"/>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24</a:t>
                      </a:r>
                      <a:endParaRPr lang="ru-RU" sz="1600" b="1" dirty="0">
                        <a:solidFill>
                          <a:schemeClr val="tx1"/>
                        </a:solidFill>
                        <a:latin typeface="+mn-lt"/>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24</a:t>
                      </a:r>
                      <a:endParaRPr lang="ru-RU" sz="1600" b="1" dirty="0">
                        <a:solidFill>
                          <a:schemeClr val="tx1"/>
                        </a:solidFill>
                        <a:latin typeface="+mn-lt"/>
                      </a:endParaRPr>
                    </a:p>
                  </a:txBody>
                  <a:tcPr marL="68580" marR="68580" marT="0" marB="0"/>
                </a:tc>
                <a:tc>
                  <a:txBody>
                    <a:bodyPr/>
                    <a:lstStyle/>
                    <a:p>
                      <a:pPr algn="ctr">
                        <a:lnSpc>
                          <a:spcPct val="115000"/>
                        </a:lnSpc>
                        <a:spcAft>
                          <a:spcPts val="0"/>
                        </a:spcAft>
                      </a:pPr>
                      <a:r>
                        <a:rPr lang="ru-RU" sz="1600" b="1" dirty="0" smtClean="0">
                          <a:solidFill>
                            <a:schemeClr val="tx1"/>
                          </a:solidFill>
                          <a:latin typeface="+mn-lt"/>
                        </a:rPr>
                        <a:t>27</a:t>
                      </a:r>
                      <a:endParaRPr lang="ru-RU" sz="1600" b="1" dirty="0">
                        <a:solidFill>
                          <a:schemeClr val="tx1"/>
                        </a:solidFill>
                        <a:latin typeface="+mn-lt"/>
                      </a:endParaRPr>
                    </a:p>
                  </a:txBody>
                  <a:tcPr marL="68580" marR="68580" marT="0" marB="0"/>
                </a:tc>
                <a:tc>
                  <a:txBody>
                    <a:bodyPr/>
                    <a:lstStyle/>
                    <a:p>
                      <a:pPr algn="ctr">
                        <a:lnSpc>
                          <a:spcPct val="115000"/>
                        </a:lnSpc>
                        <a:spcAft>
                          <a:spcPts val="0"/>
                        </a:spcAft>
                      </a:pPr>
                      <a:r>
                        <a:rPr lang="ru-RU" sz="1600" b="1" smtClean="0">
                          <a:solidFill>
                            <a:schemeClr val="tx1"/>
                          </a:solidFill>
                          <a:latin typeface="+mn-lt"/>
                        </a:rPr>
                        <a:t>112</a:t>
                      </a:r>
                      <a:endParaRPr lang="ru-RU" sz="1600" b="1" dirty="0">
                        <a:solidFill>
                          <a:schemeClr val="tx1"/>
                        </a:solidFill>
                        <a:latin typeface="+mn-lt"/>
                      </a:endParaRPr>
                    </a:p>
                  </a:txBody>
                  <a:tcPr marL="68580" marR="68580" marT="0" marB="0"/>
                </a:tc>
              </a:tr>
            </a:tbl>
          </a:graphicData>
        </a:graphic>
      </p:graphicFrame>
    </p:spTree>
    <p:extLst>
      <p:ext uri="{BB962C8B-B14F-4D97-AF65-F5344CB8AC3E}">
        <p14:creationId xmlns:p14="http://schemas.microsoft.com/office/powerpoint/2010/main" xmlns="" val="1523900840"/>
      </p:ext>
    </p:extLst>
  </p:cSld>
  <p:clrMapOvr>
    <a:masterClrMapping/>
  </p:clrMapOvr>
  <p:transition advTm="20655"/>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5" y="214290"/>
            <a:ext cx="8786874" cy="923330"/>
          </a:xfrm>
          <a:prstGeom prst="rect">
            <a:avLst/>
          </a:prstGeom>
          <a:noFill/>
        </p:spPr>
        <p:txBody>
          <a:bodyPr wrap="square" rtlCol="0">
            <a:spAutoFit/>
          </a:bodyPr>
          <a:lstStyle/>
          <a:p>
            <a:pPr marL="0" lvl="1"/>
            <a:r>
              <a:rPr lang="ru-RU" b="1" dirty="0" smtClean="0"/>
              <a:t>Развитие рационального природопользования и обеспечение экологической безопасности</a:t>
            </a:r>
            <a:endParaRPr lang="ru-RU" sz="1400" dirty="0" smtClean="0"/>
          </a:p>
          <a:p>
            <a:endParaRPr lang="ru-RU" dirty="0"/>
          </a:p>
        </p:txBody>
      </p:sp>
      <p:graphicFrame>
        <p:nvGraphicFramePr>
          <p:cNvPr id="3" name="Схема 2"/>
          <p:cNvGraphicFramePr/>
          <p:nvPr>
            <p:extLst>
              <p:ext uri="{D42A27DB-BD31-4B8C-83A1-F6EECF244321}">
                <p14:modId xmlns:p14="http://schemas.microsoft.com/office/powerpoint/2010/main" xmlns="" val="3625828806"/>
              </p:ext>
            </p:extLst>
          </p:nvPr>
        </p:nvGraphicFramePr>
        <p:xfrm>
          <a:off x="179512" y="785794"/>
          <a:ext cx="8678768" cy="5929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3602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5" y="142853"/>
            <a:ext cx="8715436" cy="1200329"/>
          </a:xfrm>
          <a:prstGeom prst="rect">
            <a:avLst/>
          </a:prstGeom>
          <a:noFill/>
        </p:spPr>
        <p:txBody>
          <a:bodyPr wrap="square" rtlCol="0">
            <a:spAutoFit/>
          </a:bodyPr>
          <a:lstStyle/>
          <a:p>
            <a:pPr algn="ctr"/>
            <a:r>
              <a:rPr lang="ru-RU" b="1" dirty="0" smtClean="0"/>
              <a:t>РЕСУРСНОЕ ОБЕСПЕЧЕНИЕ И МЕХАНИЗМ РЕАЛИЗАЦИИ СТРАТЕГИИ СОЦИАЛЬНО-ЭКОНОМИЧЕСКОГО РАЗВИТИЯ МУНИЦИПАЛЬНОГО РАЙОНА «ЧЕРНЫШЕВСКИЙ РАЙОН» НА ПЕРИОД ДО 2030 ГОДА</a:t>
            </a:r>
            <a:endParaRPr lang="ru-RU" dirty="0" smtClean="0"/>
          </a:p>
          <a:p>
            <a:endParaRPr lang="ru-RU" dirty="0"/>
          </a:p>
        </p:txBody>
      </p:sp>
      <p:sp>
        <p:nvSpPr>
          <p:cNvPr id="3" name="TextBox 2"/>
          <p:cNvSpPr txBox="1"/>
          <p:nvPr/>
        </p:nvSpPr>
        <p:spPr>
          <a:xfrm>
            <a:off x="285720" y="1428736"/>
            <a:ext cx="8643998" cy="3416320"/>
          </a:xfrm>
          <a:prstGeom prst="rect">
            <a:avLst/>
          </a:prstGeom>
          <a:noFill/>
        </p:spPr>
        <p:txBody>
          <a:bodyPr wrap="square" rtlCol="0">
            <a:spAutoFit/>
          </a:bodyPr>
          <a:lstStyle/>
          <a:p>
            <a:r>
              <a:rPr lang="ru-RU" b="1" dirty="0" smtClean="0"/>
              <a:t>По оценке, общая финансовая потребность для реализации Стратегии до 2030 года составляет  15389,3  млн. рублей, в том числе:</a:t>
            </a:r>
          </a:p>
          <a:p>
            <a:r>
              <a:rPr lang="ru-RU" dirty="0" smtClean="0"/>
              <a:t>	</a:t>
            </a:r>
            <a:r>
              <a:rPr lang="ru-RU" b="1" dirty="0" smtClean="0"/>
              <a:t>2367,6  млн. рублей (15,4 %) – средства федерального бюджета,</a:t>
            </a:r>
          </a:p>
          <a:p>
            <a:r>
              <a:rPr lang="ru-RU" b="1" dirty="0" smtClean="0"/>
              <a:t>	1370,1 млн. рублей (8,9%) – средства регионального бюджета,</a:t>
            </a:r>
          </a:p>
          <a:p>
            <a:r>
              <a:rPr lang="ru-RU" b="1" dirty="0" smtClean="0"/>
              <a:t>	807,8 млн. рублей (5,2%) – средства консолидированного бюджета муниципального района,</a:t>
            </a:r>
          </a:p>
          <a:p>
            <a:r>
              <a:rPr lang="ru-RU" b="1" dirty="0" smtClean="0"/>
              <a:t>	10843,8  млн. рублей (70,5 %) – средства внебюджетных источников.</a:t>
            </a:r>
          </a:p>
          <a:p>
            <a:endParaRPr lang="ru-RU" b="1" dirty="0" smtClean="0"/>
          </a:p>
          <a:p>
            <a:r>
              <a:rPr lang="ru-RU" b="1" dirty="0" smtClean="0"/>
              <a:t>	Привлечение средств федерального и краевого бюджетов будет осуществляться в рамках реализации муниципальных программ в соответствии с бюджетным законодательством Российской Федерации и действующими порядками финансирования государственных программ Забайкальского края. </a:t>
            </a:r>
            <a:endParaRPr lang="ru-RU" b="1" dirty="0"/>
          </a:p>
        </p:txBody>
      </p:sp>
    </p:spTree>
  </p:cSld>
  <p:clrMapOvr>
    <a:masterClrMapping/>
  </p:clrMapOvr>
  <p:transition advTm="11498"/>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142852"/>
            <a:ext cx="8786874"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b="1" dirty="0" smtClean="0">
                <a:solidFill>
                  <a:schemeClr val="tx1"/>
                </a:solidFill>
              </a:rPr>
              <a:t>Территориальное развитие городских и сельских поселений Чернышевского района</a:t>
            </a:r>
            <a:endParaRPr lang="ru-RU" dirty="0">
              <a:solidFill>
                <a:schemeClr val="tx1"/>
              </a:solidFill>
            </a:endParaRPr>
          </a:p>
        </p:txBody>
      </p:sp>
      <p:sp>
        <p:nvSpPr>
          <p:cNvPr id="3" name="TextBox 2"/>
          <p:cNvSpPr txBox="1"/>
          <p:nvPr/>
        </p:nvSpPr>
        <p:spPr>
          <a:xfrm>
            <a:off x="142844" y="642918"/>
            <a:ext cx="8824931" cy="369332"/>
          </a:xfrm>
          <a:prstGeom prst="rect">
            <a:avLst/>
          </a:prstGeom>
          <a:noFill/>
        </p:spPr>
        <p:txBody>
          <a:bodyPr wrap="square" rtlCol="0">
            <a:spAutoFit/>
          </a:bodyPr>
          <a:lstStyle/>
          <a:p>
            <a:r>
              <a:rPr lang="ru-RU" b="1" dirty="0" smtClean="0"/>
              <a:t>Предлагается объединение муниципальных образований:</a:t>
            </a:r>
            <a:endParaRPr lang="ru-RU" b="1" dirty="0"/>
          </a:p>
        </p:txBody>
      </p:sp>
      <p:sp>
        <p:nvSpPr>
          <p:cNvPr id="4" name="TextBox 3"/>
          <p:cNvSpPr txBox="1"/>
          <p:nvPr/>
        </p:nvSpPr>
        <p:spPr>
          <a:xfrm>
            <a:off x="214282" y="1071547"/>
            <a:ext cx="7204485" cy="2585323"/>
          </a:xfrm>
          <a:prstGeom prst="rect">
            <a:avLst/>
          </a:prstGeom>
          <a:noFill/>
        </p:spPr>
        <p:txBody>
          <a:bodyPr wrap="square" rtlCol="0">
            <a:spAutoFit/>
          </a:bodyPr>
          <a:lstStyle/>
          <a:p>
            <a:r>
              <a:rPr lang="ru-RU" dirty="0" smtClean="0"/>
              <a:t>СП «</a:t>
            </a:r>
            <a:r>
              <a:rPr lang="ru-RU" dirty="0" err="1" smtClean="0"/>
              <a:t>Алеурское</a:t>
            </a:r>
            <a:r>
              <a:rPr lang="ru-RU" dirty="0" smtClean="0"/>
              <a:t>» присоединить к ГП «Чернышевское»;</a:t>
            </a:r>
          </a:p>
          <a:p>
            <a:endParaRPr lang="ru-RU" dirty="0" smtClean="0"/>
          </a:p>
          <a:p>
            <a:r>
              <a:rPr lang="ru-RU" dirty="0" smtClean="0"/>
              <a:t>СП «</a:t>
            </a:r>
            <a:r>
              <a:rPr lang="ru-RU" dirty="0" err="1" smtClean="0"/>
              <a:t>Курлыченское</a:t>
            </a:r>
            <a:r>
              <a:rPr lang="ru-RU" dirty="0" smtClean="0"/>
              <a:t>» присоединить  к СП «</a:t>
            </a:r>
            <a:r>
              <a:rPr lang="ru-RU" dirty="0" err="1" smtClean="0"/>
              <a:t>Укурейское</a:t>
            </a:r>
            <a:r>
              <a:rPr lang="ru-RU" dirty="0" smtClean="0"/>
              <a:t>»;</a:t>
            </a:r>
          </a:p>
          <a:p>
            <a:endParaRPr lang="ru-RU" dirty="0" smtClean="0"/>
          </a:p>
          <a:p>
            <a:r>
              <a:rPr lang="ru-RU" dirty="0" smtClean="0"/>
              <a:t>СП «</a:t>
            </a:r>
            <a:r>
              <a:rPr lang="ru-RU" dirty="0" err="1" smtClean="0"/>
              <a:t>Бушулейское</a:t>
            </a:r>
            <a:r>
              <a:rPr lang="ru-RU" dirty="0" smtClean="0"/>
              <a:t>» присоединить к ГП «Жирекенское».</a:t>
            </a:r>
          </a:p>
          <a:p>
            <a:pPr algn="ctr"/>
            <a:endParaRPr lang="ru-RU" dirty="0" smtClean="0"/>
          </a:p>
          <a:p>
            <a:pPr algn="ctr"/>
            <a:r>
              <a:rPr lang="ru-RU" u="sng" dirty="0" smtClean="0"/>
              <a:t>Предлагаются к закрытию:</a:t>
            </a:r>
          </a:p>
          <a:p>
            <a:endParaRPr lang="ru-RU" dirty="0" smtClean="0"/>
          </a:p>
          <a:p>
            <a:endParaRPr lang="ru-RU" dirty="0"/>
          </a:p>
        </p:txBody>
      </p:sp>
      <p:graphicFrame>
        <p:nvGraphicFramePr>
          <p:cNvPr id="5" name="Таблица 4"/>
          <p:cNvGraphicFramePr>
            <a:graphicFrameLocks noGrp="1"/>
          </p:cNvGraphicFramePr>
          <p:nvPr/>
        </p:nvGraphicFramePr>
        <p:xfrm>
          <a:off x="500034" y="3071805"/>
          <a:ext cx="4857784" cy="3843990"/>
        </p:xfrm>
        <a:graphic>
          <a:graphicData uri="http://schemas.openxmlformats.org/drawingml/2006/table">
            <a:tbl>
              <a:tblPr/>
              <a:tblGrid>
                <a:gridCol w="4857784"/>
              </a:tblGrid>
              <a:tr h="252413">
                <a:tc>
                  <a:txBody>
                    <a:bodyPr/>
                    <a:lstStyle/>
                    <a:p>
                      <a:pPr>
                        <a:lnSpc>
                          <a:spcPct val="115000"/>
                        </a:lnSpc>
                        <a:spcAft>
                          <a:spcPts val="0"/>
                        </a:spcAft>
                      </a:pPr>
                      <a:r>
                        <a:rPr lang="ru-RU" sz="1400" dirty="0">
                          <a:solidFill>
                            <a:srgbClr val="000000"/>
                          </a:solidFill>
                          <a:latin typeface="Times New Roman"/>
                          <a:cs typeface="Times New Roman"/>
                        </a:rPr>
                        <a:t>п.ст. </a:t>
                      </a:r>
                      <a:r>
                        <a:rPr lang="ru-RU" sz="1400" dirty="0" err="1">
                          <a:solidFill>
                            <a:srgbClr val="000000"/>
                          </a:solidFill>
                          <a:latin typeface="Times New Roman"/>
                          <a:cs typeface="Times New Roman"/>
                        </a:rPr>
                        <a:t>Арчикой</a:t>
                      </a:r>
                      <a:endParaRPr lang="ru-RU" sz="1400" dirty="0">
                        <a:latin typeface="Calibri"/>
                      </a:endParaRPr>
                    </a:p>
                  </a:txBody>
                  <a:tcPr marL="10902" marR="10902" marT="10902"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52413">
                <a:tc>
                  <a:txBody>
                    <a:bodyPr/>
                    <a:lstStyle/>
                    <a:p>
                      <a:pPr>
                        <a:lnSpc>
                          <a:spcPct val="115000"/>
                        </a:lnSpc>
                        <a:spcAft>
                          <a:spcPts val="0"/>
                        </a:spcAft>
                      </a:pPr>
                      <a:r>
                        <a:rPr lang="ru-RU" sz="1400">
                          <a:solidFill>
                            <a:srgbClr val="000000"/>
                          </a:solidFill>
                          <a:latin typeface="Times New Roman"/>
                          <a:cs typeface="Times New Roman"/>
                        </a:rPr>
                        <a:t>п.ст. Зудыра</a:t>
                      </a:r>
                      <a:endParaRPr lang="ru-RU" sz="1400">
                        <a:latin typeface="Calibri"/>
                      </a:endParaRPr>
                    </a:p>
                  </a:txBody>
                  <a:tcPr marL="10902" marR="10902" marT="10902"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nSpc>
                          <a:spcPct val="115000"/>
                        </a:lnSpc>
                        <a:spcAft>
                          <a:spcPts val="0"/>
                        </a:spcAft>
                      </a:pPr>
                      <a:r>
                        <a:rPr lang="ru-RU" sz="1400">
                          <a:solidFill>
                            <a:srgbClr val="000000"/>
                          </a:solidFill>
                          <a:latin typeface="Times New Roman"/>
                          <a:cs typeface="Times New Roman"/>
                        </a:rPr>
                        <a:t>с. Бухта</a:t>
                      </a:r>
                      <a:endParaRPr lang="ru-RU" sz="1400">
                        <a:latin typeface="Calibri"/>
                      </a:endParaRPr>
                    </a:p>
                  </a:txBody>
                  <a:tcPr marL="10902" marR="10902" marT="10902"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nSpc>
                          <a:spcPct val="115000"/>
                        </a:lnSpc>
                        <a:spcAft>
                          <a:spcPts val="0"/>
                        </a:spcAft>
                      </a:pPr>
                      <a:r>
                        <a:rPr lang="ru-RU" sz="1400">
                          <a:solidFill>
                            <a:srgbClr val="000000"/>
                          </a:solidFill>
                          <a:latin typeface="Times New Roman"/>
                          <a:cs typeface="Times New Roman"/>
                        </a:rPr>
                        <a:t>с. Бородинск</a:t>
                      </a:r>
                      <a:endParaRPr lang="ru-RU" sz="1400">
                        <a:latin typeface="Calibri"/>
                      </a:endParaRPr>
                    </a:p>
                  </a:txBody>
                  <a:tcPr marL="10902" marR="10902" marT="10902"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nSpc>
                          <a:spcPct val="115000"/>
                        </a:lnSpc>
                        <a:spcAft>
                          <a:spcPts val="0"/>
                        </a:spcAft>
                      </a:pPr>
                      <a:r>
                        <a:rPr lang="ru-RU" sz="1400">
                          <a:solidFill>
                            <a:srgbClr val="000000"/>
                          </a:solidFill>
                          <a:latin typeface="Times New Roman"/>
                          <a:cs typeface="Times New Roman"/>
                        </a:rPr>
                        <a:t>с. Усьт-Горбица</a:t>
                      </a:r>
                      <a:endParaRPr lang="ru-RU" sz="1400">
                        <a:latin typeface="Calibri"/>
                      </a:endParaRPr>
                    </a:p>
                  </a:txBody>
                  <a:tcPr marL="10902" marR="10902" marT="10902"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nSpc>
                          <a:spcPct val="115000"/>
                        </a:lnSpc>
                        <a:spcAft>
                          <a:spcPts val="0"/>
                        </a:spcAft>
                      </a:pPr>
                      <a:r>
                        <a:rPr lang="ru-RU" sz="1400" dirty="0">
                          <a:solidFill>
                            <a:srgbClr val="000000"/>
                          </a:solidFill>
                          <a:latin typeface="Times New Roman"/>
                          <a:cs typeface="Times New Roman"/>
                        </a:rPr>
                        <a:t>п.ст. </a:t>
                      </a:r>
                      <a:r>
                        <a:rPr lang="ru-RU" sz="1400" dirty="0" err="1">
                          <a:solidFill>
                            <a:srgbClr val="000000"/>
                          </a:solidFill>
                          <a:latin typeface="Times New Roman"/>
                          <a:cs typeface="Times New Roman"/>
                        </a:rPr>
                        <a:t>Ковекта</a:t>
                      </a:r>
                      <a:endParaRPr lang="ru-RU" sz="1400" dirty="0">
                        <a:latin typeface="Calibri"/>
                      </a:endParaRPr>
                    </a:p>
                  </a:txBody>
                  <a:tcPr marL="10902" marR="10902" marT="10902"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nSpc>
                          <a:spcPct val="115000"/>
                        </a:lnSpc>
                        <a:spcAft>
                          <a:spcPts val="0"/>
                        </a:spcAft>
                      </a:pPr>
                      <a:r>
                        <a:rPr lang="ru-RU" sz="1400" dirty="0">
                          <a:solidFill>
                            <a:srgbClr val="000000"/>
                          </a:solidFill>
                          <a:latin typeface="Times New Roman"/>
                          <a:cs typeface="Times New Roman"/>
                        </a:rPr>
                        <a:t>с. Озерная</a:t>
                      </a:r>
                      <a:endParaRPr lang="ru-RU" sz="1400" dirty="0">
                        <a:latin typeface="Calibri"/>
                      </a:endParaRPr>
                    </a:p>
                  </a:txBody>
                  <a:tcPr marL="10902" marR="10902" marT="10902"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nSpc>
                          <a:spcPct val="115000"/>
                        </a:lnSpc>
                        <a:spcAft>
                          <a:spcPts val="0"/>
                        </a:spcAft>
                      </a:pPr>
                      <a:r>
                        <a:rPr lang="ru-RU" sz="1400">
                          <a:solidFill>
                            <a:srgbClr val="000000"/>
                          </a:solidFill>
                          <a:latin typeface="Times New Roman"/>
                          <a:cs typeface="Times New Roman"/>
                        </a:rPr>
                        <a:t>п.ст. Алеур</a:t>
                      </a:r>
                      <a:endParaRPr lang="ru-RU" sz="1400">
                        <a:latin typeface="Calibri"/>
                      </a:endParaRPr>
                    </a:p>
                  </a:txBody>
                  <a:tcPr marL="10902" marR="10902" marT="10902"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nSpc>
                          <a:spcPct val="115000"/>
                        </a:lnSpc>
                        <a:spcAft>
                          <a:spcPts val="0"/>
                        </a:spcAft>
                      </a:pPr>
                      <a:r>
                        <a:rPr lang="ru-RU" sz="1400">
                          <a:solidFill>
                            <a:srgbClr val="000000"/>
                          </a:solidFill>
                          <a:latin typeface="Times New Roman"/>
                          <a:cs typeface="Times New Roman"/>
                        </a:rPr>
                        <a:t>с. Улей</a:t>
                      </a:r>
                      <a:endParaRPr lang="ru-RU" sz="1400">
                        <a:latin typeface="Calibri"/>
                      </a:endParaRPr>
                    </a:p>
                  </a:txBody>
                  <a:tcPr marL="10902" marR="10902" marT="10902"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nSpc>
                          <a:spcPct val="115000"/>
                        </a:lnSpc>
                        <a:spcAft>
                          <a:spcPts val="0"/>
                        </a:spcAft>
                      </a:pPr>
                      <a:r>
                        <a:rPr lang="ru-RU" sz="1400">
                          <a:solidFill>
                            <a:srgbClr val="000000"/>
                          </a:solidFill>
                          <a:latin typeface="Times New Roman"/>
                          <a:cs typeface="Times New Roman"/>
                        </a:rPr>
                        <a:t>с. Икшица</a:t>
                      </a:r>
                      <a:endParaRPr lang="ru-RU" sz="1400">
                        <a:latin typeface="Calibri"/>
                      </a:endParaRPr>
                    </a:p>
                  </a:txBody>
                  <a:tcPr marL="10902" marR="10902" marT="10902"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nSpc>
                          <a:spcPct val="115000"/>
                        </a:lnSpc>
                        <a:spcAft>
                          <a:spcPts val="0"/>
                        </a:spcAft>
                      </a:pPr>
                      <a:r>
                        <a:rPr lang="ru-RU" sz="1400">
                          <a:solidFill>
                            <a:srgbClr val="000000"/>
                          </a:solidFill>
                          <a:latin typeface="Times New Roman"/>
                          <a:cs typeface="Times New Roman"/>
                        </a:rPr>
                        <a:t>с. Посельское</a:t>
                      </a:r>
                      <a:endParaRPr lang="ru-RU" sz="1400">
                        <a:latin typeface="Calibri"/>
                      </a:endParaRPr>
                    </a:p>
                  </a:txBody>
                  <a:tcPr marL="10902" marR="10902" marT="10902"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nSpc>
                          <a:spcPct val="115000"/>
                        </a:lnSpc>
                        <a:spcAft>
                          <a:spcPts val="0"/>
                        </a:spcAft>
                      </a:pPr>
                      <a:r>
                        <a:rPr lang="ru-RU" sz="1400">
                          <a:solidFill>
                            <a:srgbClr val="000000"/>
                          </a:solidFill>
                          <a:latin typeface="Times New Roman"/>
                          <a:cs typeface="Times New Roman"/>
                        </a:rPr>
                        <a:t>с. Кумаканда</a:t>
                      </a:r>
                      <a:endParaRPr lang="ru-RU" sz="1400">
                        <a:latin typeface="Calibri"/>
                      </a:endParaRPr>
                    </a:p>
                  </a:txBody>
                  <a:tcPr marL="10902" marR="10902" marT="10902"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nSpc>
                          <a:spcPct val="115000"/>
                        </a:lnSpc>
                        <a:spcAft>
                          <a:spcPts val="0"/>
                        </a:spcAft>
                      </a:pPr>
                      <a:r>
                        <a:rPr lang="ru-RU" sz="1400" dirty="0">
                          <a:solidFill>
                            <a:srgbClr val="000000"/>
                          </a:solidFill>
                          <a:latin typeface="Times New Roman"/>
                          <a:cs typeface="Times New Roman"/>
                        </a:rPr>
                        <a:t>п.ст. </a:t>
                      </a:r>
                      <a:r>
                        <a:rPr lang="ru-RU" sz="1400" dirty="0" err="1">
                          <a:solidFill>
                            <a:srgbClr val="000000"/>
                          </a:solidFill>
                          <a:latin typeface="Times New Roman"/>
                          <a:cs typeface="Times New Roman"/>
                        </a:rPr>
                        <a:t>Налгекан</a:t>
                      </a:r>
                      <a:endParaRPr lang="ru-RU" sz="1400" dirty="0">
                        <a:latin typeface="Calibri"/>
                      </a:endParaRPr>
                    </a:p>
                  </a:txBody>
                  <a:tcPr marL="10902" marR="10902" marT="10902"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nSpc>
                          <a:spcPct val="115000"/>
                        </a:lnSpc>
                        <a:spcAft>
                          <a:spcPts val="0"/>
                        </a:spcAft>
                      </a:pPr>
                      <a:r>
                        <a:rPr lang="ru-RU" sz="1400">
                          <a:solidFill>
                            <a:srgbClr val="000000"/>
                          </a:solidFill>
                          <a:latin typeface="Times New Roman"/>
                          <a:cs typeface="Times New Roman"/>
                        </a:rPr>
                        <a:t>с. Шивия-Наделяево</a:t>
                      </a:r>
                      <a:endParaRPr lang="ru-RU" sz="1400">
                        <a:latin typeface="Calibri"/>
                      </a:endParaRPr>
                    </a:p>
                  </a:txBody>
                  <a:tcPr marL="10902" marR="10902" marT="10902"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413">
                <a:tc>
                  <a:txBody>
                    <a:bodyPr/>
                    <a:lstStyle/>
                    <a:p>
                      <a:pPr>
                        <a:lnSpc>
                          <a:spcPct val="115000"/>
                        </a:lnSpc>
                        <a:spcAft>
                          <a:spcPts val="0"/>
                        </a:spcAft>
                      </a:pPr>
                      <a:r>
                        <a:rPr lang="ru-RU" sz="1400" dirty="0">
                          <a:solidFill>
                            <a:srgbClr val="000000"/>
                          </a:solidFill>
                          <a:latin typeface="Times New Roman"/>
                          <a:cs typeface="Times New Roman"/>
                        </a:rPr>
                        <a:t>ст. Щебеночный завод</a:t>
                      </a:r>
                      <a:endParaRPr lang="ru-RU" sz="1400" dirty="0">
                        <a:latin typeface="Calibri"/>
                      </a:endParaRPr>
                    </a:p>
                  </a:txBody>
                  <a:tcPr marL="10902" marR="10902" marT="10902"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advTm="22027"/>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7158" y="571481"/>
            <a:ext cx="8429684" cy="6740307"/>
          </a:xfrm>
          <a:prstGeom prst="rect">
            <a:avLst/>
          </a:prstGeom>
          <a:noFill/>
        </p:spPr>
        <p:txBody>
          <a:bodyPr wrap="square" rtlCol="0">
            <a:spAutoFit/>
          </a:bodyPr>
          <a:lstStyle/>
          <a:p>
            <a:r>
              <a:rPr lang="ru-RU" b="1" dirty="0" smtClean="0"/>
              <a:t>Реализация поставленных целей и задач позволит обеспечить достижение в 2030 году следующих значений основных целевых индикаторов:</a:t>
            </a:r>
          </a:p>
          <a:p>
            <a:pPr>
              <a:buFont typeface="Wingdings" pitchFamily="2" charset="2"/>
              <a:buChar char="q"/>
            </a:pPr>
            <a:r>
              <a:rPr lang="ru-RU" dirty="0" smtClean="0"/>
              <a:t>среднегодовая численность постоянного населения – не менее 30,5 тыс. человек,</a:t>
            </a:r>
          </a:p>
          <a:p>
            <a:pPr>
              <a:buFont typeface="Wingdings" pitchFamily="2" charset="2"/>
              <a:buChar char="q"/>
            </a:pPr>
            <a:r>
              <a:rPr lang="ru-RU" dirty="0" smtClean="0"/>
              <a:t>коэффициент миграционного прироста – не менее – 6,2 ‰,</a:t>
            </a:r>
          </a:p>
          <a:p>
            <a:pPr>
              <a:buFont typeface="Wingdings" pitchFamily="2" charset="2"/>
              <a:buChar char="q"/>
            </a:pPr>
            <a:r>
              <a:rPr lang="ru-RU" dirty="0" smtClean="0"/>
              <a:t>среднегодовая численность занятых в экономике – не менее 14,3 тыс. человек,</a:t>
            </a:r>
          </a:p>
          <a:p>
            <a:pPr>
              <a:buFont typeface="Wingdings" pitchFamily="2" charset="2"/>
              <a:buChar char="q"/>
            </a:pPr>
            <a:r>
              <a:rPr lang="ru-RU" dirty="0" smtClean="0"/>
              <a:t>количество созданных рабочих мест за период реализации Стратегии – не менее 927 единиц,</a:t>
            </a:r>
          </a:p>
          <a:p>
            <a:pPr>
              <a:buFont typeface="Wingdings" pitchFamily="2" charset="2"/>
              <a:buChar char="q"/>
            </a:pPr>
            <a:r>
              <a:rPr lang="ru-RU" dirty="0" smtClean="0"/>
              <a:t>среднедушевые денежные доходы населения – не менее 42630 рублей,</a:t>
            </a:r>
          </a:p>
          <a:p>
            <a:pPr>
              <a:buFont typeface="Wingdings" pitchFamily="2" charset="2"/>
              <a:buChar char="q"/>
            </a:pPr>
            <a:r>
              <a:rPr lang="ru-RU" dirty="0" smtClean="0"/>
              <a:t>охват детей в возрасте 3-6 лет услугами системы дошкольного образования – не менее 100 %,</a:t>
            </a:r>
          </a:p>
          <a:p>
            <a:pPr>
              <a:buFont typeface="Wingdings" pitchFamily="2" charset="2"/>
              <a:buChar char="q"/>
            </a:pPr>
            <a:r>
              <a:rPr lang="ru-RU" dirty="0" smtClean="0"/>
              <a:t>доля общеобразовательных учреждений, соответствующих современным требованиям обучения – 100%,</a:t>
            </a:r>
          </a:p>
          <a:p>
            <a:pPr>
              <a:buFont typeface="Wingdings" pitchFamily="2" charset="2"/>
              <a:buChar char="q"/>
            </a:pPr>
            <a:r>
              <a:rPr lang="ru-RU" dirty="0" smtClean="0"/>
              <a:t>доля детей в возрасте 5-18 лет, получающих услуги по дополнительному образованию, в общей численности детей данной возрастной группы – не менее  90 %,</a:t>
            </a:r>
          </a:p>
          <a:p>
            <a:pPr>
              <a:buFont typeface="Wingdings" pitchFamily="2" charset="2"/>
              <a:buChar char="q"/>
            </a:pPr>
            <a:r>
              <a:rPr lang="ru-RU" dirty="0" smtClean="0"/>
              <a:t>охват населения культурными и информационными услугами – не менее    - 100 %,</a:t>
            </a:r>
          </a:p>
          <a:p>
            <a:pPr>
              <a:buFont typeface="Wingdings" pitchFamily="2" charset="2"/>
              <a:buChar char="q"/>
            </a:pPr>
            <a:r>
              <a:rPr lang="ru-RU" dirty="0" smtClean="0"/>
              <a:t>численность населения, систематически занимающегося физической культурой и спортом – не менее  16,8 человек,</a:t>
            </a:r>
          </a:p>
          <a:p>
            <a:pPr>
              <a:buFont typeface="Wingdings" pitchFamily="2" charset="2"/>
              <a:buChar char="q"/>
            </a:pPr>
            <a:r>
              <a:rPr lang="ru-RU" dirty="0" smtClean="0"/>
              <a:t>общая площадь жилых помещений, приходящихся в среднем на одного жителя – не менее  24,79 м</a:t>
            </a:r>
            <a:r>
              <a:rPr lang="ru-RU" baseline="30000" dirty="0" smtClean="0"/>
              <a:t>2</a:t>
            </a:r>
            <a:r>
              <a:rPr lang="ru-RU" dirty="0" smtClean="0"/>
              <a:t>,</a:t>
            </a:r>
          </a:p>
          <a:p>
            <a:pPr>
              <a:buFont typeface="Wingdings" pitchFamily="2" charset="2"/>
              <a:buChar char="q"/>
            </a:pPr>
            <a:endParaRPr lang="ru-RU" dirty="0" smtClean="0"/>
          </a:p>
          <a:p>
            <a:pPr>
              <a:buFont typeface="Wingdings" pitchFamily="2" charset="2"/>
              <a:buChar char="q"/>
            </a:pPr>
            <a:endParaRPr lang="ru-RU" dirty="0" smtClean="0"/>
          </a:p>
          <a:p>
            <a:endParaRPr lang="ru-RU" dirty="0"/>
          </a:p>
        </p:txBody>
      </p:sp>
    </p:spTree>
  </p:cSld>
  <p:clrMapOvr>
    <a:masterClrMapping/>
  </p:clrMapOvr>
  <p:transition advTm="26895"/>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142852"/>
            <a:ext cx="8643999" cy="923330"/>
          </a:xfrm>
          <a:prstGeom prst="rect">
            <a:avLst/>
          </a:prstGeom>
          <a:noFill/>
        </p:spPr>
        <p:txBody>
          <a:bodyPr wrap="square" rtlCol="0">
            <a:spAutoFit/>
          </a:bodyPr>
          <a:lstStyle/>
          <a:p>
            <a:r>
              <a:rPr lang="ru-RU" b="1" dirty="0" smtClean="0"/>
              <a:t>Реализация поставленных целей и задач позволит обеспечить достижение в 2030 году следующих значений основных целевых индикаторов:</a:t>
            </a:r>
          </a:p>
          <a:p>
            <a:endParaRPr lang="ru-RU" dirty="0"/>
          </a:p>
        </p:txBody>
      </p:sp>
      <p:sp>
        <p:nvSpPr>
          <p:cNvPr id="3" name="TextBox 2"/>
          <p:cNvSpPr txBox="1"/>
          <p:nvPr/>
        </p:nvSpPr>
        <p:spPr>
          <a:xfrm>
            <a:off x="214282" y="857232"/>
            <a:ext cx="8572560" cy="5909310"/>
          </a:xfrm>
          <a:prstGeom prst="rect">
            <a:avLst/>
          </a:prstGeom>
          <a:noFill/>
        </p:spPr>
        <p:txBody>
          <a:bodyPr wrap="square" rtlCol="0">
            <a:spAutoFit/>
          </a:bodyPr>
          <a:lstStyle/>
          <a:p>
            <a:pPr>
              <a:buFont typeface="Wingdings" pitchFamily="2" charset="2"/>
              <a:buChar char="q"/>
            </a:pPr>
            <a:r>
              <a:rPr lang="ru-RU" dirty="0" smtClean="0"/>
              <a:t>площадь ликвидированного ветхого и аварийного жилья за период реализации Стратегии – не менее   5,3 тыс. м</a:t>
            </a:r>
            <a:r>
              <a:rPr lang="ru-RU" baseline="30000" dirty="0" smtClean="0"/>
              <a:t>2</a:t>
            </a:r>
            <a:r>
              <a:rPr lang="ru-RU" dirty="0" smtClean="0"/>
              <a:t>,</a:t>
            </a:r>
          </a:p>
          <a:p>
            <a:pPr>
              <a:buFont typeface="Wingdings" pitchFamily="2" charset="2"/>
              <a:buChar char="q"/>
            </a:pPr>
            <a:r>
              <a:rPr lang="ru-RU" dirty="0" smtClean="0"/>
              <a:t>число зарегистрированных преступлений – не более   790  единиц,</a:t>
            </a:r>
          </a:p>
          <a:p>
            <a:pPr>
              <a:buFont typeface="Wingdings" pitchFamily="2" charset="2"/>
              <a:buChar char="q"/>
            </a:pPr>
            <a:r>
              <a:rPr lang="ru-RU" dirty="0" smtClean="0"/>
              <a:t>увеличение объёма произведённой продукции промышленного производства – в   7  раз  к уровню 2017 года,</a:t>
            </a:r>
          </a:p>
          <a:p>
            <a:pPr>
              <a:buFont typeface="Wingdings" pitchFamily="2" charset="2"/>
              <a:buChar char="q"/>
            </a:pPr>
            <a:r>
              <a:rPr lang="ru-RU" dirty="0" smtClean="0"/>
              <a:t>увеличение объёма  продукции сельского хозяйства – не менее чем       в 2,6  раз к уровню 2017 года,</a:t>
            </a:r>
          </a:p>
          <a:p>
            <a:pPr>
              <a:buFont typeface="Wingdings" pitchFamily="2" charset="2"/>
              <a:buChar char="q"/>
            </a:pPr>
            <a:r>
              <a:rPr lang="ru-RU" dirty="0" smtClean="0"/>
              <a:t>объём инвестиций в развитие экономики и социальной сферы – не менее  96,2  млрд. рублей за период реализации Стратегии,</a:t>
            </a:r>
          </a:p>
          <a:p>
            <a:pPr>
              <a:buFont typeface="Wingdings" pitchFamily="2" charset="2"/>
              <a:buChar char="q"/>
            </a:pPr>
            <a:r>
              <a:rPr lang="ru-RU" dirty="0" smtClean="0"/>
              <a:t>доля занятых в малом и среднем бизнесе – не менее  24,5 % общего числа занятых в экономике,</a:t>
            </a:r>
          </a:p>
          <a:p>
            <a:pPr>
              <a:buFont typeface="Wingdings" pitchFamily="2" charset="2"/>
              <a:buChar char="q"/>
            </a:pPr>
            <a:r>
              <a:rPr lang="ru-RU" dirty="0" smtClean="0"/>
              <a:t>уровень износа сетей коммунальной инфраструктуры – не более 29,4 %,</a:t>
            </a:r>
          </a:p>
          <a:p>
            <a:r>
              <a:rPr lang="ru-RU" dirty="0" smtClean="0"/>
              <a:t>протяжённость автомобильных дорог общего пользования местного значения  не отвечающим нормативным требованиям за период реализации Стратегии – не более 52 %,</a:t>
            </a:r>
          </a:p>
          <a:p>
            <a:pPr>
              <a:buFont typeface="Wingdings" pitchFamily="2" charset="2"/>
              <a:buChar char="q"/>
            </a:pPr>
            <a:r>
              <a:rPr lang="ru-RU" dirty="0" smtClean="0"/>
              <a:t>число телефонизированных сельских населённых пунктов – не менее 27,</a:t>
            </a:r>
          </a:p>
          <a:p>
            <a:pPr>
              <a:buFont typeface="Wingdings" pitchFamily="2" charset="2"/>
              <a:buChar char="q"/>
            </a:pPr>
            <a:r>
              <a:rPr lang="ru-RU" dirty="0" smtClean="0"/>
              <a:t>число введенных в эксплуатацию очистных сооружений – не менее 2,</a:t>
            </a:r>
          </a:p>
          <a:p>
            <a:pPr>
              <a:buFont typeface="Wingdings" pitchFamily="2" charset="2"/>
              <a:buChar char="q"/>
            </a:pPr>
            <a:r>
              <a:rPr lang="ru-RU" dirty="0" smtClean="0"/>
              <a:t>наличие полигона размещения и захоронения (утилизации) твёрдых коммунальных отходов</a:t>
            </a:r>
          </a:p>
          <a:p>
            <a:endParaRPr lang="ru-RU" dirty="0" smtClean="0"/>
          </a:p>
          <a:p>
            <a:endParaRPr lang="ru-RU" dirty="0"/>
          </a:p>
        </p:txBody>
      </p:sp>
    </p:spTree>
  </p:cSld>
  <p:clrMapOvr>
    <a:masterClrMapping/>
  </p:clrMapOvr>
  <p:transition advTm="30903"/>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2910" y="857232"/>
            <a:ext cx="8286808" cy="4678204"/>
          </a:xfrm>
          <a:prstGeom prst="rect">
            <a:avLst/>
          </a:prstGeom>
          <a:noFill/>
        </p:spPr>
        <p:txBody>
          <a:bodyPr wrap="square" rtlCol="0">
            <a:spAutoFit/>
          </a:bodyPr>
          <a:lstStyle/>
          <a:p>
            <a:r>
              <a:rPr lang="ru-RU" sz="2000" b="1" dirty="0" smtClean="0"/>
              <a:t>При анализе демографической ситуации в районе выявлены следующие проблемы:</a:t>
            </a:r>
          </a:p>
          <a:p>
            <a:endParaRPr lang="ru-RU" dirty="0" smtClean="0"/>
          </a:p>
          <a:p>
            <a:pPr>
              <a:buFont typeface="Wingdings" pitchFamily="2" charset="2"/>
              <a:buChar char="q"/>
            </a:pPr>
            <a:r>
              <a:rPr lang="ru-RU" dirty="0" smtClean="0"/>
              <a:t> </a:t>
            </a:r>
            <a:r>
              <a:rPr lang="ru-RU" sz="2000" dirty="0" smtClean="0"/>
              <a:t>миграционный отток населения;</a:t>
            </a:r>
          </a:p>
          <a:p>
            <a:pPr>
              <a:buFont typeface="Wingdings" pitchFamily="2" charset="2"/>
              <a:buChar char="q"/>
            </a:pPr>
            <a:endParaRPr lang="ru-RU" sz="2000" dirty="0" smtClean="0"/>
          </a:p>
          <a:p>
            <a:pPr>
              <a:buFont typeface="Wingdings" pitchFamily="2" charset="2"/>
              <a:buChar char="q"/>
            </a:pPr>
            <a:r>
              <a:rPr lang="ru-RU" sz="2000" dirty="0" smtClean="0"/>
              <a:t>«старение» населения;</a:t>
            </a:r>
          </a:p>
          <a:p>
            <a:pPr>
              <a:buFont typeface="Wingdings" pitchFamily="2" charset="2"/>
              <a:buChar char="q"/>
            </a:pPr>
            <a:endParaRPr lang="ru-RU" sz="2000" dirty="0" smtClean="0"/>
          </a:p>
          <a:p>
            <a:pPr>
              <a:buFont typeface="Wingdings" pitchFamily="2" charset="2"/>
              <a:buChar char="q"/>
            </a:pPr>
            <a:r>
              <a:rPr lang="ru-RU" sz="2000" dirty="0" smtClean="0"/>
              <a:t>динамичное уменьшение населения в трудоспособном возрасте;</a:t>
            </a:r>
          </a:p>
          <a:p>
            <a:r>
              <a:rPr lang="ru-RU" sz="2000" dirty="0" smtClean="0"/>
              <a:t>снижение естественного прироста населения;</a:t>
            </a:r>
          </a:p>
          <a:p>
            <a:endParaRPr lang="ru-RU" sz="2000" dirty="0" smtClean="0"/>
          </a:p>
          <a:p>
            <a:pPr>
              <a:buFont typeface="Wingdings" pitchFamily="2" charset="2"/>
              <a:buChar char="q"/>
            </a:pPr>
            <a:r>
              <a:rPr lang="ru-RU" sz="2000" dirty="0" smtClean="0"/>
              <a:t>преобладающая доля смертности населения в трудоспособном возрасте по причинам  несчастных случаев, травм и отравлений;</a:t>
            </a:r>
          </a:p>
          <a:p>
            <a:pPr>
              <a:buFont typeface="Wingdings" pitchFamily="2" charset="2"/>
              <a:buChar char="q"/>
            </a:pPr>
            <a:endParaRPr lang="ru-RU" sz="2000" dirty="0" smtClean="0"/>
          </a:p>
          <a:p>
            <a:pPr>
              <a:buFont typeface="Wingdings" pitchFamily="2" charset="2"/>
              <a:buChar char="q"/>
            </a:pPr>
            <a:r>
              <a:rPr lang="ru-RU" sz="2000" dirty="0" smtClean="0"/>
              <a:t>средняя продолжительность жизни в районе меньше </a:t>
            </a:r>
            <a:r>
              <a:rPr lang="ru-RU" sz="2000" dirty="0" err="1" smtClean="0"/>
              <a:t>среднероссийского</a:t>
            </a:r>
            <a:r>
              <a:rPr lang="ru-RU" sz="2000" dirty="0" smtClean="0"/>
              <a:t> значения по итогам  2017 года  на 6,4 года.</a:t>
            </a:r>
            <a:endParaRPr lang="ru-RU" sz="2000" dirty="0"/>
          </a:p>
        </p:txBody>
      </p:sp>
    </p:spTree>
  </p:cSld>
  <p:clrMapOvr>
    <a:masterClrMapping/>
  </p:clrMapOvr>
  <p:transition advTm="10437">
    <p:wheel/>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214290"/>
            <a:ext cx="8786875" cy="923330"/>
          </a:xfrm>
          <a:prstGeom prst="rect">
            <a:avLst/>
          </a:prstGeom>
          <a:noFill/>
        </p:spPr>
        <p:txBody>
          <a:bodyPr wrap="square" rtlCol="0">
            <a:spAutoFit/>
          </a:bodyPr>
          <a:lstStyle/>
          <a:p>
            <a:r>
              <a:rPr lang="ru-RU" b="1" dirty="0" smtClean="0"/>
              <a:t>Реализация поставленных целей и задач позволит обеспечить достижение в 2030 году следующих значений основных целевых индикаторов:</a:t>
            </a:r>
          </a:p>
          <a:p>
            <a:endParaRPr lang="ru-RU" dirty="0"/>
          </a:p>
        </p:txBody>
      </p:sp>
      <p:sp>
        <p:nvSpPr>
          <p:cNvPr id="3" name="TextBox 2"/>
          <p:cNvSpPr txBox="1"/>
          <p:nvPr/>
        </p:nvSpPr>
        <p:spPr>
          <a:xfrm>
            <a:off x="285720" y="928670"/>
            <a:ext cx="8429716" cy="3693319"/>
          </a:xfrm>
          <a:prstGeom prst="rect">
            <a:avLst/>
          </a:prstGeom>
          <a:noFill/>
        </p:spPr>
        <p:txBody>
          <a:bodyPr wrap="square" rtlCol="0">
            <a:spAutoFit/>
          </a:bodyPr>
          <a:lstStyle/>
          <a:p>
            <a:pPr>
              <a:buFont typeface="Wingdings" pitchFamily="2" charset="2"/>
              <a:buChar char="q"/>
            </a:pPr>
            <a:r>
              <a:rPr lang="ru-RU" dirty="0" smtClean="0"/>
              <a:t>наличие в районе не менее 3 биотермических ям,</a:t>
            </a:r>
          </a:p>
          <a:p>
            <a:pPr>
              <a:buFont typeface="Wingdings" pitchFamily="2" charset="2"/>
              <a:buChar char="q"/>
            </a:pPr>
            <a:r>
              <a:rPr lang="ru-RU" dirty="0" smtClean="0"/>
              <a:t>протяжённость введённых в эксплуатацию инженерных сооружений для защиты населённых пунктов от затопления паводковыми водами – не менее     8,1 км за период реализации Стратегии,</a:t>
            </a:r>
          </a:p>
          <a:p>
            <a:pPr>
              <a:buFont typeface="Wingdings" pitchFamily="2" charset="2"/>
              <a:buChar char="q"/>
            </a:pPr>
            <a:r>
              <a:rPr lang="ru-RU" dirty="0" smtClean="0"/>
              <a:t>удовлетворенность населения деятельностью органов местного самоуправления муниципального района – не менее 52 %,</a:t>
            </a:r>
          </a:p>
          <a:p>
            <a:pPr>
              <a:buFont typeface="Wingdings" pitchFamily="2" charset="2"/>
              <a:buChar char="q"/>
            </a:pPr>
            <a:r>
              <a:rPr lang="ru-RU" dirty="0" smtClean="0"/>
              <a:t>объём налоговых и неналоговых доходов консолидированного бюджета муниципального района «Чернышевский  район» – не менее  751,2 млн. рублей,</a:t>
            </a:r>
          </a:p>
          <a:p>
            <a:pPr>
              <a:buFont typeface="Wingdings" pitchFamily="2" charset="2"/>
              <a:buChar char="q"/>
            </a:pPr>
            <a:r>
              <a:rPr lang="ru-RU" dirty="0" smtClean="0"/>
              <a:t>число проведённых мероприятий в рамках межмуниципального сотрудничества – не менее 7 ,</a:t>
            </a:r>
          </a:p>
          <a:p>
            <a:pPr>
              <a:buFont typeface="Wingdings" pitchFamily="2" charset="2"/>
              <a:buChar char="q"/>
            </a:pPr>
            <a:r>
              <a:rPr lang="ru-RU" dirty="0" smtClean="0"/>
              <a:t>степень удовлетворённости получателей муниципальных услуг качеством и доступностью их предоставления – 100%.</a:t>
            </a:r>
          </a:p>
          <a:p>
            <a:endParaRPr lang="ru-RU" dirty="0"/>
          </a:p>
        </p:txBody>
      </p:sp>
    </p:spTree>
  </p:cSld>
  <p:clrMapOvr>
    <a:masterClrMapping/>
  </p:clrMapOvr>
  <p:transition advTm="17238"/>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20" y="1571612"/>
            <a:ext cx="8516448" cy="369332"/>
          </a:xfrm>
          <a:prstGeom prst="rect">
            <a:avLst/>
          </a:prstGeom>
          <a:noFill/>
        </p:spPr>
        <p:txBody>
          <a:bodyPr wrap="square" rtlCol="0">
            <a:spAutoFit/>
          </a:bodyPr>
          <a:lstStyle/>
          <a:p>
            <a:pPr algn="ctr"/>
            <a:r>
              <a:rPr lang="ru-RU" dirty="0" smtClean="0"/>
              <a:t>Благодарим  за внимание!</a:t>
            </a:r>
            <a:endParaRPr lang="ru-RU" dirty="0"/>
          </a:p>
        </p:txBody>
      </p:sp>
      <p:sp>
        <p:nvSpPr>
          <p:cNvPr id="3" name="Горизонтальный свиток 2"/>
          <p:cNvSpPr/>
          <p:nvPr/>
        </p:nvSpPr>
        <p:spPr>
          <a:xfrm>
            <a:off x="571472" y="714356"/>
            <a:ext cx="7858180" cy="535785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b="1" dirty="0" smtClean="0"/>
              <a:t>Благодарим за внимание!</a:t>
            </a:r>
            <a:endParaRPr lang="ru-RU" sz="4000" b="1" dirty="0"/>
          </a:p>
        </p:txBody>
      </p:sp>
    </p:spTree>
  </p:cSld>
  <p:clrMapOvr>
    <a:masterClrMapping/>
  </p:clrMapOvr>
  <p:transition advTm="9391"/>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274638"/>
            <a:ext cx="8715436" cy="439718"/>
          </a:xfrm>
        </p:spPr>
        <p:txBody>
          <a:bodyPr>
            <a:normAutofit fontScale="90000"/>
          </a:bodyPr>
          <a:lstStyle/>
          <a:p>
            <a:pPr algn="l"/>
            <a:r>
              <a:rPr lang="ru-RU" sz="2200" b="1" dirty="0" smtClean="0">
                <a:solidFill>
                  <a:schemeClr val="bg2">
                    <a:lumMod val="10000"/>
                  </a:schemeClr>
                </a:solidFill>
              </a:rPr>
              <a:t>Оценка развития человеческого капитала и социальной сферы</a:t>
            </a:r>
            <a:r>
              <a:rPr lang="ru-RU" dirty="0" smtClean="0">
                <a:solidFill>
                  <a:schemeClr val="bg2">
                    <a:lumMod val="10000"/>
                  </a:schemeClr>
                </a:solidFill>
              </a:rPr>
              <a:t/>
            </a:r>
            <a:br>
              <a:rPr lang="ru-RU" dirty="0" smtClean="0">
                <a:solidFill>
                  <a:schemeClr val="bg2">
                    <a:lumMod val="10000"/>
                  </a:schemeClr>
                </a:solidFill>
              </a:rPr>
            </a:br>
            <a:endParaRPr lang="ru-RU" sz="2000" dirty="0">
              <a:latin typeface="+mn-lt"/>
            </a:endParaRPr>
          </a:p>
        </p:txBody>
      </p:sp>
      <p:sp>
        <p:nvSpPr>
          <p:cNvPr id="7" name="Text Box 7"/>
          <p:cNvSpPr txBox="1">
            <a:spLocks noChangeArrowheads="1"/>
          </p:cNvSpPr>
          <p:nvPr/>
        </p:nvSpPr>
        <p:spPr bwMode="black">
          <a:xfrm>
            <a:off x="2468563" y="2786063"/>
            <a:ext cx="1676400" cy="336550"/>
          </a:xfrm>
          <a:prstGeom prst="rect">
            <a:avLst/>
          </a:prstGeom>
          <a:noFill/>
          <a:ln w="9525">
            <a:noFill/>
            <a:miter lim="800000"/>
            <a:headEnd/>
            <a:tailEnd/>
          </a:ln>
          <a:effectLst/>
        </p:spPr>
        <p:txBody>
          <a:bodyPr>
            <a:spAutoFit/>
          </a:bodyPr>
          <a:lstStyle/>
          <a:p>
            <a:pPr algn="ctr">
              <a:spcBef>
                <a:spcPct val="50000"/>
              </a:spcBef>
            </a:pPr>
            <a:r>
              <a:rPr lang="ru-RU" sz="1600" b="1" dirty="0" smtClean="0">
                <a:solidFill>
                  <a:schemeClr val="bg1"/>
                </a:solidFill>
              </a:rPr>
              <a:t>В</a:t>
            </a:r>
            <a:endParaRPr lang="en-US" sz="1600" b="1" dirty="0">
              <a:solidFill>
                <a:schemeClr val="bg1"/>
              </a:solidFill>
            </a:endParaRPr>
          </a:p>
        </p:txBody>
      </p:sp>
      <p:sp>
        <p:nvSpPr>
          <p:cNvPr id="10" name="Text Box 10"/>
          <p:cNvSpPr txBox="1">
            <a:spLocks noChangeArrowheads="1"/>
          </p:cNvSpPr>
          <p:nvPr/>
        </p:nvSpPr>
        <p:spPr bwMode="black">
          <a:xfrm>
            <a:off x="4419600" y="2786063"/>
            <a:ext cx="1676400" cy="336550"/>
          </a:xfrm>
          <a:prstGeom prst="rect">
            <a:avLst/>
          </a:prstGeom>
          <a:noFill/>
          <a:ln w="9525">
            <a:noFill/>
            <a:miter lim="800000"/>
            <a:headEnd/>
            <a:tailEnd/>
          </a:ln>
          <a:effectLst/>
        </p:spPr>
        <p:txBody>
          <a:bodyPr>
            <a:spAutoFit/>
          </a:bodyPr>
          <a:lstStyle/>
          <a:p>
            <a:pPr algn="ctr">
              <a:spcBef>
                <a:spcPct val="50000"/>
              </a:spcBef>
            </a:pPr>
            <a:r>
              <a:rPr lang="ru-RU" sz="1600" b="1" dirty="0" smtClean="0">
                <a:solidFill>
                  <a:schemeClr val="bg1"/>
                </a:solidFill>
              </a:rPr>
              <a:t>Вставь</a:t>
            </a:r>
            <a:endParaRPr lang="en-US" sz="1600" b="1" dirty="0">
              <a:solidFill>
                <a:schemeClr val="bg1"/>
              </a:solidFill>
            </a:endParaRPr>
          </a:p>
        </p:txBody>
      </p:sp>
      <p:sp>
        <p:nvSpPr>
          <p:cNvPr id="12" name="Text Box 12"/>
          <p:cNvSpPr txBox="1">
            <a:spLocks noChangeArrowheads="1"/>
          </p:cNvSpPr>
          <p:nvPr/>
        </p:nvSpPr>
        <p:spPr bwMode="black">
          <a:xfrm>
            <a:off x="6407150" y="2786063"/>
            <a:ext cx="1676400" cy="336550"/>
          </a:xfrm>
          <a:prstGeom prst="rect">
            <a:avLst/>
          </a:prstGeom>
          <a:noFill/>
          <a:ln w="9525">
            <a:noFill/>
            <a:miter lim="800000"/>
            <a:headEnd/>
            <a:tailEnd/>
          </a:ln>
          <a:effectLst/>
        </p:spPr>
        <p:txBody>
          <a:bodyPr>
            <a:spAutoFit/>
          </a:bodyPr>
          <a:lstStyle/>
          <a:p>
            <a:pPr algn="ctr">
              <a:spcBef>
                <a:spcPct val="50000"/>
              </a:spcBef>
            </a:pPr>
            <a:r>
              <a:rPr lang="ru-RU" sz="1600" b="1" dirty="0" smtClean="0">
                <a:solidFill>
                  <a:schemeClr val="bg1"/>
                </a:solidFill>
              </a:rPr>
              <a:t>Вставьте текст</a:t>
            </a:r>
            <a:endParaRPr lang="en-US" sz="1600" b="1" dirty="0">
              <a:solidFill>
                <a:schemeClr val="bg1"/>
              </a:solidFill>
            </a:endParaRPr>
          </a:p>
        </p:txBody>
      </p:sp>
      <p:sp>
        <p:nvSpPr>
          <p:cNvPr id="13" name="AutoShape 13"/>
          <p:cNvSpPr>
            <a:spLocks noChangeArrowheads="1"/>
          </p:cNvSpPr>
          <p:nvPr/>
        </p:nvSpPr>
        <p:spPr bwMode="gray">
          <a:xfrm>
            <a:off x="3357554" y="1214422"/>
            <a:ext cx="1143008" cy="1114425"/>
          </a:xfrm>
          <a:prstGeom prst="diamond">
            <a:avLst/>
          </a:prstGeom>
          <a:solidFill>
            <a:srgbClr val="7030A0"/>
          </a:solidFill>
          <a:ln w="9525" algn="ctr">
            <a:noFill/>
            <a:miter lim="800000"/>
            <a:headEnd/>
            <a:tailEnd/>
          </a:ln>
          <a:effectLst/>
          <a:scene3d>
            <a:camera prst="legacyPerspectiveBottom">
              <a:rot lat="20999999" lon="0" rev="0"/>
            </a:camera>
            <a:lightRig rig="legacyFlat4" dir="b"/>
          </a:scene3d>
          <a:sp3d extrusionH="163500" prstMaterial="legacyMatte">
            <a:bevelT w="13500" h="13500" prst="angle"/>
            <a:bevelB w="13500" h="13500" prst="angle"/>
            <a:extrusionClr>
              <a:schemeClr val="hlink"/>
            </a:extrusionClr>
          </a:sp3d>
        </p:spPr>
        <p:txBody>
          <a:bodyPr wrap="none" anchor="ctr">
            <a:flatTx/>
          </a:bodyPr>
          <a:lstStyle/>
          <a:p>
            <a:pPr algn="ctr"/>
            <a:r>
              <a:rPr lang="ru-RU" sz="2000" b="1" dirty="0" smtClean="0">
                <a:solidFill>
                  <a:schemeClr val="bg1">
                    <a:lumMod val="95000"/>
                  </a:schemeClr>
                </a:solidFill>
              </a:rPr>
              <a:t>2013 г.</a:t>
            </a:r>
            <a:endParaRPr lang="ru-RU" sz="2000" b="1" dirty="0">
              <a:solidFill>
                <a:schemeClr val="bg1">
                  <a:lumMod val="95000"/>
                </a:schemeClr>
              </a:solidFill>
            </a:endParaRPr>
          </a:p>
        </p:txBody>
      </p:sp>
      <p:sp>
        <p:nvSpPr>
          <p:cNvPr id="20" name="Text Box 20"/>
          <p:cNvSpPr txBox="1">
            <a:spLocks noChangeArrowheads="1"/>
          </p:cNvSpPr>
          <p:nvPr/>
        </p:nvSpPr>
        <p:spPr bwMode="gray">
          <a:xfrm>
            <a:off x="954088" y="3729038"/>
            <a:ext cx="866775" cy="457200"/>
          </a:xfrm>
          <a:prstGeom prst="rect">
            <a:avLst/>
          </a:prstGeom>
          <a:noFill/>
          <a:ln w="9525">
            <a:noFill/>
            <a:miter lim="800000"/>
            <a:headEnd/>
            <a:tailEnd/>
          </a:ln>
          <a:effectLst/>
        </p:spPr>
        <p:txBody>
          <a:bodyPr>
            <a:spAutoFit/>
          </a:bodyPr>
          <a:lstStyle/>
          <a:p>
            <a:pPr algn="ctr">
              <a:spcBef>
                <a:spcPct val="50000"/>
              </a:spcBef>
            </a:pPr>
            <a:r>
              <a:rPr lang="en-US" sz="2400" b="1" dirty="0" smtClean="0">
                <a:solidFill>
                  <a:srgbClr val="FFFFFF"/>
                </a:solidFill>
              </a:rPr>
              <a:t>200</a:t>
            </a:r>
            <a:r>
              <a:rPr lang="ru-RU" sz="2400" b="1" dirty="0" smtClean="0">
                <a:solidFill>
                  <a:srgbClr val="FFFFFF"/>
                </a:solidFill>
              </a:rPr>
              <a:t>5</a:t>
            </a:r>
            <a:endParaRPr lang="en-US" sz="2400" b="1" dirty="0">
              <a:solidFill>
                <a:srgbClr val="FFFFFF"/>
              </a:solidFill>
            </a:endParaRPr>
          </a:p>
        </p:txBody>
      </p:sp>
      <p:sp>
        <p:nvSpPr>
          <p:cNvPr id="21" name="Text Box 21"/>
          <p:cNvSpPr txBox="1">
            <a:spLocks noChangeArrowheads="1"/>
          </p:cNvSpPr>
          <p:nvPr/>
        </p:nvSpPr>
        <p:spPr bwMode="gray">
          <a:xfrm>
            <a:off x="2943225" y="3729038"/>
            <a:ext cx="866775" cy="457200"/>
          </a:xfrm>
          <a:prstGeom prst="rect">
            <a:avLst/>
          </a:prstGeom>
          <a:noFill/>
          <a:ln w="9525">
            <a:noFill/>
            <a:miter lim="800000"/>
            <a:headEnd/>
            <a:tailEnd/>
          </a:ln>
          <a:effectLst/>
        </p:spPr>
        <p:txBody>
          <a:bodyPr>
            <a:spAutoFit/>
          </a:bodyPr>
          <a:lstStyle/>
          <a:p>
            <a:pPr algn="ctr">
              <a:spcBef>
                <a:spcPct val="50000"/>
              </a:spcBef>
            </a:pPr>
            <a:r>
              <a:rPr lang="en-US" sz="2400" b="1" dirty="0" smtClean="0">
                <a:solidFill>
                  <a:srgbClr val="FFFFFF"/>
                </a:solidFill>
              </a:rPr>
              <a:t>20</a:t>
            </a:r>
            <a:r>
              <a:rPr lang="ru-RU" sz="2400" b="1" dirty="0" smtClean="0">
                <a:solidFill>
                  <a:srgbClr val="FFFFFF"/>
                </a:solidFill>
              </a:rPr>
              <a:t>10</a:t>
            </a:r>
            <a:endParaRPr lang="en-US" sz="2400" b="1" dirty="0">
              <a:solidFill>
                <a:srgbClr val="FFFFFF"/>
              </a:solidFill>
            </a:endParaRPr>
          </a:p>
        </p:txBody>
      </p:sp>
      <p:sp>
        <p:nvSpPr>
          <p:cNvPr id="22" name="Text Box 22"/>
          <p:cNvSpPr txBox="1">
            <a:spLocks noChangeArrowheads="1"/>
          </p:cNvSpPr>
          <p:nvPr/>
        </p:nvSpPr>
        <p:spPr bwMode="gray">
          <a:xfrm>
            <a:off x="4953000" y="3729038"/>
            <a:ext cx="866775" cy="457200"/>
          </a:xfrm>
          <a:prstGeom prst="rect">
            <a:avLst/>
          </a:prstGeom>
          <a:noFill/>
          <a:ln w="9525">
            <a:noFill/>
            <a:miter lim="800000"/>
            <a:headEnd/>
            <a:tailEnd/>
          </a:ln>
          <a:effectLst/>
        </p:spPr>
        <p:txBody>
          <a:bodyPr>
            <a:spAutoFit/>
          </a:bodyPr>
          <a:lstStyle/>
          <a:p>
            <a:pPr algn="ctr">
              <a:spcBef>
                <a:spcPct val="50000"/>
              </a:spcBef>
            </a:pPr>
            <a:r>
              <a:rPr lang="en-US" sz="2400" b="1" dirty="0" smtClean="0">
                <a:solidFill>
                  <a:srgbClr val="FFFFFF"/>
                </a:solidFill>
              </a:rPr>
              <a:t>20</a:t>
            </a:r>
            <a:r>
              <a:rPr lang="ru-RU" sz="2400" b="1" dirty="0" smtClean="0">
                <a:solidFill>
                  <a:srgbClr val="FFFFFF"/>
                </a:solidFill>
              </a:rPr>
              <a:t>1</a:t>
            </a:r>
            <a:r>
              <a:rPr lang="en-US" sz="2400" b="1" dirty="0" smtClean="0">
                <a:solidFill>
                  <a:srgbClr val="FFFFFF"/>
                </a:solidFill>
              </a:rPr>
              <a:t>5</a:t>
            </a:r>
            <a:endParaRPr lang="en-US" sz="2400" b="1" dirty="0">
              <a:solidFill>
                <a:srgbClr val="FFFFFF"/>
              </a:solidFill>
            </a:endParaRPr>
          </a:p>
        </p:txBody>
      </p:sp>
      <p:sp>
        <p:nvSpPr>
          <p:cNvPr id="23" name="Text Box 23"/>
          <p:cNvSpPr txBox="1">
            <a:spLocks noChangeArrowheads="1"/>
          </p:cNvSpPr>
          <p:nvPr/>
        </p:nvSpPr>
        <p:spPr bwMode="gray">
          <a:xfrm>
            <a:off x="6905625" y="3729038"/>
            <a:ext cx="866775" cy="457200"/>
          </a:xfrm>
          <a:prstGeom prst="rect">
            <a:avLst/>
          </a:prstGeom>
          <a:noFill/>
          <a:ln w="9525">
            <a:noFill/>
            <a:miter lim="800000"/>
            <a:headEnd/>
            <a:tailEnd/>
          </a:ln>
          <a:effectLst/>
        </p:spPr>
        <p:txBody>
          <a:bodyPr>
            <a:spAutoFit/>
          </a:bodyPr>
          <a:lstStyle/>
          <a:p>
            <a:pPr algn="ctr">
              <a:spcBef>
                <a:spcPct val="50000"/>
              </a:spcBef>
            </a:pPr>
            <a:r>
              <a:rPr lang="en-US" sz="2400" b="1" dirty="0" smtClean="0">
                <a:solidFill>
                  <a:srgbClr val="FFFFFF"/>
                </a:solidFill>
              </a:rPr>
              <a:t>20</a:t>
            </a:r>
            <a:r>
              <a:rPr lang="ru-RU" sz="2400" b="1" dirty="0" smtClean="0">
                <a:solidFill>
                  <a:srgbClr val="FFFFFF"/>
                </a:solidFill>
              </a:rPr>
              <a:t>20</a:t>
            </a:r>
            <a:endParaRPr lang="en-US" sz="2400" b="1" dirty="0">
              <a:solidFill>
                <a:srgbClr val="FFFFFF"/>
              </a:solidFill>
            </a:endParaRPr>
          </a:p>
        </p:txBody>
      </p:sp>
      <p:sp>
        <p:nvSpPr>
          <p:cNvPr id="28" name="Rectangle 28"/>
          <p:cNvSpPr>
            <a:spLocks noChangeArrowheads="1"/>
          </p:cNvSpPr>
          <p:nvPr/>
        </p:nvSpPr>
        <p:spPr bwMode="gray">
          <a:xfrm>
            <a:off x="142844" y="928671"/>
            <a:ext cx="8715435" cy="397032"/>
          </a:xfrm>
          <a:prstGeom prst="rect">
            <a:avLst/>
          </a:prstGeom>
          <a:noFill/>
          <a:ln w="9525" algn="ctr">
            <a:noFill/>
            <a:miter lim="800000"/>
            <a:headEnd/>
            <a:tailEnd/>
          </a:ln>
          <a:effectLst/>
        </p:spPr>
        <p:txBody>
          <a:bodyPr wrap="square">
            <a:spAutoFit/>
          </a:bodyPr>
          <a:lstStyle/>
          <a:p>
            <a:pPr algn="ctr">
              <a:lnSpc>
                <a:spcPct val="110000"/>
              </a:lnSpc>
              <a:buClr>
                <a:srgbClr val="D7181F"/>
              </a:buClr>
            </a:pPr>
            <a:r>
              <a:rPr lang="ru-RU" b="1" dirty="0" smtClean="0"/>
              <a:t>Численность экономически активного населения и занятых в экономике, чел.</a:t>
            </a:r>
            <a:endParaRPr lang="en-US" b="1" dirty="0"/>
          </a:p>
        </p:txBody>
      </p:sp>
      <p:sp>
        <p:nvSpPr>
          <p:cNvPr id="32" name="TextBox 31"/>
          <p:cNvSpPr txBox="1"/>
          <p:nvPr/>
        </p:nvSpPr>
        <p:spPr>
          <a:xfrm>
            <a:off x="142844" y="500042"/>
            <a:ext cx="8715436"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b="1" dirty="0" smtClean="0">
                <a:solidFill>
                  <a:schemeClr val="tx1"/>
                </a:solidFill>
              </a:rPr>
              <a:t>Труд и занятость</a:t>
            </a:r>
            <a:endParaRPr lang="ru-RU" dirty="0">
              <a:solidFill>
                <a:schemeClr val="tx1"/>
              </a:solidFill>
            </a:endParaRPr>
          </a:p>
        </p:txBody>
      </p:sp>
      <p:sp>
        <p:nvSpPr>
          <p:cNvPr id="39" name="AutoShape 16"/>
          <p:cNvSpPr>
            <a:spLocks noChangeArrowheads="1"/>
          </p:cNvSpPr>
          <p:nvPr/>
        </p:nvSpPr>
        <p:spPr bwMode="gray">
          <a:xfrm>
            <a:off x="4500562" y="1214422"/>
            <a:ext cx="1071570" cy="1071569"/>
          </a:xfrm>
          <a:prstGeom prst="diamond">
            <a:avLst/>
          </a:prstGeom>
          <a:solidFill>
            <a:srgbClr val="7030A0"/>
          </a:solidFill>
          <a:ln w="9525" algn="ctr">
            <a:solidFill>
              <a:schemeClr val="tx2"/>
            </a:solidFill>
            <a:miter lim="800000"/>
            <a:headEnd/>
            <a:tailEnd/>
          </a:ln>
          <a:effectLst/>
          <a:scene3d>
            <a:camera prst="legacyPerspectiveBottom">
              <a:rot lat="20999999" lon="0" rev="0"/>
            </a:camera>
            <a:lightRig rig="legacyFlat4" dir="b"/>
          </a:scene3d>
          <a:sp3d extrusionH="163500" prstMaterial="legacyMatte">
            <a:bevelT w="13500" h="13500" prst="angle"/>
            <a:bevelB w="13500" h="13500" prst="angle"/>
            <a:extrusionClr>
              <a:schemeClr val="accent2"/>
            </a:extrusionClr>
          </a:sp3d>
        </p:spPr>
        <p:txBody>
          <a:bodyPr wrap="none" anchor="ctr">
            <a:flatTx/>
          </a:bodyPr>
          <a:lstStyle/>
          <a:p>
            <a:pPr algn="ctr"/>
            <a:r>
              <a:rPr lang="ru-RU" sz="2000" b="1" dirty="0" smtClean="0">
                <a:solidFill>
                  <a:schemeClr val="bg1">
                    <a:lumMod val="95000"/>
                  </a:schemeClr>
                </a:solidFill>
              </a:rPr>
              <a:t>2017 г.</a:t>
            </a:r>
            <a:endParaRPr lang="ru-RU" sz="2000" b="1" dirty="0">
              <a:solidFill>
                <a:schemeClr val="bg1">
                  <a:lumMod val="95000"/>
                </a:schemeClr>
              </a:solidFill>
            </a:endParaRPr>
          </a:p>
        </p:txBody>
      </p:sp>
      <p:graphicFrame>
        <p:nvGraphicFramePr>
          <p:cNvPr id="54" name="Таблица 53"/>
          <p:cNvGraphicFramePr>
            <a:graphicFrameLocks noGrp="1"/>
          </p:cNvGraphicFramePr>
          <p:nvPr/>
        </p:nvGraphicFramePr>
        <p:xfrm>
          <a:off x="142845" y="2285993"/>
          <a:ext cx="5429287" cy="4471416"/>
        </p:xfrm>
        <a:graphic>
          <a:graphicData uri="http://schemas.openxmlformats.org/drawingml/2006/table">
            <a:tbl>
              <a:tblPr firstRow="1" bandRow="1">
                <a:tableStyleId>{5C22544A-7EE6-4342-B048-85BDC9FD1C3A}</a:tableStyleId>
              </a:tblPr>
              <a:tblGrid>
                <a:gridCol w="3228132"/>
                <a:gridCol w="1157061"/>
                <a:gridCol w="1044094"/>
              </a:tblGrid>
              <a:tr h="539838">
                <a:tc>
                  <a:txBody>
                    <a:bodyPr/>
                    <a:lstStyle/>
                    <a:p>
                      <a:pPr>
                        <a:lnSpc>
                          <a:spcPct val="100000"/>
                        </a:lnSpc>
                        <a:spcAft>
                          <a:spcPts val="0"/>
                        </a:spcAft>
                      </a:pPr>
                      <a:r>
                        <a:rPr lang="ru-RU" sz="1800" b="1" dirty="0">
                          <a:solidFill>
                            <a:schemeClr val="bg1"/>
                          </a:solidFill>
                          <a:latin typeface="+mn-lt"/>
                          <a:ea typeface="Times New Roman"/>
                          <a:cs typeface="Times New Roman"/>
                        </a:rPr>
                        <a:t>Численность экономически активного населения, чел. </a:t>
                      </a:r>
                    </a:p>
                  </a:txBody>
                  <a:tcPr marL="68580" marR="68580" marT="0" marB="0" anchor="ctr">
                    <a:solidFill>
                      <a:schemeClr val="tx2"/>
                    </a:solidFill>
                  </a:tcPr>
                </a:tc>
                <a:tc>
                  <a:txBody>
                    <a:bodyPr/>
                    <a:lstStyle/>
                    <a:p>
                      <a:pPr algn="ctr">
                        <a:lnSpc>
                          <a:spcPct val="115000"/>
                        </a:lnSpc>
                        <a:spcAft>
                          <a:spcPts val="0"/>
                        </a:spcAft>
                      </a:pPr>
                      <a:r>
                        <a:rPr lang="ru-RU" sz="1800" b="1" dirty="0">
                          <a:solidFill>
                            <a:schemeClr val="tx1"/>
                          </a:solidFill>
                          <a:latin typeface="+mn-lt"/>
                          <a:ea typeface="Times New Roman"/>
                          <a:cs typeface="Times New Roman"/>
                        </a:rPr>
                        <a:t>22173</a:t>
                      </a:r>
                    </a:p>
                  </a:txBody>
                  <a:tcPr marL="68580" marR="68580" marT="0" marB="0">
                    <a:noFill/>
                  </a:tcPr>
                </a:tc>
                <a:tc>
                  <a:txBody>
                    <a:bodyPr/>
                    <a:lstStyle/>
                    <a:p>
                      <a:pPr algn="ctr">
                        <a:lnSpc>
                          <a:spcPct val="115000"/>
                        </a:lnSpc>
                        <a:spcAft>
                          <a:spcPts val="0"/>
                        </a:spcAft>
                      </a:pPr>
                      <a:r>
                        <a:rPr lang="ru-RU" sz="1800" b="1" dirty="0">
                          <a:solidFill>
                            <a:schemeClr val="tx1"/>
                          </a:solidFill>
                          <a:latin typeface="+mn-lt"/>
                          <a:ea typeface="Times New Roman"/>
                          <a:cs typeface="Times New Roman"/>
                        </a:rPr>
                        <a:t>18496</a:t>
                      </a:r>
                    </a:p>
                  </a:txBody>
                  <a:tcPr marL="68580" marR="68580" marT="0" marB="0">
                    <a:noFill/>
                  </a:tcPr>
                </a:tc>
              </a:tr>
              <a:tr h="602569">
                <a:tc>
                  <a:txBody>
                    <a:bodyPr/>
                    <a:lstStyle/>
                    <a:p>
                      <a:pPr>
                        <a:lnSpc>
                          <a:spcPct val="115000"/>
                        </a:lnSpc>
                        <a:spcAft>
                          <a:spcPts val="0"/>
                        </a:spcAft>
                      </a:pPr>
                      <a:r>
                        <a:rPr lang="ru-RU" sz="1800" b="1" dirty="0">
                          <a:solidFill>
                            <a:schemeClr val="bg1"/>
                          </a:solidFill>
                          <a:latin typeface="+mn-lt"/>
                          <a:ea typeface="Times New Roman"/>
                          <a:cs typeface="Times New Roman"/>
                        </a:rPr>
                        <a:t>Численность занятых в экономике, чел.</a:t>
                      </a:r>
                    </a:p>
                  </a:txBody>
                  <a:tcPr marL="68580" marR="68580" marT="0" marB="0" anchor="ctr">
                    <a:solidFill>
                      <a:schemeClr val="tx2"/>
                    </a:solidFill>
                  </a:tcPr>
                </a:tc>
                <a:tc>
                  <a:txBody>
                    <a:bodyPr/>
                    <a:lstStyle/>
                    <a:p>
                      <a:pPr algn="ctr">
                        <a:lnSpc>
                          <a:spcPct val="115000"/>
                        </a:lnSpc>
                        <a:spcAft>
                          <a:spcPts val="0"/>
                        </a:spcAft>
                      </a:pPr>
                      <a:r>
                        <a:rPr lang="ru-RU" sz="1800" b="1" dirty="0">
                          <a:solidFill>
                            <a:schemeClr val="tx1"/>
                          </a:solidFill>
                          <a:latin typeface="+mn-lt"/>
                          <a:ea typeface="Times New Roman"/>
                          <a:cs typeface="Times New Roman"/>
                        </a:rPr>
                        <a:t>17485</a:t>
                      </a:r>
                    </a:p>
                  </a:txBody>
                  <a:tcPr marL="68580" marR="68580" marT="0" marB="0">
                    <a:noFill/>
                  </a:tcPr>
                </a:tc>
                <a:tc>
                  <a:txBody>
                    <a:bodyPr/>
                    <a:lstStyle/>
                    <a:p>
                      <a:pPr algn="ctr">
                        <a:lnSpc>
                          <a:spcPct val="115000"/>
                        </a:lnSpc>
                        <a:spcAft>
                          <a:spcPts val="0"/>
                        </a:spcAft>
                      </a:pPr>
                      <a:r>
                        <a:rPr lang="ru-RU" sz="1800" b="1">
                          <a:solidFill>
                            <a:schemeClr val="tx1"/>
                          </a:solidFill>
                          <a:latin typeface="+mn-lt"/>
                          <a:ea typeface="Times New Roman"/>
                          <a:cs typeface="Times New Roman"/>
                        </a:rPr>
                        <a:t>13716</a:t>
                      </a:r>
                    </a:p>
                  </a:txBody>
                  <a:tcPr marL="68580" marR="68580" marT="0" marB="0">
                    <a:noFill/>
                  </a:tcPr>
                </a:tc>
              </a:tr>
              <a:tr h="809757">
                <a:tc>
                  <a:txBody>
                    <a:bodyPr/>
                    <a:lstStyle/>
                    <a:p>
                      <a:pPr>
                        <a:lnSpc>
                          <a:spcPct val="100000"/>
                        </a:lnSpc>
                        <a:spcAft>
                          <a:spcPts val="0"/>
                        </a:spcAft>
                      </a:pPr>
                      <a:r>
                        <a:rPr lang="ru-RU" sz="1800" b="1" dirty="0">
                          <a:solidFill>
                            <a:schemeClr val="bg1"/>
                          </a:solidFill>
                          <a:latin typeface="+mn-lt"/>
                          <a:ea typeface="Times New Roman"/>
                          <a:cs typeface="Times New Roman"/>
                        </a:rPr>
                        <a:t>Доля занятых в экономике, от численности экономически активного населения, в %</a:t>
                      </a:r>
                    </a:p>
                  </a:txBody>
                  <a:tcPr marL="68580" marR="68580" marT="0" marB="0" anchor="ctr">
                    <a:solidFill>
                      <a:schemeClr val="tx2"/>
                    </a:solidFill>
                  </a:tcPr>
                </a:tc>
                <a:tc>
                  <a:txBody>
                    <a:bodyPr/>
                    <a:lstStyle/>
                    <a:p>
                      <a:pPr algn="ctr">
                        <a:lnSpc>
                          <a:spcPct val="115000"/>
                        </a:lnSpc>
                        <a:spcAft>
                          <a:spcPts val="0"/>
                        </a:spcAft>
                      </a:pPr>
                      <a:r>
                        <a:rPr lang="ru-RU" sz="1800" b="1" dirty="0">
                          <a:solidFill>
                            <a:schemeClr val="tx1"/>
                          </a:solidFill>
                          <a:latin typeface="+mn-lt"/>
                          <a:ea typeface="Times New Roman"/>
                          <a:cs typeface="Times New Roman"/>
                        </a:rPr>
                        <a:t>78,9</a:t>
                      </a:r>
                    </a:p>
                  </a:txBody>
                  <a:tcPr marL="68580" marR="68580" marT="0" marB="0">
                    <a:noFill/>
                  </a:tcPr>
                </a:tc>
                <a:tc>
                  <a:txBody>
                    <a:bodyPr/>
                    <a:lstStyle/>
                    <a:p>
                      <a:pPr algn="ctr">
                        <a:lnSpc>
                          <a:spcPct val="115000"/>
                        </a:lnSpc>
                        <a:spcAft>
                          <a:spcPts val="0"/>
                        </a:spcAft>
                      </a:pPr>
                      <a:r>
                        <a:rPr lang="ru-RU" sz="1800" b="1" dirty="0">
                          <a:solidFill>
                            <a:schemeClr val="tx1"/>
                          </a:solidFill>
                          <a:latin typeface="+mn-lt"/>
                          <a:ea typeface="Times New Roman"/>
                          <a:cs typeface="Times New Roman"/>
                        </a:rPr>
                        <a:t>74,2</a:t>
                      </a:r>
                    </a:p>
                  </a:txBody>
                  <a:tcPr marL="68580" marR="68580" marT="0" marB="0">
                    <a:noFill/>
                  </a:tcPr>
                </a:tc>
              </a:tr>
              <a:tr h="809757">
                <a:tc>
                  <a:txBody>
                    <a:bodyPr/>
                    <a:lstStyle/>
                    <a:p>
                      <a:pPr>
                        <a:lnSpc>
                          <a:spcPct val="100000"/>
                        </a:lnSpc>
                        <a:spcAft>
                          <a:spcPts val="0"/>
                        </a:spcAft>
                      </a:pPr>
                      <a:r>
                        <a:rPr lang="ru-RU" sz="1800" b="1" dirty="0">
                          <a:solidFill>
                            <a:schemeClr val="bg1"/>
                          </a:solidFill>
                          <a:latin typeface="+mn-lt"/>
                          <a:ea typeface="Times New Roman"/>
                          <a:cs typeface="Times New Roman"/>
                        </a:rPr>
                        <a:t>Среднесписочная численность работников крупных и средних организаций, чел.</a:t>
                      </a:r>
                    </a:p>
                  </a:txBody>
                  <a:tcPr marL="68580" marR="68580" marT="0" marB="0" anchor="ctr">
                    <a:solidFill>
                      <a:schemeClr val="tx2"/>
                    </a:solidFill>
                  </a:tcPr>
                </a:tc>
                <a:tc>
                  <a:txBody>
                    <a:bodyPr/>
                    <a:lstStyle/>
                    <a:p>
                      <a:pPr algn="ctr">
                        <a:lnSpc>
                          <a:spcPct val="115000"/>
                        </a:lnSpc>
                        <a:spcAft>
                          <a:spcPts val="0"/>
                        </a:spcAft>
                      </a:pPr>
                      <a:r>
                        <a:rPr lang="ru-RU" sz="1800" b="1" dirty="0">
                          <a:solidFill>
                            <a:schemeClr val="tx1"/>
                          </a:solidFill>
                          <a:latin typeface="+mn-lt"/>
                          <a:ea typeface="Times New Roman"/>
                          <a:cs typeface="Times New Roman"/>
                        </a:rPr>
                        <a:t>8881</a:t>
                      </a:r>
                    </a:p>
                  </a:txBody>
                  <a:tcPr marL="68580" marR="68580" marT="0" marB="0">
                    <a:noFill/>
                  </a:tcPr>
                </a:tc>
                <a:tc>
                  <a:txBody>
                    <a:bodyPr/>
                    <a:lstStyle/>
                    <a:p>
                      <a:pPr algn="ctr">
                        <a:lnSpc>
                          <a:spcPct val="115000"/>
                        </a:lnSpc>
                        <a:spcAft>
                          <a:spcPts val="0"/>
                        </a:spcAft>
                      </a:pPr>
                      <a:r>
                        <a:rPr lang="ru-RU" sz="1800" b="1" dirty="0">
                          <a:solidFill>
                            <a:schemeClr val="tx1"/>
                          </a:solidFill>
                          <a:latin typeface="+mn-lt"/>
                          <a:ea typeface="Times New Roman"/>
                          <a:cs typeface="Times New Roman"/>
                        </a:rPr>
                        <a:t>7076</a:t>
                      </a:r>
                    </a:p>
                  </a:txBody>
                  <a:tcPr marL="68580" marR="68580" marT="0" marB="0">
                    <a:noFill/>
                  </a:tcPr>
                </a:tc>
              </a:tr>
              <a:tr h="809757">
                <a:tc>
                  <a:txBody>
                    <a:bodyPr/>
                    <a:lstStyle/>
                    <a:p>
                      <a:pPr marL="0" algn="l" defTabSz="914400" rtl="0" eaLnBrk="1" latinLnBrk="0" hangingPunct="1">
                        <a:lnSpc>
                          <a:spcPct val="100000"/>
                        </a:lnSpc>
                        <a:spcAft>
                          <a:spcPts val="0"/>
                        </a:spcAft>
                      </a:pPr>
                      <a:r>
                        <a:rPr lang="ru-RU" sz="1800" b="1" kern="1200" dirty="0" smtClean="0">
                          <a:solidFill>
                            <a:schemeClr val="bg1"/>
                          </a:solidFill>
                          <a:latin typeface="+mn-lt"/>
                          <a:ea typeface="Times New Roman"/>
                          <a:cs typeface="Times New Roman"/>
                        </a:rPr>
                        <a:t>Уровень регистрируемой безработицы в среднегодовом исчислении, в %</a:t>
                      </a:r>
                      <a:endParaRPr lang="ru-RU" sz="1800" b="1" kern="1200" dirty="0">
                        <a:solidFill>
                          <a:schemeClr val="bg1"/>
                        </a:solidFill>
                        <a:latin typeface="+mn-lt"/>
                        <a:ea typeface="Times New Roman"/>
                        <a:cs typeface="Times New Roman"/>
                      </a:endParaRPr>
                    </a:p>
                  </a:txBody>
                  <a:tcPr marL="68580" marR="68580" marT="0" marB="0" anchor="ctr">
                    <a:solidFill>
                      <a:schemeClr val="tx2"/>
                    </a:solidFill>
                  </a:tcPr>
                </a:tc>
                <a:tc>
                  <a:txBody>
                    <a:bodyPr/>
                    <a:lstStyle/>
                    <a:p>
                      <a:pPr algn="ctr">
                        <a:lnSpc>
                          <a:spcPct val="115000"/>
                        </a:lnSpc>
                        <a:spcAft>
                          <a:spcPts val="0"/>
                        </a:spcAft>
                      </a:pPr>
                      <a:r>
                        <a:rPr lang="ru-RU" sz="1800" b="1" kern="1200" dirty="0" smtClean="0">
                          <a:solidFill>
                            <a:schemeClr val="dk1"/>
                          </a:solidFill>
                          <a:latin typeface="+mn-lt"/>
                          <a:ea typeface="+mn-ea"/>
                          <a:cs typeface="+mn-cs"/>
                        </a:rPr>
                        <a:t>2,1</a:t>
                      </a:r>
                      <a:endParaRPr lang="ru-RU" sz="1800" b="1" dirty="0">
                        <a:solidFill>
                          <a:schemeClr val="tx1"/>
                        </a:solidFill>
                        <a:latin typeface="+mn-lt"/>
                        <a:ea typeface="Times New Roman"/>
                        <a:cs typeface="Times New Roman"/>
                      </a:endParaRPr>
                    </a:p>
                  </a:txBody>
                  <a:tcPr marL="68580" marR="68580" marT="0" marB="0">
                    <a:noFill/>
                  </a:tcPr>
                </a:tc>
                <a:tc>
                  <a:txBody>
                    <a:bodyPr/>
                    <a:lstStyle/>
                    <a:p>
                      <a:pPr algn="ctr">
                        <a:lnSpc>
                          <a:spcPct val="115000"/>
                        </a:lnSpc>
                        <a:spcAft>
                          <a:spcPts val="0"/>
                        </a:spcAft>
                      </a:pPr>
                      <a:r>
                        <a:rPr lang="ru-RU" sz="1800" b="1" dirty="0" smtClean="0">
                          <a:solidFill>
                            <a:schemeClr val="tx1"/>
                          </a:solidFill>
                          <a:latin typeface="+mn-lt"/>
                          <a:ea typeface="Times New Roman"/>
                          <a:cs typeface="Times New Roman"/>
                        </a:rPr>
                        <a:t>2,0</a:t>
                      </a:r>
                      <a:endParaRPr lang="ru-RU" sz="1800" b="1" dirty="0">
                        <a:solidFill>
                          <a:schemeClr val="tx1"/>
                        </a:solidFill>
                        <a:latin typeface="+mn-lt"/>
                        <a:ea typeface="Times New Roman"/>
                        <a:cs typeface="Times New Roman"/>
                      </a:endParaRPr>
                    </a:p>
                  </a:txBody>
                  <a:tcPr marL="68580" marR="68580" marT="0" marB="0">
                    <a:noFill/>
                  </a:tcPr>
                </a:tc>
              </a:tr>
              <a:tr h="809757">
                <a:tc>
                  <a:txBody>
                    <a:bodyPr/>
                    <a:lstStyle/>
                    <a:p>
                      <a:pPr marL="0" algn="l" defTabSz="914400" rtl="0" eaLnBrk="1" latinLnBrk="0" hangingPunct="1">
                        <a:lnSpc>
                          <a:spcPct val="100000"/>
                        </a:lnSpc>
                        <a:spcAft>
                          <a:spcPts val="0"/>
                        </a:spcAft>
                      </a:pPr>
                      <a:r>
                        <a:rPr lang="ru-RU" sz="1800" b="1" kern="1200" dirty="0" smtClean="0">
                          <a:solidFill>
                            <a:schemeClr val="bg1"/>
                          </a:solidFill>
                          <a:latin typeface="+mn-lt"/>
                          <a:ea typeface="Times New Roman"/>
                          <a:cs typeface="Times New Roman"/>
                        </a:rPr>
                        <a:t>Численность официально зарегистрированных безработных граждан, чел.</a:t>
                      </a:r>
                      <a:endParaRPr lang="ru-RU" sz="1800" b="1" kern="1200" dirty="0">
                        <a:solidFill>
                          <a:schemeClr val="bg1"/>
                        </a:solidFill>
                        <a:latin typeface="+mn-lt"/>
                        <a:ea typeface="Times New Roman"/>
                        <a:cs typeface="Times New Roman"/>
                      </a:endParaRPr>
                    </a:p>
                  </a:txBody>
                  <a:tcPr marL="68580" marR="68580" marT="0" marB="0" anchor="ctr">
                    <a:solidFill>
                      <a:schemeClr val="tx2"/>
                    </a:solidFill>
                  </a:tcPr>
                </a:tc>
                <a:tc>
                  <a:txBody>
                    <a:bodyPr/>
                    <a:lstStyle/>
                    <a:p>
                      <a:pPr algn="ctr">
                        <a:lnSpc>
                          <a:spcPct val="115000"/>
                        </a:lnSpc>
                        <a:spcAft>
                          <a:spcPts val="0"/>
                        </a:spcAft>
                      </a:pPr>
                      <a:r>
                        <a:rPr lang="ru-RU" sz="1800" b="1" kern="1200" dirty="0" smtClean="0">
                          <a:solidFill>
                            <a:schemeClr val="dk1"/>
                          </a:solidFill>
                          <a:latin typeface="+mn-lt"/>
                          <a:ea typeface="+mn-ea"/>
                          <a:cs typeface="+mn-cs"/>
                        </a:rPr>
                        <a:t>872</a:t>
                      </a:r>
                      <a:endParaRPr lang="ru-RU" sz="1800" b="1" dirty="0">
                        <a:solidFill>
                          <a:schemeClr val="tx1"/>
                        </a:solidFill>
                        <a:latin typeface="+mn-lt"/>
                        <a:ea typeface="Times New Roman"/>
                        <a:cs typeface="Times New Roman"/>
                      </a:endParaRPr>
                    </a:p>
                  </a:txBody>
                  <a:tcPr marL="68580" marR="68580" marT="0" marB="0">
                    <a:noFill/>
                  </a:tcPr>
                </a:tc>
                <a:tc>
                  <a:txBody>
                    <a:bodyPr/>
                    <a:lstStyle/>
                    <a:p>
                      <a:pPr algn="ctr">
                        <a:lnSpc>
                          <a:spcPct val="115000"/>
                        </a:lnSpc>
                        <a:spcAft>
                          <a:spcPts val="0"/>
                        </a:spcAft>
                      </a:pPr>
                      <a:r>
                        <a:rPr lang="ru-RU" sz="1800" b="1" kern="1200" dirty="0" smtClean="0">
                          <a:solidFill>
                            <a:schemeClr val="dk1"/>
                          </a:solidFill>
                          <a:latin typeface="+mn-lt"/>
                          <a:ea typeface="+mn-ea"/>
                          <a:cs typeface="+mn-cs"/>
                        </a:rPr>
                        <a:t>820</a:t>
                      </a:r>
                      <a:endParaRPr lang="ru-RU" sz="1800" b="1" dirty="0">
                        <a:solidFill>
                          <a:schemeClr val="tx1"/>
                        </a:solidFill>
                        <a:latin typeface="+mn-lt"/>
                        <a:ea typeface="Times New Roman"/>
                        <a:cs typeface="Times New Roman"/>
                      </a:endParaRPr>
                    </a:p>
                  </a:txBody>
                  <a:tcPr marL="68580" marR="68580" marT="0" marB="0">
                    <a:noFill/>
                  </a:tcPr>
                </a:tc>
              </a:tr>
            </a:tbl>
          </a:graphicData>
        </a:graphic>
      </p:graphicFrame>
      <p:graphicFrame>
        <p:nvGraphicFramePr>
          <p:cNvPr id="19" name="Схема 18"/>
          <p:cNvGraphicFramePr/>
          <p:nvPr/>
        </p:nvGraphicFramePr>
        <p:xfrm>
          <a:off x="428596" y="1357298"/>
          <a:ext cx="3000396" cy="928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6" name="Прямая со стрелкой 25"/>
          <p:cNvCxnSpPr/>
          <p:nvPr/>
        </p:nvCxnSpPr>
        <p:spPr>
          <a:xfrm rot="5400000" flipH="1" flipV="1">
            <a:off x="2428860" y="2428868"/>
            <a:ext cx="142876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428728" y="1285860"/>
            <a:ext cx="928695" cy="369332"/>
          </a:xfrm>
          <a:prstGeom prst="rect">
            <a:avLst/>
          </a:prstGeom>
          <a:noFill/>
        </p:spPr>
        <p:txBody>
          <a:bodyPr wrap="square" rtlCol="0">
            <a:spAutoFit/>
          </a:bodyPr>
          <a:lstStyle/>
          <a:p>
            <a:r>
              <a:rPr lang="ru-RU" b="1" dirty="0" smtClean="0">
                <a:solidFill>
                  <a:schemeClr val="accent2"/>
                </a:solidFill>
              </a:rPr>
              <a:t>-2384</a:t>
            </a:r>
            <a:endParaRPr lang="ru-RU" b="1" dirty="0">
              <a:solidFill>
                <a:schemeClr val="accent2"/>
              </a:solidFill>
            </a:endParaRPr>
          </a:p>
        </p:txBody>
      </p:sp>
      <p:graphicFrame>
        <p:nvGraphicFramePr>
          <p:cNvPr id="29" name="Схема 28"/>
          <p:cNvGraphicFramePr/>
          <p:nvPr/>
        </p:nvGraphicFramePr>
        <p:xfrm>
          <a:off x="5643570" y="2143116"/>
          <a:ext cx="3286148" cy="20002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0" name="TextBox 29"/>
          <p:cNvSpPr txBox="1"/>
          <p:nvPr/>
        </p:nvSpPr>
        <p:spPr>
          <a:xfrm>
            <a:off x="6000760" y="1428736"/>
            <a:ext cx="2857520" cy="923330"/>
          </a:xfrm>
          <a:prstGeom prst="rect">
            <a:avLst/>
          </a:prstGeom>
          <a:noFill/>
        </p:spPr>
        <p:txBody>
          <a:bodyPr wrap="square" rtlCol="0">
            <a:spAutoFit/>
          </a:bodyPr>
          <a:lstStyle/>
          <a:p>
            <a:pPr algn="ctr"/>
            <a:r>
              <a:rPr lang="ru-RU" b="1" dirty="0" smtClean="0"/>
              <a:t>Изменение численности занятых в основных отраслях, чел.</a:t>
            </a:r>
            <a:endParaRPr lang="ru-RU" b="1" dirty="0"/>
          </a:p>
        </p:txBody>
      </p:sp>
      <p:graphicFrame>
        <p:nvGraphicFramePr>
          <p:cNvPr id="31" name="Схема 30"/>
          <p:cNvGraphicFramePr/>
          <p:nvPr/>
        </p:nvGraphicFramePr>
        <p:xfrm>
          <a:off x="5572132" y="3714752"/>
          <a:ext cx="3286148" cy="100013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33" name="Схема 32"/>
          <p:cNvGraphicFramePr/>
          <p:nvPr/>
        </p:nvGraphicFramePr>
        <p:xfrm>
          <a:off x="5572132" y="4214818"/>
          <a:ext cx="3286148" cy="1143008"/>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34" name="Прямоугольная выноска 33"/>
          <p:cNvSpPr/>
          <p:nvPr/>
        </p:nvSpPr>
        <p:spPr>
          <a:xfrm>
            <a:off x="5643570" y="5143512"/>
            <a:ext cx="3214710" cy="1071570"/>
          </a:xfrm>
          <a:prstGeom prst="wedgeRectCallou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smtClean="0">
                <a:solidFill>
                  <a:schemeClr val="tx1"/>
                </a:solidFill>
              </a:rPr>
              <a:t>Выполнение планового значения (2010/2017г.) по занятым в экономике составило 72%</a:t>
            </a:r>
            <a:endParaRPr lang="ru-RU" b="1" dirty="0">
              <a:solidFill>
                <a:schemeClr val="tx1"/>
              </a:solidFill>
            </a:endParaRPr>
          </a:p>
        </p:txBody>
      </p:sp>
    </p:spTree>
    <p:extLst>
      <p:ext uri="{BB962C8B-B14F-4D97-AF65-F5344CB8AC3E}">
        <p14:creationId xmlns:p14="http://schemas.microsoft.com/office/powerpoint/2010/main" xmlns="" val="4160120348"/>
      </p:ext>
    </p:extLst>
  </p:cSld>
  <p:clrMapOvr>
    <a:masterClrMapping/>
  </p:clrMapOvr>
  <p:transition advTm="21778"/>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142853"/>
            <a:ext cx="8715436" cy="646331"/>
          </a:xfrm>
          <a:prstGeom prst="rect">
            <a:avLst/>
          </a:prstGeom>
        </p:spPr>
        <p:txBody>
          <a:bodyPr wrap="square">
            <a:spAutoFit/>
          </a:bodyPr>
          <a:lstStyle/>
          <a:p>
            <a:r>
              <a:rPr lang="ru-RU" b="1" dirty="0" smtClean="0">
                <a:solidFill>
                  <a:schemeClr val="bg2">
                    <a:lumMod val="10000"/>
                  </a:schemeClr>
                </a:solidFill>
                <a:latin typeface="+mj-lt"/>
              </a:rPr>
              <a:t>Оценка развития человеческого капитала и социальной сферы</a:t>
            </a:r>
            <a:r>
              <a:rPr lang="ru-RU" dirty="0" smtClean="0">
                <a:solidFill>
                  <a:schemeClr val="bg2">
                    <a:lumMod val="10000"/>
                  </a:schemeClr>
                </a:solidFill>
              </a:rPr>
              <a:t/>
            </a:r>
            <a:br>
              <a:rPr lang="ru-RU" dirty="0" smtClean="0">
                <a:solidFill>
                  <a:schemeClr val="bg2">
                    <a:lumMod val="10000"/>
                  </a:schemeClr>
                </a:solidFill>
              </a:rPr>
            </a:br>
            <a:endParaRPr lang="ru-RU" dirty="0"/>
          </a:p>
        </p:txBody>
      </p:sp>
      <p:sp>
        <p:nvSpPr>
          <p:cNvPr id="3" name="TextBox 2"/>
          <p:cNvSpPr txBox="1"/>
          <p:nvPr/>
        </p:nvSpPr>
        <p:spPr>
          <a:xfrm>
            <a:off x="142844" y="500042"/>
            <a:ext cx="8786874"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b="1" dirty="0" smtClean="0">
                <a:solidFill>
                  <a:schemeClr val="tx1"/>
                </a:solidFill>
                <a:latin typeface="+mj-lt"/>
              </a:rPr>
              <a:t>Качество и уровень жизни населения</a:t>
            </a:r>
            <a:endParaRPr lang="ru-RU" b="1" dirty="0">
              <a:solidFill>
                <a:schemeClr val="tx1"/>
              </a:solidFill>
              <a:latin typeface="+mj-lt"/>
            </a:endParaRPr>
          </a:p>
        </p:txBody>
      </p:sp>
      <p:graphicFrame>
        <p:nvGraphicFramePr>
          <p:cNvPr id="4" name="Диаграмма 3"/>
          <p:cNvGraphicFramePr/>
          <p:nvPr/>
        </p:nvGraphicFramePr>
        <p:xfrm>
          <a:off x="142844" y="1000108"/>
          <a:ext cx="8786873" cy="26432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Таблица 4"/>
          <p:cNvGraphicFramePr>
            <a:graphicFrameLocks noGrp="1"/>
          </p:cNvGraphicFramePr>
          <p:nvPr/>
        </p:nvGraphicFramePr>
        <p:xfrm>
          <a:off x="142845" y="3857627"/>
          <a:ext cx="6156845" cy="2302718"/>
        </p:xfrm>
        <a:graphic>
          <a:graphicData uri="http://schemas.openxmlformats.org/drawingml/2006/table">
            <a:tbl>
              <a:tblPr/>
              <a:tblGrid>
                <a:gridCol w="2273154"/>
                <a:gridCol w="498279"/>
                <a:gridCol w="628438"/>
                <a:gridCol w="787519"/>
                <a:gridCol w="628438"/>
                <a:gridCol w="692859"/>
                <a:gridCol w="648158"/>
              </a:tblGrid>
              <a:tr h="775240">
                <a:tc>
                  <a:txBody>
                    <a:bodyPr/>
                    <a:lstStyle/>
                    <a:p>
                      <a:pPr algn="just">
                        <a:lnSpc>
                          <a:spcPct val="115000"/>
                        </a:lnSpc>
                        <a:spcAft>
                          <a:spcPts val="0"/>
                        </a:spcAft>
                      </a:pPr>
                      <a:r>
                        <a:rPr lang="ru-RU" sz="1400" b="1" kern="150" dirty="0">
                          <a:latin typeface="+mn-lt"/>
                          <a:ea typeface="Lucida Sans Unicode"/>
                          <a:cs typeface="Tahoma"/>
                        </a:rPr>
                        <a:t>Наименование показателя</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a:latin typeface="+mn-lt"/>
                          <a:ea typeface="Lucida Sans Unicode"/>
                          <a:cs typeface="Tahoma"/>
                        </a:rPr>
                        <a:t>Ед.</a:t>
                      </a:r>
                    </a:p>
                    <a:p>
                      <a:pPr algn="ctr">
                        <a:lnSpc>
                          <a:spcPct val="115000"/>
                        </a:lnSpc>
                        <a:spcAft>
                          <a:spcPts val="0"/>
                        </a:spcAft>
                      </a:pPr>
                      <a:r>
                        <a:rPr lang="ru-RU" sz="1400" b="1" kern="150">
                          <a:latin typeface="+mn-lt"/>
                          <a:ea typeface="Lucida Sans Unicode"/>
                          <a:cs typeface="Tahoma"/>
                        </a:rPr>
                        <a:t>изм.</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dirty="0">
                          <a:latin typeface="+mn-lt"/>
                          <a:ea typeface="Lucida Sans Unicode"/>
                          <a:cs typeface="Tahoma"/>
                        </a:rPr>
                        <a:t>2013</a:t>
                      </a:r>
                    </a:p>
                    <a:p>
                      <a:pPr algn="ctr">
                        <a:lnSpc>
                          <a:spcPct val="115000"/>
                        </a:lnSpc>
                        <a:spcAft>
                          <a:spcPts val="0"/>
                        </a:spcAft>
                      </a:pPr>
                      <a:r>
                        <a:rPr lang="ru-RU" sz="1400" b="1" kern="150" dirty="0">
                          <a:latin typeface="+mn-lt"/>
                          <a:ea typeface="Lucida Sans Unicode"/>
                          <a:cs typeface="Tahoma"/>
                        </a:rPr>
                        <a:t>год</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1400" b="1" kern="150">
                          <a:latin typeface="+mn-lt"/>
                          <a:ea typeface="Lucida Sans Unicode"/>
                          <a:cs typeface="Tahoma"/>
                        </a:rPr>
                        <a:t>2017год  к 2013 году,%</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a:latin typeface="+mn-lt"/>
                          <a:ea typeface="Lucida Sans Unicode"/>
                          <a:cs typeface="Tahoma"/>
                        </a:rPr>
                        <a:t>2017</a:t>
                      </a:r>
                    </a:p>
                    <a:p>
                      <a:pPr algn="ctr">
                        <a:lnSpc>
                          <a:spcPct val="115000"/>
                        </a:lnSpc>
                        <a:spcAft>
                          <a:spcPts val="0"/>
                        </a:spcAft>
                      </a:pPr>
                      <a:r>
                        <a:rPr lang="ru-RU" sz="1400" b="1" kern="150">
                          <a:latin typeface="+mn-lt"/>
                          <a:ea typeface="Lucida Sans Unicode"/>
                          <a:cs typeface="Tahoma"/>
                        </a:rPr>
                        <a:t>год</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1400" b="1" kern="150">
                          <a:latin typeface="+mn-lt"/>
                          <a:ea typeface="Lucida Sans Unicode"/>
                          <a:cs typeface="Tahoma"/>
                        </a:rPr>
                        <a:t>Заб.край</a:t>
                      </a:r>
                    </a:p>
                    <a:p>
                      <a:pPr algn="ctr">
                        <a:lnSpc>
                          <a:spcPct val="115000"/>
                        </a:lnSpc>
                        <a:spcAft>
                          <a:spcPts val="0"/>
                        </a:spcAft>
                      </a:pPr>
                      <a:r>
                        <a:rPr lang="ru-RU" sz="1400" b="1" kern="150">
                          <a:latin typeface="+mn-lt"/>
                          <a:ea typeface="Lucida Sans Unicode"/>
                          <a:cs typeface="Tahoma"/>
                        </a:rPr>
                        <a:t>2017 год</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a:latin typeface="+mn-lt"/>
                          <a:ea typeface="Lucida Sans Unicode"/>
                          <a:cs typeface="Tahoma"/>
                        </a:rPr>
                        <a:t>РФ </a:t>
                      </a:r>
                    </a:p>
                    <a:p>
                      <a:pPr algn="ctr">
                        <a:lnSpc>
                          <a:spcPct val="115000"/>
                        </a:lnSpc>
                        <a:spcAft>
                          <a:spcPts val="0"/>
                        </a:spcAft>
                      </a:pPr>
                      <a:r>
                        <a:rPr lang="ru-RU" sz="1400" b="1" kern="150">
                          <a:latin typeface="+mn-lt"/>
                          <a:ea typeface="Lucida Sans Unicode"/>
                          <a:cs typeface="Tahoma"/>
                        </a:rPr>
                        <a:t>2017 год</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516826">
                <a:tc>
                  <a:txBody>
                    <a:bodyPr/>
                    <a:lstStyle/>
                    <a:p>
                      <a:pPr algn="just">
                        <a:lnSpc>
                          <a:spcPct val="100000"/>
                        </a:lnSpc>
                        <a:spcAft>
                          <a:spcPts val="0"/>
                        </a:spcAft>
                      </a:pPr>
                      <a:r>
                        <a:rPr lang="ru-RU" sz="1400" b="1" kern="150" dirty="0">
                          <a:latin typeface="+mn-lt"/>
                          <a:ea typeface="Lucida Sans Unicode"/>
                          <a:cs typeface="Tahoma"/>
                        </a:rPr>
                        <a:t>Средняя заработная плата работников </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a:latin typeface="+mn-lt"/>
                          <a:ea typeface="Lucida Sans Unicode"/>
                          <a:cs typeface="Tahoma"/>
                        </a:rPr>
                        <a:t>руб.</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dirty="0">
                          <a:latin typeface="+mn-lt"/>
                          <a:ea typeface="Lucida Sans Unicode"/>
                          <a:cs typeface="Tahoma"/>
                        </a:rPr>
                        <a:t>30827</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1400" b="1" kern="150">
                          <a:latin typeface="+mn-lt"/>
                          <a:ea typeface="Lucida Sans Unicode"/>
                          <a:cs typeface="Tahoma"/>
                        </a:rPr>
                        <a:t>140,9</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dirty="0">
                          <a:latin typeface="+mn-lt"/>
                          <a:ea typeface="Lucida Sans Unicode"/>
                          <a:cs typeface="Tahoma"/>
                        </a:rPr>
                        <a:t>43459</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1400" b="1" kern="150">
                          <a:latin typeface="+mn-lt"/>
                          <a:ea typeface="Lucida Sans Unicode"/>
                          <a:cs typeface="Tahoma"/>
                        </a:rPr>
                        <a:t>36153</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a:latin typeface="+mn-lt"/>
                          <a:ea typeface="Lucida Sans Unicode"/>
                          <a:cs typeface="Tahoma"/>
                        </a:rPr>
                        <a:t>36746</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505326">
                <a:tc>
                  <a:txBody>
                    <a:bodyPr/>
                    <a:lstStyle/>
                    <a:p>
                      <a:pPr algn="just">
                        <a:lnSpc>
                          <a:spcPct val="100000"/>
                        </a:lnSpc>
                        <a:spcAft>
                          <a:spcPts val="0"/>
                        </a:spcAft>
                      </a:pPr>
                      <a:r>
                        <a:rPr lang="ru-RU" sz="1400" b="1" kern="150" dirty="0">
                          <a:latin typeface="+mn-lt"/>
                          <a:ea typeface="Lucida Sans Unicode"/>
                          <a:cs typeface="Tahoma"/>
                        </a:rPr>
                        <a:t>Средний размер назначенных пенсий</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a:latin typeface="+mn-lt"/>
                          <a:ea typeface="Lucida Sans Unicode"/>
                          <a:cs typeface="Tahoma"/>
                        </a:rPr>
                        <a:t>руб.</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a:latin typeface="+mn-lt"/>
                          <a:ea typeface="Lucida Sans Unicode"/>
                          <a:cs typeface="Tahoma"/>
                        </a:rPr>
                        <a:t>9526</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1400" b="1" kern="150">
                          <a:latin typeface="+mn-lt"/>
                          <a:ea typeface="Lucida Sans Unicode"/>
                          <a:cs typeface="Tahoma"/>
                        </a:rPr>
                        <a:t>123,1</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a:latin typeface="+mn-lt"/>
                          <a:ea typeface="Lucida Sans Unicode"/>
                          <a:cs typeface="Tahoma"/>
                        </a:rPr>
                        <a:t>11767</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1400" b="1" kern="150">
                          <a:latin typeface="+mn-lt"/>
                          <a:ea typeface="Lucida Sans Unicode"/>
                          <a:cs typeface="Tahoma"/>
                        </a:rPr>
                        <a:t>11726</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a:latin typeface="+mn-lt"/>
                          <a:ea typeface="Lucida Sans Unicode"/>
                          <a:cs typeface="Tahoma"/>
                        </a:rPr>
                        <a:t>13304</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505326">
                <a:tc>
                  <a:txBody>
                    <a:bodyPr/>
                    <a:lstStyle/>
                    <a:p>
                      <a:pPr algn="just">
                        <a:lnSpc>
                          <a:spcPct val="100000"/>
                        </a:lnSpc>
                        <a:spcAft>
                          <a:spcPts val="0"/>
                        </a:spcAft>
                      </a:pPr>
                      <a:r>
                        <a:rPr lang="ru-RU" sz="1400" b="1" kern="150" dirty="0">
                          <a:latin typeface="+mn-lt"/>
                          <a:ea typeface="Lucida Sans Unicode"/>
                          <a:cs typeface="Tahoma"/>
                        </a:rPr>
                        <a:t>Величина прожиточного минимума</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dirty="0">
                          <a:latin typeface="+mn-lt"/>
                          <a:ea typeface="Lucida Sans Unicode"/>
                          <a:cs typeface="Tahoma"/>
                        </a:rPr>
                        <a:t>руб.</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dirty="0">
                          <a:latin typeface="+mn-lt"/>
                          <a:ea typeface="Lucida Sans Unicode"/>
                          <a:cs typeface="Tahoma"/>
                        </a:rPr>
                        <a:t>7193</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1400" b="1" kern="150" dirty="0">
                          <a:latin typeface="+mn-lt"/>
                          <a:ea typeface="Lucida Sans Unicode"/>
                          <a:cs typeface="Tahoma"/>
                        </a:rPr>
                        <a:t>149,9</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dirty="0">
                          <a:latin typeface="+mn-lt"/>
                          <a:ea typeface="Lucida Sans Unicode"/>
                          <a:cs typeface="Tahoma"/>
                        </a:rPr>
                        <a:t>10783</a:t>
                      </a:r>
                    </a:p>
                  </a:txBody>
                  <a:tcPr marL="68580" marR="6858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ru-RU" sz="1400" b="1" kern="150" dirty="0">
                          <a:latin typeface="+mn-lt"/>
                          <a:ea typeface="Lucida Sans Unicode"/>
                          <a:cs typeface="Tahoma"/>
                        </a:rPr>
                        <a:t>10783</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kern="150" dirty="0">
                          <a:latin typeface="+mn-lt"/>
                          <a:ea typeface="Lucida Sans Unicode"/>
                          <a:cs typeface="Tahoma"/>
                        </a:rPr>
                        <a:t>9786</a:t>
                      </a:r>
                    </a:p>
                  </a:txBody>
                  <a:tcPr marL="6350" marR="6350"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bl>
          </a:graphicData>
        </a:graphic>
      </p:graphicFrame>
      <p:sp>
        <p:nvSpPr>
          <p:cNvPr id="7" name="TextBox 6"/>
          <p:cNvSpPr txBox="1"/>
          <p:nvPr/>
        </p:nvSpPr>
        <p:spPr>
          <a:xfrm>
            <a:off x="214282" y="3286124"/>
            <a:ext cx="6143668" cy="923330"/>
          </a:xfrm>
          <a:prstGeom prst="rect">
            <a:avLst/>
          </a:prstGeom>
          <a:noFill/>
        </p:spPr>
        <p:txBody>
          <a:bodyPr wrap="square" rtlCol="0">
            <a:spAutoFit/>
          </a:bodyPr>
          <a:lstStyle/>
          <a:p>
            <a:pPr lvl="0"/>
            <a:r>
              <a:rPr lang="ru-RU" b="1" dirty="0" smtClean="0">
                <a:solidFill>
                  <a:schemeClr val="tx2">
                    <a:lumMod val="50000"/>
                  </a:schemeClr>
                </a:solidFill>
                <a:latin typeface="+mj-lt"/>
              </a:rPr>
              <a:t>Динамика роста доходов населения  и соотношение </a:t>
            </a:r>
          </a:p>
          <a:p>
            <a:pPr lvl="0" algn="ctr"/>
            <a:r>
              <a:rPr lang="ru-RU" b="1" dirty="0" smtClean="0">
                <a:solidFill>
                  <a:schemeClr val="tx2">
                    <a:lumMod val="50000"/>
                  </a:schemeClr>
                </a:solidFill>
                <a:latin typeface="+mj-lt"/>
              </a:rPr>
              <a:t>с прожиточным минимумом</a:t>
            </a:r>
          </a:p>
          <a:p>
            <a:endParaRPr lang="ru-RU" dirty="0"/>
          </a:p>
        </p:txBody>
      </p:sp>
      <p:graphicFrame>
        <p:nvGraphicFramePr>
          <p:cNvPr id="8" name="Схема 7"/>
          <p:cNvGraphicFramePr/>
          <p:nvPr/>
        </p:nvGraphicFramePr>
        <p:xfrm>
          <a:off x="6500826" y="3786190"/>
          <a:ext cx="2428892" cy="23574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6572263" y="5643578"/>
            <a:ext cx="857257" cy="369332"/>
          </a:xfrm>
          <a:prstGeom prst="rect">
            <a:avLst/>
          </a:prstGeom>
          <a:noFill/>
        </p:spPr>
        <p:txBody>
          <a:bodyPr wrap="square" rtlCol="0">
            <a:spAutoFit/>
          </a:bodyPr>
          <a:lstStyle/>
          <a:p>
            <a:r>
              <a:rPr lang="ru-RU" b="1" dirty="0" smtClean="0"/>
              <a:t>2013 г.</a:t>
            </a:r>
            <a:endParaRPr lang="ru-RU" b="1" dirty="0"/>
          </a:p>
        </p:txBody>
      </p:sp>
      <p:sp>
        <p:nvSpPr>
          <p:cNvPr id="10" name="TextBox 9"/>
          <p:cNvSpPr txBox="1"/>
          <p:nvPr/>
        </p:nvSpPr>
        <p:spPr>
          <a:xfrm>
            <a:off x="8072463" y="5643578"/>
            <a:ext cx="857256" cy="369332"/>
          </a:xfrm>
          <a:prstGeom prst="rect">
            <a:avLst/>
          </a:prstGeom>
          <a:noFill/>
        </p:spPr>
        <p:txBody>
          <a:bodyPr wrap="square" rtlCol="0">
            <a:spAutoFit/>
          </a:bodyPr>
          <a:lstStyle/>
          <a:p>
            <a:r>
              <a:rPr lang="ru-RU" b="1" dirty="0" smtClean="0"/>
              <a:t>2017 г.</a:t>
            </a:r>
            <a:endParaRPr lang="ru-RU" b="1" dirty="0"/>
          </a:p>
        </p:txBody>
      </p:sp>
      <p:sp>
        <p:nvSpPr>
          <p:cNvPr id="11" name="Стрелка вправо 10"/>
          <p:cNvSpPr/>
          <p:nvPr/>
        </p:nvSpPr>
        <p:spPr>
          <a:xfrm>
            <a:off x="7358082" y="5715016"/>
            <a:ext cx="642942"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advTm="22792"/>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44" y="142853"/>
            <a:ext cx="8786874" cy="400110"/>
          </a:xfrm>
          <a:prstGeom prst="rect">
            <a:avLst/>
          </a:prstGeom>
        </p:spPr>
        <p:txBody>
          <a:bodyPr wrap="square">
            <a:spAutoFit/>
          </a:bodyPr>
          <a:lstStyle/>
          <a:p>
            <a:r>
              <a:rPr lang="ru-RU" sz="2000" b="1" dirty="0" smtClean="0">
                <a:solidFill>
                  <a:schemeClr val="bg2">
                    <a:lumMod val="10000"/>
                  </a:schemeClr>
                </a:solidFill>
                <a:latin typeface="+mj-lt"/>
              </a:rPr>
              <a:t>Оценка развития человеческого капитала и социальной сферы</a:t>
            </a:r>
            <a:endParaRPr lang="ru-RU" sz="2000" dirty="0">
              <a:latin typeface="+mj-lt"/>
            </a:endParaRPr>
          </a:p>
        </p:txBody>
      </p:sp>
      <p:sp>
        <p:nvSpPr>
          <p:cNvPr id="3" name="TextBox 2"/>
          <p:cNvSpPr txBox="1"/>
          <p:nvPr/>
        </p:nvSpPr>
        <p:spPr>
          <a:xfrm>
            <a:off x="142844" y="500042"/>
            <a:ext cx="8786874" cy="40011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ru-RU" sz="2000" b="1" dirty="0" smtClean="0">
                <a:solidFill>
                  <a:schemeClr val="tx2">
                    <a:lumMod val="50000"/>
                  </a:schemeClr>
                </a:solidFill>
                <a:latin typeface="+mj-lt"/>
              </a:rPr>
              <a:t>Анализ развития образования</a:t>
            </a:r>
            <a:endParaRPr lang="ru-RU" sz="2000" b="1" dirty="0">
              <a:solidFill>
                <a:schemeClr val="tx2">
                  <a:lumMod val="50000"/>
                </a:schemeClr>
              </a:solidFill>
              <a:latin typeface="+mj-lt"/>
            </a:endParaRPr>
          </a:p>
        </p:txBody>
      </p:sp>
      <p:graphicFrame>
        <p:nvGraphicFramePr>
          <p:cNvPr id="4" name="Таблица 3"/>
          <p:cNvGraphicFramePr>
            <a:graphicFrameLocks noGrp="1"/>
          </p:cNvGraphicFramePr>
          <p:nvPr/>
        </p:nvGraphicFramePr>
        <p:xfrm>
          <a:off x="142844" y="1000113"/>
          <a:ext cx="7786742" cy="6078927"/>
        </p:xfrm>
        <a:graphic>
          <a:graphicData uri="http://schemas.openxmlformats.org/drawingml/2006/table">
            <a:tbl>
              <a:tblPr/>
              <a:tblGrid>
                <a:gridCol w="5799243"/>
                <a:gridCol w="987367"/>
                <a:gridCol w="1000132"/>
              </a:tblGrid>
              <a:tr h="246117">
                <a:tc>
                  <a:txBody>
                    <a:bodyPr/>
                    <a:lstStyle/>
                    <a:p>
                      <a:pPr algn="ctr">
                        <a:lnSpc>
                          <a:spcPct val="115000"/>
                        </a:lnSpc>
                        <a:spcAft>
                          <a:spcPts val="0"/>
                        </a:spcAft>
                      </a:pPr>
                      <a:r>
                        <a:rPr lang="ru-RU" sz="1400" b="1" dirty="0">
                          <a:latin typeface="+mn-lt"/>
                          <a:ea typeface="Times New Roman"/>
                          <a:cs typeface="Times New Roman"/>
                        </a:rPr>
                        <a:t>Наименование показателя</a:t>
                      </a:r>
                      <a:endParaRPr lang="ru-RU" sz="1400" dirty="0">
                        <a:latin typeface="+mn-lt"/>
                        <a:ea typeface="Times New Roman"/>
                        <a:cs typeface="Times New Roman"/>
                      </a:endParaRP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en-US" sz="1400" b="1" dirty="0">
                          <a:latin typeface="+mn-lt"/>
                          <a:ea typeface="Times New Roman"/>
                          <a:cs typeface="Times New Roman"/>
                        </a:rPr>
                        <a:t>201</a:t>
                      </a:r>
                      <a:r>
                        <a:rPr lang="ru-RU" sz="1400" b="1" dirty="0" smtClean="0">
                          <a:latin typeface="+mn-lt"/>
                          <a:ea typeface="Times New Roman"/>
                          <a:cs typeface="Times New Roman"/>
                        </a:rPr>
                        <a:t>3 год</a:t>
                      </a:r>
                      <a:endParaRPr lang="ru-RU" sz="1400" dirty="0">
                        <a:latin typeface="+mn-lt"/>
                        <a:ea typeface="Times New Roman"/>
                        <a:cs typeface="Times New Roman"/>
                      </a:endParaRP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15000"/>
                        </a:lnSpc>
                        <a:spcAft>
                          <a:spcPts val="0"/>
                        </a:spcAft>
                      </a:pPr>
                      <a:r>
                        <a:rPr lang="ru-RU" sz="1400" b="1" dirty="0" smtClean="0">
                          <a:latin typeface="+mn-lt"/>
                          <a:ea typeface="Times New Roman"/>
                          <a:cs typeface="Times New Roman"/>
                        </a:rPr>
                        <a:t>2017год</a:t>
                      </a:r>
                      <a:endParaRPr lang="ru-RU" sz="1400" dirty="0">
                        <a:latin typeface="+mn-lt"/>
                        <a:ea typeface="Times New Roman"/>
                        <a:cs typeface="Times New Roman"/>
                      </a:endParaRP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328920">
                <a:tc>
                  <a:txBody>
                    <a:bodyPr/>
                    <a:lstStyle/>
                    <a:p>
                      <a:pPr>
                        <a:lnSpc>
                          <a:spcPct val="115000"/>
                        </a:lnSpc>
                        <a:spcAft>
                          <a:spcPts val="0"/>
                        </a:spcAft>
                      </a:pPr>
                      <a:r>
                        <a:rPr lang="ru-RU" sz="1400" b="1" dirty="0">
                          <a:latin typeface="+mn-lt"/>
                          <a:ea typeface="Times New Roman"/>
                          <a:cs typeface="Times New Roman"/>
                        </a:rPr>
                        <a:t>Число общеобразовательных </a:t>
                      </a:r>
                      <a:r>
                        <a:rPr lang="ru-RU" sz="1400" b="1" dirty="0" smtClean="0">
                          <a:latin typeface="+mn-lt"/>
                          <a:ea typeface="Times New Roman"/>
                          <a:cs typeface="Times New Roman"/>
                        </a:rPr>
                        <a:t>учреждений, ед.</a:t>
                      </a:r>
                      <a:endParaRPr lang="ru-RU" sz="1400" b="1" dirty="0">
                        <a:latin typeface="+mn-lt"/>
                        <a:ea typeface="Times New Roman"/>
                        <a:cs typeface="Times New Roman"/>
                      </a:endParaRP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50000"/>
                        </a:lnSpc>
                        <a:spcAft>
                          <a:spcPts val="0"/>
                        </a:spcAft>
                      </a:pPr>
                      <a:r>
                        <a:rPr lang="ru-RU" sz="1600" b="1" dirty="0">
                          <a:latin typeface="+mn-lt"/>
                          <a:ea typeface="Times New Roman"/>
                          <a:cs typeface="Times New Roman"/>
                        </a:rPr>
                        <a:t>23</a:t>
                      </a: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50000"/>
                        </a:lnSpc>
                        <a:spcAft>
                          <a:spcPts val="0"/>
                        </a:spcAft>
                      </a:pPr>
                      <a:r>
                        <a:rPr lang="ru-RU" sz="1600" b="1" dirty="0">
                          <a:latin typeface="+mn-lt"/>
                          <a:ea typeface="Times New Roman"/>
                          <a:cs typeface="Times New Roman"/>
                        </a:rPr>
                        <a:t>21</a:t>
                      </a: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3289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400" b="1" dirty="0">
                          <a:latin typeface="+mn-lt"/>
                          <a:ea typeface="Times New Roman"/>
                          <a:cs typeface="Times New Roman"/>
                        </a:rPr>
                        <a:t>Численность </a:t>
                      </a:r>
                      <a:r>
                        <a:rPr lang="ru-RU" sz="1400" b="1" dirty="0" smtClean="0">
                          <a:latin typeface="+mn-lt"/>
                          <a:ea typeface="Times New Roman"/>
                          <a:cs typeface="Times New Roman"/>
                        </a:rPr>
                        <a:t>учащихся, ед.</a:t>
                      </a:r>
                      <a:endParaRPr lang="ru-RU" sz="1400" b="1" dirty="0">
                        <a:latin typeface="+mn-lt"/>
                        <a:ea typeface="Times New Roman"/>
                        <a:cs typeface="Times New Roman"/>
                      </a:endParaRP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50000"/>
                        </a:lnSpc>
                        <a:spcAft>
                          <a:spcPts val="0"/>
                        </a:spcAft>
                      </a:pPr>
                      <a:r>
                        <a:rPr lang="ru-RU" sz="1600" b="1" dirty="0">
                          <a:latin typeface="+mn-lt"/>
                          <a:ea typeface="Times New Roman"/>
                          <a:cs typeface="Times New Roman"/>
                        </a:rPr>
                        <a:t>4705</a:t>
                      </a: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50000"/>
                        </a:lnSpc>
                        <a:spcAft>
                          <a:spcPts val="0"/>
                        </a:spcAft>
                      </a:pPr>
                      <a:r>
                        <a:rPr lang="ru-RU" sz="1600" b="1" dirty="0">
                          <a:latin typeface="+mn-lt"/>
                          <a:ea typeface="Times New Roman"/>
                          <a:cs typeface="Times New Roman"/>
                        </a:rPr>
                        <a:t>4699</a:t>
                      </a: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856059">
                <a:tc>
                  <a:txBody>
                    <a:bodyPr/>
                    <a:lstStyle/>
                    <a:p>
                      <a:pPr>
                        <a:lnSpc>
                          <a:spcPct val="100000"/>
                        </a:lnSpc>
                        <a:spcAft>
                          <a:spcPts val="0"/>
                        </a:spcAft>
                      </a:pPr>
                      <a:r>
                        <a:rPr lang="ru-RU" sz="1400" b="1" dirty="0">
                          <a:latin typeface="+mn-lt"/>
                          <a:ea typeface="Times New Roman"/>
                          <a:cs typeface="Times New Roman"/>
                        </a:rPr>
                        <a:t>Доля выпускников муниципальных общеобразовательных учреждений, не получивших аттестат о среднем (полном) образовании, в общей численности выпускников муниципальных общеобразовательных </a:t>
                      </a:r>
                      <a:r>
                        <a:rPr lang="ru-RU" sz="1400" b="1" dirty="0" smtClean="0">
                          <a:latin typeface="+mn-lt"/>
                          <a:ea typeface="Times New Roman"/>
                          <a:cs typeface="Times New Roman"/>
                        </a:rPr>
                        <a:t>учреждений, %</a:t>
                      </a:r>
                      <a:endParaRPr lang="ru-RU" sz="1400" b="1" dirty="0">
                        <a:latin typeface="+mn-lt"/>
                        <a:ea typeface="Times New Roman"/>
                        <a:cs typeface="Times New Roman"/>
                      </a:endParaRP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50000"/>
                        </a:lnSpc>
                        <a:spcAft>
                          <a:spcPts val="0"/>
                        </a:spcAft>
                      </a:pPr>
                      <a:r>
                        <a:rPr lang="ru-RU" sz="1600" b="1" dirty="0" smtClean="0">
                          <a:latin typeface="+mn-lt"/>
                          <a:ea typeface="Times New Roman"/>
                          <a:cs typeface="Times New Roman"/>
                        </a:rPr>
                        <a:t>4,7</a:t>
                      </a:r>
                      <a:endParaRPr lang="ru-RU" sz="1600" b="1" dirty="0">
                        <a:latin typeface="+mn-lt"/>
                        <a:ea typeface="Times New Roman"/>
                        <a:cs typeface="Times New Roman"/>
                      </a:endParaRP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50000"/>
                        </a:lnSpc>
                        <a:spcAft>
                          <a:spcPts val="0"/>
                        </a:spcAft>
                      </a:pPr>
                      <a:r>
                        <a:rPr lang="ru-RU" sz="1600" b="1" dirty="0">
                          <a:latin typeface="+mn-lt"/>
                          <a:ea typeface="Times New Roman"/>
                          <a:cs typeface="Times New Roman"/>
                        </a:rPr>
                        <a:t>3,8</a:t>
                      </a: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328920">
                <a:tc>
                  <a:txBody>
                    <a:bodyPr/>
                    <a:lstStyle/>
                    <a:p>
                      <a:pPr>
                        <a:lnSpc>
                          <a:spcPct val="115000"/>
                        </a:lnSpc>
                        <a:spcAft>
                          <a:spcPts val="0"/>
                        </a:spcAft>
                      </a:pPr>
                      <a:r>
                        <a:rPr lang="ru-RU" sz="1400" b="1" dirty="0">
                          <a:latin typeface="+mn-lt"/>
                          <a:ea typeface="Times New Roman"/>
                          <a:cs typeface="Times New Roman"/>
                        </a:rPr>
                        <a:t>Дошкольные образовательные </a:t>
                      </a:r>
                      <a:r>
                        <a:rPr lang="ru-RU" sz="1400" b="1" dirty="0" smtClean="0">
                          <a:latin typeface="+mn-lt"/>
                          <a:ea typeface="Times New Roman"/>
                          <a:cs typeface="Times New Roman"/>
                        </a:rPr>
                        <a:t>организации, ед.</a:t>
                      </a:r>
                      <a:endParaRPr lang="ru-RU" sz="1400" b="1" dirty="0">
                        <a:latin typeface="+mn-lt"/>
                        <a:ea typeface="Times New Roman"/>
                        <a:cs typeface="Times New Roman"/>
                      </a:endParaRP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50000"/>
                        </a:lnSpc>
                        <a:spcAft>
                          <a:spcPts val="0"/>
                        </a:spcAft>
                      </a:pPr>
                      <a:r>
                        <a:rPr lang="ru-RU" sz="1600" b="1" dirty="0">
                          <a:latin typeface="+mn-lt"/>
                          <a:ea typeface="Times New Roman"/>
                          <a:cs typeface="Times New Roman"/>
                        </a:rPr>
                        <a:t>16</a:t>
                      </a: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50000"/>
                        </a:lnSpc>
                        <a:spcAft>
                          <a:spcPts val="0"/>
                        </a:spcAft>
                      </a:pPr>
                      <a:r>
                        <a:rPr lang="ru-RU" sz="1600" b="1" dirty="0">
                          <a:latin typeface="+mn-lt"/>
                          <a:ea typeface="Times New Roman"/>
                          <a:cs typeface="Times New Roman"/>
                        </a:rPr>
                        <a:t>17</a:t>
                      </a: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328920">
                <a:tc>
                  <a:txBody>
                    <a:bodyPr/>
                    <a:lstStyle/>
                    <a:p>
                      <a:pPr>
                        <a:lnSpc>
                          <a:spcPct val="115000"/>
                        </a:lnSpc>
                        <a:spcAft>
                          <a:spcPts val="0"/>
                        </a:spcAft>
                      </a:pPr>
                      <a:r>
                        <a:rPr lang="ru-RU" sz="1400" b="1" dirty="0">
                          <a:latin typeface="+mn-lt"/>
                          <a:ea typeface="Times New Roman"/>
                          <a:cs typeface="Times New Roman"/>
                        </a:rPr>
                        <a:t>Численность детей в возрасте 1-6 </a:t>
                      </a:r>
                      <a:r>
                        <a:rPr lang="ru-RU" sz="1400" b="1" dirty="0" smtClean="0">
                          <a:latin typeface="+mn-lt"/>
                          <a:ea typeface="Times New Roman"/>
                          <a:cs typeface="Times New Roman"/>
                        </a:rPr>
                        <a:t>лет, чел.</a:t>
                      </a:r>
                      <a:endParaRPr lang="ru-RU" sz="1400" b="1" dirty="0">
                        <a:latin typeface="+mn-lt"/>
                        <a:ea typeface="Times New Roman"/>
                        <a:cs typeface="Times New Roman"/>
                      </a:endParaRP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50000"/>
                        </a:lnSpc>
                        <a:spcAft>
                          <a:spcPts val="0"/>
                        </a:spcAft>
                      </a:pPr>
                      <a:r>
                        <a:rPr lang="ru-RU" sz="1600" b="1" dirty="0">
                          <a:latin typeface="+mn-lt"/>
                          <a:ea typeface="Times New Roman"/>
                          <a:cs typeface="Times New Roman"/>
                        </a:rPr>
                        <a:t>3379</a:t>
                      </a: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50000"/>
                        </a:lnSpc>
                        <a:spcAft>
                          <a:spcPts val="0"/>
                        </a:spcAft>
                      </a:pPr>
                      <a:r>
                        <a:rPr lang="ru-RU" sz="1600" b="1" dirty="0">
                          <a:latin typeface="+mn-lt"/>
                          <a:ea typeface="Times New Roman"/>
                          <a:cs typeface="Times New Roman"/>
                        </a:rPr>
                        <a:t>3531</a:t>
                      </a: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856059">
                <a:tc>
                  <a:txBody>
                    <a:bodyPr/>
                    <a:lstStyle/>
                    <a:p>
                      <a:pPr>
                        <a:lnSpc>
                          <a:spcPct val="100000"/>
                        </a:lnSpc>
                        <a:spcAft>
                          <a:spcPts val="0"/>
                        </a:spcAft>
                      </a:pPr>
                      <a:r>
                        <a:rPr lang="ru-RU" sz="1400" b="1" dirty="0">
                          <a:latin typeface="+mn-lt"/>
                          <a:ea typeface="Times New Roman"/>
                          <a:cs typeface="Times New Roman"/>
                        </a:rPr>
                        <a:t>Доля детей в возрасте 1-6 лет, получающих дошкольную образовательную услугу и (или) услугу по их содержанию в муниципальных образовательных учреждениях, в общей численности детей в возрасте 1-6 </a:t>
                      </a:r>
                      <a:r>
                        <a:rPr lang="ru-RU" sz="1400" b="1" dirty="0" smtClean="0">
                          <a:latin typeface="+mn-lt"/>
                          <a:ea typeface="Times New Roman"/>
                          <a:cs typeface="Times New Roman"/>
                        </a:rPr>
                        <a:t>лет, %</a:t>
                      </a:r>
                      <a:endParaRPr lang="ru-RU" sz="1400" b="1" dirty="0">
                        <a:latin typeface="+mn-lt"/>
                        <a:ea typeface="Times New Roman"/>
                        <a:cs typeface="Times New Roman"/>
                      </a:endParaRP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1">
                        <a:lumMod val="40000"/>
                        <a:lumOff val="60000"/>
                      </a:schemeClr>
                    </a:solidFill>
                  </a:tcPr>
                </a:tc>
                <a:tc>
                  <a:txBody>
                    <a:bodyPr/>
                    <a:lstStyle/>
                    <a:p>
                      <a:pPr algn="ctr">
                        <a:lnSpc>
                          <a:spcPct val="150000"/>
                        </a:lnSpc>
                        <a:spcAft>
                          <a:spcPts val="0"/>
                        </a:spcAft>
                      </a:pPr>
                      <a:r>
                        <a:rPr lang="ru-RU" sz="1600" b="1" dirty="0">
                          <a:latin typeface="+mn-lt"/>
                          <a:ea typeface="Times New Roman"/>
                          <a:cs typeface="Times New Roman"/>
                        </a:rPr>
                        <a:t>46,02</a:t>
                      </a: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1">
                        <a:lumMod val="40000"/>
                        <a:lumOff val="60000"/>
                      </a:schemeClr>
                    </a:solidFill>
                  </a:tcPr>
                </a:tc>
                <a:tc>
                  <a:txBody>
                    <a:bodyPr/>
                    <a:lstStyle/>
                    <a:p>
                      <a:pPr algn="ctr">
                        <a:lnSpc>
                          <a:spcPct val="150000"/>
                        </a:lnSpc>
                        <a:spcAft>
                          <a:spcPts val="0"/>
                        </a:spcAft>
                      </a:pPr>
                      <a:r>
                        <a:rPr lang="ru-RU" sz="1600" b="1" dirty="0">
                          <a:latin typeface="+mn-lt"/>
                          <a:ea typeface="Times New Roman"/>
                          <a:cs typeface="Times New Roman"/>
                        </a:rPr>
                        <a:t>43,93</a:t>
                      </a: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chemeClr val="accent1">
                        <a:lumMod val="40000"/>
                        <a:lumOff val="60000"/>
                      </a:schemeClr>
                    </a:solidFill>
                  </a:tcPr>
                </a:tc>
              </a:tr>
              <a:tr h="642044">
                <a:tc>
                  <a:txBody>
                    <a:bodyPr/>
                    <a:lstStyle/>
                    <a:p>
                      <a:pPr>
                        <a:lnSpc>
                          <a:spcPct val="100000"/>
                        </a:lnSpc>
                        <a:spcAft>
                          <a:spcPts val="0"/>
                        </a:spcAft>
                      </a:pPr>
                      <a:r>
                        <a:rPr lang="ru-RU" sz="1400" b="1" dirty="0">
                          <a:latin typeface="+mn-lt"/>
                          <a:ea typeface="Times New Roman"/>
                          <a:cs typeface="Times New Roman"/>
                        </a:rPr>
                        <a:t>Доля детей в возрасте 1-6 лет, состоящих на учете для определения в дошкольные образовательные организации в общей численности детей в возрасте 1-6 </a:t>
                      </a:r>
                      <a:r>
                        <a:rPr lang="ru-RU" sz="1400" b="1" dirty="0" smtClean="0">
                          <a:latin typeface="+mn-lt"/>
                          <a:ea typeface="Times New Roman"/>
                          <a:cs typeface="Times New Roman"/>
                        </a:rPr>
                        <a:t>лет, %</a:t>
                      </a:r>
                      <a:endParaRPr lang="ru-RU" sz="1400" b="1" dirty="0">
                        <a:latin typeface="+mn-lt"/>
                        <a:ea typeface="Times New Roman"/>
                        <a:cs typeface="Times New Roman"/>
                      </a:endParaRP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50000"/>
                        </a:lnSpc>
                        <a:spcAft>
                          <a:spcPts val="0"/>
                        </a:spcAft>
                      </a:pPr>
                      <a:r>
                        <a:rPr lang="ru-RU" sz="1600" b="1" dirty="0">
                          <a:latin typeface="+mn-lt"/>
                          <a:ea typeface="Times New Roman"/>
                          <a:cs typeface="Times New Roman"/>
                        </a:rPr>
                        <a:t>15,4</a:t>
                      </a: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50000"/>
                        </a:lnSpc>
                        <a:spcAft>
                          <a:spcPts val="0"/>
                        </a:spcAft>
                      </a:pPr>
                      <a:r>
                        <a:rPr lang="ru-RU" sz="1600" b="1" dirty="0">
                          <a:latin typeface="+mn-lt"/>
                          <a:ea typeface="Times New Roman"/>
                          <a:cs typeface="Times New Roman"/>
                        </a:rPr>
                        <a:t>17,9</a:t>
                      </a: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328920">
                <a:tc>
                  <a:txBody>
                    <a:bodyPr/>
                    <a:lstStyle/>
                    <a:p>
                      <a:pPr>
                        <a:lnSpc>
                          <a:spcPct val="115000"/>
                        </a:lnSpc>
                        <a:spcAft>
                          <a:spcPts val="0"/>
                        </a:spcAft>
                      </a:pPr>
                      <a:r>
                        <a:rPr lang="ru-RU" sz="1400" b="1" dirty="0">
                          <a:latin typeface="+mn-lt"/>
                          <a:ea typeface="Times New Roman"/>
                          <a:cs typeface="Times New Roman"/>
                        </a:rPr>
                        <a:t>Число учреждений дополнительного </a:t>
                      </a:r>
                      <a:r>
                        <a:rPr lang="ru-RU" sz="1400" b="1" dirty="0" smtClean="0">
                          <a:latin typeface="+mn-lt"/>
                          <a:ea typeface="Times New Roman"/>
                          <a:cs typeface="Times New Roman"/>
                        </a:rPr>
                        <a:t>образования, ед.</a:t>
                      </a:r>
                      <a:endParaRPr lang="ru-RU" sz="1400" b="1" dirty="0">
                        <a:latin typeface="+mn-lt"/>
                        <a:ea typeface="Times New Roman"/>
                        <a:cs typeface="Times New Roman"/>
                      </a:endParaRP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50000"/>
                        </a:lnSpc>
                        <a:spcAft>
                          <a:spcPts val="0"/>
                        </a:spcAft>
                      </a:pPr>
                      <a:r>
                        <a:rPr lang="ru-RU" sz="1600" b="1" dirty="0">
                          <a:latin typeface="+mn-lt"/>
                          <a:ea typeface="Times New Roman"/>
                          <a:cs typeface="Times New Roman"/>
                        </a:rPr>
                        <a:t>5</a:t>
                      </a: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50000"/>
                        </a:lnSpc>
                        <a:spcAft>
                          <a:spcPts val="0"/>
                        </a:spcAft>
                      </a:pPr>
                      <a:r>
                        <a:rPr lang="ru-RU" sz="1600" b="1" dirty="0">
                          <a:latin typeface="+mn-lt"/>
                          <a:ea typeface="Times New Roman"/>
                          <a:cs typeface="Times New Roman"/>
                        </a:rPr>
                        <a:t>4</a:t>
                      </a: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428029">
                <a:tc>
                  <a:txBody>
                    <a:bodyPr/>
                    <a:lstStyle/>
                    <a:p>
                      <a:pPr>
                        <a:lnSpc>
                          <a:spcPct val="100000"/>
                        </a:lnSpc>
                        <a:spcAft>
                          <a:spcPts val="0"/>
                        </a:spcAft>
                      </a:pPr>
                      <a:r>
                        <a:rPr lang="ru-RU" sz="1400" b="1" dirty="0">
                          <a:latin typeface="+mn-lt"/>
                          <a:ea typeface="Times New Roman"/>
                          <a:cs typeface="Times New Roman"/>
                        </a:rPr>
                        <a:t>Численность учащихся учреждений дополнительного образования </a:t>
                      </a:r>
                      <a:r>
                        <a:rPr lang="ru-RU" sz="1400" b="1" dirty="0" smtClean="0">
                          <a:latin typeface="+mn-lt"/>
                          <a:ea typeface="Times New Roman"/>
                          <a:cs typeface="Times New Roman"/>
                        </a:rPr>
                        <a:t>детей, чел.</a:t>
                      </a:r>
                      <a:endParaRPr lang="ru-RU" sz="1400" b="1" dirty="0">
                        <a:latin typeface="+mn-lt"/>
                        <a:ea typeface="Times New Roman"/>
                        <a:cs typeface="Times New Roman"/>
                      </a:endParaRP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50000"/>
                        </a:lnSpc>
                        <a:spcAft>
                          <a:spcPts val="0"/>
                        </a:spcAft>
                      </a:pPr>
                      <a:endParaRPr lang="ru-RU" sz="1600" b="1" dirty="0">
                        <a:latin typeface="+mn-lt"/>
                        <a:ea typeface="Times New Roman"/>
                        <a:cs typeface="Times New Roman"/>
                      </a:endParaRP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50000"/>
                        </a:lnSpc>
                        <a:spcAft>
                          <a:spcPts val="0"/>
                        </a:spcAft>
                      </a:pPr>
                      <a:r>
                        <a:rPr lang="ru-RU" sz="1600" b="1" dirty="0">
                          <a:latin typeface="+mn-lt"/>
                          <a:ea typeface="Times New Roman"/>
                          <a:cs typeface="Times New Roman"/>
                        </a:rPr>
                        <a:t>4218</a:t>
                      </a: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328920">
                <a:tc>
                  <a:txBody>
                    <a:bodyPr/>
                    <a:lstStyle/>
                    <a:p>
                      <a:pPr>
                        <a:lnSpc>
                          <a:spcPct val="115000"/>
                        </a:lnSpc>
                        <a:spcAft>
                          <a:spcPts val="0"/>
                        </a:spcAft>
                      </a:pPr>
                      <a:r>
                        <a:rPr lang="ru-RU" sz="1400" b="1" dirty="0">
                          <a:latin typeface="+mn-lt"/>
                          <a:ea typeface="Times New Roman"/>
                          <a:cs typeface="Times New Roman"/>
                        </a:rPr>
                        <a:t>Численность детей в возрасте от 5 до 18 </a:t>
                      </a:r>
                      <a:r>
                        <a:rPr lang="ru-RU" sz="1400" b="1" dirty="0" smtClean="0">
                          <a:latin typeface="+mn-lt"/>
                          <a:ea typeface="Times New Roman"/>
                          <a:cs typeface="Times New Roman"/>
                        </a:rPr>
                        <a:t>лет, чел.</a:t>
                      </a:r>
                      <a:endParaRPr lang="ru-RU" sz="1400" b="1" dirty="0">
                        <a:latin typeface="+mn-lt"/>
                        <a:ea typeface="Times New Roman"/>
                        <a:cs typeface="Times New Roman"/>
                      </a:endParaRP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50000"/>
                        </a:lnSpc>
                        <a:spcAft>
                          <a:spcPts val="0"/>
                        </a:spcAft>
                      </a:pPr>
                      <a:r>
                        <a:rPr lang="ru-RU" sz="1600" b="1" dirty="0">
                          <a:latin typeface="+mn-lt"/>
                          <a:ea typeface="Times New Roman"/>
                          <a:cs typeface="Times New Roman"/>
                        </a:rPr>
                        <a:t>6697</a:t>
                      </a: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50000"/>
                        </a:lnSpc>
                        <a:spcAft>
                          <a:spcPts val="0"/>
                        </a:spcAft>
                      </a:pPr>
                      <a:r>
                        <a:rPr lang="ru-RU" sz="1600" b="1" dirty="0">
                          <a:latin typeface="+mn-lt"/>
                          <a:ea typeface="Times New Roman"/>
                          <a:cs typeface="Times New Roman"/>
                        </a:rPr>
                        <a:t>6781</a:t>
                      </a: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r h="856059">
                <a:tc>
                  <a:txBody>
                    <a:bodyPr/>
                    <a:lstStyle/>
                    <a:p>
                      <a:pPr>
                        <a:lnSpc>
                          <a:spcPct val="100000"/>
                        </a:lnSpc>
                        <a:spcAft>
                          <a:spcPts val="0"/>
                        </a:spcAft>
                      </a:pPr>
                      <a:r>
                        <a:rPr lang="ru-RU" sz="1400" b="1" dirty="0">
                          <a:latin typeface="+mn-lt"/>
                          <a:ea typeface="Times New Roman"/>
                          <a:cs typeface="Times New Roman"/>
                        </a:rPr>
                        <a:t>Охват детей в возрасте от 5 до 18 лет программами дополнительного образования (удельный вес численности детей, получающих услуги </a:t>
                      </a:r>
                      <a:r>
                        <a:rPr lang="ru-RU" sz="1400" b="1" dirty="0" smtClean="0">
                          <a:latin typeface="+mn-lt"/>
                          <a:ea typeface="Times New Roman"/>
                          <a:cs typeface="Times New Roman"/>
                        </a:rPr>
                        <a:t>дополнительного </a:t>
                      </a:r>
                      <a:r>
                        <a:rPr lang="ru-RU" sz="1400" b="1" dirty="0">
                          <a:latin typeface="+mn-lt"/>
                          <a:ea typeface="Times New Roman"/>
                          <a:cs typeface="Times New Roman"/>
                        </a:rPr>
                        <a:t>образования, в общей численности детей в возрасте от 5 до 18 лет</a:t>
                      </a:r>
                      <a:r>
                        <a:rPr lang="ru-RU" sz="1400" b="1" dirty="0" smtClean="0">
                          <a:latin typeface="+mn-lt"/>
                          <a:ea typeface="Times New Roman"/>
                          <a:cs typeface="Times New Roman"/>
                        </a:rPr>
                        <a:t>), %</a:t>
                      </a:r>
                      <a:endParaRPr lang="ru-RU" sz="1400" b="1" dirty="0">
                        <a:latin typeface="+mn-lt"/>
                        <a:ea typeface="Times New Roman"/>
                        <a:cs typeface="Times New Roman"/>
                      </a:endParaRP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50000"/>
                        </a:lnSpc>
                        <a:spcAft>
                          <a:spcPts val="0"/>
                        </a:spcAft>
                      </a:pPr>
                      <a:r>
                        <a:rPr lang="ru-RU" sz="1600" b="1" dirty="0">
                          <a:latin typeface="+mn-lt"/>
                          <a:ea typeface="Times New Roman"/>
                          <a:cs typeface="Times New Roman"/>
                        </a:rPr>
                        <a:t>95,5</a:t>
                      </a: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c>
                  <a:txBody>
                    <a:bodyPr/>
                    <a:lstStyle/>
                    <a:p>
                      <a:pPr algn="ctr">
                        <a:lnSpc>
                          <a:spcPct val="150000"/>
                        </a:lnSpc>
                        <a:spcAft>
                          <a:spcPts val="0"/>
                        </a:spcAft>
                      </a:pPr>
                      <a:r>
                        <a:rPr lang="ru-RU" sz="1600" b="1" dirty="0">
                          <a:latin typeface="+mn-lt"/>
                          <a:ea typeface="Times New Roman"/>
                          <a:cs typeface="Times New Roman"/>
                        </a:rPr>
                        <a:t>87,7</a:t>
                      </a:r>
                    </a:p>
                  </a:txBody>
                  <a:tcPr marL="26831" marR="26831" marT="0" marB="0">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tcPr>
                </a:tc>
              </a:tr>
            </a:tbl>
          </a:graphicData>
        </a:graphic>
      </p:graphicFrame>
      <p:sp>
        <p:nvSpPr>
          <p:cNvPr id="6" name="TextBox 5"/>
          <p:cNvSpPr txBox="1"/>
          <p:nvPr/>
        </p:nvSpPr>
        <p:spPr>
          <a:xfrm>
            <a:off x="8001025" y="3286124"/>
            <a:ext cx="1000131" cy="1231106"/>
          </a:xfrm>
          <a:prstGeom prst="rect">
            <a:avLst/>
          </a:prstGeom>
          <a:noFill/>
        </p:spPr>
        <p:txBody>
          <a:bodyPr wrap="square" rtlCol="0">
            <a:spAutoFit/>
          </a:bodyPr>
          <a:lstStyle/>
          <a:p>
            <a:r>
              <a:rPr lang="ru-RU" sz="1200" b="1" dirty="0" smtClean="0"/>
              <a:t>К плановому значению составил </a:t>
            </a:r>
            <a:r>
              <a:rPr lang="ru-RU" sz="1400" b="1" dirty="0" smtClean="0">
                <a:solidFill>
                  <a:srgbClr val="FF0000"/>
                </a:solidFill>
              </a:rPr>
              <a:t>77,9 %</a:t>
            </a:r>
            <a:r>
              <a:rPr lang="ru-RU" sz="1200" b="1" dirty="0" smtClean="0">
                <a:solidFill>
                  <a:srgbClr val="FF0000"/>
                </a:solidFill>
              </a:rPr>
              <a:t> </a:t>
            </a:r>
            <a:r>
              <a:rPr lang="ru-RU" sz="1200" b="1" dirty="0" smtClean="0"/>
              <a:t>(2010/2017)</a:t>
            </a:r>
            <a:endParaRPr lang="ru-RU" sz="1200" b="1" dirty="0"/>
          </a:p>
        </p:txBody>
      </p:sp>
      <p:cxnSp>
        <p:nvCxnSpPr>
          <p:cNvPr id="8" name="Прямая со стрелкой 7"/>
          <p:cNvCxnSpPr/>
          <p:nvPr/>
        </p:nvCxnSpPr>
        <p:spPr>
          <a:xfrm>
            <a:off x="7929586" y="3786190"/>
            <a:ext cx="142876"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1748" name="Picture 4" descr="ÐÐ°ÑÑÐ¸Ð½ÐºÐ¸ Ð¿Ð¾ Ð·Ð°Ð¿ÑÐ¾ÑÑ ÑÐµÐ»Ð¾Ð²ÐµÑÐºÐ¸ Ð´Ð»Ñ Ð¿ÑÐµÐ·ÐµÐ½ÑÐ°ÑÐ¸Ð¹ ÑÐºÐ°ÑÐ°ÑÑ Ð±ÐµÑÐ¿Ð»Ð°ÑÐ½Ð¾"/>
          <p:cNvPicPr>
            <a:picLocks noChangeAspect="1" noChangeArrowheads="1"/>
          </p:cNvPicPr>
          <p:nvPr/>
        </p:nvPicPr>
        <p:blipFill>
          <a:blip r:embed="rId3"/>
          <a:srcRect/>
          <a:stretch>
            <a:fillRect/>
          </a:stretch>
        </p:blipFill>
        <p:spPr bwMode="auto">
          <a:xfrm>
            <a:off x="8001024" y="4929198"/>
            <a:ext cx="1142976" cy="1785950"/>
          </a:xfrm>
          <a:prstGeom prst="rect">
            <a:avLst/>
          </a:prstGeom>
          <a:noFill/>
        </p:spPr>
      </p:pic>
      <p:pic>
        <p:nvPicPr>
          <p:cNvPr id="31750" name="Picture 6" descr="ÐÐ°ÑÑÐ¸Ð½ÐºÐ¸ Ð¿Ð¾ Ð·Ð°Ð¿ÑÐ¾ÑÑ ÑÐµÐ»Ð¾Ð²ÐµÑÐºÐ¸ Ð´Ð»Ñ Ð¿ÑÐµÐ·ÐµÐ½ÑÐ°ÑÐ¸Ð¹ ÑÐºÐ°ÑÐ°ÑÑ Ð±ÐµÑÐ¿Ð»Ð°ÑÐ½Ð¾"/>
          <p:cNvPicPr>
            <a:picLocks noChangeAspect="1" noChangeArrowheads="1"/>
          </p:cNvPicPr>
          <p:nvPr/>
        </p:nvPicPr>
        <p:blipFill>
          <a:blip r:embed="rId4" cstate="print"/>
          <a:srcRect/>
          <a:stretch>
            <a:fillRect/>
          </a:stretch>
        </p:blipFill>
        <p:spPr bwMode="auto">
          <a:xfrm>
            <a:off x="8001024" y="1071546"/>
            <a:ext cx="1000132" cy="1643074"/>
          </a:xfrm>
          <a:prstGeom prst="rect">
            <a:avLst/>
          </a:prstGeom>
          <a:noFill/>
        </p:spPr>
      </p:pic>
    </p:spTree>
  </p:cSld>
  <p:clrMapOvr>
    <a:masterClrMapping/>
  </p:clrMapOvr>
  <p:transition advTm="25912"/>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c3d3574c1859d842d133b75594c728c79807b2"/>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55</Template>
  <TotalTime>2153</TotalTime>
  <Words>10044</Words>
  <Application>Microsoft Office PowerPoint</Application>
  <PresentationFormat>Экран (4:3)</PresentationFormat>
  <Paragraphs>1604</Paragraphs>
  <Slides>61</Slides>
  <Notes>28</Notes>
  <HiddenSlides>0</HiddenSlides>
  <MMClips>0</MMClips>
  <ScaleCrop>false</ScaleCrop>
  <HeadingPairs>
    <vt:vector size="4" baseType="variant">
      <vt:variant>
        <vt:lpstr>Тема</vt:lpstr>
      </vt:variant>
      <vt:variant>
        <vt:i4>1</vt:i4>
      </vt:variant>
      <vt:variant>
        <vt:lpstr>Заголовки слайдов</vt:lpstr>
      </vt:variant>
      <vt:variant>
        <vt:i4>61</vt:i4>
      </vt:variant>
    </vt:vector>
  </HeadingPairs>
  <TitlesOfParts>
    <vt:vector size="62" baseType="lpstr">
      <vt:lpstr>Тема Office</vt:lpstr>
      <vt:lpstr>проект  Стратегии  социально-экономического развития  муниципального района  «Чернышевский район»  на период до 2030 года  </vt:lpstr>
      <vt:lpstr>Слайд 2</vt:lpstr>
      <vt:lpstr>Слайд 3</vt:lpstr>
      <vt:lpstr>Анализ и оценка достигнутых целей и задач социально-экономического развития муниципального района  «Чернышевский район» за предшествующие годы </vt:lpstr>
      <vt:lpstr>Оценка развития человеческого капитала и социальной сферы </vt:lpstr>
      <vt:lpstr>Слайд 6</vt:lpstr>
      <vt:lpstr>Оценка развития человеческого капитала и социальной сферы </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  Главной стратегической целью развития муниципального района «Чернышевский район» является стабильное повышение качества жизни населения, обеспечиваемое экономическим ростом, развитием социальной сферы и среды проживания. </vt:lpstr>
      <vt:lpstr>Слайд 24</vt:lpstr>
      <vt:lpstr>Слайд 25</vt:lpstr>
      <vt:lpstr>Слайд 26</vt:lpstr>
      <vt:lpstr>Слайд 27</vt:lpstr>
      <vt:lpstr>Слайд 28</vt:lpstr>
      <vt:lpstr>ОСНОВНЫЕ НАПРАВЛЕНИЯ РАЗВИТИЯ МУНИЦИПАЛЬНОГО РАЙОНА «ЧЕРНЫШЕВСКИЙ  РАЙОН» НА ДОЛГОСРОЧНЫЙ ПЕРИОД</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vector>
  </TitlesOfParts>
  <Company>http://presentation-creation.ru/powerpoint-templates.html</Company>
  <LinksUpToDate>false</LinksUpToDate>
  <SharedDoc>false</SharedDoc>
  <HyperlinkBase>http://presentation-creation.ru/powerpoint-templates.html</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Синяя мозаика - шаблон презентации с сайта http://presentation-creation.ru</dc:title>
  <dc:creator>obstinate</dc:creator>
  <dc:description>Шаблон презентации с сайта http://presentation-creation.ru/</dc:description>
  <cp:lastModifiedBy>User</cp:lastModifiedBy>
  <cp:revision>401</cp:revision>
  <dcterms:created xsi:type="dcterms:W3CDTF">2017-06-26T17:55:09Z</dcterms:created>
  <dcterms:modified xsi:type="dcterms:W3CDTF">2018-12-12T11:07:23Z</dcterms:modified>
</cp:coreProperties>
</file>