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64" r:id="rId10"/>
    <p:sldId id="263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8" r:id="rId21"/>
    <p:sldId id="278" r:id="rId22"/>
    <p:sldId id="279" r:id="rId23"/>
    <p:sldId id="287" r:id="rId24"/>
    <p:sldId id="289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CCCCFF"/>
    <a:srgbClr val="FF9900"/>
    <a:srgbClr val="99FF99"/>
    <a:srgbClr val="FF99FF"/>
    <a:srgbClr val="66FF99"/>
    <a:srgbClr val="F9816D"/>
    <a:srgbClr val="FF00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AppData\Local\Microsoft\Windows\INetCache\IE\T63VU6CF\&#1087;&#1088;&#1086;&#1077;&#1082;&#10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1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Прогнозируемые поступления налоговых доходов в бюджет муниципального района «Чернышевский район» на 2021 год </a:t>
            </a:r>
            <a:endParaRPr lang="ru-RU" sz="16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186147505492568"/>
          <c:y val="4.7652417659425551E-2"/>
        </c:manualLayout>
      </c:layout>
    </c:title>
    <c:view3D>
      <c:rotX val="20"/>
      <c:rotY val="200"/>
      <c:perspective val="0"/>
    </c:view3D>
    <c:plotArea>
      <c:layout>
        <c:manualLayout>
          <c:layoutTarget val="inner"/>
          <c:xMode val="edge"/>
          <c:yMode val="edge"/>
          <c:x val="1.1611053971572615E-2"/>
          <c:y val="6.1174977514636214E-2"/>
          <c:w val="0.64484487707875893"/>
          <c:h val="0.93882480177013661"/>
        </c:manualLayout>
      </c:layout>
      <c:pie3DChart>
        <c:varyColors val="1"/>
        <c:ser>
          <c:idx val="0"/>
          <c:order val="0"/>
          <c:tx>
            <c:strRef>
              <c:f>Лист1!$B$3</c:f>
              <c:strCache>
                <c:ptCount val="1"/>
                <c:pt idx="0">
                  <c:v>тыс.руб</c:v>
                </c:pt>
              </c:strCache>
            </c:strRef>
          </c:tx>
          <c:explosion val="23"/>
          <c:dPt>
            <c:idx val="0"/>
            <c:spPr>
              <a:solidFill>
                <a:srgbClr val="CC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00FF"/>
              </a:solidFill>
            </c:spPr>
          </c:dPt>
          <c:dPt>
            <c:idx val="5"/>
            <c:spPr>
              <a:solidFill>
                <a:srgbClr val="FF00FF"/>
              </a:solidFill>
            </c:spPr>
          </c:dPt>
          <c:dPt>
            <c:idx val="6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6.6410478111067997E-2"/>
                  <c:y val="9.2260380972734563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НДФЛ</a:t>
                    </a:r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77,3%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9.7118616061643209E-2"/>
                  <c:y val="-4.5866610752142448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ЕНДВ  0,8</a:t>
                    </a:r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4309747255897118"/>
                  <c:y val="5.8616005164736355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ЕСХН  </a:t>
                    </a:r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ru-RU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3.8575056062317696E-2"/>
                  <c:y val="0.13182106616490738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Патент  0,2%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6.1235518935260878E-2"/>
                  <c:y val="0.12411100973786267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НДПИ</a:t>
                    </a:r>
                  </a:p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11,6</a:t>
                    </a:r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30059970813220682"/>
                  <c:y val="5.1044369278647451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 1,2%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6"/>
              <c:layout>
                <c:manualLayout>
                  <c:x val="-0.110997621540421"/>
                  <c:y val="-5.4585784174950434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Акцизы</a:t>
                    </a:r>
                  </a:p>
                  <a:p>
                    <a:r>
                      <a:rPr lang="ru-RU" b="1" baseline="0">
                        <a:latin typeface="Times New Roman" pitchFamily="18" charset="0"/>
                        <a:cs typeface="Times New Roman" pitchFamily="18" charset="0"/>
                      </a:rPr>
                      <a:t> 5,2%</a:t>
                    </a:r>
                    <a:endParaRPr lang="ru-RU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Лист1!$A$4:$A$10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Лист1!$B$4:$B$10</c:f>
              <c:numCache>
                <c:formatCode>#,##0.0</c:formatCode>
                <c:ptCount val="7"/>
                <c:pt idx="0">
                  <c:v>210960.7</c:v>
                </c:pt>
                <c:pt idx="1">
                  <c:v>14282.3</c:v>
                </c:pt>
                <c:pt idx="2">
                  <c:v>2229.1999999999998</c:v>
                </c:pt>
                <c:pt idx="3">
                  <c:v>155.4</c:v>
                </c:pt>
                <c:pt idx="4">
                  <c:v>625</c:v>
                </c:pt>
                <c:pt idx="5">
                  <c:v>31615</c:v>
                </c:pt>
                <c:pt idx="6">
                  <c:v>3344.4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Лист1!$A$4:$A$10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Лист1!$C$4:$C$10</c:f>
              <c:numCache>
                <c:formatCode>0.0</c:formatCode>
                <c:ptCount val="7"/>
                <c:pt idx="0">
                  <c:v>77.3</c:v>
                </c:pt>
                <c:pt idx="1">
                  <c:v>5.2</c:v>
                </c:pt>
                <c:pt idx="2">
                  <c:v>0.8</c:v>
                </c:pt>
                <c:pt idx="3">
                  <c:v>0.1</c:v>
                </c:pt>
                <c:pt idx="4">
                  <c:v>0.2</c:v>
                </c:pt>
                <c:pt idx="5">
                  <c:v>11.6</c:v>
                </c:pt>
                <c:pt idx="6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649661940009271"/>
          <c:y val="0.21409266728834789"/>
          <c:w val="0.25350340781539016"/>
          <c:h val="0.66864615731188659"/>
        </c:manualLayout>
      </c:layout>
      <c:txPr>
        <a:bodyPr/>
        <a:lstStyle/>
        <a:p>
          <a:pPr>
            <a:defRPr sz="1100" b="1" kern="110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>
      <a:bevelB prst="relaxedInset"/>
    </a:sp3d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Всего расходы районного бюджета </a:t>
            </a:r>
          </a:p>
        </c:rich>
      </c:tx>
      <c:layout/>
    </c:title>
    <c:view3D>
      <c:rotX val="30"/>
      <c:rotY val="4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429 672,5 тыс</a:t>
                    </a:r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. руб.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.11493755468066491"/>
                  <c:y val="6.675269757946933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591 981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тыс.руб</a:t>
                    </a:r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Лист9!$A$5:$A$6</c:f>
              <c:strCache>
                <c:ptCount val="2"/>
                <c:pt idx="0">
                  <c:v>за счет районного бюджета и финансовой помощи из краевого бюджета</c:v>
                </c:pt>
                <c:pt idx="1">
                  <c:v>за счет средств краевого бюджета (субсидии, субвенции)</c:v>
                </c:pt>
              </c:strCache>
            </c:strRef>
          </c:cat>
          <c:val>
            <c:numRef>
              <c:f>Лист9!$B$5:$B$6</c:f>
              <c:numCache>
                <c:formatCode>General</c:formatCode>
                <c:ptCount val="2"/>
                <c:pt idx="0">
                  <c:v>417437.8</c:v>
                </c:pt>
                <c:pt idx="1">
                  <c:v>578680.4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99055591328704"/>
          <c:y val="0.20998041287462088"/>
          <c:w val="0.32512061741183534"/>
          <c:h val="0.4526869132632874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расходов бюджета</a:t>
            </a:r>
          </a:p>
        </c:rich>
      </c:tx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915459231059787"/>
          <c:y val="8.1309020685692887E-2"/>
          <c:w val="0.69390567042450735"/>
          <c:h val="0.60223024853505769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Лист10!$B$1:$B$2</c:f>
              <c:strCache>
                <c:ptCount val="1"/>
                <c:pt idx="0">
                  <c:v>Утверждено решением Совета МР  на 2020год (первоначально)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Лист10!$B$3:$B$11</c:f>
              <c:numCache>
                <c:formatCode>_-* #,##0.00_р_._-;\-* #,##0.00_р_._-;_-* "-"??_р_._-;_-@_-</c:formatCode>
                <c:ptCount val="9"/>
                <c:pt idx="0">
                  <c:v>44558.5</c:v>
                </c:pt>
                <c:pt idx="1">
                  <c:v>2816.6</c:v>
                </c:pt>
                <c:pt idx="2">
                  <c:v>13288.3</c:v>
                </c:pt>
                <c:pt idx="3">
                  <c:v>793251.5</c:v>
                </c:pt>
                <c:pt idx="4">
                  <c:v>45743.7</c:v>
                </c:pt>
                <c:pt idx="5">
                  <c:v>28833</c:v>
                </c:pt>
                <c:pt idx="6">
                  <c:v>11114.3</c:v>
                </c:pt>
                <c:pt idx="7">
                  <c:v>15.6</c:v>
                </c:pt>
                <c:pt idx="8">
                  <c:v>56496.7</c:v>
                </c:pt>
              </c:numCache>
            </c:numRef>
          </c:val>
        </c:ser>
        <c:ser>
          <c:idx val="1"/>
          <c:order val="1"/>
          <c:tx>
            <c:strRef>
              <c:f>Лист10!$C$1:$C$2</c:f>
              <c:strCache>
                <c:ptCount val="1"/>
                <c:pt idx="0">
                  <c:v>2021 год (проект)</c:v>
                </c:pt>
              </c:strCache>
            </c:strRef>
          </c:tx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Лист10!$C$3:$C$11</c:f>
              <c:numCache>
                <c:formatCode>_-* #,##0.00_р_._-;\-* #,##0.00_р_._-;_-* "-"??_р_._-;_-@_-</c:formatCode>
                <c:ptCount val="9"/>
                <c:pt idx="0">
                  <c:v>43779.4</c:v>
                </c:pt>
                <c:pt idx="1">
                  <c:v>2196</c:v>
                </c:pt>
                <c:pt idx="2">
                  <c:v>30912</c:v>
                </c:pt>
                <c:pt idx="3">
                  <c:v>800544.2</c:v>
                </c:pt>
                <c:pt idx="4">
                  <c:v>35481</c:v>
                </c:pt>
                <c:pt idx="5">
                  <c:v>24715.3</c:v>
                </c:pt>
                <c:pt idx="6">
                  <c:v>8878.2999999999975</c:v>
                </c:pt>
                <c:pt idx="7">
                  <c:v>16.899999999999999</c:v>
                </c:pt>
                <c:pt idx="8">
                  <c:v>75130.8</c:v>
                </c:pt>
              </c:numCache>
            </c:numRef>
          </c:val>
        </c:ser>
        <c:ser>
          <c:idx val="2"/>
          <c:order val="2"/>
          <c:tx>
            <c:strRef>
              <c:f>Лист10!$D$1:$D$2</c:f>
              <c:strCache>
                <c:ptCount val="1"/>
                <c:pt idx="0">
                  <c:v>2022 год (проект)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Лист10!$D$3:$D$11</c:f>
              <c:numCache>
                <c:formatCode>_-* #,##0.00_р_._-;\-* #,##0.00_р_._-;_-* "-"??_р_._-;_-@_-</c:formatCode>
                <c:ptCount val="9"/>
                <c:pt idx="0">
                  <c:v>64414.7</c:v>
                </c:pt>
                <c:pt idx="1">
                  <c:v>2143.4</c:v>
                </c:pt>
                <c:pt idx="2">
                  <c:v>13827.3</c:v>
                </c:pt>
                <c:pt idx="3">
                  <c:v>743093.3</c:v>
                </c:pt>
                <c:pt idx="4">
                  <c:v>34185.5</c:v>
                </c:pt>
                <c:pt idx="5">
                  <c:v>25627.8</c:v>
                </c:pt>
                <c:pt idx="6">
                  <c:v>8867.5</c:v>
                </c:pt>
                <c:pt idx="7">
                  <c:v>14.7</c:v>
                </c:pt>
                <c:pt idx="8">
                  <c:v>55495.6</c:v>
                </c:pt>
              </c:numCache>
            </c:numRef>
          </c:val>
        </c:ser>
        <c:ser>
          <c:idx val="3"/>
          <c:order val="3"/>
          <c:tx>
            <c:strRef>
              <c:f>Лист10!$E$1:$E$2</c:f>
              <c:strCache>
                <c:ptCount val="1"/>
                <c:pt idx="0">
                  <c:v>2023 год (проект)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Лист10!$E$3:$E$11</c:f>
              <c:numCache>
                <c:formatCode>_-* #,##0.00_р_._-;\-* #,##0.00_р_._-;_-* "-"??_р_._-;_-@_-</c:formatCode>
                <c:ptCount val="9"/>
                <c:pt idx="0">
                  <c:v>68085.7</c:v>
                </c:pt>
                <c:pt idx="1">
                  <c:v>2302.4</c:v>
                </c:pt>
                <c:pt idx="2">
                  <c:v>14283.6</c:v>
                </c:pt>
                <c:pt idx="3">
                  <c:v>766302.9</c:v>
                </c:pt>
                <c:pt idx="4">
                  <c:v>36704.9</c:v>
                </c:pt>
                <c:pt idx="5">
                  <c:v>25989.5</c:v>
                </c:pt>
                <c:pt idx="6">
                  <c:v>9523.7000000000007</c:v>
                </c:pt>
                <c:pt idx="7">
                  <c:v>6.7</c:v>
                </c:pt>
                <c:pt idx="8">
                  <c:v>57600.9</c:v>
                </c:pt>
              </c:numCache>
            </c:numRef>
          </c:val>
        </c:ser>
        <c:shape val="cylinder"/>
        <c:axId val="99507584"/>
        <c:axId val="99525760"/>
        <c:axId val="0"/>
      </c:bar3DChart>
      <c:catAx>
        <c:axId val="99507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525760"/>
        <c:crosses val="autoZero"/>
        <c:auto val="1"/>
        <c:lblAlgn val="ctr"/>
        <c:lblOffset val="100"/>
      </c:catAx>
      <c:valAx>
        <c:axId val="99525760"/>
        <c:scaling>
          <c:orientation val="minMax"/>
        </c:scaling>
        <c:axPos val="l"/>
        <c:majorGridlines/>
        <c:numFmt formatCode="_-* #,##0.00_р_._-;\-* #,##0.00_р_._-;_-* &quot;-&quot;??_р_._-;_-@_-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507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23481470598245"/>
          <c:y val="0.17291055423051369"/>
          <c:w val="0.17840931580552041"/>
          <c:h val="0.5411670532884636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Лист2!$B$2:$B$8</c:f>
              <c:numCache>
                <c:formatCode>0.0</c:formatCode>
                <c:ptCount val="7"/>
                <c:pt idx="0">
                  <c:v>204317.7</c:v>
                </c:pt>
                <c:pt idx="1">
                  <c:v>8422.7999999999956</c:v>
                </c:pt>
                <c:pt idx="2">
                  <c:v>245</c:v>
                </c:pt>
                <c:pt idx="3">
                  <c:v>482</c:v>
                </c:pt>
                <c:pt idx="4">
                  <c:v>892</c:v>
                </c:pt>
                <c:pt idx="5">
                  <c:v>3137.9</c:v>
                </c:pt>
                <c:pt idx="6">
                  <c:v>14367.5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>
                  <c:v>210960.7</c:v>
                </c:pt>
                <c:pt idx="1">
                  <c:v>2229.1999999999998</c:v>
                </c:pt>
                <c:pt idx="2">
                  <c:v>155.4</c:v>
                </c:pt>
                <c:pt idx="3">
                  <c:v>625</c:v>
                </c:pt>
                <c:pt idx="4">
                  <c:v>31615</c:v>
                </c:pt>
                <c:pt idx="5">
                  <c:v>3344.4</c:v>
                </c:pt>
                <c:pt idx="6">
                  <c:v>14282.3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Лист2!$D$2:$D$8</c:f>
              <c:numCache>
                <c:formatCode>0.0</c:formatCode>
                <c:ptCount val="7"/>
                <c:pt idx="0">
                  <c:v>220068.5</c:v>
                </c:pt>
                <c:pt idx="1">
                  <c:v>0</c:v>
                </c:pt>
                <c:pt idx="2">
                  <c:v>215.6</c:v>
                </c:pt>
                <c:pt idx="3">
                  <c:v>658</c:v>
                </c:pt>
                <c:pt idx="4">
                  <c:v>65691</c:v>
                </c:pt>
                <c:pt idx="5">
                  <c:v>3478.2</c:v>
                </c:pt>
                <c:pt idx="6">
                  <c:v>13826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Лист2!$E$2:$E$8</c:f>
              <c:numCache>
                <c:formatCode>0.0</c:formatCode>
                <c:ptCount val="7"/>
                <c:pt idx="0">
                  <c:v>237099.8</c:v>
                </c:pt>
                <c:pt idx="1">
                  <c:v>0</c:v>
                </c:pt>
                <c:pt idx="2">
                  <c:v>225.4</c:v>
                </c:pt>
                <c:pt idx="3">
                  <c:v>702</c:v>
                </c:pt>
                <c:pt idx="4">
                  <c:v>78894</c:v>
                </c:pt>
                <c:pt idx="5">
                  <c:v>3617.3</c:v>
                </c:pt>
                <c:pt idx="6">
                  <c:v>14282.3</c:v>
                </c:pt>
              </c:numCache>
            </c:numRef>
          </c:val>
        </c:ser>
        <c:shape val="cylinder"/>
        <c:axId val="99158656"/>
        <c:axId val="99164544"/>
        <c:axId val="0"/>
      </c:bar3DChart>
      <c:catAx>
        <c:axId val="9915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164544"/>
        <c:crosses val="autoZero"/>
        <c:auto val="1"/>
        <c:lblAlgn val="ctr"/>
        <c:lblOffset val="100"/>
      </c:catAx>
      <c:valAx>
        <c:axId val="99164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млн.буб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15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451116687891298"/>
          <c:y val="0.30817039843048422"/>
          <c:w val="7.6525310423729925E-2"/>
          <c:h val="0.29477093639024288"/>
        </c:manualLayout>
      </c:layout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Лист2!$A$25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Лист2!$B$24:$E$24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Лист2!$B$25:$E$25</c:f>
              <c:numCache>
                <c:formatCode>General</c:formatCode>
                <c:ptCount val="4"/>
                <c:pt idx="0">
                  <c:v>6856.2</c:v>
                </c:pt>
                <c:pt idx="1">
                  <c:v>6499.7</c:v>
                </c:pt>
                <c:pt idx="2">
                  <c:v>6605</c:v>
                </c:pt>
                <c:pt idx="3">
                  <c:v>6619.7</c:v>
                </c:pt>
              </c:numCache>
            </c:numRef>
          </c:val>
        </c:ser>
        <c:ser>
          <c:idx val="1"/>
          <c:order val="1"/>
          <c:tx>
            <c:strRef>
              <c:f>Лист2!$A$26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Лист2!$B$24:$E$24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Лист2!$B$26:$E$26</c:f>
              <c:numCache>
                <c:formatCode>General</c:formatCode>
                <c:ptCount val="4"/>
                <c:pt idx="0">
                  <c:v>724.7</c:v>
                </c:pt>
                <c:pt idx="1">
                  <c:v>425.5</c:v>
                </c:pt>
                <c:pt idx="2">
                  <c:v>425.5</c:v>
                </c:pt>
                <c:pt idx="3">
                  <c:v>425.5</c:v>
                </c:pt>
              </c:numCache>
            </c:numRef>
          </c:val>
        </c:ser>
        <c:ser>
          <c:idx val="2"/>
          <c:order val="2"/>
          <c:tx>
            <c:strRef>
              <c:f>Лист2!$A$27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Лист2!$B$24:$E$24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Лист2!$B$27:$E$27</c:f>
              <c:numCache>
                <c:formatCode>0.0</c:formatCode>
                <c:ptCount val="4"/>
                <c:pt idx="0">
                  <c:v>4857</c:v>
                </c:pt>
                <c:pt idx="1">
                  <c:v>704.9</c:v>
                </c:pt>
                <c:pt idx="2">
                  <c:v>644.5</c:v>
                </c:pt>
                <c:pt idx="3">
                  <c:v>689.5</c:v>
                </c:pt>
              </c:numCache>
            </c:numRef>
          </c:val>
        </c:ser>
        <c:ser>
          <c:idx val="3"/>
          <c:order val="3"/>
          <c:tx>
            <c:strRef>
              <c:f>Лист2!$A$28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Лист2!$B$24:$E$24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Лист2!$B$28:$E$28</c:f>
              <c:numCache>
                <c:formatCode>General</c:formatCode>
                <c:ptCount val="4"/>
                <c:pt idx="0">
                  <c:v>2017.8</c:v>
                </c:pt>
                <c:pt idx="1">
                  <c:v>2098.5</c:v>
                </c:pt>
                <c:pt idx="2">
                  <c:v>2182.4</c:v>
                </c:pt>
                <c:pt idx="3">
                  <c:v>2269.6999999999998</c:v>
                </c:pt>
              </c:numCache>
            </c:numRef>
          </c:val>
        </c:ser>
        <c:ser>
          <c:idx val="4"/>
          <c:order val="4"/>
          <c:tx>
            <c:strRef>
              <c:f>Лист2!$A$29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Лист2!$B$24:$E$24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Лист2!$B$29:$E$29</c:f>
              <c:numCache>
                <c:formatCode>General</c:formatCode>
                <c:ptCount val="4"/>
                <c:pt idx="0">
                  <c:v>12572.9</c:v>
                </c:pt>
              </c:numCache>
            </c:numRef>
          </c:val>
        </c:ser>
        <c:shape val="cylinder"/>
        <c:axId val="99197312"/>
        <c:axId val="99198848"/>
        <c:axId val="0"/>
      </c:bar3DChart>
      <c:catAx>
        <c:axId val="99197312"/>
        <c:scaling>
          <c:orientation val="minMax"/>
        </c:scaling>
        <c:axPos val="b"/>
        <c:numFmt formatCode="General" sourceLinked="1"/>
        <c:tickLblPos val="nextTo"/>
        <c:crossAx val="99198848"/>
        <c:crosses val="autoZero"/>
        <c:auto val="1"/>
        <c:lblAlgn val="ctr"/>
        <c:lblOffset val="100"/>
      </c:catAx>
      <c:valAx>
        <c:axId val="99198848"/>
        <c:scaling>
          <c:orientation val="minMax"/>
        </c:scaling>
        <c:axPos val="l"/>
        <c:majorGridlines/>
        <c:numFmt formatCode="General" sourceLinked="1"/>
        <c:tickLblPos val="nextTo"/>
        <c:crossAx val="9919731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CC00"/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Лист7!$A$4:$C$4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Лист7!$A$5:$C$5</c:f>
              <c:numCache>
                <c:formatCode>General</c:formatCode>
                <c:ptCount val="3"/>
                <c:pt idx="0">
                  <c:v>742584.2</c:v>
                </c:pt>
                <c:pt idx="1">
                  <c:v>639313.4</c:v>
                </c:pt>
                <c:pt idx="2">
                  <c:v>639313.4</c:v>
                </c:pt>
              </c:numCache>
            </c:numRef>
          </c:val>
        </c:ser>
        <c:axId val="99358976"/>
        <c:axId val="99364864"/>
      </c:barChart>
      <c:catAx>
        <c:axId val="99358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64864"/>
        <c:crosses val="autoZero"/>
        <c:auto val="1"/>
        <c:lblAlgn val="ctr"/>
        <c:lblOffset val="100"/>
      </c:catAx>
      <c:valAx>
        <c:axId val="99364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5897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838888888888891"/>
          <c:y val="2.7777777777777821E-2"/>
        </c:manualLayout>
      </c:layout>
    </c:title>
    <c:view3D>
      <c:rotX val="1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6111111111111122E-2"/>
                  <c:y val="4.629629629629631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055555555555556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3.055555555555556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Лист7!$A$28:$C$28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146525</c:v>
                </c:pt>
                <c:pt idx="1">
                  <c:v>105185</c:v>
                </c:pt>
                <c:pt idx="2">
                  <c:v>105185</c:v>
                </c:pt>
              </c:numCache>
            </c:numRef>
          </c:val>
        </c:ser>
        <c:shape val="cylinder"/>
        <c:axId val="99411456"/>
        <c:axId val="99412992"/>
        <c:axId val="0"/>
      </c:bar3DChart>
      <c:catAx>
        <c:axId val="9941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12992"/>
        <c:crosses val="autoZero"/>
        <c:auto val="1"/>
        <c:lblAlgn val="ctr"/>
        <c:lblOffset val="100"/>
      </c:catAx>
      <c:valAx>
        <c:axId val="99412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1145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layout>
        <c:manualLayout>
          <c:xMode val="edge"/>
          <c:yMode val="edge"/>
          <c:x val="0.23206933508311475"/>
          <c:y val="3.7037037037037056E-2"/>
        </c:manualLayout>
      </c:layout>
    </c:title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dLbls>
            <c:dLbl>
              <c:idx val="0"/>
              <c:layout>
                <c:manualLayout>
                  <c:x val="3.888888888888889E-2"/>
                  <c:y val="-3.2032001735276955E-2"/>
                </c:manualLayout>
              </c:layout>
              <c:showVal val="1"/>
            </c:dLbl>
            <c:dLbl>
              <c:idx val="1"/>
              <c:layout>
                <c:manualLayout>
                  <c:x val="3.888888888888889E-2"/>
                  <c:y val="-5.6056003036734671E-2"/>
                </c:manualLayout>
              </c:layout>
              <c:showVal val="1"/>
            </c:dLbl>
            <c:dLbl>
              <c:idx val="2"/>
              <c:layout>
                <c:manualLayout>
                  <c:x val="4.7222222222222235E-2"/>
                  <c:y val="-5.6056003036734671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Лист7!$A$44:$C$44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69109.7</c:v>
                </c:pt>
                <c:pt idx="1">
                  <c:v>2392.1999999999998</c:v>
                </c:pt>
                <c:pt idx="2">
                  <c:v>2392.1999999999998</c:v>
                </c:pt>
              </c:numCache>
            </c:numRef>
          </c:val>
        </c:ser>
        <c:shape val="cylinder"/>
        <c:axId val="99433472"/>
        <c:axId val="99447552"/>
        <c:axId val="0"/>
      </c:bar3DChart>
      <c:catAx>
        <c:axId val="99433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47552"/>
        <c:crosses val="autoZero"/>
        <c:auto val="1"/>
        <c:lblAlgn val="ctr"/>
        <c:lblOffset val="100"/>
      </c:catAx>
      <c:valAx>
        <c:axId val="99447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3347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2072500000000001"/>
          <c:y val="2.777777777777782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5.5555555555555558E-3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2.7777777777777835E-3"/>
                  <c:y val="-3.240740740740743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Лист7!$A$51:$C$51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473767.1</c:v>
                </c:pt>
                <c:pt idx="1">
                  <c:v>496488.5</c:v>
                </c:pt>
                <c:pt idx="2">
                  <c:v>496488.5</c:v>
                </c:pt>
              </c:numCache>
            </c:numRef>
          </c:val>
        </c:ser>
        <c:shape val="cylinder"/>
        <c:axId val="99459840"/>
        <c:axId val="99461376"/>
        <c:axId val="0"/>
      </c:bar3DChart>
      <c:catAx>
        <c:axId val="99459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61376"/>
        <c:crosses val="autoZero"/>
        <c:auto val="1"/>
        <c:lblAlgn val="ctr"/>
        <c:lblOffset val="100"/>
      </c:catAx>
      <c:valAx>
        <c:axId val="99461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598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layout>
        <c:manualLayout>
          <c:xMode val="edge"/>
          <c:yMode val="edge"/>
          <c:x val="0.17045822397200361"/>
          <c:y val="2.777777777777782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7777777777777835E-3"/>
                  <c:y val="-1.8518518518518576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1.3888888888888904E-2"/>
                </c:manualLayout>
              </c:layout>
              <c:showVal val="1"/>
            </c:dLbl>
            <c:dLbl>
              <c:idx val="2"/>
              <c:layout>
                <c:manualLayout>
                  <c:x val="1.1111111111111122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Лист7!$A$67:$C$67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53182.400000000001</c:v>
                </c:pt>
                <c:pt idx="1">
                  <c:v>35247.699999999997</c:v>
                </c:pt>
                <c:pt idx="2">
                  <c:v>35247.699999999997</c:v>
                </c:pt>
              </c:numCache>
            </c:numRef>
          </c:val>
        </c:ser>
        <c:shape val="cylinder"/>
        <c:axId val="99309824"/>
        <c:axId val="99319808"/>
        <c:axId val="0"/>
      </c:bar3DChart>
      <c:catAx>
        <c:axId val="993098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19808"/>
        <c:crosses val="autoZero"/>
        <c:auto val="1"/>
        <c:lblAlgn val="ctr"/>
        <c:lblOffset val="100"/>
      </c:catAx>
      <c:valAx>
        <c:axId val="99319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0982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4.4282592349361271E-18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4.251177974942091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44197</c:v>
                </c:pt>
                <c:pt idx="1">
                  <c:v>44562</c:v>
                </c:pt>
                <c:pt idx="2">
                  <c:v>44927</c:v>
                </c:pt>
                <c:pt idx="3">
                  <c:v>45292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16853.2</c:v>
                </c:pt>
                <c:pt idx="1">
                  <c:v>12114.9</c:v>
                </c:pt>
                <c:pt idx="2">
                  <c:v>6676.6</c:v>
                </c:pt>
                <c:pt idx="3">
                  <c:v>3338.3</c:v>
                </c:pt>
              </c:numCache>
            </c:numRef>
          </c:val>
        </c:ser>
        <c:axId val="116602752"/>
        <c:axId val="116604288"/>
      </c:barChart>
      <c:dateAx>
        <c:axId val="116602752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604288"/>
        <c:crosses val="autoZero"/>
        <c:auto val="1"/>
        <c:lblOffset val="100"/>
      </c:dateAx>
      <c:valAx>
        <c:axId val="116604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60275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16417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Публичные слушания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по проекту бюджета муниципального района «Чернышевский район»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2021 год и на плановый период 2022 и 2023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Неналоговые доходы</a:t>
            </a:r>
            <a:endParaRPr lang="ru-RU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86644" y="150017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694089"/>
          <a:ext cx="9144000" cy="5021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«Чернышевский район» на 2021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2022-2023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50017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857364"/>
          <a:ext cx="8429684" cy="4849780"/>
        </p:xfrm>
        <a:graphic>
          <a:graphicData uri="http://schemas.openxmlformats.org/drawingml/2006/table">
            <a:tbl>
              <a:tblPr/>
              <a:tblGrid>
                <a:gridCol w="1928826"/>
                <a:gridCol w="1928826"/>
                <a:gridCol w="1022224"/>
                <a:gridCol w="1315103"/>
                <a:gridCol w="1117793"/>
                <a:gridCol w="1116912"/>
              </a:tblGrid>
              <a:tr h="71438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земли: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имущества: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6 856,2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6 499,7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6 605,0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6 619,7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724,7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Продажа имущества: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Продажа земельных  участков: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4 857,0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704,9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644,5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689,5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Согласно Бюджетного кодекса РФ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2 017,8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2 098,5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2 182,4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2 269,7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12 572,9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2020 году и плановом периоде 2021 и 2022 годов, предусмотрены на основании закона Забайкальского края «О  бюджете Забайкальского края  на 2020 год и на плановый период 2021 и 2022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 связи с отсутствием проекта краевого бюджета на 2021 год и на плановый период 2022 и 2023 годов)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357158" y="2057400"/>
          <a:ext cx="8286808" cy="465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3429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214422"/>
          <a:ext cx="8572562" cy="5580551"/>
        </p:xfrm>
        <a:graphic>
          <a:graphicData uri="http://schemas.openxmlformats.org/drawingml/2006/table">
            <a:tbl>
              <a:tblPr/>
              <a:tblGrid>
                <a:gridCol w="2286018"/>
                <a:gridCol w="1273959"/>
                <a:gridCol w="1440685"/>
                <a:gridCol w="857256"/>
                <a:gridCol w="928694"/>
                <a:gridCol w="897733"/>
                <a:gridCol w="888217"/>
              </a:tblGrid>
              <a:tr h="1554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2020год (первоначально)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1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Совета МР «Чернышевский район» от 27.12.2019г. № 203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(в ред. от 30.09.2020г №231)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2022 год проект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2023 год проект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от 2020 года (первоначального плана)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775 998,8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874 396,3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742 584,2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-33 414,6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639 313,4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639 313,4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193 094,0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193 094,0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146 525,0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-46 569,0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105 185,0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105 185,0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бюджетной обеспеченности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193 094,0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193 094,0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146 525,0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-46 569,0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105 185,0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105 185,0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 бюджетной системы Российской Федерации (межбюджетные субсидии)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14 532,7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175 335,1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69 109,7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+54 577,0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2 392,2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2 392,2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564 147,7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455 019,6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473 767,1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-90 380,6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496 488,5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496 488,5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1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4 224,4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51 672,0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53 182,4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+48 958,0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35 247,7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35 247,7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86710" y="135729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367078" y="415290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43834" y="45720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0" y="1142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572000" y="1000108"/>
          <a:ext cx="4572000" cy="317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8576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286248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929618" cy="469190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результат  районного бюджета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и Положением о  бюджетном устройстве и бюджетном процессе в Чернышевском  районе размер прогнозируемого дефицита бюджета не превысит в 2021году  и плановом периоде 2022-2023 годов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43834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2000240"/>
          <a:ext cx="8501122" cy="4643472"/>
        </p:xfrm>
        <a:graphic>
          <a:graphicData uri="http://schemas.openxmlformats.org/drawingml/2006/table">
            <a:tbl>
              <a:tblPr/>
              <a:tblGrid>
                <a:gridCol w="4646873"/>
                <a:gridCol w="1292589"/>
                <a:gridCol w="1375335"/>
                <a:gridCol w="1186325"/>
              </a:tblGrid>
              <a:tr h="422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Доходы, всего: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1015 524,8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953 108,1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984 138,6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(налоговые, неналоговые)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272 940,6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313 794,7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344 825,2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поступления налоговых доходов по дополнительным нормативам отчислений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129 403,7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137 748,6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148 409,1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742 584,2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639 313,4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639 313,4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1 021 653,9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947 669,8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980 800,3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Финансовый результат (+ профицит;- дефицит)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-6 129,1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+5 438,3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+3 338,3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7 176,8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8 802,3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9 820,8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Чернышевском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357158" y="3286124"/>
          <a:ext cx="857256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285720" y="1071546"/>
          <a:ext cx="857256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«Чернышевский район» "О районном бюджете на 2021 год и плановый период 2022 и 2023годов" подготовлен с учетом основных направлений бюджетной, налоговой политики муниципального района «Чернышевский район» на 2021 год и плановый период 2022 и 2023годов.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285728"/>
          <a:ext cx="8786873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305800" cy="357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Потребность по расходам местного бюджета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14348" cy="89061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5" y="431536"/>
          <a:ext cx="8501121" cy="6154740"/>
        </p:xfrm>
        <a:graphic>
          <a:graphicData uri="http://schemas.openxmlformats.org/drawingml/2006/table">
            <a:tbl>
              <a:tblPr/>
              <a:tblGrid>
                <a:gridCol w="4286279"/>
                <a:gridCol w="857256"/>
                <a:gridCol w="1071570"/>
                <a:gridCol w="1143008"/>
                <a:gridCol w="1143008"/>
              </a:tblGrid>
              <a:tr h="314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Потребность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на 2021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Недостаток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Первоочередные расходы: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    429 197,90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    294 931,60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    134 266,30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             68,72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79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1. Расходы на оплату труда с начислениями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292 221,50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170 462,50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121 759,00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з/плата  на 7 мес.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2. Расходы на оплату коммунальных услуг (223)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116 169,60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106 488,80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9 680,80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на 11 мес.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4.Расходы на услуги связи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2 271,40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2 271,40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5. Расходы на ГСМ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4 088,10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3 000,00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1 088,10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73,38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6. расходы на питание в интернатах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319,30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319,30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7. Питание детей ОВЗ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4 053,80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4 053,80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8.Питание детей  в дошкольных группах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375,90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375,90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9. Подвоз воды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844,60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844,60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10. Представительские расходы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850,00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850,00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10.1.Проведение выборов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2 721,70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1 360,00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1 361,70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49,97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11. Резервный фонд Администрации района(290)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12.Спецоценка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60,00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60,00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13. Доплата к пенсиям муниципальных служащих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4 894,80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4 894,00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0,80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99,98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14. Обслуживание муниципального долга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16,90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16,90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15. Услуги ЦСУ, нотариуса, почтовые расходы, оргвзносы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110,30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110,30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Налоги: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  8 328,50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  7 969,70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     358,80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             95,69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16. налог на имущество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4 292,20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4 292,20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18.земельный налог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3 936,80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3 578,00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358,80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90,89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18. Транспортный налог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99,50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99,50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Текущие расходы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64 802,00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29 940,70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      34 861,30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             46,20   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1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19. Программное обеспечение (226)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464,20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278,20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186,00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59,93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20. Командировочные расходы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2 667,70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2 167,70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18,74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21. Подписка на периодическую печать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659,10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459,10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30,34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22. Вывоз ТБО, содержание в чистоте помещенией,уборка туалетов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1 252,60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1 252,60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23. Канцелярские товары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2 533,90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2 033,90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19,73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24.зап. части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748,30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248,30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66,82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25. услуги СЭС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417,30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417,30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26. оценка качества (прочие в образ)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96,00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96,00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27. Текущий ремонт, техническое обслуживание оборудования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3 311,10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2 000,00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1 311,10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60,40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28, Текущий ремонт дорог за счет акцизов</a:t>
                      </a:r>
                    </a:p>
                  </a:txBody>
                  <a:tcPr marL="3133" marR="3133" marT="3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14 282,30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14 282,30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29. вневедомственная охрана, сигнальная кнопка, спецсвязь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1 217,10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1 217,10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30. Мед. осмотры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4 663,10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4 663,10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31. Автострахование, диагностика, тех. осмотр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114,30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114,30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32.Проведение мероприятий районного значения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1 521,40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721,40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52,58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34. Фк и спорт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303,70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300,00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                3,70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98,78   </a:t>
                      </a:r>
                    </a:p>
                  </a:txBody>
                  <a:tcPr marL="3133" marR="3133" marT="3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42852"/>
          <a:ext cx="8715436" cy="6694502"/>
        </p:xfrm>
        <a:graphic>
          <a:graphicData uri="http://schemas.openxmlformats.org/drawingml/2006/table">
            <a:tbl>
              <a:tblPr/>
              <a:tblGrid>
                <a:gridCol w="4929222"/>
                <a:gridCol w="857256"/>
                <a:gridCol w="928694"/>
                <a:gridCol w="785818"/>
                <a:gridCol w="1214446"/>
              </a:tblGrid>
              <a:tr h="411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Потребность на2021 год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35.приобретение комплектующих к компьютерам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945,20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470,00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475,20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49,72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36. хозяйственные расходы,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5 410,20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1 500,00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3 910,20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27,73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37.материалы для ремонта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9 689,70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9 689,70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39. проведение ЕГЭ, ГИА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241,60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241,60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40. изготовление аттестатов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208,20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208,20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41. Публикация в газете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400,00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42.Составление смет, экспертизы д/с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13 655,00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13 655,00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84 168,40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50 753,80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33 414,60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/>
                        </a:rPr>
                        <a:t>             60,30   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89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36. Межбюджетные трансферты из районного бюджета (251)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84 168,40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50 753,80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33 414,60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з/плата  на 8 мес.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Дотация на выравнивание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17 300,00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17 300,00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Дотация на сбалансированность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61 859,50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28 444,90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33 414,60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45,98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Субвенция на передаваемые полномочия сельским поселениям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5 008,90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5 008,90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Times New Roman"/>
                        </a:rPr>
                        <a:t>Противопожарные мероприятия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21 885,80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4 164,10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17 721,70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/>
                        </a:rPr>
                        <a:t>             19,03   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3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37. противопожарные мероприятия- пропитка кровли, обслуживание пожарной сигнализации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2 360,10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2 360,10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38.Установка пожарной сигнализации, изготовление планов эвакуации, пожарных щитов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17 260,70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17 260,70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32. Замеры сопротивления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1 184,90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1 184,90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 39. приобретение огнетушителей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159,10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159,10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40. Повышение квалификации, санминимум, охрана труда, пожарн.без.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921,00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460,00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461,00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49,95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Приобретение основных средств, материальных запасов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64 678,00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2 055,00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62 623,00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/>
                        </a:rPr>
                        <a:t>               3,18   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41. комплектование библиотечного фонда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42. оргтехника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1 995,50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1 995,50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44. Оснащение учреждений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21 938,60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21 938,60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46. капитальный ремонт учреждений (сметы)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24 713,50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24 713,50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49.приобретение СИЗ, дезсредств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15 875,40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2 000,00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13 875,40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12,60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50. расходы по ГО и ЧС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5,00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5,00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51.Оснащение ЕДДС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50,00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50,00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Муниципальные целевые программы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57 820,16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28 990,20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 28 789,96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/>
                        </a:rPr>
                        <a:t>             50,14   </a:t>
                      </a:r>
                    </a:p>
                  </a:txBody>
                  <a:tcPr marL="3636" marR="3636" marT="3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3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МЦП "Управление земельно-имущественным комплексом"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366,00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2 299,00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-         1 933,00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628,14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ремонт здания общежития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1 933,00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-         1 933,00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"Улучшение условий охраны труда"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370,00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370,00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"Комплексное развитие сельских территорий"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3 650,10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1 550,10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2 100,00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42,47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«Территориальное планирование и обеспечение градостроительной деятельности»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1 800,00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1 500,00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300,00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83,33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«Энергосбережения и повышения энергетической эффективности»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1 316,30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   790,30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526,00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60,04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жильём молодых семей Чернышевского района»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287,60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   287,60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экологической безопасности в  Чернышевского района»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1 697,40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1 697,40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«Доступная среда в Чернышевском районе»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811,90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166,80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645,10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20,54   </a:t>
                      </a:r>
                    </a:p>
                  </a:txBody>
                  <a:tcPr marL="3636" marR="3636" marT="3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0"/>
          <a:ext cx="8786874" cy="6715139"/>
        </p:xfrm>
        <a:graphic>
          <a:graphicData uri="http://schemas.openxmlformats.org/drawingml/2006/table">
            <a:tbl>
              <a:tblPr/>
              <a:tblGrid>
                <a:gridCol w="5217822"/>
                <a:gridCol w="904170"/>
                <a:gridCol w="720238"/>
                <a:gridCol w="936310"/>
                <a:gridCol w="1008334"/>
              </a:tblGrid>
              <a:tr h="35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Потребность на2021 год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«Содействие занятости населения Чернышевского района» (организация временного трудоустройства несовершеннолетних граждан в возрасте от 14 до 18 лет)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707,90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507,90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28,25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малого и среднего предпринимательства на территории Чернышевского района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835,00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435,00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47,90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"Муниципальная поддержка социально-ориентированных некоммерческих организаций в Чернышевском районе на 2018-2020 гг"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"Гармонизация межнациональных и межконфессиональных отношений на территории муниципального района "Чернышевский район" на 2020-2025годы.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36,00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36,00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терроризма и экстремизма в Чернышевском районе в 2018-2020 годах»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18,00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18,00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и предупреждение употребления наркотических средств, алкоголизма, пьянства, табакокурения»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255,00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205,00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80,39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правонарушений»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65,00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25,00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40,00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38,46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Муниципальная программа "Развитие образования в Чернышевском районе"</a:t>
                      </a:r>
                    </a:p>
                  </a:txBody>
                  <a:tcPr marL="1926" marR="1926" marT="1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39 943,46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15 774,50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24 168,96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39,49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МДОУ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Черемушки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с.Мильгидун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4 000,00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Открытие дополнительной группы в МДОУ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"Колобок"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1 600,00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1 600,00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44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Модульгная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пристройка к зданию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"Зернышко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с.Алеур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 36 мест для ясельной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грцпы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от 1,6 до 3 лет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292,00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292,00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МДОУ д/с"Теремок" замена оконных блоков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4 632,00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4 632,00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Модульная пристройка к зданию д/с "Аленушка" пгт.Чернышевск,на 36 мест для ясельной группы от 16 до 3 лет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198,00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198,00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д/с Северок пгт.Чернышевск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504,66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504,66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 зданий МДОУ в целях соблюдения требований к воздушно-тепловому режиму,водоснабжения и канализации)разработка ПСД и прохождение гос.экспертизы)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3 000,00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3 000,00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Реконструкция МОУ СОШ с. Старый Олов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2 800,00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2 800,00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Ремонт спортзала с.Мильгидун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89,50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89,50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Ремонтр фасада МОУ СОШ п.Жирекен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20,30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20,30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с.Новоильинск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1 308,80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1 308,80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 зданий МОУ в целях соблюдения требований к воздушно-тепловому режиму водоснабжения и канализации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240,00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240,00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с.Комсомольское 3 этап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119,00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119,00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и демонтаж АПА детские сады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5 185,00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2 820,00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2 365,00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54,39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и демонтаж АПА школы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11 851,20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5 908,34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5 942,86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49,85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Ремонт крылец МОУ СОШ с.Укурей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2 500,00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1 500,00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ремонт МДОУ д/с №63 п . Чернышевск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400,00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Ремонт МОУ ООШ с. Икшица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203,00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203,00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с.Урюм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1 000,00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715435" cy="6500836"/>
        </p:xfrm>
        <a:graphic>
          <a:graphicData uri="http://schemas.openxmlformats.org/drawingml/2006/table">
            <a:tbl>
              <a:tblPr/>
              <a:tblGrid>
                <a:gridCol w="3864964"/>
                <a:gridCol w="1310437"/>
                <a:gridCol w="896819"/>
                <a:gridCol w="413618"/>
                <a:gridCol w="300765"/>
                <a:gridCol w="928697"/>
                <a:gridCol w="101709"/>
                <a:gridCol w="898426"/>
              </a:tblGrid>
              <a:tr h="3887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Потребность на2021 год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/>
                        </a:rPr>
                        <a:t>Муниципальная программа "Развитие культуры и спорта в Чернышевском районе"</a:t>
                      </a:r>
                    </a:p>
                  </a:txBody>
                  <a:tcPr marL="1926" marR="1926" marT="19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5 510,50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3 520,50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1 990,00   </a:t>
                      </a:r>
                    </a:p>
                  </a:txBody>
                  <a:tcPr marL="1926" marR="1926" marT="1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63,89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капитального ремонта МУК МЦБ(ремонт кровли)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585,00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   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585,00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Комплектование книжных фондов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новых записей(техническое сопровождение программы "ИРБИС")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45,00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   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45,00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Подключение к информационно-коммуникационной сети"Интернет" публичных общедоспных библиотек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110,00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110,00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текущего ремонта филиалов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холодного водоснабжения в здание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650,00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650,00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фестивалях детского творчества всех жанров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30,00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сценических костюмов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учреждений(приобретение мультимедийного оборудования;звукоусилитеного оборудования)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580,00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580,00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отремонтированных зданий и улучшение МТБ учреждений.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14,20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  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14,20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105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театральных кресел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   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300,00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выставочных проектов(приобретение выставочного оборудования компьютерной и оргтехники,цифровая техника.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доли представленных зрителю музейных предметов в общем количестве музейных предметов основного фонда(приобретение экспозиционного оборудования)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80,00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80,00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Выпуск материалов спортивной деятельности направленности (буклеты,листовки), приобретение просветительской литературы о спорте.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300,00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обеспечение спартакиад и спортивных мероприятий среди детей, учащихся.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Выезды сборных команд района на краевые, межрайонные, региональные соревнования.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150,00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(пгт. Чернышевск, ул. Первомайская),объем финансового обеспечения мероприятия - всего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200,00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универсальной спортивной площадки с.Старый Олов, Мильгидун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1 166,30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  1 666,30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-           500,00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142,87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7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площадки ГТО</a:t>
                      </a:r>
                    </a:p>
                  </a:txBody>
                  <a:tcPr marL="1926" marR="1926" marT="19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600,00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       600,00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 100,00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 ИТОГО РАСХОДОВ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    735 619,06   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    423 543,40   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    316 773,96   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Times New Roman"/>
                        </a:rPr>
                        <a:t>             57,58   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95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Финансовый результат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latin typeface="Times New Roman"/>
                      </a:endParaRP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" b="0" i="0" u="none" strike="noStrike">
                        <a:latin typeface="Times New Roman"/>
                      </a:endParaRP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Times New Roman"/>
                        </a:rPr>
                        <a:t> ИСТОЧНИКИ ФИНАНСИРОВАНИЯ ДЕФИЦИТА БЮДЖЕТА</a:t>
                      </a:r>
                    </a:p>
                  </a:txBody>
                  <a:tcPr marL="1926" marR="1926" marT="1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Погашение основного долга по бюджетным кредитам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4 738,30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4 738,30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4 738,30   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926" marR="1926" marT="1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857364"/>
            <a:ext cx="4071966" cy="4572032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основные показатели социально-экономического развития муниципального района «Чернышевский район»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>
                <a:solidFill>
                  <a:schemeClr val="bg1"/>
                </a:solidFill>
              </a:rPr>
              <a:t>год 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2022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2023 годов</a:t>
            </a:r>
            <a:r>
              <a:rPr lang="ru-RU" sz="2000" dirty="0">
                <a:solidFill>
                  <a:schemeClr val="bg1"/>
                </a:solidFill>
              </a:rPr>
              <a:t>, согласованные с Министерством экономического развития в </a:t>
            </a:r>
            <a:r>
              <a:rPr lang="ru-RU" sz="2000" dirty="0" smtClean="0">
                <a:solidFill>
                  <a:schemeClr val="bg1"/>
                </a:solidFill>
              </a:rPr>
              <a:t>июле 2020года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4876" y="1785926"/>
            <a:ext cx="4071966" cy="46434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объемы </a:t>
            </a:r>
            <a:r>
              <a:rPr lang="ru-RU" sz="2000" dirty="0"/>
              <a:t>межбюджетных трансфертов, определенные </a:t>
            </a:r>
            <a:r>
              <a:rPr lang="ru-RU" sz="2000" dirty="0" smtClean="0"/>
              <a:t>законом Забайкальского края «О  бюджете Забайкальского края  на 20</a:t>
            </a:r>
            <a:r>
              <a:rPr lang="en-US" sz="2000" dirty="0" smtClean="0"/>
              <a:t>20</a:t>
            </a:r>
            <a:r>
              <a:rPr lang="ru-RU" sz="2000" dirty="0" smtClean="0"/>
              <a:t> год и на плановый период 202</a:t>
            </a:r>
            <a:r>
              <a:rPr lang="en-US" sz="2000" dirty="0" smtClean="0"/>
              <a:t>1</a:t>
            </a:r>
            <a:r>
              <a:rPr lang="ru-RU" sz="2000" dirty="0" smtClean="0"/>
              <a:t> и 20</a:t>
            </a:r>
            <a:r>
              <a:rPr lang="en-US" sz="2000" dirty="0" smtClean="0"/>
              <a:t>22 </a:t>
            </a:r>
            <a:r>
              <a:rPr lang="ru-RU" sz="2000" dirty="0" smtClean="0"/>
              <a:t>годов» (в связи с отсутствием проекта краевого бюджета на 2021 год и плановый период 2022 и 2023 годов).</a:t>
            </a:r>
            <a:endParaRPr lang="ru-RU" sz="20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«Чернышевский район» на 2021 год и плановый период 2022 и 2023 годов»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357430"/>
          <a:ext cx="8572560" cy="4311027"/>
        </p:xfrm>
        <a:graphic>
          <a:graphicData uri="http://schemas.openxmlformats.org/drawingml/2006/table">
            <a:tbl>
              <a:tblPr/>
              <a:tblGrid>
                <a:gridCol w="2000264"/>
                <a:gridCol w="1571636"/>
                <a:gridCol w="1785950"/>
                <a:gridCol w="1008682"/>
                <a:gridCol w="1103014"/>
                <a:gridCol w="1103014"/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2020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2712.2019г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30.09.2020г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231)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997,8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1133,3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1015,5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953,1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984,1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996,1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1144,5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1021,7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947,7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980,8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+5,4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+3,3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072462" y="1785926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млн.руб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</a:t>
            </a:r>
            <a:r>
              <a:rPr lang="en-US" sz="1600" b="1" dirty="0" smtClean="0"/>
              <a:t>2</a:t>
            </a:r>
            <a:r>
              <a:rPr lang="ru-RU" sz="1600" b="1" dirty="0" smtClean="0"/>
              <a:t>1 году</a:t>
            </a:r>
            <a:endParaRPr lang="ru-RU" sz="1600" dirty="0"/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02169" cy="100010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929554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285860"/>
          <a:ext cx="8786874" cy="5352118"/>
        </p:xfrm>
        <a:graphic>
          <a:graphicData uri="http://schemas.openxmlformats.org/drawingml/2006/table">
            <a:tbl>
              <a:tblPr/>
              <a:tblGrid>
                <a:gridCol w="649872"/>
                <a:gridCol w="5986528"/>
                <a:gridCol w="2150474"/>
              </a:tblGrid>
              <a:tr h="1123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доходы (+)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Налогового кодекса Российской Федерации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деятельности. Согласно ФЗ от 29.09.2019г. № 325-ФЗ «О внесении изменений в НК РФ» с 01.01.2021 года отменяется применение ЕНВД.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-6 834,3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законодательства Забайкальского края о налогах и сборах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дополнительного норматива от налога на доходы физических лиц в консолидированный бюджет муниципального района «Чернышевский район», установленного Законом Забайкальского края «О бюджете Забайкальского края на 2021 год и плановый период 2022-2023 годов» с 24% до 23,8% 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-1087,4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-7 921,7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«Чернышевский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59469" cy="107154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55292"/>
          <a:ext cx="8429683" cy="4616979"/>
        </p:xfrm>
        <a:graphic>
          <a:graphicData uri="http://schemas.openxmlformats.org/drawingml/2006/table">
            <a:tbl>
              <a:tblPr/>
              <a:tblGrid>
                <a:gridCol w="1787092"/>
                <a:gridCol w="1170041"/>
                <a:gridCol w="1126205"/>
                <a:gridCol w="913777"/>
                <a:gridCol w="1019992"/>
                <a:gridCol w="1019992"/>
                <a:gridCol w="763730"/>
                <a:gridCol w="628854"/>
              </a:tblGrid>
              <a:tr h="3027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20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Первоначально утвержденный план на 2020 год Решение Совета МР «Чернышевский район» от 27.12.2019г. №203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(в ред. от 30.09.2020г. №237)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 2020 году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6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к первоначальному утвержденному плану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к уточненному плану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к первоначальному утвержденному плану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к уточненному плану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302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796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788,6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258 893,5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272 940,6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51 152,0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+14 047,1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123,1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105,4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33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214 432,6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231 864,9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263 212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+48 779,4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+31 347,1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122,7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113,5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0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356,0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028,6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728,6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2 372,6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17 300,0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132,2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285720" y="428604"/>
          <a:ext cx="8643997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Налоговые доходы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357158" y="1285836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«Чернышевский район» на 2021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2022-2023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19" y="1714488"/>
          <a:ext cx="8644000" cy="5081351"/>
        </p:xfrm>
        <a:graphic>
          <a:graphicData uri="http://schemas.openxmlformats.org/drawingml/2006/table">
            <a:tbl>
              <a:tblPr/>
              <a:tblGrid>
                <a:gridCol w="2500331"/>
                <a:gridCol w="1428760"/>
                <a:gridCol w="1074854"/>
                <a:gridCol w="1348536"/>
                <a:gridCol w="1146211"/>
                <a:gridCol w="1145308"/>
              </a:tblGrid>
              <a:tr h="59581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Всего доходы,  налоговые и неналоговые, в т.ч.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258 893,5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272 940,6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313 794,7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344 825,2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2021г.-23,8%;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2022г.-25,1%;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2023г.-25,1%.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204 317,7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210 960,7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220 068,5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237 099,8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дифференцированные ставки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14 367,5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14 282,3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13 826,0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14 282,3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отдельный видов деятельности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8 422,8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2 229,2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70% с сельских поселений;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245,0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155,4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215,6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225,4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482,0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658,0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</a:t>
                      </a:r>
                      <a:b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природными ресурсами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892,0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31 615,0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65 691,0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78 894,0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3 137,9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3 344,4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3 478,2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3 617,3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2461</TotalTime>
  <Words>3291</Words>
  <Application>Microsoft Office PowerPoint</Application>
  <PresentationFormat>Экран (4:3)</PresentationFormat>
  <Paragraphs>1008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Публичные слушания  по проекту бюджета муниципального района «Чернышевский район»  на 2021 год и на плановый период 2022 и 2023 годов </vt:lpstr>
      <vt:lpstr>Проект Решения Совета муниципального района «Чернышевский район» "О районном бюджете на 2021 год и плановый период 2022 и 2023годов" подготовлен с учетом основных направлений бюджетной, налоговой политики муниципального района «Чернышевский район» на 2021 год и плановый период 2022 и 2023годов.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«Чернышевский район» на 2021 год и плановый период 2022 и 2023 годов»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2021 году</vt:lpstr>
      <vt:lpstr>Объемы налоговых и неналоговых доходов бюджета муниципального района «Чернышевский район» на 2021 год</vt:lpstr>
      <vt:lpstr>Слайд 7</vt:lpstr>
      <vt:lpstr>Налоговые доходы</vt:lpstr>
      <vt:lpstr>Налоговые доходы бюджета муниципального района «Чернышевский район» на 2021 год  и плановый период 2022-2023 годы</vt:lpstr>
      <vt:lpstr>Неналоговые доходы</vt:lpstr>
      <vt:lpstr>Неналоговые доходы бюджета муниципального района «Чернышевский район» на 2021 год  и плановый период 2022-2023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Слайд 15</vt:lpstr>
      <vt:lpstr>Финансовый результат  районного бюджета </vt:lpstr>
      <vt:lpstr>Расчет прогнозируемого финансового результата  районного бюджета </vt:lpstr>
      <vt:lpstr>Муниципальный долг </vt:lpstr>
      <vt:lpstr>Слайд 19</vt:lpstr>
      <vt:lpstr>Слайд 20</vt:lpstr>
      <vt:lpstr>Потребность по расходам местного бюджета</vt:lpstr>
      <vt:lpstr>Слайд 22</vt:lpstr>
      <vt:lpstr>Слайд 23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ИРИНА</cp:lastModifiedBy>
  <cp:revision>173</cp:revision>
  <dcterms:created xsi:type="dcterms:W3CDTF">2018-11-22T01:05:41Z</dcterms:created>
  <dcterms:modified xsi:type="dcterms:W3CDTF">2020-12-09T04:24:58Z</dcterms:modified>
</cp:coreProperties>
</file>