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257" r:id="rId3"/>
    <p:sldId id="258" r:id="rId4"/>
    <p:sldId id="285" r:id="rId5"/>
    <p:sldId id="259" r:id="rId6"/>
    <p:sldId id="283" r:id="rId7"/>
    <p:sldId id="284" r:id="rId8"/>
    <p:sldId id="260" r:id="rId9"/>
    <p:sldId id="261" r:id="rId10"/>
    <p:sldId id="262" r:id="rId11"/>
    <p:sldId id="264" r:id="rId12"/>
    <p:sldId id="263" r:id="rId13"/>
    <p:sldId id="286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8" r:id="rId23"/>
    <p:sldId id="279" r:id="rId24"/>
    <p:sldId id="273" r:id="rId25"/>
    <p:sldId id="275" r:id="rId26"/>
    <p:sldId id="276" r:id="rId27"/>
    <p:sldId id="277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CCCCFF"/>
    <a:srgbClr val="FF9900"/>
    <a:srgbClr val="99FF99"/>
    <a:srgbClr val="FF99FF"/>
    <a:srgbClr val="66FF99"/>
    <a:srgbClr val="F9816D"/>
    <a:srgbClr val="FF00FF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90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4;&#1054;&#1050;&#1051;&#1040;&#1044;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1800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Прогнозируемые поступления налоговых доходов в бюджет муниципального района «Чернышевский район» на 2020 год 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536907111732343"/>
          <c:y val="3.5391976387757484E-2"/>
        </c:manualLayout>
      </c:layout>
    </c:title>
    <c:view3D>
      <c:rotX val="20"/>
      <c:rotY val="200"/>
      <c:perspective val="0"/>
    </c:view3D>
    <c:plotArea>
      <c:layout>
        <c:manualLayout>
          <c:layoutTarget val="inner"/>
          <c:xMode val="edge"/>
          <c:yMode val="edge"/>
          <c:x val="1.1611053971572615E-2"/>
          <c:y val="6.1174977514636242E-2"/>
          <c:w val="0.6448448770787587"/>
          <c:h val="0.93882480177013661"/>
        </c:manualLayout>
      </c:layout>
      <c:pie3DChart>
        <c:varyColors val="1"/>
        <c:ser>
          <c:idx val="0"/>
          <c:order val="0"/>
          <c:tx>
            <c:strRef>
              <c:f>Лист1!$B$3</c:f>
              <c:strCache>
                <c:ptCount val="1"/>
                <c:pt idx="0">
                  <c:v>тыс.руб</c:v>
                </c:pt>
              </c:strCache>
            </c:strRef>
          </c:tx>
          <c:explosion val="23"/>
          <c:dPt>
            <c:idx val="0"/>
            <c:spPr>
              <a:solidFill>
                <a:srgbClr val="CC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00FF"/>
              </a:solidFill>
            </c:spPr>
          </c:dPt>
          <c:dPt>
            <c:idx val="5"/>
            <c:spPr>
              <a:solidFill>
                <a:srgbClr val="FF00FF"/>
              </a:solidFill>
            </c:spPr>
          </c:dPt>
          <c:dPt>
            <c:idx val="6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НДФЛ</a:t>
                    </a:r>
                    <a:r>
                      <a:rPr lang="ru-RU" sz="1200" b="1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189 176,5тыс.руб.  88,2%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9.7118616061643209E-2"/>
                  <c:y val="-4.586661075214243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ЕНДВ  7 733,0 тыс.руб.</a:t>
                    </a:r>
                    <a:r>
                      <a:rPr lang="ru-RU" sz="1200" b="1" baseline="0">
                        <a:latin typeface="Times New Roman" pitchFamily="18" charset="0"/>
                        <a:cs typeface="Times New Roman" pitchFamily="18" charset="0"/>
                      </a:rPr>
                      <a:t> 3,6%</a:t>
                    </a:r>
                    <a:endParaRPr lang="ru-RU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4309747255897112"/>
                  <c:y val="5.8616005164736397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ЕСХН  154,2 тыс.руб.</a:t>
                    </a:r>
                    <a:r>
                      <a:rPr lang="ru-RU" sz="1200" b="1" baseline="0">
                        <a:latin typeface="Times New Roman" pitchFamily="18" charset="0"/>
                        <a:cs typeface="Times New Roman" pitchFamily="18" charset="0"/>
                      </a:rPr>
                      <a:t> 0,1%</a:t>
                    </a:r>
                    <a:endParaRPr lang="ru-RU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3.8575056062317696E-2"/>
                  <c:y val="0.13182106616490738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Патент  1 042,0 тыс.руб. 0,5%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17701210770242379"/>
                  <c:y val="0.1159048496653406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НДПИ</a:t>
                    </a:r>
                  </a:p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292,0</a:t>
                    </a:r>
                    <a:r>
                      <a:rPr lang="ru-RU" sz="1200" b="1" baseline="0">
                        <a:latin typeface="Times New Roman" pitchFamily="18" charset="0"/>
                        <a:cs typeface="Times New Roman" pitchFamily="18" charset="0"/>
                      </a:rPr>
                      <a:t> тыс.руб. 0,1%</a:t>
                    </a:r>
                    <a:endParaRPr lang="ru-RU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30059970813220682"/>
                  <c:y val="5.104436927864745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</a:t>
                    </a:r>
                    <a:r>
                      <a:rPr lang="ru-RU" sz="1200" b="1" baseline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3 137,9тыс.руб. 1,5%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6"/>
              <c:layout>
                <c:manualLayout>
                  <c:x val="-0.11099762154042103"/>
                  <c:y val="-5.458578417495043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Акцизы</a:t>
                    </a:r>
                  </a:p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12</a:t>
                    </a:r>
                    <a:r>
                      <a:rPr lang="ru-RU" sz="1200" b="1" baseline="0">
                        <a:latin typeface="Times New Roman" pitchFamily="18" charset="0"/>
                        <a:cs typeface="Times New Roman" pitchFamily="18" charset="0"/>
                      </a:rPr>
                      <a:t> 897,0 </a:t>
                    </a:r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тыс.руб. </a:t>
                    </a:r>
                    <a:r>
                      <a:rPr lang="ru-RU" sz="1200" b="1" baseline="0">
                        <a:latin typeface="Times New Roman" pitchFamily="18" charset="0"/>
                        <a:cs typeface="Times New Roman" pitchFamily="18" charset="0"/>
                      </a:rPr>
                      <a:t> 6,0%</a:t>
                    </a:r>
                    <a:endParaRPr lang="ru-RU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LeaderLines val="1"/>
          </c:dLbls>
          <c:cat>
            <c:strRef>
              <c:f>Лист1!$A$4:$A$10</c:f>
              <c:strCache>
                <c:ptCount val="7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полезных ископаемых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Лист1!$B$4:$B$10</c:f>
              <c:numCache>
                <c:formatCode>General</c:formatCode>
                <c:ptCount val="7"/>
                <c:pt idx="0">
                  <c:v>189176.5</c:v>
                </c:pt>
                <c:pt idx="1">
                  <c:v>7733</c:v>
                </c:pt>
                <c:pt idx="2">
                  <c:v>154.19999999999999</c:v>
                </c:pt>
                <c:pt idx="3">
                  <c:v>1042</c:v>
                </c:pt>
                <c:pt idx="4">
                  <c:v>292</c:v>
                </c:pt>
                <c:pt idx="5">
                  <c:v>3137.9</c:v>
                </c:pt>
                <c:pt idx="6">
                  <c:v>12897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Лист1!$A$4:$A$10</c:f>
              <c:strCache>
                <c:ptCount val="7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полезных ископаемых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Лист1!$C$4:$C$10</c:f>
              <c:numCache>
                <c:formatCode>General</c:formatCode>
                <c:ptCount val="7"/>
                <c:pt idx="0">
                  <c:v>88.2</c:v>
                </c:pt>
                <c:pt idx="1">
                  <c:v>3.6</c:v>
                </c:pt>
                <c:pt idx="2">
                  <c:v>0.1</c:v>
                </c:pt>
                <c:pt idx="3">
                  <c:v>0.5</c:v>
                </c:pt>
                <c:pt idx="4">
                  <c:v>0.1</c:v>
                </c:pt>
                <c:pt idx="5">
                  <c:v>1.5</c:v>
                </c:pt>
                <c:pt idx="6">
                  <c:v>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649661940009249"/>
          <c:y val="0.16096379113964901"/>
          <c:w val="0.25350340781539016"/>
          <c:h val="0.79388909010196329"/>
        </c:manualLayout>
      </c:layout>
      <c:txPr>
        <a:bodyPr/>
        <a:lstStyle/>
        <a:p>
          <a:pPr>
            <a:defRPr sz="1200" kern="110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dkEdge">
      <a:bevelB prst="relaxedInset"/>
    </a:sp3d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Всего расходы районного бюджета </a:t>
            </a:r>
          </a:p>
        </c:rich>
      </c:tx>
      <c:layout/>
    </c:title>
    <c:view3D>
      <c:rotX val="30"/>
      <c:rotY val="4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00B0F0"/>
            </a:solidFill>
          </c:spPr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417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437,8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 руб.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.11493755468066491"/>
                  <c:y val="6.675269757946929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578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680,4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Лист9!$A$5:$A$6</c:f>
              <c:strCache>
                <c:ptCount val="2"/>
                <c:pt idx="0">
                  <c:v>за счет районного бюджета и финансовой помощи из краевого бюджета</c:v>
                </c:pt>
                <c:pt idx="1">
                  <c:v>за счет средств краевого бюджета (субсидии, субвенции)</c:v>
                </c:pt>
              </c:strCache>
            </c:strRef>
          </c:cat>
          <c:val>
            <c:numRef>
              <c:f>Лист9!$B$5:$B$6</c:f>
              <c:numCache>
                <c:formatCode>General</c:formatCode>
                <c:ptCount val="2"/>
                <c:pt idx="0">
                  <c:v>417437.8</c:v>
                </c:pt>
                <c:pt idx="1">
                  <c:v>578680.4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99055591328649"/>
          <c:y val="0.20998041287462069"/>
          <c:w val="0.32512061741183507"/>
          <c:h val="0.4526869132632871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963834208223977"/>
          <c:y val="1.543336530492124E-2"/>
          <c:w val="0.68492268153980762"/>
          <c:h val="0.62231316258415459"/>
        </c:manualLayout>
      </c:layout>
      <c:bar3DChart>
        <c:barDir val="col"/>
        <c:grouping val="clustered"/>
        <c:ser>
          <c:idx val="0"/>
          <c:order val="0"/>
          <c:tx>
            <c:strRef>
              <c:f>Лист10!$B$1:$B$2</c:f>
              <c:strCache>
                <c:ptCount val="1"/>
                <c:pt idx="0">
                  <c:v>Утверждено решением Совета МР  на 2019год (первоначально)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Лист10!$B$3:$B$11</c:f>
              <c:numCache>
                <c:formatCode>General</c:formatCode>
                <c:ptCount val="9"/>
                <c:pt idx="0">
                  <c:v>31494.799999999996</c:v>
                </c:pt>
                <c:pt idx="1">
                  <c:v>2220</c:v>
                </c:pt>
                <c:pt idx="2">
                  <c:v>11177.2</c:v>
                </c:pt>
                <c:pt idx="3" formatCode="#,##0.00">
                  <c:v>536255</c:v>
                </c:pt>
                <c:pt idx="4">
                  <c:v>33513.1</c:v>
                </c:pt>
                <c:pt idx="5">
                  <c:v>26508.2</c:v>
                </c:pt>
                <c:pt idx="6">
                  <c:v>8490.7999999999956</c:v>
                </c:pt>
                <c:pt idx="7">
                  <c:v>15.8</c:v>
                </c:pt>
                <c:pt idx="8">
                  <c:v>54824.5</c:v>
                </c:pt>
              </c:numCache>
            </c:numRef>
          </c:val>
        </c:ser>
        <c:ser>
          <c:idx val="1"/>
          <c:order val="1"/>
          <c:tx>
            <c:strRef>
              <c:f>Лист10!$C$1:$C$2</c:f>
              <c:strCache>
                <c:ptCount val="1"/>
                <c:pt idx="0">
                  <c:v>2020 год (проект)</c:v>
                </c:pt>
              </c:strCache>
            </c:strRef>
          </c:tx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Лист10!$C$3:$C$11</c:f>
              <c:numCache>
                <c:formatCode>General</c:formatCode>
                <c:ptCount val="9"/>
                <c:pt idx="0">
                  <c:v>44558.5</c:v>
                </c:pt>
                <c:pt idx="1">
                  <c:v>2816.6</c:v>
                </c:pt>
                <c:pt idx="2">
                  <c:v>13288.3</c:v>
                </c:pt>
                <c:pt idx="3">
                  <c:v>793251.5</c:v>
                </c:pt>
                <c:pt idx="4">
                  <c:v>45743.7</c:v>
                </c:pt>
                <c:pt idx="5">
                  <c:v>28833</c:v>
                </c:pt>
                <c:pt idx="6">
                  <c:v>11114.3</c:v>
                </c:pt>
                <c:pt idx="7">
                  <c:v>15.6</c:v>
                </c:pt>
                <c:pt idx="8">
                  <c:v>56496.7</c:v>
                </c:pt>
              </c:numCache>
            </c:numRef>
          </c:val>
        </c:ser>
        <c:ser>
          <c:idx val="2"/>
          <c:order val="2"/>
          <c:tx>
            <c:strRef>
              <c:f>Лист10!$D$1:$D$2</c:f>
              <c:strCache>
                <c:ptCount val="1"/>
                <c:pt idx="0">
                  <c:v>2021 год (проект)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Лист10!$D$3:$D$11</c:f>
              <c:numCache>
                <c:formatCode>General</c:formatCode>
                <c:ptCount val="9"/>
                <c:pt idx="0" formatCode="#,##0.00">
                  <c:v>38497.599999999999</c:v>
                </c:pt>
                <c:pt idx="1">
                  <c:v>2490.3000000000002</c:v>
                </c:pt>
                <c:pt idx="2">
                  <c:v>13305.3</c:v>
                </c:pt>
                <c:pt idx="3" formatCode="#,##0.00">
                  <c:v>697733.3</c:v>
                </c:pt>
                <c:pt idx="4">
                  <c:v>40190.5</c:v>
                </c:pt>
                <c:pt idx="5">
                  <c:v>23402.1</c:v>
                </c:pt>
                <c:pt idx="6">
                  <c:v>8885.2999999999956</c:v>
                </c:pt>
                <c:pt idx="7">
                  <c:v>15.5</c:v>
                </c:pt>
                <c:pt idx="8">
                  <c:v>53762.2</c:v>
                </c:pt>
              </c:numCache>
            </c:numRef>
          </c:val>
        </c:ser>
        <c:ser>
          <c:idx val="3"/>
          <c:order val="3"/>
          <c:tx>
            <c:strRef>
              <c:f>Лист10!$E$1:$E$2</c:f>
              <c:strCache>
                <c:ptCount val="1"/>
                <c:pt idx="0">
                  <c:v>2022 год (проект)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Лист10!$A$3:$A$11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Лист10!$E$3:$E$11</c:f>
              <c:numCache>
                <c:formatCode>General</c:formatCode>
                <c:ptCount val="9"/>
                <c:pt idx="0" formatCode="#,##0.00">
                  <c:v>37057.1</c:v>
                </c:pt>
                <c:pt idx="1">
                  <c:v>2369.8000000000002</c:v>
                </c:pt>
                <c:pt idx="2">
                  <c:v>13827.3</c:v>
                </c:pt>
                <c:pt idx="3">
                  <c:v>680522.3</c:v>
                </c:pt>
                <c:pt idx="4">
                  <c:v>38242</c:v>
                </c:pt>
                <c:pt idx="5">
                  <c:v>23788.400000000001</c:v>
                </c:pt>
                <c:pt idx="6">
                  <c:v>8478.9</c:v>
                </c:pt>
                <c:pt idx="7">
                  <c:v>14.2</c:v>
                </c:pt>
                <c:pt idx="8">
                  <c:v>52692.5</c:v>
                </c:pt>
              </c:numCache>
            </c:numRef>
          </c:val>
        </c:ser>
        <c:shape val="cylinder"/>
        <c:axId val="99454336"/>
        <c:axId val="99460224"/>
        <c:axId val="0"/>
      </c:bar3DChart>
      <c:catAx>
        <c:axId val="99454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60224"/>
        <c:crosses val="autoZero"/>
        <c:auto val="1"/>
        <c:lblAlgn val="ctr"/>
        <c:lblOffset val="100"/>
      </c:catAx>
      <c:valAx>
        <c:axId val="99460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5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441937738292601"/>
          <c:y val="0.19304105454813161"/>
          <c:w val="0.19010370743193719"/>
          <c:h val="0.54116706492517852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  <a:ln>
                <a:noFill/>
              </a:ln>
            </c:spPr>
          </c:dPt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Лист2!$B$2:$B$8</c:f>
              <c:numCache>
                <c:formatCode>0.0</c:formatCode>
                <c:ptCount val="7"/>
                <c:pt idx="0">
                  <c:v>175186.2</c:v>
                </c:pt>
                <c:pt idx="1">
                  <c:v>11325.3</c:v>
                </c:pt>
                <c:pt idx="2">
                  <c:v>267.39999999999981</c:v>
                </c:pt>
                <c:pt idx="3">
                  <c:v>445</c:v>
                </c:pt>
                <c:pt idx="4">
                  <c:v>624</c:v>
                </c:pt>
                <c:pt idx="5">
                  <c:v>2895.3</c:v>
                </c:pt>
                <c:pt idx="6">
                  <c:v>12511.9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>
                  <c:v>189176.5</c:v>
                </c:pt>
                <c:pt idx="1">
                  <c:v>7733</c:v>
                </c:pt>
                <c:pt idx="2">
                  <c:v>154.19999999999999</c:v>
                </c:pt>
                <c:pt idx="3">
                  <c:v>1042</c:v>
                </c:pt>
                <c:pt idx="4">
                  <c:v>292</c:v>
                </c:pt>
                <c:pt idx="5">
                  <c:v>3137.9</c:v>
                </c:pt>
                <c:pt idx="6">
                  <c:v>12897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Лист2!$D$2:$D$8</c:f>
              <c:numCache>
                <c:formatCode>0.0</c:formatCode>
                <c:ptCount val="7"/>
                <c:pt idx="0">
                  <c:v>200763.3</c:v>
                </c:pt>
                <c:pt idx="1">
                  <c:v>0</c:v>
                </c:pt>
                <c:pt idx="2">
                  <c:v>154.19999999999999</c:v>
                </c:pt>
                <c:pt idx="3">
                  <c:v>1569</c:v>
                </c:pt>
                <c:pt idx="4">
                  <c:v>324</c:v>
                </c:pt>
                <c:pt idx="5">
                  <c:v>3257.1</c:v>
                </c:pt>
                <c:pt idx="6">
                  <c:v>13304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  <c:pt idx="4">
                  <c:v>НДПИ</c:v>
                </c:pt>
                <c:pt idx="5">
                  <c:v>Государственная пошлина</c:v>
                </c:pt>
                <c:pt idx="6">
                  <c:v>Акцизы</c:v>
                </c:pt>
              </c:strCache>
            </c:strRef>
          </c:cat>
          <c:val>
            <c:numRef>
              <c:f>Лист2!$E$2:$E$8</c:f>
              <c:numCache>
                <c:formatCode>0.0</c:formatCode>
                <c:ptCount val="7"/>
                <c:pt idx="0">
                  <c:v>223672.7</c:v>
                </c:pt>
                <c:pt idx="1">
                  <c:v>0</c:v>
                </c:pt>
                <c:pt idx="2">
                  <c:v>154.19999999999999</c:v>
                </c:pt>
                <c:pt idx="3">
                  <c:v>2138</c:v>
                </c:pt>
                <c:pt idx="4">
                  <c:v>324</c:v>
                </c:pt>
                <c:pt idx="5">
                  <c:v>3384.1</c:v>
                </c:pt>
                <c:pt idx="6">
                  <c:v>13826</c:v>
                </c:pt>
              </c:numCache>
            </c:numRef>
          </c:val>
        </c:ser>
        <c:shape val="cylinder"/>
        <c:axId val="98831744"/>
        <c:axId val="98845824"/>
        <c:axId val="0"/>
      </c:bar3DChart>
      <c:catAx>
        <c:axId val="98831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845824"/>
        <c:crosses val="autoZero"/>
        <c:auto val="1"/>
        <c:lblAlgn val="ctr"/>
        <c:lblOffset val="100"/>
      </c:catAx>
      <c:valAx>
        <c:axId val="988458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b="1">
                    <a:latin typeface="Times New Roman" pitchFamily="18" charset="0"/>
                    <a:cs typeface="Times New Roman" pitchFamily="18" charset="0"/>
                  </a:rPr>
                  <a:t>млн.буб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8317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spPr>
    <a:solidFill>
      <a:schemeClr val="accent2">
        <a:lumMod val="40000"/>
        <a:lumOff val="6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Лист2!$A$25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Лист2!$B$24:$E$24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Лист2!$B$25:$E$25</c:f>
              <c:numCache>
                <c:formatCode>General</c:formatCode>
                <c:ptCount val="4"/>
                <c:pt idx="0">
                  <c:v>5779.7</c:v>
                </c:pt>
                <c:pt idx="1">
                  <c:v>5911.7</c:v>
                </c:pt>
                <c:pt idx="2">
                  <c:v>5858.7</c:v>
                </c:pt>
                <c:pt idx="3">
                  <c:v>5861.4</c:v>
                </c:pt>
              </c:numCache>
            </c:numRef>
          </c:val>
        </c:ser>
        <c:ser>
          <c:idx val="1"/>
          <c:order val="1"/>
          <c:tx>
            <c:strRef>
              <c:f>Лист2!$A$26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Лист2!$B$24:$E$24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Лист2!$B$26:$E$26</c:f>
              <c:numCache>
                <c:formatCode>General</c:formatCode>
                <c:ptCount val="4"/>
                <c:pt idx="0">
                  <c:v>1142.0999999999999</c:v>
                </c:pt>
                <c:pt idx="1">
                  <c:v>724.7</c:v>
                </c:pt>
                <c:pt idx="2">
                  <c:v>752.2</c:v>
                </c:pt>
                <c:pt idx="3">
                  <c:v>781.5</c:v>
                </c:pt>
              </c:numCache>
            </c:numRef>
          </c:val>
        </c:ser>
        <c:ser>
          <c:idx val="2"/>
          <c:order val="2"/>
          <c:tx>
            <c:strRef>
              <c:f>Лист2!$A$27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Лист2!$B$24:$E$24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Лист2!$B$27:$E$27</c:f>
              <c:numCache>
                <c:formatCode>General</c:formatCode>
                <c:ptCount val="4"/>
                <c:pt idx="0">
                  <c:v>1093.4000000000001</c:v>
                </c:pt>
                <c:pt idx="1">
                  <c:v>672.6</c:v>
                </c:pt>
                <c:pt idx="2">
                  <c:v>614.6</c:v>
                </c:pt>
                <c:pt idx="3">
                  <c:v>615.1</c:v>
                </c:pt>
              </c:numCache>
            </c:numRef>
          </c:val>
        </c:ser>
        <c:ser>
          <c:idx val="3"/>
          <c:order val="3"/>
          <c:tx>
            <c:strRef>
              <c:f>Лист2!$A$28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Лист2!$B$24:$E$24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Лист2!$B$28:$E$28</c:f>
              <c:numCache>
                <c:formatCode>General</c:formatCode>
                <c:ptCount val="4"/>
                <c:pt idx="0">
                  <c:v>2771.6</c:v>
                </c:pt>
                <c:pt idx="1">
                  <c:v>47</c:v>
                </c:pt>
                <c:pt idx="2">
                  <c:v>49</c:v>
                </c:pt>
                <c:pt idx="3">
                  <c:v>51</c:v>
                </c:pt>
              </c:numCache>
            </c:numRef>
          </c:val>
        </c:ser>
        <c:shape val="cylinder"/>
        <c:axId val="98881920"/>
        <c:axId val="98883456"/>
        <c:axId val="0"/>
      </c:bar3DChart>
      <c:catAx>
        <c:axId val="98881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883456"/>
        <c:crosses val="autoZero"/>
        <c:auto val="1"/>
        <c:lblAlgn val="ctr"/>
        <c:lblOffset val="100"/>
      </c:catAx>
      <c:valAx>
        <c:axId val="988834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88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72987751531155"/>
          <c:y val="2.801989876330669E-2"/>
          <c:w val="0.32093678915135637"/>
          <c:h val="0.9715031760183309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53433387818449"/>
          <c:y val="2.1683460292978591E-2"/>
          <c:w val="0.88465666121815512"/>
          <c:h val="0.8597689784096490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CC00"/>
            </a:solidFill>
          </c:spPr>
          <c:dLbls>
            <c:dLbl>
              <c:idx val="0"/>
              <c:layout>
                <c:manualLayout>
                  <c:x val="-4.5976689697649594E-3"/>
                  <c:y val="-2.499995625554460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055550209011011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Лист7!$A$4:$C$4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Лист7!$A$5:$C$5</c:f>
              <c:numCache>
                <c:formatCode>General</c:formatCode>
                <c:ptCount val="3"/>
                <c:pt idx="0">
                  <c:v>775998.8</c:v>
                </c:pt>
                <c:pt idx="1">
                  <c:v>656374.30000000005</c:v>
                </c:pt>
                <c:pt idx="2">
                  <c:v>611622.80000000005</c:v>
                </c:pt>
              </c:numCache>
            </c:numRef>
          </c:val>
        </c:ser>
        <c:axId val="98986240"/>
        <c:axId val="98988032"/>
      </c:barChart>
      <c:catAx>
        <c:axId val="98986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88032"/>
        <c:crosses val="autoZero"/>
        <c:auto val="1"/>
        <c:lblAlgn val="ctr"/>
        <c:lblOffset val="100"/>
      </c:catAx>
      <c:valAx>
        <c:axId val="98988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8624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дотаций</a:t>
            </a:r>
          </a:p>
        </c:rich>
      </c:tx>
      <c:layout>
        <c:manualLayout>
          <c:xMode val="edge"/>
          <c:yMode val="edge"/>
          <c:x val="0.24737403412749537"/>
          <c:y val="7.83896525658611E-4"/>
        </c:manualLayout>
      </c:layout>
    </c:title>
    <c:view3D>
      <c:rotX val="10"/>
      <c:rotY val="4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3.333333333333334E-2"/>
                  <c:y val="-4.1666666666666664E-2"/>
                </c:manualLayout>
              </c:layout>
              <c:showVal val="1"/>
            </c:dLbl>
            <c:dLbl>
              <c:idx val="1"/>
              <c:layout>
                <c:manualLayout>
                  <c:x val="3.0555555555555565E-2"/>
                  <c:y val="-5.5555555555555518E-2"/>
                </c:manualLayout>
              </c:layout>
              <c:showVal val="1"/>
            </c:dLbl>
            <c:dLbl>
              <c:idx val="2"/>
              <c:layout>
                <c:manualLayout>
                  <c:x val="2.7777777777777811E-2"/>
                  <c:y val="-3.240740740740742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Лист7!$A$28:$C$28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Лист7!$A$29:$C$29</c:f>
              <c:numCache>
                <c:formatCode>General</c:formatCode>
                <c:ptCount val="3"/>
                <c:pt idx="0">
                  <c:v>193094</c:v>
                </c:pt>
                <c:pt idx="1">
                  <c:v>146525</c:v>
                </c:pt>
                <c:pt idx="2">
                  <c:v>105185</c:v>
                </c:pt>
              </c:numCache>
            </c:numRef>
          </c:val>
        </c:ser>
        <c:shape val="cylinder"/>
        <c:axId val="99012992"/>
        <c:axId val="99014528"/>
        <c:axId val="0"/>
      </c:bar3DChart>
      <c:catAx>
        <c:axId val="99012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014528"/>
        <c:crosses val="autoZero"/>
        <c:auto val="1"/>
        <c:lblAlgn val="ctr"/>
        <c:lblOffset val="100"/>
      </c:catAx>
      <c:valAx>
        <c:axId val="99014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01299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субсидий</a:t>
            </a:r>
          </a:p>
        </c:rich>
      </c:tx>
      <c:layout/>
    </c:title>
    <c:view3D>
      <c:rotX val="2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8000"/>
            </a:solidFill>
          </c:spPr>
          <c:dLbls>
            <c:dLbl>
              <c:idx val="0"/>
              <c:layout>
                <c:manualLayout>
                  <c:x val="1.6666666666666677E-2"/>
                  <c:y val="-9.8244926406556521E-2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4.2104968459952763E-2"/>
                </c:manualLayout>
              </c:layout>
              <c:showVal val="1"/>
            </c:dLbl>
            <c:dLbl>
              <c:idx val="2"/>
              <c:layout>
                <c:manualLayout>
                  <c:x val="4.4444444444444481E-2"/>
                  <c:y val="-4.678329828883642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Лист7!$A$44:$C$44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Лист7!$A$45:$C$45</c:f>
              <c:numCache>
                <c:formatCode>General</c:formatCode>
                <c:ptCount val="3"/>
                <c:pt idx="0">
                  <c:v>14532.7</c:v>
                </c:pt>
                <c:pt idx="1">
                  <c:v>22452.6</c:v>
                </c:pt>
                <c:pt idx="2">
                  <c:v>2741.1</c:v>
                </c:pt>
              </c:numCache>
            </c:numRef>
          </c:val>
        </c:ser>
        <c:shape val="cylinder"/>
        <c:axId val="99309440"/>
        <c:axId val="99310976"/>
        <c:axId val="0"/>
      </c:bar3DChart>
      <c:catAx>
        <c:axId val="99309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10976"/>
        <c:crosses val="autoZero"/>
        <c:auto val="1"/>
        <c:lblAlgn val="ctr"/>
        <c:lblOffset val="100"/>
      </c:catAx>
      <c:valAx>
        <c:axId val="993109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0944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субвенций</a:t>
            </a:r>
          </a:p>
        </c:rich>
      </c:tx>
      <c:layout>
        <c:manualLayout>
          <c:xMode val="edge"/>
          <c:yMode val="edge"/>
          <c:x val="0.17074869956269489"/>
          <c:y val="2.64026311157433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1.6410254643219113E-2"/>
                  <c:y val="-3.9603946673615012E-2"/>
                </c:manualLayout>
              </c:layout>
              <c:showVal val="1"/>
            </c:dLbl>
            <c:dLbl>
              <c:idx val="1"/>
              <c:layout>
                <c:manualLayout>
                  <c:x val="1.9145297083755623E-2"/>
                  <c:y val="-3.9603946673615012E-2"/>
                </c:manualLayout>
              </c:layout>
              <c:showVal val="1"/>
            </c:dLbl>
            <c:dLbl>
              <c:idx val="2"/>
              <c:layout>
                <c:manualLayout>
                  <c:x val="3.8290594167511134E-2"/>
                  <c:y val="-4.84048237121960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Лист7!$A$51:$C$51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Лист7!$A$52:$C$52</c:f>
              <c:numCache>
                <c:formatCode>General</c:formatCode>
                <c:ptCount val="3"/>
                <c:pt idx="0">
                  <c:v>564147.69999999925</c:v>
                </c:pt>
                <c:pt idx="1">
                  <c:v>483172.3</c:v>
                </c:pt>
                <c:pt idx="2">
                  <c:v>499472.3</c:v>
                </c:pt>
              </c:numCache>
            </c:numRef>
          </c:val>
        </c:ser>
        <c:shape val="cylinder"/>
        <c:axId val="99335552"/>
        <c:axId val="99341440"/>
        <c:axId val="0"/>
      </c:bar3DChart>
      <c:catAx>
        <c:axId val="99335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41440"/>
        <c:crosses val="autoZero"/>
        <c:auto val="1"/>
        <c:lblAlgn val="ctr"/>
        <c:lblOffset val="100"/>
      </c:catAx>
      <c:valAx>
        <c:axId val="99341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355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иных межбюджетных трансфертов</a:t>
            </a:r>
          </a:p>
        </c:rich>
      </c:tx>
      <c:layout/>
    </c:title>
    <c:view3D>
      <c:rotY val="3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5000000000000001E-2"/>
                  <c:y val="-3.7037037037037056E-2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3.7037037037037056E-2"/>
                </c:manualLayout>
              </c:layout>
              <c:showVal val="1"/>
            </c:dLbl>
            <c:dLbl>
              <c:idx val="2"/>
              <c:layout>
                <c:manualLayout>
                  <c:x val="2.7777777777777811E-2"/>
                  <c:y val="-3.703703703703705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Лист7!$A$67:$C$67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Лист7!$A$68:$C$68</c:f>
              <c:numCache>
                <c:formatCode>General</c:formatCode>
                <c:ptCount val="3"/>
                <c:pt idx="0">
                  <c:v>4224.4000000000005</c:v>
                </c:pt>
                <c:pt idx="1">
                  <c:v>4224.4000000000005</c:v>
                </c:pt>
                <c:pt idx="2">
                  <c:v>4224.4000000000005</c:v>
                </c:pt>
              </c:numCache>
            </c:numRef>
          </c:val>
        </c:ser>
        <c:shape val="cylinder"/>
        <c:axId val="99378304"/>
        <c:axId val="99379840"/>
        <c:axId val="0"/>
      </c:bar3DChart>
      <c:catAx>
        <c:axId val="99378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79840"/>
        <c:crosses val="autoZero"/>
        <c:auto val="1"/>
        <c:lblAlgn val="ctr"/>
        <c:lblOffset val="100"/>
      </c:catAx>
      <c:valAx>
        <c:axId val="99379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7830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1"/>
              <c:layout>
                <c:manualLayout>
                  <c:x val="0"/>
                  <c:y val="-3.7824794361186867E-2"/>
                </c:manualLayout>
              </c:layout>
              <c:showVal val="1"/>
            </c:dLbl>
            <c:dLbl>
              <c:idx val="3"/>
              <c:layout>
                <c:manualLayout>
                  <c:x val="1.0863995989709966E-16"/>
                  <c:y val="7.5649588722374447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Лист8!$B$5:$E$5</c:f>
              <c:numCache>
                <c:formatCode>dd/mm/yyyy</c:formatCode>
                <c:ptCount val="4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</c:numCache>
            </c:numRef>
          </c:cat>
          <c:val>
            <c:numRef>
              <c:f>Лист8!$B$6:$E$6</c:f>
              <c:numCache>
                <c:formatCode>General</c:formatCode>
                <c:ptCount val="4"/>
                <c:pt idx="0">
                  <c:v>18522.400000000001</c:v>
                </c:pt>
                <c:pt idx="1">
                  <c:v>16853.2</c:v>
                </c:pt>
                <c:pt idx="2">
                  <c:v>12114.9</c:v>
                </c:pt>
                <c:pt idx="3">
                  <c:v>6676.6</c:v>
                </c:pt>
              </c:numCache>
            </c:numRef>
          </c:val>
        </c:ser>
        <c:axId val="99050240"/>
        <c:axId val="99051776"/>
      </c:barChart>
      <c:dateAx>
        <c:axId val="99050240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051776"/>
        <c:crosses val="autoZero"/>
        <c:auto val="1"/>
        <c:lblOffset val="100"/>
      </c:dateAx>
      <c:valAx>
        <c:axId val="99051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05024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363E0-3088-46F1-8670-544CF1BE83A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5CF6-E7D0-4EFB-A3BC-B31EB1D0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F5CF6-E7D0-4EFB-A3BC-B31EB1D01A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EF960-00F1-46DC-8B0D-666DDC507A28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416417"/>
            <a:ext cx="8172480" cy="2441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Публичные слушания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по проекту бюджета муниципального района «Чернышевский район»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на 2020 год и на плановый период 2021 и 2022 годов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2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Налоговые доходы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285720" y="1214422"/>
          <a:ext cx="871540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Налоговые доходы бюджета муниципального района «Чернышевский район» на 2020 год </a:t>
            </a:r>
            <a:br>
              <a:rPr lang="ru-RU" sz="2000" b="1" dirty="0" smtClean="0"/>
            </a:br>
            <a:r>
              <a:rPr lang="ru-RU" sz="2000" b="1" dirty="0" smtClean="0"/>
              <a:t>и плановый период 2021-2022 годы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928802"/>
          <a:ext cx="8786874" cy="3880283"/>
        </p:xfrm>
        <a:graphic>
          <a:graphicData uri="http://schemas.openxmlformats.org/drawingml/2006/table">
            <a:tbl>
              <a:tblPr/>
              <a:tblGrid>
                <a:gridCol w="3286148"/>
                <a:gridCol w="2786082"/>
                <a:gridCol w="1031948"/>
                <a:gridCol w="878867"/>
                <a:gridCol w="803829"/>
              </a:tblGrid>
              <a:tr h="24633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доходы,  налоговые и неналоговые, в т.ч.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221 788,6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226 646,1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250 808,0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2020г.-24%;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2021г.-23,8%;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2022г.-25,1%.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189 176,5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200 763,3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223 672,7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дифференцированные ставки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12 897,0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13 304,0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13 826,0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отдельный видов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7 733,0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70% с сельских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154,2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154,2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154,2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1 042,0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1 569,0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2 138,0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</a:t>
                      </a:r>
                      <a:b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природными ресурсами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292,0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324,0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324,0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000" kern="16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3 137,9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3 257,1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3 384,1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15272" y="164305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/>
          <a:lstStyle/>
          <a:p>
            <a:pPr algn="ctr"/>
            <a:r>
              <a:rPr lang="ru-RU" sz="5400" b="1" dirty="0" smtClean="0"/>
              <a:t>Неналоговые доходы</a:t>
            </a:r>
            <a:endParaRPr lang="ru-RU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286644" y="150017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785926"/>
          <a:ext cx="914400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Неналоговые доходы бюджета муниципального района «Чернышевский район» на 2020 год </a:t>
            </a:r>
            <a:br>
              <a:rPr lang="ru-RU" sz="2000" b="1" dirty="0" smtClean="0"/>
            </a:br>
            <a:r>
              <a:rPr lang="ru-RU" sz="2000" b="1" dirty="0" smtClean="0"/>
              <a:t>и плановый период 2021-2022 годы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428868"/>
          <a:ext cx="8786874" cy="2673441"/>
        </p:xfrm>
        <a:graphic>
          <a:graphicData uri="http://schemas.openxmlformats.org/drawingml/2006/table">
            <a:tbl>
              <a:tblPr/>
              <a:tblGrid>
                <a:gridCol w="3286148"/>
                <a:gridCol w="2786082"/>
                <a:gridCol w="1031948"/>
                <a:gridCol w="878867"/>
                <a:gridCol w="803829"/>
              </a:tblGrid>
              <a:tr h="24633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земли: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Аренда имущества: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5 911,7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5 858,7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5 861,4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724,7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752,2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781,5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6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Продажа имущества: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100% в бюджет района;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Продажа земельных  участков: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100% с сельских поселений.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672,6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614,6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615,1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Штрафы, санкции,</a:t>
                      </a: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возмещение ущерба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51,0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15272" y="207167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1521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получаемые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 других бюджетов бюджетной системы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215370" cy="43577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Объемы межбюджетных трансфертов, получаемых из краевого бюджета в 2020году и плановом периоде 2021 и 2022 годов, предусмотрены на основании проекта закона Забайкальского края «О  бюджете Забайкальского края  на 2020 год и на плановый период 2021 и 2022 годов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0573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Общий объем межбюджетных трансфертов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164305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428596" y="2071678"/>
          <a:ext cx="8286808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734296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9554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6" y="1334458"/>
          <a:ext cx="8786872" cy="5448618"/>
        </p:xfrm>
        <a:graphic>
          <a:graphicData uri="http://schemas.openxmlformats.org/drawingml/2006/table">
            <a:tbl>
              <a:tblPr/>
              <a:tblGrid>
                <a:gridCol w="2643204"/>
                <a:gridCol w="945953"/>
                <a:gridCol w="1411501"/>
                <a:gridCol w="785818"/>
                <a:gridCol w="1143008"/>
                <a:gridCol w="1000132"/>
                <a:gridCol w="857256"/>
              </a:tblGrid>
              <a:tr h="1617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решением Совета МР  на 2019год (первоначально)</a:t>
                      </a: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Совета МР «Чернышевский район» от 13.12.2018г. № 147 (в ред. от 15.11.2019г. №190)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проект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проект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 от 2019 года (первоначального плана)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510 052,4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1 010 197,2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775 998,8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+265 946,4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656 374,3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611 622,8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173 311,0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215 953,1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193 094,0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+19 783,0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146 525,0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105 185,0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дотации 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выравнивание бюджетной обеспеченности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173 311,0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173 311,0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193 094,0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+19 783,0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146 525,0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105 185,0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42 642,1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Субсидии бюджетам  бюджетной системы Российской Федерации (межбюджетные субсидии)</a:t>
                      </a: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3 086,0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328 101,1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14 532,7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+11 446,7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22 452,6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2 741,1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Субвенции бюджетам бюджетной системы Российской Федерации субъектов Российской Федерации</a:t>
                      </a: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329 388,0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412 324,9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564 147,7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+234 759,7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483 172,3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499 472,3</a:t>
                      </a: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4 267,4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56 126,4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4 224,4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-43,0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4 224,4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4 224,4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0430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214282" y="1071546"/>
          <a:ext cx="457203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1071546"/>
          <a:ext cx="457200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367078" y="415290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3786190"/>
          <a:ext cx="4643438" cy="288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4429124" y="39290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643834" y="45720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929618" cy="469190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Финансовый результат  районного бюджета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Бюджетным Кодексом РФ и Положением о  бюджетном устройстве и бюджетном процессе в Чернышевском  районе размер прогнозируемого дефицита бюджета не превысит в 2020 году  и плановом периоде 2021-2022 годов установленный предел в 5 % от утвержденного годового объема доходов районного бюджета без учета утвержденного  объема безвозмездных поступлений и (или) поступлений налоговых доходов по дополнительным нормативам отчислений.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8020048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Расчет прогнозируемого финансового результата  районного бюджета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948971"/>
          <a:ext cx="8501121" cy="3527279"/>
        </p:xfrm>
        <a:graphic>
          <a:graphicData uri="http://schemas.openxmlformats.org/drawingml/2006/table">
            <a:tbl>
              <a:tblPr/>
              <a:tblGrid>
                <a:gridCol w="4646873"/>
                <a:gridCol w="1292588"/>
                <a:gridCol w="1375335"/>
                <a:gridCol w="1186325"/>
              </a:tblGrid>
              <a:tr h="549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Доходы, всего: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997 787,4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883 020,4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862 430,8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Доходы (налоговые, неналоговые)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221 788,6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226 646,1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250 808,0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775 998,8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656 374,3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611 622,8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996 118,2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878 282,1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856 992,5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Финансовый результат (+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;- дефицит)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1 669,2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4 738,3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5 438,3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43834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928670"/>
            <a:ext cx="8572560" cy="5715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Проект Решения Совета муниципального района «Чернышевский район» "О районном бюджете на 2020 год и плановый период 2021 и 2022годов" подготовлен с учетом основных направлений бюджетной, налоговой политики муниципального района «Чернышевский район» на 2020 год и плановый период 2021 и 2022годов.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85926"/>
            <a:ext cx="8305800" cy="1643074"/>
          </a:xfrm>
          <a:prstGeom prst="rect">
            <a:avLst/>
          </a:prstGeom>
        </p:spPr>
        <p:txBody>
          <a:bodyPr vert="horz" lIns="0" tIns="45720" rIns="0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Предельный объем муниципального долга  установлен  в соответствии  Положением о бюджетном процессе в  Чернышевском  районе   в размере 50% от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</a:t>
            </a: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285720" y="3214686"/>
          <a:ext cx="857256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285720" y="1071546"/>
          <a:ext cx="857256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Потребность по расходам местного бюджета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14348" cy="89061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285857"/>
          <a:ext cx="8786875" cy="5429285"/>
        </p:xfrm>
        <a:graphic>
          <a:graphicData uri="http://schemas.openxmlformats.org/drawingml/2006/table">
            <a:tbl>
              <a:tblPr/>
              <a:tblGrid>
                <a:gridCol w="3965796"/>
                <a:gridCol w="1344626"/>
                <a:gridCol w="1263778"/>
                <a:gridCol w="1225482"/>
                <a:gridCol w="987193"/>
              </a:tblGrid>
              <a:tr h="755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Потребность </a:t>
                      </a:r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en-US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Разработанный проект на 2020г.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Недостаток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от потребности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Первоочередные расходы: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411 260,80   </a:t>
                      </a: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325 168,80   </a:t>
                      </a: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86 092,00   </a:t>
                      </a: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79,07   </a:t>
                      </a:r>
                    </a:p>
                  </a:txBody>
                  <a:tcPr marL="8860" marR="8860" marT="8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оплату труда с начислениями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278 143,30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220 196,50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57 946,80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79,17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оплату коммунальных услуг (223)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118 894,40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94 124,40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24 770,00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79,17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услуги связи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2 446,40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2 446,40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ГСМ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4 243,20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2 500,00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1 743,20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58,92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Расходы на питание в интернатах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2 832,00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1 200,00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1 632,00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42,37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Подвоз детей (транспортн.расходы)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75,00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75,00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Спецоценка рабочих мест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36,70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36,70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Резервный фонд Администрации района(290)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200,00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200,00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Доплата к пенсиям муниципальных служащих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4 298,40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4 298,40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6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15,60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15,60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2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Услуги ЦСУ, нотариуса, почтовые расходы, оргвзносы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75,80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75,80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Налоги: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7 052,60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7 052,60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3 001,60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3 001,60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прочие налоги (плата за негативное воздействие на окружающую среду, госпошилины)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3 987,20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3 987,20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63,80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63,80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0"/>
          <a:ext cx="9001156" cy="6785093"/>
        </p:xfrm>
        <a:graphic>
          <a:graphicData uri="http://schemas.openxmlformats.org/drawingml/2006/table">
            <a:tbl>
              <a:tblPr/>
              <a:tblGrid>
                <a:gridCol w="4214843"/>
                <a:gridCol w="1168565"/>
                <a:gridCol w="1546079"/>
                <a:gridCol w="1044353"/>
                <a:gridCol w="1027316"/>
              </a:tblGrid>
              <a:tr h="428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Потребность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en-US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Разработанный проект на 2020г.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Недостаток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от потребности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Текущие расходы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45 475,50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23 547,60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12 382,10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51,78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19. Программное обеспечение (226)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278,20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278,20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20. Командировочные расходы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2 386,30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345,00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2 041,30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14,46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21. Подписка на периодическую печать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939,00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200,00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739,00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21,30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1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Вывоз ТБО, содержание в чистоте 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помещений,</a:t>
                      </a:r>
                      <a:r>
                        <a:rPr lang="en-US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уборка </a:t>
                      </a:r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туалетов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1 159,70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1 159,70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 Канцелярские товары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1 951,50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300,00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1 651,50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15,37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24.зап. части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831,40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500,00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331,40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60,14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4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 услуги СЭС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447,90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447,90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1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26. транспортные расходы по подвозу воды(222)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372,30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372,30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27. Текущий ремонт, техническое обслуживание оборудования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753,00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753,00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5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28, Текущий ремонт дорог за счет акцизов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12 897,00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12 897,00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4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29. вневедомственная охрана, сигнальная кнопка, спецсвязь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414,00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414,00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6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30. Мед. осмотры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4 252,80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2 346,20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1 906,60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55,17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31. Автострахование, диагностика, тех. осмотр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97,30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97,30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1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32.Проведение мероприятий районного значения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1 521,40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300,00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1 221,40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19,72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34. Фк и спорт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285,20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285,20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представительские расходы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860,00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860,00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35.аттестация рабочих мест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12,00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12,00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36. хозяйственные расходы,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5 490,90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1 000,00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4 490,90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18,21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37.материалы для ремонта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9 995,80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8 640,00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39. проведение ЕГЭ, ГИА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312,30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312,30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40. изготовление аттестатов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217,50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217,50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41. Субсидия Редакции газеты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350,00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350,00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8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42.Составление сметы, экспертиза Комитет культуры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  -  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100,00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82 703,10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48 802,70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33 900,40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59,01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Противопожарные мероприятия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4 966,00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2 954,90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2 011,10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59,50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01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Приобретение основных средств, материальных запасов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79 451,60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4 848,20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74 603,40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6,10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50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Муниципальные целевые программы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7 476,50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5 063,00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363,10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67,72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77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ИТОГО РАСХОДОВ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641 750,60   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417 437,80   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209 352,10   </a:t>
                      </a:r>
                    </a:p>
                  </a:txBody>
                  <a:tcPr marL="5740" marR="5740" marT="5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65,00   </a:t>
                      </a:r>
                    </a:p>
                  </a:txBody>
                  <a:tcPr marL="5740" marR="5740" marT="5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7290" y="-214338"/>
            <a:ext cx="83058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1180042"/>
          <a:ext cx="9144000" cy="567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«Общегосударственные вопросы»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14348" cy="89061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142983"/>
          <a:ext cx="8858313" cy="5753865"/>
        </p:xfrm>
        <a:graphic>
          <a:graphicData uri="http://schemas.openxmlformats.org/drawingml/2006/table">
            <a:tbl>
              <a:tblPr/>
              <a:tblGrid>
                <a:gridCol w="3580529"/>
                <a:gridCol w="1420131"/>
                <a:gridCol w="1106261"/>
                <a:gridCol w="1378354"/>
                <a:gridCol w="1373038"/>
              </a:tblGrid>
              <a:tr h="120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2019год 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2020 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2022 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942,6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1 244,2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1 113,1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1 059,2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784,3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1 035,0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926,1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881,2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11 317,1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15 493,5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13 930,9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13 322,4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5 743,3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7 473,8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6 526,2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6 278,2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3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12 607,5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19 112,0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15 822,4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15 345,8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31 494,8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44 558,5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38 497,6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37 057,1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Образование</a:t>
            </a:r>
            <a:endParaRPr lang="ru-RU" dirty="0"/>
          </a:p>
        </p:txBody>
      </p:sp>
      <p:pic>
        <p:nvPicPr>
          <p:cNvPr id="8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57224" cy="106874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1571611"/>
          <a:ext cx="8572561" cy="5140622"/>
        </p:xfrm>
        <a:graphic>
          <a:graphicData uri="http://schemas.openxmlformats.org/drawingml/2006/table">
            <a:tbl>
              <a:tblPr/>
              <a:tblGrid>
                <a:gridCol w="2928973"/>
                <a:gridCol w="1428747"/>
                <a:gridCol w="1253287"/>
                <a:gridCol w="1416470"/>
                <a:gridCol w="1545084"/>
              </a:tblGrid>
              <a:tr h="15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2019год 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2020 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2022 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123 745,6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211640,9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189093,9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169634,2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361 139,5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513 193,9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448 972,3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453 309,3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28 735,4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35 983,9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31 522,9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30 213,8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 по организации отдыха и оздоровления детей в каникулярное время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4 754,8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3 780,7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3 912,4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22 514,5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27 678,0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24 363,5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23 452,6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536 255,0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793 251,5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697 733,3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680 522,3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cs typeface="Times New Roman" pitchFamily="18" charset="0"/>
              </a:rPr>
              <a:t>Культура кинематография</a:t>
            </a:r>
            <a:endParaRPr lang="ru-RU" sz="6000" dirty="0">
              <a:cs typeface="Times New Roman" pitchFamily="18" charset="0"/>
            </a:endParaRPr>
          </a:p>
        </p:txBody>
      </p:sp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85786" cy="97968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19" y="1643052"/>
          <a:ext cx="8643998" cy="5072096"/>
        </p:xfrm>
        <a:graphic>
          <a:graphicData uri="http://schemas.openxmlformats.org/drawingml/2006/table">
            <a:tbl>
              <a:tblPr/>
              <a:tblGrid>
                <a:gridCol w="3450684"/>
                <a:gridCol w="1407101"/>
                <a:gridCol w="1244877"/>
                <a:gridCol w="1325989"/>
                <a:gridCol w="1215347"/>
              </a:tblGrid>
              <a:tr h="1381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2019год 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подразделу Культура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33 513,1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36 392,4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31 835,7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30 291,8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-Учреждения в сфере сохранения объектов культурного наследия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14 631,6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21 505,9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19 241,3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18 308,1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-музеи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2 558,6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2 524,8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2 258,9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2 149,4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-библиотеки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8 852,5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11 616,7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10 335,5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9 834,3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-на 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софинансирование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мероприятий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498,3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745,0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6972,1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9 351,3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8 354,8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7 950,2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33 513,1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45 743,7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40 190,5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38 242,0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71610"/>
          <a:ext cx="8572560" cy="5120994"/>
        </p:xfrm>
        <a:graphic>
          <a:graphicData uri="http://schemas.openxmlformats.org/drawingml/2006/table">
            <a:tbl>
              <a:tblPr/>
              <a:tblGrid>
                <a:gridCol w="3456457"/>
                <a:gridCol w="1219018"/>
                <a:gridCol w="1219018"/>
                <a:gridCol w="1440190"/>
                <a:gridCol w="1237877"/>
              </a:tblGrid>
              <a:tr h="2334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2019год (первоначально)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2020год (проект)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 (проект)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2022 год (проект)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4 381,4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4 298,4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3 845,8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3 659,2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2 500,9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3 636,7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2 905,3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2 905,3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19 542,9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20 832,8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16 651,0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17 223,9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26 508,2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28 833,0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23 402,1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23 788,4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Межбюджетные трансферты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715435" cy="5588344"/>
        </p:xfrm>
        <a:graphic>
          <a:graphicData uri="http://schemas.openxmlformats.org/drawingml/2006/table">
            <a:tbl>
              <a:tblPr/>
              <a:tblGrid>
                <a:gridCol w="3214710"/>
                <a:gridCol w="1571636"/>
                <a:gridCol w="1357322"/>
                <a:gridCol w="1351606"/>
                <a:gridCol w="1220161"/>
              </a:tblGrid>
              <a:tr h="874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2019год 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2020год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 </a:t>
                      </a: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2022 год (проект)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 уровня бюджетной обеспеченности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19 827,0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21 476,0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21 476,0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21 476,0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Дотация на поддержку мер по обеспечению сбалансированности бюджетов поселений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29 226,3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27 544,0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24 803,0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23 674,0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Субвенция бюджетам  поселений на осуществление полномочий по первичному воинскому учету на территориях, где отсутствуют военные комиссариаты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2 665,2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2 918,0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2 924,5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2 983,8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Средства межбюджетных трансфертов из бюджета муниципального района в бюджеты сельских поселений, в связи с передачей полномочий по Федеральному закону №131-ФЗ от поселений в район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3 106,0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4 558,7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4 558,7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4 558,7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разделу: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54 824,5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56 496,7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53 762,2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52 692,5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64" marR="15764" marT="15764" marB="157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формировании бюджетных проектировок использовались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857364"/>
            <a:ext cx="4071966" cy="4572032"/>
          </a:xfrm>
          <a:prstGeom prst="round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основные показатели социально-экономического развития муниципального района «Чернышевский район» на </a:t>
            </a:r>
            <a:r>
              <a:rPr lang="ru-RU" sz="2000" dirty="0" smtClean="0">
                <a:solidFill>
                  <a:schemeClr val="bg1"/>
                </a:solidFill>
              </a:rPr>
              <a:t>2020 </a:t>
            </a:r>
            <a:r>
              <a:rPr lang="ru-RU" sz="2000" dirty="0">
                <a:solidFill>
                  <a:schemeClr val="bg1"/>
                </a:solidFill>
              </a:rPr>
              <a:t>год и плановый период </a:t>
            </a:r>
            <a:r>
              <a:rPr lang="ru-RU" sz="2000" dirty="0" smtClean="0">
                <a:solidFill>
                  <a:schemeClr val="bg1"/>
                </a:solidFill>
              </a:rPr>
              <a:t>2021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ru-RU" sz="2000" dirty="0" smtClean="0">
                <a:solidFill>
                  <a:schemeClr val="bg1"/>
                </a:solidFill>
              </a:rPr>
              <a:t>2022 годов</a:t>
            </a:r>
            <a:r>
              <a:rPr lang="ru-RU" sz="2000" dirty="0">
                <a:solidFill>
                  <a:schemeClr val="bg1"/>
                </a:solidFill>
              </a:rPr>
              <a:t>, согласованные с Министерством экономического развития в июне </a:t>
            </a:r>
            <a:r>
              <a:rPr lang="ru-RU" sz="2000" dirty="0" smtClean="0">
                <a:solidFill>
                  <a:schemeClr val="bg1"/>
                </a:solidFill>
              </a:rPr>
              <a:t>2019года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4876" y="1785926"/>
            <a:ext cx="4071966" cy="46434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 smtClean="0"/>
          </a:p>
          <a:p>
            <a:pPr algn="ctr"/>
            <a:r>
              <a:rPr lang="ru-RU" sz="2000" dirty="0" smtClean="0"/>
              <a:t>объемы </a:t>
            </a:r>
            <a:r>
              <a:rPr lang="ru-RU" sz="2000" dirty="0"/>
              <a:t>межбюджетных трансфертов, определенные </a:t>
            </a:r>
            <a:r>
              <a:rPr lang="ru-RU" sz="2000" dirty="0" smtClean="0"/>
              <a:t>проектом закона Забайкальского края «О  бюджете Забайкальского края  на 20</a:t>
            </a:r>
            <a:r>
              <a:rPr lang="en-US" sz="2000" dirty="0" smtClean="0"/>
              <a:t>20</a:t>
            </a:r>
            <a:r>
              <a:rPr lang="ru-RU" sz="2000" dirty="0" smtClean="0"/>
              <a:t> год и на плановый период 202</a:t>
            </a:r>
            <a:r>
              <a:rPr lang="en-US" sz="2000" dirty="0" smtClean="0"/>
              <a:t>1</a:t>
            </a:r>
            <a:r>
              <a:rPr lang="ru-RU" sz="2000" dirty="0" smtClean="0"/>
              <a:t> и 20</a:t>
            </a:r>
            <a:r>
              <a:rPr lang="en-US" sz="2000" dirty="0" smtClean="0"/>
              <a:t>22 </a:t>
            </a:r>
            <a:r>
              <a:rPr lang="ru-RU" sz="2000" dirty="0" smtClean="0"/>
              <a:t>годов»</a:t>
            </a:r>
            <a:endParaRPr lang="ru-RU" sz="20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Основные характеристики проекта  решения Совета муниципального района  " О бюджете муниципального района «Чернышевский район» на 2020 год и плановый период 2021 и 2022 годов»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357430"/>
          <a:ext cx="8572560" cy="4311027"/>
        </p:xfrm>
        <a:graphic>
          <a:graphicData uri="http://schemas.openxmlformats.org/drawingml/2006/table">
            <a:tbl>
              <a:tblPr/>
              <a:tblGrid>
                <a:gridCol w="2000264"/>
                <a:gridCol w="1571636"/>
                <a:gridCol w="1785950"/>
                <a:gridCol w="1008682"/>
                <a:gridCol w="1103014"/>
                <a:gridCol w="1103014"/>
              </a:tblGrid>
              <a:tr h="451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2019год 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показатели на 2019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13.12.2018г. № 147 (в ред. от 15.11.2019г. № 190)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доходов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705 334,00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1 224 389,20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997 787,40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883 020,40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862 430,80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расходов                                              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704 499,40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1 243 872,10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996 118,20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878 282,10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856 992,50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Дефицит  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 бюджета, тыс. 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834,60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-19 482,90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1 669,20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4 738,30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5 438,30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604"/>
            <a:ext cx="8305800" cy="6429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</a:t>
            </a:r>
            <a:r>
              <a:rPr lang="en-US" sz="1600" b="1" dirty="0" smtClean="0"/>
              <a:t>20</a:t>
            </a:r>
            <a:r>
              <a:rPr lang="ru-RU" sz="1600" b="1" dirty="0" smtClean="0"/>
              <a:t> году</a:t>
            </a:r>
            <a:endParaRPr lang="ru-RU" sz="1600" dirty="0"/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02169" cy="1000107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214422"/>
          <a:ext cx="8643998" cy="5437704"/>
        </p:xfrm>
        <a:graphic>
          <a:graphicData uri="http://schemas.openxmlformats.org/drawingml/2006/table">
            <a:tbl>
              <a:tblPr/>
              <a:tblGrid>
                <a:gridCol w="428628"/>
                <a:gridCol w="6572296"/>
                <a:gridCol w="1643074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Доп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доходы (+)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Налогового кодекса Российской Федерации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лиц: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Освобождение от налогообложения единовременных компенсаций до 1 млн. рублей медицинским работникам, выплачиваемых в рамках госпрограммы РФ "Земский доктор" с 01 января 2018 года по 31 декабря 2022 года (Федеральный закон от 17.06.2019 года                   № 147-ФЗ "О внесении изменений в часть вторую Налогового кодекса Российской Федерации")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Освобождение от налогообложения единовременных компенсаций до 1 млн. рублей педагогическим работникам, финансовое обеспечение которых осуществляется в соответствии с правилами, прилагаемыми к соответствующей государственной программе Российской Федерации, утверждаемой Правительством Российской Федерации (Федеральный закон от 29.09.2019 года № 325-ФЗ "О внесении изменений в части первую и вторую Налогового кодекса Российской Федерации")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деятельности. Согласно статьи 346.27 Налогового Кодекса Российской Федерации с 01.01.2020 года ограничивается применение ЕНВД при торговле маркированными товарами: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обувь и одежда, принадлежности к одежде, изделия из натурального меха и прочие изделия, подлежащие обязательной маркировке;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лекарственные средства, подлежащие обязательной маркировке.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- 3 592,3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865" marR="13865" marT="13865" marB="138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929554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604"/>
            <a:ext cx="8305800" cy="6429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2019 году</a:t>
            </a:r>
            <a:endParaRPr lang="ru-RU" sz="1600" dirty="0"/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02169" cy="1000107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1" y="1360575"/>
          <a:ext cx="8715435" cy="5141548"/>
        </p:xfrm>
        <a:graphic>
          <a:graphicData uri="http://schemas.openxmlformats.org/drawingml/2006/table">
            <a:tbl>
              <a:tblPr/>
              <a:tblGrid>
                <a:gridCol w="428627"/>
                <a:gridCol w="6786610"/>
                <a:gridCol w="1500198"/>
              </a:tblGrid>
              <a:tr h="86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Доп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доходы (+)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Изменение Бюджетного кодекса Российской Федерации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среду: увеличение норматива отчислений с 55% до 60% в местные бюджеты за счет уменьшения на 5% норматива отчислений в федеральный бюджет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(Федеральный закон от 15.04.2019 года № 62-ФЗ «О внесении изменений в Бюджетный кодекс Российской Федерации»)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+ 109,2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Штрафы и иные суммы принудительного изъятия: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в бюджеты субъектов Российской Федерации по нормативу 100% в случае вынесения постановления о наложении штрафов должностными лицами органов исполнительной власти субъекта РФ и их подведомственными государственными учреждениями;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в федеральный бюджет по нормативу 100% в случае вынесения постановления о наложении штрафов должностными лицами федеральных органов исполнительной власти, их структурных подразделений и структурных подразделений территориальных органов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71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(Федеральный закон от 15.04.2019 года № 62-ФЗ «О внесении изменений в Бюджетный кодекс Российской Федерации»)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- 3 186,8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895" marR="15895" marT="15895" marB="158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604"/>
            <a:ext cx="8305800" cy="6429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2019 году</a:t>
            </a:r>
            <a:endParaRPr lang="ru-RU" sz="1600" dirty="0"/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02169" cy="1000107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14420"/>
          <a:ext cx="8715435" cy="5429289"/>
        </p:xfrm>
        <a:graphic>
          <a:graphicData uri="http://schemas.openxmlformats.org/drawingml/2006/table">
            <a:tbl>
              <a:tblPr/>
              <a:tblGrid>
                <a:gridCol w="649872"/>
                <a:gridCol w="5986526"/>
                <a:gridCol w="2079037"/>
              </a:tblGrid>
              <a:tr h="135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доходы (+) 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законодательства Забайкальского края о налогах и сборах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Увеличение дополнительного норматива от налога на доходы физических лиц в консолидированный бюджет муниципального района «Чернышевский район», установленного Законом Забайкальского края «О бюджете Забайкальского края на 2020 год и плановый период 2021-2022 годов» с 22,5% до 24% .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+ 9 465,0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налоговых льгот для организаций, получивших статус резидента территории опережающего социально-экономического развития "Забайкалье" в соответствии с Федеральным законом от 29 декабря 2014 года № 473-ФЗ "О территориях опережающего социально-экономического развития в Российской Федерации" и постановлением Правительства Российской Федерации от 31 июля 2019 года № 988 "О создании территории опережающего социально-экономического развития "Забайкалье".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- 27,7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2 767,4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Объемы налоговых и неналоговых доходов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муниципального района «Чернышевский район»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72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59469" cy="1071545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928802"/>
          <a:ext cx="8572560" cy="4357719"/>
        </p:xfrm>
        <a:graphic>
          <a:graphicData uri="http://schemas.openxmlformats.org/drawingml/2006/table">
            <a:tbl>
              <a:tblPr/>
              <a:tblGrid>
                <a:gridCol w="1817382"/>
                <a:gridCol w="1325890"/>
                <a:gridCol w="1009276"/>
                <a:gridCol w="929265"/>
                <a:gridCol w="918979"/>
                <a:gridCol w="1155581"/>
                <a:gridCol w="776674"/>
                <a:gridCol w="639513"/>
              </a:tblGrid>
              <a:tr h="32026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Первоначально утвержденный план на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2019год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Совета МР «Чернышевский район» от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13.12.2018г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№147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(в ред. от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27.09.2019г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186)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4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первоначальному утвержденному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 к уточненному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к первоначальному утвержденному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к уточненному плану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</a:tr>
              <a:tr h="320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</a:tr>
              <a:tr h="84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и неналоговые доходы, всего 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281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209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477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788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+26 507,0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+12 311,0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113,6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</a:tr>
              <a:tr h="349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214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432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+27 245,4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+15 191,9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114,6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</a:tr>
              <a:tr h="63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094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236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356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-738,4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-2 880,9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23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357158" y="642918"/>
          <a:ext cx="8643998" cy="621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1929</TotalTime>
  <Words>2832</Words>
  <Application>Microsoft Office PowerPoint</Application>
  <PresentationFormat>Экран (4:3)</PresentationFormat>
  <Paragraphs>808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Публичные слушания  по проекту бюджета муниципального района «Чернышевский район»  на 2020 год и на плановый период 2021 и 2022 годов </vt:lpstr>
      <vt:lpstr>Проект Решения Совета муниципального района «Чернышевский район» "О районном бюджете на 2020 год и плановый период 2021 и 2022годов" подготовлен с учетом основных направлений бюджетной, налоговой политики муниципального района «Чернышевский район» на 2020 год и плановый период 2021 и 2022годов. </vt:lpstr>
      <vt:lpstr>При формировании бюджетных проектировок использовались: </vt:lpstr>
      <vt:lpstr>Основные характеристики проекта  решения Совета муниципального района  " О бюджете муниципального района «Чернышевский район» на 2020 год и плановый период 2021 и 2022 годов»</vt:lpstr>
      <vt:lpstr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2020 году</vt:lpstr>
      <vt:lpstr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2019 году</vt:lpstr>
      <vt:lpstr>Оценка влияния изменений законодательства Российской Федерации и Забайкальского края на доходную базу   бюджета муниципального района «Чернышевский район» в 2019 году</vt:lpstr>
      <vt:lpstr>Объемы налоговых и неналоговых доходов бюджета муниципального района «Чернышевский район» на 2020 год</vt:lpstr>
      <vt:lpstr>Слайд 9</vt:lpstr>
      <vt:lpstr>Налоговые доходы</vt:lpstr>
      <vt:lpstr>Налоговые доходы бюджета муниципального района «Чернышевский район» на 2020 год  и плановый период 2021-2022 годы</vt:lpstr>
      <vt:lpstr>Неналоговые доходы</vt:lpstr>
      <vt:lpstr>Неналоговые доходы бюджета муниципального района «Чернышевский район» на 2020 год  и плановый период 2021-2022 годы</vt:lpstr>
      <vt:lpstr>Межбюджетные трансферты, получаемые  из других бюджетов бюджетной системы</vt:lpstr>
      <vt:lpstr>Общий объем межбюджетных трансфертов</vt:lpstr>
      <vt:lpstr>Безвозмездные поступления от других бюджетов бюджетной системы Российской Федерации</vt:lpstr>
      <vt:lpstr>Слайд 17</vt:lpstr>
      <vt:lpstr>Финансовый результат  районного бюджета </vt:lpstr>
      <vt:lpstr>Расчет прогнозируемого финансового результата  районного бюджета </vt:lpstr>
      <vt:lpstr>Муниципальный долг </vt:lpstr>
      <vt:lpstr>Слайд 21</vt:lpstr>
      <vt:lpstr>Потребность по расходам местного бюджета</vt:lpstr>
      <vt:lpstr>Слайд 23</vt:lpstr>
      <vt:lpstr>Структура расходов бюджета</vt:lpstr>
      <vt:lpstr>«Общегосударственные вопросы»</vt:lpstr>
      <vt:lpstr>Образование</vt:lpstr>
      <vt:lpstr>Культура кинематография</vt:lpstr>
      <vt:lpstr>Социальная политика</vt:lpstr>
      <vt:lpstr>Межбюджетные трансферты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муниципального района «Чернышевский район»  на 2019 год и на плановый период 2020 и 2021 годов</dc:title>
  <dc:creator>Ирина</dc:creator>
  <cp:lastModifiedBy>ИРИНА</cp:lastModifiedBy>
  <cp:revision>126</cp:revision>
  <dcterms:created xsi:type="dcterms:W3CDTF">2018-11-22T01:05:41Z</dcterms:created>
  <dcterms:modified xsi:type="dcterms:W3CDTF">2019-12-09T06:47:23Z</dcterms:modified>
</cp:coreProperties>
</file>