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72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6" r:id="rId11"/>
    <p:sldId id="268" r:id="rId12"/>
    <p:sldId id="265" r:id="rId13"/>
    <p:sldId id="273" r:id="rId14"/>
    <p:sldId id="274" r:id="rId15"/>
    <p:sldId id="267" r:id="rId16"/>
    <p:sldId id="269" r:id="rId17"/>
    <p:sldId id="270" r:id="rId18"/>
    <p:sldId id="276" r:id="rId19"/>
    <p:sldId id="275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99"/>
    <a:srgbClr val="66CCFF"/>
    <a:srgbClr val="660033"/>
    <a:srgbClr val="FFCCFF"/>
    <a:srgbClr val="FF9900"/>
    <a:srgbClr val="CCECFF"/>
    <a:srgbClr val="CCCC00"/>
    <a:srgbClr val="FF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566" autoAdjust="0"/>
  </p:normalViewPr>
  <p:slideViewPr>
    <p:cSldViewPr>
      <p:cViewPr>
        <p:scale>
          <a:sx n="80" d="100"/>
          <a:sy n="80" d="100"/>
        </p:scale>
        <p:origin x="-238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8;&#1056;&#1048;&#1053;&#1040;\Desktop\&#1054;&#1058;&#1063;&#1045;&#1058;%20&#1055;&#1054;%20&#1050;&#1054;&#1053;&#1057;.%20&#1041;&#1070;&#1044;&#1046;&#1045;&#1058;&#1059;%20&#1047;&#1040;%202020%20&#1043;&#1054;&#1044;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9778210129943374"/>
          <c:y val="0.1916693777080424"/>
          <c:w val="0.63641221361246603"/>
          <c:h val="0.6301426400484893"/>
        </c:manualLayout>
      </c:layout>
      <c:bar3DChart>
        <c:barDir val="col"/>
        <c:grouping val="stacked"/>
        <c:ser>
          <c:idx val="0"/>
          <c:order val="0"/>
          <c:tx>
            <c:strRef>
              <c:f>Лист4!$A$26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Лист4!$B$25:$D$25</c:f>
              <c:strCache>
                <c:ptCount val="3"/>
                <c:pt idx="0">
                  <c:v>Факт 2019 года</c:v>
                </c:pt>
                <c:pt idx="1">
                  <c:v>Уточненные годовые бюджетные назначения на 2020 год</c:v>
                </c:pt>
                <c:pt idx="2">
                  <c:v>Факт 2020 года</c:v>
                </c:pt>
              </c:strCache>
            </c:strRef>
          </c:cat>
          <c:val>
            <c:numRef>
              <c:f>Лист4!$B$26:$D$26</c:f>
              <c:numCache>
                <c:formatCode>#,##0.00</c:formatCode>
                <c:ptCount val="3"/>
                <c:pt idx="0">
                  <c:v>352145.7</c:v>
                </c:pt>
                <c:pt idx="1">
                  <c:v>386730.3</c:v>
                </c:pt>
                <c:pt idx="2">
                  <c:v>394247.4</c:v>
                </c:pt>
              </c:numCache>
            </c:numRef>
          </c:val>
        </c:ser>
        <c:ser>
          <c:idx val="1"/>
          <c:order val="1"/>
          <c:tx>
            <c:strRef>
              <c:f>Лист4!$A$27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1.9261811023622085E-3"/>
                  <c:y val="-0.282393339463806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1291557305336898E-3"/>
                  <c:y val="-0.2359375998265667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1138,3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6265310586176744E-3"/>
                  <c:y val="-0.234595751309545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1126,6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Лист4!$B$25:$D$25</c:f>
              <c:strCache>
                <c:ptCount val="3"/>
                <c:pt idx="0">
                  <c:v>Факт 2019 года</c:v>
                </c:pt>
                <c:pt idx="1">
                  <c:v>Уточненные годовые бюджетные назначения на 2020 год</c:v>
                </c:pt>
                <c:pt idx="2">
                  <c:v>Факт 2020 года</c:v>
                </c:pt>
              </c:strCache>
            </c:strRef>
          </c:cat>
          <c:val>
            <c:numRef>
              <c:f>Лист4!$B$27:$D$27</c:f>
              <c:numCache>
                <c:formatCode>#,##0.00</c:formatCode>
                <c:ptCount val="3"/>
                <c:pt idx="0">
                  <c:v>1228623.8</c:v>
                </c:pt>
                <c:pt idx="1">
                  <c:v>1012646.2</c:v>
                </c:pt>
                <c:pt idx="2">
                  <c:v>993771.9</c:v>
                </c:pt>
              </c:numCache>
            </c:numRef>
          </c:val>
        </c:ser>
        <c:shape val="box"/>
        <c:axId val="83304448"/>
        <c:axId val="83305984"/>
        <c:axId val="0"/>
      </c:bar3DChart>
      <c:catAx>
        <c:axId val="8330444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305984"/>
        <c:crosses val="autoZero"/>
        <c:auto val="1"/>
        <c:lblAlgn val="ctr"/>
        <c:lblOffset val="100"/>
      </c:catAx>
      <c:valAx>
        <c:axId val="833059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руб.</a:t>
                </a:r>
              </a:p>
            </c:rich>
          </c:tx>
          <c:layout/>
        </c:title>
        <c:numFmt formatCode="#,##0.00" sourceLinked="1"/>
        <c:tickLblPos val="nextTo"/>
        <c:crossAx val="83304448"/>
        <c:crosses val="autoZero"/>
        <c:crossBetween val="between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10"/>
      <c:perspective val="0"/>
    </c:view3D>
    <c:plotArea>
      <c:layout>
        <c:manualLayout>
          <c:layoutTarget val="inner"/>
          <c:xMode val="edge"/>
          <c:yMode val="edge"/>
          <c:x val="0"/>
          <c:y val="3.2592364474556046E-2"/>
          <c:w val="0.96088916263053314"/>
          <c:h val="0.80556706514740017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66CCFF"/>
            </a:solidFill>
          </c:spPr>
          <c:dLbls>
            <c:dLbl>
              <c:idx val="0"/>
              <c:layout>
                <c:manualLayout>
                  <c:x val="1.599988801478203E-2"/>
                  <c:y val="-4.740707559935421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18,5 млн.руб.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5999888014782058E-2"/>
                  <c:y val="-6.518472894911209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16,9 млн.руб.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[проект.xlsx]Лист4!$O$68:$P$68</c:f>
              <c:strCache>
                <c:ptCount val="2"/>
                <c:pt idx="0">
                  <c:v>на 01.01.2020г.</c:v>
                </c:pt>
                <c:pt idx="1">
                  <c:v>на 01.01.2021г.</c:v>
                </c:pt>
              </c:strCache>
            </c:strRef>
          </c:cat>
          <c:val>
            <c:numRef>
              <c:f>[проект.xlsx]Лист4!$O$69:$P$69</c:f>
              <c:numCache>
                <c:formatCode>General</c:formatCode>
                <c:ptCount val="2"/>
                <c:pt idx="0">
                  <c:v>18522440.899999999</c:v>
                </c:pt>
                <c:pt idx="1">
                  <c:v>16853280.800000001</c:v>
                </c:pt>
              </c:numCache>
            </c:numRef>
          </c:val>
        </c:ser>
        <c:shape val="box"/>
        <c:axId val="90040960"/>
        <c:axId val="90042752"/>
        <c:axId val="0"/>
      </c:bar3DChart>
      <c:catAx>
        <c:axId val="90040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0042752"/>
        <c:crosses val="autoZero"/>
        <c:auto val="1"/>
        <c:lblAlgn val="ctr"/>
        <c:lblOffset val="100"/>
      </c:catAx>
      <c:valAx>
        <c:axId val="90042752"/>
        <c:scaling>
          <c:orientation val="minMax"/>
          <c:min val="100000"/>
        </c:scaling>
        <c:delete val="1"/>
        <c:axPos val="l"/>
        <c:numFmt formatCode="General" sourceLinked="1"/>
        <c:majorTickMark val="none"/>
        <c:tickLblPos val="nextTo"/>
        <c:crossAx val="90040960"/>
        <c:crosses val="autoZero"/>
        <c:crossBetween val="between"/>
        <c:majorUnit val="1000000"/>
        <c:dispUnits>
          <c:builtInUnit val="hundreds"/>
          <c:dispUnitsLbl>
            <c:layout>
              <c:manualLayout>
                <c:xMode val="edge"/>
                <c:yMode val="edge"/>
                <c:x val="3.6111111111111142E-2"/>
                <c:y val="5.1400554097404488E-2"/>
              </c:manualLayout>
            </c:layout>
          </c:dispUnitsLbl>
        </c:dispUnits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ru-RU" sz="6000" dirty="0">
                <a:solidFill>
                  <a:schemeClr val="tx2"/>
                </a:solidFill>
              </a:rPr>
              <a:t>НАЛОГОВЫЕ ДОХОДЫ</a:t>
            </a:r>
          </a:p>
        </c:rich>
      </c:tx>
      <c:layout>
        <c:manualLayout>
          <c:xMode val="edge"/>
          <c:yMode val="edge"/>
          <c:x val="0.11761111111111112"/>
          <c:y val="2.9629629629629662E-2"/>
        </c:manualLayout>
      </c:layout>
    </c:title>
    <c:view3D>
      <c:rotX val="30"/>
      <c:rotY val="230"/>
      <c:perspective val="30"/>
    </c:view3D>
    <c:plotArea>
      <c:layout>
        <c:manualLayout>
          <c:layoutTarget val="inner"/>
          <c:xMode val="edge"/>
          <c:yMode val="edge"/>
          <c:x val="4.1279669762641765E-3"/>
          <c:y val="8.1902665781235243E-2"/>
          <c:w val="0.78482436570428649"/>
          <c:h val="0.9180974044911061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66"/>
              </a:solidFill>
            </c:spPr>
          </c:dPt>
          <c:dPt>
            <c:idx val="3"/>
            <c:spPr>
              <a:solidFill>
                <a:srgbClr val="00CC00"/>
              </a:solidFill>
            </c:spPr>
          </c:dPt>
          <c:dLbls>
            <c:dLbl>
              <c:idx val="0"/>
              <c:layout>
                <c:manualLayout>
                  <c:x val="-4.2841426071741101E-2"/>
                  <c:y val="9.0014144065325152E-2"/>
                </c:manualLayout>
              </c:layout>
              <c:showVal val="1"/>
            </c:dLbl>
            <c:dLbl>
              <c:idx val="1"/>
              <c:layout>
                <c:manualLayout>
                  <c:x val="5.8975557742782146E-2"/>
                  <c:y val="4.0272236803732923E-2"/>
                </c:manualLayout>
              </c:layout>
              <c:showVal val="1"/>
            </c:dLbl>
            <c:dLbl>
              <c:idx val="2"/>
              <c:layout>
                <c:manualLayout>
                  <c:x val="2.4162674978127734E-2"/>
                  <c:y val="4.0294838145231916E-2"/>
                </c:manualLayout>
              </c:layout>
              <c:spPr>
                <a:solidFill>
                  <a:srgbClr val="F79646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sz="11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-1.0250218722659658E-2"/>
                  <c:y val="6.2347623213764983E-2"/>
                </c:manualLayout>
              </c:layout>
              <c:showVal val="1"/>
            </c:dLbl>
            <c:dLbl>
              <c:idx val="4"/>
              <c:layout>
                <c:manualLayout>
                  <c:x val="-1.557655293088364E-2"/>
                  <c:y val="7.1050889472149312E-2"/>
                </c:manualLayout>
              </c:layout>
              <c:showVal val="1"/>
            </c:dLbl>
            <c:dLbl>
              <c:idx val="5"/>
              <c:layout>
                <c:manualLayout>
                  <c:x val="-3.4744094488188978E-2"/>
                  <c:y val="6.2617381160688323E-2"/>
                </c:manualLayout>
              </c:layout>
              <c:showVal val="1"/>
            </c:dLbl>
            <c:dLbl>
              <c:idx val="6"/>
              <c:layout>
                <c:manualLayout>
                  <c:x val="-4.7756780402449801E-2"/>
                  <c:y val="3.0391076115485582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Лист3!$A$4:$A$10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НДПИ</c:v>
                </c:pt>
                <c:pt idx="3">
                  <c:v>Патент</c:v>
                </c:pt>
                <c:pt idx="4">
                  <c:v>Государственная пошлина</c:v>
                </c:pt>
                <c:pt idx="5">
                  <c:v>Единый сельскохозяйственный налог</c:v>
                </c:pt>
                <c:pt idx="6">
                  <c:v>Акцизы</c:v>
                </c:pt>
              </c:strCache>
            </c:strRef>
          </c:cat>
          <c:val>
            <c:numRef>
              <c:f>Лист3!$B$4:$B$10</c:f>
              <c:numCache>
                <c:formatCode>0.0%</c:formatCode>
                <c:ptCount val="7"/>
                <c:pt idx="0">
                  <c:v>0.78400000000000003</c:v>
                </c:pt>
                <c:pt idx="1">
                  <c:v>1.0000000000000015E-3</c:v>
                </c:pt>
                <c:pt idx="2">
                  <c:v>1.4E-2</c:v>
                </c:pt>
                <c:pt idx="3">
                  <c:v>5.0000000000000062E-3</c:v>
                </c:pt>
                <c:pt idx="4">
                  <c:v>4.8000000000000001E-2</c:v>
                </c:pt>
                <c:pt idx="5">
                  <c:v>3.0000000000000035E-3</c:v>
                </c:pt>
                <c:pt idx="6">
                  <c:v>3.7999999999999999E-2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158180227471563"/>
          <c:y val="0.2914988334791489"/>
          <c:w val="0.187862642169729"/>
          <c:h val="0.53256722076407059"/>
        </c:manualLayout>
      </c:layout>
      <c:txPr>
        <a:bodyPr/>
        <a:lstStyle/>
        <a:p>
          <a:pPr>
            <a:defRPr sz="1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600" b="1">
                <a:latin typeface="Arial" pitchFamily="34" charset="0"/>
                <a:cs typeface="Arial" pitchFamily="34" charset="0"/>
              </a:rPr>
              <a:t>НЕНАЛОГОВЫЕ ДОХОДЫ</a:t>
            </a:r>
          </a:p>
        </c:rich>
      </c:tx>
      <c:layout/>
    </c:title>
    <c:view3D>
      <c:rotX val="30"/>
      <c:rotY val="110"/>
      <c:perspective val="30"/>
    </c:view3D>
    <c:plotArea>
      <c:layout>
        <c:manualLayout>
          <c:layoutTarget val="inner"/>
          <c:xMode val="edge"/>
          <c:yMode val="edge"/>
          <c:x val="2.2829833770778695E-2"/>
          <c:y val="6.851851851851852E-2"/>
          <c:w val="0.64878477690288816"/>
          <c:h val="0.90074074074074051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</c:spPr>
          <c:explosion val="25"/>
          <c:dPt>
            <c:idx val="0"/>
            <c:spPr>
              <a:solidFill>
                <a:srgbClr val="FF99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00FF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2555555555555501E-2"/>
                  <c:y val="7.4915427238262E-2"/>
                </c:manualLayout>
              </c:layout>
              <c:showVal val="1"/>
            </c:dLbl>
            <c:dLbl>
              <c:idx val="1"/>
              <c:layout>
                <c:manualLayout>
                  <c:x val="-2.6620844269466346E-2"/>
                  <c:y val="5.4381452318460193E-2"/>
                </c:manualLayout>
              </c:layout>
              <c:showVal val="1"/>
            </c:dLbl>
            <c:dLbl>
              <c:idx val="2"/>
              <c:layout>
                <c:manualLayout>
                  <c:x val="-2.0392060367454071E-2"/>
                  <c:y val="4.8471711869349704E-2"/>
                </c:manualLayout>
              </c:layout>
              <c:showVal val="1"/>
            </c:dLbl>
            <c:dLbl>
              <c:idx val="3"/>
              <c:layout>
                <c:manualLayout>
                  <c:x val="-1.5915682414698162E-2"/>
                  <c:y val="-4.9663312919218522E-2"/>
                </c:manualLayout>
              </c:layout>
              <c:showVal val="1"/>
            </c:dLbl>
            <c:dLbl>
              <c:idx val="4"/>
              <c:layout>
                <c:manualLayout>
                  <c:x val="8.7609361329834027E-4"/>
                  <c:y val="-3.1523038786818364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Лист3!$A$44:$A$48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материальных и нематериальных активов</c:v>
                </c:pt>
                <c:pt idx="3">
                  <c:v>Штрафы, санкции, возмещение ущерба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Лист3!$B$44:$B$48</c:f>
              <c:numCache>
                <c:formatCode>0.0%</c:formatCode>
                <c:ptCount val="5"/>
                <c:pt idx="0">
                  <c:v>3.1000000000000034E-2</c:v>
                </c:pt>
                <c:pt idx="1">
                  <c:v>1.0000000000000015E-3</c:v>
                </c:pt>
                <c:pt idx="2">
                  <c:v>1.9000000000000024E-2</c:v>
                </c:pt>
                <c:pt idx="3">
                  <c:v>7.0000000000000071E-3</c:v>
                </c:pt>
                <c:pt idx="4">
                  <c:v>4.8000000000000001E-2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111111111111165"/>
          <c:y val="0.29001924759405118"/>
          <c:w val="0.33750000000000052"/>
          <c:h val="0.5262576552930891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БЕЗВОЗМЕЗДНЫЕ</a:t>
            </a:r>
            <a:r>
              <a:rPr lang="ru-RU" sz="3200" baseline="0" dirty="0"/>
              <a:t> ПОСТУПЛЕНИЯ </a:t>
            </a:r>
            <a:r>
              <a:rPr lang="ru-RU" sz="3200" baseline="0" dirty="0" smtClean="0"/>
              <a:t>ИЗ </a:t>
            </a:r>
            <a:r>
              <a:rPr lang="ru-RU" sz="3200" baseline="0" dirty="0"/>
              <a:t>БЮДЖЕТА ЗАБАЙКАЛЬСКОГО КРАЯ</a:t>
            </a:r>
            <a:endParaRPr lang="ru-RU" sz="3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Лист4!$B$3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Лист4!$A$4:$A$7</c:f>
              <c:strCache>
                <c:ptCount val="4"/>
                <c:pt idx="0">
                  <c:v>Дотация</c:v>
                </c:pt>
                <c:pt idx="1">
                  <c:v>Субсидии от других уровней бюджетной системы РФ</c:v>
                </c:pt>
                <c:pt idx="2">
                  <c:v>Субвенции от других бюджетов бюджетной системы РФ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Лист4!$B$4:$B$7</c:f>
              <c:numCache>
                <c:formatCode>General</c:formatCode>
                <c:ptCount val="4"/>
                <c:pt idx="0">
                  <c:v>228.3</c:v>
                </c:pt>
                <c:pt idx="1">
                  <c:v>362.8</c:v>
                </c:pt>
                <c:pt idx="2">
                  <c:v>399.4</c:v>
                </c:pt>
                <c:pt idx="3">
                  <c:v>53.9</c:v>
                </c:pt>
              </c:numCache>
            </c:numRef>
          </c:val>
        </c:ser>
        <c:ser>
          <c:idx val="1"/>
          <c:order val="1"/>
          <c:tx>
            <c:strRef>
              <c:f>Лист4!$C$3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Лист4!$A$4:$A$7</c:f>
              <c:strCache>
                <c:ptCount val="4"/>
                <c:pt idx="0">
                  <c:v>Дотация</c:v>
                </c:pt>
                <c:pt idx="1">
                  <c:v>Субсидии от других уровней бюджетной системы РФ</c:v>
                </c:pt>
                <c:pt idx="2">
                  <c:v>Субвенции от других бюджетов бюджетной системы РФ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Лист4!$C$4:$C$7</c:f>
              <c:numCache>
                <c:formatCode>General</c:formatCode>
                <c:ptCount val="4"/>
                <c:pt idx="0">
                  <c:v>203.3</c:v>
                </c:pt>
                <c:pt idx="1">
                  <c:v>186.6</c:v>
                </c:pt>
                <c:pt idx="2">
                  <c:v>433.1</c:v>
                </c:pt>
                <c:pt idx="3">
                  <c:v>58.4</c:v>
                </c:pt>
              </c:numCache>
            </c:numRef>
          </c:val>
        </c:ser>
        <c:axId val="89533056"/>
        <c:axId val="89547136"/>
      </c:barChart>
      <c:catAx>
        <c:axId val="895330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547136"/>
        <c:crosses val="autoZero"/>
        <c:auto val="1"/>
        <c:lblAlgn val="ctr"/>
        <c:lblOffset val="100"/>
      </c:catAx>
      <c:valAx>
        <c:axId val="89547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533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[проект.xlsx]Лист5!$B$14:$D$14</c:f>
              <c:strCache>
                <c:ptCount val="3"/>
                <c:pt idx="0">
                  <c:v>Факт 2019 года</c:v>
                </c:pt>
                <c:pt idx="1">
                  <c:v>Уточненные годовые бюджетные ассигнования</c:v>
                </c:pt>
                <c:pt idx="2">
                  <c:v>Факт 2020  года</c:v>
                </c:pt>
              </c:strCache>
            </c:strRef>
          </c:cat>
          <c:val>
            <c:numRef>
              <c:f>[проект.xlsx]Лист5!$B$15:$D$15</c:f>
              <c:numCache>
                <c:formatCode>General</c:formatCode>
                <c:ptCount val="3"/>
                <c:pt idx="0">
                  <c:v>1276.5</c:v>
                </c:pt>
                <c:pt idx="1">
                  <c:v>1149.5</c:v>
                </c:pt>
                <c:pt idx="2">
                  <c:v>1118.4000000000001</c:v>
                </c:pt>
              </c:numCache>
            </c:numRef>
          </c:val>
        </c:ser>
        <c:axId val="89606016"/>
        <c:axId val="89607552"/>
      </c:barChart>
      <c:catAx>
        <c:axId val="8960601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607552"/>
        <c:crosses val="autoZero"/>
        <c:auto val="1"/>
        <c:lblAlgn val="ctr"/>
        <c:lblOffset val="100"/>
      </c:catAx>
      <c:valAx>
        <c:axId val="89607552"/>
        <c:scaling>
          <c:orientation val="minMax"/>
        </c:scaling>
        <c:delete val="1"/>
        <c:axPos val="l"/>
        <c:numFmt formatCode="General" sourceLinked="1"/>
        <c:tickLblPos val="nextTo"/>
        <c:crossAx val="896060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10"/>
      <c:perspective val="90"/>
    </c:view3D>
    <c:plotArea>
      <c:layout>
        <c:manualLayout>
          <c:layoutTarget val="inner"/>
          <c:xMode val="edge"/>
          <c:yMode val="edge"/>
          <c:x val="1.7722222222222223E-2"/>
          <c:y val="9.0277777777777693E-2"/>
          <c:w val="0.93639059515466339"/>
          <c:h val="0.90972233733941299"/>
        </c:manualLayout>
      </c:layout>
      <c:pie3DChart>
        <c:varyColors val="1"/>
        <c:ser>
          <c:idx val="0"/>
          <c:order val="0"/>
          <c:spPr>
            <a:solidFill>
              <a:srgbClr val="0000FF"/>
            </a:solidFill>
          </c:spPr>
          <c:explosion val="9"/>
          <c:dPt>
            <c:idx val="1"/>
            <c:spPr>
              <a:solidFill>
                <a:srgbClr val="FF00FF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3888888888888938E-2"/>
                  <c:y val="-8.33333333333333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Заработная плата </a:t>
                    </a:r>
                    <a:r>
                      <a:rPr lang="en-US" dirty="0" smtClean="0"/>
                      <a:t>61,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0.12294188278258393"/>
                  <c:y val="-9.356725146198830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Соц.</a:t>
                    </a:r>
                    <a:r>
                      <a:rPr lang="ru-RU" baseline="0" dirty="0"/>
                      <a:t> выплаты </a:t>
                    </a:r>
                    <a:r>
                      <a:rPr lang="ru-RU" dirty="0" smtClean="0"/>
                      <a:t>1,8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0.19423784208632641"/>
                  <c:y val="1.851857991435283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Инвестиции </a:t>
                    </a:r>
                    <a:r>
                      <a:rPr lang="en-US"/>
                      <a:t>0,40%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1.9650295049942316E-2"/>
                  <c:y val="-0.403655016807109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Прочие </a:t>
                    </a:r>
                    <a:r>
                      <a:rPr lang="ru-RU" dirty="0" smtClean="0"/>
                      <a:t>расходы</a:t>
                    </a:r>
                    <a:r>
                      <a:rPr lang="en-US" dirty="0" smtClean="0"/>
                      <a:t> 36,50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Лист5!$A$33:$D$33</c:f>
              <c:strCache>
                <c:ptCount val="4"/>
                <c:pt idx="0">
                  <c:v>Заработная плата</c:v>
                </c:pt>
                <c:pt idx="1">
                  <c:v>Соц. выплаты</c:v>
                </c:pt>
                <c:pt idx="2">
                  <c:v>Инвестиции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Лист5!$A$34:$D$34</c:f>
              <c:numCache>
                <c:formatCode>0.00%</c:formatCode>
                <c:ptCount val="4"/>
                <c:pt idx="0">
                  <c:v>0.61420000000000063</c:v>
                </c:pt>
                <c:pt idx="1">
                  <c:v>1.9099999999999999E-2</c:v>
                </c:pt>
                <c:pt idx="2">
                  <c:v>8.0000000000000123E-4</c:v>
                </c:pt>
                <c:pt idx="3">
                  <c:v>0.36590000000000045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Изменение МРОТ в 2020 году</a:t>
            </a:r>
          </a:p>
        </c:rich>
      </c:tx>
      <c:layout>
        <c:manualLayout>
          <c:xMode val="edge"/>
          <c:yMode val="edge"/>
          <c:x val="0.36715430486252737"/>
          <c:y val="2.53164360082246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952034912588065E-2"/>
                  <c:y val="-3.3661667770965367E-2"/>
                </c:manualLayout>
              </c:layout>
              <c:showVal val="1"/>
            </c:dLbl>
            <c:dLbl>
              <c:idx val="1"/>
              <c:layout>
                <c:manualLayout>
                  <c:x val="2.109282258502564E-2"/>
                  <c:y val="-4.0443772533136774E-2"/>
                </c:manualLayout>
              </c:layout>
              <c:showVal val="1"/>
            </c:dLbl>
            <c:dLbl>
              <c:idx val="2"/>
              <c:layout>
                <c:manualLayout>
                  <c:x val="2.3952154554914989E-2"/>
                  <c:y val="-3.7974654012337017E-2"/>
                </c:manualLayout>
              </c:layout>
              <c:showVal val="1"/>
            </c:dLbl>
            <c:dLbl>
              <c:idx val="3"/>
              <c:layout>
                <c:manualLayout>
                  <c:x val="6.5681444991789817E-3"/>
                  <c:y val="-2.109704641350219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Лист6!$C$43:$E$43</c:f>
              <c:strCache>
                <c:ptCount val="3"/>
                <c:pt idx="0">
                  <c:v>до 01.01.2020г. с учетом РК</c:v>
                </c:pt>
                <c:pt idx="1">
                  <c:v>с 01.01.2020г. с учетом РК</c:v>
                </c:pt>
                <c:pt idx="2">
                  <c:v>с 01.05.2021г. с учетом РК</c:v>
                </c:pt>
              </c:strCache>
            </c:strRef>
          </c:cat>
          <c:val>
            <c:numRef>
              <c:f>Лист6!$C$44:$E$44</c:f>
              <c:numCache>
                <c:formatCode>General</c:formatCode>
                <c:ptCount val="3"/>
                <c:pt idx="0">
                  <c:v>20304</c:v>
                </c:pt>
                <c:pt idx="1">
                  <c:v>21834</c:v>
                </c:pt>
                <c:pt idx="2">
                  <c:v>23025.59999999998</c:v>
                </c:pt>
              </c:numCache>
            </c:numRef>
          </c:val>
        </c:ser>
        <c:shape val="box"/>
        <c:axId val="89869312"/>
        <c:axId val="89875200"/>
        <c:axId val="0"/>
      </c:bar3DChart>
      <c:catAx>
        <c:axId val="8986931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875200"/>
        <c:crosses val="autoZero"/>
        <c:auto val="1"/>
        <c:lblAlgn val="ctr"/>
        <c:lblOffset val="100"/>
      </c:catAx>
      <c:valAx>
        <c:axId val="89875200"/>
        <c:scaling>
          <c:orientation val="minMax"/>
        </c:scaling>
        <c:axPos val="l"/>
        <c:majorGridlines/>
        <c:numFmt formatCode="General" sourceLinked="1"/>
        <c:tickLblPos val="nextTo"/>
        <c:crossAx val="8986931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732091697229308"/>
          <c:y val="2.5396647642511191E-2"/>
          <c:w val="0.87638290079042858"/>
          <c:h val="0.52829826462906893"/>
        </c:manualLayout>
      </c:layout>
      <c:bar3DChart>
        <c:barDir val="col"/>
        <c:grouping val="clustered"/>
        <c:ser>
          <c:idx val="0"/>
          <c:order val="0"/>
          <c:tx>
            <c:strRef>
              <c:f>Лист6!$B$7</c:f>
              <c:strCache>
                <c:ptCount val="1"/>
                <c:pt idx="0">
                  <c:v>Кассовые расходы за 2019год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Лист6!$C$6:$K$6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Обслуживание муниципального долга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Лист6!$C$7:$K$7</c:f>
              <c:numCache>
                <c:formatCode>General</c:formatCode>
                <c:ptCount val="9"/>
                <c:pt idx="0">
                  <c:v>92.11</c:v>
                </c:pt>
                <c:pt idx="1">
                  <c:v>31.38</c:v>
                </c:pt>
                <c:pt idx="2">
                  <c:v>4.18</c:v>
                </c:pt>
                <c:pt idx="3">
                  <c:v>858.18000000000052</c:v>
                </c:pt>
                <c:pt idx="4">
                  <c:v>68.910000000000025</c:v>
                </c:pt>
                <c:pt idx="5">
                  <c:v>31.95</c:v>
                </c:pt>
                <c:pt idx="6">
                  <c:v>10.78</c:v>
                </c:pt>
                <c:pt idx="7">
                  <c:v>2.0000000000000011E-2</c:v>
                </c:pt>
                <c:pt idx="8">
                  <c:v>196.89000000000001</c:v>
                </c:pt>
              </c:numCache>
            </c:numRef>
          </c:val>
        </c:ser>
        <c:ser>
          <c:idx val="1"/>
          <c:order val="1"/>
          <c:tx>
            <c:strRef>
              <c:f>Лист6!$B$8</c:f>
              <c:strCache>
                <c:ptCount val="1"/>
                <c:pt idx="0">
                  <c:v>Кассовые расходы за 2020 год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Лист6!$C$6:$K$6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Обслуживание муниципального долга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Лист6!$C$8:$K$8</c:f>
              <c:numCache>
                <c:formatCode>General</c:formatCode>
                <c:ptCount val="9"/>
                <c:pt idx="0">
                  <c:v>56.99</c:v>
                </c:pt>
                <c:pt idx="1">
                  <c:v>22.630000000000024</c:v>
                </c:pt>
                <c:pt idx="2">
                  <c:v>3.4</c:v>
                </c:pt>
                <c:pt idx="3">
                  <c:v>810.12</c:v>
                </c:pt>
                <c:pt idx="4">
                  <c:v>64.28</c:v>
                </c:pt>
                <c:pt idx="5">
                  <c:v>26.39</c:v>
                </c:pt>
                <c:pt idx="6">
                  <c:v>11.719999999999999</c:v>
                </c:pt>
                <c:pt idx="7">
                  <c:v>2.0000000000000011E-2</c:v>
                </c:pt>
                <c:pt idx="8">
                  <c:v>122.85</c:v>
                </c:pt>
              </c:numCache>
            </c:numRef>
          </c:val>
        </c:ser>
        <c:shape val="box"/>
        <c:axId val="89921024"/>
        <c:axId val="89922560"/>
        <c:axId val="0"/>
      </c:bar3DChart>
      <c:catAx>
        <c:axId val="8992102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922560"/>
        <c:crosses val="autoZero"/>
        <c:auto val="1"/>
        <c:lblAlgn val="ctr"/>
        <c:lblOffset val="100"/>
      </c:catAx>
      <c:valAx>
        <c:axId val="89922560"/>
        <c:scaling>
          <c:orientation val="minMax"/>
        </c:scaling>
        <c:axPos val="l"/>
        <c:majorGridlines/>
        <c:numFmt formatCode="General" sourceLinked="1"/>
        <c:tickLblPos val="nextTo"/>
        <c:crossAx val="899210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solidFill>
            <a:srgbClr val="4F81BD"/>
          </a:solidFill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[проект.xlsx]Лист4!$R$27</c:f>
              <c:strCache>
                <c:ptCount val="1"/>
                <c:pt idx="0">
                  <c:v>Кредиторская задолженность  (всего)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ru-RU" dirty="0" smtClean="0"/>
                      <a:t> ,1</a:t>
                    </a:r>
                    <a:r>
                      <a:rPr lang="ru-RU" baseline="0" dirty="0" smtClean="0"/>
                      <a:t> млн.</a:t>
                    </a:r>
                    <a:r>
                      <a:rPr lang="ru-RU" dirty="0" smtClean="0"/>
                      <a:t>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,8</a:t>
                    </a:r>
                    <a:r>
                      <a:rPr lang="ru-RU" baseline="0" dirty="0" smtClean="0"/>
                      <a:t> млн.</a:t>
                    </a:r>
                    <a:r>
                      <a:rPr lang="ru-RU" dirty="0" smtClean="0"/>
                      <a:t>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[проект.xlsx]Лист4!$S$26:$T$26</c:f>
              <c:strCache>
                <c:ptCount val="2"/>
                <c:pt idx="0">
                  <c:v>на 01.01.2020 г.</c:v>
                </c:pt>
                <c:pt idx="1">
                  <c:v>на 01.01.2021 г.</c:v>
                </c:pt>
              </c:strCache>
            </c:strRef>
          </c:cat>
          <c:val>
            <c:numRef>
              <c:f>[проект.xlsx]Лист4!$S$27:$T$27</c:f>
              <c:numCache>
                <c:formatCode>General</c:formatCode>
                <c:ptCount val="2"/>
                <c:pt idx="0">
                  <c:v>18194708.469999984</c:v>
                </c:pt>
                <c:pt idx="1">
                  <c:v>8769418.8000000007</c:v>
                </c:pt>
              </c:numCache>
            </c:numRef>
          </c:val>
        </c:ser>
        <c:ser>
          <c:idx val="1"/>
          <c:order val="1"/>
          <c:tx>
            <c:strRef>
              <c:f>[проект.xlsx]Лист4!$R$28</c:f>
              <c:strCache>
                <c:ptCount val="1"/>
                <c:pt idx="0">
                  <c:v>Кредиторская задолженность  (за счет бюджета края)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,6</a:t>
                    </a:r>
                    <a:r>
                      <a:rPr lang="ru-RU" baseline="0" dirty="0" smtClean="0"/>
                      <a:t> млн.</a:t>
                    </a:r>
                    <a:r>
                      <a:rPr lang="ru-RU" dirty="0" smtClean="0"/>
                      <a:t>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691079997253505E-3"/>
                  <c:y val="1.46924699863025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,7 млн.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[проект.xlsx]Лист4!$S$26:$T$26</c:f>
              <c:strCache>
                <c:ptCount val="2"/>
                <c:pt idx="0">
                  <c:v>на 01.01.2020 г.</c:v>
                </c:pt>
                <c:pt idx="1">
                  <c:v>на 01.01.2021 г.</c:v>
                </c:pt>
              </c:strCache>
            </c:strRef>
          </c:cat>
          <c:val>
            <c:numRef>
              <c:f>[проект.xlsx]Лист4!$S$28:$T$28</c:f>
              <c:numCache>
                <c:formatCode>General</c:formatCode>
                <c:ptCount val="2"/>
                <c:pt idx="0">
                  <c:v>7619856.46</c:v>
                </c:pt>
                <c:pt idx="1">
                  <c:v>7739218.96</c:v>
                </c:pt>
              </c:numCache>
            </c:numRef>
          </c:val>
        </c:ser>
        <c:shape val="box"/>
        <c:axId val="89965312"/>
        <c:axId val="89966848"/>
        <c:axId val="0"/>
      </c:bar3DChart>
      <c:catAx>
        <c:axId val="8996531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966848"/>
        <c:crosses val="autoZero"/>
        <c:auto val="1"/>
        <c:lblAlgn val="ctr"/>
        <c:lblOffset val="100"/>
      </c:catAx>
      <c:valAx>
        <c:axId val="89966848"/>
        <c:scaling>
          <c:orientation val="minMax"/>
        </c:scaling>
        <c:delete val="1"/>
        <c:axPos val="l"/>
        <c:numFmt formatCode="General" sourceLinked="0"/>
        <c:tickLblPos val="nextTo"/>
        <c:crossAx val="89965312"/>
        <c:crosses val="autoZero"/>
        <c:crossBetween val="between"/>
      </c:valAx>
      <c:spPr>
        <a:noFill/>
        <a:ln w="3175"/>
      </c:spPr>
    </c:plotArea>
    <c:legend>
      <c:legendPos val="b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FCF78-28EB-476A-BE67-C3F5E3E9A840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A50CCB-D4C6-4327-998B-36D1B19E529D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Доходы – 1126,6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5349BA6C-0867-49AE-88B2-8FA3193C10D1}" type="parTrans" cxnId="{F207BC11-8A93-4A58-A871-E33B683B8138}">
      <dgm:prSet/>
      <dgm:spPr/>
      <dgm:t>
        <a:bodyPr/>
        <a:lstStyle/>
        <a:p>
          <a:endParaRPr lang="ru-RU"/>
        </a:p>
      </dgm:t>
    </dgm:pt>
    <dgm:pt modelId="{93926382-C70A-464F-BD8A-D61B7D74C1FD}" type="sibTrans" cxnId="{F207BC11-8A93-4A58-A871-E33B683B8138}">
      <dgm:prSet/>
      <dgm:spPr/>
      <dgm:t>
        <a:bodyPr/>
        <a:lstStyle/>
        <a:p>
          <a:endParaRPr lang="ru-RU"/>
        </a:p>
      </dgm:t>
    </dgm:pt>
    <dgm:pt modelId="{C5BA2C8A-8F65-4419-8B24-260BC4E24E98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Расходы – 1118,4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75ECCD84-6732-4394-829D-086F54BFB2B7}" type="parTrans" cxnId="{CC971E1C-ED32-4FEA-9DDA-FB011E5C0C4B}">
      <dgm:prSet/>
      <dgm:spPr/>
      <dgm:t>
        <a:bodyPr/>
        <a:lstStyle/>
        <a:p>
          <a:endParaRPr lang="ru-RU"/>
        </a:p>
      </dgm:t>
    </dgm:pt>
    <dgm:pt modelId="{5BA12081-6963-4B70-9D28-F54FB1428332}" type="sibTrans" cxnId="{CC971E1C-ED32-4FEA-9DDA-FB011E5C0C4B}">
      <dgm:prSet/>
      <dgm:spPr/>
      <dgm:t>
        <a:bodyPr/>
        <a:lstStyle/>
        <a:p>
          <a:endParaRPr lang="ru-RU"/>
        </a:p>
      </dgm:t>
    </dgm:pt>
    <dgm:pt modelId="{F4EB30A9-40A4-464C-B6AA-4FFB8FCE32BB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Профицит – 8,3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0779A5E8-C868-456E-AC70-B43C4EB83CBA}" type="parTrans" cxnId="{C1992F0E-326D-428F-BF6F-D0ADFECE057C}">
      <dgm:prSet/>
      <dgm:spPr/>
      <dgm:t>
        <a:bodyPr/>
        <a:lstStyle/>
        <a:p>
          <a:endParaRPr lang="ru-RU"/>
        </a:p>
      </dgm:t>
    </dgm:pt>
    <dgm:pt modelId="{6E46602D-68DA-40EB-842D-5D427D242736}" type="sibTrans" cxnId="{C1992F0E-326D-428F-BF6F-D0ADFECE057C}">
      <dgm:prSet/>
      <dgm:spPr/>
      <dgm:t>
        <a:bodyPr/>
        <a:lstStyle/>
        <a:p>
          <a:endParaRPr lang="ru-RU"/>
        </a:p>
      </dgm:t>
    </dgm:pt>
    <dgm:pt modelId="{F02A753A-C7A2-4599-95A3-FCEB8D9335ED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Объем муниципального долга на 01.01.2021 – </a:t>
          </a:r>
        </a:p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16,9 млн. руб. 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CEE77C97-A250-4837-A1C7-A49B4C0F2424}" type="parTrans" cxnId="{72FDD9DF-7961-4D4F-83FF-B166BC3072B9}">
      <dgm:prSet/>
      <dgm:spPr/>
      <dgm:t>
        <a:bodyPr/>
        <a:lstStyle/>
        <a:p>
          <a:endParaRPr lang="ru-RU"/>
        </a:p>
      </dgm:t>
    </dgm:pt>
    <dgm:pt modelId="{64BA8D37-161D-4FD1-A366-39267F23B87E}" type="sibTrans" cxnId="{72FDD9DF-7961-4D4F-83FF-B166BC3072B9}">
      <dgm:prSet/>
      <dgm:spPr/>
      <dgm:t>
        <a:bodyPr/>
        <a:lstStyle/>
        <a:p>
          <a:endParaRPr lang="ru-RU"/>
        </a:p>
      </dgm:t>
    </dgm:pt>
    <dgm:pt modelId="{1B6E524C-587C-4019-A336-70B359EFBD90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Объем кредиторской задолженности– 8,8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C13A8C8E-9B05-4342-B9DF-425FF30B7C54}" type="parTrans" cxnId="{0FB446E4-1558-4D2F-95D9-04A1BA4CDD56}">
      <dgm:prSet/>
      <dgm:spPr/>
      <dgm:t>
        <a:bodyPr/>
        <a:lstStyle/>
        <a:p>
          <a:endParaRPr lang="ru-RU"/>
        </a:p>
      </dgm:t>
    </dgm:pt>
    <dgm:pt modelId="{1190BA31-CC0B-433A-97BB-781F20E9DC10}" type="sibTrans" cxnId="{0FB446E4-1558-4D2F-95D9-04A1BA4CDD56}">
      <dgm:prSet/>
      <dgm:spPr/>
      <dgm:t>
        <a:bodyPr/>
        <a:lstStyle/>
        <a:p>
          <a:endParaRPr lang="ru-RU"/>
        </a:p>
      </dgm:t>
    </dgm:pt>
    <dgm:pt modelId="{13EC22DB-36FF-4165-AE9E-E4CB8F999319}" type="pres">
      <dgm:prSet presAssocID="{450FCF78-28EB-476A-BE67-C3F5E3E9A8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27E3DE-3599-4DF9-ABF9-232874124770}" type="pres">
      <dgm:prSet presAssocID="{68A50CCB-D4C6-4327-998B-36D1B19E529D}" presName="parentLin" presStyleCnt="0"/>
      <dgm:spPr/>
      <dgm:t>
        <a:bodyPr/>
        <a:lstStyle/>
        <a:p>
          <a:endParaRPr lang="ru-RU"/>
        </a:p>
      </dgm:t>
    </dgm:pt>
    <dgm:pt modelId="{77271435-47C8-4D57-8314-CB04D9352A80}" type="pres">
      <dgm:prSet presAssocID="{68A50CCB-D4C6-4327-998B-36D1B19E529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D75C729-F952-4E05-8FE5-B2853FE9FCD1}" type="pres">
      <dgm:prSet presAssocID="{68A50CCB-D4C6-4327-998B-36D1B19E529D}" presName="parentText" presStyleLbl="node1" presStyleIdx="0" presStyleCnt="5" custLinFactX="5419" custLinFactNeighborX="100000" custLinFactNeighborY="-1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98E5E-5752-4B9F-AE5C-AE46F8F29178}" type="pres">
      <dgm:prSet presAssocID="{68A50CCB-D4C6-4327-998B-36D1B19E529D}" presName="negativeSpace" presStyleCnt="0"/>
      <dgm:spPr/>
      <dgm:t>
        <a:bodyPr/>
        <a:lstStyle/>
        <a:p>
          <a:endParaRPr lang="ru-RU"/>
        </a:p>
      </dgm:t>
    </dgm:pt>
    <dgm:pt modelId="{4D3AC3AA-9C21-4655-8CB3-C44D7C053F4F}" type="pres">
      <dgm:prSet presAssocID="{68A50CCB-D4C6-4327-998B-36D1B19E529D}" presName="childText" presStyleLbl="conFgAcc1" presStyleIdx="0" presStyleCnt="5" custLinFactNeighborX="388" custLinFactNeighborY="-9674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BA87BF0F-6758-4296-95F9-7ED3DBC9C4E2}" type="pres">
      <dgm:prSet presAssocID="{93926382-C70A-464F-BD8A-D61B7D74C1FD}" presName="spaceBetweenRectangles" presStyleCnt="0"/>
      <dgm:spPr/>
      <dgm:t>
        <a:bodyPr/>
        <a:lstStyle/>
        <a:p>
          <a:endParaRPr lang="ru-RU"/>
        </a:p>
      </dgm:t>
    </dgm:pt>
    <dgm:pt modelId="{5DAF5482-7507-4132-B144-6CC13684983A}" type="pres">
      <dgm:prSet presAssocID="{C5BA2C8A-8F65-4419-8B24-260BC4E24E98}" presName="parentLin" presStyleCnt="0"/>
      <dgm:spPr/>
      <dgm:t>
        <a:bodyPr/>
        <a:lstStyle/>
        <a:p>
          <a:endParaRPr lang="ru-RU"/>
        </a:p>
      </dgm:t>
    </dgm:pt>
    <dgm:pt modelId="{9FCABB0E-D403-4DF2-91D6-1E7326010BA5}" type="pres">
      <dgm:prSet presAssocID="{C5BA2C8A-8F65-4419-8B24-260BC4E24E9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B8ECC8B-0CEF-4CB8-A55B-6459FAF93D50}" type="pres">
      <dgm:prSet presAssocID="{C5BA2C8A-8F65-4419-8B24-260BC4E24E98}" presName="parentText" presStyleLbl="node1" presStyleIdx="1" presStyleCnt="5" custLinFactX="5419" custLinFactNeighborX="100000" custLinFactNeighborY="121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71A1F-DB95-41FD-A121-85EF69CDFAEB}" type="pres">
      <dgm:prSet presAssocID="{C5BA2C8A-8F65-4419-8B24-260BC4E24E98}" presName="negativeSpace" presStyleCnt="0"/>
      <dgm:spPr/>
      <dgm:t>
        <a:bodyPr/>
        <a:lstStyle/>
        <a:p>
          <a:endParaRPr lang="ru-RU"/>
        </a:p>
      </dgm:t>
    </dgm:pt>
    <dgm:pt modelId="{1554AA28-CA21-45D1-8E34-97C4D4B9224B}" type="pres">
      <dgm:prSet presAssocID="{C5BA2C8A-8F65-4419-8B24-260BC4E24E98}" presName="childText" presStyleLbl="conFgAcc1" presStyleIdx="1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46C69128-98F2-461D-AF51-BC70DA95C0A2}" type="pres">
      <dgm:prSet presAssocID="{5BA12081-6963-4B70-9D28-F54FB1428332}" presName="spaceBetweenRectangles" presStyleCnt="0"/>
      <dgm:spPr/>
      <dgm:t>
        <a:bodyPr/>
        <a:lstStyle/>
        <a:p>
          <a:endParaRPr lang="ru-RU"/>
        </a:p>
      </dgm:t>
    </dgm:pt>
    <dgm:pt modelId="{29D70EC5-44FC-460E-8A4B-FAA169B92C10}" type="pres">
      <dgm:prSet presAssocID="{F4EB30A9-40A4-464C-B6AA-4FFB8FCE32BB}" presName="parentLin" presStyleCnt="0"/>
      <dgm:spPr/>
      <dgm:t>
        <a:bodyPr/>
        <a:lstStyle/>
        <a:p>
          <a:endParaRPr lang="ru-RU"/>
        </a:p>
      </dgm:t>
    </dgm:pt>
    <dgm:pt modelId="{3342C049-BA1E-474D-BE0E-3AA95DD1EF5D}" type="pres">
      <dgm:prSet presAssocID="{F4EB30A9-40A4-464C-B6AA-4FFB8FCE32B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387EF5E-EB30-4E82-857F-AB5D3B973D41}" type="pres">
      <dgm:prSet presAssocID="{F4EB30A9-40A4-464C-B6AA-4FFB8FCE32BB}" presName="parentText" presStyleLbl="node1" presStyleIdx="2" presStyleCnt="5" custLinFactX="5419" custLinFactNeighborX="100000" custLinFactNeighborY="16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C07C3-BFDB-4EFA-A6DD-715051D60CD4}" type="pres">
      <dgm:prSet presAssocID="{F4EB30A9-40A4-464C-B6AA-4FFB8FCE32BB}" presName="negativeSpace" presStyleCnt="0"/>
      <dgm:spPr/>
      <dgm:t>
        <a:bodyPr/>
        <a:lstStyle/>
        <a:p>
          <a:endParaRPr lang="ru-RU"/>
        </a:p>
      </dgm:t>
    </dgm:pt>
    <dgm:pt modelId="{1E032C26-1B26-49A9-9C22-F48D929927F0}" type="pres">
      <dgm:prSet presAssocID="{F4EB30A9-40A4-464C-B6AA-4FFB8FCE32BB}" presName="childText" presStyleLbl="conFgAcc1" presStyleIdx="2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308E4B1E-DB0C-4EE9-9660-44A1E2C25AE9}" type="pres">
      <dgm:prSet presAssocID="{6E46602D-68DA-40EB-842D-5D427D242736}" presName="spaceBetweenRectangles" presStyleCnt="0"/>
      <dgm:spPr/>
      <dgm:t>
        <a:bodyPr/>
        <a:lstStyle/>
        <a:p>
          <a:endParaRPr lang="ru-RU"/>
        </a:p>
      </dgm:t>
    </dgm:pt>
    <dgm:pt modelId="{18C58DE7-6F3A-47FF-85E2-1D3C97C1C811}" type="pres">
      <dgm:prSet presAssocID="{F02A753A-C7A2-4599-95A3-FCEB8D9335ED}" presName="parentLin" presStyleCnt="0"/>
      <dgm:spPr/>
      <dgm:t>
        <a:bodyPr/>
        <a:lstStyle/>
        <a:p>
          <a:endParaRPr lang="ru-RU"/>
        </a:p>
      </dgm:t>
    </dgm:pt>
    <dgm:pt modelId="{53D729FF-F76D-4384-AEA2-9F41DCC4D5E4}" type="pres">
      <dgm:prSet presAssocID="{F02A753A-C7A2-4599-95A3-FCEB8D9335E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1EE5008-6860-4FBA-8F31-9EFB6EC1DBB4}" type="pres">
      <dgm:prSet presAssocID="{F02A753A-C7A2-4599-95A3-FCEB8D9335ED}" presName="parentText" presStyleLbl="node1" presStyleIdx="3" presStyleCnt="5" custScaleX="99162" custScaleY="124679" custLinFactX="5419" custLinFactNeighborX="100000" custLinFactNeighborY="123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C70B8-E9AF-4C39-95B4-AF5811445DD9}" type="pres">
      <dgm:prSet presAssocID="{F02A753A-C7A2-4599-95A3-FCEB8D9335ED}" presName="negativeSpace" presStyleCnt="0"/>
      <dgm:spPr/>
      <dgm:t>
        <a:bodyPr/>
        <a:lstStyle/>
        <a:p>
          <a:endParaRPr lang="ru-RU"/>
        </a:p>
      </dgm:t>
    </dgm:pt>
    <dgm:pt modelId="{5EBD327A-D323-4AA1-8D77-EE0C711F5CB5}" type="pres">
      <dgm:prSet presAssocID="{F02A753A-C7A2-4599-95A3-FCEB8D9335ED}" presName="childText" presStyleLbl="conFgAcc1" presStyleIdx="3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BCD9DCCC-B7EF-477D-B931-B99C5B187012}" type="pres">
      <dgm:prSet presAssocID="{64BA8D37-161D-4FD1-A366-39267F23B87E}" presName="spaceBetweenRectangles" presStyleCnt="0"/>
      <dgm:spPr/>
      <dgm:t>
        <a:bodyPr/>
        <a:lstStyle/>
        <a:p>
          <a:endParaRPr lang="ru-RU"/>
        </a:p>
      </dgm:t>
    </dgm:pt>
    <dgm:pt modelId="{BA0483A7-8355-47E4-B01D-152B5FC63E0C}" type="pres">
      <dgm:prSet presAssocID="{1B6E524C-587C-4019-A336-70B359EFBD90}" presName="parentLin" presStyleCnt="0"/>
      <dgm:spPr/>
      <dgm:t>
        <a:bodyPr/>
        <a:lstStyle/>
        <a:p>
          <a:endParaRPr lang="ru-RU"/>
        </a:p>
      </dgm:t>
    </dgm:pt>
    <dgm:pt modelId="{F818329B-55EF-4CEA-80F6-0FA20B037782}" type="pres">
      <dgm:prSet presAssocID="{1B6E524C-587C-4019-A336-70B359EFBD9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84DBFF2-B86C-4611-8931-A64007714A76}" type="pres">
      <dgm:prSet presAssocID="{1B6E524C-587C-4019-A336-70B359EFBD90}" presName="parentText" presStyleLbl="node1" presStyleIdx="4" presStyleCnt="5" custScaleY="139077" custLinFactX="5419" custLinFactNeighborX="100000" custLinFactNeighborY="165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184AE-8C6C-4EE5-893B-DABB442D1FB2}" type="pres">
      <dgm:prSet presAssocID="{1B6E524C-587C-4019-A336-70B359EFBD90}" presName="negativeSpace" presStyleCnt="0"/>
      <dgm:spPr/>
      <dgm:t>
        <a:bodyPr/>
        <a:lstStyle/>
        <a:p>
          <a:endParaRPr lang="ru-RU"/>
        </a:p>
      </dgm:t>
    </dgm:pt>
    <dgm:pt modelId="{3F6EFA3D-1435-4A67-B446-BBB0F821000C}" type="pres">
      <dgm:prSet presAssocID="{1B6E524C-587C-4019-A336-70B359EFBD90}" presName="childText" presStyleLbl="conFgAcc1" presStyleIdx="4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25E2AAF2-C22A-4965-BBE9-B4A2A4966F88}" type="presOf" srcId="{F4EB30A9-40A4-464C-B6AA-4FFB8FCE32BB}" destId="{6387EF5E-EB30-4E82-857F-AB5D3B973D41}" srcOrd="1" destOrd="0" presId="urn:microsoft.com/office/officeart/2005/8/layout/list1"/>
    <dgm:cxn modelId="{FD3117AD-CE95-4014-8220-FFF6C515B940}" type="presOf" srcId="{F02A753A-C7A2-4599-95A3-FCEB8D9335ED}" destId="{53D729FF-F76D-4384-AEA2-9F41DCC4D5E4}" srcOrd="0" destOrd="0" presId="urn:microsoft.com/office/officeart/2005/8/layout/list1"/>
    <dgm:cxn modelId="{ADF2F193-CB02-4355-A639-F398991841D9}" type="presOf" srcId="{1B6E524C-587C-4019-A336-70B359EFBD90}" destId="{F818329B-55EF-4CEA-80F6-0FA20B037782}" srcOrd="0" destOrd="0" presId="urn:microsoft.com/office/officeart/2005/8/layout/list1"/>
    <dgm:cxn modelId="{098BEAE7-DA14-4C16-A874-6E933AAD8D2D}" type="presOf" srcId="{C5BA2C8A-8F65-4419-8B24-260BC4E24E98}" destId="{7B8ECC8B-0CEF-4CB8-A55B-6459FAF93D50}" srcOrd="1" destOrd="0" presId="urn:microsoft.com/office/officeart/2005/8/layout/list1"/>
    <dgm:cxn modelId="{C1992F0E-326D-428F-BF6F-D0ADFECE057C}" srcId="{450FCF78-28EB-476A-BE67-C3F5E3E9A840}" destId="{F4EB30A9-40A4-464C-B6AA-4FFB8FCE32BB}" srcOrd="2" destOrd="0" parTransId="{0779A5E8-C868-456E-AC70-B43C4EB83CBA}" sibTransId="{6E46602D-68DA-40EB-842D-5D427D242736}"/>
    <dgm:cxn modelId="{AA0675C4-6AB7-4874-8030-1D8A55AA8F20}" type="presOf" srcId="{68A50CCB-D4C6-4327-998B-36D1B19E529D}" destId="{77271435-47C8-4D57-8314-CB04D9352A80}" srcOrd="0" destOrd="0" presId="urn:microsoft.com/office/officeart/2005/8/layout/list1"/>
    <dgm:cxn modelId="{35EA3670-FC3D-4423-B4F1-3CB63E340797}" type="presOf" srcId="{F02A753A-C7A2-4599-95A3-FCEB8D9335ED}" destId="{E1EE5008-6860-4FBA-8F31-9EFB6EC1DBB4}" srcOrd="1" destOrd="0" presId="urn:microsoft.com/office/officeart/2005/8/layout/list1"/>
    <dgm:cxn modelId="{95C3037C-3D51-456B-B003-80C51A162DE5}" type="presOf" srcId="{1B6E524C-587C-4019-A336-70B359EFBD90}" destId="{484DBFF2-B86C-4611-8931-A64007714A76}" srcOrd="1" destOrd="0" presId="urn:microsoft.com/office/officeart/2005/8/layout/list1"/>
    <dgm:cxn modelId="{0FB446E4-1558-4D2F-95D9-04A1BA4CDD56}" srcId="{450FCF78-28EB-476A-BE67-C3F5E3E9A840}" destId="{1B6E524C-587C-4019-A336-70B359EFBD90}" srcOrd="4" destOrd="0" parTransId="{C13A8C8E-9B05-4342-B9DF-425FF30B7C54}" sibTransId="{1190BA31-CC0B-433A-97BB-781F20E9DC10}"/>
    <dgm:cxn modelId="{97EA9755-6089-42C1-BC08-FCD025AAD59C}" type="presOf" srcId="{F4EB30A9-40A4-464C-B6AA-4FFB8FCE32BB}" destId="{3342C049-BA1E-474D-BE0E-3AA95DD1EF5D}" srcOrd="0" destOrd="0" presId="urn:microsoft.com/office/officeart/2005/8/layout/list1"/>
    <dgm:cxn modelId="{2B257D85-A7E6-4AEE-B714-C05E6452A676}" type="presOf" srcId="{68A50CCB-D4C6-4327-998B-36D1B19E529D}" destId="{6D75C729-F952-4E05-8FE5-B2853FE9FCD1}" srcOrd="1" destOrd="0" presId="urn:microsoft.com/office/officeart/2005/8/layout/list1"/>
    <dgm:cxn modelId="{3FB2E71C-0A99-4FD6-93F4-8CD9BF820E88}" type="presOf" srcId="{450FCF78-28EB-476A-BE67-C3F5E3E9A840}" destId="{13EC22DB-36FF-4165-AE9E-E4CB8F999319}" srcOrd="0" destOrd="0" presId="urn:microsoft.com/office/officeart/2005/8/layout/list1"/>
    <dgm:cxn modelId="{F207BC11-8A93-4A58-A871-E33B683B8138}" srcId="{450FCF78-28EB-476A-BE67-C3F5E3E9A840}" destId="{68A50CCB-D4C6-4327-998B-36D1B19E529D}" srcOrd="0" destOrd="0" parTransId="{5349BA6C-0867-49AE-88B2-8FA3193C10D1}" sibTransId="{93926382-C70A-464F-BD8A-D61B7D74C1FD}"/>
    <dgm:cxn modelId="{1C31C722-5D57-4E71-AB30-23F95F2A57F3}" type="presOf" srcId="{C5BA2C8A-8F65-4419-8B24-260BC4E24E98}" destId="{9FCABB0E-D403-4DF2-91D6-1E7326010BA5}" srcOrd="0" destOrd="0" presId="urn:microsoft.com/office/officeart/2005/8/layout/list1"/>
    <dgm:cxn modelId="{CC971E1C-ED32-4FEA-9DDA-FB011E5C0C4B}" srcId="{450FCF78-28EB-476A-BE67-C3F5E3E9A840}" destId="{C5BA2C8A-8F65-4419-8B24-260BC4E24E98}" srcOrd="1" destOrd="0" parTransId="{75ECCD84-6732-4394-829D-086F54BFB2B7}" sibTransId="{5BA12081-6963-4B70-9D28-F54FB1428332}"/>
    <dgm:cxn modelId="{72FDD9DF-7961-4D4F-83FF-B166BC3072B9}" srcId="{450FCF78-28EB-476A-BE67-C3F5E3E9A840}" destId="{F02A753A-C7A2-4599-95A3-FCEB8D9335ED}" srcOrd="3" destOrd="0" parTransId="{CEE77C97-A250-4837-A1C7-A49B4C0F2424}" sibTransId="{64BA8D37-161D-4FD1-A366-39267F23B87E}"/>
    <dgm:cxn modelId="{E67643B6-708D-44F7-B38B-0CE84CA52BD4}" type="presParOf" srcId="{13EC22DB-36FF-4165-AE9E-E4CB8F999319}" destId="{C027E3DE-3599-4DF9-ABF9-232874124770}" srcOrd="0" destOrd="0" presId="urn:microsoft.com/office/officeart/2005/8/layout/list1"/>
    <dgm:cxn modelId="{A1DAB53A-20EE-4BF9-9F2E-47A1AE8CCD54}" type="presParOf" srcId="{C027E3DE-3599-4DF9-ABF9-232874124770}" destId="{77271435-47C8-4D57-8314-CB04D9352A80}" srcOrd="0" destOrd="0" presId="urn:microsoft.com/office/officeart/2005/8/layout/list1"/>
    <dgm:cxn modelId="{5C89378B-2152-44C7-A636-D3900AAC4293}" type="presParOf" srcId="{C027E3DE-3599-4DF9-ABF9-232874124770}" destId="{6D75C729-F952-4E05-8FE5-B2853FE9FCD1}" srcOrd="1" destOrd="0" presId="urn:microsoft.com/office/officeart/2005/8/layout/list1"/>
    <dgm:cxn modelId="{6F5D9553-5CEB-4AFB-B002-B5EFA323EC97}" type="presParOf" srcId="{13EC22DB-36FF-4165-AE9E-E4CB8F999319}" destId="{28E98E5E-5752-4B9F-AE5C-AE46F8F29178}" srcOrd="1" destOrd="0" presId="urn:microsoft.com/office/officeart/2005/8/layout/list1"/>
    <dgm:cxn modelId="{BFB748E3-17F8-4D3B-BEB1-AF9F6188B531}" type="presParOf" srcId="{13EC22DB-36FF-4165-AE9E-E4CB8F999319}" destId="{4D3AC3AA-9C21-4655-8CB3-C44D7C053F4F}" srcOrd="2" destOrd="0" presId="urn:microsoft.com/office/officeart/2005/8/layout/list1"/>
    <dgm:cxn modelId="{68E2A29F-0AE8-4900-998A-C465DDA90A26}" type="presParOf" srcId="{13EC22DB-36FF-4165-AE9E-E4CB8F999319}" destId="{BA87BF0F-6758-4296-95F9-7ED3DBC9C4E2}" srcOrd="3" destOrd="0" presId="urn:microsoft.com/office/officeart/2005/8/layout/list1"/>
    <dgm:cxn modelId="{E180C7FC-6B33-486A-A564-2AAF641D18C0}" type="presParOf" srcId="{13EC22DB-36FF-4165-AE9E-E4CB8F999319}" destId="{5DAF5482-7507-4132-B144-6CC13684983A}" srcOrd="4" destOrd="0" presId="urn:microsoft.com/office/officeart/2005/8/layout/list1"/>
    <dgm:cxn modelId="{916FE770-2056-4346-86E1-87F27BABAD58}" type="presParOf" srcId="{5DAF5482-7507-4132-B144-6CC13684983A}" destId="{9FCABB0E-D403-4DF2-91D6-1E7326010BA5}" srcOrd="0" destOrd="0" presId="urn:microsoft.com/office/officeart/2005/8/layout/list1"/>
    <dgm:cxn modelId="{A7A9D6F5-0B90-4831-A908-3E2C9E00A9A4}" type="presParOf" srcId="{5DAF5482-7507-4132-B144-6CC13684983A}" destId="{7B8ECC8B-0CEF-4CB8-A55B-6459FAF93D50}" srcOrd="1" destOrd="0" presId="urn:microsoft.com/office/officeart/2005/8/layout/list1"/>
    <dgm:cxn modelId="{1C4EA2CA-5564-4022-A325-969BAA5C0316}" type="presParOf" srcId="{13EC22DB-36FF-4165-AE9E-E4CB8F999319}" destId="{3E671A1F-DB95-41FD-A121-85EF69CDFAEB}" srcOrd="5" destOrd="0" presId="urn:microsoft.com/office/officeart/2005/8/layout/list1"/>
    <dgm:cxn modelId="{DA9135E5-E965-4BF4-8FD2-0EC7A7783DFE}" type="presParOf" srcId="{13EC22DB-36FF-4165-AE9E-E4CB8F999319}" destId="{1554AA28-CA21-45D1-8E34-97C4D4B9224B}" srcOrd="6" destOrd="0" presId="urn:microsoft.com/office/officeart/2005/8/layout/list1"/>
    <dgm:cxn modelId="{D4878FC9-F01F-4A94-BD8E-A4C92EF4C5B6}" type="presParOf" srcId="{13EC22DB-36FF-4165-AE9E-E4CB8F999319}" destId="{46C69128-98F2-461D-AF51-BC70DA95C0A2}" srcOrd="7" destOrd="0" presId="urn:microsoft.com/office/officeart/2005/8/layout/list1"/>
    <dgm:cxn modelId="{795BBC1C-50CA-48CE-B4C2-8BF6035941E8}" type="presParOf" srcId="{13EC22DB-36FF-4165-AE9E-E4CB8F999319}" destId="{29D70EC5-44FC-460E-8A4B-FAA169B92C10}" srcOrd="8" destOrd="0" presId="urn:microsoft.com/office/officeart/2005/8/layout/list1"/>
    <dgm:cxn modelId="{02547833-82D0-4F77-959F-E75F7E5F10C1}" type="presParOf" srcId="{29D70EC5-44FC-460E-8A4B-FAA169B92C10}" destId="{3342C049-BA1E-474D-BE0E-3AA95DD1EF5D}" srcOrd="0" destOrd="0" presId="urn:microsoft.com/office/officeart/2005/8/layout/list1"/>
    <dgm:cxn modelId="{32FB209E-FEC4-4541-8F48-0E0BACF06C1D}" type="presParOf" srcId="{29D70EC5-44FC-460E-8A4B-FAA169B92C10}" destId="{6387EF5E-EB30-4E82-857F-AB5D3B973D41}" srcOrd="1" destOrd="0" presId="urn:microsoft.com/office/officeart/2005/8/layout/list1"/>
    <dgm:cxn modelId="{1F40F92D-BE7B-4F3C-A77D-D80705587CD6}" type="presParOf" srcId="{13EC22DB-36FF-4165-AE9E-E4CB8F999319}" destId="{093C07C3-BFDB-4EFA-A6DD-715051D60CD4}" srcOrd="9" destOrd="0" presId="urn:microsoft.com/office/officeart/2005/8/layout/list1"/>
    <dgm:cxn modelId="{A6984929-906C-4E4B-8C4F-2EE81FB3E25A}" type="presParOf" srcId="{13EC22DB-36FF-4165-AE9E-E4CB8F999319}" destId="{1E032C26-1B26-49A9-9C22-F48D929927F0}" srcOrd="10" destOrd="0" presId="urn:microsoft.com/office/officeart/2005/8/layout/list1"/>
    <dgm:cxn modelId="{886074E2-CAB6-4DA2-8BA1-53D95450E9ED}" type="presParOf" srcId="{13EC22DB-36FF-4165-AE9E-E4CB8F999319}" destId="{308E4B1E-DB0C-4EE9-9660-44A1E2C25AE9}" srcOrd="11" destOrd="0" presId="urn:microsoft.com/office/officeart/2005/8/layout/list1"/>
    <dgm:cxn modelId="{168611E7-5ABD-4346-A827-1AE0B7FF7397}" type="presParOf" srcId="{13EC22DB-36FF-4165-AE9E-E4CB8F999319}" destId="{18C58DE7-6F3A-47FF-85E2-1D3C97C1C811}" srcOrd="12" destOrd="0" presId="urn:microsoft.com/office/officeart/2005/8/layout/list1"/>
    <dgm:cxn modelId="{8D9D345C-2F4B-4AEC-B92F-A4BB733F5E4E}" type="presParOf" srcId="{18C58DE7-6F3A-47FF-85E2-1D3C97C1C811}" destId="{53D729FF-F76D-4384-AEA2-9F41DCC4D5E4}" srcOrd="0" destOrd="0" presId="urn:microsoft.com/office/officeart/2005/8/layout/list1"/>
    <dgm:cxn modelId="{E315C442-D39C-4FE5-94AF-9CFF6838C053}" type="presParOf" srcId="{18C58DE7-6F3A-47FF-85E2-1D3C97C1C811}" destId="{E1EE5008-6860-4FBA-8F31-9EFB6EC1DBB4}" srcOrd="1" destOrd="0" presId="urn:microsoft.com/office/officeart/2005/8/layout/list1"/>
    <dgm:cxn modelId="{22F65891-94D3-4F6E-984E-F72925CBC4A7}" type="presParOf" srcId="{13EC22DB-36FF-4165-AE9E-E4CB8F999319}" destId="{784C70B8-E9AF-4C39-95B4-AF5811445DD9}" srcOrd="13" destOrd="0" presId="urn:microsoft.com/office/officeart/2005/8/layout/list1"/>
    <dgm:cxn modelId="{A5ADDE2F-0238-4B2D-A410-E59A431107B4}" type="presParOf" srcId="{13EC22DB-36FF-4165-AE9E-E4CB8F999319}" destId="{5EBD327A-D323-4AA1-8D77-EE0C711F5CB5}" srcOrd="14" destOrd="0" presId="urn:microsoft.com/office/officeart/2005/8/layout/list1"/>
    <dgm:cxn modelId="{A9BB4563-A9E8-4E8A-873B-D217381606CC}" type="presParOf" srcId="{13EC22DB-36FF-4165-AE9E-E4CB8F999319}" destId="{BCD9DCCC-B7EF-477D-B931-B99C5B187012}" srcOrd="15" destOrd="0" presId="urn:microsoft.com/office/officeart/2005/8/layout/list1"/>
    <dgm:cxn modelId="{2810A2AD-CAF6-43CF-BC70-8617461FFF60}" type="presParOf" srcId="{13EC22DB-36FF-4165-AE9E-E4CB8F999319}" destId="{BA0483A7-8355-47E4-B01D-152B5FC63E0C}" srcOrd="16" destOrd="0" presId="urn:microsoft.com/office/officeart/2005/8/layout/list1"/>
    <dgm:cxn modelId="{243D8610-4705-4ACB-ABAE-8A6148847A5A}" type="presParOf" srcId="{BA0483A7-8355-47E4-B01D-152B5FC63E0C}" destId="{F818329B-55EF-4CEA-80F6-0FA20B037782}" srcOrd="0" destOrd="0" presId="urn:microsoft.com/office/officeart/2005/8/layout/list1"/>
    <dgm:cxn modelId="{892618C2-FA26-4715-BD2C-4568AC160492}" type="presParOf" srcId="{BA0483A7-8355-47E4-B01D-152B5FC63E0C}" destId="{484DBFF2-B86C-4611-8931-A64007714A76}" srcOrd="1" destOrd="0" presId="urn:microsoft.com/office/officeart/2005/8/layout/list1"/>
    <dgm:cxn modelId="{E34B6785-EA07-4670-BC97-C76632F2699C}" type="presParOf" srcId="{13EC22DB-36FF-4165-AE9E-E4CB8F999319}" destId="{33F184AE-8C6C-4EE5-893B-DABB442D1FB2}" srcOrd="17" destOrd="0" presId="urn:microsoft.com/office/officeart/2005/8/layout/list1"/>
    <dgm:cxn modelId="{336CF619-FD27-41EB-9B4A-8C002EA46DBA}" type="presParOf" srcId="{13EC22DB-36FF-4165-AE9E-E4CB8F999319}" destId="{3F6EFA3D-1435-4A67-B446-BBB0F821000C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0.83594</cdr:x>
      <cdr:y>0.02564</cdr:y>
    </cdr:from>
    <cdr:to>
      <cdr:x>0.92188</cdr:x>
      <cdr:y>0.05128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643866" y="142876"/>
          <a:ext cx="785818" cy="1428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0A22E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Franklin Gothic Book"/>
            </a:defRPr>
          </a:lvl9pPr>
        </a:lstStyle>
        <a:p xmlns:a="http://schemas.openxmlformats.org/drawingml/2006/main">
          <a:pPr algn="ctr"/>
          <a:r>
            <a:rPr lang="ru-RU" sz="1100" dirty="0" smtClean="0">
              <a:solidFill>
                <a:sysClr val="windowText" lastClr="000000"/>
              </a:solidFill>
            </a:rPr>
            <a:t>млн.руб.</a:t>
          </a:r>
          <a:endParaRPr lang="ru-RU" sz="11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0.30535</cdr:x>
      <cdr:y>0.04008</cdr:y>
    </cdr:from>
    <cdr:to>
      <cdr:x>0.78194</cdr:x>
      <cdr:y>0.19707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584315">
          <a:off x="2608890" y="200605"/>
          <a:ext cx="4071966" cy="78581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Уменьшение на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,4 млн.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912E0-8534-4781-84DB-8110EE04B802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221BF-1403-41B6-9B7B-AD46713C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221BF-1403-41B6-9B7B-AD46713CB44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AAEEA4-D4C2-4235-B931-96D26952FFA4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200" dirty="0" smtClean="0"/>
              <a:t>«</a:t>
            </a: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ОБ ИТОГАХ ИСПОЛНЕНИЯ районного БЮДЖЕТА муниципального района «Чернышевский район» за 2020 ГОД И ЗАДАЧАХ ФИНАНСОВЫХ ОРГАНОВ </a:t>
            </a:r>
            <a:br>
              <a:rPr lang="ru-RU" sz="4200" b="1" dirty="0" smtClean="0">
                <a:latin typeface="Arial" pitchFamily="34" charset="0"/>
                <a:cs typeface="Arial" pitchFamily="34" charset="0"/>
              </a:rPr>
            </a:b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НА 2021 ГОД»</a:t>
            </a:r>
            <a:endParaRPr lang="ru-RU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ДОКЛАД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ПОВЫШЕНИЕ ЗАРАБОТНОЙ ПЛАТЫ В БЮДЖЕТНОЙ СФЕРЕ В СООТВЕТСТВИИ И ИЗМЕНЕНИЕМ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мрот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в 2020 году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428736"/>
          <a:ext cx="835824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143900" y="1214422"/>
            <a:ext cx="785818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руб.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Объем финансовой помощи бюджетам поселений из бюджета муниципального района "Чернышевский район" за счет средств федерального, краевого бюджетов и средств бюджета района за 2020 год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93371"/>
          <a:ext cx="8715436" cy="5494638"/>
        </p:xfrm>
        <a:graphic>
          <a:graphicData uri="http://schemas.openxmlformats.org/drawingml/2006/table">
            <a:tbl>
              <a:tblPr/>
              <a:tblGrid>
                <a:gridCol w="7459822"/>
                <a:gridCol w="1255614"/>
              </a:tblGrid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дотаций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дотаций на выравнивание уровня бюджетной обеспеченности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бюджетов за счет средств районного бюджета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Резервный фонд администрации МР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на выполнение передаваемых полномочий по заключенным соглашениям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на заработную плату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на ремонт улично-дорожной сети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на подготовку к ОЗП КБ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на ликвидацию мест несанкционированного размещения отходов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на приведение в нормативное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состояние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центральных улиц, обустройство освещения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 на реализацию мероприятий по благоустройству сельских территорий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Субсидия  на поддержку формирования современной городской среды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трансферты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ликвидацию ЧС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безвозмездных на 2020 год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Структура  исполнения расходов районного бюджета муниципального района «Чернышевский район»  за 2019, 2020 г.г.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142984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500045"/>
          <a:ext cx="8643999" cy="6144138"/>
        </p:xfrm>
        <a:graphic>
          <a:graphicData uri="http://schemas.openxmlformats.org/drawingml/2006/table">
            <a:tbl>
              <a:tblPr/>
              <a:tblGrid>
                <a:gridCol w="5197114"/>
                <a:gridCol w="40124"/>
                <a:gridCol w="1692248"/>
                <a:gridCol w="1714513"/>
              </a:tblGrid>
              <a:tr h="5664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Реализация мероприятий национальных проектов на территории муниципального района "Чернышевский район" в 2020 году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направления расходования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ассигнования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кассового расхода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создание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 (МДOУ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"Зернышко"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с.Алеур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13,00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13,00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89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создание в общеобразовательных организациях, расположенных в сельской местности и малых городах, условий для занятий физической культурой и спортом (МОУ СОШ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с.Икшица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2,10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2,10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9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реализацию программ формирования современной городской среды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15,10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15,10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456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государственную поддержку отрасли культуры (оснащение образовательных учреждений в сфере культуры (детских школ искусств по видам искусств и училищ) музыкальными инструментами, оборудованием и учебными материалами) МУ ДОД Детская школа искусств п.Чернышевск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2,80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2,80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государственную поддержку отрасли культуры (создание и модернизация учреждений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культурно-досугового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типа в сельской местности, включая строительство, реконструкцию и капитальный ремонт зданий (в части текущих расходов)) ДК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с.Байгул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5,20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5,20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8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мероприятиям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38,20 </a:t>
                      </a:r>
                    </a:p>
                  </a:txBody>
                  <a:tcPr marL="7362" marR="7362" marT="73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38,20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на реализацию мероприятий планов социального развития центров экономического роста субъектов Российской Федерации, входящих в состав Дальневосточного федерального округа (ремонт автодорог)</a:t>
                      </a: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10,60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10,60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8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мероприятиям</a:t>
                      </a: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10,60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10,60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85728"/>
          <a:ext cx="8786874" cy="6082703"/>
        </p:xfrm>
        <a:graphic>
          <a:graphicData uri="http://schemas.openxmlformats.org/drawingml/2006/table">
            <a:tbl>
              <a:tblPr/>
              <a:tblGrid>
                <a:gridCol w="6500858"/>
                <a:gridCol w="1214446"/>
                <a:gridCol w="1071570"/>
              </a:tblGrid>
              <a:tr h="37025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Реализация мероприятий плана социального развития центров экономического роста Забайкальского края</a:t>
                      </a: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7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Реализация мероприятий государственных программ на территории муниципального района "Чернышевский район" в 2020 году</a:t>
                      </a: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мероприятия государственной программы Российской Федерации "Доступная среда" (МДОУ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№ 28 п.Чернышевск) 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2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субъектов Российской Федерации, возникающих при реализации мероприятий по модернизации региональных и муниципальных детских школ искусств по видам искусств (МУ ДОД Детская школа искусств п.Чернышевск)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10,70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10,70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9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и городских округов на модернизация объектов теплоэнергетики и капитальный ремонт объектов коммунальной инфраструктуры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10,30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5,90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73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благоустройство зданий государственных и муниципальных общеобразовательных организаций в целях соблюдения требований к воздушно-тепловому режиму, водоснабжению и канализации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22,30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22,30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0,40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0,40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52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государственную поддержку отрасли культуры (подключение библиотек к информационно-телекоммуникационной сети "Интернет" и развитие библиотечного дела с учетом задачи расширения информационных технологий и оцифровки)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1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реализацию мероприятий по обеспечению жильем молодых семей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6,30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6,30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комплексного развития сельских территорий</a:t>
                      </a:r>
                    </a:p>
                  </a:txBody>
                  <a:tcPr marL="5093" marR="5093" marT="50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53,40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93" marR="5093" marT="5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49,00 </a:t>
                      </a:r>
                    </a:p>
                  </a:txBody>
                  <a:tcPr marL="5093" marR="5093" marT="5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43"/>
          <a:ext cx="8929749" cy="6663298"/>
        </p:xfrm>
        <a:graphic>
          <a:graphicData uri="http://schemas.openxmlformats.org/drawingml/2006/table">
            <a:tbl>
              <a:tblPr/>
              <a:tblGrid>
                <a:gridCol w="785818"/>
                <a:gridCol w="5429288"/>
                <a:gridCol w="1143008"/>
                <a:gridCol w="857256"/>
                <a:gridCol w="714379"/>
              </a:tblGrid>
              <a:tr h="2425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Исполнение расходной части бюджета муниципального района "Чернышевский район" за 2020 год</a:t>
                      </a:r>
                    </a:p>
                  </a:txBody>
                  <a:tcPr marL="3661" marR="3661" marT="3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61" marR="3661" marT="3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61" marR="3661" marT="3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61" marR="3661" marT="3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61" marR="3661" marT="3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3661" marR="3661" marT="3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2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Разделы, </a:t>
                      </a:r>
                      <a:endParaRPr lang="ru-RU" sz="8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подразделы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Уточненный план на 01.01.2021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Исполнение </a:t>
                      </a:r>
                      <a:endParaRPr lang="ru-RU" sz="7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700" b="1" i="0" u="none" strike="noStrike" dirty="0" smtClean="0">
                          <a:latin typeface="Times New Roman"/>
                        </a:rPr>
                        <a:t>на </a:t>
                      </a:r>
                      <a:r>
                        <a:rPr lang="ru-RU" sz="700" b="1" i="0" u="none" strike="noStrike" dirty="0">
                          <a:latin typeface="Times New Roman"/>
                        </a:rPr>
                        <a:t>01.01.2021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>
                          <a:latin typeface="Times New Roman"/>
                        </a:rPr>
                        <a:t>исполнения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5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99,93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0102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0103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Функционирование законодательных (представительных) органов госудрственной власти и представительных органов муниципальных образований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0104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99,79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0106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0113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0300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0309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94,86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0409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94,77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0412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0502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96,96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0701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204,55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94,28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0702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541,30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97,54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0703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Дополнительное образование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99,21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0709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0801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Культура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0804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99,96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1003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1004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99,95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1006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99,98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1101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1102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99,98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1301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1401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Дотации на выравнивание бюджетной обеспеченности субъектов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РФ</a:t>
                      </a:r>
                      <a:r>
                        <a:rPr lang="ru-RU" sz="8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муниципальных образований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1402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Иные дотации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1403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99,99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1 149,54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1 118,40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97,29</a:t>
                      </a:r>
                    </a:p>
                  </a:txBody>
                  <a:tcPr marL="3661" marR="3661" marT="3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кредиторской задолженности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495424"/>
          <a:ext cx="8543955" cy="5005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долговые обязательства, отраженные в муниципальной долговой книге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1643050"/>
          <a:ext cx="71438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471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в сфере финансов на 2021 год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000108"/>
            <a:ext cx="8643998" cy="57150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/>
                <a:ea typeface="Calibri"/>
              </a:rPr>
              <a:t>-неукоснительное соблюдение условий соглашений о предоставлении дотации на выравнивание бюджетной обеспеченности муниципальных районов (городских округов) Забайкальского края из бюджета Забайкальского края, о реструктуризации задолженности по бюджетным кредитам;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285992"/>
            <a:ext cx="8643998" cy="21431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/>
                <a:ea typeface="Calibri"/>
              </a:rPr>
              <a:t>-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вовлечение в налоговый оборот объектов недвижимости;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1643050"/>
            <a:ext cx="8643998" cy="57150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/>
                <a:ea typeface="Calibri"/>
              </a:rPr>
              <a:t>-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повышение результативности и эффективности реализации комплексных планов мероприятий по мобилизации доходов в консолидированные бюджеты муниципальных районов (городских округов), контролю за соблюдением финансовой, бюджетной и налоговой дисциплины;</a:t>
            </a:r>
          </a:p>
          <a:p>
            <a:pPr lvl="0"/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2571744"/>
            <a:ext cx="8643998" cy="28575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12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</a:rPr>
              <a:t>постановка на учет имущества новых плательщиков;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3643314"/>
            <a:ext cx="8643998" cy="3571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2060"/>
              </a:solidFill>
              <a:latin typeface="Times New Roman"/>
              <a:ea typeface="Calibri"/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-системную </a:t>
            </a:r>
            <a:r>
              <a:rPr lang="ru-RU" sz="1200" dirty="0" smtClean="0">
                <a:solidFill>
                  <a:srgbClr val="002060"/>
                </a:solidFill>
              </a:rPr>
              <a:t>работу муниципальных комиссий по мобилизации доходов в местный бюджет, легализации объектов налогообложения и «теневой» заработной платы;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2928934"/>
            <a:ext cx="8643998" cy="64294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2060"/>
                </a:solidFill>
              </a:rPr>
              <a:t>-</a:t>
            </a:r>
            <a:r>
              <a:rPr lang="ru-RU" sz="1300" dirty="0" smtClean="0">
                <a:solidFill>
                  <a:srgbClr val="002060"/>
                </a:solidFill>
              </a:rPr>
              <a:t>осуществление муниципального земельного контроля по выявлению фактов использования земель не по целевому назначению, нарушений земельного законодательства в части самовольного занятия земельных участков или использования их без оформленных в установленном порядке правоустанавливающих документов</a:t>
            </a:r>
            <a:r>
              <a:rPr lang="ru-RU" sz="1300" dirty="0" smtClean="0"/>
              <a:t>;</a:t>
            </a:r>
            <a:endParaRPr lang="ru-RU" sz="1300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44" y="4071942"/>
            <a:ext cx="8643998" cy="21431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002060"/>
                </a:solidFill>
              </a:rPr>
              <a:t>-организацию работы по введению средств самообложения граждан в муниципальных образованиях Забайкальского края;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44" y="4357694"/>
            <a:ext cx="8643998" cy="21431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2060"/>
                </a:solidFill>
              </a:rPr>
              <a:t>-своевременное финансирование первоочередных расходных обязательств муниципальных образований</a:t>
            </a:r>
            <a:r>
              <a:rPr lang="ru-RU" sz="1400" dirty="0" smtClean="0"/>
              <a:t>;</a:t>
            </a: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844" y="4643446"/>
            <a:ext cx="8643998" cy="28575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1400" dirty="0" smtClean="0">
              <a:solidFill>
                <a:srgbClr val="002060"/>
              </a:solidFill>
            </a:endParaRPr>
          </a:p>
          <a:p>
            <a:pPr lvl="0"/>
            <a:r>
              <a:rPr lang="ru-RU" sz="1400" dirty="0" smtClean="0">
                <a:solidFill>
                  <a:srgbClr val="002060"/>
                </a:solidFill>
              </a:rPr>
              <a:t>-проведение сплошной инвентаризации расходных обязательств местных бюджетов;</a:t>
            </a: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2844" y="5072074"/>
            <a:ext cx="8643998" cy="78584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rgbClr val="002060"/>
                </a:solidFill>
                <a:latin typeface="Times New Roman"/>
                <a:ea typeface="Calibri"/>
              </a:rPr>
              <a:t>-</a:t>
            </a:r>
          </a:p>
          <a:p>
            <a:pPr lvl="0"/>
            <a:r>
              <a:rPr lang="ru-RU" sz="1200" dirty="0" smtClean="0">
                <a:solidFill>
                  <a:srgbClr val="002060"/>
                </a:solidFill>
              </a:rPr>
              <a:t> -недопущение принятия решений об увеличении фонда оплаты труда работников органов местного самоуправления и муниципальных учреждений на уровень превышающий темпы и (или) сроки повышения оплаты труда работников органов государственной власти и государственных учреждений и не превышение фонда оплаты труда, согласованного при рассмотрении параметров бюджета на 2021 год;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44" y="5929330"/>
            <a:ext cx="8643998" cy="28575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rgbClr val="002060"/>
                </a:solidFill>
              </a:rPr>
              <a:t>-снижение уровня муниципального долга;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6357958"/>
            <a:ext cx="8643998" cy="28575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rgbClr val="002060"/>
                </a:solidFill>
              </a:rPr>
              <a:t>-осуществление муниципального финансового контроля;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7181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Спасибо </a:t>
            </a:r>
            <a:br>
              <a:rPr lang="ru-RU" sz="5400" dirty="0" smtClean="0"/>
            </a:br>
            <a:r>
              <a:rPr lang="ru-RU" sz="5400" dirty="0" smtClean="0"/>
              <a:t>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142852"/>
            <a:ext cx="7659688" cy="790575"/>
          </a:xfrm>
        </p:spPr>
        <p:txBody>
          <a:bodyPr anchor="ctr">
            <a:noAutofit/>
          </a:bodyPr>
          <a:lstStyle/>
          <a:p>
            <a:pPr marL="180975" algn="ctr"/>
            <a:r>
              <a:rPr lang="ru-RU" altLang="zh-CN" sz="22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Исполнение РАЙОННОГО бюджета муниципального района «Чернышевский район» в 2020 году</a:t>
            </a:r>
            <a:endParaRPr lang="ru-RU" sz="2200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242274394"/>
              </p:ext>
            </p:extLst>
          </p:nvPr>
        </p:nvGraphicFramePr>
        <p:xfrm>
          <a:off x="456662" y="1073165"/>
          <a:ext cx="8377237" cy="537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714380"/>
          </a:xfrm>
        </p:spPr>
        <p:txBody>
          <a:bodyPr>
            <a:noAutofit/>
          </a:bodyPr>
          <a:lstStyle/>
          <a:p>
            <a:pPr algn="ctr"/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Динамика поступлений доходов районного бюджета муниципального района «Чернышевский район»</a:t>
            </a:r>
            <a:br>
              <a:rPr lang="ru-RU" sz="2100" b="1" dirty="0" smtClean="0">
                <a:latin typeface="Arial" pitchFamily="34" charset="0"/>
                <a:cs typeface="Arial" pitchFamily="34" charset="0"/>
              </a:rPr>
            </a:b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71546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/>
          <p:nvPr/>
        </p:nvPicPr>
        <p:blipFill>
          <a:blip r:embed="rId3"/>
          <a:srcRect l="47050" t="76190" r="25251" b="19286"/>
          <a:stretch>
            <a:fillRect/>
          </a:stretch>
        </p:blipFill>
        <p:spPr bwMode="auto">
          <a:xfrm>
            <a:off x="1571604" y="5929330"/>
            <a:ext cx="635798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1214422"/>
            <a:ext cx="32146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СОКРАЩЕНИЕ НЕДОИМКИ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2214554"/>
            <a:ext cx="32146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66"/>
                </a:solidFill>
              </a:rPr>
              <a:t>ИСПОЛЬЗОВАНИЕ СУЩЕСТВУЮЩЕГО ПОТЕНЦИАЛА ОТ НАЛОГООБЛОЖЕНИЯ ОБЪЕКТОВ НЕДВИЖИМОСТИ</a:t>
            </a:r>
            <a:endParaRPr lang="ru-RU" sz="1400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3214686"/>
            <a:ext cx="32146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ВВЕДЕНИЕ САМООБЛАЖЕНИЯ ГРАЖДАН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429132"/>
            <a:ext cx="32146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ЛЕГАЛИЗАЦИЯ «ТЕНЕВОЙ» ЗАНЯТОСТИ И ЗАРАБОТНОЙ ПЛАТЫ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5715016"/>
            <a:ext cx="32146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СОКРАЩЕНИЕ НЕЭФФЕКТИВНЫ НАЛОГОВЫХ ЛЬГОТ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Резервы пополнения доходной части местных бюджетов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1214422"/>
            <a:ext cx="5857884" cy="785818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66"/>
                </a:solidFill>
              </a:rPr>
              <a:t>Общая сумма недоимки по налогам в районе по состоянию на 01.01.2021 года составила 13,9 млн. руб. </a:t>
            </a:r>
            <a:endParaRPr lang="ru-RU" sz="1400" dirty="0">
              <a:solidFill>
                <a:srgbClr val="00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2214554"/>
            <a:ext cx="5857884" cy="785818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3175">
              <a:lnSpc>
                <a:spcPts val="1825"/>
              </a:lnSpc>
            </a:pPr>
            <a:r>
              <a:rPr lang="ru-RU" sz="1200" dirty="0" smtClean="0">
                <a:solidFill>
                  <a:schemeClr val="tx1"/>
                </a:solidFill>
                <a:ea typeface="Times New Roman"/>
              </a:rPr>
              <a:t>В 2020 году </a:t>
            </a:r>
            <a:r>
              <a:rPr lang="ru-RU" sz="1200" dirty="0" smtClean="0">
                <a:solidFill>
                  <a:schemeClr val="tx1"/>
                </a:solidFill>
              </a:rPr>
              <a:t>с целью вовлечения в налоговый оборот объектов капитального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строительства поставлено дополнительно на налоговый учет 83 земельных участка, 29 объектов недвижимого имущества</a:t>
            </a:r>
            <a:endParaRPr lang="ru-RU" sz="1200" dirty="0" smtClean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86116" y="3071810"/>
            <a:ext cx="5857884" cy="100013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/>
                </a:solidFill>
              </a:rPr>
              <a:t> В 2020 году самообложение граждан в муниципальном районе «Чернышевский район» не практиковалось. Необходимо распространить этот опыт в городских и сельских поселениях, как механизм повышения гражданской активности населения и пополнения доходами местного бюджета для решения вопросов местного значения. Необходимо направить в органы местного самоуправления поселений методические рекомендации, а также модельные правовые акты о порядке введения самообложения граждан.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4143380"/>
            <a:ext cx="5857884" cy="1285884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В 2020 году в связи с эпидемиологической ситуацией в условиях распространения новой </a:t>
            </a:r>
            <a:r>
              <a:rPr lang="ru-RU" sz="1000" dirty="0" err="1" smtClean="0">
                <a:solidFill>
                  <a:schemeClr val="tx1"/>
                </a:solidFill>
              </a:rPr>
              <a:t>короновирусной</a:t>
            </a:r>
            <a:r>
              <a:rPr lang="ru-RU" sz="1000" dirty="0" smtClean="0">
                <a:solidFill>
                  <a:schemeClr val="tx1"/>
                </a:solidFill>
              </a:rPr>
              <a:t> инфекции проведено 3 заседания межведомственной комиссии по проблемам оплаты труда. На заседаниях присутствовали 7 руководителей организаций и 17 индивидуальных предпринимателей и 7 руководителей организаций, выплачивающих заработную плату в размере ниже прожиточного минимума. В результате проведенной работы устранено 3 нарушения трудового законодательства. Заключено 3 трудовых договора. 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В 2021 году необходимо активизировать деятельность межведомственных комиссий по легализации теневой занятости и заработной платы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86116" y="5643578"/>
            <a:ext cx="5857884" cy="928670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Фактически в 2020 году неэффективные налоговые льготы в муниципальном районе «Чернышевский район» отсутствуют. Ведётся работа по внесению изменений в решение Совета администрации г/</a:t>
            </a:r>
            <a:r>
              <a:rPr lang="ru-RU" sz="1100" dirty="0" err="1" smtClean="0">
                <a:solidFill>
                  <a:schemeClr val="tx1"/>
                </a:solidFill>
              </a:rPr>
              <a:t>п</a:t>
            </a:r>
            <a:r>
              <a:rPr lang="ru-RU" sz="1100" dirty="0" smtClean="0">
                <a:solidFill>
                  <a:schemeClr val="tx1"/>
                </a:solidFill>
              </a:rPr>
              <a:t> «Аксёново-Зиловское» по отмене неэффективной льготы по налогу на имущество, исчисленной исходя из кадастровой стоимости 150 кв.м., выпадающие доходы в связи с которой отсутствуют.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42844" y="142852"/>
          <a:ext cx="835824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2143116"/>
            <a:ext cx="4429156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районного БЮДЖЕТА ЧЕРНЫШЕВСКОГО РАЙОНА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3357562"/>
          <a:ext cx="414340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857224" y="3000372"/>
            <a:ext cx="3000396" cy="35719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Снижение -158,1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357430"/>
            <a:ext cx="4071966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Динамика расходов районного бюджета Чернышевского района (млн. руб.</a:t>
            </a:r>
            <a:r>
              <a:rPr lang="ru-RU" sz="1600" dirty="0" smtClean="0">
                <a:solidFill>
                  <a:srgbClr val="000066"/>
                </a:solidFill>
              </a:rPr>
              <a:t>)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143116"/>
            <a:ext cx="4286248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2357430"/>
            <a:ext cx="4071966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Чернышевского района (млн. руб.</a:t>
            </a:r>
            <a:r>
              <a:rPr lang="ru-RU" sz="1600" dirty="0" smtClean="0">
                <a:solidFill>
                  <a:srgbClr val="000066"/>
                </a:solidFill>
              </a:rPr>
              <a:t>)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000628" y="3500438"/>
          <a:ext cx="3857652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ЧИСЛЕННОСТЬ РАБОТНИКОВ, РАЗМЕР СРЕДНЕЙ ЗАРАБОТНОЙ ПЛАТЫ ПО ОТДЕЛЬНЫМ КАТЕГОРИЯМ РАБОТНИКОВ ПО УКАЗАМ Президента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рф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8"/>
          <a:ext cx="8215370" cy="5189779"/>
        </p:xfrm>
        <a:graphic>
          <a:graphicData uri="http://schemas.openxmlformats.org/drawingml/2006/table">
            <a:tbl>
              <a:tblPr/>
              <a:tblGrid>
                <a:gridCol w="3786214"/>
                <a:gridCol w="1357322"/>
                <a:gridCol w="1357322"/>
                <a:gridCol w="1714512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Категории работников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списочная численность работников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Начисленная заработная плата за </a:t>
                      </a: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</a:t>
                      </a:r>
                      <a:r>
                        <a:rPr lang="ru-RU" sz="14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400" b="1" dirty="0">
                        <a:solidFill>
                          <a:srgbClr val="00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заработная плата работников списочного </a:t>
                      </a: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</a:t>
                      </a:r>
                      <a:r>
                        <a:rPr lang="ru-RU" sz="14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400" b="1" dirty="0" smtClean="0">
                        <a:solidFill>
                          <a:srgbClr val="00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дошкольных образовательных организаций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125,7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45 391,7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 образовательных организаций общего образования 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367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166 468,4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организаций дополнительного образования  в сфере образования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10 950,8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36,9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2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Работники учреждений культуры 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85,7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35 133,2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организаций дополнительного образования  в сфере культуры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5 362,7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33,1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2988</TotalTime>
  <Words>1756</Words>
  <Application>Microsoft Office PowerPoint</Application>
  <PresentationFormat>Экран (4:3)</PresentationFormat>
  <Paragraphs>394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«ОБ ИТОГАХ ИСПОЛНЕНИЯ районного БЮДЖЕТА муниципального района «Чернышевский район» за 2020 ГОД И ЗАДАЧАХ ФИНАНСОВЫХ ОРГАНОВ  НА 2021 ГОД»</vt:lpstr>
      <vt:lpstr>Исполнение РАЙОННОГО бюджета муниципального района «Чернышевский район» в 2020 году</vt:lpstr>
      <vt:lpstr>Динамика поступлений доходов районного бюджета муниципального района «Чернышевский район» </vt:lpstr>
      <vt:lpstr>Слайд 4</vt:lpstr>
      <vt:lpstr>Слайд 5</vt:lpstr>
      <vt:lpstr>Резервы пополнения доходной части местных бюджетов </vt:lpstr>
      <vt:lpstr>Слайд 7</vt:lpstr>
      <vt:lpstr>РАСХОДЫ районного БЮДЖЕТА ЧЕРНЫШЕВСКОГО РАЙОНА</vt:lpstr>
      <vt:lpstr>ЧИСЛЕННОСТЬ РАБОТНИКОВ, РАЗМЕР СРЕДНЕЙ ЗАРАБОТНОЙ ПЛАТЫ ПО ОТДЕЛЬНЫМ КАТЕГОРИЯМ РАБОТНИКОВ ПО УКАЗАМ Президента рф</vt:lpstr>
      <vt:lpstr>ПОВЫШЕНИЕ ЗАРАБОТНОЙ ПЛАТЫ В БЮДЖЕТНОЙ СФЕРЕ В СООТВЕТСТВИИ И ИЗМЕНЕНИЕМ мрот в 2020 году</vt:lpstr>
      <vt:lpstr>Объем финансовой помощи бюджетам поселений из бюджета муниципального района "Чернышевский район" за счет средств федерального, краевого бюджетов и средств бюджета района за 2020 год </vt:lpstr>
      <vt:lpstr>Структура  исполнения расходов районного бюджета муниципального района «Чернышевский район»  за 2019, 2020 г.г.</vt:lpstr>
      <vt:lpstr>Слайд 13</vt:lpstr>
      <vt:lpstr>Слайд 14</vt:lpstr>
      <vt:lpstr>Слайд 15</vt:lpstr>
      <vt:lpstr>Анализ кредиторской задолженности</vt:lpstr>
      <vt:lpstr>долговые обязательства, отраженные в муниципальной долговой книге </vt:lpstr>
      <vt:lpstr>Задачи в сфере финансов на 2021 год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202</cp:revision>
  <dcterms:created xsi:type="dcterms:W3CDTF">2019-05-23T04:21:50Z</dcterms:created>
  <dcterms:modified xsi:type="dcterms:W3CDTF">2021-06-12T00:23:53Z</dcterms:modified>
</cp:coreProperties>
</file>