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5" r:id="rId5"/>
    <p:sldId id="284" r:id="rId6"/>
    <p:sldId id="287" r:id="rId7"/>
    <p:sldId id="286" r:id="rId8"/>
    <p:sldId id="289" r:id="rId9"/>
    <p:sldId id="288" r:id="rId10"/>
    <p:sldId id="274" r:id="rId11"/>
  </p:sldIdLst>
  <p:sldSz cx="9144000" cy="5143500" type="screen16x9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2A1"/>
    <a:srgbClr val="E90212"/>
    <a:srgbClr val="ED5338"/>
    <a:srgbClr val="1D70B6"/>
    <a:srgbClr val="562212"/>
    <a:srgbClr val="C59368"/>
    <a:srgbClr val="2FA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50" d="100"/>
          <a:sy n="150" d="100"/>
        </p:scale>
        <p:origin x="924" y="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F49D-F1BE-4E9A-B88A-AA81508EDA1A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1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F49D-F1BE-4E9A-B88A-AA81508EDA1A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35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F49D-F1BE-4E9A-B88A-AA81508EDA1A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7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F49D-F1BE-4E9A-B88A-AA81508EDA1A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F49D-F1BE-4E9A-B88A-AA81508EDA1A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0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F49D-F1BE-4E9A-B88A-AA81508EDA1A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9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F49D-F1BE-4E9A-B88A-AA81508EDA1A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0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F49D-F1BE-4E9A-B88A-AA81508EDA1A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F49D-F1BE-4E9A-B88A-AA81508EDA1A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8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F49D-F1BE-4E9A-B88A-AA81508EDA1A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4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F49D-F1BE-4E9A-B88A-AA81508EDA1A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5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0F49D-F1BE-4E9A-B88A-AA81508EDA1A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5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-11440" y="3147814"/>
            <a:ext cx="9155440" cy="1995686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53561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56176" y="26749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C59368"/>
                </a:solidFill>
              </a:rPr>
              <a:t>МИНИСТЕРСТВО ЭКОНОМИЧЕСКОГО РАЗВИТИЯ ЗАБАЙКАЛЬСКОГО КРАЯ</a:t>
            </a:r>
            <a:endParaRPr lang="ru-RU" sz="800" dirty="0">
              <a:solidFill>
                <a:srgbClr val="C59368"/>
              </a:solidFill>
            </a:endParaRPr>
          </a:p>
        </p:txBody>
      </p:sp>
      <p:pic>
        <p:nvPicPr>
          <p:cNvPr id="14" name="Рисунок 13" descr="gerb_zabaykalskogo_kraya_gerbmas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18388"/>
            <a:ext cx="260026" cy="3091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57" y="1203598"/>
            <a:ext cx="2645043" cy="1758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61" y="1203598"/>
            <a:ext cx="2637144" cy="17580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31" y="1203598"/>
            <a:ext cx="2489339" cy="175809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1203598"/>
            <a:ext cx="1293386" cy="1758096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6" y="1337753"/>
            <a:ext cx="803070" cy="148978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-11440" y="3085030"/>
            <a:ext cx="9155440" cy="62784"/>
          </a:xfrm>
          <a:prstGeom prst="rect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59368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84821" y="267494"/>
            <a:ext cx="15672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C59368"/>
                </a:solidFill>
              </a:rPr>
              <a:t>ПРАВИТЕЛЬСТВО</a:t>
            </a:r>
          </a:p>
          <a:p>
            <a:r>
              <a:rPr lang="ru-RU" sz="800" dirty="0" smtClean="0">
                <a:solidFill>
                  <a:srgbClr val="C59368"/>
                </a:solidFill>
              </a:rPr>
              <a:t>ЗАБАЙКАЛЬСКОГО </a:t>
            </a:r>
            <a:r>
              <a:rPr lang="ru-RU" sz="800" dirty="0">
                <a:solidFill>
                  <a:srgbClr val="C59368"/>
                </a:solidFill>
              </a:rPr>
              <a:t>КРАЯ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8824" y="741933"/>
            <a:ext cx="7746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562212"/>
                </a:solidFill>
                <a:latin typeface="Bahnschrift Light" panose="020B0502040204020203" pitchFamily="34" charset="0"/>
              </a:rPr>
              <a:t>ГОСУДАРСТВЕННАЯ ПОДДЕРЖКА МАЛОГО БИЗНЕСА</a:t>
            </a:r>
            <a:endParaRPr lang="ru-RU" sz="2400" dirty="0">
              <a:solidFill>
                <a:srgbClr val="562212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26" name="Рисунок 25" descr="gerb_zabaykalskogo_kraya_gerbmas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6150" y="318388"/>
            <a:ext cx="260026" cy="3091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634"/>
            <a:ext cx="348900" cy="348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43608" y="26749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rgbClr val="C59368"/>
                </a:solidFill>
              </a:rPr>
              <a:t>МИНИСТЕРСТВО ЭКОНОМИЧЕСКОГО РАЗВИТИЯ РОССИЙСКОЙ ФЕДЕРАЦИИ</a:t>
            </a:r>
            <a:endParaRPr lang="ru-RU" sz="800" dirty="0">
              <a:solidFill>
                <a:srgbClr val="C59368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325" y="3848005"/>
            <a:ext cx="2144305" cy="595303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611560" y="3500444"/>
            <a:ext cx="1303554" cy="1303554"/>
          </a:xfrm>
          <a:prstGeom prst="ellipse">
            <a:avLst/>
          </a:prstGeom>
          <a:solidFill>
            <a:schemeClr val="bg1"/>
          </a:solidFill>
          <a:ln>
            <a:solidFill>
              <a:srgbClr val="C89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044310" y="3493879"/>
            <a:ext cx="1303554" cy="1303554"/>
          </a:xfrm>
          <a:prstGeom prst="ellipse">
            <a:avLst/>
          </a:prstGeom>
          <a:solidFill>
            <a:schemeClr val="bg1"/>
          </a:solidFill>
          <a:ln>
            <a:solidFill>
              <a:srgbClr val="C89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484470" y="3493880"/>
            <a:ext cx="1303554" cy="1303554"/>
          </a:xfrm>
          <a:prstGeom prst="ellipse">
            <a:avLst/>
          </a:prstGeom>
          <a:solidFill>
            <a:schemeClr val="bg1"/>
          </a:solidFill>
          <a:ln>
            <a:solidFill>
              <a:srgbClr val="C89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924630" y="3493879"/>
            <a:ext cx="1303554" cy="1303554"/>
          </a:xfrm>
          <a:prstGeom prst="ellipse">
            <a:avLst/>
          </a:prstGeom>
          <a:solidFill>
            <a:schemeClr val="bg1"/>
          </a:solidFill>
          <a:ln>
            <a:solidFill>
              <a:srgbClr val="C89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36" y="3723878"/>
            <a:ext cx="753621" cy="753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51" y="3867894"/>
            <a:ext cx="896872" cy="63050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39" y="3728816"/>
            <a:ext cx="745395" cy="74539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50880"/>
            <a:ext cx="779591" cy="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38069"/>
            <a:ext cx="9144000" cy="53561"/>
          </a:xfrm>
          <a:prstGeom prst="rect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836" y="319038"/>
            <a:ext cx="2926327" cy="81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3651870"/>
            <a:ext cx="9144000" cy="1491630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3723878"/>
            <a:ext cx="2063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59368"/>
                </a:solidFill>
              </a:rPr>
              <a:t>АДРЕС: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Чита, ул. Бабушкина, 52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4280778"/>
            <a:ext cx="2063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59368"/>
                </a:solidFill>
              </a:rPr>
              <a:t>ТЕЛЕФОН: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8-800-100-1022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80804" y="3723878"/>
            <a:ext cx="2063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59368"/>
                </a:solidFill>
              </a:rPr>
              <a:t>САЙТ: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мойбизнес75.рф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630"/>
            <a:ext cx="9144000" cy="21105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80804" y="4280778"/>
            <a:ext cx="2207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59368"/>
                </a:solidFill>
              </a:rPr>
              <a:t>ПОЧТА: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moibiz75@yandex.ru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16016" y="3723878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59368"/>
                </a:solidFill>
              </a:rPr>
              <a:t>МЫ В СОЦСЕТЯХ: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@moi.biz75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t.me</a:t>
            </a:r>
            <a:r>
              <a:rPr lang="ru-RU" sz="1400" dirty="0" smtClean="0">
                <a:solidFill>
                  <a:schemeClr val="bg1"/>
                </a:solidFill>
              </a:rPr>
              <a:t>/</a:t>
            </a:r>
            <a:r>
              <a:rPr lang="en-US" sz="1400" dirty="0" smtClean="0">
                <a:solidFill>
                  <a:schemeClr val="bg1"/>
                </a:solidFill>
              </a:rPr>
              <a:t>moibiz75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vk.com/moi.biz75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804654"/>
            <a:ext cx="1186061" cy="118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6084168" y="1347614"/>
            <a:ext cx="2808312" cy="3456384"/>
          </a:xfrm>
          <a:prstGeom prst="rect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163652" y="1347614"/>
            <a:ext cx="2808312" cy="3456384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7614"/>
            <a:ext cx="2808312" cy="3456384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83768" y="627534"/>
            <a:ext cx="6660232" cy="51438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483768" y="771550"/>
            <a:ext cx="66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562212"/>
                </a:solidFill>
                <a:latin typeface="Bahnschrift Light" panose="020B0502040204020203" pitchFamily="34" charset="0"/>
              </a:rPr>
              <a:t>ФИНАНСОВАЯ ПОДДЕРЖКА</a:t>
            </a:r>
            <a:endParaRPr lang="ru-RU" sz="2400" dirty="0">
              <a:solidFill>
                <a:srgbClr val="562212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350"/>
            <a:ext cx="1889008" cy="52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660254"/>
            <a:ext cx="2666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ЛЬГОТНОЕ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ФИНАНСИРОВАНИЕ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98794" y="3660254"/>
            <a:ext cx="2538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ЛИЗИНГ ТЕХНИКИ И НЕДВИЖИМОСТИ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28184" y="366290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ПОРУЧИТЕЛЬСТВО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ПО КРЕДИТАМ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7" y="1421657"/>
            <a:ext cx="2669517" cy="17761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054" y="1419621"/>
            <a:ext cx="2696539" cy="177415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55" y="1422574"/>
            <a:ext cx="2666906" cy="177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1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8076"/>
            <a:ext cx="7298134" cy="486542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123728" y="5092062"/>
            <a:ext cx="7020272" cy="51438"/>
          </a:xfrm>
          <a:prstGeom prst="rect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212536" cy="5143500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07504" y="227936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ЛЬГОТНОЕ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ФИНАНСИРОВАНИЕ ВАШЕГО БИЗНЕСА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6" y="184007"/>
            <a:ext cx="1782884" cy="494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0464" y="288905"/>
            <a:ext cx="594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ED5338"/>
                </a:solidFill>
              </a:rPr>
              <a:t>ВОЗВРАТНАЯ </a:t>
            </a:r>
            <a:r>
              <a:rPr lang="ru-RU" sz="3600" b="1" dirty="0" smtClean="0">
                <a:solidFill>
                  <a:srgbClr val="ED5338"/>
                </a:solidFill>
              </a:rPr>
              <a:t>ФИНАНСОВАЯ</a:t>
            </a:r>
            <a:r>
              <a:rPr lang="ru-RU" sz="3600" dirty="0" smtClean="0">
                <a:solidFill>
                  <a:srgbClr val="ED5338"/>
                </a:solidFill>
              </a:rPr>
              <a:t> ПОДДЕРЖКА</a:t>
            </a:r>
            <a:endParaRPr lang="ru-RU" sz="3600" dirty="0">
              <a:solidFill>
                <a:srgbClr val="ED533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164842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Light" panose="020B0502040204020203" pitchFamily="34" charset="0"/>
              </a:rPr>
              <a:t>ПРОЦЕНТНАЯ СТАВКА ОТ</a:t>
            </a:r>
          </a:p>
          <a:p>
            <a:r>
              <a:rPr lang="ru-RU" dirty="0" smtClean="0">
                <a:solidFill>
                  <a:srgbClr val="ED5338"/>
                </a:solidFill>
                <a:latin typeface="Bahnschrift Light" panose="020B0502040204020203" pitchFamily="34" charset="0"/>
              </a:rPr>
              <a:t>0,5-кратного </a:t>
            </a:r>
            <a:r>
              <a:rPr lang="ru-RU" dirty="0" smtClean="0">
                <a:latin typeface="Bahnschrift Light" panose="020B0502040204020203" pitchFamily="34" charset="0"/>
              </a:rPr>
              <a:t>до </a:t>
            </a:r>
            <a:r>
              <a:rPr lang="ru-RU" dirty="0" smtClean="0">
                <a:solidFill>
                  <a:srgbClr val="ED5338"/>
                </a:solidFill>
                <a:latin typeface="Bahnschrift Light" panose="020B0502040204020203" pitchFamily="34" charset="0"/>
              </a:rPr>
              <a:t>2-кратного </a:t>
            </a:r>
            <a:r>
              <a:rPr lang="ru-RU" dirty="0" smtClean="0">
                <a:latin typeface="Bahnschrift Light" panose="020B0502040204020203" pitchFamily="34" charset="0"/>
              </a:rPr>
              <a:t>размера ключевой ставки ЦБ</a:t>
            </a:r>
            <a:endParaRPr lang="ru-RU" dirty="0">
              <a:latin typeface="Bahnschrift Light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5816" y="273112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Light" panose="020B0502040204020203" pitchFamily="34" charset="0"/>
              </a:rPr>
              <a:t>СУММА ЗАЙМА ОТ </a:t>
            </a:r>
            <a:r>
              <a:rPr lang="ru-RU" dirty="0" smtClean="0">
                <a:solidFill>
                  <a:srgbClr val="ED5338"/>
                </a:solidFill>
                <a:latin typeface="Bahnschrift Light" panose="020B0502040204020203" pitchFamily="34" charset="0"/>
              </a:rPr>
              <a:t>50 000</a:t>
            </a:r>
          </a:p>
          <a:p>
            <a:r>
              <a:rPr lang="ru-RU" dirty="0" smtClean="0">
                <a:latin typeface="Bahnschrift Light" panose="020B0502040204020203" pitchFamily="34" charset="0"/>
              </a:rPr>
              <a:t>до </a:t>
            </a:r>
            <a:r>
              <a:rPr lang="ru-RU" dirty="0" smtClean="0">
                <a:solidFill>
                  <a:srgbClr val="ED5338"/>
                </a:solidFill>
                <a:latin typeface="Bahnschrift Light" panose="020B0502040204020203" pitchFamily="34" charset="0"/>
              </a:rPr>
              <a:t>5 000 000 </a:t>
            </a:r>
            <a:r>
              <a:rPr lang="ru-RU" dirty="0" smtClean="0">
                <a:latin typeface="Bahnschrift Light" panose="020B0502040204020203" pitchFamily="34" charset="0"/>
              </a:rPr>
              <a:t>рублей</a:t>
            </a:r>
            <a:endParaRPr lang="ru-RU" dirty="0">
              <a:latin typeface="Bahnschrift Light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5816" y="359521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Light" panose="020B0502040204020203" pitchFamily="34" charset="0"/>
              </a:rPr>
              <a:t>СРОК ПРЕДОСТАВЛЕНИЯ займа от </a:t>
            </a:r>
            <a:r>
              <a:rPr lang="ru-RU" dirty="0" smtClean="0">
                <a:solidFill>
                  <a:srgbClr val="ED5338"/>
                </a:solidFill>
                <a:latin typeface="Bahnschrift Light" panose="020B0502040204020203" pitchFamily="34" charset="0"/>
              </a:rPr>
              <a:t>6</a:t>
            </a:r>
            <a:r>
              <a:rPr lang="ru-RU" dirty="0" smtClean="0">
                <a:latin typeface="Bahnschrift Light" panose="020B0502040204020203" pitchFamily="34" charset="0"/>
              </a:rPr>
              <a:t> до </a:t>
            </a:r>
            <a:r>
              <a:rPr lang="ru-RU" dirty="0" smtClean="0">
                <a:solidFill>
                  <a:srgbClr val="ED5338"/>
                </a:solidFill>
                <a:latin typeface="Bahnschrift Light" panose="020B0502040204020203" pitchFamily="34" charset="0"/>
              </a:rPr>
              <a:t>36</a:t>
            </a:r>
            <a:r>
              <a:rPr lang="ru-RU" dirty="0" smtClean="0">
                <a:latin typeface="Bahnschrift Light" panose="020B0502040204020203" pitchFamily="34" charset="0"/>
              </a:rPr>
              <a:t> месяцев</a:t>
            </a:r>
            <a:endParaRPr lang="ru-RU" dirty="0">
              <a:latin typeface="Bahnschrift Light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33" y="1648420"/>
            <a:ext cx="402183" cy="4021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32" y="2731120"/>
            <a:ext cx="402183" cy="40218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33" y="3595216"/>
            <a:ext cx="402183" cy="4021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7" y="3377451"/>
            <a:ext cx="1186061" cy="118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123728" y="5092062"/>
            <a:ext cx="7020272" cy="51438"/>
          </a:xfrm>
          <a:prstGeom prst="rect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212536" cy="5143500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07504" y="227936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ЛЬГОТНОЕ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ФИНАНСИРОВАНИЕ ВАШЕГО БИЗНЕСА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6" y="184007"/>
            <a:ext cx="1782884" cy="494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0464" y="288905"/>
            <a:ext cx="594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ED5338"/>
                </a:solidFill>
              </a:rPr>
              <a:t>КАК ПОЛУЧИТЬ </a:t>
            </a:r>
            <a:r>
              <a:rPr lang="ru-RU" sz="3600" b="1" dirty="0" smtClean="0">
                <a:solidFill>
                  <a:srgbClr val="ED5338"/>
                </a:solidFill>
              </a:rPr>
              <a:t>ДЕНЬГИ</a:t>
            </a:r>
            <a:r>
              <a:rPr lang="ru-RU" sz="3600" dirty="0" smtClean="0">
                <a:solidFill>
                  <a:srgbClr val="ED5338"/>
                </a:solidFill>
              </a:rPr>
              <a:t> НА РАЗВИТИЕ БИЗНЕСА?</a:t>
            </a:r>
            <a:endParaRPr lang="ru-RU" sz="3600" dirty="0">
              <a:solidFill>
                <a:srgbClr val="ED533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2191965"/>
            <a:ext cx="176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562212"/>
                </a:solidFill>
              </a:rPr>
              <a:t>Вы подаёте заявку в нашем офисе или на сайте </a:t>
            </a:r>
            <a:r>
              <a:rPr lang="ru-RU" sz="1400" b="1" dirty="0" smtClean="0">
                <a:solidFill>
                  <a:srgbClr val="562212"/>
                </a:solidFill>
              </a:rPr>
              <a:t>Мойбизнес75.рф</a:t>
            </a:r>
            <a:endParaRPr lang="ru-RU" sz="1400" b="1" dirty="0">
              <a:solidFill>
                <a:srgbClr val="56221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7984" y="2191965"/>
            <a:ext cx="2376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562212"/>
                </a:solidFill>
              </a:rPr>
              <a:t>Мы проверяем пакет документов, анализируем ваше финансовое положение, оцениваем залоговое имущество</a:t>
            </a:r>
            <a:endParaRPr lang="ru-RU" sz="1400" dirty="0">
              <a:solidFill>
                <a:srgbClr val="56221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7784" y="2191964"/>
            <a:ext cx="1838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562212"/>
                </a:solidFill>
              </a:rPr>
              <a:t>Вы приезжайте в наш офис и оформляете договор микрозайма</a:t>
            </a:r>
            <a:endParaRPr lang="ru-RU" sz="1400" dirty="0">
              <a:solidFill>
                <a:srgbClr val="56221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2432" y="1524729"/>
            <a:ext cx="32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59368"/>
                </a:solidFill>
              </a:rPr>
              <a:t>1</a:t>
            </a:r>
            <a:endParaRPr lang="ru-RU" sz="4800" b="1" dirty="0">
              <a:solidFill>
                <a:srgbClr val="C5936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88656" y="1524729"/>
            <a:ext cx="32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59368"/>
                </a:solidFill>
              </a:rPr>
              <a:t>2</a:t>
            </a:r>
            <a:endParaRPr lang="ru-RU" sz="4800" b="1" dirty="0">
              <a:solidFill>
                <a:srgbClr val="C59368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1524729"/>
            <a:ext cx="32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59368"/>
                </a:solidFill>
              </a:rPr>
              <a:t>3</a:t>
            </a:r>
            <a:endParaRPr lang="ru-RU" sz="4800" b="1" dirty="0">
              <a:solidFill>
                <a:srgbClr val="C5936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11760" y="3435846"/>
            <a:ext cx="32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59368"/>
                </a:solidFill>
              </a:rPr>
              <a:t>4</a:t>
            </a:r>
            <a:endParaRPr lang="ru-RU" sz="4800" b="1" dirty="0">
              <a:solidFill>
                <a:srgbClr val="C5936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1760" y="4136181"/>
            <a:ext cx="176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562212"/>
                </a:solidFill>
              </a:rPr>
              <a:t>Вы получаете деньги на свой счёт</a:t>
            </a:r>
            <a:endParaRPr lang="ru-RU" sz="1400" dirty="0">
              <a:solidFill>
                <a:srgbClr val="56221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83968" y="3363838"/>
            <a:ext cx="327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ED5338"/>
                </a:solidFill>
              </a:rPr>
              <a:t>!</a:t>
            </a:r>
            <a:endParaRPr lang="ru-RU" sz="9600" b="1" dirty="0">
              <a:solidFill>
                <a:srgbClr val="ED5338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97028" y="3779336"/>
            <a:ext cx="3711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ED5338"/>
                </a:solidFill>
              </a:rPr>
              <a:t>МАКСИМАЛЬНЫЙ</a:t>
            </a:r>
            <a:r>
              <a:rPr lang="ru-RU" sz="1400" dirty="0" smtClean="0">
                <a:solidFill>
                  <a:srgbClr val="ED5338"/>
                </a:solidFill>
              </a:rPr>
              <a:t> СРОК</a:t>
            </a:r>
          </a:p>
          <a:p>
            <a:r>
              <a:rPr lang="ru-RU" sz="1400" dirty="0" smtClean="0">
                <a:solidFill>
                  <a:srgbClr val="ED5338"/>
                </a:solidFill>
              </a:rPr>
              <a:t>РАССМОТРЕНИЯ ЗАЯВКИ –</a:t>
            </a:r>
          </a:p>
          <a:p>
            <a:r>
              <a:rPr lang="ru-RU" sz="1400" dirty="0" smtClean="0">
                <a:solidFill>
                  <a:srgbClr val="ED5338"/>
                </a:solidFill>
              </a:rPr>
              <a:t>10 РАБОЧИХ ДНЕЙ</a:t>
            </a:r>
            <a:endParaRPr lang="ru-RU" sz="1400" dirty="0">
              <a:solidFill>
                <a:srgbClr val="ED5338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08" y="3438857"/>
            <a:ext cx="1419622" cy="14196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7" y="3377451"/>
            <a:ext cx="1186061" cy="118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483768" y="627534"/>
            <a:ext cx="6660232" cy="5143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5338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3768" y="771550"/>
            <a:ext cx="66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562212"/>
                </a:solidFill>
                <a:latin typeface="Bahnschrift Light" panose="020B0502040204020203" pitchFamily="34" charset="0"/>
              </a:rPr>
              <a:t>ЛИЗИНГ ТЕХНИКИ И НЕДВИЖИМОСТИ</a:t>
            </a:r>
            <a:endParaRPr lang="ru-RU" sz="2400" dirty="0">
              <a:solidFill>
                <a:srgbClr val="562212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350"/>
            <a:ext cx="1889008" cy="52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64" y="1439734"/>
            <a:ext cx="5447176" cy="2500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2663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ED5338"/>
                </a:solidFill>
              </a:rPr>
              <a:t>ПРЕИМУЩЕСТВА</a:t>
            </a:r>
            <a:endParaRPr lang="ru-RU" b="1" dirty="0">
              <a:solidFill>
                <a:srgbClr val="ED5338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2722"/>
            <a:ext cx="402183" cy="402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851670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562212"/>
                </a:solidFill>
              </a:rPr>
              <a:t>МОЖНО КУПИТЬ КАК НОВОЕ ОБОРУДОВАНИЕ, ТРАНСПОРТ, ТАК И Б/У</a:t>
            </a:r>
            <a:endParaRPr lang="ru-RU" sz="1400" dirty="0">
              <a:solidFill>
                <a:srgbClr val="562212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7774"/>
            <a:ext cx="402183" cy="4021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27584" y="283555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562212"/>
                </a:solidFill>
              </a:rPr>
              <a:t>НЕ ТРЕБУЕТСЯ ЗАЛОГ</a:t>
            </a:r>
            <a:endParaRPr lang="ru-RU" sz="1400" dirty="0">
              <a:solidFill>
                <a:srgbClr val="56221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37719"/>
            <a:ext cx="402183" cy="40218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27584" y="347720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562212"/>
                </a:solidFill>
              </a:rPr>
              <a:t>ВОЗМОЖНОСТЬ ДОСРОЧНОГО ВЫКУПА</a:t>
            </a:r>
            <a:endParaRPr lang="ru-RU" sz="1400" dirty="0">
              <a:solidFill>
                <a:srgbClr val="562212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99942"/>
            <a:ext cx="402183" cy="40218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27584" y="4131701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562212"/>
                </a:solidFill>
              </a:rPr>
              <a:t>ВЫ САМИ ВЫБИРАЕТЕ ПРОИЗВОДИТЕЛЯ И ПОСТАВЩИКА</a:t>
            </a:r>
            <a:endParaRPr lang="ru-RU" sz="1400" dirty="0">
              <a:solidFill>
                <a:srgbClr val="56221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5264" y="4000420"/>
            <a:ext cx="5447176" cy="869945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65612" y="4204559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СТАВКА УДОРОЖАНИЯ – 6,58%</a:t>
            </a:r>
            <a:endParaRPr lang="ru-RU" sz="24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5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483768" y="627534"/>
            <a:ext cx="6660232" cy="51438"/>
          </a:xfrm>
          <a:prstGeom prst="rect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5338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3768" y="771550"/>
            <a:ext cx="66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562212"/>
                </a:solidFill>
                <a:latin typeface="Bahnschrift Light" panose="020B0502040204020203" pitchFamily="34" charset="0"/>
              </a:rPr>
              <a:t>ПОРУЧИТЕЛЬСТВО ПО КРЕДИТАМ</a:t>
            </a:r>
            <a:endParaRPr lang="ru-RU" sz="2400" dirty="0">
              <a:solidFill>
                <a:srgbClr val="562212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350"/>
            <a:ext cx="1889008" cy="52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19942" y="1424415"/>
            <a:ext cx="4324058" cy="3235071"/>
          </a:xfrm>
          <a:prstGeom prst="rect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4048" y="1623447"/>
            <a:ext cx="39604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ПЛАНИРУЕТЕ ВЗЯТЬ КРЕДИТ ИЛИ ЗАЁМ, НО НЕ ХВАТАЕТ ЗАЛОГА?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МЫ ПОКРОЕМ ЗА ВАС ДО</a:t>
            </a:r>
            <a:r>
              <a:rPr lang="ru-RU" b="1" dirty="0" smtClean="0">
                <a:solidFill>
                  <a:srgbClr val="562212"/>
                </a:solidFill>
              </a:rPr>
              <a:t> 70%</a:t>
            </a:r>
            <a:r>
              <a:rPr lang="ru-RU" dirty="0" smtClean="0">
                <a:solidFill>
                  <a:schemeClr val="bg1"/>
                </a:solidFill>
              </a:rPr>
              <a:t> ОТ СУММЫ КРЕДИТА ИЛИ ЗАЙМА!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562212"/>
                </a:solidFill>
              </a:rPr>
              <a:t>25 000 000</a:t>
            </a:r>
          </a:p>
          <a:p>
            <a:pPr algn="ctr"/>
            <a:r>
              <a:rPr lang="ru-RU" sz="1600" dirty="0" smtClean="0">
                <a:solidFill>
                  <a:srgbClr val="562212"/>
                </a:solidFill>
              </a:rPr>
              <a:t>максимальный размер поручительства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1424415"/>
            <a:ext cx="1511152" cy="3235071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496" y="1491630"/>
            <a:ext cx="144016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C59368"/>
                </a:solidFill>
              </a:rPr>
              <a:t>НАШИ ПАРТНЁРЫ</a:t>
            </a:r>
          </a:p>
          <a:p>
            <a:pPr algn="ctr"/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АЗИАТСКО-ТИХООКЕАНСКИЙ БАНК (АТБ)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БАНК «ОТКРЫТИЕ»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ВТБ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СБЕРБАНК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ПРОМСВЯЗЬБАНК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РОСБАНК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РОССЕЛЬХОЗБАНК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КРОНА-БАНК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МСП БАНК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МКК ФПМП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ЗМЦ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ФРП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РЕГИОНАЛЬНАЯ ЛИЗИНГОВАЯ КОМПАНИЯ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933" y="1424414"/>
            <a:ext cx="3234091" cy="323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123728" y="5092062"/>
            <a:ext cx="7020272" cy="51438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212536" cy="5143500"/>
          </a:xfrm>
          <a:prstGeom prst="rect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07504" y="227936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ПОРУЧИТЕЛЬСТВО ПО КРЕДИТАМ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6" y="184007"/>
            <a:ext cx="1782884" cy="494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0464" y="288905"/>
            <a:ext cx="594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ED5338"/>
                </a:solidFill>
              </a:rPr>
              <a:t>КАК ОФОРМИТЬ ПОРУЧИТЕЛЬСТВО?</a:t>
            </a:r>
            <a:endParaRPr lang="ru-RU" sz="3600" b="1" dirty="0">
              <a:solidFill>
                <a:srgbClr val="ED533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2191965"/>
            <a:ext cx="1767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562212"/>
                </a:solidFill>
              </a:rPr>
              <a:t>Вы подаёте заявку на банковский кредит или заём</a:t>
            </a:r>
            <a:endParaRPr lang="ru-RU" sz="1400" b="1" dirty="0">
              <a:solidFill>
                <a:srgbClr val="56221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7984" y="2191965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562212"/>
                </a:solidFill>
              </a:rPr>
              <a:t>Банк анализирует ваше финансовое положение, определяет размер залога</a:t>
            </a:r>
            <a:endParaRPr lang="ru-RU" sz="1400" dirty="0">
              <a:solidFill>
                <a:srgbClr val="56221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7784" y="2191964"/>
            <a:ext cx="1838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562212"/>
                </a:solidFill>
              </a:rPr>
              <a:t>Вы соглашаетесь на поручительство Гарантийного фонда </a:t>
            </a:r>
            <a:endParaRPr lang="ru-RU" sz="1400" dirty="0">
              <a:solidFill>
                <a:srgbClr val="56221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2432" y="1524729"/>
            <a:ext cx="32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59368"/>
                </a:solidFill>
              </a:rPr>
              <a:t>1</a:t>
            </a:r>
            <a:endParaRPr lang="ru-RU" sz="4800" b="1" dirty="0">
              <a:solidFill>
                <a:srgbClr val="C5936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88656" y="1524729"/>
            <a:ext cx="32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59368"/>
                </a:solidFill>
              </a:rPr>
              <a:t>2</a:t>
            </a:r>
            <a:endParaRPr lang="ru-RU" sz="4800" b="1" dirty="0">
              <a:solidFill>
                <a:srgbClr val="C59368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1524729"/>
            <a:ext cx="32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59368"/>
                </a:solidFill>
              </a:rPr>
              <a:t>3</a:t>
            </a:r>
            <a:endParaRPr lang="ru-RU" sz="4800" b="1" dirty="0">
              <a:solidFill>
                <a:srgbClr val="C59368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11760" y="3075806"/>
            <a:ext cx="32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59368"/>
                </a:solidFill>
              </a:rPr>
              <a:t>4</a:t>
            </a:r>
            <a:endParaRPr lang="ru-RU" sz="4800" b="1" dirty="0">
              <a:solidFill>
                <a:srgbClr val="C5936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1760" y="3795886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562212"/>
                </a:solidFill>
              </a:rPr>
              <a:t>Банк самостоятельно подаёт заявку в центр «Мой бизнес»</a:t>
            </a:r>
            <a:endParaRPr lang="ru-RU" sz="1400" dirty="0">
              <a:solidFill>
                <a:srgbClr val="56221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08" y="3438857"/>
            <a:ext cx="1419622" cy="14196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27984" y="3075806"/>
            <a:ext cx="32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59368"/>
                </a:solidFill>
              </a:rPr>
              <a:t>5</a:t>
            </a:r>
            <a:endParaRPr lang="ru-RU" sz="4800" b="1" dirty="0">
              <a:solidFill>
                <a:srgbClr val="C5936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7984" y="3795886"/>
            <a:ext cx="2539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562212"/>
                </a:solidFill>
              </a:rPr>
              <a:t>Через 3-10 дней вы подписываете трёхсторонний договор и получаете деньги на развитие бизнеса</a:t>
            </a:r>
            <a:endParaRPr lang="ru-RU" sz="1400" dirty="0">
              <a:solidFill>
                <a:srgbClr val="562212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7" y="3377451"/>
            <a:ext cx="1186061" cy="118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907704" y="627534"/>
            <a:ext cx="7236296" cy="51438"/>
          </a:xfrm>
          <a:prstGeom prst="rect">
            <a:avLst/>
          </a:prstGeom>
          <a:solidFill>
            <a:srgbClr val="1D7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5338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3768" y="771550"/>
            <a:ext cx="66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ahnschrift Light" panose="020B0502040204020203" pitchFamily="34" charset="0"/>
              </a:rPr>
              <a:t>ПОМОЩЬ В ВЫХОДЕ НА ЭКСПОРТ</a:t>
            </a:r>
            <a:endParaRPr lang="ru-RU" sz="2400" dirty="0">
              <a:latin typeface="Bahnschrift Light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3" y="1419622"/>
            <a:ext cx="1718484" cy="25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92" y="1419622"/>
            <a:ext cx="1718168" cy="258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992" y="1415323"/>
            <a:ext cx="1718168" cy="258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8483" y="4047914"/>
            <a:ext cx="5323677" cy="756084"/>
          </a:xfrm>
          <a:prstGeom prst="rect">
            <a:avLst/>
          </a:prstGeom>
          <a:solidFill>
            <a:srgbClr val="1D7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1419622"/>
            <a:ext cx="3059832" cy="3384377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228184" y="1563638"/>
            <a:ext cx="2736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НАС ВЫ МОЖЕТЕ: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</a:rPr>
              <a:t>НАЙТИ ПАРТНЁРОВ ЗА РУБЕЖОМ</a:t>
            </a:r>
          </a:p>
          <a:p>
            <a:pPr marL="171450" indent="-171450">
              <a:buFontTx/>
              <a:buChar char="-"/>
            </a:pPr>
            <a:endParaRPr lang="ru-RU" sz="12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</a:rPr>
              <a:t>НАЧАТЬ ПРОДАВАТЬ НА МЕЖДУНАРОДНЫХ ТОРГОВЫХ ПЛОЩАДКАХ (МАРКЕТПЛЕЙСАХ)</a:t>
            </a:r>
          </a:p>
          <a:p>
            <a:pPr marL="171450" indent="-171450">
              <a:buFontTx/>
              <a:buChar char="-"/>
            </a:pPr>
            <a:endParaRPr lang="ru-RU" sz="1200" dirty="0" smtClean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</a:rPr>
              <a:t>БЕСПЛАТНО УЧАСТВОВАТЬ В ЗАРУБЕЖНЫХ БИЗНЕС-МИССИЯХ, ВЫСТАВКАХ, ЯРМАРКАХ</a:t>
            </a:r>
          </a:p>
          <a:p>
            <a:pPr marL="171450" indent="-171450">
              <a:buFontTx/>
              <a:buChar char="-"/>
            </a:pPr>
            <a:endParaRPr lang="ru-RU" sz="12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</a:rPr>
              <a:t>ПРОЙТИ ОБУЧЕНИЕ ПО ВОПРОСАМ ВНЕШНЕЭКОНОМИЧЕСКОЙ ДЕЯТЕЛЬНОСТИ 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287456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БЕСПЛАТНО ИЛИ СОФИНАНСИРОВАНИЕ 80/20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" name="Picture 2" descr="C:\Бумагин\Элементы для дизайна\Логотип\2_54115874621431511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8" y="223196"/>
            <a:ext cx="992822" cy="86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339502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D70B6"/>
                </a:solidFill>
              </a:rPr>
              <a:t>+7 (914) </a:t>
            </a:r>
            <a:r>
              <a:rPr lang="ru-RU" sz="1200" b="1" dirty="0" smtClean="0">
                <a:solidFill>
                  <a:srgbClr val="1D70B6"/>
                </a:solidFill>
              </a:rPr>
              <a:t>524-38-09 </a:t>
            </a:r>
            <a:r>
              <a:rPr lang="en-US" sz="1200" b="1" dirty="0" smtClean="0">
                <a:solidFill>
                  <a:srgbClr val="FF0000"/>
                </a:solidFill>
              </a:rPr>
              <a:t>| </a:t>
            </a:r>
            <a:r>
              <a:rPr lang="en-US" sz="1200" b="1" dirty="0" smtClean="0">
                <a:solidFill>
                  <a:srgbClr val="1D70B6"/>
                </a:solidFill>
              </a:rPr>
              <a:t>esc@zabbusiness.ru</a:t>
            </a:r>
            <a:endParaRPr lang="ru-RU" sz="1200" dirty="0">
              <a:solidFill>
                <a:srgbClr val="1D70B6"/>
              </a:solidFill>
            </a:endParaRPr>
          </a:p>
        </p:txBody>
      </p:sp>
      <p:pic>
        <p:nvPicPr>
          <p:cNvPr id="2053" name="Picture 5" descr="C:\Бумагин\Элементы для дизайна\Логотип\Без имени-1 бел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10" y="4244034"/>
            <a:ext cx="1244731" cy="36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123728" y="5092062"/>
            <a:ext cx="7020272" cy="51438"/>
          </a:xfrm>
          <a:prstGeom prst="rect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212536" cy="5143500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6" y="184007"/>
            <a:ext cx="1782884" cy="494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0464" y="288905"/>
            <a:ext cx="594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D5338"/>
                </a:solidFill>
              </a:rPr>
              <a:t>ЧЕМ ЗАНИМАЕТСЯ ЦЕНТР ИННОВАЦИЙ И ПОДДЕРЖКИ ПРЕДПРИНИМАТЕЛЬСТВА?</a:t>
            </a:r>
            <a:endParaRPr lang="ru-RU" sz="2400" b="1" dirty="0">
              <a:solidFill>
                <a:srgbClr val="ED5338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56" y="1481465"/>
            <a:ext cx="402183" cy="4021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97560" y="1313224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</a:rPr>
              <a:t>Бесплатно </a:t>
            </a:r>
            <a:r>
              <a:rPr lang="ru-RU" sz="1400" dirty="0" smtClean="0">
                <a:solidFill>
                  <a:srgbClr val="562212"/>
                </a:solidFill>
              </a:rPr>
              <a:t>помогает </a:t>
            </a:r>
            <a:r>
              <a:rPr lang="ru-RU" sz="1400" dirty="0">
                <a:solidFill>
                  <a:srgbClr val="562212"/>
                </a:solidFill>
              </a:rPr>
              <a:t>проработать вашу идею и сделать первые шаги в </a:t>
            </a:r>
            <a:r>
              <a:rPr lang="ru-RU" sz="1400" dirty="0" smtClean="0">
                <a:solidFill>
                  <a:srgbClr val="562212"/>
                </a:solidFill>
              </a:rPr>
              <a:t>развитии бизнеса. </a:t>
            </a:r>
            <a:endParaRPr lang="ru-RU" sz="1400" b="1" dirty="0">
              <a:solidFill>
                <a:srgbClr val="562212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81465"/>
            <a:ext cx="402183" cy="40218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474074" y="1420946"/>
            <a:ext cx="227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</a:rPr>
              <a:t>Решает юридические и бухгалтерские вопросы. 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56" y="2541678"/>
            <a:ext cx="402183" cy="40218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97560" y="2481159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</a:rPr>
              <a:t>Консультирует по маркетингу и финансовому планированию</a:t>
            </a:r>
            <a:r>
              <a:rPr lang="ru-RU" sz="1400" dirty="0" smtClean="0">
                <a:solidFill>
                  <a:srgbClr val="562212"/>
                </a:solidFill>
              </a:rPr>
              <a:t>.</a:t>
            </a:r>
            <a:endParaRPr lang="ru-RU" sz="1400" dirty="0">
              <a:solidFill>
                <a:srgbClr val="562212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41678"/>
            <a:ext cx="402183" cy="40218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474074" y="2265715"/>
            <a:ext cx="2346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</a:rPr>
              <a:t>Содействует в повышении </a:t>
            </a:r>
            <a:r>
              <a:rPr lang="ru-RU" sz="1400" dirty="0" smtClean="0">
                <a:solidFill>
                  <a:srgbClr val="562212"/>
                </a:solidFill>
              </a:rPr>
              <a:t>квалификации, профессиональной  переподготовке</a:t>
            </a:r>
            <a:r>
              <a:rPr lang="ru-RU" sz="1400" dirty="0">
                <a:solidFill>
                  <a:srgbClr val="562212"/>
                </a:solidFill>
              </a:rPr>
              <a:t>. </a:t>
            </a:r>
            <a:endParaRPr lang="ru-RU" sz="1400" b="1" dirty="0">
              <a:solidFill>
                <a:srgbClr val="56221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0193" y="3579862"/>
            <a:ext cx="3687341" cy="360040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85692" y="357057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ВОЗМЕЩЕНИЕ ЗАТРАТ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0129" y="4013651"/>
            <a:ext cx="590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562212"/>
                </a:solidFill>
              </a:rPr>
              <a:t>ЦИПП ВОЗМЕЩАЕТ ДО 90% ЗАТРАТ НА ПАТЕНТОВАНИЕ, РЕГИСТРАЦИЮ ТОВАРНОГО ЗНАКА, ЛИЦЕНЗИРОВАНИЕ, СЕРТИФИКАЦИЮ, ДЕКЛАРИРОВАНИЕ, ВЫХОД НА ЭЛЕКТРОННЫЕ ТОРГОВЫЕ ПЛОЩАДКИ, ИНФОРМАЦИОННО-РЕКЛАМНУЮ КАМПАНИЮ.</a:t>
            </a:r>
            <a:endParaRPr lang="ru-RU" sz="1200" dirty="0">
              <a:solidFill>
                <a:srgbClr val="56221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508" y="2859782"/>
            <a:ext cx="19442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(3022) 45-77-77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Чита, ул. Ленина, 63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9" name="Picture 5" descr="C:\Бумагин\Элементы для дизайна\Логотип\logotip_nash_s_podpisyu_бел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04" y="1682556"/>
            <a:ext cx="136852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1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436</Words>
  <Application>Microsoft Office PowerPoint</Application>
  <PresentationFormat>Экран (16:9)</PresentationFormat>
  <Paragraphs>108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Закупки</cp:lastModifiedBy>
  <cp:revision>315</cp:revision>
  <cp:lastPrinted>2021-02-17T02:44:38Z</cp:lastPrinted>
  <dcterms:created xsi:type="dcterms:W3CDTF">2021-02-11T06:01:23Z</dcterms:created>
  <dcterms:modified xsi:type="dcterms:W3CDTF">2021-12-02T03:52:07Z</dcterms:modified>
</cp:coreProperties>
</file>