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3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56" r:id="rId18"/>
    <p:sldId id="457" r:id="rId19"/>
    <p:sldId id="458" r:id="rId20"/>
    <p:sldId id="446" r:id="rId21"/>
    <p:sldId id="445" r:id="rId22"/>
    <p:sldId id="447" r:id="rId23"/>
    <p:sldId id="448" r:id="rId24"/>
    <p:sldId id="496" r:id="rId25"/>
    <p:sldId id="459" r:id="rId26"/>
    <p:sldId id="460" r:id="rId27"/>
    <p:sldId id="462" r:id="rId28"/>
    <p:sldId id="463" r:id="rId29"/>
    <p:sldId id="464" r:id="rId30"/>
    <p:sldId id="455" r:id="rId31"/>
    <p:sldId id="485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56"/>
            <p14:sldId id="457"/>
            <p14:sldId id="458"/>
            <p14:sldId id="446"/>
            <p14:sldId id="445"/>
            <p14:sldId id="447"/>
            <p14:sldId id="448"/>
            <p14:sldId id="496"/>
            <p14:sldId id="459"/>
            <p14:sldId id="460"/>
            <p14:sldId id="462"/>
            <p14:sldId id="463"/>
            <p14:sldId id="464"/>
            <p14:sldId id="455"/>
            <p14:sldId id="4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00" autoAdjust="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346835292265957"/>
          <c:y val="2.9068138136276272E-2"/>
          <c:w val="0.71441391544047272"/>
          <c:h val="0.81881869097071525"/>
        </c:manualLayout>
      </c:layout>
      <c:barChart>
        <c:barDir val="col"/>
        <c:grouping val="clustered"/>
        <c:ser>
          <c:idx val="0"/>
          <c:order val="0"/>
          <c:val>
            <c:numRef>
              <c:f>Лист2!$A$2:$A$5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val>
        </c:ser>
        <c:ser>
          <c:idx val="1"/>
          <c:order val="1"/>
          <c:val>
            <c:numRef>
              <c:f>Лист2!$B$2:$B$5</c:f>
              <c:numCache>
                <c:formatCode>0.00</c:formatCode>
                <c:ptCount val="4"/>
                <c:pt idx="0">
                  <c:v>902547.3</c:v>
                </c:pt>
                <c:pt idx="1">
                  <c:v>896462</c:v>
                </c:pt>
                <c:pt idx="2">
                  <c:v>702768</c:v>
                </c:pt>
                <c:pt idx="3">
                  <c:v>707599.8</c:v>
                </c:pt>
              </c:numCache>
            </c:numRef>
          </c:val>
        </c:ser>
        <c:ser>
          <c:idx val="2"/>
          <c:order val="2"/>
          <c:val>
            <c:numRef>
              <c:f>Лист2!$C$2:$C$5</c:f>
              <c:numCache>
                <c:formatCode>0.00</c:formatCode>
                <c:ptCount val="4"/>
                <c:pt idx="0">
                  <c:v>906179.2</c:v>
                </c:pt>
                <c:pt idx="1">
                  <c:v>906698.8</c:v>
                </c:pt>
                <c:pt idx="2">
                  <c:v>700512</c:v>
                </c:pt>
                <c:pt idx="3">
                  <c:v>705343.8</c:v>
                </c:pt>
              </c:numCache>
            </c:numRef>
          </c:val>
        </c:ser>
        <c:ser>
          <c:idx val="3"/>
          <c:order val="3"/>
          <c:val>
            <c:numRef>
              <c:f>Лист2!$D$2:$D$5</c:f>
              <c:numCache>
                <c:formatCode>0.00</c:formatCode>
                <c:ptCount val="4"/>
                <c:pt idx="0">
                  <c:v>3631.9</c:v>
                </c:pt>
                <c:pt idx="1">
                  <c:v>10236.6</c:v>
                </c:pt>
                <c:pt idx="2">
                  <c:v>2256</c:v>
                </c:pt>
                <c:pt idx="3">
                  <c:v>2256</c:v>
                </c:pt>
              </c:numCache>
            </c:numRef>
          </c:val>
        </c:ser>
        <c:axId val="124419456"/>
        <c:axId val="124433536"/>
      </c:barChart>
      <c:catAx>
        <c:axId val="124419456"/>
        <c:scaling>
          <c:orientation val="minMax"/>
        </c:scaling>
        <c:axPos val="b"/>
        <c:numFmt formatCode="General" sourceLinked="1"/>
        <c:tickLblPos val="nextTo"/>
        <c:crossAx val="124433536"/>
        <c:crosses val="autoZero"/>
        <c:auto val="1"/>
        <c:lblAlgn val="ctr"/>
        <c:lblOffset val="100"/>
      </c:catAx>
      <c:valAx>
        <c:axId val="124433536"/>
        <c:scaling>
          <c:orientation val="minMax"/>
          <c:max val="1000000"/>
          <c:min val="0"/>
        </c:scaling>
        <c:axPos val="l"/>
        <c:majorGridlines/>
        <c:numFmt formatCode="General" sourceLinked="1"/>
        <c:tickLblPos val="nextTo"/>
        <c:crossAx val="124419456"/>
        <c:crosses val="autoZero"/>
        <c:crossBetween val="between"/>
        <c:majorUnit val="50000"/>
        <c:minorUnit val="1000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649099.6</c:v>
                </c:pt>
                <c:pt idx="1">
                  <c:v>568852.30000000005</c:v>
                </c:pt>
                <c:pt idx="2">
                  <c:v>398345</c:v>
                </c:pt>
                <c:pt idx="3">
                  <c:v>386826.8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295353</c:v>
                </c:pt>
                <c:pt idx="1">
                  <c:v>283336.7</c:v>
                </c:pt>
                <c:pt idx="2">
                  <c:v>296358</c:v>
                </c:pt>
                <c:pt idx="3">
                  <c:v>316479.2</c:v>
                </c:pt>
              </c:numCache>
            </c:numRef>
          </c:val>
        </c:ser>
        <c:overlap val="100"/>
        <c:axId val="101301248"/>
        <c:axId val="117859072"/>
      </c:barChart>
      <c:catAx>
        <c:axId val="101301248"/>
        <c:scaling>
          <c:orientation val="minMax"/>
        </c:scaling>
        <c:axPos val="b"/>
        <c:numFmt formatCode="General" sourceLinked="0"/>
        <c:tickLblPos val="nextTo"/>
        <c:crossAx val="117859072"/>
        <c:crosses val="autoZero"/>
        <c:auto val="1"/>
        <c:lblAlgn val="ctr"/>
        <c:lblOffset val="100"/>
      </c:catAx>
      <c:valAx>
        <c:axId val="117859072"/>
        <c:scaling>
          <c:orientation val="minMax"/>
        </c:scaling>
        <c:axPos val="l"/>
        <c:majorGridlines/>
        <c:numFmt formatCode="0%" sourceLinked="1"/>
        <c:tickLblPos val="nextTo"/>
        <c:crossAx val="1013012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5159278154174997"/>
          <c:y val="0.2470757371544775"/>
          <c:w val="0.46283413102773918"/>
          <c:h val="0.74154386199678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-0.11488990603522731"/>
                  <c:y val="1.3126197063204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37,95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55,99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7,05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87.439182056843478</c:v>
                </c:pt>
                <c:pt idx="1">
                  <c:v>59.815591661165598</c:v>
                </c:pt>
                <c:pt idx="2">
                  <c:v>2.4092940342594309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287436.2</c:v>
                </c:pt>
                <c:pt idx="1">
                  <c:v>196630</c:v>
                </c:pt>
                <c:pt idx="2">
                  <c:v>7920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1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34,96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57,81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7,23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122.48215213901995</c:v>
                </c:pt>
                <c:pt idx="1">
                  <c:v>62.078347016077032</c:v>
                </c:pt>
                <c:pt idx="2">
                  <c:v>3.0360023481107867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364299.4</c:v>
                </c:pt>
                <c:pt idx="1">
                  <c:v>184640</c:v>
                </c:pt>
                <c:pt idx="2">
                  <c:v>9030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32,16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60,70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7,14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83.342004483729951</c:v>
                </c:pt>
                <c:pt idx="1">
                  <c:v>61.817554060452395</c:v>
                </c:pt>
                <c:pt idx="2">
                  <c:v>2.3837026986771792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281454.2</c:v>
                </c:pt>
                <c:pt idx="1">
                  <c:v>208764</c:v>
                </c:pt>
                <c:pt idx="2">
                  <c:v>8050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8B78-507A-4144-BDFD-4503DF3EB0AE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16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90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26.01.2022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«Красночикойский район» «Об утверждении бюджета муниципального района «Красночикойский район» на 2022 год и на плановый период 2023 и 2024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21533846"/>
              </p:ext>
            </p:extLst>
          </p:nvPr>
        </p:nvGraphicFramePr>
        <p:xfrm>
          <a:off x="323528" y="4941168"/>
          <a:ext cx="8568952" cy="21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512168"/>
                <a:gridCol w="1512168"/>
                <a:gridCol w="1440459"/>
                <a:gridCol w="1223837"/>
              </a:tblGrid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</a:p>
                    <a:p>
                      <a:pPr algn="ctr"/>
                      <a:r>
                        <a:rPr lang="ru-RU" sz="1400" dirty="0" smtClean="0"/>
                        <a:t>Ожидаемое исполнение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928039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929193,4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852189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694703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703306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905785,1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959427,9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849933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"/>
                          <a:ea typeface="Times New Roman"/>
                          <a:cs typeface="Times New Roman"/>
                        </a:rPr>
                        <a:t>692447,7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701050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+22253,9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-30234,5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+2256,0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36500277"/>
              </p:ext>
            </p:extLst>
          </p:nvPr>
        </p:nvGraphicFramePr>
        <p:xfrm>
          <a:off x="1547664" y="908720"/>
          <a:ext cx="6912768" cy="433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0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5666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20080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836613"/>
            <a:ext cx="12239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>
                <a:solidFill>
                  <a:prstClr val="black"/>
                </a:solidFill>
              </a:rPr>
              <a:t>тыс. </a:t>
            </a:r>
            <a:r>
              <a:rPr lang="ru-RU" u="sng" dirty="0">
                <a:solidFill>
                  <a:prstClr val="black"/>
                </a:solidFill>
              </a:rPr>
              <a:t>руб.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2968166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88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2024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706813"/>
            <a:ext cx="1763712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2022год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2024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5940425"/>
            <a:ext cx="25209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940425"/>
            <a:ext cx="2447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900738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53991264"/>
              </p:ext>
            </p:extLst>
          </p:nvPr>
        </p:nvGraphicFramePr>
        <p:xfrm>
          <a:off x="2571737" y="4214818"/>
          <a:ext cx="3429024" cy="210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482509924"/>
              </p:ext>
            </p:extLst>
          </p:nvPr>
        </p:nvGraphicFramePr>
        <p:xfrm>
          <a:off x="285720" y="4143380"/>
          <a:ext cx="2786082" cy="165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14038386"/>
              </p:ext>
            </p:extLst>
          </p:nvPr>
        </p:nvGraphicFramePr>
        <p:xfrm>
          <a:off x="6072198" y="4286256"/>
          <a:ext cx="2784924" cy="145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67410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512581297"/>
              </p:ext>
            </p:extLst>
          </p:nvPr>
        </p:nvGraphicFramePr>
        <p:xfrm>
          <a:off x="539750" y="4005263"/>
          <a:ext cx="8210550" cy="326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296144"/>
                <a:gridCol w="1368152"/>
                <a:gridCol w="1224136"/>
                <a:gridCol w="1225774"/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Ожидаемое  исполнение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2021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2022год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110381,7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85931,7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27952,7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28657,6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328080,4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316139,9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243096,8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247710,1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146754,1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139837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101094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84210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67637,6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26943,7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26201,1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26249,1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2021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652853,8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2022 </a:t>
            </a:r>
            <a:r>
              <a:rPr lang="ru-RU" dirty="0">
                <a:latin typeface="Calibri"/>
                <a:ea typeface="Calibri"/>
                <a:cs typeface="Times New Roman"/>
              </a:rPr>
              <a:t>год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-568852,3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2023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398345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 </a:t>
            </a:r>
            <a:r>
              <a:rPr lang="ru-RU" dirty="0">
                <a:latin typeface="Calibri"/>
                <a:ea typeface="Calibri"/>
                <a:cs typeface="Times New Roman"/>
              </a:rPr>
              <a:t>год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–386826,8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63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4" y="3651387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2794" y="4882547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1680" y="4798681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5612" y="4630230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845608" y="4371468"/>
            <a:ext cx="167236" cy="5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6" y="3605864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313946" y="4337484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80" y="3619674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 flipH="1">
            <a:off x="2981911" y="4267746"/>
            <a:ext cx="4203" cy="53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" y="3596358"/>
            <a:ext cx="719007" cy="887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02" y="3627192"/>
            <a:ext cx="788565" cy="678166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169888" y="4303786"/>
            <a:ext cx="6168" cy="70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495352" y="5193463"/>
            <a:ext cx="117300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Защита населения и гражданская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7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13178134"/>
              </p:ext>
            </p:extLst>
          </p:nvPr>
        </p:nvGraphicFramePr>
        <p:xfrm>
          <a:off x="179512" y="909446"/>
          <a:ext cx="8784976" cy="633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432048"/>
                <a:gridCol w="504056"/>
                <a:gridCol w="720080"/>
                <a:gridCol w="720080"/>
                <a:gridCol w="720080"/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47770,1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47338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47359,8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1323,5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63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1938,30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1938,3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1938,3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19990,3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19693,5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19710,9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8025,7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7966,1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7970,2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16237,6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16212,6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16212,6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ОБОРОНА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727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39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4415,6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вопросы в области национальной безопасности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38439,9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39497,70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39502,70</a:t>
                      </a:r>
                    </a:p>
                  </a:txBody>
                  <a:tcPr marL="0" marR="0" marT="0" marB="0"/>
                </a:tc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752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624,9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633,3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37687,9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38241,3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38508,8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850244169"/>
              </p:ext>
            </p:extLst>
          </p:nvPr>
        </p:nvGraphicFramePr>
        <p:xfrm>
          <a:off x="179512" y="1988840"/>
          <a:ext cx="8736159" cy="565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176"/>
                <a:gridCol w="407799"/>
                <a:gridCol w="505398"/>
                <a:gridCol w="891794"/>
                <a:gridCol w="866396"/>
                <a:gridCol w="938596"/>
              </a:tblGrid>
              <a:tr h="53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Жилищно-коммунальное хозяйство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17884,3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13257,9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13524,5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Модернизация объектов теплоэнергетики и капитальный ремонт объектов коммунальной инфраструктуры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находящейся в муниципальной собственности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17884,3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13257,9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13524,5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храны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окружающей среды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619178,3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543266,4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554322,2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741129,1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61372,9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62190,5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486832,7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385238,3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381106,1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Дополнительное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46725,8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17986,4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17986,4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6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6958,4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6858,4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6858,4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4532,3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4017,6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4042,1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53497,4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47497,4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47497,4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53497,4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19025,5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15435,5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15668,5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4745,6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21978967"/>
              </p:ext>
            </p:extLst>
          </p:nvPr>
        </p:nvGraphicFramePr>
        <p:xfrm>
          <a:off x="179512" y="1556795"/>
          <a:ext cx="8928992" cy="415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432048"/>
                <a:gridCol w="504056"/>
                <a:gridCol w="864096"/>
                <a:gridCol w="864096"/>
                <a:gridCol w="936104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669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13360,9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10070,1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10231,4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 вопросы в области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социальной политики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МУНИИЦПАЛЬНОГО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49165,1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39792,0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39792,0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39792,0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39792,0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39792,0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Прочие межбюджетные трансферты общего характера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9373,1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849933,0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682510,7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681015,5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8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«Красночикойский район» «Об утверждении бюджета муниципального района «Красночикойский район» на </a:t>
            </a:r>
            <a:r>
              <a:rPr lang="ru-RU" dirty="0" smtClean="0">
                <a:solidFill>
                  <a:prstClr val="black"/>
                </a:solidFill>
              </a:rPr>
              <a:t>2022 </a:t>
            </a:r>
            <a:r>
              <a:rPr lang="ru-RU" dirty="0" smtClean="0">
                <a:solidFill>
                  <a:prstClr val="black"/>
                </a:solidFill>
              </a:rPr>
              <a:t>год и на плановый период </a:t>
            </a:r>
            <a:r>
              <a:rPr lang="ru-RU" dirty="0" smtClean="0">
                <a:solidFill>
                  <a:prstClr val="black"/>
                </a:solidFill>
              </a:rPr>
              <a:t>2023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 smtClean="0">
                <a:solidFill>
                  <a:prstClr val="black"/>
                </a:solidFill>
              </a:rPr>
              <a:t>2024 </a:t>
            </a:r>
            <a:r>
              <a:rPr lang="ru-RU" dirty="0" smtClean="0">
                <a:solidFill>
                  <a:prstClr val="black"/>
                </a:solidFill>
              </a:rPr>
              <a:t>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29 </a:t>
            </a:r>
            <a:r>
              <a:rPr lang="ru-RU" dirty="0" smtClean="0">
                <a:solidFill>
                  <a:prstClr val="black"/>
                </a:solidFill>
              </a:rPr>
              <a:t>декабря </a:t>
            </a: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 smtClean="0">
                <a:solidFill>
                  <a:prstClr val="black"/>
                </a:solidFill>
              </a:rPr>
              <a:t>года № </a:t>
            </a:r>
            <a:r>
              <a:rPr lang="ru-RU" dirty="0" smtClean="0">
                <a:solidFill>
                  <a:prstClr val="black"/>
                </a:solidFill>
              </a:rPr>
              <a:t>346</a:t>
            </a:r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«Красночикойский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6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«Красночикойский район» на 2022 год и на плановый период 2023 и 2024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«Красночикойский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«Красночикойский район» – это ежегодно утверждаемый Советом муниципального района «Красночикойский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Красночикойском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«Красночикойский район» межбюджетные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«Красночикойский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Красночикойского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средства на </a:t>
            </a: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бюджетов сельских поселений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0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=""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7225</TotalTime>
  <Words>1307</Words>
  <Application>Microsoft Office PowerPoint</Application>
  <PresentationFormat>Экран (4:3)</PresentationFormat>
  <Paragraphs>452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«Красночикойский район» «Об утверждении бюджета муниципального района «Красночикойский район» на 2022 год и на плановый период 2023 и 2024 годов»</vt:lpstr>
      <vt:lpstr>Слайд 2</vt:lpstr>
      <vt:lpstr>Бюджет для граждан</vt:lpstr>
      <vt:lpstr>Этапы составления и утверждения бюджета муниципального района «Красночикойский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Слайд 8</vt:lpstr>
      <vt:lpstr>Дефицит и профицит бюджета муниципального района «Красночикойский район»</vt:lpstr>
      <vt:lpstr>Основные параметры бюджета</vt:lpstr>
      <vt:lpstr>Слайд 11</vt:lpstr>
      <vt:lpstr>Доходы бюджета муниципального района «Красночикойский район»</vt:lpstr>
      <vt:lpstr>Доходы бюджета </vt:lpstr>
      <vt:lpstr>Структура доходов бюджета </vt:lpstr>
      <vt:lpstr>Безвозмездные поступления в бюджет муниципального района из  бюджета края </vt:lpstr>
      <vt:lpstr>Слайд 16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Слайд 21</vt:lpstr>
      <vt:lpstr>Информационное сообщение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Главный специалист</cp:lastModifiedBy>
  <cp:revision>793</cp:revision>
  <cp:lastPrinted>2016-11-14T06:49:50Z</cp:lastPrinted>
  <dcterms:created xsi:type="dcterms:W3CDTF">2015-10-15T05:49:29Z</dcterms:created>
  <dcterms:modified xsi:type="dcterms:W3CDTF">2022-01-26T08:00:32Z</dcterms:modified>
</cp:coreProperties>
</file>