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  <p:sldMasterId id="2147483807" r:id="rId3"/>
    <p:sldMasterId id="2147483831" r:id="rId4"/>
    <p:sldMasterId id="2147483843" r:id="rId5"/>
    <p:sldMasterId id="2147483855" r:id="rId6"/>
    <p:sldMasterId id="2147483867" r:id="rId7"/>
    <p:sldMasterId id="2147483891" r:id="rId8"/>
    <p:sldMasterId id="2147483903" r:id="rId9"/>
    <p:sldMasterId id="2147483915" r:id="rId10"/>
  </p:sldMasterIdLst>
  <p:notesMasterIdLst>
    <p:notesMasterId r:id="rId33"/>
  </p:notesMasterIdLst>
  <p:sldIdLst>
    <p:sldId id="421" r:id="rId11"/>
    <p:sldId id="444" r:id="rId12"/>
    <p:sldId id="422" r:id="rId13"/>
    <p:sldId id="423" r:id="rId14"/>
    <p:sldId id="439" r:id="rId15"/>
    <p:sldId id="492" r:id="rId16"/>
    <p:sldId id="493" r:id="rId17"/>
    <p:sldId id="456" r:id="rId18"/>
    <p:sldId id="457" r:id="rId19"/>
    <p:sldId id="458" r:id="rId20"/>
    <p:sldId id="446" r:id="rId21"/>
    <p:sldId id="445" r:id="rId22"/>
    <p:sldId id="447" r:id="rId23"/>
    <p:sldId id="448" r:id="rId24"/>
    <p:sldId id="496" r:id="rId25"/>
    <p:sldId id="459" r:id="rId26"/>
    <p:sldId id="460" r:id="rId27"/>
    <p:sldId id="462" r:id="rId28"/>
    <p:sldId id="463" r:id="rId29"/>
    <p:sldId id="464" r:id="rId30"/>
    <p:sldId id="455" r:id="rId31"/>
    <p:sldId id="485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9D05523-0E8A-48D8-ACB9-5E79CFE9C461}">
          <p14:sldIdLst>
            <p14:sldId id="421"/>
            <p14:sldId id="444"/>
            <p14:sldId id="422"/>
            <p14:sldId id="423"/>
            <p14:sldId id="439"/>
            <p14:sldId id="492"/>
            <p14:sldId id="493"/>
            <p14:sldId id="456"/>
            <p14:sldId id="457"/>
            <p14:sldId id="458"/>
            <p14:sldId id="446"/>
            <p14:sldId id="445"/>
            <p14:sldId id="447"/>
            <p14:sldId id="448"/>
            <p14:sldId id="496"/>
            <p14:sldId id="459"/>
            <p14:sldId id="460"/>
            <p14:sldId id="462"/>
            <p14:sldId id="463"/>
            <p14:sldId id="464"/>
            <p14:sldId id="455"/>
            <p14:sldId id="4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66"/>
    <a:srgbClr val="77BF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>
      <p:cViewPr>
        <p:scale>
          <a:sx n="118" d="100"/>
          <a:sy n="118" d="100"/>
        </p:scale>
        <p:origin x="-56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'[Диаграмма в Microsoft PowerPoint]Лист1'!$B$2:$F$2</c:f>
              <c:numCache>
                <c:formatCode>0.00</c:formatCode>
                <c:ptCount val="5"/>
                <c:pt idx="0">
                  <c:v>1299795.2</c:v>
                </c:pt>
                <c:pt idx="1">
                  <c:v>1292186.3999999999</c:v>
                </c:pt>
                <c:pt idx="2">
                  <c:v>1194239.3</c:v>
                </c:pt>
                <c:pt idx="3">
                  <c:v>1133397.8</c:v>
                </c:pt>
                <c:pt idx="4">
                  <c:v>1175364.2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'[Диаграмма в Microsoft PowerPoint]Лист1'!$B$3:$F$3</c:f>
              <c:numCache>
                <c:formatCode>0.00</c:formatCode>
                <c:ptCount val="5"/>
                <c:pt idx="0">
                  <c:v>1280151.7</c:v>
                </c:pt>
                <c:pt idx="1">
                  <c:v>1323868.2</c:v>
                </c:pt>
                <c:pt idx="2">
                  <c:v>1191983.3</c:v>
                </c:pt>
                <c:pt idx="3">
                  <c:v>1133397.8</c:v>
                </c:pt>
                <c:pt idx="4" formatCode="General">
                  <c:v>1175364.2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'[Диаграмма в Microsoft PowerPoint]Лист1'!$B$4:$F$4</c:f>
              <c:numCache>
                <c:formatCode>0.00</c:formatCode>
                <c:ptCount val="5"/>
                <c:pt idx="0">
                  <c:v>19643.5</c:v>
                </c:pt>
                <c:pt idx="1">
                  <c:v>-31681.800000000047</c:v>
                </c:pt>
                <c:pt idx="2">
                  <c:v>2256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87168"/>
        <c:axId val="100488704"/>
      </c:barChart>
      <c:catAx>
        <c:axId val="10048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488704"/>
        <c:crosses val="autoZero"/>
        <c:auto val="1"/>
        <c:lblAlgn val="ctr"/>
        <c:lblOffset val="100"/>
        <c:noMultiLvlLbl val="0"/>
      </c:catAx>
      <c:valAx>
        <c:axId val="1004887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0487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836570.4</c:v>
                </c:pt>
                <c:pt idx="1">
                  <c:v>638192.6</c:v>
                </c:pt>
                <c:pt idx="2">
                  <c:v>534720.5</c:v>
                </c:pt>
                <c:pt idx="3">
                  <c:v>519316.8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363139.9</c:v>
                </c:pt>
                <c:pt idx="1">
                  <c:v>460989</c:v>
                </c:pt>
                <c:pt idx="2">
                  <c:v>490028.5</c:v>
                </c:pt>
                <c:pt idx="3">
                  <c:v>512222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16288"/>
        <c:axId val="39917824"/>
      </c:barChart>
      <c:catAx>
        <c:axId val="3991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17824"/>
        <c:crosses val="autoZero"/>
        <c:auto val="1"/>
        <c:lblAlgn val="ctr"/>
        <c:lblOffset val="100"/>
        <c:noMultiLvlLbl val="0"/>
      </c:catAx>
      <c:valAx>
        <c:axId val="39917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916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59278154174997"/>
          <c:y val="0.24707573715447756"/>
          <c:w val="0.46283413102773918"/>
          <c:h val="0.741543861996783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>
                <c:manualLayout>
                  <c:x val="-0.11488990603522731"/>
                  <c:y val="1.31261970632049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55,99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7,05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33.1</c:v>
                </c:pt>
                <c:pt idx="1">
                  <c:v>35.300000000000011</c:v>
                </c:pt>
                <c:pt idx="2">
                  <c:v>33.6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38.200000000000003</c:v>
                </c:pt>
                <c:pt idx="1">
                  <c:v>31.3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28.6</c:v>
                </c:pt>
                <c:pt idx="1">
                  <c:v>32.4</c:v>
                </c:pt>
                <c:pt idx="2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1"/>
            <c:bubble3D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34,96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57,81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7,23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211.20644614239424</c:v>
                </c:pt>
                <c:pt idx="1">
                  <c:v>149.00447364864274</c:v>
                </c:pt>
                <c:pt idx="2">
                  <c:v>5.9859678190475361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628192.6</c:v>
                </c:pt>
                <c:pt idx="1">
                  <c:v>443184.9</c:v>
                </c:pt>
                <c:pt idx="2">
                  <c:v>17804.099999999999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32,16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60,70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7,14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83.342004483729951</c:v>
                </c:pt>
                <c:pt idx="1">
                  <c:v>61.817554060452373</c:v>
                </c:pt>
                <c:pt idx="2">
                  <c:v>2.3837026986771792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281454.2</c:v>
                </c:pt>
                <c:pt idx="1">
                  <c:v>208764</c:v>
                </c:pt>
                <c:pt idx="2">
                  <c:v>8050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C106-DBC0-43A2-9062-A933879321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8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8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D120D-01AA-4D5D-AE19-813A93484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D120D-01AA-4D5D-AE19-813A934848C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04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988B78-507A-4144-BDFD-4503DF3EB0AE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6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C2ACD1-7D93-4799-9079-0829C44ADFD4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0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7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68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396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3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9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5916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7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66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026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16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2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5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0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1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876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4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6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66BA-D9CA-4185-806B-0FC1DED90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937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995-286D-48B6-9F88-9C58E42D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3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342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0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3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340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847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76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2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44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5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0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1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020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08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4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928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67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927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6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126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475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490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9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03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48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507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1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2867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98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2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5412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8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4594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6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6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235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70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14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863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9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2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8486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83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34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010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678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0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2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690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5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95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8122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5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5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4731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738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17.12.2024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gazim-zavod.ru/images/phocagallery/ruo/thumbs/phoca_thumb_l_58354126.jp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b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Совета муниципального района «Красночикойский район» «Об утверждении бюджета муниципального района «Красночикойский район» на 2025 год и на плановый период 2026 и 2027 годов»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5688632" cy="25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33489"/>
            <a:ext cx="35283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6029"/>
            <a:ext cx="2952328" cy="22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УО">
            <a:hlinkClick r:id="rId5" tooltip="РУО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" y="1768649"/>
            <a:ext cx="2592288" cy="21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520280" cy="224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</a:t>
            </a:r>
            <a:endParaRPr lang="ru-RU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1631003"/>
              </p:ext>
            </p:extLst>
          </p:nvPr>
        </p:nvGraphicFramePr>
        <p:xfrm>
          <a:off x="323528" y="4941168"/>
          <a:ext cx="8568952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96144"/>
                <a:gridCol w="1512168"/>
                <a:gridCol w="1512168"/>
                <a:gridCol w="1440459"/>
                <a:gridCol w="1223837"/>
              </a:tblGrid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Показатели, 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</a:p>
                    <a:p>
                      <a:pPr algn="ctr"/>
                      <a:r>
                        <a:rPr lang="ru-RU" sz="1600" dirty="0" smtClean="0"/>
                        <a:t>Факт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</a:p>
                    <a:p>
                      <a:pPr algn="ctr"/>
                      <a:r>
                        <a:rPr lang="ru-RU" sz="1400" dirty="0" smtClean="0"/>
                        <a:t>Ожидаемое исполнение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</a:t>
                      </a:r>
                      <a:r>
                        <a:rPr lang="ru-RU" sz="16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</a:tr>
              <a:tr h="3291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1299795,2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1292186,4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1194239,3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1133397,8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1175364,2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1280151,7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1323868,2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1191983,3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1133397,8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1175364,2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 /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19643,5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-31681,8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+2256,0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403345"/>
              </p:ext>
            </p:extLst>
          </p:nvPr>
        </p:nvGraphicFramePr>
        <p:xfrm>
          <a:off x="1907704" y="1412776"/>
          <a:ext cx="56886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0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Доходы бюджета муниципального района «Красночикойский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altLang="ru-RU" sz="22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«Красночикойский район»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3872" y="162880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Доходы бюджета – безвозмездные и безвозвратные поступления денежных средств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72" y="3096343"/>
            <a:ext cx="2533202" cy="2204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налоги, поступление которых предусмотрено налоговым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 и штрафы, взимаемые за нарушение налогового законодательства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872" y="2636912"/>
            <a:ext cx="2533202" cy="459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645567"/>
            <a:ext cx="2401416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Неналоговые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102767"/>
            <a:ext cx="2401416" cy="2198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7513" y="2645566"/>
            <a:ext cx="2282552" cy="476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Безвозмездные поступления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7513" y="3122188"/>
            <a:ext cx="2282552" cy="2179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получаемые из других бюджетов и фондов, а также  от физических и юридических лиц, в том числе добровольные пожертвования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5666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720080"/>
          </a:xfrm>
        </p:spPr>
        <p:txBody>
          <a:bodyPr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836613"/>
            <a:ext cx="1223962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 smtClean="0">
                <a:solidFill>
                  <a:prstClr val="black"/>
                </a:solidFill>
              </a:rPr>
              <a:t>тыс. </a:t>
            </a:r>
            <a:r>
              <a:rPr lang="ru-RU" u="sng" dirty="0">
                <a:solidFill>
                  <a:prstClr val="black"/>
                </a:solidFill>
              </a:rPr>
              <a:t>руб.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194194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3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754" y="1606897"/>
            <a:ext cx="5905500" cy="30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557103"/>
            <a:ext cx="2339975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2619" y="2565090"/>
            <a:ext cx="2449512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5350" y="2557103"/>
            <a:ext cx="2736850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91817" y="1910728"/>
            <a:ext cx="288131" cy="65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11974" y="1910729"/>
            <a:ext cx="252413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3028" y="1910729"/>
            <a:ext cx="242094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225800"/>
            <a:ext cx="705643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Структура доходов бюджета в </a:t>
            </a:r>
            <a:r>
              <a:rPr lang="ru-RU" dirty="0" smtClean="0">
                <a:solidFill>
                  <a:prstClr val="black"/>
                </a:solidFill>
              </a:rPr>
              <a:t>2025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2027 </a:t>
            </a:r>
            <a:r>
              <a:rPr lang="ru-RU" dirty="0">
                <a:solidFill>
                  <a:prstClr val="black"/>
                </a:solidFill>
              </a:rPr>
              <a:t>годах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0363" y="3706813"/>
            <a:ext cx="1763712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8400" y="3706813"/>
            <a:ext cx="1439863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9563" y="3706813"/>
            <a:ext cx="1368425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3" y="5940425"/>
            <a:ext cx="252095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Безвозмездные поступления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938" y="5940425"/>
            <a:ext cx="24479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688" y="5900738"/>
            <a:ext cx="2232025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Налоговые доходы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7638" y="6067425"/>
            <a:ext cx="261937" cy="2016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67425"/>
            <a:ext cx="280988" cy="21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3155950" y="6076155"/>
            <a:ext cx="261937" cy="2016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3991264"/>
              </p:ext>
            </p:extLst>
          </p:nvPr>
        </p:nvGraphicFramePr>
        <p:xfrm>
          <a:off x="2571737" y="4214818"/>
          <a:ext cx="3429024" cy="210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081146360"/>
              </p:ext>
            </p:extLst>
          </p:nvPr>
        </p:nvGraphicFramePr>
        <p:xfrm>
          <a:off x="285720" y="4143380"/>
          <a:ext cx="2786082" cy="165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Овал 26"/>
          <p:cNvSpPr/>
          <p:nvPr/>
        </p:nvSpPr>
        <p:spPr>
          <a:xfrm>
            <a:off x="6165850" y="6053931"/>
            <a:ext cx="261937" cy="2016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00402071"/>
              </p:ext>
            </p:extLst>
          </p:nvPr>
        </p:nvGraphicFramePr>
        <p:xfrm>
          <a:off x="6437313" y="4176762"/>
          <a:ext cx="2203302" cy="172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4038386"/>
              </p:ext>
            </p:extLst>
          </p:nvPr>
        </p:nvGraphicFramePr>
        <p:xfrm>
          <a:off x="6072198" y="4286256"/>
          <a:ext cx="2784924" cy="145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7410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53400" cy="608112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бюджет муниципального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из 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00531097"/>
              </p:ext>
            </p:extLst>
          </p:nvPr>
        </p:nvGraphicFramePr>
        <p:xfrm>
          <a:off x="539750" y="4005263"/>
          <a:ext cx="8210550" cy="326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296144"/>
                <a:gridCol w="1368152"/>
                <a:gridCol w="1224136"/>
                <a:gridCol w="1225774"/>
              </a:tblGrid>
              <a:tr h="6401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Ожидаемое  исполнение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2025год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7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168913,7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5000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40000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4322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503389,4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530484,6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518964,4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530814,1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57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203452,2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171774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88531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61134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6401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53064,6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30991,7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30873,9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31194,1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1844824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2024год </a:t>
            </a:r>
            <a:r>
              <a:rPr lang="ru-RU" dirty="0">
                <a:latin typeface="Calibri"/>
                <a:ea typeface="Calibri"/>
                <a:cs typeface="Times New Roman"/>
              </a:rPr>
              <a:t>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928819,9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2025 </a:t>
            </a:r>
            <a:r>
              <a:rPr lang="ru-RU" dirty="0">
                <a:latin typeface="Calibri"/>
                <a:ea typeface="Calibri"/>
                <a:cs typeface="Times New Roman"/>
              </a:rPr>
              <a:t>год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-733250,3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2026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643369,3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2027 </a:t>
            </a:r>
            <a:r>
              <a:rPr lang="ru-RU" dirty="0">
                <a:latin typeface="Calibri"/>
                <a:ea typeface="Calibri"/>
                <a:cs typeface="Times New Roman"/>
              </a:rPr>
              <a:t>год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–663142,2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Расходы бюджета муниципального района «Красночикойский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5159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– </a:t>
            </a:r>
            <a:r>
              <a:rPr lang="ru-RU" sz="1400" dirty="0" smtClean="0">
                <a:solidFill>
                  <a:prstClr val="black"/>
                </a:solidFill>
              </a:rPr>
              <a:t>выплачиваемые из бюджета денежные средства.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Формирование расходов </a:t>
            </a:r>
            <a:r>
              <a:rPr lang="ru-RU" sz="1400" dirty="0" smtClean="0">
                <a:solidFill>
                  <a:prstClr val="black"/>
                </a:solidFill>
              </a:rPr>
              <a:t>осуществляется в соответствии с установленными законодательством полномочиями муниципального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формируются: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главным распорядителям бюджетных средств (ведомственная структура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функциональной классификации расходов бюджета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64" y="3651387"/>
            <a:ext cx="792088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2794" y="4882547"/>
            <a:ext cx="9001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Жилищно-коммунальное хозяйство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86" y="3603847"/>
            <a:ext cx="745185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26386" y="4426033"/>
            <a:ext cx="835242" cy="32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Образование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27" y="3561283"/>
            <a:ext cx="648072" cy="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4574903"/>
            <a:ext cx="1025227" cy="3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Физическая культура и спорт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4" y="3588370"/>
            <a:ext cx="777788" cy="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1570" y="4883387"/>
            <a:ext cx="106678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Культура, кинематография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567807"/>
            <a:ext cx="792088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38353" y="5420072"/>
            <a:ext cx="914400" cy="3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9156" y="5326634"/>
            <a:ext cx="1429308" cy="47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Средства массовой информации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4426033"/>
            <a:ext cx="1051198" cy="63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Межбюджетные трансферты общего характера (дотации)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938" y="5142455"/>
            <a:ext cx="1317104" cy="4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Общегосударственные вопросы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01680" y="4798681"/>
            <a:ext cx="1360462" cy="2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экономика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5612" y="4630230"/>
            <a:ext cx="914400" cy="26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61283"/>
            <a:ext cx="648072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>
            <a:off x="3845608" y="4371468"/>
            <a:ext cx="167236" cy="51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027" idx="2"/>
            <a:endCxn id="11" idx="0"/>
          </p:cNvCxnSpPr>
          <p:nvPr/>
        </p:nvCxnSpPr>
        <p:spPr>
          <a:xfrm>
            <a:off x="4598979" y="4303786"/>
            <a:ext cx="45028" cy="12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4108" y="4318397"/>
            <a:ext cx="0" cy="69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79883" y="4267746"/>
            <a:ext cx="0" cy="11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063" y="4251276"/>
            <a:ext cx="0" cy="3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3810" y="4251276"/>
            <a:ext cx="0" cy="107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460" y="4267746"/>
            <a:ext cx="36004" cy="17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/>
          <p:nvPr/>
        </p:nvCxnSpPr>
        <p:spPr>
          <a:xfrm>
            <a:off x="466837" y="4580845"/>
            <a:ext cx="1" cy="5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6" y="3605864"/>
            <a:ext cx="720080" cy="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313946" y="4337484"/>
            <a:ext cx="0" cy="2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80" y="3619674"/>
            <a:ext cx="7290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 flipH="1">
            <a:off x="2981911" y="4267746"/>
            <a:ext cx="4203" cy="530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0-tub-ru.yandex.net/i?id=50b478d44a524f5cff2cbd30b40606cc&amp;n=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5" y="3555280"/>
            <a:ext cx="632396" cy="6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" y="3596358"/>
            <a:ext cx="719007" cy="887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02" y="3627192"/>
            <a:ext cx="788565" cy="678166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169888" y="4303786"/>
            <a:ext cx="6168" cy="70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495352" y="5193463"/>
            <a:ext cx="117300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Защита населения и гражданская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8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6193325"/>
              </p:ext>
            </p:extLst>
          </p:nvPr>
        </p:nvGraphicFramePr>
        <p:xfrm>
          <a:off x="179512" y="909446"/>
          <a:ext cx="8784976" cy="6892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432048"/>
                <a:gridCol w="504056"/>
                <a:gridCol w="720080"/>
                <a:gridCol w="720080"/>
                <a:gridCol w="720080"/>
              </a:tblGrid>
              <a:tr h="5727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3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74547,1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74486,7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74528,5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74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Функционирование высшего должностного лица субъекта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РФ и муниципального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2843,1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2843,1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2843,1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63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2768,5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2768,5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2768,5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33811,6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33990,3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33965,3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12951,8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12760,7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12827,5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56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21865,6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21790,6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21790,6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3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ОБОРОНА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6727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Мобилизационная и вневойсковая подготовка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398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9026,6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5661,6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5661,6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920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гражданская оборона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8426,6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5261,6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5261,6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06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Другие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вопросы в области национальной безопасности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600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50777,9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59909,4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97507,2</a:t>
                      </a:r>
                      <a:endParaRPr lang="ru-RU" sz="1200" b="1" i="0" u="none" strike="noStrike" dirty="0" smtClean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189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2250,8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2745,3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2822,5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189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Водное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5000,0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2030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Дорожное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47707,1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51344,1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93864,7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978042"/>
              </p:ext>
            </p:extLst>
          </p:nvPr>
        </p:nvGraphicFramePr>
        <p:xfrm>
          <a:off x="179512" y="1988840"/>
          <a:ext cx="8736159" cy="681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176"/>
                <a:gridCol w="407799"/>
                <a:gridCol w="505398"/>
                <a:gridCol w="891794"/>
                <a:gridCol w="866396"/>
                <a:gridCol w="938596"/>
              </a:tblGrid>
              <a:tr h="53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820,0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820,0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Субсидии на возмещение расходов по оплате электроэнергии для субъектов малого и среднего предпринимательства, осуществляющих деятельность в сельском поселении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Мензенское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,мероприятия по поддержки малого и среднего предпринимательства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820,0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820,0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Модернизация объектов теплоэнергетики и капитальный ремонт объектов коммунальной инфраструктуры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находящейся в муниципальной собственности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38191,5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38452,7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38665,9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храны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окружающей среды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38191,5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38452,7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38665,9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838674,1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788187,1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778744,3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142232,9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139579,3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142200,9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650755,0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604262,6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594086,6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Дополнительное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30943,2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30943,2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28943,2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62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Молодежная политика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4169,3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3044,3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3044,3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10573,7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10357,7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10469,3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 И КИНЕМАТОГРАФИЯ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81686,2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68686,2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67686,2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81686,2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68686,2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67686,2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СОЦИАЛЬНАЯ ПОЛИТИКА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21560,1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20363,9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20866,5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Пенсионное обеспечение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6354,2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6354,2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6354,2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40871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500" b="1" dirty="0">
                <a:solidFill>
                  <a:srgbClr val="4F271C"/>
                </a:solidFill>
                <a:latin typeface="Arial"/>
              </a:rPr>
              <a:t>Вводная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86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8116917"/>
              </p:ext>
            </p:extLst>
          </p:nvPr>
        </p:nvGraphicFramePr>
        <p:xfrm>
          <a:off x="179512" y="1556795"/>
          <a:ext cx="8928992" cy="443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432048"/>
                <a:gridCol w="504056"/>
                <a:gridCol w="864096"/>
                <a:gridCol w="864096"/>
                <a:gridCol w="936104"/>
              </a:tblGrid>
              <a:tr h="532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15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Охрана семьи и детства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14448,1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14009,7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14512,3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Другие вопросы в области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социальной политики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ФИЗИЧЕСКАЯ КУЛЬТУРА И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Массовый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ОБСЛУЖИВАНИЕ ГОСУДАРСТВЕННОГО И МУНИИЦПАЛЬНОГО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Обслуживание государственного и муниципального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76017,7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62686,2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62536,2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62536,2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62536,2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62536,2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Иные дотации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Прочие межбюджетные трансферты общего характера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13381,5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1191983,3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1118933,8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1146696,4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Информационное сообщение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900" b="1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628800"/>
            <a:ext cx="792088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Решение Совета муниципального района «Красночикойский район» «Об утверждении бюджета муниципального района «Красночикойский район» на 2025 год и на плановый период 2026 и 2027 годов»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16 декабря 2024 года № </a:t>
            </a:r>
            <a:r>
              <a:rPr lang="ru-RU" dirty="0" smtClean="0">
                <a:solidFill>
                  <a:schemeClr val="tx1"/>
                </a:solidFill>
              </a:rPr>
              <a:t>113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принято Советом муниципального района «Красночикойский район»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4249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Бюджет для граждан разработан в целях ознакомления граждан с основными положениями решения о бюджете муниципального района «Красночикойский район» на 2025 год и на плановый период 2026 и 2027 годов в доступной форме для широкого круга заинтересованных пользователей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составления и утверждения бюджета муниципального района «Красночикойский район»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Бюджет муниципального района «Красночикойский район» – это ежегодно утверждаемый Советом муниципального района «Красночикойский район» свод доходов и расходов на очередной финансовый год и на два года планового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9" y="2564903"/>
            <a:ext cx="2448271" cy="4202385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Работа по составлению проекта бюджета начинается не позднее чем за 9 месяцев до начала очередного финансового года.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518817"/>
            <a:ext cx="3456384" cy="4248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50" b="1" u="sng" dirty="0" smtClean="0">
                <a:solidFill>
                  <a:prstClr val="black"/>
                </a:solidFill>
              </a:rPr>
              <a:t>Рассмотрение </a:t>
            </a:r>
            <a:r>
              <a:rPr lang="ru-RU" sz="1250" b="1" u="sng" dirty="0">
                <a:solidFill>
                  <a:prstClr val="black"/>
                </a:solidFill>
              </a:rPr>
              <a:t>проекта </a:t>
            </a:r>
            <a:r>
              <a:rPr lang="ru-RU" sz="125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Сформированный проект  бюджета администрация муниципального района вносит на рассмотрение Совета муниципального района не позднее 15 ноября текущего года.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По проекту бюджета проводятся публичные слушания. Для этого проект  бюджета размещается на официальном сайте муниципального района в сети «Интернет». В слушаниях участвуют граждане, проживающие в Красночикойском районе и обладающие активным избирательным правом, а также представители организаций, осуществляющих деятельность на территории района.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Проект бюджета рассматривается Советом муниципального района.  </a:t>
            </a:r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2856" y="2476897"/>
            <a:ext cx="2304256" cy="4248472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Утверждение </a:t>
            </a:r>
            <a:r>
              <a:rPr lang="ru-RU" sz="1200" b="1" u="sng" dirty="0">
                <a:solidFill>
                  <a:prstClr val="black"/>
                </a:solidFill>
              </a:rPr>
              <a:t>проекта </a:t>
            </a:r>
            <a:r>
              <a:rPr lang="ru-RU" sz="120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Проект бюджета утверждается Советом муниципального района в форме решения Совета муниципального района.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Принятое Советом муниципального района решение о бюджете подлежит обнародованию путем размещения на официальном сайте  муниципального района в сети «Интернет»</a:t>
            </a:r>
            <a:endParaRPr lang="ru-RU" sz="1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на основании которых составляется проект бюджета муниципального образования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82809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Послание Президента Российской Федерации Федеральному Собранию Российской Федерации, определяющие бюджетную политику (требования к бюджетной политике) в Российской Федерации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8780" y="2924944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Основные направления бюджетной политики и основные направления налоговой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0160" y="4221088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Прогноз социально – экономического развития муниципального района «Красночикойский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780" y="5517232"/>
            <a:ext cx="82523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Муниципальные программы муниципального района «Красночикойский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552728" cy="4497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краевого бюджета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бюджет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«Красночикойский район» межбюджетные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трансферты в форме: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безвозмездная и безвозвратная денежная помощь без установления направления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– в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 расходных обязательств муниципального образования по вопросам местного значения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исполнение полномочий  Российской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субъекта РФ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264696" cy="4497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бюджета муниципального района «Красночикойский район» в бюджеты сельских поселений </a:t>
            </a:r>
            <a:r>
              <a:rPr lang="ru-RU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Красночикойского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выравнивание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бюджетной обеспеченности бюджетов поселений </a:t>
            </a:r>
            <a:endParaRPr lang="ru-RU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средства на </a:t>
            </a:r>
            <a:r>
              <a:rPr lang="ru-RU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расходных обязательств бюджетов сельских поселений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</a:t>
            </a:r>
            <a:r>
              <a:rPr lang="ru-RU" sz="1800" dirty="0" smtClean="0">
                <a:solidFill>
                  <a:srgbClr val="0070C0"/>
                </a:solidFill>
                <a:latin typeface="Arial"/>
                <a:ea typeface="Times New Roman"/>
              </a:rPr>
              <a:t>выполнение </a:t>
            </a:r>
            <a:r>
              <a:rPr lang="ru-RU" sz="1800" dirty="0">
                <a:solidFill>
                  <a:srgbClr val="0070C0"/>
                </a:solidFill>
                <a:latin typeface="Arial"/>
                <a:ea typeface="Times New Roman"/>
              </a:rPr>
              <a:t>полномочия Российской Федерации  по осуществлению воинского учета на территориях, где отсутствуют структурные подразделения военных комиссариатов </a:t>
            </a:r>
            <a:endParaRPr lang="ru-RU" sz="1800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МЕЖБЮДЖЕТНЫХ ТРАНСФЕРТОВ 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передаваемые для компенсации дополнительных расходов, возникших в результате решений, принятых органами власти другого уровня  и осуществление части муниципальных полномочий сельским поселениям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90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6967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Общие характеристики бюджета муниципального района «Красночикойский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5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963" y="228600"/>
            <a:ext cx="8177085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и профицит </a:t>
            </a:r>
            <a:r>
              <a:rPr lang="ru-RU" altLang="ru-RU" sz="26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«Красночикойский район»</a:t>
            </a:r>
            <a:endParaRPr lang="ru-RU" sz="2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dirty="0">
                <a:solidFill>
                  <a:schemeClr val="accent1"/>
                </a:solidFill>
                <a:latin typeface="Arial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728663" y="2598738"/>
            <a:ext cx="2832100" cy="2120900"/>
            <a:chOff x="724267" y="1934585"/>
            <a:chExt cx="2831277" cy="212053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3" name="Группа 17"/>
            <p:cNvGrpSpPr>
              <a:grpSpLocks/>
            </p:cNvGrpSpPr>
            <p:nvPr/>
          </p:nvGrpSpPr>
          <p:grpSpPr bwMode="auto">
            <a:xfrm>
              <a:off x="1024133" y="3537012"/>
              <a:ext cx="1944216" cy="518106"/>
              <a:chOff x="1024133" y="2636131"/>
              <a:chExt cx="1944216" cy="518106"/>
            </a:xfrm>
            <a:grpFill/>
          </p:grpSpPr>
          <p:sp>
            <p:nvSpPr>
              <p:cNvPr id="14" name="Прямоугольник 13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>
          <a:xfrm>
            <a:off x="588963" y="4829175"/>
            <a:ext cx="2832100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Дефицит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(расходы больше доходов)</a:t>
            </a:r>
          </a:p>
        </p:txBody>
      </p: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5868144" y="2574925"/>
            <a:ext cx="2855912" cy="2101850"/>
            <a:chOff x="5015136" y="1629651"/>
            <a:chExt cx="2856132" cy="21026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0" name="Группа 19"/>
            <p:cNvGrpSpPr>
              <a:grpSpLocks/>
            </p:cNvGrpSpPr>
            <p:nvPr/>
          </p:nvGrpSpPr>
          <p:grpSpPr bwMode="auto">
            <a:xfrm>
              <a:off x="5631212" y="3223124"/>
              <a:ext cx="1944216" cy="509152"/>
              <a:chOff x="5631212" y="3223124"/>
              <a:chExt cx="1944216" cy="509152"/>
            </a:xfrm>
            <a:grpFill/>
          </p:grpSpPr>
          <p:sp>
            <p:nvSpPr>
              <p:cNvPr id="21" name="Прямоугольник 20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5868144" y="4843061"/>
            <a:ext cx="2855912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Профицит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3925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7562</TotalTime>
  <Words>1359</Words>
  <Application>Microsoft Office PowerPoint</Application>
  <PresentationFormat>Экран (4:3)</PresentationFormat>
  <Paragraphs>477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Обычная</vt:lpstr>
      <vt:lpstr>1_Обычная</vt:lpstr>
      <vt:lpstr>2_Обычная</vt:lpstr>
      <vt:lpstr>4_Обычная</vt:lpstr>
      <vt:lpstr>5_Обычная</vt:lpstr>
      <vt:lpstr>6_Обычная</vt:lpstr>
      <vt:lpstr>7_Обычная</vt:lpstr>
      <vt:lpstr>9_Обычная</vt:lpstr>
      <vt:lpstr>10_Обычная</vt:lpstr>
      <vt:lpstr>11_Обычная</vt:lpstr>
      <vt:lpstr>Бюджет для граждан к решению Совета муниципального района «Красночикойский район» «Об утверждении бюджета муниципального района «Красночикойский район» на 2025 год и на плановый период 2026 и 2027 годов»</vt:lpstr>
      <vt:lpstr>Презентация PowerPoint</vt:lpstr>
      <vt:lpstr>Бюджет для граждан</vt:lpstr>
      <vt:lpstr>Этапы составления и утверждения бюджета муниципального района «Красночикойский район»</vt:lpstr>
      <vt:lpstr>Документы, на основании которых составляется проект бюджета муниципального образования</vt:lpstr>
      <vt:lpstr>Межбюджетные отношения</vt:lpstr>
      <vt:lpstr>Межбюджетные отношения</vt:lpstr>
      <vt:lpstr>Презентация PowerPoint</vt:lpstr>
      <vt:lpstr>Дефицит и профицит бюджета муниципального района «Красночикойский район»</vt:lpstr>
      <vt:lpstr>Основные параметры бюджета</vt:lpstr>
      <vt:lpstr>Презентация PowerPoint</vt:lpstr>
      <vt:lpstr>Доходы бюджета муниципального района «Красночикойский район»</vt:lpstr>
      <vt:lpstr>Доходы бюджета </vt:lpstr>
      <vt:lpstr>Структура доходов бюджета </vt:lpstr>
      <vt:lpstr>Безвозмездные поступления в бюджет муниципального района из  бюджета края </vt:lpstr>
      <vt:lpstr>Презентация PowerPoint</vt:lpstr>
      <vt:lpstr>Расходы бюджета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Презентация PowerPoint</vt:lpstr>
      <vt:lpstr>Информационное сообщение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Мария Суровцева</dc:creator>
  <cp:lastModifiedBy>User Windows</cp:lastModifiedBy>
  <cp:revision>831</cp:revision>
  <cp:lastPrinted>2016-11-14T06:49:50Z</cp:lastPrinted>
  <dcterms:created xsi:type="dcterms:W3CDTF">2015-10-15T05:49:29Z</dcterms:created>
  <dcterms:modified xsi:type="dcterms:W3CDTF">2024-12-17T02:35:17Z</dcterms:modified>
</cp:coreProperties>
</file>