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3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56" r:id="rId18"/>
    <p:sldId id="457" r:id="rId19"/>
    <p:sldId id="458" r:id="rId20"/>
    <p:sldId id="446" r:id="rId21"/>
    <p:sldId id="445" r:id="rId22"/>
    <p:sldId id="447" r:id="rId23"/>
    <p:sldId id="448" r:id="rId24"/>
    <p:sldId id="496" r:id="rId25"/>
    <p:sldId id="459" r:id="rId26"/>
    <p:sldId id="460" r:id="rId27"/>
    <p:sldId id="462" r:id="rId28"/>
    <p:sldId id="463" r:id="rId29"/>
    <p:sldId id="464" r:id="rId30"/>
    <p:sldId id="455" r:id="rId31"/>
    <p:sldId id="485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56"/>
            <p14:sldId id="457"/>
            <p14:sldId id="458"/>
            <p14:sldId id="446"/>
            <p14:sldId id="445"/>
            <p14:sldId id="447"/>
            <p14:sldId id="448"/>
            <p14:sldId id="496"/>
            <p14:sldId id="459"/>
            <p14:sldId id="460"/>
            <p14:sldId id="462"/>
            <p14:sldId id="463"/>
            <p14:sldId id="464"/>
            <p14:sldId id="455"/>
            <p14:sldId id="4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6835292265943"/>
          <c:y val="2.9068138136276272E-2"/>
          <c:w val="0.71441391544047272"/>
          <c:h val="0.81881869097071525"/>
        </c:manualLayout>
      </c:layout>
      <c:barChart>
        <c:barDir val="col"/>
        <c:grouping val="clustered"/>
        <c:varyColors val="0"/>
        <c:ser>
          <c:idx val="0"/>
          <c:order val="0"/>
          <c:tx>
            <c:v>Доходы</c:v>
          </c:tx>
          <c:invertIfNegative val="0"/>
          <c:cat>
            <c:numRef>
              <c:f>Лист2!$A$2:$A$5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Лист2!$B$2:$B$5</c:f>
              <c:numCache>
                <c:formatCode>0.00</c:formatCode>
                <c:ptCount val="4"/>
                <c:pt idx="0">
                  <c:v>843303</c:v>
                </c:pt>
                <c:pt idx="1">
                  <c:v>803492.9</c:v>
                </c:pt>
                <c:pt idx="2">
                  <c:v>782178.6</c:v>
                </c:pt>
                <c:pt idx="3">
                  <c:v>721751</c:v>
                </c:pt>
              </c:numCache>
            </c:numRef>
          </c:val>
        </c:ser>
        <c:ser>
          <c:idx val="1"/>
          <c:order val="1"/>
          <c:tx>
            <c:v>Расходы</c:v>
          </c:tx>
          <c:invertIfNegative val="0"/>
          <c:cat>
            <c:numRef>
              <c:f>Лист2!$A$2:$A$5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Лист2!$C$2:$C$5</c:f>
              <c:numCache>
                <c:formatCode>0.00</c:formatCode>
                <c:ptCount val="4"/>
                <c:pt idx="0">
                  <c:v>837622.5</c:v>
                </c:pt>
                <c:pt idx="1">
                  <c:v>820007.4</c:v>
                </c:pt>
                <c:pt idx="2">
                  <c:v>779532.6</c:v>
                </c:pt>
                <c:pt idx="3">
                  <c:v>719495</c:v>
                </c:pt>
              </c:numCache>
            </c:numRef>
          </c:val>
        </c:ser>
        <c:ser>
          <c:idx val="2"/>
          <c:order val="2"/>
          <c:tx>
            <c:v>Результат</c:v>
          </c:tx>
          <c:invertIfNegative val="0"/>
          <c:cat>
            <c:numRef>
              <c:f>Лист2!$A$2:$A$5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Лист2!$D$2:$D$5</c:f>
              <c:numCache>
                <c:formatCode>0.00</c:formatCode>
                <c:ptCount val="4"/>
                <c:pt idx="0">
                  <c:v>5680.5</c:v>
                </c:pt>
                <c:pt idx="1">
                  <c:v>16514.5</c:v>
                </c:pt>
                <c:pt idx="2">
                  <c:v>2256</c:v>
                </c:pt>
                <c:pt idx="3">
                  <c:v>2256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9104"/>
        <c:axId val="73277824"/>
      </c:barChart>
      <c:catAx>
        <c:axId val="2783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277824"/>
        <c:crosses val="autoZero"/>
        <c:auto val="1"/>
        <c:lblAlgn val="ctr"/>
        <c:lblOffset val="100"/>
        <c:noMultiLvlLbl val="0"/>
      </c:catAx>
      <c:valAx>
        <c:axId val="73277824"/>
        <c:scaling>
          <c:orientation val="minMax"/>
          <c:max val="10000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7839104"/>
        <c:crosses val="autoZero"/>
        <c:crossBetween val="between"/>
        <c:majorUnit val="50000"/>
        <c:min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599205.19999999995</c:v>
                </c:pt>
                <c:pt idx="1">
                  <c:v>554506.9</c:v>
                </c:pt>
                <c:pt idx="2">
                  <c:v>483492.9</c:v>
                </c:pt>
                <c:pt idx="3">
                  <c:v>438341.9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204288.8</c:v>
                </c:pt>
                <c:pt idx="1">
                  <c:v>227671.7</c:v>
                </c:pt>
                <c:pt idx="2">
                  <c:v>238258.7</c:v>
                </c:pt>
                <c:pt idx="3">
                  <c:v>272590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72256"/>
        <c:axId val="27878144"/>
      </c:barChart>
      <c:catAx>
        <c:axId val="2787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878144"/>
        <c:crosses val="autoZero"/>
        <c:auto val="1"/>
        <c:lblAlgn val="ctr"/>
        <c:lblOffset val="100"/>
        <c:noMultiLvlLbl val="0"/>
      </c:catAx>
      <c:valAx>
        <c:axId val="27878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872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59278154174997"/>
          <c:y val="0.24707573715447734"/>
          <c:w val="0.46283413102773918"/>
          <c:h val="0.741543861996783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layout>
                <c:manualLayout>
                  <c:x val="-0.11488990603522731"/>
                  <c:y val="1.3126197063204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55,99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7,05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87.439182056843507</c:v>
                </c:pt>
                <c:pt idx="1">
                  <c:v>59.815591661165641</c:v>
                </c:pt>
                <c:pt idx="2">
                  <c:v>2.4092940342594309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287436.2</c:v>
                </c:pt>
                <c:pt idx="1">
                  <c:v>196630</c:v>
                </c:pt>
                <c:pt idx="2">
                  <c:v>7920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1"/>
            <c:bubble3D val="0"/>
            <c:explosion val="1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34,96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57,81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7,23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122.48215213901999</c:v>
                </c:pt>
                <c:pt idx="1">
                  <c:v>62.078347016077032</c:v>
                </c:pt>
                <c:pt idx="2">
                  <c:v>3.0360023481107867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364299.4</c:v>
                </c:pt>
                <c:pt idx="1">
                  <c:v>184640</c:v>
                </c:pt>
                <c:pt idx="2">
                  <c:v>9030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2"/>
          <c:order val="0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32,16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60,70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83.342004483729951</c:v>
                </c:pt>
                <c:pt idx="1">
                  <c:v>61.817554060452458</c:v>
                </c:pt>
                <c:pt idx="2">
                  <c:v>2.3837026986771783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281454.2</c:v>
                </c:pt>
                <c:pt idx="1">
                  <c:v>208764</c:v>
                </c:pt>
                <c:pt idx="2">
                  <c:v>8050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7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8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988B78-507A-4144-BDFD-4503DF3EB0AE}" type="slidenum">
              <a:rPr lang="ru-RU" altLang="ru-RU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6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0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24.02.2021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муниципального района «Красночикойский район» «Об утверждении бюджета муниципального района «Красночикойский район» на 2020 год и на плановый период 2021 и 2022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1533846"/>
              </p:ext>
            </p:extLst>
          </p:nvPr>
        </p:nvGraphicFramePr>
        <p:xfrm>
          <a:off x="323528" y="4941168"/>
          <a:ext cx="8568952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512168"/>
                <a:gridCol w="1512168"/>
                <a:gridCol w="1440459"/>
                <a:gridCol w="1223837"/>
              </a:tblGrid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</a:tr>
              <a:tr h="3291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843303,0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803492,9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782178,6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721751,0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710975,1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837622,5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820007,4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779532,6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719495,0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708719,1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5680,5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16514,5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2646,0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2256,0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2256,0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500277"/>
              </p:ext>
            </p:extLst>
          </p:nvPr>
        </p:nvGraphicFramePr>
        <p:xfrm>
          <a:off x="1547664" y="908720"/>
          <a:ext cx="6912768" cy="433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20080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836613"/>
            <a:ext cx="1223962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 smtClean="0">
                <a:solidFill>
                  <a:prstClr val="black"/>
                </a:solidFill>
              </a:rPr>
              <a:t>тыс. </a:t>
            </a:r>
            <a:r>
              <a:rPr lang="ru-RU" u="sng" dirty="0">
                <a:solidFill>
                  <a:prstClr val="black"/>
                </a:solidFill>
              </a:rPr>
              <a:t>руб.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968166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3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0363" y="3706813"/>
            <a:ext cx="1763712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2019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8400" y="3706813"/>
            <a:ext cx="1439863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2020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59563" y="3706813"/>
            <a:ext cx="1368425" cy="36036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2021 </a:t>
            </a:r>
            <a:r>
              <a:rPr lang="ru-RU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63" y="5940425"/>
            <a:ext cx="252095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Безвозмездные поступления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938" y="5940425"/>
            <a:ext cx="2447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16688" y="5900738"/>
            <a:ext cx="2232025" cy="623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Налоговые доходы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7638" y="6067425"/>
            <a:ext cx="261937" cy="2016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067425"/>
            <a:ext cx="280988" cy="21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3155950" y="6076155"/>
            <a:ext cx="261937" cy="2016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3991264"/>
              </p:ext>
            </p:extLst>
          </p:nvPr>
        </p:nvGraphicFramePr>
        <p:xfrm>
          <a:off x="2571736" y="3143248"/>
          <a:ext cx="3935411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82509924"/>
              </p:ext>
            </p:extLst>
          </p:nvPr>
        </p:nvGraphicFramePr>
        <p:xfrm>
          <a:off x="285720" y="4143380"/>
          <a:ext cx="2786082" cy="165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Овал 26"/>
          <p:cNvSpPr/>
          <p:nvPr/>
        </p:nvSpPr>
        <p:spPr>
          <a:xfrm>
            <a:off x="6165850" y="6053931"/>
            <a:ext cx="261937" cy="2016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00402071"/>
              </p:ext>
            </p:extLst>
          </p:nvPr>
        </p:nvGraphicFramePr>
        <p:xfrm>
          <a:off x="6437313" y="4176762"/>
          <a:ext cx="2203302" cy="172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038386"/>
              </p:ext>
            </p:extLst>
          </p:nvPr>
        </p:nvGraphicFramePr>
        <p:xfrm>
          <a:off x="6072198" y="4286256"/>
          <a:ext cx="2784924" cy="145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12581297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296144"/>
                <a:gridCol w="1368152"/>
                <a:gridCol w="1224136"/>
                <a:gridCol w="1225774"/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136325,6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2132,0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29187,1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288,7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294975,8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418218,7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352824,0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364815,2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156311,1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134113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104438,0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73238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11592,7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43,2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43,2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2019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599205,2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2020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554506,9   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2021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483492,3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2022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438341,9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4" y="3651387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2794" y="4882547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1680" y="4798681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65612" y="4630230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845608" y="4371468"/>
            <a:ext cx="167236" cy="5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6" y="3605864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313946" y="4337484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80" y="3619674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 flipH="1">
            <a:off x="2981911" y="4267746"/>
            <a:ext cx="4203" cy="53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" y="3596358"/>
            <a:ext cx="719007" cy="887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02" y="3627192"/>
            <a:ext cx="788565" cy="678166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2169888" y="4303786"/>
            <a:ext cx="6168" cy="70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495352" y="5193463"/>
            <a:ext cx="117300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Защита населения и гражданская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13178134"/>
              </p:ext>
            </p:extLst>
          </p:nvPr>
        </p:nvGraphicFramePr>
        <p:xfrm>
          <a:off x="179512" y="909446"/>
          <a:ext cx="8784976" cy="592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432048"/>
                <a:gridCol w="504056"/>
                <a:gridCol w="720080"/>
                <a:gridCol w="720080"/>
                <a:gridCol w="720080"/>
              </a:tblGrid>
              <a:tr h="572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37231,2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35643,5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35654,2</a:t>
                      </a:r>
                    </a:p>
                  </a:txBody>
                  <a:tcPr/>
                </a:tc>
              </a:tr>
              <a:tr h="34745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1033,7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663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1523,1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15529,7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15485,3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15498,9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6217,7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6163,8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6170,9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56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11527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11237,6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11227,6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03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ОБОРОНА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2008,7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2046,5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67278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Мобилизационная и вневойсковая подготовка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398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920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2887,0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2887,0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2887,0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Другие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вопросы в области национальной безопасности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9520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32467,3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34550,0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35915,7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9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388,1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30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31865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34151,0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35503,0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0244169"/>
              </p:ext>
            </p:extLst>
          </p:nvPr>
        </p:nvGraphicFramePr>
        <p:xfrm>
          <a:off x="179512" y="1988840"/>
          <a:ext cx="8736159" cy="406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176"/>
                <a:gridCol w="407799"/>
                <a:gridCol w="505398"/>
                <a:gridCol w="891794"/>
                <a:gridCol w="866396"/>
                <a:gridCol w="938596"/>
              </a:tblGrid>
              <a:tr h="53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611107,3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560147,6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548325,0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117204,5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123575,2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97174,5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469672,3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413594,8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428018,4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Дополнительное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14288,6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14288,6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14288,6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62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Молодежная политика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5673,3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4819,3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4919,7</a:t>
                      </a: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4268,6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3869,7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3923,8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44390,7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44360,4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43564,3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37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44390,7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44360,4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43564,3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17036,5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13679,9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14071,4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2040,0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района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21978967"/>
              </p:ext>
            </p:extLst>
          </p:nvPr>
        </p:nvGraphicFramePr>
        <p:xfrm>
          <a:off x="179512" y="1556795"/>
          <a:ext cx="8928992" cy="386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432048"/>
                <a:gridCol w="504056"/>
                <a:gridCol w="864096"/>
                <a:gridCol w="864096"/>
                <a:gridCol w="936104"/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480,0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13827,3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11101,7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11483,6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МУНИИЦПАЛЬНОГО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31975,0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18783,0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18783,0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25790,0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25790,0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25790,0</a:t>
                      </a: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Прочие межбюджетные трансферты общего характера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6185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779532,6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719495,0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708675,9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муниципального района «Красночикойский район» «Об утверждении бюджета муниципального района «Красночикойский район» на 2020 год и на плановый период 2021 и 2022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26 декабря 2019 года № 145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муниципального района «Красночикойский район»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муниципального района «Красночикойский район» на 2020 год и на плановый период 2021 и 2022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муниципального района «Красночикойский район»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муниципального района «Красночикойский район» – это ежегодно утверждаемый Советом муниципального района «Красночикойский район»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района вносит на рассмотрение Совета муниципального района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Красночикойском</a:t>
            </a:r>
            <a:r>
              <a:rPr lang="ru-RU" sz="1250" dirty="0" smtClean="0">
                <a:solidFill>
                  <a:prstClr val="black"/>
                </a:solidFill>
              </a:rPr>
              <a:t> районе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района.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района в форме решения Совета муниципального района.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района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образования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муниципального района «Красночикойский район»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</a:t>
            </a:r>
            <a:r>
              <a:rPr lang="ru-RU" sz="2600" b="1" smtClean="0">
                <a:latin typeface="Arial" panose="020B0604020202020204" pitchFamily="34" charset="0"/>
                <a:cs typeface="Arial" panose="020B0604020202020204" pitchFamily="34" charset="0"/>
              </a:rPr>
              <a:t>«Красночикойский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264696" cy="44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района «Красночикойский район» в бюджеты сельских поселений </a:t>
            </a:r>
            <a:r>
              <a:rPr lang="ru-RU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Красночикойского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выравнивание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бюджетной обеспеченности бюджетов поселений </a:t>
            </a:r>
            <a:endParaRPr lang="ru-RU" sz="1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средства на </a:t>
            </a:r>
            <a:r>
              <a:rPr lang="ru-RU" sz="1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расходных обязательств бюджетов сельских поселений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</a:t>
            </a:r>
            <a:r>
              <a:rPr lang="ru-RU" sz="1800" dirty="0" smtClean="0">
                <a:solidFill>
                  <a:srgbClr val="0070C0"/>
                </a:solidFill>
                <a:latin typeface="Arial"/>
                <a:ea typeface="Times New Roman"/>
              </a:rPr>
              <a:t>выполнение </a:t>
            </a:r>
            <a:r>
              <a:rPr lang="ru-RU" sz="1800" dirty="0">
                <a:solidFill>
                  <a:srgbClr val="0070C0"/>
                </a:solidFill>
                <a:latin typeface="Arial"/>
                <a:ea typeface="Times New Roman"/>
              </a:rPr>
              <a:t>полномочия Российской Федерации  по осуществлению воинского учета на территориях, где отсутствуют структурные подразделения военных комиссариатов </a:t>
            </a:r>
            <a:endParaRPr lang="ru-RU" sz="1800" dirty="0" smtClean="0">
              <a:solidFill>
                <a:srgbClr val="0070C0"/>
              </a:solidFill>
              <a:latin typeface="Arial"/>
              <a:ea typeface="Times New Roman"/>
            </a:endParaRPr>
          </a:p>
          <a:p>
            <a:pPr mar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МЕЖБЮДЖЕТНЫХ ТРАНСФЕРТОВ  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передаваемые для компенсации дополнительных расходов, возникших в результате решений, принятых органами власти другого уровня  и осуществление части муниципальных полномочий сельским поселениям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муниципального района «Красночикойский район»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муниципального 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«Красночикойский район»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6905</TotalTime>
  <Words>1243</Words>
  <Application>Microsoft Office PowerPoint</Application>
  <PresentationFormat>Экран (4:3)</PresentationFormat>
  <Paragraphs>416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муниципального района «Красночикойский район» «Об утверждении бюджета муниципального района «Красночикойский район» на 2020 год и на плановый период 2021 и 2022 годов»</vt:lpstr>
      <vt:lpstr>Презентация PowerPoint</vt:lpstr>
      <vt:lpstr>Бюджет для граждан</vt:lpstr>
      <vt:lpstr>Этапы составления и утверждения бюджета муниципального района «Красночикойский район»</vt:lpstr>
      <vt:lpstr>Документы, на основании которых составляется проект бюджета муниципального образования</vt:lpstr>
      <vt:lpstr>Межбюджетные отношения</vt:lpstr>
      <vt:lpstr>Межбюджетные отношения</vt:lpstr>
      <vt:lpstr>Презентация PowerPoint</vt:lpstr>
      <vt:lpstr>Дефицит и профицит бюджета муниципального района «Красночикойский район»</vt:lpstr>
      <vt:lpstr>Основные параметры бюджета</vt:lpstr>
      <vt:lpstr>Презентация PowerPoint</vt:lpstr>
      <vt:lpstr>Доходы бюджета муниципального района «Красночикойский район»</vt:lpstr>
      <vt:lpstr>Доходы бюджета </vt:lpstr>
      <vt:lpstr>Структура доходов бюджета </vt:lpstr>
      <vt:lpstr>Безвозмездные поступления в бюджет муниципального района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Распределение бюджетных ассигнований по разделам и подразделам классификации расходов бюджета муниципального района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Марина</cp:lastModifiedBy>
  <cp:revision>753</cp:revision>
  <cp:lastPrinted>2016-11-14T06:49:50Z</cp:lastPrinted>
  <dcterms:created xsi:type="dcterms:W3CDTF">2015-10-15T05:49:29Z</dcterms:created>
  <dcterms:modified xsi:type="dcterms:W3CDTF">2021-02-24T07:22:30Z</dcterms:modified>
</cp:coreProperties>
</file>