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0" r:id="rId19"/>
    <p:sldId id="271" r:id="rId20"/>
    <p:sldId id="278" r:id="rId21"/>
    <p:sldId id="279" r:id="rId22"/>
    <p:sldId id="280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072AA1-1387-4D27-AFEF-9E58A9013DF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4469E-4513-4C37-8304-D7074568D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Обеспечение безопасных условий </a:t>
            </a:r>
            <a:b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и </a:t>
            </a:r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охраны труда </a:t>
            </a: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женщин</a:t>
            </a:r>
            <a:b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             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(методическое пособие)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</a:pPr>
            <a:endParaRPr lang="ru-RU" sz="1800" b="1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79474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r>
              <a:rPr lang="ru-RU" b="1" dirty="0"/>
              <a:t>Перерывы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 этом уменьшение фактически отработанных работницей часов, на размере заработка не отражается.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8164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634082"/>
          </a:xfrm>
        </p:spPr>
        <p:txBody>
          <a:bodyPr/>
          <a:lstStyle/>
          <a:p>
            <a:r>
              <a:rPr lang="ru-RU" b="1" dirty="0"/>
              <a:t>Отпуска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93965"/>
            <a:ext cx="8003232" cy="5379987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</a:t>
            </a:r>
            <a:r>
              <a:rPr lang="ru-RU" dirty="0" smtClean="0"/>
              <a:t>коллективным договором </a:t>
            </a:r>
            <a:r>
              <a:rPr lang="ru-RU" dirty="0"/>
              <a:t>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6296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r>
              <a:rPr lang="ru-RU" b="1" dirty="0" smtClean="0"/>
              <a:t>Дополнительные выходные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силу статьи 262 </a:t>
            </a:r>
            <a:r>
              <a:rPr lang="ru-RU" dirty="0" smtClean="0"/>
              <a:t>ТК РФ </a:t>
            </a:r>
            <a:r>
              <a:rPr lang="ru-RU" dirty="0"/>
              <a:t>одному из родителей для ухода за детьми-инвалидами по его письменному заявлению предоставляются 4 дополнительных оплачиваемых выходных дня в месяц.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8769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/>
              <a:t>Увольнение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64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dirty="0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Допускается увольнение женщины в связи с истечением срока трудового договора в период ее беременности,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Повышенная защита от увольнений предоставляется также следующей категории лиц: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женщинам, имеющим детей в возрасте до 3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одиноким матерям, воспитывающим ребенка-инвалида в возрасте до 18 лет или малолетнего ребенка — ребенка в возрасте до 14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другим лицам, воспитывающим указанных детей без матери;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родителю, являющемуся единственным кормильцем ребенка-инвалида в возрасте до 18 лет либо единственным кормильцем ребенка в возрасте до 3 лет в семье, воспитывающей трех и более малолетних детей, если другой родитель не состоит в трудовых отношениях.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06029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sz="1500" dirty="0"/>
              <a:t>Согласно ч. 4 ст. 261 </a:t>
            </a:r>
            <a:r>
              <a:rPr lang="ru-RU" sz="1500" dirty="0" smtClean="0"/>
              <a:t>ТК РФ, </a:t>
            </a:r>
            <a:r>
              <a:rPr lang="ru-RU" sz="1500" dirty="0"/>
              <a:t>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ликвидации организации;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неоднократного неисполнения работником без уважительных причин трудовых обязанностей, если он имеет дисциплинарное взыскание;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работником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работником, выполняющим воспитательные функции, аморального проступка, несовместимого с продолжением данной работы;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руководителем организации (филиала, представительства), его заместителями своих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представления работником работодателю подложных документов при заключении трудового договора.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450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200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ru-RU" dirty="0" smtClean="0"/>
              <a:t>Некоторые </a:t>
            </a:r>
            <a:r>
              <a:rPr lang="ru-RU" dirty="0"/>
              <a:t>виды работ </a:t>
            </a:r>
            <a:r>
              <a:rPr lang="ru-RU" dirty="0" smtClean="0"/>
              <a:t>остаются полностью недоступны </a:t>
            </a:r>
            <a:r>
              <a:rPr lang="ru-RU" dirty="0"/>
              <a:t>для </a:t>
            </a:r>
            <a:r>
              <a:rPr lang="ru-RU" dirty="0" smtClean="0"/>
              <a:t>женщин</a:t>
            </a:r>
            <a:r>
              <a:rPr lang="ru-RU" dirty="0" smtClean="0"/>
              <a:t>. </a:t>
            </a:r>
            <a:r>
              <a:rPr lang="ru-RU" dirty="0"/>
              <a:t>Это </a:t>
            </a:r>
            <a:r>
              <a:rPr lang="ru-RU" dirty="0" smtClean="0"/>
              <a:t>кессонные </a:t>
            </a:r>
            <a:r>
              <a:rPr lang="ru-RU" dirty="0"/>
              <a:t>ра­бо­ты, </a:t>
            </a:r>
            <a:r>
              <a:rPr lang="ru-RU" dirty="0" smtClean="0"/>
              <a:t>работы </a:t>
            </a:r>
            <a:r>
              <a:rPr lang="ru-RU" dirty="0"/>
              <a:t>по </a:t>
            </a:r>
            <a:r>
              <a:rPr lang="ru-RU" dirty="0" smtClean="0"/>
              <a:t>непосредственному тушению пожаров</a:t>
            </a:r>
            <a:r>
              <a:rPr lang="ru-RU" dirty="0"/>
              <a:t>, </a:t>
            </a:r>
            <a:r>
              <a:rPr lang="ru-RU" dirty="0" smtClean="0"/>
              <a:t>водолаз­ные работы</a:t>
            </a:r>
            <a:r>
              <a:rPr lang="ru-RU" dirty="0"/>
              <a:t>, </a:t>
            </a:r>
            <a:r>
              <a:rPr lang="ru-RU" dirty="0" smtClean="0"/>
              <a:t>работы </a:t>
            </a:r>
            <a:r>
              <a:rPr lang="ru-RU" dirty="0"/>
              <a:t>по </a:t>
            </a:r>
            <a:r>
              <a:rPr lang="ru-RU" dirty="0" smtClean="0"/>
              <a:t>обработке </a:t>
            </a:r>
            <a:r>
              <a:rPr lang="ru-RU" dirty="0"/>
              <a:t>шкур </a:t>
            </a:r>
            <a:r>
              <a:rPr lang="ru-RU" dirty="0" smtClean="0"/>
              <a:t>вручную</a:t>
            </a:r>
            <a:r>
              <a:rPr lang="ru-RU" dirty="0"/>
              <a:t>, по </a:t>
            </a:r>
            <a:r>
              <a:rPr lang="ru-RU" dirty="0" smtClean="0"/>
              <a:t>транспортировке </a:t>
            </a:r>
            <a:r>
              <a:rPr lang="ru-RU" dirty="0"/>
              <a:t>и </a:t>
            </a:r>
            <a:r>
              <a:rPr lang="ru-RU" dirty="0" smtClean="0"/>
              <a:t>погрузке ядохимикатов</a:t>
            </a:r>
            <a:r>
              <a:rPr lang="ru-RU" dirty="0"/>
              <a:t>, </a:t>
            </a:r>
            <a:r>
              <a:rPr lang="ru-RU" dirty="0" smtClean="0"/>
              <a:t>работы </a:t>
            </a:r>
            <a:r>
              <a:rPr lang="ru-RU" dirty="0"/>
              <a:t>в </a:t>
            </a:r>
            <a:r>
              <a:rPr lang="ru-RU" dirty="0" smtClean="0"/>
              <a:t>колодцах </a:t>
            </a:r>
            <a:r>
              <a:rPr lang="ru-RU" dirty="0"/>
              <a:t>и ряд </a:t>
            </a:r>
            <a:r>
              <a:rPr lang="ru-RU" dirty="0" smtClean="0"/>
              <a:t>других </a:t>
            </a:r>
            <a:r>
              <a:rPr lang="ru-RU" dirty="0"/>
              <a:t>(</a:t>
            </a:r>
            <a:r>
              <a:rPr lang="ru-RU" dirty="0" err="1"/>
              <a:t>пп</a:t>
            </a:r>
            <a:r>
              <a:rPr lang="ru-RU" dirty="0"/>
              <a:t>. 89-98 </a:t>
            </a:r>
            <a:r>
              <a:rPr lang="ru-RU" dirty="0" smtClean="0"/>
              <a:t>Перечня</a:t>
            </a:r>
            <a:r>
              <a:rPr lang="ru-RU" dirty="0"/>
              <a:t>, утв. </a:t>
            </a:r>
            <a:r>
              <a:rPr lang="ru-RU" u="sng" dirty="0" smtClean="0">
                <a:hlinkClick r:id="rId2"/>
              </a:rPr>
              <a:t>Приказом Минтруда </a:t>
            </a:r>
            <a:r>
              <a:rPr lang="ru-RU" u="sng" dirty="0">
                <a:hlinkClick r:id="rId2"/>
              </a:rPr>
              <a:t>от 18.07.2019 № 512н</a:t>
            </a:r>
            <a:r>
              <a:rPr lang="ru-RU" dirty="0" smtClean="0"/>
              <a:t>).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1 января 2021 г. начнет действовать новый перечень производств, работ и должностей, на которых ограничивается труд </a:t>
            </a:r>
            <a:r>
              <a:rPr lang="ru-RU" dirty="0" smtClean="0"/>
              <a:t>женщин.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3515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r>
              <a:rPr lang="ru-RU" sz="2200" b="1" dirty="0"/>
              <a:t>Профессии в перечне разбиты по видам </a:t>
            </a:r>
            <a:r>
              <a:rPr lang="ru-RU" sz="2200" b="1" dirty="0" smtClean="0"/>
              <a:t>производств</a:t>
            </a:r>
            <a:r>
              <a:rPr lang="ru-RU" sz="2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81996"/>
            <a:ext cx="7931224" cy="509195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	химические;</a:t>
            </a:r>
          </a:p>
          <a:p>
            <a:r>
              <a:rPr lang="ru-RU" dirty="0"/>
              <a:t>•	подземные;</a:t>
            </a:r>
          </a:p>
          <a:p>
            <a:r>
              <a:rPr lang="ru-RU" dirty="0"/>
              <a:t>•	горные;</a:t>
            </a:r>
          </a:p>
          <a:p>
            <a:r>
              <a:rPr lang="ru-RU" dirty="0"/>
              <a:t>•	металлообработка;</a:t>
            </a:r>
          </a:p>
          <a:p>
            <a:r>
              <a:rPr lang="ru-RU" dirty="0"/>
              <a:t>•	бурение скважин;</a:t>
            </a:r>
          </a:p>
          <a:p>
            <a:r>
              <a:rPr lang="ru-RU" dirty="0"/>
              <a:t>•	добыча нефти и газа;</a:t>
            </a:r>
          </a:p>
          <a:p>
            <a:r>
              <a:rPr lang="ru-RU" dirty="0"/>
              <a:t>•	черная металлургия;</a:t>
            </a:r>
          </a:p>
          <a:p>
            <a:r>
              <a:rPr lang="ru-RU" dirty="0"/>
              <a:t>•	цветная металлургия;</a:t>
            </a:r>
          </a:p>
          <a:p>
            <a:r>
              <a:rPr lang="ru-RU" dirty="0"/>
              <a:t>•	радиотехническое и электронное производство;</a:t>
            </a:r>
          </a:p>
          <a:p>
            <a:r>
              <a:rPr lang="ru-RU" dirty="0"/>
              <a:t>•	производство, ремонт и обслуживание летательных аппаратов;</a:t>
            </a:r>
          </a:p>
          <a:p>
            <a:r>
              <a:rPr lang="ru-RU" dirty="0"/>
              <a:t>•	судостроение и судоремонт;</a:t>
            </a:r>
          </a:p>
          <a:p>
            <a:r>
              <a:rPr lang="ru-RU" dirty="0"/>
              <a:t>•	производство целлюлозы, бумаги, картона и изделий из них;</a:t>
            </a:r>
          </a:p>
          <a:p>
            <a:r>
              <a:rPr lang="ru-RU" dirty="0"/>
              <a:t>•	производство цемента;</a:t>
            </a:r>
          </a:p>
          <a:p>
            <a:r>
              <a:rPr lang="ru-RU" dirty="0"/>
              <a:t>•	обработка камня и производство камнелитейных изделий;</a:t>
            </a:r>
          </a:p>
          <a:p>
            <a:r>
              <a:rPr lang="ru-RU" dirty="0"/>
              <a:t>•	производство железобетонных изделий и конструкций;</a:t>
            </a:r>
          </a:p>
          <a:p>
            <a:r>
              <a:rPr lang="ru-RU" dirty="0"/>
              <a:t>•	производство теплоизоляционных материалов;</a:t>
            </a:r>
          </a:p>
          <a:p>
            <a:r>
              <a:rPr lang="ru-RU" dirty="0"/>
              <a:t>•	полиграфическое производство;</a:t>
            </a:r>
          </a:p>
          <a:p>
            <a:r>
              <a:rPr lang="ru-RU" dirty="0"/>
              <a:t>•	текстильная и легкая промышленность;</a:t>
            </a:r>
          </a:p>
          <a:p>
            <a:r>
              <a:rPr lang="ru-RU" dirty="0"/>
              <a:t>•	пищевая промышленность;</a:t>
            </a:r>
          </a:p>
          <a:p>
            <a:r>
              <a:rPr lang="ru-RU" dirty="0"/>
              <a:t>•	железнодорожный транспорт;</a:t>
            </a:r>
          </a:p>
          <a:p>
            <a:r>
              <a:rPr lang="ru-RU" dirty="0"/>
              <a:t>•	производства и работы прочих видов экономической деятельности.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0474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b="1" dirty="0"/>
              <a:t>Действие перечня распространяется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50583"/>
            <a:ext cx="8147248" cy="5323369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•	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на женщин, если безопасные условия труда на их рабочих местах не подтверждены результатами </a:t>
            </a:r>
            <a:r>
              <a:rPr lang="ru-RU" dirty="0" smtClean="0"/>
              <a:t>СОУТ </a:t>
            </a:r>
            <a:r>
              <a:rPr lang="ru-RU" dirty="0"/>
              <a:t>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</a:t>
            </a:r>
            <a:r>
              <a:rPr lang="ru-RU" dirty="0" smtClean="0"/>
              <a:t>местах</a:t>
            </a:r>
            <a:r>
              <a:rPr lang="ru-RU" dirty="0"/>
              <a:t>, малярные и отделочные работы, наружные виды работ и работы в производственных помещениях.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4122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Ж</a:t>
            </a:r>
            <a:r>
              <a:rPr lang="ru-RU" b="1" dirty="0" smtClean="0"/>
              <a:t>енщины-инвалиды </a:t>
            </a:r>
            <a:r>
              <a:rPr lang="ru-RU" b="1" dirty="0"/>
              <a:t>и охрана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Общие требования в этой сфере описывает </a:t>
            </a:r>
            <a:r>
              <a:rPr lang="ru-RU" dirty="0" smtClean="0"/>
              <a:t>документ, утвержденный  Постановлением Правительства Российской Федерации от 18.05.2009 года № 30, </a:t>
            </a:r>
            <a:r>
              <a:rPr lang="ru-RU" dirty="0"/>
              <a:t>который </a:t>
            </a:r>
            <a:r>
              <a:rPr lang="ru-RU" dirty="0" smtClean="0"/>
              <a:t>утверждает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СП 2.2.9.2510-09</a:t>
            </a:r>
            <a:r>
              <a:rPr lang="ru-RU" dirty="0" smtClean="0"/>
              <a:t> (Гигиенические требования к условиям труда инвалидов). </a:t>
            </a:r>
            <a:r>
              <a:rPr lang="ru-RU" dirty="0"/>
              <a:t>Любая организация должна соблюдать указанные требования, вне зависимости от формы собственности. Реализация индивидуальной программы по восстановлению – главная цель, которую должны преследовать все факторы, окружающие того или иного человека.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25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5562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Работодатели </a:t>
            </a:r>
            <a:r>
              <a:rPr lang="ru-RU" sz="1800" dirty="0"/>
              <a:t>должны придерживаться следующих </a:t>
            </a:r>
            <a:r>
              <a:rPr lang="ru-RU" sz="1800" dirty="0" smtClean="0"/>
              <a:t>рекомендаций при трудоустройстве женщин-инвалидов: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b="1" dirty="0"/>
              <a:t>Рекомендации           </a:t>
            </a:r>
            <a:r>
              <a:rPr lang="ru-RU" b="1" dirty="0" smtClean="0"/>
              <a:t>    Комментарии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657600" cy="50040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Отдельно разрабатывается перечень вредных факторов, которые полностью противопоказаны для женщин с ограниченными возможностями по здоровью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Обеспечение безопасности на рабочих местах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 smtClean="0"/>
              <a:t>Оборудование специальных помещений, где инвалиды могут проводить время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Сокращенный рабочий день устанавливают для всех женщин, работоспособность которых снижена по причине инвалидности</a:t>
            </a:r>
          </a:p>
          <a:p>
            <a:endParaRPr lang="ru-RU" dirty="0" smtClean="0"/>
          </a:p>
          <a:p>
            <a:r>
              <a:rPr lang="ru-RU" dirty="0" smtClean="0"/>
              <a:t>Данная категория граждан может работать в праздники и выходные, но только при подаче письменного согласия на такой вариант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139952" y="1628800"/>
            <a:ext cx="4392488" cy="486003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Такие факторы могут быть химическими и физическими, биологическими, психическими, эмоциональными. Работодатель должен помнить о таких особенностях и стремиться к тому, чтобы все аспекты находились в пределах нормы</a:t>
            </a:r>
          </a:p>
          <a:p>
            <a:r>
              <a:rPr lang="ru-RU" dirty="0" smtClean="0"/>
              <a:t>Необходимо полностью исключить вероятность того, что состояние здоровья может быть ухудшено. В процессе трудовой деятельности стараются полностью исключить перемещения. Оборудование выбирают в полном соответствии с антропометрическими данными. </a:t>
            </a:r>
          </a:p>
          <a:p>
            <a:r>
              <a:rPr lang="ru-RU" dirty="0" smtClean="0"/>
              <a:t>Это касается и помещений для отдыха, употребления пищи, с другими подобными назначениями</a:t>
            </a:r>
          </a:p>
          <a:p>
            <a:endParaRPr lang="ru-RU" dirty="0" smtClean="0"/>
          </a:p>
          <a:p>
            <a:r>
              <a:rPr lang="ru-RU" dirty="0" smtClean="0"/>
              <a:t>Обычно речь идет о введении 35-часовой рабочей недели. Продолжительность ежегодного отпуска в этом случае увеличивается минимум до 30 дней. Отпуск без содержания можно брать на два месяца</a:t>
            </a:r>
          </a:p>
          <a:p>
            <a:endParaRPr lang="ru-RU" dirty="0" smtClean="0"/>
          </a:p>
          <a:p>
            <a:r>
              <a:rPr lang="ru-RU" dirty="0" smtClean="0"/>
              <a:t>Противопоказания медицинского характера для такой схемы тоже должен отсутствовать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0" y="69269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545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/>
          <a:lstStyle/>
          <a:p>
            <a:r>
              <a:rPr lang="ru-RU" b="1" dirty="0" smtClean="0"/>
              <a:t>Гендерная политика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НАЦИОНАЛЬНАЯ </a:t>
            </a:r>
            <a:r>
              <a:rPr lang="ru-RU" dirty="0" smtClean="0"/>
              <a:t>СТРАТЕГИЯ ДЕЙСТВИЙ </a:t>
            </a:r>
            <a:r>
              <a:rPr lang="ru-RU" dirty="0"/>
              <a:t>В ИНТЕРЕСАХ ЖЕНЩИН НА 2017 - 2022 </a:t>
            </a:r>
            <a:r>
              <a:rPr lang="ru-RU" dirty="0" smtClean="0"/>
              <a:t>годы, утверждена распоряжением Правительства Российской Федерации от </a:t>
            </a:r>
            <a:r>
              <a:rPr lang="ru-RU" dirty="0"/>
              <a:t>8 марта 2017 г. </a:t>
            </a:r>
            <a:r>
              <a:rPr lang="ru-RU" dirty="0" smtClean="0"/>
              <a:t>№ 410-р.</a:t>
            </a:r>
          </a:p>
          <a:p>
            <a:pPr algn="just"/>
            <a:r>
              <a:rPr lang="ru-RU" dirty="0" smtClean="0"/>
              <a:t>ПЛАН МЕРОПРИЯТИЙ </a:t>
            </a:r>
            <a:r>
              <a:rPr lang="ru-RU" dirty="0"/>
              <a:t>ПО РЕАЛИЗАЦИИ В 2019 - 2022 ГОДАХ </a:t>
            </a:r>
            <a:r>
              <a:rPr lang="ru-RU" dirty="0" smtClean="0"/>
              <a:t>НАЦИОНАЛЬНОЙ СТРАТЕГИИ </a:t>
            </a:r>
            <a:r>
              <a:rPr lang="ru-RU" dirty="0"/>
              <a:t>ДЕЙСТВИЙ В ИНТЕРЕСАХ ЖЕНЩИН НА 2017 - 2022 </a:t>
            </a:r>
            <a:r>
              <a:rPr lang="ru-RU" dirty="0" smtClean="0"/>
              <a:t>годы, утвержден распоряжением Правительства Российской Федерации от </a:t>
            </a:r>
            <a:r>
              <a:rPr lang="ru-RU" dirty="0"/>
              <a:t>7 декабря 2019 г. </a:t>
            </a:r>
            <a:r>
              <a:rPr lang="ru-RU" dirty="0" smtClean="0"/>
              <a:t>№ 2943-р.</a:t>
            </a:r>
          </a:p>
          <a:p>
            <a:pPr algn="just"/>
            <a:r>
              <a:rPr lang="ru-RU" dirty="0" smtClean="0"/>
              <a:t>Информация размещена на официальном сайте Минтруд России</a:t>
            </a:r>
          </a:p>
          <a:p>
            <a:pPr marL="0" indent="0" algn="just">
              <a:buNone/>
            </a:pPr>
            <a:r>
              <a:rPr lang="ru-RU" dirty="0" smtClean="0"/>
              <a:t>(</a:t>
            </a:r>
            <a:r>
              <a:rPr lang="en-US" dirty="0"/>
              <a:t>https://rosmintrud.ru/ministry/programms/8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64269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/>
              <a:t>ЖЕНЩИНЫ-ПЕНСИОНЕРЫ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451995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</a:t>
            </a:r>
            <a:r>
              <a:rPr lang="ru-RU" dirty="0" smtClean="0"/>
              <a:t>статьи </a:t>
            </a:r>
            <a:r>
              <a:rPr lang="ru-RU" dirty="0"/>
              <a:t>3 </a:t>
            </a:r>
            <a:r>
              <a:rPr lang="ru-RU" dirty="0" smtClean="0"/>
              <a:t>ТК РФ </a:t>
            </a:r>
            <a:r>
              <a:rPr lang="ru-RU" dirty="0"/>
              <a:t>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 (ч. 2 ст. 3 </a:t>
            </a:r>
            <a:r>
              <a:rPr lang="ru-RU" dirty="0" smtClean="0"/>
              <a:t>ТК РФ</a:t>
            </a:r>
            <a:r>
              <a:rPr lang="ru-RU" dirty="0"/>
              <a:t>). Поэтому в общих случаях правила приёма на работу пенсионеров по возрасту аналогичны правилам, применяемым в отношении обычных работников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пожилым гражданином работодатель может заключить: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трудовой </a:t>
            </a:r>
            <a:r>
              <a:rPr lang="ru-RU" sz="1900" dirty="0"/>
              <a:t>договор на неопределённый срок;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срочный </a:t>
            </a:r>
            <a:r>
              <a:rPr lang="ru-RU" sz="1900" dirty="0"/>
              <a:t>трудовой договор (в том числе договор сроком до двух месяцев);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договор </a:t>
            </a:r>
            <a:r>
              <a:rPr lang="ru-RU" sz="1900" dirty="0"/>
              <a:t>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</a:p>
          <a:p>
            <a:pPr algn="just"/>
            <a:r>
              <a:rPr lang="ru-RU" dirty="0"/>
              <a:t>Пенсионер может работать в организации и по совместительству.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41746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r>
              <a:rPr lang="ru-RU" sz="2500" b="1" dirty="0"/>
              <a:t>РЕЖИМ РАБОТЫ </a:t>
            </a:r>
            <a:r>
              <a:rPr lang="ru-RU" sz="2500" b="1" dirty="0" smtClean="0"/>
              <a:t>ЖЕНЩИН-ПЕНСИОНЕРОВ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147248" cy="54519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Режим работы </a:t>
            </a:r>
            <a:r>
              <a:rPr lang="ru-RU" dirty="0" smtClean="0"/>
              <a:t>может </a:t>
            </a:r>
            <a:r>
              <a:rPr lang="ru-RU" dirty="0"/>
              <a:t>быть гибким и зависит от того, на какую работу претендует </a:t>
            </a:r>
            <a:r>
              <a:rPr lang="ru-RU" dirty="0" smtClean="0"/>
              <a:t>женщина-пенсионер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Полное рабочее время. Нормальная продолжительность рабочего времени работающих </a:t>
            </a:r>
            <a:r>
              <a:rPr lang="ru-RU" dirty="0" smtClean="0"/>
              <a:t>не </a:t>
            </a:r>
            <a:r>
              <a:rPr lang="ru-RU" dirty="0"/>
              <a:t>должна превышать </a:t>
            </a:r>
            <a:r>
              <a:rPr lang="ru-RU" dirty="0" smtClean="0"/>
              <a:t>40 </a:t>
            </a:r>
            <a:r>
              <a:rPr lang="ru-RU" dirty="0"/>
              <a:t>часов в неделю </a:t>
            </a:r>
            <a:r>
              <a:rPr lang="ru-RU" dirty="0" smtClean="0"/>
              <a:t>  (</a:t>
            </a:r>
            <a:r>
              <a:rPr lang="ru-RU" dirty="0"/>
              <a:t>ч. 2 ст. 91 ТК </a:t>
            </a:r>
            <a:r>
              <a:rPr lang="ru-RU" dirty="0" smtClean="0"/>
              <a:t>РФ). Для </a:t>
            </a:r>
            <a:r>
              <a:rPr lang="ru-RU" dirty="0"/>
              <a:t>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</a:t>
            </a:r>
            <a:r>
              <a:rPr lang="ru-RU" dirty="0" smtClean="0"/>
              <a:t>неделе. </a:t>
            </a:r>
            <a:r>
              <a:rPr lang="ru-RU" dirty="0"/>
              <a:t>Это касается постоянных, временных и сезонных работников, а также работников, принятых на время выполнения определённых работ.</a:t>
            </a:r>
          </a:p>
          <a:p>
            <a:pPr algn="just"/>
            <a:r>
              <a:rPr lang="ru-RU" dirty="0" smtClean="0"/>
              <a:t>Неполное рабочее время. Согласно </a:t>
            </a:r>
            <a:r>
              <a:rPr lang="ru-RU" dirty="0"/>
              <a:t>ч. 1 ст. 93 ТК РФ </a:t>
            </a:r>
            <a:r>
              <a:rPr lang="ru-RU" dirty="0" smtClean="0"/>
              <a:t>неполное </a:t>
            </a:r>
            <a:r>
              <a:rPr lang="ru-RU" dirty="0"/>
              <a:t>рабочее время устанавливается в форме неполной рабочей недели либо неполного рабочего дня (смены</a:t>
            </a:r>
            <a:r>
              <a:rPr lang="ru-RU" dirty="0" smtClean="0"/>
              <a:t>). Женщины-пенсионеры </a:t>
            </a:r>
            <a:r>
              <a:rPr lang="ru-RU" dirty="0"/>
              <a:t>не относятся к лицам, которым работодатель обязан установить такой режим рабочего времени согласно ч. 1 ст. 93 ТК РФ</a:t>
            </a:r>
            <a:r>
              <a:rPr lang="ru-RU" dirty="0" smtClean="0"/>
              <a:t>. </a:t>
            </a:r>
            <a:r>
              <a:rPr lang="ru-RU" dirty="0"/>
              <a:t>Но это возможно по просьбе работающего пенсионера</a:t>
            </a:r>
            <a:r>
              <a:rPr lang="ru-RU" dirty="0" smtClean="0"/>
              <a:t>. Однако </a:t>
            </a:r>
            <a:r>
              <a:rPr lang="ru-RU" dirty="0"/>
              <a:t>неполное рабочее время может устанавливаться и по инициативе работодателя.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5840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80920" cy="5760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УСЛОВИЯ </a:t>
            </a:r>
            <a:r>
              <a:rPr lang="ru-RU" sz="2400" b="1" dirty="0"/>
              <a:t>ТРУДА </a:t>
            </a:r>
            <a:r>
              <a:rPr lang="ru-RU" sz="2400" b="1" dirty="0" smtClean="0"/>
              <a:t>ЖЕНЩИН-ПЕНСИОНЕРОВ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Например</a:t>
            </a:r>
            <a:r>
              <a:rPr lang="ru-RU" dirty="0"/>
              <a:t>, работодателям рекомендуется: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- </a:t>
            </a:r>
            <a:r>
              <a:rPr lang="ru-RU" sz="2200" dirty="0"/>
              <a:t>изменять формы организации труда, если </a:t>
            </a:r>
            <a:r>
              <a:rPr lang="ru-RU" sz="2200" dirty="0" smtClean="0"/>
              <a:t>они </a:t>
            </a:r>
            <a:r>
              <a:rPr lang="ru-RU" sz="2200" dirty="0"/>
              <a:t>ведут к чрезмерному напряжению пожилых работников, в частности путём ограничения сверхурочной работы;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</a:t>
            </a:r>
            <a:r>
              <a:rPr lang="ru-RU" sz="2200" dirty="0" smtClean="0"/>
              <a:t>(эргономика </a:t>
            </a:r>
            <a:r>
              <a:rPr lang="ru-RU" sz="2200" dirty="0"/>
              <a:t>— это наука, которая изучает трудовую деятельность и занимается вопросами взаимодействия людей с бытовыми и производственными </a:t>
            </a:r>
            <a:r>
              <a:rPr lang="ru-RU" sz="2200" dirty="0" smtClean="0"/>
              <a:t>системами), </a:t>
            </a:r>
            <a:r>
              <a:rPr lang="ru-RU" sz="2200" dirty="0"/>
              <a:t>чтобы сохранить здоровье и работоспособность и предупредить несчастные случаи;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организовать систематический контроль состояния здоровья пожилых работников;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</a:t>
            </a:r>
            <a:r>
              <a:rPr lang="ru-RU" sz="2200" dirty="0" smtClean="0"/>
              <a:t>обеспечить </a:t>
            </a:r>
            <a:r>
              <a:rPr lang="ru-RU" sz="2200" dirty="0"/>
              <a:t>безопасность и гигиену труда пенсионеров.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55786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9127"/>
            <a:ext cx="7920880" cy="33843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Главное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6696744" cy="3124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320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/>
              <a:t>интересах женщин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61662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</a:t>
            </a:r>
            <a:r>
              <a:rPr lang="ru-RU" dirty="0" smtClean="0"/>
              <a:t>надлежащим </a:t>
            </a:r>
            <a:r>
              <a:rPr lang="ru-RU" dirty="0"/>
              <a:t>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В </a:t>
            </a:r>
            <a:r>
              <a:rPr lang="ru-RU" dirty="0"/>
              <a:t>Российской </a:t>
            </a:r>
            <a:r>
              <a:rPr lang="ru-RU" dirty="0" smtClean="0"/>
              <a:t>Федерации </a:t>
            </a:r>
            <a:r>
              <a:rPr lang="ru-RU" dirty="0" smtClean="0"/>
              <a:t>в </a:t>
            </a:r>
            <a:r>
              <a:rPr lang="ru-RU" dirty="0"/>
              <a:t>связи с необходимостью создания полноценной системы социальной защиты повышенное внимание уделяется такой особой категории работников, как женщины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Особенности организации труда женщин законодательно определены в </a:t>
            </a:r>
            <a:r>
              <a:rPr lang="ru-RU" dirty="0" smtClean="0"/>
              <a:t>главе 41 Трудового кодекса </a:t>
            </a:r>
            <a:r>
              <a:rPr lang="ru-RU" dirty="0"/>
              <a:t>Российской Федерации </a:t>
            </a:r>
            <a:r>
              <a:rPr lang="ru-RU" dirty="0" smtClean="0"/>
              <a:t>(глава 41 ТК РФ «Особенности регулирования труда женщин, лиц с семейными обязанностями»). Трудовое </a:t>
            </a:r>
            <a:r>
              <a:rPr lang="ru-RU" dirty="0"/>
              <a:t>законодательство содержит специальные нормы, направленные на охрану труда и здоровья женщин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2069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Тяжелый труд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При приеме на работу женщин работодатель обязан соблюдать нормы, установленные ст. 253 </a:t>
            </a:r>
            <a:r>
              <a:rPr lang="ru-RU" dirty="0" smtClean="0"/>
              <a:t>ТК РФ, </a:t>
            </a:r>
            <a:r>
              <a:rPr lang="ru-RU" dirty="0"/>
              <a:t>согласно которым ограничено применение труда женщин на </a:t>
            </a:r>
            <a:r>
              <a:rPr lang="ru-RU" dirty="0" smtClean="0"/>
              <a:t>работах </a:t>
            </a:r>
            <a:r>
              <a:rPr lang="ru-RU" dirty="0"/>
              <a:t>с вредными и (или) опасными условиями труда, а также на подземных работах.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В настоящее время действует Перечень тяжелых работ и работ с вредными или опасными условиями труда, при выполнении которых запрещается применение труда женщин, утвержденный Постановлением Правительства от 25.02.2000 № 162.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</a:t>
            </a:r>
            <a:r>
              <a:rPr lang="ru-RU" dirty="0" smtClean="0"/>
              <a:t>РФ при </a:t>
            </a:r>
            <a:r>
              <a:rPr lang="ru-RU" dirty="0"/>
              <a:t>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Запрещено применение труда женщин на работах, связанных с подъемом и перемещением вручную тяжестей, превышающих предельно допустимые для них нормы. Данные нормы утверждены Постановлением Совета Министров — Правительства РФ от 06.02.1993 № 105.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837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35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Перевод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соответствии со ст. 254 ТК </a:t>
            </a:r>
            <a:r>
              <a:rPr lang="ru-RU" dirty="0" smtClean="0"/>
              <a:t>РФ беременным </a:t>
            </a:r>
            <a:r>
              <a:rPr lang="ru-RU" dirty="0"/>
              <a:t>женщинам и женщин, имеющих детей в возрасте до полутора </a:t>
            </a:r>
            <a:r>
              <a:rPr lang="ru-RU" dirty="0" smtClean="0"/>
              <a:t>лет, в </a:t>
            </a:r>
            <a:r>
              <a:rPr lang="ru-RU" dirty="0"/>
              <a:t>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</a:p>
          <a:p>
            <a:pPr algn="just"/>
            <a:r>
              <a:rPr lang="ru-RU" dirty="0"/>
              <a:t>Требования к условиям труда женщин в период беременности закреплены в Разделе 4 СанПиН 2.2.0.555-96 «Гигиенические требования к условиям труда женщин», утвержденных Постановлением Госкомсанэпиднадзора России от 28.10.1996 № 32.</a:t>
            </a:r>
          </a:p>
          <a:p>
            <a:pPr algn="just"/>
            <a:r>
              <a:rPr lang="ru-RU" dirty="0"/>
              <a:t>До 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</a:p>
          <a:p>
            <a:pPr algn="just"/>
            <a:r>
              <a:rPr lang="ru-RU" dirty="0"/>
              <a:t>Похожая гарантия распространяется также и на женщин, имеющих детей в возрасте до полутора лет. В соответствии с ч. 4 ст. 254 ТК </a:t>
            </a:r>
            <a:r>
              <a:rPr lang="ru-RU" dirty="0" smtClean="0"/>
              <a:t>РФ такие </a:t>
            </a:r>
            <a:r>
              <a:rPr lang="ru-RU" dirty="0"/>
              <a:t>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</a:p>
          <a:p>
            <a:pPr algn="just"/>
            <a:r>
              <a:rPr lang="ru-RU" dirty="0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443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Условия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ТК </a:t>
            </a:r>
            <a:r>
              <a:rPr lang="ru-RU" dirty="0" smtClean="0"/>
              <a:t>РФ закреплен </a:t>
            </a:r>
            <a:r>
              <a:rPr lang="ru-RU" dirty="0"/>
              <a:t>запрет привлекать беременных женщин к сверхурочной работе, работе в ночное время, выходные и нерабочие праздничные дни.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Эта гарантия также распространяется на следующие категории работников: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имеющих детей-инвалидов;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осуществляющих уход за больными членами их семей в соответствии с медицинским заключением;</a:t>
            </a:r>
          </a:p>
          <a:p>
            <a:pPr algn="just">
              <a:spcAft>
                <a:spcPts val="1200"/>
              </a:spcAft>
            </a:pPr>
            <a:r>
              <a:rPr lang="ru-RU" dirty="0" smtClean="0"/>
              <a:t>•	матерей и отцов, воспитывающих детей без супруга (супруги) в возрасте до 5 лет.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051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562074"/>
          </a:xfrm>
        </p:spPr>
        <p:txBody>
          <a:bodyPr/>
          <a:lstStyle/>
          <a:p>
            <a:r>
              <a:rPr lang="ru-RU" b="1" dirty="0"/>
              <a:t>Неполное рабочее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По просьбе </a:t>
            </a:r>
            <a:r>
              <a:rPr lang="ru-RU" dirty="0" smtClean="0"/>
              <a:t>беременной </a:t>
            </a:r>
            <a:r>
              <a:rPr lang="ru-RU" dirty="0"/>
              <a:t>женщины, одного из родителей (опекуна, попечителя), имеющего ребенка в возрасте до </a:t>
            </a:r>
            <a:r>
              <a:rPr lang="ru-RU" dirty="0" smtClean="0"/>
              <a:t>14 </a:t>
            </a:r>
            <a:r>
              <a:rPr lang="ru-RU" dirty="0"/>
              <a:t>лет (ребенка-инвалида в возрасте до </a:t>
            </a:r>
            <a:r>
              <a:rPr lang="ru-RU" dirty="0" smtClean="0"/>
              <a:t>18, </a:t>
            </a:r>
            <a:r>
              <a:rPr lang="ru-RU" dirty="0"/>
              <a:t>в соответствии с ч. 2 ст. 93 </a:t>
            </a:r>
            <a:r>
              <a:rPr lang="ru-RU" dirty="0" smtClean="0"/>
              <a:t>ТК РФ, </a:t>
            </a:r>
            <a:r>
              <a:rPr lang="ru-RU" dirty="0"/>
              <a:t>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</a:t>
            </a:r>
            <a:r>
              <a:rPr lang="ru-RU" dirty="0" smtClean="0"/>
              <a:t> </a:t>
            </a:r>
            <a:r>
              <a:rPr lang="ru-RU" dirty="0"/>
              <a:t>При этом заработная плата выплачивается в том же размере, что и при полной рабочей неделе.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447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Отпуск по </a:t>
            </a:r>
            <a:r>
              <a:rPr lang="ru-RU" b="1" dirty="0" smtClean="0"/>
              <a:t>беременности и родам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соответствии со ст. 255 </a:t>
            </a:r>
            <a:r>
              <a:rPr lang="ru-RU" dirty="0" smtClean="0"/>
              <a:t>ТК РФ, </a:t>
            </a:r>
            <a:r>
              <a:rPr lang="ru-RU" dirty="0"/>
              <a:t>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84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76064"/>
          </a:xfrm>
        </p:spPr>
        <p:txBody>
          <a:bodyPr/>
          <a:lstStyle/>
          <a:p>
            <a:r>
              <a:rPr lang="ru-RU" b="1" dirty="0"/>
              <a:t>Отпуск по уходу за ребенком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91409"/>
            <a:ext cx="7931224" cy="518254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ст. 256 </a:t>
            </a:r>
            <a:r>
              <a:rPr lang="ru-RU" dirty="0" smtClean="0"/>
              <a:t>ТК РФ, </a:t>
            </a:r>
            <a:r>
              <a:rPr lang="ru-RU" dirty="0"/>
              <a:t>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Причем работодатель не имеет права отказать женщине в установлении неполного рабочего времени.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888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891</TotalTime>
  <Words>2465</Words>
  <Application>Microsoft Office PowerPoint</Application>
  <PresentationFormat>Экран (4:3)</PresentationFormat>
  <Paragraphs>139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Обеспечение безопасных условий      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Слайд 14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Женщины-инвалиды и охрана труда</vt:lpstr>
      <vt:lpstr>        Работодатели должны придерживаться следующих рекомендаций при трудоустройстве женщин-инвалидов:  Рекомендации               Комментарии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Ришко Инна Владимировна</dc:creator>
  <cp:lastModifiedBy>Пользователь</cp:lastModifiedBy>
  <cp:revision>117</cp:revision>
  <dcterms:created xsi:type="dcterms:W3CDTF">2020-03-06T06:57:08Z</dcterms:created>
  <dcterms:modified xsi:type="dcterms:W3CDTF">2022-01-10T01:46:08Z</dcterms:modified>
</cp:coreProperties>
</file>