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60" r:id="rId4"/>
    <p:sldId id="261" r:id="rId5"/>
    <p:sldId id="262" r:id="rId6"/>
    <p:sldId id="290" r:id="rId7"/>
    <p:sldId id="266" r:id="rId8"/>
    <p:sldId id="270" r:id="rId9"/>
    <p:sldId id="268" r:id="rId10"/>
    <p:sldId id="269" r:id="rId11"/>
    <p:sldId id="271" r:id="rId12"/>
    <p:sldId id="272" r:id="rId13"/>
    <p:sldId id="274" r:id="rId14"/>
    <p:sldId id="291" r:id="rId15"/>
    <p:sldId id="275" r:id="rId16"/>
    <p:sldId id="281" r:id="rId17"/>
    <p:sldId id="276" r:id="rId18"/>
    <p:sldId id="279" r:id="rId19"/>
    <p:sldId id="277" r:id="rId20"/>
    <p:sldId id="282" r:id="rId21"/>
    <p:sldId id="283" r:id="rId22"/>
    <p:sldId id="285" r:id="rId23"/>
    <p:sldId id="284" r:id="rId24"/>
    <p:sldId id="287" r:id="rId25"/>
    <p:sldId id="288" r:id="rId26"/>
    <p:sldId id="289"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765" autoAdjust="0"/>
  </p:normalViewPr>
  <p:slideViewPr>
    <p:cSldViewPr snapToGrid="0">
      <p:cViewPr varScale="1">
        <p:scale>
          <a:sx n="80" d="100"/>
          <a:sy n="80" d="100"/>
        </p:scale>
        <p:origin x="-96" y="-5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C6C2292-D715-2800-6BB3-AC71790AA52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324DBFCF-028A-0DE5-11B7-9AA605CFEA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55C848ED-1707-240C-AF14-FAF232CF9466}"/>
              </a:ext>
            </a:extLst>
          </p:cNvPr>
          <p:cNvSpPr>
            <a:spLocks noGrp="1"/>
          </p:cNvSpPr>
          <p:nvPr>
            <p:ph type="dt" sz="half" idx="10"/>
          </p:nvPr>
        </p:nvSpPr>
        <p:spPr/>
        <p:txBody>
          <a:bodyPr/>
          <a:lstStyle/>
          <a:p>
            <a:fld id="{569F05BA-378A-41AA-96DB-801385716590}" type="datetimeFigureOut">
              <a:rPr lang="ru-RU" smtClean="0"/>
              <a:t>31.08.2023</a:t>
            </a:fld>
            <a:endParaRPr lang="ru-RU"/>
          </a:p>
        </p:txBody>
      </p:sp>
      <p:sp>
        <p:nvSpPr>
          <p:cNvPr id="5" name="Нижний колонтитул 4">
            <a:extLst>
              <a:ext uri="{FF2B5EF4-FFF2-40B4-BE49-F238E27FC236}">
                <a16:creationId xmlns="" xmlns:a16="http://schemas.microsoft.com/office/drawing/2014/main" id="{365CAA99-256D-3CFB-3D67-B581C821648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9B2E88F2-2A4E-3A63-D86A-65DD0B9BA4C0}"/>
              </a:ext>
            </a:extLst>
          </p:cNvPr>
          <p:cNvSpPr>
            <a:spLocks noGrp="1"/>
          </p:cNvSpPr>
          <p:nvPr>
            <p:ph type="sldNum" sz="quarter" idx="12"/>
          </p:nvPr>
        </p:nvSpPr>
        <p:spPr/>
        <p:txBody>
          <a:bodyPr/>
          <a:lstStyle/>
          <a:p>
            <a:fld id="{BFADCCED-FCB4-43A8-AB0C-9784AC865FA9}" type="slidenum">
              <a:rPr lang="ru-RU" smtClean="0"/>
              <a:t>‹#›</a:t>
            </a:fld>
            <a:endParaRPr lang="ru-RU"/>
          </a:p>
        </p:txBody>
      </p:sp>
    </p:spTree>
    <p:extLst>
      <p:ext uri="{BB962C8B-B14F-4D97-AF65-F5344CB8AC3E}">
        <p14:creationId xmlns:p14="http://schemas.microsoft.com/office/powerpoint/2010/main" val="126205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3EADD12-7B82-DA3F-E49A-388CF44FDFC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1625D095-4078-099E-9694-158FDCF94A2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EF52C4B6-CD39-252B-2DD5-4CAFD08ACA64}"/>
              </a:ext>
            </a:extLst>
          </p:cNvPr>
          <p:cNvSpPr>
            <a:spLocks noGrp="1"/>
          </p:cNvSpPr>
          <p:nvPr>
            <p:ph type="dt" sz="half" idx="10"/>
          </p:nvPr>
        </p:nvSpPr>
        <p:spPr/>
        <p:txBody>
          <a:bodyPr/>
          <a:lstStyle/>
          <a:p>
            <a:fld id="{569F05BA-378A-41AA-96DB-801385716590}" type="datetimeFigureOut">
              <a:rPr lang="ru-RU" smtClean="0"/>
              <a:t>31.08.2023</a:t>
            </a:fld>
            <a:endParaRPr lang="ru-RU"/>
          </a:p>
        </p:txBody>
      </p:sp>
      <p:sp>
        <p:nvSpPr>
          <p:cNvPr id="5" name="Нижний колонтитул 4">
            <a:extLst>
              <a:ext uri="{FF2B5EF4-FFF2-40B4-BE49-F238E27FC236}">
                <a16:creationId xmlns="" xmlns:a16="http://schemas.microsoft.com/office/drawing/2014/main" id="{E383E5C5-5381-E9EF-4B46-26A391ABEBF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BC9C23BE-1FD1-6C5B-F829-90488B2F840C}"/>
              </a:ext>
            </a:extLst>
          </p:cNvPr>
          <p:cNvSpPr>
            <a:spLocks noGrp="1"/>
          </p:cNvSpPr>
          <p:nvPr>
            <p:ph type="sldNum" sz="quarter" idx="12"/>
          </p:nvPr>
        </p:nvSpPr>
        <p:spPr/>
        <p:txBody>
          <a:bodyPr/>
          <a:lstStyle/>
          <a:p>
            <a:fld id="{BFADCCED-FCB4-43A8-AB0C-9784AC865FA9}" type="slidenum">
              <a:rPr lang="ru-RU" smtClean="0"/>
              <a:t>‹#›</a:t>
            </a:fld>
            <a:endParaRPr lang="ru-RU"/>
          </a:p>
        </p:txBody>
      </p:sp>
    </p:spTree>
    <p:extLst>
      <p:ext uri="{BB962C8B-B14F-4D97-AF65-F5344CB8AC3E}">
        <p14:creationId xmlns:p14="http://schemas.microsoft.com/office/powerpoint/2010/main" val="1777907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A968DF44-8557-2329-DAB0-6E63732DE31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AFD59AF8-C1C4-9AD9-078A-663136FE481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448097C-3768-5E80-747A-94F9DF575D13}"/>
              </a:ext>
            </a:extLst>
          </p:cNvPr>
          <p:cNvSpPr>
            <a:spLocks noGrp="1"/>
          </p:cNvSpPr>
          <p:nvPr>
            <p:ph type="dt" sz="half" idx="10"/>
          </p:nvPr>
        </p:nvSpPr>
        <p:spPr/>
        <p:txBody>
          <a:bodyPr/>
          <a:lstStyle/>
          <a:p>
            <a:fld id="{569F05BA-378A-41AA-96DB-801385716590}" type="datetimeFigureOut">
              <a:rPr lang="ru-RU" smtClean="0"/>
              <a:t>31.08.2023</a:t>
            </a:fld>
            <a:endParaRPr lang="ru-RU"/>
          </a:p>
        </p:txBody>
      </p:sp>
      <p:sp>
        <p:nvSpPr>
          <p:cNvPr id="5" name="Нижний колонтитул 4">
            <a:extLst>
              <a:ext uri="{FF2B5EF4-FFF2-40B4-BE49-F238E27FC236}">
                <a16:creationId xmlns="" xmlns:a16="http://schemas.microsoft.com/office/drawing/2014/main" id="{BEC80275-08C7-5390-5CF0-F81FB23103E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3453E107-7C06-6580-CAD6-4C2C0DE32FF4}"/>
              </a:ext>
            </a:extLst>
          </p:cNvPr>
          <p:cNvSpPr>
            <a:spLocks noGrp="1"/>
          </p:cNvSpPr>
          <p:nvPr>
            <p:ph type="sldNum" sz="quarter" idx="12"/>
          </p:nvPr>
        </p:nvSpPr>
        <p:spPr/>
        <p:txBody>
          <a:bodyPr/>
          <a:lstStyle/>
          <a:p>
            <a:fld id="{BFADCCED-FCB4-43A8-AB0C-9784AC865FA9}" type="slidenum">
              <a:rPr lang="ru-RU" smtClean="0"/>
              <a:t>‹#›</a:t>
            </a:fld>
            <a:endParaRPr lang="ru-RU"/>
          </a:p>
        </p:txBody>
      </p:sp>
    </p:spTree>
    <p:extLst>
      <p:ext uri="{BB962C8B-B14F-4D97-AF65-F5344CB8AC3E}">
        <p14:creationId xmlns:p14="http://schemas.microsoft.com/office/powerpoint/2010/main" val="365345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63F62E0-0ABB-6FF5-E78D-27E50F3039F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22766B3D-ECCB-2A9F-DB3B-1600D31EA07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ACAD747A-3229-4298-3EB3-DDFCE6832968}"/>
              </a:ext>
            </a:extLst>
          </p:cNvPr>
          <p:cNvSpPr>
            <a:spLocks noGrp="1"/>
          </p:cNvSpPr>
          <p:nvPr>
            <p:ph type="dt" sz="half" idx="10"/>
          </p:nvPr>
        </p:nvSpPr>
        <p:spPr/>
        <p:txBody>
          <a:bodyPr/>
          <a:lstStyle/>
          <a:p>
            <a:fld id="{569F05BA-378A-41AA-96DB-801385716590}" type="datetimeFigureOut">
              <a:rPr lang="ru-RU" smtClean="0"/>
              <a:t>31.08.2023</a:t>
            </a:fld>
            <a:endParaRPr lang="ru-RU"/>
          </a:p>
        </p:txBody>
      </p:sp>
      <p:sp>
        <p:nvSpPr>
          <p:cNvPr id="5" name="Нижний колонтитул 4">
            <a:extLst>
              <a:ext uri="{FF2B5EF4-FFF2-40B4-BE49-F238E27FC236}">
                <a16:creationId xmlns="" xmlns:a16="http://schemas.microsoft.com/office/drawing/2014/main" id="{23E34FF3-4D8F-5C4C-60CD-10865B01612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E64FFC3-A376-387A-EA9B-CCBBC86BE9BE}"/>
              </a:ext>
            </a:extLst>
          </p:cNvPr>
          <p:cNvSpPr>
            <a:spLocks noGrp="1"/>
          </p:cNvSpPr>
          <p:nvPr>
            <p:ph type="sldNum" sz="quarter" idx="12"/>
          </p:nvPr>
        </p:nvSpPr>
        <p:spPr/>
        <p:txBody>
          <a:bodyPr/>
          <a:lstStyle/>
          <a:p>
            <a:fld id="{BFADCCED-FCB4-43A8-AB0C-9784AC865FA9}" type="slidenum">
              <a:rPr lang="ru-RU" smtClean="0"/>
              <a:t>‹#›</a:t>
            </a:fld>
            <a:endParaRPr lang="ru-RU"/>
          </a:p>
        </p:txBody>
      </p:sp>
    </p:spTree>
    <p:extLst>
      <p:ext uri="{BB962C8B-B14F-4D97-AF65-F5344CB8AC3E}">
        <p14:creationId xmlns:p14="http://schemas.microsoft.com/office/powerpoint/2010/main" val="34407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5C56032-6726-F7E6-C2BA-8362177F2E3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EDF1A6EE-01D9-103A-13C8-64213EC824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882B747F-19C8-742F-DCB7-4128A7B63E99}"/>
              </a:ext>
            </a:extLst>
          </p:cNvPr>
          <p:cNvSpPr>
            <a:spLocks noGrp="1"/>
          </p:cNvSpPr>
          <p:nvPr>
            <p:ph type="dt" sz="half" idx="10"/>
          </p:nvPr>
        </p:nvSpPr>
        <p:spPr/>
        <p:txBody>
          <a:bodyPr/>
          <a:lstStyle/>
          <a:p>
            <a:fld id="{569F05BA-378A-41AA-96DB-801385716590}" type="datetimeFigureOut">
              <a:rPr lang="ru-RU" smtClean="0"/>
              <a:t>31.08.2023</a:t>
            </a:fld>
            <a:endParaRPr lang="ru-RU"/>
          </a:p>
        </p:txBody>
      </p:sp>
      <p:sp>
        <p:nvSpPr>
          <p:cNvPr id="5" name="Нижний колонтитул 4">
            <a:extLst>
              <a:ext uri="{FF2B5EF4-FFF2-40B4-BE49-F238E27FC236}">
                <a16:creationId xmlns="" xmlns:a16="http://schemas.microsoft.com/office/drawing/2014/main" id="{B699612C-BB62-E048-E295-862F26B8B33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36A4EFE2-B32D-E403-4BD9-D39EF3FC2C94}"/>
              </a:ext>
            </a:extLst>
          </p:cNvPr>
          <p:cNvSpPr>
            <a:spLocks noGrp="1"/>
          </p:cNvSpPr>
          <p:nvPr>
            <p:ph type="sldNum" sz="quarter" idx="12"/>
          </p:nvPr>
        </p:nvSpPr>
        <p:spPr/>
        <p:txBody>
          <a:bodyPr/>
          <a:lstStyle/>
          <a:p>
            <a:fld id="{BFADCCED-FCB4-43A8-AB0C-9784AC865FA9}" type="slidenum">
              <a:rPr lang="ru-RU" smtClean="0"/>
              <a:t>‹#›</a:t>
            </a:fld>
            <a:endParaRPr lang="ru-RU"/>
          </a:p>
        </p:txBody>
      </p:sp>
    </p:spTree>
    <p:extLst>
      <p:ext uri="{BB962C8B-B14F-4D97-AF65-F5344CB8AC3E}">
        <p14:creationId xmlns:p14="http://schemas.microsoft.com/office/powerpoint/2010/main" val="222997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864B919-0A69-E4D4-94CE-639636F18DA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242B1473-84AA-78D0-4910-196A5617B8D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B9D2EE88-982F-8F21-3871-D17E06E77B8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A91ED44D-2A17-6897-4344-D8EB93419444}"/>
              </a:ext>
            </a:extLst>
          </p:cNvPr>
          <p:cNvSpPr>
            <a:spLocks noGrp="1"/>
          </p:cNvSpPr>
          <p:nvPr>
            <p:ph type="dt" sz="half" idx="10"/>
          </p:nvPr>
        </p:nvSpPr>
        <p:spPr/>
        <p:txBody>
          <a:bodyPr/>
          <a:lstStyle/>
          <a:p>
            <a:fld id="{569F05BA-378A-41AA-96DB-801385716590}" type="datetimeFigureOut">
              <a:rPr lang="ru-RU" smtClean="0"/>
              <a:t>31.08.2023</a:t>
            </a:fld>
            <a:endParaRPr lang="ru-RU"/>
          </a:p>
        </p:txBody>
      </p:sp>
      <p:sp>
        <p:nvSpPr>
          <p:cNvPr id="6" name="Нижний колонтитул 5">
            <a:extLst>
              <a:ext uri="{FF2B5EF4-FFF2-40B4-BE49-F238E27FC236}">
                <a16:creationId xmlns="" xmlns:a16="http://schemas.microsoft.com/office/drawing/2014/main" id="{6EBB98C8-2791-798E-C297-BDB968FFC6A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134E234E-6308-5066-D458-E8C025FAE0D3}"/>
              </a:ext>
            </a:extLst>
          </p:cNvPr>
          <p:cNvSpPr>
            <a:spLocks noGrp="1"/>
          </p:cNvSpPr>
          <p:nvPr>
            <p:ph type="sldNum" sz="quarter" idx="12"/>
          </p:nvPr>
        </p:nvSpPr>
        <p:spPr/>
        <p:txBody>
          <a:bodyPr/>
          <a:lstStyle/>
          <a:p>
            <a:fld id="{BFADCCED-FCB4-43A8-AB0C-9784AC865FA9}" type="slidenum">
              <a:rPr lang="ru-RU" smtClean="0"/>
              <a:t>‹#›</a:t>
            </a:fld>
            <a:endParaRPr lang="ru-RU"/>
          </a:p>
        </p:txBody>
      </p:sp>
    </p:spTree>
    <p:extLst>
      <p:ext uri="{BB962C8B-B14F-4D97-AF65-F5344CB8AC3E}">
        <p14:creationId xmlns:p14="http://schemas.microsoft.com/office/powerpoint/2010/main" val="267436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DCF04EB-7A71-97B0-A4EC-454DB22F6B9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BA645965-D32B-E270-8762-0B26AD28FB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102F8A55-7092-B187-BC43-CDC0905F512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A51DD04B-E2D5-860B-C2DD-E098B89917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B6DEB1CA-BDAB-F6DA-E7F8-F90A9308F38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7E7A1CBC-B053-D344-0C00-94C8898B816E}"/>
              </a:ext>
            </a:extLst>
          </p:cNvPr>
          <p:cNvSpPr>
            <a:spLocks noGrp="1"/>
          </p:cNvSpPr>
          <p:nvPr>
            <p:ph type="dt" sz="half" idx="10"/>
          </p:nvPr>
        </p:nvSpPr>
        <p:spPr/>
        <p:txBody>
          <a:bodyPr/>
          <a:lstStyle/>
          <a:p>
            <a:fld id="{569F05BA-378A-41AA-96DB-801385716590}" type="datetimeFigureOut">
              <a:rPr lang="ru-RU" smtClean="0"/>
              <a:t>31.08.2023</a:t>
            </a:fld>
            <a:endParaRPr lang="ru-RU"/>
          </a:p>
        </p:txBody>
      </p:sp>
      <p:sp>
        <p:nvSpPr>
          <p:cNvPr id="8" name="Нижний колонтитул 7">
            <a:extLst>
              <a:ext uri="{FF2B5EF4-FFF2-40B4-BE49-F238E27FC236}">
                <a16:creationId xmlns="" xmlns:a16="http://schemas.microsoft.com/office/drawing/2014/main" id="{2A78B69E-1A44-981E-F74C-C1809787A69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78ADBFBF-A7B7-3193-50DA-D3EEBD0D16BD}"/>
              </a:ext>
            </a:extLst>
          </p:cNvPr>
          <p:cNvSpPr>
            <a:spLocks noGrp="1"/>
          </p:cNvSpPr>
          <p:nvPr>
            <p:ph type="sldNum" sz="quarter" idx="12"/>
          </p:nvPr>
        </p:nvSpPr>
        <p:spPr/>
        <p:txBody>
          <a:bodyPr/>
          <a:lstStyle/>
          <a:p>
            <a:fld id="{BFADCCED-FCB4-43A8-AB0C-9784AC865FA9}" type="slidenum">
              <a:rPr lang="ru-RU" smtClean="0"/>
              <a:t>‹#›</a:t>
            </a:fld>
            <a:endParaRPr lang="ru-RU"/>
          </a:p>
        </p:txBody>
      </p:sp>
    </p:spTree>
    <p:extLst>
      <p:ext uri="{BB962C8B-B14F-4D97-AF65-F5344CB8AC3E}">
        <p14:creationId xmlns:p14="http://schemas.microsoft.com/office/powerpoint/2010/main" val="157799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BD6C6D-7F07-1874-B010-14B3935E1D2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138AB147-A190-1965-966C-BA02167C9D50}"/>
              </a:ext>
            </a:extLst>
          </p:cNvPr>
          <p:cNvSpPr>
            <a:spLocks noGrp="1"/>
          </p:cNvSpPr>
          <p:nvPr>
            <p:ph type="dt" sz="half" idx="10"/>
          </p:nvPr>
        </p:nvSpPr>
        <p:spPr/>
        <p:txBody>
          <a:bodyPr/>
          <a:lstStyle/>
          <a:p>
            <a:fld id="{569F05BA-378A-41AA-96DB-801385716590}" type="datetimeFigureOut">
              <a:rPr lang="ru-RU" smtClean="0"/>
              <a:t>31.08.2023</a:t>
            </a:fld>
            <a:endParaRPr lang="ru-RU"/>
          </a:p>
        </p:txBody>
      </p:sp>
      <p:sp>
        <p:nvSpPr>
          <p:cNvPr id="4" name="Нижний колонтитул 3">
            <a:extLst>
              <a:ext uri="{FF2B5EF4-FFF2-40B4-BE49-F238E27FC236}">
                <a16:creationId xmlns="" xmlns:a16="http://schemas.microsoft.com/office/drawing/2014/main" id="{D1BB33C4-7B21-0B21-FDCC-C11B627D3FC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E33900A2-6AD5-374F-C973-A756FEFD140A}"/>
              </a:ext>
            </a:extLst>
          </p:cNvPr>
          <p:cNvSpPr>
            <a:spLocks noGrp="1"/>
          </p:cNvSpPr>
          <p:nvPr>
            <p:ph type="sldNum" sz="quarter" idx="12"/>
          </p:nvPr>
        </p:nvSpPr>
        <p:spPr/>
        <p:txBody>
          <a:bodyPr/>
          <a:lstStyle/>
          <a:p>
            <a:fld id="{BFADCCED-FCB4-43A8-AB0C-9784AC865FA9}" type="slidenum">
              <a:rPr lang="ru-RU" smtClean="0"/>
              <a:t>‹#›</a:t>
            </a:fld>
            <a:endParaRPr lang="ru-RU"/>
          </a:p>
        </p:txBody>
      </p:sp>
    </p:spTree>
    <p:extLst>
      <p:ext uri="{BB962C8B-B14F-4D97-AF65-F5344CB8AC3E}">
        <p14:creationId xmlns:p14="http://schemas.microsoft.com/office/powerpoint/2010/main" val="347184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FAF77AA2-E6D0-B243-DA9B-C64572094281}"/>
              </a:ext>
            </a:extLst>
          </p:cNvPr>
          <p:cNvSpPr>
            <a:spLocks noGrp="1"/>
          </p:cNvSpPr>
          <p:nvPr>
            <p:ph type="dt" sz="half" idx="10"/>
          </p:nvPr>
        </p:nvSpPr>
        <p:spPr/>
        <p:txBody>
          <a:bodyPr/>
          <a:lstStyle/>
          <a:p>
            <a:fld id="{569F05BA-378A-41AA-96DB-801385716590}" type="datetimeFigureOut">
              <a:rPr lang="ru-RU" smtClean="0"/>
              <a:t>31.08.2023</a:t>
            </a:fld>
            <a:endParaRPr lang="ru-RU"/>
          </a:p>
        </p:txBody>
      </p:sp>
      <p:sp>
        <p:nvSpPr>
          <p:cNvPr id="3" name="Нижний колонтитул 2">
            <a:extLst>
              <a:ext uri="{FF2B5EF4-FFF2-40B4-BE49-F238E27FC236}">
                <a16:creationId xmlns="" xmlns:a16="http://schemas.microsoft.com/office/drawing/2014/main" id="{CD2F5DA6-59A4-E882-8B75-EFD06BEF666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08673786-EE0F-BFDF-B43D-203BA8163CA4}"/>
              </a:ext>
            </a:extLst>
          </p:cNvPr>
          <p:cNvSpPr>
            <a:spLocks noGrp="1"/>
          </p:cNvSpPr>
          <p:nvPr>
            <p:ph type="sldNum" sz="quarter" idx="12"/>
          </p:nvPr>
        </p:nvSpPr>
        <p:spPr/>
        <p:txBody>
          <a:bodyPr/>
          <a:lstStyle/>
          <a:p>
            <a:fld id="{BFADCCED-FCB4-43A8-AB0C-9784AC865FA9}" type="slidenum">
              <a:rPr lang="ru-RU" smtClean="0"/>
              <a:t>‹#›</a:t>
            </a:fld>
            <a:endParaRPr lang="ru-RU"/>
          </a:p>
        </p:txBody>
      </p:sp>
    </p:spTree>
    <p:extLst>
      <p:ext uri="{BB962C8B-B14F-4D97-AF65-F5344CB8AC3E}">
        <p14:creationId xmlns:p14="http://schemas.microsoft.com/office/powerpoint/2010/main" val="192461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9EE221B-A602-A0A9-BCA8-D4D0E5B4F3F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3B62F946-6EF8-704F-70B7-4DED720CFE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5DFB2185-79C2-7409-DF71-89DA756D6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26A3789F-3223-DEA2-87B1-D6D3919C1676}"/>
              </a:ext>
            </a:extLst>
          </p:cNvPr>
          <p:cNvSpPr>
            <a:spLocks noGrp="1"/>
          </p:cNvSpPr>
          <p:nvPr>
            <p:ph type="dt" sz="half" idx="10"/>
          </p:nvPr>
        </p:nvSpPr>
        <p:spPr/>
        <p:txBody>
          <a:bodyPr/>
          <a:lstStyle/>
          <a:p>
            <a:fld id="{569F05BA-378A-41AA-96DB-801385716590}" type="datetimeFigureOut">
              <a:rPr lang="ru-RU" smtClean="0"/>
              <a:t>31.08.2023</a:t>
            </a:fld>
            <a:endParaRPr lang="ru-RU"/>
          </a:p>
        </p:txBody>
      </p:sp>
      <p:sp>
        <p:nvSpPr>
          <p:cNvPr id="6" name="Нижний колонтитул 5">
            <a:extLst>
              <a:ext uri="{FF2B5EF4-FFF2-40B4-BE49-F238E27FC236}">
                <a16:creationId xmlns="" xmlns:a16="http://schemas.microsoft.com/office/drawing/2014/main" id="{728AE7A8-DE82-9323-6C40-E2BB7FF27EE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7461BEB6-19C8-C482-D84F-2986CE3CD085}"/>
              </a:ext>
            </a:extLst>
          </p:cNvPr>
          <p:cNvSpPr>
            <a:spLocks noGrp="1"/>
          </p:cNvSpPr>
          <p:nvPr>
            <p:ph type="sldNum" sz="quarter" idx="12"/>
          </p:nvPr>
        </p:nvSpPr>
        <p:spPr/>
        <p:txBody>
          <a:bodyPr/>
          <a:lstStyle/>
          <a:p>
            <a:fld id="{BFADCCED-FCB4-43A8-AB0C-9784AC865FA9}" type="slidenum">
              <a:rPr lang="ru-RU" smtClean="0"/>
              <a:t>‹#›</a:t>
            </a:fld>
            <a:endParaRPr lang="ru-RU"/>
          </a:p>
        </p:txBody>
      </p:sp>
    </p:spTree>
    <p:extLst>
      <p:ext uri="{BB962C8B-B14F-4D97-AF65-F5344CB8AC3E}">
        <p14:creationId xmlns:p14="http://schemas.microsoft.com/office/powerpoint/2010/main" val="4250314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4AC974-D329-4CE7-8527-73EE79127A2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CF305944-824C-D0B3-0E67-22553AD093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54307889-B077-0390-2905-B73A6940A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13A85CE6-F3D7-F9A7-7DD0-22261E8EEF80}"/>
              </a:ext>
            </a:extLst>
          </p:cNvPr>
          <p:cNvSpPr>
            <a:spLocks noGrp="1"/>
          </p:cNvSpPr>
          <p:nvPr>
            <p:ph type="dt" sz="half" idx="10"/>
          </p:nvPr>
        </p:nvSpPr>
        <p:spPr/>
        <p:txBody>
          <a:bodyPr/>
          <a:lstStyle/>
          <a:p>
            <a:fld id="{569F05BA-378A-41AA-96DB-801385716590}" type="datetimeFigureOut">
              <a:rPr lang="ru-RU" smtClean="0"/>
              <a:t>31.08.2023</a:t>
            </a:fld>
            <a:endParaRPr lang="ru-RU"/>
          </a:p>
        </p:txBody>
      </p:sp>
      <p:sp>
        <p:nvSpPr>
          <p:cNvPr id="6" name="Нижний колонтитул 5">
            <a:extLst>
              <a:ext uri="{FF2B5EF4-FFF2-40B4-BE49-F238E27FC236}">
                <a16:creationId xmlns="" xmlns:a16="http://schemas.microsoft.com/office/drawing/2014/main" id="{8680F5DF-EB55-791B-F547-91DB87B833A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AC99D248-E86A-FB36-2F62-865D3F7FD712}"/>
              </a:ext>
            </a:extLst>
          </p:cNvPr>
          <p:cNvSpPr>
            <a:spLocks noGrp="1"/>
          </p:cNvSpPr>
          <p:nvPr>
            <p:ph type="sldNum" sz="quarter" idx="12"/>
          </p:nvPr>
        </p:nvSpPr>
        <p:spPr/>
        <p:txBody>
          <a:bodyPr/>
          <a:lstStyle/>
          <a:p>
            <a:fld id="{BFADCCED-FCB4-43A8-AB0C-9784AC865FA9}" type="slidenum">
              <a:rPr lang="ru-RU" smtClean="0"/>
              <a:t>‹#›</a:t>
            </a:fld>
            <a:endParaRPr lang="ru-RU"/>
          </a:p>
        </p:txBody>
      </p:sp>
    </p:spTree>
    <p:extLst>
      <p:ext uri="{BB962C8B-B14F-4D97-AF65-F5344CB8AC3E}">
        <p14:creationId xmlns:p14="http://schemas.microsoft.com/office/powerpoint/2010/main" val="274137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D5261CA-DFE3-A19A-E8FD-ABB51619B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43B8F884-1A4F-4670-F67C-7E0426ABAA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BE60A51F-0C0F-9930-BF1C-10E47352A7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F05BA-378A-41AA-96DB-801385716590}" type="datetimeFigureOut">
              <a:rPr lang="ru-RU" smtClean="0"/>
              <a:t>31.08.2023</a:t>
            </a:fld>
            <a:endParaRPr lang="ru-RU"/>
          </a:p>
        </p:txBody>
      </p:sp>
      <p:sp>
        <p:nvSpPr>
          <p:cNvPr id="5" name="Нижний колонтитул 4">
            <a:extLst>
              <a:ext uri="{FF2B5EF4-FFF2-40B4-BE49-F238E27FC236}">
                <a16:creationId xmlns="" xmlns:a16="http://schemas.microsoft.com/office/drawing/2014/main" id="{7CAF19F5-433C-74D1-269D-9687DCFD54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676451C0-3215-58E2-3846-25A96C38EE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DCCED-FCB4-43A8-AB0C-9784AC865FA9}" type="slidenum">
              <a:rPr lang="ru-RU" smtClean="0"/>
              <a:t>‹#›</a:t>
            </a:fld>
            <a:endParaRPr lang="ru-RU"/>
          </a:p>
        </p:txBody>
      </p:sp>
    </p:spTree>
    <p:extLst>
      <p:ext uri="{BB962C8B-B14F-4D97-AF65-F5344CB8AC3E}">
        <p14:creationId xmlns:p14="http://schemas.microsoft.com/office/powerpoint/2010/main" val="1945721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3323" y="1465385"/>
            <a:ext cx="9378461" cy="2831544"/>
          </a:xfrm>
          <a:prstGeom prst="rect">
            <a:avLst/>
          </a:prstGeom>
          <a:noFill/>
        </p:spPr>
        <p:txBody>
          <a:bodyPr wrap="square" rtlCol="0">
            <a:spAutoFit/>
          </a:bodyPr>
          <a:lstStyle/>
          <a:p>
            <a:pPr algn="ctr"/>
            <a:r>
              <a:rPr lang="ru-RU" sz="4000" b="1" dirty="0">
                <a:solidFill>
                  <a:srgbClr val="0070C0"/>
                </a:solidFill>
                <a:latin typeface="Times New Roman" panose="02020603050405020304" pitchFamily="18" charset="0"/>
                <a:cs typeface="Times New Roman" panose="02020603050405020304" pitchFamily="18" charset="0"/>
              </a:rPr>
              <a:t>  Инструкция </a:t>
            </a:r>
          </a:p>
          <a:p>
            <a:pPr algn="ctr"/>
            <a:r>
              <a:rPr lang="ru-RU" sz="4000" b="1" dirty="0">
                <a:solidFill>
                  <a:srgbClr val="0070C0"/>
                </a:solidFill>
                <a:latin typeface="Times New Roman" panose="02020603050405020304" pitchFamily="18" charset="0"/>
                <a:cs typeface="Times New Roman" panose="02020603050405020304" pitchFamily="18" charset="0"/>
              </a:rPr>
              <a:t>по оказанию государственной услуги работодателям в      </a:t>
            </a:r>
          </a:p>
          <a:p>
            <a:pPr algn="ctr"/>
            <a:r>
              <a:rPr lang="ru-RU" sz="4000" b="1" dirty="0">
                <a:solidFill>
                  <a:srgbClr val="0070C0"/>
                </a:solidFill>
                <a:latin typeface="Times New Roman" panose="02020603050405020304" pitchFamily="18" charset="0"/>
                <a:cs typeface="Times New Roman" panose="02020603050405020304" pitchFamily="18" charset="0"/>
              </a:rPr>
              <a:t>подборе необходимых работников</a:t>
            </a:r>
            <a:endParaRPr lang="ru-RU" sz="4000" dirty="0">
              <a:solidFill>
                <a:srgbClr val="0070C0"/>
              </a:solidFill>
              <a:latin typeface="Times New Roman" panose="02020603050405020304" pitchFamily="18" charset="0"/>
              <a:cs typeface="Times New Roman" panose="02020603050405020304" pitchFamily="18" charset="0"/>
            </a:endParaRPr>
          </a:p>
          <a:p>
            <a:r>
              <a:rPr lang="ru-RU" dirty="0"/>
              <a:t> </a:t>
            </a:r>
          </a:p>
        </p:txBody>
      </p:sp>
    </p:spTree>
    <p:extLst>
      <p:ext uri="{BB962C8B-B14F-4D97-AF65-F5344CB8AC3E}">
        <p14:creationId xmlns:p14="http://schemas.microsoft.com/office/powerpoint/2010/main" val="2839258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0.png"/>
          <p:cNvPicPr/>
          <p:nvPr/>
        </p:nvPicPr>
        <p:blipFill>
          <a:blip r:embed="rId2"/>
          <a:srcRect t="19860"/>
          <a:stretch>
            <a:fillRect/>
          </a:stretch>
        </p:blipFill>
        <p:spPr>
          <a:xfrm>
            <a:off x="213756" y="178130"/>
            <a:ext cx="11815948" cy="6483927"/>
          </a:xfrm>
          <a:prstGeom prst="rect">
            <a:avLst/>
          </a:prstGeom>
          <a:ln/>
        </p:spPr>
      </p:pic>
    </p:spTree>
    <p:extLst>
      <p:ext uri="{BB962C8B-B14F-4D97-AF65-F5344CB8AC3E}">
        <p14:creationId xmlns:p14="http://schemas.microsoft.com/office/powerpoint/2010/main" val="3848134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tretch>
            <a:fillRect/>
          </a:stretch>
        </p:blipFill>
        <p:spPr>
          <a:xfrm>
            <a:off x="237506" y="249383"/>
            <a:ext cx="11673445" cy="6460176"/>
          </a:xfrm>
          <a:prstGeom prst="rect">
            <a:avLst/>
          </a:prstGeom>
        </p:spPr>
      </p:pic>
    </p:spTree>
    <p:extLst>
      <p:ext uri="{BB962C8B-B14F-4D97-AF65-F5344CB8AC3E}">
        <p14:creationId xmlns:p14="http://schemas.microsoft.com/office/powerpoint/2010/main" val="276053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tretch>
            <a:fillRect/>
          </a:stretch>
        </p:blipFill>
        <p:spPr>
          <a:xfrm>
            <a:off x="807522" y="2763837"/>
            <a:ext cx="10901548" cy="3577586"/>
          </a:xfrm>
          <a:prstGeom prst="rect">
            <a:avLst/>
          </a:prstGeom>
        </p:spPr>
      </p:pic>
      <p:sp>
        <p:nvSpPr>
          <p:cNvPr id="5" name="TextBox 4"/>
          <p:cNvSpPr txBox="1"/>
          <p:nvPr/>
        </p:nvSpPr>
        <p:spPr>
          <a:xfrm flipH="1" flipV="1">
            <a:off x="1942279" y="1164978"/>
            <a:ext cx="8104246" cy="450065"/>
          </a:xfrm>
          <a:prstGeom prst="rect">
            <a:avLst/>
          </a:prstGeom>
          <a:noFill/>
        </p:spPr>
        <p:txBody>
          <a:bodyPr wrap="square" rtlCol="0">
            <a:spAutoFit/>
          </a:bodyPr>
          <a:lstStyle/>
          <a:p>
            <a:endParaRPr lang="ru-RU"/>
          </a:p>
        </p:txBody>
      </p:sp>
      <p:sp>
        <p:nvSpPr>
          <p:cNvPr id="8" name="TextBox 7"/>
          <p:cNvSpPr txBox="1"/>
          <p:nvPr/>
        </p:nvSpPr>
        <p:spPr>
          <a:xfrm>
            <a:off x="1235033" y="1164978"/>
            <a:ext cx="9927771" cy="1508105"/>
          </a:xfrm>
          <a:prstGeom prst="rect">
            <a:avLst/>
          </a:prstGeom>
          <a:noFill/>
        </p:spPr>
        <p:txBody>
          <a:bodyPr wrap="square" rtlCol="0">
            <a:spAutoFit/>
          </a:bodyPr>
          <a:lstStyle/>
          <a:p>
            <a:r>
              <a:rPr lang="ru-RU" dirty="0">
                <a:solidFill>
                  <a:srgbClr val="0070C0"/>
                </a:solidFill>
                <a:latin typeface="Times New Roman" panose="02020603050405020304" pitchFamily="18" charset="0"/>
                <a:cs typeface="Times New Roman" panose="02020603050405020304" pitchFamily="18" charset="0"/>
              </a:rPr>
              <a:t>При нажатии на кнопку , расположенную  рядом с пунктом меню «Вакансии компании», отображается следующий перечень пунктов меню:</a:t>
            </a:r>
          </a:p>
          <a:p>
            <a:pPr lvl="0"/>
            <a:r>
              <a:rPr lang="ru-RU" dirty="0">
                <a:solidFill>
                  <a:srgbClr val="0070C0"/>
                </a:solidFill>
                <a:latin typeface="Times New Roman" panose="02020603050405020304" pitchFamily="18" charset="0"/>
                <a:cs typeface="Times New Roman" panose="02020603050405020304" pitchFamily="18" charset="0"/>
              </a:rPr>
              <a:t>«Управление вакансиями»;</a:t>
            </a:r>
          </a:p>
          <a:p>
            <a:pPr lvl="0"/>
            <a:r>
              <a:rPr lang="ru-RU" dirty="0">
                <a:solidFill>
                  <a:srgbClr val="0070C0"/>
                </a:solidFill>
                <a:latin typeface="Times New Roman" panose="02020603050405020304" pitchFamily="18" charset="0"/>
                <a:cs typeface="Times New Roman" panose="02020603050405020304" pitchFamily="18" charset="0"/>
              </a:rPr>
              <a:t>«Добавить вакансию»</a:t>
            </a:r>
          </a:p>
          <a:p>
            <a:endParaRPr lang="ru-RU" sz="2000" dirty="0"/>
          </a:p>
        </p:txBody>
      </p:sp>
      <p:sp>
        <p:nvSpPr>
          <p:cNvPr id="9" name="TextBox 8"/>
          <p:cNvSpPr txBox="1"/>
          <p:nvPr/>
        </p:nvSpPr>
        <p:spPr>
          <a:xfrm>
            <a:off x="1517403" y="518647"/>
            <a:ext cx="8953995" cy="677108"/>
          </a:xfrm>
          <a:prstGeom prst="rect">
            <a:avLst/>
          </a:prstGeom>
          <a:noFill/>
        </p:spPr>
        <p:txBody>
          <a:bodyPr wrap="square" rtlCol="0">
            <a:spAutoFit/>
          </a:bodyPr>
          <a:lstStyle/>
          <a:p>
            <a:pPr lvl="0" algn="ctr"/>
            <a:r>
              <a:rPr lang="ru-RU" sz="2000" b="1" cap="all" dirty="0">
                <a:latin typeface="Times New Roman" panose="02020603050405020304" pitchFamily="18" charset="0"/>
                <a:cs typeface="Times New Roman" panose="02020603050405020304" pitchFamily="18" charset="0"/>
              </a:rPr>
              <a:t>Заведение вакансий и резюме</a:t>
            </a:r>
          </a:p>
          <a:p>
            <a:endParaRPr lang="ru-RU" dirty="0"/>
          </a:p>
        </p:txBody>
      </p:sp>
    </p:spTree>
    <p:extLst>
      <p:ext uri="{BB962C8B-B14F-4D97-AF65-F5344CB8AC3E}">
        <p14:creationId xmlns:p14="http://schemas.microsoft.com/office/powerpoint/2010/main" val="975546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tretch>
            <a:fillRect/>
          </a:stretch>
        </p:blipFill>
        <p:spPr>
          <a:xfrm>
            <a:off x="237506" y="890649"/>
            <a:ext cx="7481455" cy="5842659"/>
          </a:xfrm>
          <a:prstGeom prst="rect">
            <a:avLst/>
          </a:prstGeom>
        </p:spPr>
      </p:pic>
      <p:sp>
        <p:nvSpPr>
          <p:cNvPr id="3" name="TextBox 2"/>
          <p:cNvSpPr txBox="1"/>
          <p:nvPr/>
        </p:nvSpPr>
        <p:spPr>
          <a:xfrm>
            <a:off x="1484416" y="332510"/>
            <a:ext cx="7576457" cy="738664"/>
          </a:xfrm>
          <a:prstGeom prst="rect">
            <a:avLst/>
          </a:prstGeom>
          <a:noFill/>
        </p:spPr>
        <p:txBody>
          <a:bodyPr wrap="square" rtlCol="0">
            <a:spAutoFit/>
          </a:bodyPr>
          <a:lstStyle/>
          <a:p>
            <a:pPr marL="0" lvl="2"/>
            <a:r>
              <a:rPr lang="ru-RU" sz="2400" b="1" dirty="0">
                <a:latin typeface="Times New Roman" panose="02020603050405020304" pitchFamily="18" charset="0"/>
                <a:cs typeface="Times New Roman" panose="02020603050405020304" pitchFamily="18" charset="0"/>
              </a:rPr>
              <a:t>Пункт меню «Добавить вакансию»</a:t>
            </a:r>
          </a:p>
          <a:p>
            <a:endParaRPr lang="ru-RU" dirty="0"/>
          </a:p>
        </p:txBody>
      </p:sp>
      <p:sp>
        <p:nvSpPr>
          <p:cNvPr id="4" name="TextBox 3"/>
          <p:cNvSpPr txBox="1"/>
          <p:nvPr/>
        </p:nvSpPr>
        <p:spPr>
          <a:xfrm>
            <a:off x="7813963" y="1199408"/>
            <a:ext cx="4037611" cy="5355312"/>
          </a:xfrm>
          <a:prstGeom prst="rect">
            <a:avLst/>
          </a:prstGeom>
          <a:noFill/>
        </p:spPr>
        <p:txBody>
          <a:bodyPr wrap="square" rtlCol="0">
            <a:spAutoFit/>
          </a:bodyPr>
          <a:lstStyle/>
          <a:p>
            <a:r>
              <a:rPr lang="ru-RU" dirty="0">
                <a:solidFill>
                  <a:srgbClr val="0070C0"/>
                </a:solidFill>
                <a:latin typeface="Times New Roman" panose="02020603050405020304" pitchFamily="18" charset="0"/>
                <a:cs typeface="Times New Roman" panose="02020603050405020304" pitchFamily="18" charset="0"/>
              </a:rPr>
              <a:t>Страница «Создание вакансии» состоит из следующих блоков, которые открываются последовательно при нажатии на ссылку блока:</a:t>
            </a:r>
          </a:p>
          <a:p>
            <a:pPr lvl="0"/>
            <a:r>
              <a:rPr lang="ru-RU" dirty="0">
                <a:solidFill>
                  <a:srgbClr val="0070C0"/>
                </a:solidFill>
                <a:latin typeface="Times New Roman" panose="02020603050405020304" pitchFamily="18" charset="0"/>
                <a:cs typeface="Times New Roman" panose="02020603050405020304" pitchFamily="18" charset="0"/>
              </a:rPr>
              <a:t>«Основная информация»</a:t>
            </a:r>
          </a:p>
          <a:p>
            <a:pPr lvl="0"/>
            <a:r>
              <a:rPr lang="ru-RU" dirty="0">
                <a:solidFill>
                  <a:srgbClr val="0070C0"/>
                </a:solidFill>
                <a:latin typeface="Times New Roman" panose="02020603050405020304" pitchFamily="18" charset="0"/>
                <a:cs typeface="Times New Roman" panose="02020603050405020304" pitchFamily="18" charset="0"/>
              </a:rPr>
              <a:t>«Должностные обязанности»</a:t>
            </a:r>
          </a:p>
          <a:p>
            <a:pPr lvl="0"/>
            <a:r>
              <a:rPr lang="ru-RU" dirty="0">
                <a:solidFill>
                  <a:srgbClr val="0070C0"/>
                </a:solidFill>
                <a:latin typeface="Times New Roman" panose="02020603050405020304" pitchFamily="18" charset="0"/>
                <a:cs typeface="Times New Roman" panose="02020603050405020304" pitchFamily="18" charset="0"/>
              </a:rPr>
              <a:t>«Требования к кандидату»</a:t>
            </a:r>
          </a:p>
          <a:p>
            <a:pPr lvl="0"/>
            <a:r>
              <a:rPr lang="ru-RU" dirty="0">
                <a:solidFill>
                  <a:srgbClr val="0070C0"/>
                </a:solidFill>
                <a:latin typeface="Times New Roman" panose="02020603050405020304" pitchFamily="18" charset="0"/>
                <a:cs typeface="Times New Roman" panose="02020603050405020304" pitchFamily="18" charset="0"/>
              </a:rPr>
              <a:t>«Ключевые навыки»</a:t>
            </a:r>
          </a:p>
          <a:p>
            <a:pPr lvl="0"/>
            <a:r>
              <a:rPr lang="ru-RU" dirty="0">
                <a:solidFill>
                  <a:srgbClr val="0070C0"/>
                </a:solidFill>
                <a:latin typeface="Times New Roman" panose="02020603050405020304" pitchFamily="18" charset="0"/>
                <a:cs typeface="Times New Roman" panose="02020603050405020304" pitchFamily="18" charset="0"/>
              </a:rPr>
              <a:t>«Дополнительное требование к кандидату»</a:t>
            </a:r>
          </a:p>
          <a:p>
            <a:pPr lvl="0"/>
            <a:r>
              <a:rPr lang="ru-RU" dirty="0">
                <a:solidFill>
                  <a:srgbClr val="0070C0"/>
                </a:solidFill>
                <a:latin typeface="Times New Roman" panose="02020603050405020304" pitchFamily="18" charset="0"/>
                <a:cs typeface="Times New Roman" panose="02020603050405020304" pitchFamily="18" charset="0"/>
              </a:rPr>
              <a:t>«Данные по вакансии»</a:t>
            </a:r>
          </a:p>
          <a:p>
            <a:pPr lvl="0"/>
            <a:r>
              <a:rPr lang="ru-RU" dirty="0">
                <a:solidFill>
                  <a:srgbClr val="0070C0"/>
                </a:solidFill>
                <a:latin typeface="Times New Roman" panose="02020603050405020304" pitchFamily="18" charset="0"/>
                <a:cs typeface="Times New Roman" panose="02020603050405020304" pitchFamily="18" charset="0"/>
              </a:rPr>
              <a:t>«Премии и бонусы»</a:t>
            </a:r>
          </a:p>
          <a:p>
            <a:pPr lvl="0"/>
            <a:r>
              <a:rPr lang="ru-RU" dirty="0">
                <a:solidFill>
                  <a:srgbClr val="0070C0"/>
                </a:solidFill>
                <a:latin typeface="Times New Roman" panose="02020603050405020304" pitchFamily="18" charset="0"/>
                <a:cs typeface="Times New Roman" panose="02020603050405020304" pitchFamily="18" charset="0"/>
              </a:rPr>
              <a:t>«</a:t>
            </a:r>
            <a:r>
              <a:rPr lang="ru-RU" dirty="0" err="1">
                <a:solidFill>
                  <a:srgbClr val="0070C0"/>
                </a:solidFill>
                <a:latin typeface="Times New Roman" panose="02020603050405020304" pitchFamily="18" charset="0"/>
                <a:cs typeface="Times New Roman" panose="02020603050405020304" pitchFamily="18" charset="0"/>
              </a:rPr>
              <a:t>Соцпакет</a:t>
            </a:r>
            <a:r>
              <a:rPr lang="ru-RU" dirty="0">
                <a:solidFill>
                  <a:srgbClr val="0070C0"/>
                </a:solidFill>
                <a:latin typeface="Times New Roman" panose="02020603050405020304" pitchFamily="18" charset="0"/>
                <a:cs typeface="Times New Roman" panose="02020603050405020304" pitchFamily="18" charset="0"/>
              </a:rPr>
              <a:t>»</a:t>
            </a:r>
          </a:p>
          <a:p>
            <a:pPr lvl="0"/>
            <a:r>
              <a:rPr lang="ru-RU" dirty="0">
                <a:solidFill>
                  <a:srgbClr val="0070C0"/>
                </a:solidFill>
                <a:latin typeface="Times New Roman" panose="02020603050405020304" pitchFamily="18" charset="0"/>
                <a:cs typeface="Times New Roman" panose="02020603050405020304" pitchFamily="18" charset="0"/>
              </a:rPr>
              <a:t>«Контактная информация»</a:t>
            </a:r>
          </a:p>
          <a:p>
            <a:pPr lvl="0"/>
            <a:r>
              <a:rPr lang="ru-RU" dirty="0">
                <a:solidFill>
                  <a:srgbClr val="0070C0"/>
                </a:solidFill>
                <a:latin typeface="Times New Roman" panose="02020603050405020304" pitchFamily="18" charset="0"/>
                <a:cs typeface="Times New Roman" panose="02020603050405020304" pitchFamily="18" charset="0"/>
              </a:rPr>
              <a:t>«Ответственные менеджеры»</a:t>
            </a:r>
          </a:p>
          <a:p>
            <a:pPr lvl="0"/>
            <a:r>
              <a:rPr lang="ru-RU" dirty="0">
                <a:solidFill>
                  <a:srgbClr val="0070C0"/>
                </a:solidFill>
                <a:latin typeface="Times New Roman" panose="02020603050405020304" pitchFamily="18" charset="0"/>
                <a:cs typeface="Times New Roman" panose="02020603050405020304" pitchFamily="18" charset="0"/>
              </a:rPr>
              <a:t>Сохранение и публикация вакансии становятся доступны только после заполнения всех блоков.</a:t>
            </a:r>
          </a:p>
          <a:p>
            <a:endParaRPr lang="ru-RU" dirty="0"/>
          </a:p>
        </p:txBody>
      </p:sp>
    </p:spTree>
    <p:extLst>
      <p:ext uri="{BB962C8B-B14F-4D97-AF65-F5344CB8AC3E}">
        <p14:creationId xmlns:p14="http://schemas.microsoft.com/office/powerpoint/2010/main" val="256624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cstate="print"/>
          <a:srcRect b="43602"/>
          <a:stretch/>
        </p:blipFill>
        <p:spPr bwMode="auto">
          <a:xfrm>
            <a:off x="273132" y="1750599"/>
            <a:ext cx="8573985" cy="4994586"/>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9084624" y="1971304"/>
            <a:ext cx="2826328" cy="4247317"/>
          </a:xfrm>
          <a:prstGeom prst="rect">
            <a:avLst/>
          </a:prstGeom>
          <a:noFill/>
        </p:spPr>
        <p:txBody>
          <a:bodyPr wrap="square" rtlCol="0">
            <a:spAutoFit/>
          </a:bodyPr>
          <a:lstStyle/>
          <a:p>
            <a:r>
              <a:rPr lang="ru-RU" dirty="0">
                <a:solidFill>
                  <a:srgbClr val="0070C0"/>
                </a:solidFill>
              </a:rPr>
              <a:t>Страница содержит:</a:t>
            </a:r>
          </a:p>
          <a:p>
            <a:pPr lvl="0"/>
            <a:r>
              <a:rPr lang="ru-RU" dirty="0">
                <a:solidFill>
                  <a:srgbClr val="0070C0"/>
                </a:solidFill>
              </a:rPr>
              <a:t>кнопку </a:t>
            </a:r>
            <a:r>
              <a:rPr lang="ru-RU" dirty="0">
                <a:solidFill>
                  <a:srgbClr val="00B050"/>
                </a:solidFill>
              </a:rPr>
              <a:t>«Добавить вакансию»</a:t>
            </a:r>
          </a:p>
          <a:p>
            <a:r>
              <a:rPr lang="ru-RU" dirty="0">
                <a:solidFill>
                  <a:srgbClr val="0070C0"/>
                </a:solidFill>
              </a:rPr>
              <a:t>Для редактирования вакансии необходимо нажать на ссылку </a:t>
            </a:r>
            <a:r>
              <a:rPr lang="ru-RU" dirty="0">
                <a:solidFill>
                  <a:srgbClr val="00B050"/>
                </a:solidFill>
              </a:rPr>
              <a:t>«Редактировать», </a:t>
            </a:r>
            <a:r>
              <a:rPr lang="ru-RU" dirty="0">
                <a:solidFill>
                  <a:srgbClr val="0070C0"/>
                </a:solidFill>
              </a:rPr>
              <a:t>для изменения видимости вакансии – на ссылку </a:t>
            </a:r>
            <a:r>
              <a:rPr lang="ru-RU" dirty="0">
                <a:solidFill>
                  <a:srgbClr val="00B050"/>
                </a:solidFill>
              </a:rPr>
              <a:t>«Изменить видимость».</a:t>
            </a:r>
          </a:p>
          <a:p>
            <a:r>
              <a:rPr lang="ru-RU" dirty="0">
                <a:solidFill>
                  <a:srgbClr val="0070C0"/>
                </a:solidFill>
              </a:rPr>
              <a:t>С помощью кнопки </a:t>
            </a:r>
            <a:r>
              <a:rPr lang="ru-RU" dirty="0">
                <a:solidFill>
                  <a:srgbClr val="00B050"/>
                </a:solidFill>
              </a:rPr>
              <a:t>«Обновить» </a:t>
            </a:r>
            <a:r>
              <a:rPr lang="ru-RU" dirty="0">
                <a:solidFill>
                  <a:srgbClr val="0070C0"/>
                </a:solidFill>
              </a:rPr>
              <a:t>пользователь может обновить данные о вакансии</a:t>
            </a:r>
          </a:p>
          <a:p>
            <a:endParaRPr lang="ru-RU" dirty="0"/>
          </a:p>
        </p:txBody>
      </p:sp>
      <p:sp>
        <p:nvSpPr>
          <p:cNvPr id="4" name="TextBox 3"/>
          <p:cNvSpPr txBox="1"/>
          <p:nvPr/>
        </p:nvSpPr>
        <p:spPr>
          <a:xfrm>
            <a:off x="356260" y="391886"/>
            <a:ext cx="11281557" cy="461665"/>
          </a:xfrm>
          <a:prstGeom prst="rect">
            <a:avLst/>
          </a:prstGeom>
          <a:noFill/>
        </p:spPr>
        <p:txBody>
          <a:bodyPr wrap="square" rtlCol="0">
            <a:spAutoFit/>
          </a:bodyPr>
          <a:lstStyle/>
          <a:p>
            <a:pPr marL="0" lvl="2" algn="ctr"/>
            <a:r>
              <a:rPr lang="ru-RU" sz="2400" b="1" dirty="0">
                <a:latin typeface="Times New Roman" panose="02020603050405020304" pitchFamily="18" charset="0"/>
                <a:cs typeface="Times New Roman" panose="02020603050405020304" pitchFamily="18" charset="0"/>
              </a:rPr>
              <a:t>Пункт меню «Управление вакансиями</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56262" y="951499"/>
            <a:ext cx="11364683" cy="646331"/>
          </a:xfrm>
          <a:prstGeom prst="rect">
            <a:avLst/>
          </a:prstGeom>
          <a:noFill/>
        </p:spPr>
        <p:txBody>
          <a:bodyPr wrap="square" rtlCol="0">
            <a:spAutoFit/>
          </a:bodyPr>
          <a:lstStyle/>
          <a:p>
            <a:r>
              <a:rPr lang="ru-RU" dirty="0">
                <a:solidFill>
                  <a:srgbClr val="0070C0"/>
                </a:solidFill>
                <a:latin typeface="Times New Roman" panose="02020603050405020304" pitchFamily="18" charset="0"/>
                <a:cs typeface="Times New Roman" panose="02020603050405020304" pitchFamily="18" charset="0"/>
              </a:rPr>
              <a:t>При выборе пункта меню «Управление вакансиями» осуществляется переход на страницу «Вакансии компании»</a:t>
            </a:r>
          </a:p>
          <a:p>
            <a:endParaRPr lang="ru-RU" dirty="0">
              <a:solidFill>
                <a:srgbClr val="0070C0"/>
              </a:solidFill>
            </a:endParaRPr>
          </a:p>
        </p:txBody>
      </p:sp>
    </p:spTree>
    <p:extLst>
      <p:ext uri="{BB962C8B-B14F-4D97-AF65-F5344CB8AC3E}">
        <p14:creationId xmlns:p14="http://schemas.microsoft.com/office/powerpoint/2010/main" val="2988042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795" y="261257"/>
            <a:ext cx="8858992" cy="1477328"/>
          </a:xfrm>
          <a:prstGeom prst="rect">
            <a:avLst/>
          </a:prstGeom>
          <a:noFill/>
        </p:spPr>
        <p:txBody>
          <a:bodyPr wrap="square" rtlCol="0">
            <a:spAutoFit/>
          </a:bodyPr>
          <a:lstStyle/>
          <a:p>
            <a:pPr algn="ctr"/>
            <a:r>
              <a:rPr lang="ru-RU" sz="2400" b="1" cap="all" dirty="0">
                <a:latin typeface="Times New Roman" panose="02020603050405020304" pitchFamily="18" charset="0"/>
                <a:cs typeface="Times New Roman" panose="02020603050405020304" pitchFamily="18" charset="0"/>
              </a:rPr>
              <a:t>ЗАТЕМ ПОСЛЕ ТОГО, КАК ВАША ВАКАНСИЯ БУДЕТ ОТМОДЕРИРОВАНА ВАМ НЕОБХОДИМО ЗАПОЛНИТЬ ЗАЯВЛЕНИЕ К ВАШИМ ВАКАНСИЯМ !!!</a:t>
            </a:r>
          </a:p>
          <a:p>
            <a:endParaRPr lang="ru-RU" dirty="0"/>
          </a:p>
        </p:txBody>
      </p:sp>
      <p:sp>
        <p:nvSpPr>
          <p:cNvPr id="5" name="TextBox 4"/>
          <p:cNvSpPr txBox="1"/>
          <p:nvPr/>
        </p:nvSpPr>
        <p:spPr>
          <a:xfrm>
            <a:off x="8906490" y="2073532"/>
            <a:ext cx="3051959" cy="3539430"/>
          </a:xfrm>
          <a:prstGeom prst="rect">
            <a:avLst/>
          </a:prstGeom>
          <a:noFill/>
        </p:spPr>
        <p:txBody>
          <a:bodyPr wrap="square" rtlCol="0">
            <a:spAutoFit/>
          </a:bodyPr>
          <a:lstStyle/>
          <a:p>
            <a:r>
              <a:rPr lang="ru-RU" sz="2800" dirty="0">
                <a:solidFill>
                  <a:srgbClr val="0070C0"/>
                </a:solidFill>
                <a:latin typeface="Times New Roman" panose="02020603050405020304" pitchFamily="18" charset="0"/>
                <a:cs typeface="Times New Roman" panose="02020603050405020304" pitchFamily="18" charset="0"/>
              </a:rPr>
              <a:t>В левом верхнем углу нажмите «Все сервисы», Выберете «Содействие центров занятости в подборе работников».</a:t>
            </a:r>
          </a:p>
        </p:txBody>
      </p:sp>
      <p:pic>
        <p:nvPicPr>
          <p:cNvPr id="12290" name="Picture 2" descr="Z:\Пашко\Презентация\скрин по отчетам\Opera Снимок_2023-08-29_161425_trudvsem.r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05" y="1484417"/>
            <a:ext cx="8502733" cy="520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405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Пашко\Презентация\главная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31" y="113423"/>
            <a:ext cx="6543304" cy="66080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96448" y="2113808"/>
            <a:ext cx="4322618" cy="2954655"/>
          </a:xfrm>
          <a:prstGeom prst="rect">
            <a:avLst/>
          </a:prstGeom>
          <a:noFill/>
        </p:spPr>
        <p:txBody>
          <a:bodyPr wrap="square" rtlCol="0">
            <a:spAutoFit/>
          </a:bodyPr>
          <a:lstStyle/>
          <a:p>
            <a:r>
              <a:rPr lang="ru-RU" sz="2800" dirty="0">
                <a:solidFill>
                  <a:srgbClr val="0070C0"/>
                </a:solidFill>
                <a:latin typeface="Times New Roman" panose="02020603050405020304" pitchFamily="18" charset="0"/>
                <a:cs typeface="Times New Roman" panose="02020603050405020304" pitchFamily="18" charset="0"/>
              </a:rPr>
              <a:t>После нажмите на кнопку «Начать».</a:t>
            </a:r>
          </a:p>
          <a:p>
            <a:pPr lvl="0"/>
            <a:r>
              <a:rPr lang="ru-RU" sz="2800" dirty="0">
                <a:solidFill>
                  <a:srgbClr val="0070C0"/>
                </a:solidFill>
                <a:latin typeface="Times New Roman" panose="02020603050405020304" pitchFamily="18" charset="0"/>
                <a:cs typeface="Times New Roman" panose="02020603050405020304" pitchFamily="18" charset="0"/>
              </a:rPr>
              <a:t>Откроется страница подачи заявления о  содействии в подборе необходимых работников</a:t>
            </a:r>
            <a:r>
              <a:rPr lang="ru-RU" sz="2800" dirty="0">
                <a:solidFill>
                  <a:schemeClr val="accent1"/>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852932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6955" y="140781"/>
            <a:ext cx="5902035" cy="800219"/>
          </a:xfrm>
          <a:prstGeom prst="rect">
            <a:avLst/>
          </a:prstGeom>
          <a:noFill/>
        </p:spPr>
        <p:txBody>
          <a:bodyPr wrap="square" rtlCol="0">
            <a:spAutoFit/>
          </a:bodyPr>
          <a:lstStyle/>
          <a:p>
            <a:pPr marL="0" lvl="1"/>
            <a:r>
              <a:rPr lang="ru-RU" sz="2800" b="1" dirty="0" smtClean="0">
                <a:latin typeface="Times New Roman" panose="02020603050405020304" pitchFamily="18" charset="0"/>
                <a:cs typeface="Times New Roman" panose="02020603050405020304" pitchFamily="18" charset="0"/>
              </a:rPr>
              <a:t>Форма заполнения заявления</a:t>
            </a:r>
            <a:endParaRPr lang="ru-RU" sz="2800" b="1" dirty="0">
              <a:latin typeface="Times New Roman" panose="02020603050405020304" pitchFamily="18" charset="0"/>
              <a:cs typeface="Times New Roman" panose="02020603050405020304" pitchFamily="18" charset="0"/>
            </a:endParaRPr>
          </a:p>
          <a:p>
            <a:endParaRPr lang="ru-RU" dirty="0"/>
          </a:p>
        </p:txBody>
      </p:sp>
      <p:sp>
        <p:nvSpPr>
          <p:cNvPr id="5" name="TextBox 4"/>
          <p:cNvSpPr txBox="1"/>
          <p:nvPr/>
        </p:nvSpPr>
        <p:spPr>
          <a:xfrm>
            <a:off x="8253351" y="1550126"/>
            <a:ext cx="3764479" cy="4062651"/>
          </a:xfrm>
          <a:prstGeom prst="rect">
            <a:avLst/>
          </a:prstGeom>
          <a:noFill/>
        </p:spPr>
        <p:txBody>
          <a:bodyPr wrap="square" rtlCol="0">
            <a:spAutoFit/>
          </a:bodyPr>
          <a:lstStyle/>
          <a:p>
            <a:r>
              <a:rPr lang="ru-RU" sz="2000" dirty="0">
                <a:solidFill>
                  <a:srgbClr val="0070C0"/>
                </a:solidFill>
                <a:latin typeface="Times New Roman" panose="02020603050405020304" pitchFamily="18" charset="0"/>
                <a:cs typeface="Times New Roman" panose="02020603050405020304" pitchFamily="18" charset="0"/>
              </a:rPr>
              <a:t>Блок «Программы государственной поддержки», установленной постановлением правительства Российской Федерации от 13.03.2021 года № 362 отмечают </a:t>
            </a:r>
            <a:r>
              <a:rPr lang="en-US" sz="2000" dirty="0">
                <a:solidFill>
                  <a:srgbClr val="0070C0"/>
                </a:solidFill>
                <a:latin typeface="Times New Roman" panose="02020603050405020304" pitchFamily="18" charset="0"/>
                <a:cs typeface="Times New Roman" panose="02020603050405020304" pitchFamily="18" charset="0"/>
              </a:rPr>
              <a:t> V    </a:t>
            </a:r>
            <a:r>
              <a:rPr lang="ru-RU" sz="2000" dirty="0">
                <a:solidFill>
                  <a:srgbClr val="0070C0"/>
                </a:solidFill>
                <a:latin typeface="Times New Roman" panose="02020603050405020304" pitchFamily="18" charset="0"/>
                <a:cs typeface="Times New Roman" panose="02020603050405020304" pitchFamily="18" charset="0"/>
              </a:rPr>
              <a:t>юридические лица, индивидуальные предприниматели (за исключением государственных (муниципальных) учреждений), желающие участвовать в данной программе.</a:t>
            </a:r>
            <a:endParaRPr lang="ru-RU" sz="2000" u="sng" dirty="0">
              <a:solidFill>
                <a:srgbClr val="0070C0"/>
              </a:solidFill>
              <a:latin typeface="Times New Roman" panose="02020603050405020304" pitchFamily="18" charset="0"/>
              <a:cs typeface="Times New Roman" panose="02020603050405020304" pitchFamily="18" charset="0"/>
            </a:endParaRPr>
          </a:p>
          <a:p>
            <a:pPr lvl="0"/>
            <a:endParaRPr lang="ru-RU" dirty="0"/>
          </a:p>
        </p:txBody>
      </p:sp>
      <p:pic>
        <p:nvPicPr>
          <p:cNvPr id="4099" name="Picture 3" descr="Z:\Пашко\Презентация\362 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09" y="4916384"/>
            <a:ext cx="7873342" cy="1155279"/>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9868396" y="3111333"/>
            <a:ext cx="451262" cy="332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Z:\Пашко\Презентация\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080655"/>
            <a:ext cx="7366412" cy="378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03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87043" y="493048"/>
            <a:ext cx="5640777" cy="2554545"/>
          </a:xfrm>
          <a:prstGeom prst="rect">
            <a:avLst/>
          </a:prstGeom>
        </p:spPr>
        <p:txBody>
          <a:bodyPr wrap="square">
            <a:spAutoFit/>
          </a:bodyPr>
          <a:lstStyle/>
          <a:p>
            <a:r>
              <a:rPr lang="ru-RU" sz="2000" dirty="0">
                <a:solidFill>
                  <a:srgbClr val="0070C0"/>
                </a:solidFill>
                <a:latin typeface="Times New Roman" panose="02020603050405020304" pitchFamily="18" charset="0"/>
                <a:cs typeface="Times New Roman" panose="02020603050405020304" pitchFamily="18" charset="0"/>
              </a:rPr>
              <a:t>При заполнении формы необходимо указать сведения об организации (списочную численность, ОКВЭД, руководителя и т.д.), прикрепить к заявлению ранее заполненные вакансии и указать место оказания услуги (Регион: Забайкальский край</a:t>
            </a:r>
          </a:p>
          <a:p>
            <a:r>
              <a:rPr lang="ru-RU" sz="2000" dirty="0">
                <a:solidFill>
                  <a:srgbClr val="0070C0"/>
                </a:solidFill>
                <a:latin typeface="Times New Roman" panose="02020603050405020304" pitchFamily="18" charset="0"/>
                <a:cs typeface="Times New Roman" panose="02020603050405020304" pitchFamily="18" charset="0"/>
              </a:rPr>
              <a:t>Центр занятости: Межрайонный отдел по городу Чите и Читинскому району). </a:t>
            </a:r>
          </a:p>
        </p:txBody>
      </p:sp>
      <p:pic>
        <p:nvPicPr>
          <p:cNvPr id="4" name="Рисунок 3"/>
          <p:cNvPicPr/>
          <p:nvPr/>
        </p:nvPicPr>
        <p:blipFill rotWithShape="1">
          <a:blip r:embed="rId2">
            <a:extLst>
              <a:ext uri="{28A0092B-C50C-407E-A947-70E740481C1C}">
                <a14:useLocalDpi xmlns:a14="http://schemas.microsoft.com/office/drawing/2010/main" val="0"/>
              </a:ext>
            </a:extLst>
          </a:blip>
          <a:srcRect l="1105" r="3758"/>
          <a:stretch/>
        </p:blipFill>
        <p:spPr bwMode="auto">
          <a:xfrm>
            <a:off x="525091" y="339160"/>
            <a:ext cx="5050789" cy="2862322"/>
          </a:xfrm>
          <a:prstGeom prst="rect">
            <a:avLst/>
          </a:prstGeom>
          <a:noFill/>
          <a:ln>
            <a:noFill/>
          </a:ln>
          <a:extLst>
            <a:ext uri="{53640926-AAD7-44D8-BBD7-CCE9431645EC}">
              <a14:shadowObscured xmlns:a14="http://schemas.microsoft.com/office/drawing/2010/main"/>
            </a:ext>
          </a:extLst>
        </p:spPr>
      </p:pic>
      <p:pic>
        <p:nvPicPr>
          <p:cNvPr id="5" name="Рисунок 4"/>
          <p:cNvPicPr/>
          <p:nvPr/>
        </p:nvPicPr>
        <p:blipFill rotWithShape="1">
          <a:blip r:embed="rId3">
            <a:extLst>
              <a:ext uri="{28A0092B-C50C-407E-A947-70E740481C1C}">
                <a14:useLocalDpi xmlns:a14="http://schemas.microsoft.com/office/drawing/2010/main" val="0"/>
              </a:ext>
            </a:extLst>
          </a:blip>
          <a:srcRect b="10122"/>
          <a:stretch/>
        </p:blipFill>
        <p:spPr bwMode="auto">
          <a:xfrm>
            <a:off x="525090" y="3526971"/>
            <a:ext cx="5050790" cy="2861954"/>
          </a:xfrm>
          <a:prstGeom prst="rect">
            <a:avLst/>
          </a:prstGeom>
          <a:noFill/>
          <a:ln>
            <a:noFill/>
          </a:ln>
          <a:extLst>
            <a:ext uri="{53640926-AAD7-44D8-BBD7-CCE9431645EC}">
              <a14:shadowObscured xmlns:a14="http://schemas.microsoft.com/office/drawing/2010/main"/>
            </a:ext>
          </a:extLst>
        </p:spPr>
      </p:pic>
      <p:pic>
        <p:nvPicPr>
          <p:cNvPr id="6" name="image29.png"/>
          <p:cNvPicPr/>
          <p:nvPr/>
        </p:nvPicPr>
        <p:blipFill>
          <a:blip r:embed="rId4"/>
          <a:srcRect/>
          <a:stretch>
            <a:fillRect/>
          </a:stretch>
        </p:blipFill>
        <p:spPr>
          <a:xfrm>
            <a:off x="6371111" y="3526970"/>
            <a:ext cx="5272642" cy="2861953"/>
          </a:xfrm>
          <a:prstGeom prst="rect">
            <a:avLst/>
          </a:prstGeom>
          <a:ln/>
        </p:spPr>
      </p:pic>
    </p:spTree>
    <p:extLst>
      <p:ext uri="{BB962C8B-B14F-4D97-AF65-F5344CB8AC3E}">
        <p14:creationId xmlns:p14="http://schemas.microsoft.com/office/powerpoint/2010/main" val="608256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7064" y="5135956"/>
            <a:ext cx="4203865" cy="1292662"/>
          </a:xfrm>
          <a:prstGeom prst="rect">
            <a:avLst/>
          </a:prstGeom>
          <a:noFill/>
        </p:spPr>
        <p:txBody>
          <a:bodyPr wrap="square" rtlCol="0">
            <a:spAutoFit/>
          </a:bodyPr>
          <a:lstStyle/>
          <a:p>
            <a:pPr algn="ctr"/>
            <a:r>
              <a:rPr lang="ru-RU" sz="2000" dirty="0">
                <a:solidFill>
                  <a:srgbClr val="0070C0"/>
                </a:solidFill>
                <a:latin typeface="Times New Roman" panose="02020603050405020304" pitchFamily="18" charset="0"/>
                <a:cs typeface="Times New Roman" panose="02020603050405020304" pitchFamily="18" charset="0"/>
              </a:rPr>
              <a:t>Нажать на кнопку «Отправить заявление», которая находится внизу формы подачи заявления.</a:t>
            </a:r>
          </a:p>
          <a:p>
            <a:endParaRPr lang="ru-RU" dirty="0"/>
          </a:p>
        </p:txBody>
      </p:sp>
      <p:sp>
        <p:nvSpPr>
          <p:cNvPr id="3" name="TextBox 2"/>
          <p:cNvSpPr txBox="1"/>
          <p:nvPr/>
        </p:nvSpPr>
        <p:spPr>
          <a:xfrm>
            <a:off x="473124" y="301761"/>
            <a:ext cx="5025151" cy="1292662"/>
          </a:xfrm>
          <a:prstGeom prst="rect">
            <a:avLst/>
          </a:prstGeom>
          <a:noFill/>
        </p:spPr>
        <p:txBody>
          <a:bodyPr wrap="square" rtlCol="0">
            <a:spAutoFit/>
          </a:bodyPr>
          <a:lstStyle/>
          <a:p>
            <a:pPr lvl="0" algn="ctr"/>
            <a:r>
              <a:rPr lang="ru-RU" sz="2000" dirty="0">
                <a:solidFill>
                  <a:srgbClr val="0070C0"/>
                </a:solidFill>
                <a:latin typeface="Times New Roman" panose="02020603050405020304" pitchFamily="18" charset="0"/>
                <a:cs typeface="Times New Roman" panose="02020603050405020304" pitchFamily="18" charset="0"/>
              </a:rPr>
              <a:t>В разделе «Сведения о потребности в работниках» необходимо нажать на кнопку «Добавить».</a:t>
            </a:r>
          </a:p>
          <a:p>
            <a:endParaRPr lang="ru-RU" dirty="0"/>
          </a:p>
        </p:txBody>
      </p:sp>
      <p:pic>
        <p:nvPicPr>
          <p:cNvPr id="4" name="image35.png"/>
          <p:cNvPicPr/>
          <p:nvPr/>
        </p:nvPicPr>
        <p:blipFill>
          <a:blip r:embed="rId2"/>
          <a:srcRect/>
          <a:stretch>
            <a:fillRect/>
          </a:stretch>
        </p:blipFill>
        <p:spPr>
          <a:xfrm>
            <a:off x="644371" y="1450370"/>
            <a:ext cx="4146377" cy="1858894"/>
          </a:xfrm>
          <a:prstGeom prst="rect">
            <a:avLst/>
          </a:prstGeom>
          <a:ln/>
        </p:spPr>
      </p:pic>
      <p:pic>
        <p:nvPicPr>
          <p:cNvPr id="5" name="Рисунок 4"/>
          <p:cNvPicPr/>
          <p:nvPr/>
        </p:nvPicPr>
        <p:blipFill>
          <a:blip r:embed="rId3"/>
          <a:stretch>
            <a:fillRect/>
          </a:stretch>
        </p:blipFill>
        <p:spPr>
          <a:xfrm>
            <a:off x="6159506" y="1068780"/>
            <a:ext cx="5738360" cy="3363398"/>
          </a:xfrm>
          <a:prstGeom prst="rect">
            <a:avLst/>
          </a:prstGeom>
        </p:spPr>
      </p:pic>
      <p:sp>
        <p:nvSpPr>
          <p:cNvPr id="6" name="TextBox 5"/>
          <p:cNvSpPr txBox="1"/>
          <p:nvPr/>
        </p:nvSpPr>
        <p:spPr>
          <a:xfrm>
            <a:off x="6618857" y="301761"/>
            <a:ext cx="4860277" cy="984885"/>
          </a:xfrm>
          <a:prstGeom prst="rect">
            <a:avLst/>
          </a:prstGeom>
          <a:noFill/>
        </p:spPr>
        <p:txBody>
          <a:bodyPr wrap="square" rtlCol="0">
            <a:spAutoFit/>
          </a:bodyPr>
          <a:lstStyle/>
          <a:p>
            <a:pPr lvl="0" algn="ctr"/>
            <a:r>
              <a:rPr lang="ru-RU" sz="2000" dirty="0">
                <a:solidFill>
                  <a:srgbClr val="0070C0"/>
                </a:solidFill>
                <a:latin typeface="Times New Roman" panose="02020603050405020304" pitchFamily="18" charset="0"/>
                <a:cs typeface="Times New Roman" panose="02020603050405020304" pitchFamily="18" charset="0"/>
              </a:rPr>
              <a:t>В раскрывшемся разделе заполнить обязательные поля.</a:t>
            </a:r>
          </a:p>
          <a:p>
            <a:endParaRPr lang="ru-RU" dirty="0"/>
          </a:p>
        </p:txBody>
      </p:sp>
      <p:pic>
        <p:nvPicPr>
          <p:cNvPr id="7" name="Рисунок 6"/>
          <p:cNvPicPr/>
          <p:nvPr/>
        </p:nvPicPr>
        <p:blipFill>
          <a:blip r:embed="rId4"/>
          <a:stretch>
            <a:fillRect/>
          </a:stretch>
        </p:blipFill>
        <p:spPr>
          <a:xfrm>
            <a:off x="1108362" y="4432178"/>
            <a:ext cx="4960620" cy="1996440"/>
          </a:xfrm>
          <a:prstGeom prst="rect">
            <a:avLst/>
          </a:prstGeom>
        </p:spPr>
      </p:pic>
      <p:sp>
        <p:nvSpPr>
          <p:cNvPr id="8" name="Стрелка вправо 7"/>
          <p:cNvSpPr/>
          <p:nvPr/>
        </p:nvSpPr>
        <p:spPr>
          <a:xfrm>
            <a:off x="5700156" y="570016"/>
            <a:ext cx="918701" cy="22418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70C0"/>
              </a:solidFill>
            </a:endParaRPr>
          </a:p>
        </p:txBody>
      </p:sp>
      <p:sp>
        <p:nvSpPr>
          <p:cNvPr id="9" name="Стрелка вниз 8"/>
          <p:cNvSpPr/>
          <p:nvPr/>
        </p:nvSpPr>
        <p:spPr>
          <a:xfrm>
            <a:off x="8752114" y="4536374"/>
            <a:ext cx="276572" cy="59958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13192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Пашко\Презентация\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4" y="428501"/>
            <a:ext cx="11896725" cy="6096000"/>
          </a:xfrm>
          <a:prstGeom prst="rect">
            <a:avLst/>
          </a:prstGeom>
          <a:noFill/>
          <a:extLst>
            <a:ext uri="{909E8E84-426E-40DD-AFC4-6F175D3DCCD1}">
              <a14:hiddenFill xmlns:a14="http://schemas.microsoft.com/office/drawing/2010/main">
                <a:solidFill>
                  <a:srgbClr val="FFFFFF"/>
                </a:solidFill>
              </a14:hiddenFill>
            </a:ext>
          </a:extLst>
        </p:spPr>
      </p:pic>
      <p:sp>
        <p:nvSpPr>
          <p:cNvPr id="8" name="Стрелка вправо 7"/>
          <p:cNvSpPr/>
          <p:nvPr/>
        </p:nvSpPr>
        <p:spPr>
          <a:xfrm>
            <a:off x="9630887" y="428502"/>
            <a:ext cx="1211283" cy="30220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10988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8151" y="819397"/>
            <a:ext cx="10794669" cy="3231654"/>
          </a:xfrm>
          <a:prstGeom prst="rect">
            <a:avLst/>
          </a:prstGeom>
          <a:noFill/>
        </p:spPr>
        <p:txBody>
          <a:bodyPr wrap="square" rtlCol="0">
            <a:spAutoFit/>
          </a:bodyPr>
          <a:lstStyle/>
          <a:p>
            <a:pPr algn="just"/>
            <a:r>
              <a:rPr lang="ru-RU" sz="2400" dirty="0">
                <a:solidFill>
                  <a:srgbClr val="0070C0"/>
                </a:solidFill>
                <a:latin typeface="Times New Roman" panose="02020603050405020304" pitchFamily="18" charset="0"/>
                <a:cs typeface="Times New Roman" panose="02020603050405020304" pitchFamily="18" charset="0"/>
              </a:rPr>
              <a:t>	Для того чтобы просмотреть список подобранных резюме по услуге необходимо в ЛК работодателя нажать на пункт меню «Все сервисы».</a:t>
            </a:r>
          </a:p>
          <a:p>
            <a:pPr algn="just"/>
            <a:r>
              <a:rPr lang="ru-RU" sz="2400" dirty="0">
                <a:solidFill>
                  <a:srgbClr val="0070C0"/>
                </a:solidFill>
                <a:latin typeface="Times New Roman" panose="02020603050405020304" pitchFamily="18" charset="0"/>
                <a:cs typeface="Times New Roman" panose="02020603050405020304" pitchFamily="18" charset="0"/>
              </a:rPr>
              <a:t>	В разделе «Каталог услуг» выбрать пункт «Заявления». По заявлению со статусом «Подобраны кандидаты» нажать на кнопку «Список резюме». Откроется сформированный список резюме соискателей, подходящих на заявленную вакансию. Далее перейти на карточку резюме кандидата и пригласить его на собеседование либо отказать ему. </a:t>
            </a:r>
          </a:p>
          <a:p>
            <a:pPr algn="just"/>
            <a:r>
              <a:rPr lang="ru-RU" dirty="0"/>
              <a:t> </a:t>
            </a:r>
          </a:p>
          <a:p>
            <a:pPr algn="just"/>
            <a:endParaRPr lang="ru-RU" dirty="0"/>
          </a:p>
        </p:txBody>
      </p:sp>
    </p:spTree>
    <p:extLst>
      <p:ext uri="{BB962C8B-B14F-4D97-AF65-F5344CB8AC3E}">
        <p14:creationId xmlns:p14="http://schemas.microsoft.com/office/powerpoint/2010/main" val="3169207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Литвинцева А.О\2023\письма работодателям\круглый стол\скрин по отчетам\отчеты скри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10" y="1163782"/>
            <a:ext cx="11578442" cy="53438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85651" y="529051"/>
            <a:ext cx="10200903" cy="523220"/>
          </a:xfrm>
          <a:prstGeom prst="rect">
            <a:avLst/>
          </a:prstGeom>
          <a:noFill/>
        </p:spPr>
        <p:txBody>
          <a:bodyPr wrap="square" rtlCol="0">
            <a:sp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Инструкция по предоставлению форм отчетности</a:t>
            </a:r>
          </a:p>
        </p:txBody>
      </p:sp>
    </p:spTree>
    <p:extLst>
      <p:ext uri="{BB962C8B-B14F-4D97-AF65-F5344CB8AC3E}">
        <p14:creationId xmlns:p14="http://schemas.microsoft.com/office/powerpoint/2010/main" val="1453832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397CD576-F682-9A21-D650-3CBF58A6E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54" y="147781"/>
            <a:ext cx="11591637" cy="6557819"/>
          </a:xfrm>
          <a:prstGeom prst="rect">
            <a:avLst/>
          </a:prstGeom>
        </p:spPr>
      </p:pic>
    </p:spTree>
    <p:extLst>
      <p:ext uri="{BB962C8B-B14F-4D97-AF65-F5344CB8AC3E}">
        <p14:creationId xmlns:p14="http://schemas.microsoft.com/office/powerpoint/2010/main" val="1901664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6737EDD0-6206-ECB5-B2A2-23332890B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54" y="193965"/>
            <a:ext cx="11600873" cy="6530108"/>
          </a:xfrm>
          <a:prstGeom prst="rect">
            <a:avLst/>
          </a:prstGeom>
        </p:spPr>
      </p:pic>
    </p:spTree>
    <p:extLst>
      <p:ext uri="{BB962C8B-B14F-4D97-AF65-F5344CB8AC3E}">
        <p14:creationId xmlns:p14="http://schemas.microsoft.com/office/powerpoint/2010/main" val="591583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Z:\Литвинцева А.О\2023\письма работодателям\круглый стол\скрин по отчетам\спец. места.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58" y="534390"/>
            <a:ext cx="6780812" cy="59614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89570" y="1693223"/>
            <a:ext cx="4453244" cy="3293209"/>
          </a:xfrm>
          <a:prstGeom prst="rect">
            <a:avLst/>
          </a:prstGeom>
          <a:noFill/>
        </p:spPr>
        <p:txBody>
          <a:bodyPr wrap="square" rtlCol="0">
            <a:spAutoFit/>
          </a:bodyPr>
          <a:lstStyle/>
          <a:p>
            <a:r>
              <a:rPr lang="ru-RU" sz="2600" dirty="0">
                <a:solidFill>
                  <a:srgbClr val="0070C0"/>
                </a:solidFill>
                <a:latin typeface="Times New Roman" panose="02020603050405020304" pitchFamily="18" charset="0"/>
                <a:cs typeface="Times New Roman" panose="02020603050405020304" pitchFamily="18" charset="0"/>
              </a:rPr>
              <a:t>При заполнении отчета «Информация о рабочих местах для трудоустройства инвалидов» в блоке «Количество специальных рабочих мест для трудоустройства инвалидов» всегда будет «0». </a:t>
            </a:r>
          </a:p>
        </p:txBody>
      </p:sp>
    </p:spTree>
    <p:extLst>
      <p:ext uri="{BB962C8B-B14F-4D97-AF65-F5344CB8AC3E}">
        <p14:creationId xmlns:p14="http://schemas.microsoft.com/office/powerpoint/2010/main" val="917320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DE7F8C1-23CE-EFBD-BF9A-448AB4F6BACD}"/>
              </a:ext>
            </a:extLst>
          </p:cNvPr>
          <p:cNvSpPr txBox="1"/>
          <p:nvPr/>
        </p:nvSpPr>
        <p:spPr>
          <a:xfrm>
            <a:off x="7112000" y="1302944"/>
            <a:ext cx="4451928" cy="4093428"/>
          </a:xfrm>
          <a:prstGeom prst="rect">
            <a:avLst/>
          </a:prstGeom>
          <a:noFill/>
        </p:spPr>
        <p:txBody>
          <a:bodyPr wrap="square" rtlCol="0">
            <a:spAutoFit/>
          </a:bodyPr>
          <a:lstStyle/>
          <a:p>
            <a:r>
              <a:rPr lang="ru-RU" sz="2600" dirty="0">
                <a:solidFill>
                  <a:srgbClr val="0070C0"/>
                </a:solidFill>
                <a:latin typeface="Times New Roman" panose="02020603050405020304" pitchFamily="18" charset="0"/>
                <a:cs typeface="Times New Roman" panose="02020603050405020304" pitchFamily="18" charset="0"/>
              </a:rPr>
              <a:t>В блок «Информация о локальных нормативных актах, содержащих сведения о рабочих местах, выделенных или созданных для трудоустройства инвалидов» добавите приказ «Об установлении квотируемых рабочих мест для трудоустройства инвалидов»</a:t>
            </a:r>
            <a:endParaRPr lang="ru-RU" sz="2600" dirty="0">
              <a:solidFill>
                <a:srgbClr val="0070C0"/>
              </a:solidFill>
            </a:endParaRPr>
          </a:p>
        </p:txBody>
      </p:sp>
      <p:pic>
        <p:nvPicPr>
          <p:cNvPr id="5" name="Рисунок 4">
            <a:extLst>
              <a:ext uri="{FF2B5EF4-FFF2-40B4-BE49-F238E27FC236}">
                <a16:creationId xmlns="" xmlns:a16="http://schemas.microsoft.com/office/drawing/2014/main" id="{22E73B74-1655-D9A3-50BB-40965BB45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338" y="1552313"/>
            <a:ext cx="6580861" cy="3753374"/>
          </a:xfrm>
          <a:prstGeom prst="rect">
            <a:avLst/>
          </a:prstGeom>
        </p:spPr>
      </p:pic>
    </p:spTree>
    <p:extLst>
      <p:ext uri="{BB962C8B-B14F-4D97-AF65-F5344CB8AC3E}">
        <p14:creationId xmlns:p14="http://schemas.microsoft.com/office/powerpoint/2010/main" val="2996080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39709" y="938151"/>
            <a:ext cx="4593112" cy="4801314"/>
          </a:xfrm>
          <a:prstGeom prst="rect">
            <a:avLst/>
          </a:prstGeom>
          <a:noFill/>
        </p:spPr>
        <p:txBody>
          <a:bodyPr wrap="square" rtlCol="0">
            <a:spAutoFit/>
          </a:bodyPr>
          <a:lstStyle/>
          <a:p>
            <a:r>
              <a:rPr lang="ru-RU" sz="2400" dirty="0">
                <a:solidFill>
                  <a:srgbClr val="0070C0"/>
                </a:solidFill>
                <a:latin typeface="Times New Roman" panose="02020603050405020304" pitchFamily="18" charset="0"/>
                <a:cs typeface="Times New Roman" panose="02020603050405020304" pitchFamily="18" charset="0"/>
              </a:rPr>
              <a:t>В блоке «Иные сведения» необходимо разъяснить разницу между списочной и среднесписочной численностью работников, а именно как происходил расчет (расписать сколько отнесено к вредным условиям труда, сколько в работников по совместительству, в декрете, т.е. указать тех, кого не считают при расчете среднесписочной численности).  </a:t>
            </a:r>
          </a:p>
          <a:p>
            <a:endParaRPr lang="ru-RU" dirty="0"/>
          </a:p>
        </p:txBody>
      </p:sp>
      <p:pic>
        <p:nvPicPr>
          <p:cNvPr id="11267" name="Picture 3" descr="Z:\Литвинцева А.О\2023\письма работодателям\круглый стол\скрин по отчетам\иные сведени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83" y="427512"/>
            <a:ext cx="6795325" cy="600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409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Пашко\Презентация\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366713"/>
            <a:ext cx="11649075" cy="61245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407730" y="366713"/>
            <a:ext cx="866899" cy="345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1043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Пашко\Презентация\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721303"/>
            <a:ext cx="11620500" cy="55816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21922" y="2339439"/>
            <a:ext cx="2422566" cy="296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0034649" y="807522"/>
            <a:ext cx="831273" cy="225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71281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Z:\Пашко\Презентация\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485775"/>
            <a:ext cx="11839575" cy="58864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438410" y="807522"/>
            <a:ext cx="795647" cy="201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4729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Пашко\Презентация\5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213756"/>
            <a:ext cx="11704637" cy="647205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485912" y="451262"/>
            <a:ext cx="831272"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0666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Пашко\Презентация\6а.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95002"/>
            <a:ext cx="11752263" cy="660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105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3.png"/>
          <p:cNvPicPr/>
          <p:nvPr/>
        </p:nvPicPr>
        <p:blipFill>
          <a:blip r:embed="rId2"/>
          <a:srcRect/>
          <a:stretch>
            <a:fillRect/>
          </a:stretch>
        </p:blipFill>
        <p:spPr>
          <a:xfrm>
            <a:off x="225630" y="154379"/>
            <a:ext cx="11768447" cy="6531429"/>
          </a:xfrm>
          <a:prstGeom prst="rect">
            <a:avLst/>
          </a:prstGeom>
          <a:ln/>
        </p:spPr>
      </p:pic>
    </p:spTree>
    <p:extLst>
      <p:ext uri="{BB962C8B-B14F-4D97-AF65-F5344CB8AC3E}">
        <p14:creationId xmlns:p14="http://schemas.microsoft.com/office/powerpoint/2010/main" val="177969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2.png"/>
          <p:cNvPicPr/>
          <p:nvPr/>
        </p:nvPicPr>
        <p:blipFill>
          <a:blip r:embed="rId2"/>
          <a:srcRect t="23752"/>
          <a:stretch>
            <a:fillRect/>
          </a:stretch>
        </p:blipFill>
        <p:spPr>
          <a:xfrm>
            <a:off x="249382" y="225631"/>
            <a:ext cx="11661569" cy="6365173"/>
          </a:xfrm>
          <a:prstGeom prst="rect">
            <a:avLst/>
          </a:prstGeom>
          <a:ln/>
        </p:spPr>
      </p:pic>
    </p:spTree>
    <p:extLst>
      <p:ext uri="{BB962C8B-B14F-4D97-AF65-F5344CB8AC3E}">
        <p14:creationId xmlns:p14="http://schemas.microsoft.com/office/powerpoint/2010/main" val="1669524541"/>
      </p:ext>
    </p:extLst>
  </p:cSld>
  <p:clrMapOvr>
    <a:masterClrMapping/>
  </p:clrMapOvr>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477</Words>
  <Application>Microsoft Office PowerPoint</Application>
  <PresentationFormat>Произвольный</PresentationFormat>
  <Paragraphs>45</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User1</dc:creator>
  <cp:lastModifiedBy>User</cp:lastModifiedBy>
  <cp:revision>48</cp:revision>
  <dcterms:created xsi:type="dcterms:W3CDTF">2023-08-28T07:59:31Z</dcterms:created>
  <dcterms:modified xsi:type="dcterms:W3CDTF">2023-08-31T03:53:39Z</dcterms:modified>
</cp:coreProperties>
</file>