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96" r:id="rId2"/>
    <p:sldId id="298" r:id="rId3"/>
    <p:sldId id="299" r:id="rId4"/>
    <p:sldId id="300" r:id="rId5"/>
    <p:sldId id="301" r:id="rId6"/>
    <p:sldId id="302" r:id="rId7"/>
    <p:sldId id="257" r:id="rId8"/>
    <p:sldId id="258" r:id="rId9"/>
    <p:sldId id="259" r:id="rId10"/>
    <p:sldId id="260" r:id="rId11"/>
    <p:sldId id="261" r:id="rId12"/>
    <p:sldId id="276" r:id="rId13"/>
    <p:sldId id="265" r:id="rId14"/>
    <p:sldId id="278" r:id="rId15"/>
    <p:sldId id="279" r:id="rId16"/>
    <p:sldId id="280" r:id="rId17"/>
    <p:sldId id="281" r:id="rId18"/>
    <p:sldId id="266" r:id="rId19"/>
    <p:sldId id="283" r:id="rId20"/>
    <p:sldId id="284" r:id="rId21"/>
    <p:sldId id="267" r:id="rId22"/>
    <p:sldId id="269" r:id="rId23"/>
    <p:sldId id="270" r:id="rId24"/>
    <p:sldId id="277" r:id="rId25"/>
    <p:sldId id="275" r:id="rId26"/>
    <p:sldId id="285" r:id="rId27"/>
    <p:sldId id="286" r:id="rId28"/>
    <p:sldId id="287" r:id="rId29"/>
    <p:sldId id="288" r:id="rId30"/>
    <p:sldId id="289" r:id="rId31"/>
    <p:sldId id="290" r:id="rId32"/>
    <p:sldId id="272" r:id="rId33"/>
    <p:sldId id="273" r:id="rId34"/>
    <p:sldId id="291" r:id="rId35"/>
    <p:sldId id="292" r:id="rId36"/>
    <p:sldId id="293" r:id="rId37"/>
    <p:sldId id="294" r:id="rId38"/>
    <p:sldId id="303" r:id="rId39"/>
    <p:sldId id="295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8284"/>
    <a:srgbClr val="AEABAF"/>
    <a:srgbClr val="284E52"/>
    <a:srgbClr val="1E5C3C"/>
    <a:srgbClr val="72A765"/>
    <a:srgbClr val="08B47F"/>
    <a:srgbClr val="4D4D4D"/>
    <a:srgbClr val="9C999D"/>
    <a:srgbClr val="F1FB75"/>
    <a:srgbClr val="D5E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численности населения
муниципального района "Читинский район" 
2014 - 2024 гг.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-1.5625000000000001E-3"/>
                  <c:y val="-1.4412827836537309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71 640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E6-49F2-93DC-6CBC9A5C05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Лист1!$B$2:$B$12</c:f>
              <c:numCache>
                <c:formatCode>#,##0</c:formatCode>
                <c:ptCount val="11"/>
                <c:pt idx="0">
                  <c:v>65237</c:v>
                </c:pt>
                <c:pt idx="1">
                  <c:v>65860</c:v>
                </c:pt>
                <c:pt idx="2">
                  <c:v>65723</c:v>
                </c:pt>
                <c:pt idx="3">
                  <c:v>64893</c:v>
                </c:pt>
                <c:pt idx="4">
                  <c:v>64922</c:v>
                </c:pt>
                <c:pt idx="5">
                  <c:v>65678</c:v>
                </c:pt>
                <c:pt idx="6">
                  <c:v>65954</c:v>
                </c:pt>
                <c:pt idx="7">
                  <c:v>65987</c:v>
                </c:pt>
                <c:pt idx="8">
                  <c:v>71290</c:v>
                </c:pt>
                <c:pt idx="9">
                  <c:v>71465</c:v>
                </c:pt>
                <c:pt idx="10">
                  <c:v>71661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C-49EF-9D78-CEC115DDAC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9"/>
        <c:overlap val="26"/>
        <c:axId val="326055912"/>
        <c:axId val="326056240"/>
      </c:barChart>
      <c:catAx>
        <c:axId val="326055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6056240"/>
        <c:crosses val="autoZero"/>
        <c:auto val="1"/>
        <c:lblAlgn val="ctr"/>
        <c:lblOffset val="100"/>
        <c:noMultiLvlLbl val="0"/>
      </c:catAx>
      <c:valAx>
        <c:axId val="32605624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26055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Среднесписочная</a:t>
            </a:r>
            <a:r>
              <a:rPr lang="ru-RU" sz="1600" b="0" baseline="0" dirty="0" smtClean="0">
                <a:latin typeface="Times New Roman" pitchFamily="18" charset="0"/>
                <a:cs typeface="Times New Roman" pitchFamily="18" charset="0"/>
              </a:rPr>
              <a:t> численность работников организации, чел.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9797222222222217"/>
          <c:y val="3.007518796992481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FFF0-4A4C-96CE-77BC31CBC7F3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FFF0-4A4C-96CE-77BC31CBC7F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FFF0-4A4C-96CE-77BC31CBC7F3}"/>
              </c:ext>
            </c:extLst>
          </c:dPt>
          <c:dLbls>
            <c:dLbl>
              <c:idx val="0"/>
              <c:layout>
                <c:manualLayout>
                  <c:x val="8.3333333333333367E-3"/>
                  <c:y val="-6.8749999999999936E-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F0-4A4C-96CE-77BC31CBC7F3}"/>
                </c:ext>
              </c:extLst>
            </c:dLbl>
            <c:dLbl>
              <c:idx val="1"/>
              <c:layout>
                <c:manualLayout>
                  <c:x val="3.333333333333334E-2"/>
                  <c:y val="-4.6875000000000007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b="1" dirty="0" smtClean="0">
                        <a:latin typeface="Times New Roman" pitchFamily="18" charset="0"/>
                        <a:cs typeface="Times New Roman" pitchFamily="18" charset="0"/>
                      </a:rPr>
                      <a:t>8 961</a:t>
                    </a:r>
                    <a:endParaRPr lang="en-US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F0-4A4C-96CE-77BC31CBC7F3}"/>
                </c:ext>
              </c:extLst>
            </c:dLbl>
            <c:dLbl>
              <c:idx val="2"/>
              <c:layout>
                <c:manualLayout>
                  <c:x val="1.2500000000000001E-2"/>
                  <c:y val="-4.062499999999998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>
                        <a:latin typeface="Times New Roman" pitchFamily="18" charset="0"/>
                        <a:cs typeface="Times New Roman" pitchFamily="18" charset="0"/>
                      </a:rPr>
                      <a:t>9</a:t>
                    </a:r>
                    <a:r>
                      <a:rPr lang="en-US" b="1" dirty="0">
                        <a:latin typeface="Times New Roman" pitchFamily="18" charset="0"/>
                        <a:cs typeface="Times New Roman" pitchFamily="18" charset="0"/>
                      </a:rPr>
                      <a:t>053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F0-4A4C-96CE-77BC31CBC7F3}"/>
                </c:ext>
              </c:extLst>
            </c:dLbl>
            <c:dLbl>
              <c:idx val="3"/>
              <c:layout>
                <c:manualLayout>
                  <c:x val="1.9444444444444344E-2"/>
                  <c:y val="-3.5087719298245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F0-4A4C-96CE-77BC31CBC7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 </c:v>
                </c:pt>
                <c:pt idx="3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7725</c:v>
                </c:pt>
                <c:pt idx="1">
                  <c:v>7734</c:v>
                </c:pt>
                <c:pt idx="2">
                  <c:v>7544</c:v>
                </c:pt>
                <c:pt idx="3">
                  <c:v>6970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FF0-4A4C-96CE-77BC31CBC7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413184"/>
        <c:axId val="78427264"/>
        <c:axId val="78345088"/>
      </c:bar3DChart>
      <c:catAx>
        <c:axId val="78413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8427264"/>
        <c:crosses val="autoZero"/>
        <c:auto val="1"/>
        <c:lblAlgn val="ctr"/>
        <c:lblOffset val="100"/>
        <c:noMultiLvlLbl val="0"/>
      </c:catAx>
      <c:valAx>
        <c:axId val="78427264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one"/>
        <c:crossAx val="78413184"/>
        <c:crosses val="autoZero"/>
        <c:crossBetween val="between"/>
      </c:valAx>
      <c:serAx>
        <c:axId val="78345088"/>
        <c:scaling>
          <c:orientation val="minMax"/>
        </c:scaling>
        <c:delete val="1"/>
        <c:axPos val="b"/>
        <c:majorTickMark val="out"/>
        <c:minorTickMark val="none"/>
        <c:tickLblPos val="none"/>
        <c:crossAx val="7842726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Среднемесячная номинальная начисленная заработная плата</a:t>
            </a:r>
            <a:r>
              <a:rPr lang="ru-RU" sz="1600" b="0" baseline="0" dirty="0" smtClean="0">
                <a:latin typeface="Times New Roman" pitchFamily="18" charset="0"/>
                <a:cs typeface="Times New Roman" pitchFamily="18" charset="0"/>
              </a:rPr>
              <a:t> работника, руб.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0306067805842264"/>
          <c:y val="5.3890617091928258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2584-4244-8403-009221244451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2584-4244-8403-009221244451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2584-4244-8403-009221244451}"/>
              </c:ext>
            </c:extLst>
          </c:dPt>
          <c:dLbls>
            <c:dLbl>
              <c:idx val="0"/>
              <c:layout>
                <c:manualLayout>
                  <c:x val="8.3333333333333367E-3"/>
                  <c:y val="-6.8749999999999936E-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84-4244-8403-009221244451}"/>
                </c:ext>
              </c:extLst>
            </c:dLbl>
            <c:dLbl>
              <c:idx val="1"/>
              <c:layout>
                <c:manualLayout>
                  <c:x val="3.333333333333334E-2"/>
                  <c:y val="-4.6875000000000007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b="1" dirty="0" smtClean="0">
                        <a:latin typeface="Times New Roman" pitchFamily="18" charset="0"/>
                        <a:cs typeface="Times New Roman" pitchFamily="18" charset="0"/>
                      </a:rPr>
                      <a:t>47 336</a:t>
                    </a:r>
                    <a:endParaRPr lang="en-US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84-4244-8403-009221244451}"/>
                </c:ext>
              </c:extLst>
            </c:dLbl>
            <c:dLbl>
              <c:idx val="2"/>
              <c:layout>
                <c:manualLayout>
                  <c:x val="1.2500000000000001E-2"/>
                  <c:y val="-4.062499999999998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53 456</a:t>
                    </a:r>
                    <a:endParaRPr lang="en-US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84-4244-8403-009221244451}"/>
                </c:ext>
              </c:extLst>
            </c:dLbl>
            <c:dLbl>
              <c:idx val="3"/>
              <c:layout>
                <c:manualLayout>
                  <c:x val="1.6534621153205198E-2"/>
                  <c:y val="-2.9394882050142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584-4244-8403-0092212444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 </c:v>
                </c:pt>
                <c:pt idx="3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39775</c:v>
                </c:pt>
                <c:pt idx="1">
                  <c:v>46646</c:v>
                </c:pt>
                <c:pt idx="2">
                  <c:v>54877</c:v>
                </c:pt>
                <c:pt idx="3">
                  <c:v>59564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84-4244-8403-0092212444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0913152"/>
        <c:axId val="80914688"/>
        <c:axId val="78347776"/>
      </c:bar3DChart>
      <c:catAx>
        <c:axId val="80913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0914688"/>
        <c:crosses val="autoZero"/>
        <c:auto val="1"/>
        <c:lblAlgn val="ctr"/>
        <c:lblOffset val="100"/>
        <c:noMultiLvlLbl val="0"/>
      </c:catAx>
      <c:valAx>
        <c:axId val="80914688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one"/>
        <c:crossAx val="80913152"/>
        <c:crosses val="autoZero"/>
        <c:crossBetween val="between"/>
      </c:valAx>
      <c:serAx>
        <c:axId val="78347776"/>
        <c:scaling>
          <c:orientation val="minMax"/>
        </c:scaling>
        <c:delete val="1"/>
        <c:axPos val="b"/>
        <c:majorTickMark val="out"/>
        <c:minorTickMark val="none"/>
        <c:tickLblPos val="none"/>
        <c:crossAx val="8091468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861605917699634"/>
          <c:y val="3.5884796659451657E-2"/>
          <c:w val="0.48095177854132576"/>
          <c:h val="0.861249362734604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Лист1!$A$2:$A$11</c:f>
              <c:strCache>
                <c:ptCount val="10"/>
                <c:pt idx="0">
                  <c:v>Налог на доход физических лиц 59,9%</c:v>
                </c:pt>
                <c:pt idx="1">
                  <c:v>Налог на товары (работы, услуги) 9,9%</c:v>
                </c:pt>
                <c:pt idx="2">
                  <c:v>Налог с приенением патентной системы налгообложения 1,4%</c:v>
                </c:pt>
                <c:pt idx="3">
                  <c:v>Земельный налог с организаций 0,6%</c:v>
                </c:pt>
                <c:pt idx="4">
                  <c:v>Земельный налог с физических лиц 1,7%</c:v>
                </c:pt>
                <c:pt idx="5">
                  <c:v>Налог на добычу полезных ископаемых 7,3%</c:v>
                </c:pt>
                <c:pt idx="6">
                  <c:v>Использование имущества 3,9%</c:v>
                </c:pt>
                <c:pt idx="7">
                  <c:v>Продажа материальных и нематериальных активов 4,4%</c:v>
                </c:pt>
                <c:pt idx="8">
                  <c:v>Штрафы и санкции, возмещение ущерба 1,9%</c:v>
                </c:pt>
                <c:pt idx="9">
                  <c:v>Прочие доходы 8,6%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521566.06</c:v>
                </c:pt>
                <c:pt idx="1">
                  <c:v>86932.96</c:v>
                </c:pt>
                <c:pt idx="2">
                  <c:v>12830.16</c:v>
                </c:pt>
                <c:pt idx="3">
                  <c:v>5229.05</c:v>
                </c:pt>
                <c:pt idx="4">
                  <c:v>15565.77</c:v>
                </c:pt>
                <c:pt idx="5">
                  <c:v>63719.96</c:v>
                </c:pt>
                <c:pt idx="6">
                  <c:v>34219.17</c:v>
                </c:pt>
                <c:pt idx="7">
                  <c:v>38527.769999999997</c:v>
                </c:pt>
                <c:pt idx="8">
                  <c:v>16678.04</c:v>
                </c:pt>
                <c:pt idx="9">
                  <c:v>74899.490000000005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59-476B-9199-9AA420D6905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Лист1!$A$2:$A$11</c:f>
              <c:strCache>
                <c:ptCount val="10"/>
                <c:pt idx="0">
                  <c:v>Налог на доход физических лиц 59,9%</c:v>
                </c:pt>
                <c:pt idx="1">
                  <c:v>Налог на товары (работы, услуги) 9,9%</c:v>
                </c:pt>
                <c:pt idx="2">
                  <c:v>Налог с приенением патентной системы налгообложения 1,4%</c:v>
                </c:pt>
                <c:pt idx="3">
                  <c:v>Земельный налог с организаций 0,6%</c:v>
                </c:pt>
                <c:pt idx="4">
                  <c:v>Земельный налог с физических лиц 1,7%</c:v>
                </c:pt>
                <c:pt idx="5">
                  <c:v>Налог на добычу полезных ископаемых 7,3%</c:v>
                </c:pt>
                <c:pt idx="6">
                  <c:v>Использование имущества 3,9%</c:v>
                </c:pt>
                <c:pt idx="7">
                  <c:v>Продажа материальных и нематериальных активов 4,4%</c:v>
                </c:pt>
                <c:pt idx="8">
                  <c:v>Штрафы и санкции, возмещение ущерба 1,9%</c:v>
                </c:pt>
                <c:pt idx="9">
                  <c:v>Прочие доходы 8,6%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1-1C59-476B-9199-9AA420D6905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Лист1!$A$2:$A$11</c:f>
              <c:strCache>
                <c:ptCount val="10"/>
                <c:pt idx="0">
                  <c:v>Налог на доход физических лиц 59,9%</c:v>
                </c:pt>
                <c:pt idx="1">
                  <c:v>Налог на товары (работы, услуги) 9,9%</c:v>
                </c:pt>
                <c:pt idx="2">
                  <c:v>Налог с приенением патентной системы налгообложения 1,4%</c:v>
                </c:pt>
                <c:pt idx="3">
                  <c:v>Земельный налог с организаций 0,6%</c:v>
                </c:pt>
                <c:pt idx="4">
                  <c:v>Земельный налог с физических лиц 1,7%</c:v>
                </c:pt>
                <c:pt idx="5">
                  <c:v>Налог на добычу полезных ископаемых 7,3%</c:v>
                </c:pt>
                <c:pt idx="6">
                  <c:v>Использование имущества 3,9%</c:v>
                </c:pt>
                <c:pt idx="7">
                  <c:v>Продажа материальных и нематериальных активов 4,4%</c:v>
                </c:pt>
                <c:pt idx="8">
                  <c:v>Штрафы и санкции, возмещение ущерба 1,9%</c:v>
                </c:pt>
                <c:pt idx="9">
                  <c:v>Прочие доходы 8,6%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2-1C59-476B-9199-9AA420D69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41842208"/>
        <c:axId val="541845488"/>
      </c:barChart>
      <c:catAx>
        <c:axId val="541842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41845488"/>
        <c:crosses val="autoZero"/>
        <c:auto val="1"/>
        <c:lblAlgn val="ctr"/>
        <c:lblOffset val="100"/>
        <c:noMultiLvlLbl val="0"/>
      </c:catAx>
      <c:valAx>
        <c:axId val="541845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4184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>
                <a:solidFill>
                  <a:schemeClr val="tx1"/>
                </a:solidFill>
              </a:rPr>
              <a:t>Поголовье  скота в сельскохозяйственных организациях</a:t>
            </a:r>
          </a:p>
        </c:rich>
      </c:tx>
      <c:layout>
        <c:manualLayout>
          <c:xMode val="edge"/>
          <c:yMode val="edge"/>
          <c:x val="0.25857568184233803"/>
          <c:y val="2.82356941794343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овец/коз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4.1158313256954694E-17"/>
                  <c:y val="1.6378157470180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14-4E0A-BA40-3525AF59925C}"/>
                </c:ext>
              </c:extLst>
            </c:dLbl>
            <c:dLbl>
              <c:idx val="2"/>
              <c:layout>
                <c:manualLayout>
                  <c:x val="4.4900496786874486E-3"/>
                  <c:y val="1.6378157470180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014-4E0A-BA40-3525AF59925C}"/>
                </c:ext>
              </c:extLst>
            </c:dLbl>
            <c:dLbl>
              <c:idx val="3"/>
              <c:layout>
                <c:manualLayout>
                  <c:x val="0"/>
                  <c:y val="2.6205051952289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014-4E0A-BA40-3525AF5992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808</c:v>
                </c:pt>
                <c:pt idx="1">
                  <c:v>732</c:v>
                </c:pt>
                <c:pt idx="2">
                  <c:v>626</c:v>
                </c:pt>
                <c:pt idx="3">
                  <c:v>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14-4E0A-BA40-3525AF59925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коров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4.4900496786874486E-3"/>
                  <c:y val="1.310252597614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014-4E0A-BA40-3525AF5992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541</c:v>
                </c:pt>
                <c:pt idx="1">
                  <c:v>622</c:v>
                </c:pt>
                <c:pt idx="2">
                  <c:v>388</c:v>
                </c:pt>
                <c:pt idx="3">
                  <c:v>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14-4E0A-BA40-3525AF59925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свиней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3470149036062347E-2"/>
                  <c:y val="6.55126298807231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14-4E0A-BA40-3525AF59925C}"/>
                </c:ext>
              </c:extLst>
            </c:dLbl>
            <c:dLbl>
              <c:idx val="2"/>
              <c:layout>
                <c:manualLayout>
                  <c:x val="6.7350745180311733E-3"/>
                  <c:y val="1.3102525976144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14-4E0A-BA40-3525AF59925C}"/>
                </c:ext>
              </c:extLst>
            </c:dLbl>
            <c:dLbl>
              <c:idx val="3"/>
              <c:layout>
                <c:manualLayout>
                  <c:x val="1.3470149036062347E-2"/>
                  <c:y val="1.9653788964216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14-4E0A-BA40-3525AF5992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3445</c:v>
                </c:pt>
                <c:pt idx="1">
                  <c:v>3862</c:v>
                </c:pt>
                <c:pt idx="2">
                  <c:v>2571</c:v>
                </c:pt>
                <c:pt idx="3">
                  <c:v>3558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14-4E0A-BA40-3525AF5992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1478360"/>
        <c:axId val="601476392"/>
        <c:axId val="619961904"/>
      </c:bar3DChart>
      <c:catAx>
        <c:axId val="60147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1476392"/>
        <c:crosses val="autoZero"/>
        <c:auto val="1"/>
        <c:lblAlgn val="ctr"/>
        <c:lblOffset val="100"/>
        <c:noMultiLvlLbl val="0"/>
      </c:catAx>
      <c:valAx>
        <c:axId val="6014763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1478360"/>
        <c:crosses val="autoZero"/>
        <c:crossBetween val="between"/>
      </c:valAx>
      <c:serAx>
        <c:axId val="6199619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147639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404906014174692"/>
          <c:y val="0.89431383608928794"/>
          <c:w val="0.63634852694085053"/>
          <c:h val="5.8538037491533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Поголовье сельскохозяйственных животных в 2024 году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257C-41F5-B485-85BE4DBE90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57C-41F5-B485-85BE4DBE90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257C-41F5-B485-85BE4DBE90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57C-41F5-B485-85BE4DBE90C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57C-41F5-B485-85BE4DBE90C0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57C-41F5-B485-85BE4DBE90C0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7C-41F5-B485-85BE4DBE90C0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57C-41F5-B485-85BE4DBE90C0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7C-41F5-B485-85BE4DBE90C0}"/>
                </c:ext>
              </c:extLst>
            </c:dLbl>
            <c:dLbl>
              <c:idx val="4"/>
              <c:layout>
                <c:manualLayout>
                  <c:x val="0.21084404972020751"/>
                  <c:y val="-0.129999073492792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7C-41F5-B485-85BE4DBE90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КРС</c:v>
                </c:pt>
                <c:pt idx="1">
                  <c:v>МРС</c:v>
                </c:pt>
                <c:pt idx="2">
                  <c:v>Лошади</c:v>
                </c:pt>
                <c:pt idx="3">
                  <c:v>Свиньи</c:v>
                </c:pt>
                <c:pt idx="4">
                  <c:v>Птицы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11451</c:v>
                </c:pt>
                <c:pt idx="1">
                  <c:v>3196</c:v>
                </c:pt>
                <c:pt idx="2">
                  <c:v>1931</c:v>
                </c:pt>
                <c:pt idx="3">
                  <c:v>3681</c:v>
                </c:pt>
                <c:pt idx="4">
                  <c:v>33702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7C-41F5-B485-85BE4DBE9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ИП по категориям в 2024 году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058614920681318E-2"/>
          <c:y val="9.6828208498548327E-2"/>
          <c:w val="0.91134529642701934"/>
          <c:h val="0.634304915864884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42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170-4215-8C44-0E684AFA74BF}"/>
              </c:ext>
            </c:extLst>
          </c:dPt>
          <c:dPt>
            <c:idx val="1"/>
            <c:bubble3D val="0"/>
            <c:spPr>
              <a:solidFill>
                <a:schemeClr val="accent1">
                  <a:shade val="5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170-4215-8C44-0E684AFA74BF}"/>
              </c:ext>
            </c:extLst>
          </c:dPt>
          <c:dPt>
            <c:idx val="2"/>
            <c:bubble3D val="0"/>
            <c:spPr>
              <a:solidFill>
                <a:schemeClr val="accent1">
                  <a:shade val="6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170-4215-8C44-0E684AFA74BF}"/>
              </c:ext>
            </c:extLst>
          </c:dPt>
          <c:dPt>
            <c:idx val="3"/>
            <c:bubble3D val="0"/>
            <c:spPr>
              <a:solidFill>
                <a:schemeClr val="accent1">
                  <a:shade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170-4215-8C44-0E684AFA74BF}"/>
              </c:ext>
            </c:extLst>
          </c:dPt>
          <c:dPt>
            <c:idx val="4"/>
            <c:bubble3D val="0"/>
            <c:spPr>
              <a:solidFill>
                <a:schemeClr val="accent1">
                  <a:shade val="9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170-4215-8C44-0E684AFA74BF}"/>
              </c:ext>
            </c:extLst>
          </c:dPt>
          <c:dPt>
            <c:idx val="5"/>
            <c:bubble3D val="0"/>
            <c:spPr>
              <a:solidFill>
                <a:schemeClr val="accent1">
                  <a:tint val="94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170-4215-8C44-0E684AFA74BF}"/>
              </c:ext>
            </c:extLst>
          </c:dPt>
          <c:dPt>
            <c:idx val="6"/>
            <c:bubble3D val="0"/>
            <c:spPr>
              <a:solidFill>
                <a:schemeClr val="accent1">
                  <a:tint val="81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170-4215-8C44-0E684AFA74BF}"/>
              </c:ext>
            </c:extLst>
          </c:dPt>
          <c:dPt>
            <c:idx val="7"/>
            <c:bubble3D val="0"/>
            <c:spPr>
              <a:solidFill>
                <a:schemeClr val="accent1">
                  <a:tint val="69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170-4215-8C44-0E684AFA74BF}"/>
              </c:ext>
            </c:extLst>
          </c:dPt>
          <c:dPt>
            <c:idx val="8"/>
            <c:bubble3D val="0"/>
            <c:spPr>
              <a:solidFill>
                <a:schemeClr val="accent1">
                  <a:tint val="5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8170-4215-8C44-0E684AFA74BF}"/>
              </c:ext>
            </c:extLst>
          </c:dPt>
          <c:dPt>
            <c:idx val="9"/>
            <c:bubble3D val="0"/>
            <c:spPr>
              <a:solidFill>
                <a:schemeClr val="accent1">
                  <a:tint val="4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8170-4215-8C44-0E684AFA74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торговля</c:v>
                </c:pt>
                <c:pt idx="1">
                  <c:v>транспортировка и хранение</c:v>
                </c:pt>
                <c:pt idx="2">
                  <c:v>сельское хозяйство</c:v>
                </c:pt>
                <c:pt idx="3">
                  <c:v>добыча полезных ископаемых</c:v>
                </c:pt>
                <c:pt idx="4">
                  <c:v>деятельность гостиниц</c:v>
                </c:pt>
                <c:pt idx="5">
                  <c:v>услуги общественного питания</c:v>
                </c:pt>
                <c:pt idx="6">
                  <c:v>строительство </c:v>
                </c:pt>
                <c:pt idx="7">
                  <c:v>образование</c:v>
                </c:pt>
                <c:pt idx="8">
                  <c:v>здравоохранение</c:v>
                </c:pt>
                <c:pt idx="9">
                  <c:v>прочие виды деятельности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573</c:v>
                </c:pt>
                <c:pt idx="1">
                  <c:v>86</c:v>
                </c:pt>
                <c:pt idx="2">
                  <c:v>45</c:v>
                </c:pt>
                <c:pt idx="3">
                  <c:v>2</c:v>
                </c:pt>
                <c:pt idx="4">
                  <c:v>9</c:v>
                </c:pt>
                <c:pt idx="5">
                  <c:v>49</c:v>
                </c:pt>
                <c:pt idx="6">
                  <c:v>45</c:v>
                </c:pt>
                <c:pt idx="7">
                  <c:v>11</c:v>
                </c:pt>
                <c:pt idx="8">
                  <c:v>20</c:v>
                </c:pt>
                <c:pt idx="9">
                  <c:v>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28-4569-A265-E857349B7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597056116256965E-2"/>
          <c:y val="0.7905662554645585"/>
          <c:w val="0.89697571958050182"/>
          <c:h val="0.202238006678626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E91FDD-6183-421F-8AAC-D618C5176DC5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0A1FA0A-49C5-441E-B04C-BA9B831A479A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ГУЗ «Читинская центральная районная больница»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C87B0181-B54C-42AB-B65B-CBCF75DD4E7B}" type="parTrans" cxnId="{9BD6A7AA-4DFD-4867-99D2-F1D51B4C8E62}">
      <dgm:prSet/>
      <dgm:spPr/>
      <dgm:t>
        <a:bodyPr/>
        <a:lstStyle/>
        <a:p>
          <a:endParaRPr lang="ru-RU"/>
        </a:p>
      </dgm:t>
    </dgm:pt>
    <dgm:pt modelId="{6F2C56CD-1F21-449C-B7FC-006FEFAA34F3}" type="sibTrans" cxnId="{9BD6A7AA-4DFD-4867-99D2-F1D51B4C8E62}">
      <dgm:prSet/>
      <dgm:spPr/>
      <dgm:t>
        <a:bodyPr/>
        <a:lstStyle/>
        <a:p>
          <a:endParaRPr lang="ru-RU"/>
        </a:p>
      </dgm:t>
    </dgm:pt>
    <dgm:pt modelId="{8BB0A218-8050-4A46-B685-C40BEFB4324F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участковые больницы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7BD593E9-4CA6-418E-9677-AD3143D2FC2F}" type="parTrans" cxnId="{8D1210BB-BCD9-4F93-A2DE-F778D7065510}">
      <dgm:prSet/>
      <dgm:spPr/>
      <dgm:t>
        <a:bodyPr/>
        <a:lstStyle/>
        <a:p>
          <a:endParaRPr lang="ru-RU"/>
        </a:p>
      </dgm:t>
    </dgm:pt>
    <dgm:pt modelId="{80A198AD-5939-4CD6-98EB-238291923F2B}" type="sibTrans" cxnId="{8D1210BB-BCD9-4F93-A2DE-F778D7065510}">
      <dgm:prSet/>
      <dgm:spPr/>
      <dgm:t>
        <a:bodyPr/>
        <a:lstStyle/>
        <a:p>
          <a:endParaRPr lang="ru-RU"/>
        </a:p>
      </dgm:t>
    </dgm:pt>
    <dgm:pt modelId="{1685C9E8-B129-41CA-AFF1-64554226EF9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врачебных амбулаторий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866E94F7-DA37-41DD-91C5-93312D5059ED}" type="parTrans" cxnId="{82D081C9-055B-40A8-BD05-25A0AE85B31C}">
      <dgm:prSet/>
      <dgm:spPr/>
      <dgm:t>
        <a:bodyPr/>
        <a:lstStyle/>
        <a:p>
          <a:endParaRPr lang="ru-RU"/>
        </a:p>
      </dgm:t>
    </dgm:pt>
    <dgm:pt modelId="{87B87F5C-6655-4E5C-8C78-3D7464D087AF}" type="sibTrans" cxnId="{82D081C9-055B-40A8-BD05-25A0AE85B31C}">
      <dgm:prSet/>
      <dgm:spPr/>
      <dgm:t>
        <a:bodyPr/>
        <a:lstStyle/>
        <a:p>
          <a:endParaRPr lang="ru-RU"/>
        </a:p>
      </dgm:t>
    </dgm:pt>
    <dgm:pt modelId="{230C954D-5756-4DF8-945D-EB6A0203F25F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36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err="1" smtClean="0">
              <a:latin typeface="Times New Roman" pitchFamily="18" charset="0"/>
              <a:cs typeface="Times New Roman" pitchFamily="18" charset="0"/>
            </a:rPr>
            <a:t>ФАПов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E3911E3C-6CA0-417F-8E89-04AE12552351}" type="parTrans" cxnId="{F7827B0C-873F-4AA6-808D-0FD65BF78D45}">
      <dgm:prSet/>
      <dgm:spPr/>
      <dgm:t>
        <a:bodyPr/>
        <a:lstStyle/>
        <a:p>
          <a:endParaRPr lang="ru-RU"/>
        </a:p>
      </dgm:t>
    </dgm:pt>
    <dgm:pt modelId="{54B94D57-48E5-477F-A92D-D97AF91679F5}" type="sibTrans" cxnId="{F7827B0C-873F-4AA6-808D-0FD65BF78D45}">
      <dgm:prSet/>
      <dgm:spPr/>
      <dgm:t>
        <a:bodyPr/>
        <a:lstStyle/>
        <a:p>
          <a:endParaRPr lang="ru-RU"/>
        </a:p>
      </dgm:t>
    </dgm:pt>
    <dgm:pt modelId="{5503EB09-BAF8-4D15-B901-8D34C9BAA071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6 домовых хозяйств 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BD0D249-1ED7-42F6-BA98-5B9FAAEDA71E}" type="parTrans" cxnId="{94F30CFC-E550-4456-81B7-9E677284B174}">
      <dgm:prSet/>
      <dgm:spPr/>
      <dgm:t>
        <a:bodyPr/>
        <a:lstStyle/>
        <a:p>
          <a:endParaRPr lang="ru-RU"/>
        </a:p>
      </dgm:t>
    </dgm:pt>
    <dgm:pt modelId="{20ED6127-9443-42E5-8433-79C203D08DD8}" type="sibTrans" cxnId="{94F30CFC-E550-4456-81B7-9E677284B174}">
      <dgm:prSet/>
      <dgm:spPr/>
      <dgm:t>
        <a:bodyPr/>
        <a:lstStyle/>
        <a:p>
          <a:endParaRPr lang="ru-RU"/>
        </a:p>
      </dgm:t>
    </dgm:pt>
    <dgm:pt modelId="{3FC29F65-44FA-4030-BFB3-61486276DF11}" type="pres">
      <dgm:prSet presAssocID="{21E91FDD-6183-421F-8AAC-D618C5176DC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8D977C-EB3C-4B6A-9475-1C61867A072C}" type="pres">
      <dgm:prSet presAssocID="{60A1FA0A-49C5-441E-B04C-BA9B831A479A}" presName="parentLin" presStyleCnt="0"/>
      <dgm:spPr/>
      <dgm:t>
        <a:bodyPr/>
        <a:lstStyle/>
        <a:p>
          <a:endParaRPr lang="ru-RU"/>
        </a:p>
      </dgm:t>
    </dgm:pt>
    <dgm:pt modelId="{EF78E17D-498C-450D-98BA-95A64B4D9862}" type="pres">
      <dgm:prSet presAssocID="{60A1FA0A-49C5-441E-B04C-BA9B831A479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E868945-A83E-4E7D-AAD5-F4A8297E07D8}" type="pres">
      <dgm:prSet presAssocID="{60A1FA0A-49C5-441E-B04C-BA9B831A479A}" presName="parentText" presStyleLbl="node1" presStyleIdx="0" presStyleCnt="5" custScaleX="125205" custScaleY="130448" custLinFactNeighborX="1927" custLinFactNeighborY="-62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89D46-AF08-4D14-8F8B-C8070E7AAA80}" type="pres">
      <dgm:prSet presAssocID="{60A1FA0A-49C5-441E-B04C-BA9B831A479A}" presName="negativeSpace" presStyleCnt="0"/>
      <dgm:spPr/>
      <dgm:t>
        <a:bodyPr/>
        <a:lstStyle/>
        <a:p>
          <a:endParaRPr lang="ru-RU"/>
        </a:p>
      </dgm:t>
    </dgm:pt>
    <dgm:pt modelId="{1BAD0D6A-AB33-4D30-A40B-7DCF2C5DAE82}" type="pres">
      <dgm:prSet presAssocID="{60A1FA0A-49C5-441E-B04C-BA9B831A479A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FE75E-DAB0-4AA1-8052-061B646DC80C}" type="pres">
      <dgm:prSet presAssocID="{6F2C56CD-1F21-449C-B7FC-006FEFAA34F3}" presName="spaceBetweenRectangles" presStyleCnt="0"/>
      <dgm:spPr/>
      <dgm:t>
        <a:bodyPr/>
        <a:lstStyle/>
        <a:p>
          <a:endParaRPr lang="ru-RU"/>
        </a:p>
      </dgm:t>
    </dgm:pt>
    <dgm:pt modelId="{111EE756-DD8B-42CD-8068-43BF43BFCEFB}" type="pres">
      <dgm:prSet presAssocID="{8BB0A218-8050-4A46-B685-C40BEFB4324F}" presName="parentLin" presStyleCnt="0"/>
      <dgm:spPr/>
      <dgm:t>
        <a:bodyPr/>
        <a:lstStyle/>
        <a:p>
          <a:endParaRPr lang="ru-RU"/>
        </a:p>
      </dgm:t>
    </dgm:pt>
    <dgm:pt modelId="{D897ACA0-940D-4773-B7BA-329A81337989}" type="pres">
      <dgm:prSet presAssocID="{8BB0A218-8050-4A46-B685-C40BEFB4324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203742A-92AA-4E21-BB70-C05648F80EB1}" type="pres">
      <dgm:prSet presAssocID="{8BB0A218-8050-4A46-B685-C40BEFB4324F}" presName="parentText" presStyleLbl="node1" presStyleIdx="1" presStyleCnt="5" custScaleX="125958" custScaleY="583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2A481-913F-43B6-85E7-760F99BAE57B}" type="pres">
      <dgm:prSet presAssocID="{8BB0A218-8050-4A46-B685-C40BEFB4324F}" presName="negativeSpace" presStyleCnt="0"/>
      <dgm:spPr/>
      <dgm:t>
        <a:bodyPr/>
        <a:lstStyle/>
        <a:p>
          <a:endParaRPr lang="ru-RU"/>
        </a:p>
      </dgm:t>
    </dgm:pt>
    <dgm:pt modelId="{7F57A258-5DFA-4235-A33F-906E46AC428F}" type="pres">
      <dgm:prSet presAssocID="{8BB0A218-8050-4A46-B685-C40BEFB4324F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70072-0897-477B-8E45-C69D32C777DA}" type="pres">
      <dgm:prSet presAssocID="{80A198AD-5939-4CD6-98EB-238291923F2B}" presName="spaceBetweenRectangles" presStyleCnt="0"/>
      <dgm:spPr/>
      <dgm:t>
        <a:bodyPr/>
        <a:lstStyle/>
        <a:p>
          <a:endParaRPr lang="ru-RU"/>
        </a:p>
      </dgm:t>
    </dgm:pt>
    <dgm:pt modelId="{33F9E785-C586-4711-BE84-D9D19303A9B6}" type="pres">
      <dgm:prSet presAssocID="{1685C9E8-B129-41CA-AFF1-64554226EF97}" presName="parentLin" presStyleCnt="0"/>
      <dgm:spPr/>
      <dgm:t>
        <a:bodyPr/>
        <a:lstStyle/>
        <a:p>
          <a:endParaRPr lang="ru-RU"/>
        </a:p>
      </dgm:t>
    </dgm:pt>
    <dgm:pt modelId="{2BF7F5E8-BF0E-4A00-A8C1-AF43103F1D21}" type="pres">
      <dgm:prSet presAssocID="{1685C9E8-B129-41CA-AFF1-64554226EF9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CF44ADB-76DD-4AAB-9954-92318CE0E3DF}" type="pres">
      <dgm:prSet presAssocID="{1685C9E8-B129-41CA-AFF1-64554226EF97}" presName="parentText" presStyleLbl="node1" presStyleIdx="2" presStyleCnt="5" custScaleX="125974" custScaleY="719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7C567-F1BB-41F2-98EB-BC493B723331}" type="pres">
      <dgm:prSet presAssocID="{1685C9E8-B129-41CA-AFF1-64554226EF97}" presName="negativeSpace" presStyleCnt="0"/>
      <dgm:spPr/>
      <dgm:t>
        <a:bodyPr/>
        <a:lstStyle/>
        <a:p>
          <a:endParaRPr lang="ru-RU"/>
        </a:p>
      </dgm:t>
    </dgm:pt>
    <dgm:pt modelId="{7B9EE9F2-EFF4-4AF1-B92F-123E86DAE241}" type="pres">
      <dgm:prSet presAssocID="{1685C9E8-B129-41CA-AFF1-64554226EF97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3B956D-0C82-43B3-972C-93318B27340B}" type="pres">
      <dgm:prSet presAssocID="{87B87F5C-6655-4E5C-8C78-3D7464D087AF}" presName="spaceBetweenRectangles" presStyleCnt="0"/>
      <dgm:spPr/>
      <dgm:t>
        <a:bodyPr/>
        <a:lstStyle/>
        <a:p>
          <a:endParaRPr lang="ru-RU"/>
        </a:p>
      </dgm:t>
    </dgm:pt>
    <dgm:pt modelId="{01509FD1-CAA0-4095-BED3-391F0D45BB22}" type="pres">
      <dgm:prSet presAssocID="{230C954D-5756-4DF8-945D-EB6A0203F25F}" presName="parentLin" presStyleCnt="0"/>
      <dgm:spPr/>
      <dgm:t>
        <a:bodyPr/>
        <a:lstStyle/>
        <a:p>
          <a:endParaRPr lang="ru-RU"/>
        </a:p>
      </dgm:t>
    </dgm:pt>
    <dgm:pt modelId="{D800F0EF-85F8-4A0C-9C1E-E5BD45C3FA47}" type="pres">
      <dgm:prSet presAssocID="{230C954D-5756-4DF8-945D-EB6A0203F25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BBFCBFBA-AC2A-4B77-A554-CC7D9407C68D}" type="pres">
      <dgm:prSet presAssocID="{230C954D-5756-4DF8-945D-EB6A0203F25F}" presName="parentText" presStyleLbl="node1" presStyleIdx="3" presStyleCnt="5" custScaleX="127382" custScaleY="58787" custLinFactNeighborX="-5296" custLinFactNeighborY="114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1780B-2106-4648-8D5C-19A3576193F9}" type="pres">
      <dgm:prSet presAssocID="{230C954D-5756-4DF8-945D-EB6A0203F25F}" presName="negativeSpace" presStyleCnt="0"/>
      <dgm:spPr/>
      <dgm:t>
        <a:bodyPr/>
        <a:lstStyle/>
        <a:p>
          <a:endParaRPr lang="ru-RU"/>
        </a:p>
      </dgm:t>
    </dgm:pt>
    <dgm:pt modelId="{16980042-A310-469C-B423-83C9195F8353}" type="pres">
      <dgm:prSet presAssocID="{230C954D-5756-4DF8-945D-EB6A0203F25F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5C10DC-050E-43A7-99C9-DF4E5B1F94FB}" type="pres">
      <dgm:prSet presAssocID="{54B94D57-48E5-477F-A92D-D97AF91679F5}" presName="spaceBetweenRectangles" presStyleCnt="0"/>
      <dgm:spPr/>
    </dgm:pt>
    <dgm:pt modelId="{959033A3-7F0A-4A87-BDE6-04392051298E}" type="pres">
      <dgm:prSet presAssocID="{5503EB09-BAF8-4D15-B901-8D34C9BAA071}" presName="parentLin" presStyleCnt="0"/>
      <dgm:spPr/>
    </dgm:pt>
    <dgm:pt modelId="{52D89FAE-5EF5-4646-897E-3E8FBC6606F2}" type="pres">
      <dgm:prSet presAssocID="{5503EB09-BAF8-4D15-B901-8D34C9BAA071}" presName="parentLeftMargin" presStyleLbl="node1" presStyleIdx="3" presStyleCnt="5" custScaleX="125974" custScaleY="58787"/>
      <dgm:spPr/>
      <dgm:t>
        <a:bodyPr/>
        <a:lstStyle/>
        <a:p>
          <a:endParaRPr lang="ru-RU"/>
        </a:p>
      </dgm:t>
    </dgm:pt>
    <dgm:pt modelId="{9E3625DF-CF63-4537-9A2E-3E073E493FE2}" type="pres">
      <dgm:prSet presAssocID="{5503EB09-BAF8-4D15-B901-8D34C9BAA071}" presName="parentText" presStyleLbl="node1" presStyleIdx="4" presStyleCnt="5" custScaleX="131344" custScaleY="74582" custLinFactNeighborX="-40842" custLinFactNeighborY="-50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580FE0-99AB-4A41-AE1F-ECBE8880FEED}" type="pres">
      <dgm:prSet presAssocID="{5503EB09-BAF8-4D15-B901-8D34C9BAA071}" presName="negativeSpace" presStyleCnt="0"/>
      <dgm:spPr/>
    </dgm:pt>
    <dgm:pt modelId="{A312ED1D-4792-4353-9260-DD9198D37364}" type="pres">
      <dgm:prSet presAssocID="{5503EB09-BAF8-4D15-B901-8D34C9BAA07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F6D17E3-1CE9-4354-896F-884055AFBDB7}" type="presOf" srcId="{1685C9E8-B129-41CA-AFF1-64554226EF97}" destId="{2BF7F5E8-BF0E-4A00-A8C1-AF43103F1D21}" srcOrd="0" destOrd="0" presId="urn:microsoft.com/office/officeart/2005/8/layout/list1"/>
    <dgm:cxn modelId="{D8971E93-0442-4E5C-96F2-06A213719AE9}" type="presOf" srcId="{230C954D-5756-4DF8-945D-EB6A0203F25F}" destId="{BBFCBFBA-AC2A-4B77-A554-CC7D9407C68D}" srcOrd="1" destOrd="0" presId="urn:microsoft.com/office/officeart/2005/8/layout/list1"/>
    <dgm:cxn modelId="{9BD6A7AA-4DFD-4867-99D2-F1D51B4C8E62}" srcId="{21E91FDD-6183-421F-8AAC-D618C5176DC5}" destId="{60A1FA0A-49C5-441E-B04C-BA9B831A479A}" srcOrd="0" destOrd="0" parTransId="{C87B0181-B54C-42AB-B65B-CBCF75DD4E7B}" sibTransId="{6F2C56CD-1F21-449C-B7FC-006FEFAA34F3}"/>
    <dgm:cxn modelId="{8D1210BB-BCD9-4F93-A2DE-F778D7065510}" srcId="{21E91FDD-6183-421F-8AAC-D618C5176DC5}" destId="{8BB0A218-8050-4A46-B685-C40BEFB4324F}" srcOrd="1" destOrd="0" parTransId="{7BD593E9-4CA6-418E-9677-AD3143D2FC2F}" sibTransId="{80A198AD-5939-4CD6-98EB-238291923F2B}"/>
    <dgm:cxn modelId="{9D534887-4EF6-4395-B54E-6DCD4D4E81F4}" type="presOf" srcId="{5503EB09-BAF8-4D15-B901-8D34C9BAA071}" destId="{52D89FAE-5EF5-4646-897E-3E8FBC6606F2}" srcOrd="0" destOrd="0" presId="urn:microsoft.com/office/officeart/2005/8/layout/list1"/>
    <dgm:cxn modelId="{23D18328-CC8E-489D-BD6C-A76956F7C7C1}" type="presOf" srcId="{60A1FA0A-49C5-441E-B04C-BA9B831A479A}" destId="{CE868945-A83E-4E7D-AAD5-F4A8297E07D8}" srcOrd="1" destOrd="0" presId="urn:microsoft.com/office/officeart/2005/8/layout/list1"/>
    <dgm:cxn modelId="{765A78FA-95D0-49D5-8D82-E8C896825E85}" type="presOf" srcId="{1685C9E8-B129-41CA-AFF1-64554226EF97}" destId="{0CF44ADB-76DD-4AAB-9954-92318CE0E3DF}" srcOrd="1" destOrd="0" presId="urn:microsoft.com/office/officeart/2005/8/layout/list1"/>
    <dgm:cxn modelId="{6FC35930-84D0-4D60-A805-2124E8036994}" type="presOf" srcId="{21E91FDD-6183-421F-8AAC-D618C5176DC5}" destId="{3FC29F65-44FA-4030-BFB3-61486276DF11}" srcOrd="0" destOrd="0" presId="urn:microsoft.com/office/officeart/2005/8/layout/list1"/>
    <dgm:cxn modelId="{93FBA806-A9EF-418C-A367-3C8FE71771D1}" type="presOf" srcId="{8BB0A218-8050-4A46-B685-C40BEFB4324F}" destId="{D897ACA0-940D-4773-B7BA-329A81337989}" srcOrd="0" destOrd="0" presId="urn:microsoft.com/office/officeart/2005/8/layout/list1"/>
    <dgm:cxn modelId="{FF1000FC-E055-4AF8-B6E6-E2D109776BEA}" type="presOf" srcId="{5503EB09-BAF8-4D15-B901-8D34C9BAA071}" destId="{9E3625DF-CF63-4537-9A2E-3E073E493FE2}" srcOrd="1" destOrd="0" presId="urn:microsoft.com/office/officeart/2005/8/layout/list1"/>
    <dgm:cxn modelId="{6FE0E392-F662-4898-BB5F-B95DAB820636}" type="presOf" srcId="{8BB0A218-8050-4A46-B685-C40BEFB4324F}" destId="{F203742A-92AA-4E21-BB70-C05648F80EB1}" srcOrd="1" destOrd="0" presId="urn:microsoft.com/office/officeart/2005/8/layout/list1"/>
    <dgm:cxn modelId="{587F3ECF-525B-46A5-8869-513302F27B23}" type="presOf" srcId="{60A1FA0A-49C5-441E-B04C-BA9B831A479A}" destId="{EF78E17D-498C-450D-98BA-95A64B4D9862}" srcOrd="0" destOrd="0" presId="urn:microsoft.com/office/officeart/2005/8/layout/list1"/>
    <dgm:cxn modelId="{ACFB96CE-A391-4411-B995-5AE2BFE53B6C}" type="presOf" srcId="{230C954D-5756-4DF8-945D-EB6A0203F25F}" destId="{D800F0EF-85F8-4A0C-9C1E-E5BD45C3FA47}" srcOrd="0" destOrd="0" presId="urn:microsoft.com/office/officeart/2005/8/layout/list1"/>
    <dgm:cxn modelId="{F7827B0C-873F-4AA6-808D-0FD65BF78D45}" srcId="{21E91FDD-6183-421F-8AAC-D618C5176DC5}" destId="{230C954D-5756-4DF8-945D-EB6A0203F25F}" srcOrd="3" destOrd="0" parTransId="{E3911E3C-6CA0-417F-8E89-04AE12552351}" sibTransId="{54B94D57-48E5-477F-A92D-D97AF91679F5}"/>
    <dgm:cxn modelId="{82D081C9-055B-40A8-BD05-25A0AE85B31C}" srcId="{21E91FDD-6183-421F-8AAC-D618C5176DC5}" destId="{1685C9E8-B129-41CA-AFF1-64554226EF97}" srcOrd="2" destOrd="0" parTransId="{866E94F7-DA37-41DD-91C5-93312D5059ED}" sibTransId="{87B87F5C-6655-4E5C-8C78-3D7464D087AF}"/>
    <dgm:cxn modelId="{94F30CFC-E550-4456-81B7-9E677284B174}" srcId="{21E91FDD-6183-421F-8AAC-D618C5176DC5}" destId="{5503EB09-BAF8-4D15-B901-8D34C9BAA071}" srcOrd="4" destOrd="0" parTransId="{DBD0D249-1ED7-42F6-BA98-5B9FAAEDA71E}" sibTransId="{20ED6127-9443-42E5-8433-79C203D08DD8}"/>
    <dgm:cxn modelId="{15B5D8DA-EC46-43F8-A231-B881B8931342}" type="presParOf" srcId="{3FC29F65-44FA-4030-BFB3-61486276DF11}" destId="{528D977C-EB3C-4B6A-9475-1C61867A072C}" srcOrd="0" destOrd="0" presId="urn:microsoft.com/office/officeart/2005/8/layout/list1"/>
    <dgm:cxn modelId="{B6A9AFA4-2458-466F-9582-2B0C142023EA}" type="presParOf" srcId="{528D977C-EB3C-4B6A-9475-1C61867A072C}" destId="{EF78E17D-498C-450D-98BA-95A64B4D9862}" srcOrd="0" destOrd="0" presId="urn:microsoft.com/office/officeart/2005/8/layout/list1"/>
    <dgm:cxn modelId="{D8B06636-18C8-4562-8D1C-411648535325}" type="presParOf" srcId="{528D977C-EB3C-4B6A-9475-1C61867A072C}" destId="{CE868945-A83E-4E7D-AAD5-F4A8297E07D8}" srcOrd="1" destOrd="0" presId="urn:microsoft.com/office/officeart/2005/8/layout/list1"/>
    <dgm:cxn modelId="{544BFE60-6B99-4E55-9CEB-A4AC2903803F}" type="presParOf" srcId="{3FC29F65-44FA-4030-BFB3-61486276DF11}" destId="{22E89D46-AF08-4D14-8F8B-C8070E7AAA80}" srcOrd="1" destOrd="0" presId="urn:microsoft.com/office/officeart/2005/8/layout/list1"/>
    <dgm:cxn modelId="{6933F2E7-85FD-40E3-BBE3-B8D28AD46B57}" type="presParOf" srcId="{3FC29F65-44FA-4030-BFB3-61486276DF11}" destId="{1BAD0D6A-AB33-4D30-A40B-7DCF2C5DAE82}" srcOrd="2" destOrd="0" presId="urn:microsoft.com/office/officeart/2005/8/layout/list1"/>
    <dgm:cxn modelId="{75C8BA13-23DD-431E-AA59-57BDDBAB83B1}" type="presParOf" srcId="{3FC29F65-44FA-4030-BFB3-61486276DF11}" destId="{4FEFE75E-DAB0-4AA1-8052-061B646DC80C}" srcOrd="3" destOrd="0" presId="urn:microsoft.com/office/officeart/2005/8/layout/list1"/>
    <dgm:cxn modelId="{E460CFE4-B4FB-4CBE-9DA4-4F171697960B}" type="presParOf" srcId="{3FC29F65-44FA-4030-BFB3-61486276DF11}" destId="{111EE756-DD8B-42CD-8068-43BF43BFCEFB}" srcOrd="4" destOrd="0" presId="urn:microsoft.com/office/officeart/2005/8/layout/list1"/>
    <dgm:cxn modelId="{A644027D-C318-4A0D-B09D-1799AC43C0C4}" type="presParOf" srcId="{111EE756-DD8B-42CD-8068-43BF43BFCEFB}" destId="{D897ACA0-940D-4773-B7BA-329A81337989}" srcOrd="0" destOrd="0" presId="urn:microsoft.com/office/officeart/2005/8/layout/list1"/>
    <dgm:cxn modelId="{08C4DA1E-6F43-4129-BDE1-DB72D541DD55}" type="presParOf" srcId="{111EE756-DD8B-42CD-8068-43BF43BFCEFB}" destId="{F203742A-92AA-4E21-BB70-C05648F80EB1}" srcOrd="1" destOrd="0" presId="urn:microsoft.com/office/officeart/2005/8/layout/list1"/>
    <dgm:cxn modelId="{51B98DEB-C78C-4B38-81FC-A1716389DE82}" type="presParOf" srcId="{3FC29F65-44FA-4030-BFB3-61486276DF11}" destId="{C7E2A481-913F-43B6-85E7-760F99BAE57B}" srcOrd="5" destOrd="0" presId="urn:microsoft.com/office/officeart/2005/8/layout/list1"/>
    <dgm:cxn modelId="{8E1B5E19-8139-456F-90A9-6BA332CAB7F0}" type="presParOf" srcId="{3FC29F65-44FA-4030-BFB3-61486276DF11}" destId="{7F57A258-5DFA-4235-A33F-906E46AC428F}" srcOrd="6" destOrd="0" presId="urn:microsoft.com/office/officeart/2005/8/layout/list1"/>
    <dgm:cxn modelId="{0C0D0CA7-57BE-438E-9DCA-D0F90DA0A15B}" type="presParOf" srcId="{3FC29F65-44FA-4030-BFB3-61486276DF11}" destId="{EA070072-0897-477B-8E45-C69D32C777DA}" srcOrd="7" destOrd="0" presId="urn:microsoft.com/office/officeart/2005/8/layout/list1"/>
    <dgm:cxn modelId="{AE7612CC-7ECD-4E5C-B86E-DF874BDE2370}" type="presParOf" srcId="{3FC29F65-44FA-4030-BFB3-61486276DF11}" destId="{33F9E785-C586-4711-BE84-D9D19303A9B6}" srcOrd="8" destOrd="0" presId="urn:microsoft.com/office/officeart/2005/8/layout/list1"/>
    <dgm:cxn modelId="{DF4985B2-2576-40D8-9603-AF251267CBF6}" type="presParOf" srcId="{33F9E785-C586-4711-BE84-D9D19303A9B6}" destId="{2BF7F5E8-BF0E-4A00-A8C1-AF43103F1D21}" srcOrd="0" destOrd="0" presId="urn:microsoft.com/office/officeart/2005/8/layout/list1"/>
    <dgm:cxn modelId="{22C8902E-FAA9-4873-BC0E-313585E280BC}" type="presParOf" srcId="{33F9E785-C586-4711-BE84-D9D19303A9B6}" destId="{0CF44ADB-76DD-4AAB-9954-92318CE0E3DF}" srcOrd="1" destOrd="0" presId="urn:microsoft.com/office/officeart/2005/8/layout/list1"/>
    <dgm:cxn modelId="{25EC32BC-6805-4C7D-92DF-2237E1CE976A}" type="presParOf" srcId="{3FC29F65-44FA-4030-BFB3-61486276DF11}" destId="{3ED7C567-F1BB-41F2-98EB-BC493B723331}" srcOrd="9" destOrd="0" presId="urn:microsoft.com/office/officeart/2005/8/layout/list1"/>
    <dgm:cxn modelId="{20D7D5B7-1D17-44C5-9200-8E2BD41DA8C7}" type="presParOf" srcId="{3FC29F65-44FA-4030-BFB3-61486276DF11}" destId="{7B9EE9F2-EFF4-4AF1-B92F-123E86DAE241}" srcOrd="10" destOrd="0" presId="urn:microsoft.com/office/officeart/2005/8/layout/list1"/>
    <dgm:cxn modelId="{055AC4BC-0F69-4E89-B0C2-86F2B2C6AB6A}" type="presParOf" srcId="{3FC29F65-44FA-4030-BFB3-61486276DF11}" destId="{FD3B956D-0C82-43B3-972C-93318B27340B}" srcOrd="11" destOrd="0" presId="urn:microsoft.com/office/officeart/2005/8/layout/list1"/>
    <dgm:cxn modelId="{BB313652-AA54-48AB-B8F4-44137ECC278B}" type="presParOf" srcId="{3FC29F65-44FA-4030-BFB3-61486276DF11}" destId="{01509FD1-CAA0-4095-BED3-391F0D45BB22}" srcOrd="12" destOrd="0" presId="urn:microsoft.com/office/officeart/2005/8/layout/list1"/>
    <dgm:cxn modelId="{5E2F1D6B-948A-4D18-8339-C831F9644326}" type="presParOf" srcId="{01509FD1-CAA0-4095-BED3-391F0D45BB22}" destId="{D800F0EF-85F8-4A0C-9C1E-E5BD45C3FA47}" srcOrd="0" destOrd="0" presId="urn:microsoft.com/office/officeart/2005/8/layout/list1"/>
    <dgm:cxn modelId="{FF0D9238-B591-4E92-801C-8FAB7170892B}" type="presParOf" srcId="{01509FD1-CAA0-4095-BED3-391F0D45BB22}" destId="{BBFCBFBA-AC2A-4B77-A554-CC7D9407C68D}" srcOrd="1" destOrd="0" presId="urn:microsoft.com/office/officeart/2005/8/layout/list1"/>
    <dgm:cxn modelId="{B3D4001C-3960-4262-8880-E6ABB56AA95E}" type="presParOf" srcId="{3FC29F65-44FA-4030-BFB3-61486276DF11}" destId="{6AD1780B-2106-4648-8D5C-19A3576193F9}" srcOrd="13" destOrd="0" presId="urn:microsoft.com/office/officeart/2005/8/layout/list1"/>
    <dgm:cxn modelId="{3936A447-B1E9-4ACD-BA49-ABF1C42ACE8E}" type="presParOf" srcId="{3FC29F65-44FA-4030-BFB3-61486276DF11}" destId="{16980042-A310-469C-B423-83C9195F8353}" srcOrd="14" destOrd="0" presId="urn:microsoft.com/office/officeart/2005/8/layout/list1"/>
    <dgm:cxn modelId="{FED25B56-6233-43CC-9CB3-E2A9FC162DB3}" type="presParOf" srcId="{3FC29F65-44FA-4030-BFB3-61486276DF11}" destId="{635C10DC-050E-43A7-99C9-DF4E5B1F94FB}" srcOrd="15" destOrd="0" presId="urn:microsoft.com/office/officeart/2005/8/layout/list1"/>
    <dgm:cxn modelId="{C15BBD30-A924-4113-81CC-537F54136DCC}" type="presParOf" srcId="{3FC29F65-44FA-4030-BFB3-61486276DF11}" destId="{959033A3-7F0A-4A87-BDE6-04392051298E}" srcOrd="16" destOrd="0" presId="urn:microsoft.com/office/officeart/2005/8/layout/list1"/>
    <dgm:cxn modelId="{AD62D1CE-5613-4D1F-A064-35CC06387563}" type="presParOf" srcId="{959033A3-7F0A-4A87-BDE6-04392051298E}" destId="{52D89FAE-5EF5-4646-897E-3E8FBC6606F2}" srcOrd="0" destOrd="0" presId="urn:microsoft.com/office/officeart/2005/8/layout/list1"/>
    <dgm:cxn modelId="{FD22D88F-A02C-4268-97A1-EA1A5F308C41}" type="presParOf" srcId="{959033A3-7F0A-4A87-BDE6-04392051298E}" destId="{9E3625DF-CF63-4537-9A2E-3E073E493FE2}" srcOrd="1" destOrd="0" presId="urn:microsoft.com/office/officeart/2005/8/layout/list1"/>
    <dgm:cxn modelId="{6B149E80-74D9-4C1F-AE30-924771E2D6B9}" type="presParOf" srcId="{3FC29F65-44FA-4030-BFB3-61486276DF11}" destId="{8C580FE0-99AB-4A41-AE1F-ECBE8880FEED}" srcOrd="17" destOrd="0" presId="urn:microsoft.com/office/officeart/2005/8/layout/list1"/>
    <dgm:cxn modelId="{23957EA1-3CDB-4ADB-8E65-58EFB0B98633}" type="presParOf" srcId="{3FC29F65-44FA-4030-BFB3-61486276DF11}" destId="{A312ED1D-4792-4353-9260-DD9198D3736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D36559-7B4A-4318-888B-DDA18BA15FE1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E50F472B-6ADD-4ABE-B696-F1B3166B0666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647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Юридических лиц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4739BE-8212-4B9C-82DA-CEA43353DAA2}" type="parTrans" cxnId="{3FC04BCA-EC97-4368-811D-81833ACA547D}">
      <dgm:prSet/>
      <dgm:spPr/>
      <dgm:t>
        <a:bodyPr/>
        <a:lstStyle/>
        <a:p>
          <a:endParaRPr lang="ru-RU"/>
        </a:p>
      </dgm:t>
    </dgm:pt>
    <dgm:pt modelId="{A59F9146-924F-41AB-A2CF-E3FEB929ED45}" type="sibTrans" cxnId="{3FC04BCA-EC97-4368-811D-81833ACA547D}">
      <dgm:prSet/>
      <dgm:spPr/>
      <dgm:t>
        <a:bodyPr/>
        <a:lstStyle/>
        <a:p>
          <a:endParaRPr lang="ru-RU"/>
        </a:p>
      </dgm:t>
    </dgm:pt>
    <dgm:pt modelId="{2F00C8DE-C914-4EA1-B89A-2D89C1DC4FA6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1 469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Индивидуальных предпринимателей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A0DE7-F10E-4B79-9B09-060964B21103}" type="parTrans" cxnId="{52599D46-B74C-4A6F-A1D6-46390B5C3D87}">
      <dgm:prSet/>
      <dgm:spPr/>
      <dgm:t>
        <a:bodyPr/>
        <a:lstStyle/>
        <a:p>
          <a:endParaRPr lang="ru-RU"/>
        </a:p>
      </dgm:t>
    </dgm:pt>
    <dgm:pt modelId="{C3289E20-4265-4CD1-882E-A37E083EC6B9}" type="sibTrans" cxnId="{52599D46-B74C-4A6F-A1D6-46390B5C3D87}">
      <dgm:prSet/>
      <dgm:spPr/>
      <dgm:t>
        <a:bodyPr/>
        <a:lstStyle/>
        <a:p>
          <a:endParaRPr lang="ru-RU"/>
        </a:p>
      </dgm:t>
    </dgm:pt>
    <dgm:pt modelId="{C0E944D3-EEDD-46CD-8AD0-410ECEA67BBA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2 116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Субъектов малого и среднего предпринимательства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18B9A4-D109-46B4-BB42-9D066D1B224D}" type="parTrans" cxnId="{FDFE05FC-DD06-4CE6-B824-701A20C0A39D}">
      <dgm:prSet/>
      <dgm:spPr/>
      <dgm:t>
        <a:bodyPr/>
        <a:lstStyle/>
        <a:p>
          <a:endParaRPr lang="ru-RU"/>
        </a:p>
      </dgm:t>
    </dgm:pt>
    <dgm:pt modelId="{D3793194-E220-4758-BD16-4F8491A5F89E}" type="sibTrans" cxnId="{FDFE05FC-DD06-4CE6-B824-701A20C0A39D}">
      <dgm:prSet/>
      <dgm:spPr/>
      <dgm:t>
        <a:bodyPr/>
        <a:lstStyle/>
        <a:p>
          <a:endParaRPr lang="ru-RU"/>
        </a:p>
      </dgm:t>
    </dgm:pt>
    <dgm:pt modelId="{DA0524B7-B95B-44EE-9372-8515F4011DDB}" type="pres">
      <dgm:prSet presAssocID="{C0D36559-7B4A-4318-888B-DDA18BA15FE1}" presName="Name0" presStyleCnt="0">
        <dgm:presLayoutVars>
          <dgm:dir/>
          <dgm:animLvl val="lvl"/>
          <dgm:resizeHandles val="exact"/>
        </dgm:presLayoutVars>
      </dgm:prSet>
      <dgm:spPr/>
    </dgm:pt>
    <dgm:pt modelId="{924E36CE-426B-4BCF-B859-20FB64323D68}" type="pres">
      <dgm:prSet presAssocID="{E50F472B-6ADD-4ABE-B696-F1B3166B0666}" presName="Name8" presStyleCnt="0"/>
      <dgm:spPr/>
    </dgm:pt>
    <dgm:pt modelId="{88D0F702-D841-4ED1-8A1B-20E29A43423F}" type="pres">
      <dgm:prSet presAssocID="{E50F472B-6ADD-4ABE-B696-F1B3166B0666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7D21F-EC37-4E39-87ED-09F6D1F9338D}" type="pres">
      <dgm:prSet presAssocID="{E50F472B-6ADD-4ABE-B696-F1B3166B066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2B626D-FB2C-4A17-B2D0-604CFAF04B2D}" type="pres">
      <dgm:prSet presAssocID="{2F00C8DE-C914-4EA1-B89A-2D89C1DC4FA6}" presName="Name8" presStyleCnt="0"/>
      <dgm:spPr/>
    </dgm:pt>
    <dgm:pt modelId="{1244F54A-D056-426E-8685-BBAEFA7FCF12}" type="pres">
      <dgm:prSet presAssocID="{2F00C8DE-C914-4EA1-B89A-2D89C1DC4FA6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D34F5-2A5A-4DEC-A5A6-F42A9868C5A8}" type="pres">
      <dgm:prSet presAssocID="{2F00C8DE-C914-4EA1-B89A-2D89C1DC4FA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F5DD1C-49B4-4D53-B667-64CA78D84122}" type="pres">
      <dgm:prSet presAssocID="{C0E944D3-EEDD-46CD-8AD0-410ECEA67BBA}" presName="Name8" presStyleCnt="0"/>
      <dgm:spPr/>
    </dgm:pt>
    <dgm:pt modelId="{64147958-5333-4D30-B57A-43CE6DB9E1DA}" type="pres">
      <dgm:prSet presAssocID="{C0E944D3-EEDD-46CD-8AD0-410ECEA67BBA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C7AB9C-48B9-4157-8119-150FF49BFA7C}" type="pres">
      <dgm:prSet presAssocID="{C0E944D3-EEDD-46CD-8AD0-410ECEA67BB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C04BCA-EC97-4368-811D-81833ACA547D}" srcId="{C0D36559-7B4A-4318-888B-DDA18BA15FE1}" destId="{E50F472B-6ADD-4ABE-B696-F1B3166B0666}" srcOrd="0" destOrd="0" parTransId="{0E4739BE-8212-4B9C-82DA-CEA43353DAA2}" sibTransId="{A59F9146-924F-41AB-A2CF-E3FEB929ED45}"/>
    <dgm:cxn modelId="{4EA3C673-D66E-4FA9-9665-4F89625966D1}" type="presOf" srcId="{E50F472B-6ADD-4ABE-B696-F1B3166B0666}" destId="{BE47D21F-EC37-4E39-87ED-09F6D1F9338D}" srcOrd="1" destOrd="0" presId="urn:microsoft.com/office/officeart/2005/8/layout/pyramid1"/>
    <dgm:cxn modelId="{3A3605A0-8391-4A75-909A-FD49EF11D1BD}" type="presOf" srcId="{C0E944D3-EEDD-46CD-8AD0-410ECEA67BBA}" destId="{90C7AB9C-48B9-4157-8119-150FF49BFA7C}" srcOrd="1" destOrd="0" presId="urn:microsoft.com/office/officeart/2005/8/layout/pyramid1"/>
    <dgm:cxn modelId="{FDFE05FC-DD06-4CE6-B824-701A20C0A39D}" srcId="{C0D36559-7B4A-4318-888B-DDA18BA15FE1}" destId="{C0E944D3-EEDD-46CD-8AD0-410ECEA67BBA}" srcOrd="2" destOrd="0" parTransId="{B018B9A4-D109-46B4-BB42-9D066D1B224D}" sibTransId="{D3793194-E220-4758-BD16-4F8491A5F89E}"/>
    <dgm:cxn modelId="{B779B726-4ED1-47C0-ABD2-82031F7CF4CD}" type="presOf" srcId="{E50F472B-6ADD-4ABE-B696-F1B3166B0666}" destId="{88D0F702-D841-4ED1-8A1B-20E29A43423F}" srcOrd="0" destOrd="0" presId="urn:microsoft.com/office/officeart/2005/8/layout/pyramid1"/>
    <dgm:cxn modelId="{2AF8E6EF-AEB4-4B13-8A01-663D4587E23C}" type="presOf" srcId="{C0D36559-7B4A-4318-888B-DDA18BA15FE1}" destId="{DA0524B7-B95B-44EE-9372-8515F4011DDB}" srcOrd="0" destOrd="0" presId="urn:microsoft.com/office/officeart/2005/8/layout/pyramid1"/>
    <dgm:cxn modelId="{0B7CCCB3-F0A6-42BD-9D1E-CE4BA72F0220}" type="presOf" srcId="{C0E944D3-EEDD-46CD-8AD0-410ECEA67BBA}" destId="{64147958-5333-4D30-B57A-43CE6DB9E1DA}" srcOrd="0" destOrd="0" presId="urn:microsoft.com/office/officeart/2005/8/layout/pyramid1"/>
    <dgm:cxn modelId="{E2383EED-5695-4895-9C51-CA7ECEFB2953}" type="presOf" srcId="{2F00C8DE-C914-4EA1-B89A-2D89C1DC4FA6}" destId="{1244F54A-D056-426E-8685-BBAEFA7FCF12}" srcOrd="0" destOrd="0" presId="urn:microsoft.com/office/officeart/2005/8/layout/pyramid1"/>
    <dgm:cxn modelId="{52599D46-B74C-4A6F-A1D6-46390B5C3D87}" srcId="{C0D36559-7B4A-4318-888B-DDA18BA15FE1}" destId="{2F00C8DE-C914-4EA1-B89A-2D89C1DC4FA6}" srcOrd="1" destOrd="0" parTransId="{5ABA0DE7-F10E-4B79-9B09-060964B21103}" sibTransId="{C3289E20-4265-4CD1-882E-A37E083EC6B9}"/>
    <dgm:cxn modelId="{005063E6-344C-4A32-A1D4-2689CEFD886A}" type="presOf" srcId="{2F00C8DE-C914-4EA1-B89A-2D89C1DC4FA6}" destId="{4E7D34F5-2A5A-4DEC-A5A6-F42A9868C5A8}" srcOrd="1" destOrd="0" presId="urn:microsoft.com/office/officeart/2005/8/layout/pyramid1"/>
    <dgm:cxn modelId="{1BD09684-468F-49B3-931B-A9DDFF638BE8}" type="presParOf" srcId="{DA0524B7-B95B-44EE-9372-8515F4011DDB}" destId="{924E36CE-426B-4BCF-B859-20FB64323D68}" srcOrd="0" destOrd="0" presId="urn:microsoft.com/office/officeart/2005/8/layout/pyramid1"/>
    <dgm:cxn modelId="{49DAF7A9-FFF6-4124-982D-1197F497BEE1}" type="presParOf" srcId="{924E36CE-426B-4BCF-B859-20FB64323D68}" destId="{88D0F702-D841-4ED1-8A1B-20E29A43423F}" srcOrd="0" destOrd="0" presId="urn:microsoft.com/office/officeart/2005/8/layout/pyramid1"/>
    <dgm:cxn modelId="{B6C05D4A-00D7-4BFC-95C9-D3BF925F93DA}" type="presParOf" srcId="{924E36CE-426B-4BCF-B859-20FB64323D68}" destId="{BE47D21F-EC37-4E39-87ED-09F6D1F9338D}" srcOrd="1" destOrd="0" presId="urn:microsoft.com/office/officeart/2005/8/layout/pyramid1"/>
    <dgm:cxn modelId="{1F46B365-1589-4C5C-9787-570F2EB02D14}" type="presParOf" srcId="{DA0524B7-B95B-44EE-9372-8515F4011DDB}" destId="{882B626D-FB2C-4A17-B2D0-604CFAF04B2D}" srcOrd="1" destOrd="0" presId="urn:microsoft.com/office/officeart/2005/8/layout/pyramid1"/>
    <dgm:cxn modelId="{FA7D28BA-12DD-4DDD-A4A5-0E17642A0E67}" type="presParOf" srcId="{882B626D-FB2C-4A17-B2D0-604CFAF04B2D}" destId="{1244F54A-D056-426E-8685-BBAEFA7FCF12}" srcOrd="0" destOrd="0" presId="urn:microsoft.com/office/officeart/2005/8/layout/pyramid1"/>
    <dgm:cxn modelId="{A490AC78-085F-4508-955D-7DF1C8EF32A8}" type="presParOf" srcId="{882B626D-FB2C-4A17-B2D0-604CFAF04B2D}" destId="{4E7D34F5-2A5A-4DEC-A5A6-F42A9868C5A8}" srcOrd="1" destOrd="0" presId="urn:microsoft.com/office/officeart/2005/8/layout/pyramid1"/>
    <dgm:cxn modelId="{C6C1EE92-70C5-43AA-AB3F-D741B0B66B9F}" type="presParOf" srcId="{DA0524B7-B95B-44EE-9372-8515F4011DDB}" destId="{7CF5DD1C-49B4-4D53-B667-64CA78D84122}" srcOrd="2" destOrd="0" presId="urn:microsoft.com/office/officeart/2005/8/layout/pyramid1"/>
    <dgm:cxn modelId="{7F661E82-97CB-42AD-8783-752776292F84}" type="presParOf" srcId="{7CF5DD1C-49B4-4D53-B667-64CA78D84122}" destId="{64147958-5333-4D30-B57A-43CE6DB9E1DA}" srcOrd="0" destOrd="0" presId="urn:microsoft.com/office/officeart/2005/8/layout/pyramid1"/>
    <dgm:cxn modelId="{335400E8-5298-4EEC-8412-4E38A01E991A}" type="presParOf" srcId="{7CF5DD1C-49B4-4D53-B667-64CA78D84122}" destId="{90C7AB9C-48B9-4157-8119-150FF49BFA7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D0D6A-AB33-4D30-A40B-7DCF2C5DAE82}">
      <dsp:nvSpPr>
        <dsp:cNvPr id="0" name=""/>
        <dsp:cNvSpPr/>
      </dsp:nvSpPr>
      <dsp:spPr>
        <a:xfrm>
          <a:off x="0" y="332818"/>
          <a:ext cx="5688632" cy="32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68945-A83E-4E7D-AAD5-F4A8297E07D8}">
      <dsp:nvSpPr>
        <dsp:cNvPr id="0" name=""/>
        <dsp:cNvSpPr/>
      </dsp:nvSpPr>
      <dsp:spPr>
        <a:xfrm>
          <a:off x="289912" y="0"/>
          <a:ext cx="4985716" cy="50060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512" tIns="0" rIns="15051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ГУЗ «Читинская центральная районная больница»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4350" y="24438"/>
        <a:ext cx="4936840" cy="451731"/>
      </dsp:txXfrm>
    </dsp:sp>
    <dsp:sp modelId="{7F57A258-5DFA-4235-A33F-906E46AC428F}">
      <dsp:nvSpPr>
        <dsp:cNvPr id="0" name=""/>
        <dsp:cNvSpPr/>
      </dsp:nvSpPr>
      <dsp:spPr>
        <a:xfrm>
          <a:off x="0" y="762743"/>
          <a:ext cx="5688632" cy="32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3742A-92AA-4E21-BB70-C05648F80EB1}">
      <dsp:nvSpPr>
        <dsp:cNvPr id="0" name=""/>
        <dsp:cNvSpPr/>
      </dsp:nvSpPr>
      <dsp:spPr>
        <a:xfrm>
          <a:off x="284431" y="730618"/>
          <a:ext cx="5015700" cy="2240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512" tIns="0" rIns="15051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участковые больницы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5366" y="741553"/>
        <a:ext cx="4993830" cy="202134"/>
      </dsp:txXfrm>
    </dsp:sp>
    <dsp:sp modelId="{7B9EE9F2-EFF4-4AF1-B92F-123E86DAE241}">
      <dsp:nvSpPr>
        <dsp:cNvPr id="0" name=""/>
        <dsp:cNvSpPr/>
      </dsp:nvSpPr>
      <dsp:spPr>
        <a:xfrm>
          <a:off x="0" y="1244931"/>
          <a:ext cx="5688632" cy="32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44ADB-76DD-4AAB-9954-92318CE0E3DF}">
      <dsp:nvSpPr>
        <dsp:cNvPr id="0" name=""/>
        <dsp:cNvSpPr/>
      </dsp:nvSpPr>
      <dsp:spPr>
        <a:xfrm>
          <a:off x="284431" y="1160543"/>
          <a:ext cx="5016338" cy="2762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512" tIns="0" rIns="15051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врачебных амбулаторий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7917" y="1174029"/>
        <a:ext cx="4989366" cy="249296"/>
      </dsp:txXfrm>
    </dsp:sp>
    <dsp:sp modelId="{16980042-A310-469C-B423-83C9195F8353}">
      <dsp:nvSpPr>
        <dsp:cNvPr id="0" name=""/>
        <dsp:cNvSpPr/>
      </dsp:nvSpPr>
      <dsp:spPr>
        <a:xfrm>
          <a:off x="0" y="1676452"/>
          <a:ext cx="5688632" cy="32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CBFBA-AC2A-4B77-A554-CC7D9407C68D}">
      <dsp:nvSpPr>
        <dsp:cNvPr id="0" name=""/>
        <dsp:cNvSpPr/>
      </dsp:nvSpPr>
      <dsp:spPr>
        <a:xfrm>
          <a:off x="269368" y="1686515"/>
          <a:ext cx="5072405" cy="225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512" tIns="0" rIns="15051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36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dirty="0" err="1" smtClean="0">
              <a:latin typeface="Times New Roman" pitchFamily="18" charset="0"/>
              <a:cs typeface="Times New Roman" pitchFamily="18" charset="0"/>
            </a:rPr>
            <a:t>ФАПов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0381" y="1697528"/>
        <a:ext cx="5050379" cy="203574"/>
      </dsp:txXfrm>
    </dsp:sp>
    <dsp:sp modelId="{A312ED1D-4792-4353-9260-DD9198D37364}">
      <dsp:nvSpPr>
        <dsp:cNvPr id="0" name=""/>
        <dsp:cNvSpPr/>
      </dsp:nvSpPr>
      <dsp:spPr>
        <a:xfrm>
          <a:off x="0" y="2168588"/>
          <a:ext cx="5688632" cy="32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625DF-CF63-4537-9A2E-3E073E493FE2}">
      <dsp:nvSpPr>
        <dsp:cNvPr id="0" name=""/>
        <dsp:cNvSpPr/>
      </dsp:nvSpPr>
      <dsp:spPr>
        <a:xfrm>
          <a:off x="242142" y="2054773"/>
          <a:ext cx="5230173" cy="2862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512" tIns="0" rIns="150512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itchFamily="18" charset="0"/>
              <a:cs typeface="Times New Roman" pitchFamily="18" charset="0"/>
            </a:rPr>
            <a:t>6 домовых хозяйств 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6114" y="2068745"/>
        <a:ext cx="5202229" cy="2582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D0F702-D841-4ED1-8A1B-20E29A43423F}">
      <dsp:nvSpPr>
        <dsp:cNvPr id="0" name=""/>
        <dsp:cNvSpPr/>
      </dsp:nvSpPr>
      <dsp:spPr>
        <a:xfrm>
          <a:off x="1523674" y="0"/>
          <a:ext cx="1523674" cy="1076026"/>
        </a:xfrm>
        <a:prstGeom prst="trapezoid">
          <a:avLst>
            <a:gd name="adj" fmla="val 7080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647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Юридических лиц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23674" y="0"/>
        <a:ext cx="1523674" cy="1076026"/>
      </dsp:txXfrm>
    </dsp:sp>
    <dsp:sp modelId="{1244F54A-D056-426E-8685-BBAEFA7FCF12}">
      <dsp:nvSpPr>
        <dsp:cNvPr id="0" name=""/>
        <dsp:cNvSpPr/>
      </dsp:nvSpPr>
      <dsp:spPr>
        <a:xfrm>
          <a:off x="761837" y="1076026"/>
          <a:ext cx="3047348" cy="1076026"/>
        </a:xfrm>
        <a:prstGeom prst="trapezoid">
          <a:avLst>
            <a:gd name="adj" fmla="val 70801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1 469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Индивидуальных предпринимателей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95123" y="1076026"/>
        <a:ext cx="1980776" cy="1076026"/>
      </dsp:txXfrm>
    </dsp:sp>
    <dsp:sp modelId="{64147958-5333-4D30-B57A-43CE6DB9E1DA}">
      <dsp:nvSpPr>
        <dsp:cNvPr id="0" name=""/>
        <dsp:cNvSpPr/>
      </dsp:nvSpPr>
      <dsp:spPr>
        <a:xfrm>
          <a:off x="0" y="2152053"/>
          <a:ext cx="4571023" cy="1076026"/>
        </a:xfrm>
        <a:prstGeom prst="trapezoid">
          <a:avLst>
            <a:gd name="adj" fmla="val 70801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2 116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Субъектов малого и среднего предпринимательства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9929" y="2152053"/>
        <a:ext cx="2971164" cy="1076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70562-8900-41CD-90BC-67A60BE7877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9F506-94AB-492F-9BB7-0986F160E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316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9F506-94AB-492F-9BB7-0986F160EED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075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9F506-94AB-492F-9BB7-0986F160EED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19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9381-1E42-4FCA-BB32-2ABEC7DC7D4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3A9F-0B3E-433B-91F7-6019E8B54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165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9381-1E42-4FCA-BB32-2ABEC7DC7D4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3A9F-0B3E-433B-91F7-6019E8B54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242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9381-1E42-4FCA-BB32-2ABEC7DC7D4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3A9F-0B3E-433B-91F7-6019E8B54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692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123688"/>
            <a:ext cx="12192000" cy="1226820"/>
          </a:xfrm>
          <a:custGeom>
            <a:avLst/>
            <a:gdLst/>
            <a:ahLst/>
            <a:cxnLst/>
            <a:rect l="l" t="t" r="r" b="b"/>
            <a:pathLst>
              <a:path w="12192000" h="1226820">
                <a:moveTo>
                  <a:pt x="0" y="0"/>
                </a:moveTo>
                <a:lnTo>
                  <a:pt x="0" y="1226820"/>
                </a:lnTo>
                <a:lnTo>
                  <a:pt x="12191999" y="122682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648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9381-1E42-4FCA-BB32-2ABEC7DC7D4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3A9F-0B3E-433B-91F7-6019E8B54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1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9381-1E42-4FCA-BB32-2ABEC7DC7D4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3A9F-0B3E-433B-91F7-6019E8B54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5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9381-1E42-4FCA-BB32-2ABEC7DC7D4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3A9F-0B3E-433B-91F7-6019E8B54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42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9381-1E42-4FCA-BB32-2ABEC7DC7D4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3A9F-0B3E-433B-91F7-6019E8B54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1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9381-1E42-4FCA-BB32-2ABEC7DC7D4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3A9F-0B3E-433B-91F7-6019E8B54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4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9381-1E42-4FCA-BB32-2ABEC7DC7D4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3A9F-0B3E-433B-91F7-6019E8B54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58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9381-1E42-4FCA-BB32-2ABEC7DC7D4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3A9F-0B3E-433B-91F7-6019E8B54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93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39381-1E42-4FCA-BB32-2ABEC7DC7D4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3A9F-0B3E-433B-91F7-6019E8B54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1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39381-1E42-4FCA-BB32-2ABEC7DC7D4B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03A9F-0B3E-433B-91F7-6019E8B54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79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9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2.png"/><Relationship Id="rId5" Type="http://schemas.openxmlformats.org/officeDocument/2006/relationships/diagramData" Target="../diagrams/data1.xml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89.png"/><Relationship Id="rId18" Type="http://schemas.openxmlformats.org/officeDocument/2006/relationships/image" Target="../media/image94.jpeg"/><Relationship Id="rId3" Type="http://schemas.openxmlformats.org/officeDocument/2006/relationships/image" Target="../media/image80.jpeg"/><Relationship Id="rId21" Type="http://schemas.openxmlformats.org/officeDocument/2006/relationships/image" Target="../media/image97.jpeg"/><Relationship Id="rId7" Type="http://schemas.openxmlformats.org/officeDocument/2006/relationships/image" Target="../media/image84.png"/><Relationship Id="rId12" Type="http://schemas.microsoft.com/office/2007/relationships/hdphoto" Target="../media/hdphoto1.wdp"/><Relationship Id="rId17" Type="http://schemas.openxmlformats.org/officeDocument/2006/relationships/image" Target="../media/image93.jpeg"/><Relationship Id="rId2" Type="http://schemas.openxmlformats.org/officeDocument/2006/relationships/image" Target="../media/image1.png"/><Relationship Id="rId16" Type="http://schemas.openxmlformats.org/officeDocument/2006/relationships/image" Target="../media/image92.jpe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0.png"/><Relationship Id="rId5" Type="http://schemas.openxmlformats.org/officeDocument/2006/relationships/image" Target="../media/image82.png"/><Relationship Id="rId15" Type="http://schemas.openxmlformats.org/officeDocument/2006/relationships/image" Target="../media/image91.png"/><Relationship Id="rId23" Type="http://schemas.openxmlformats.org/officeDocument/2006/relationships/image" Target="../media/image99.jpeg"/><Relationship Id="rId10" Type="http://schemas.openxmlformats.org/officeDocument/2006/relationships/image" Target="../media/image87.jpeg"/><Relationship Id="rId19" Type="http://schemas.openxmlformats.org/officeDocument/2006/relationships/image" Target="../media/image95.jpeg"/><Relationship Id="rId4" Type="http://schemas.openxmlformats.org/officeDocument/2006/relationships/image" Target="../media/image81.jpeg"/><Relationship Id="rId9" Type="http://schemas.openxmlformats.org/officeDocument/2006/relationships/image" Target="../media/image86.png"/><Relationship Id="rId14" Type="http://schemas.openxmlformats.org/officeDocument/2006/relationships/image" Target="../media/image90.jpeg"/><Relationship Id="rId22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chart" Target="../charts/chart7.xml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yAfP4zEDt4r3JYCbLQ4ClLa1lqMjw8OkIcbIA6M7kZU/edit?gid=0#gid=0" TargetMode="External"/><Relationship Id="rId7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cherepanov_alexey83@mail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adm320091@yandex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" y="0"/>
            <a:ext cx="987713" cy="1121189"/>
          </a:xfrm>
          <a:prstGeom prst="rect">
            <a:avLst/>
          </a:prstGeom>
        </p:spPr>
      </p:pic>
      <p:sp>
        <p:nvSpPr>
          <p:cNvPr id="11" name="object 4"/>
          <p:cNvSpPr txBox="1"/>
          <p:nvPr/>
        </p:nvSpPr>
        <p:spPr>
          <a:xfrm>
            <a:off x="-275812" y="1108170"/>
            <a:ext cx="164528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0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Читинский район</a:t>
            </a:r>
            <a:endParaRPr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User\Desktop\1612784325_156-p-goluboi-fon-abstraktsiya-vektor-18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4" y="2033424"/>
            <a:ext cx="12192000" cy="4447041"/>
          </a:xfrm>
          <a:prstGeom prst="rect">
            <a:avLst/>
          </a:prstGeom>
          <a:noFill/>
        </p:spPr>
      </p:pic>
      <p:sp>
        <p:nvSpPr>
          <p:cNvPr id="12" name="object 3"/>
          <p:cNvSpPr txBox="1"/>
          <p:nvPr/>
        </p:nvSpPr>
        <p:spPr>
          <a:xfrm>
            <a:off x="-167039" y="1275524"/>
            <a:ext cx="12268200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«ЧИТИНСКИЙ РАЙОН</a:t>
            </a:r>
            <a:r>
              <a:rPr sz="3200" b="1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4"/>
          <p:cNvSpPr txBox="1"/>
          <p:nvPr/>
        </p:nvSpPr>
        <p:spPr>
          <a:xfrm>
            <a:off x="5144418" y="5381440"/>
            <a:ext cx="164528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4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2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65666" y="189070"/>
            <a:ext cx="2838120" cy="4615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Водные ресурсы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874" t="13931" r="75565" b="34417"/>
          <a:stretch/>
        </p:blipFill>
        <p:spPr>
          <a:xfrm>
            <a:off x="7367953" y="0"/>
            <a:ext cx="4824047" cy="68165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31560" t="19872" r="54739" b="9973"/>
          <a:stretch/>
        </p:blipFill>
        <p:spPr>
          <a:xfrm>
            <a:off x="5046128" y="64539"/>
            <a:ext cx="2321825" cy="6687509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461421" y="1072660"/>
            <a:ext cx="4557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Крупные реки на территории района: </a:t>
            </a:r>
            <a:r>
              <a:rPr lang="ru-RU" altLang="ru-RU" sz="1400" b="1" dirty="0" err="1" smtClean="0">
                <a:latin typeface="Times New Roman" pitchFamily="18" charset="0"/>
                <a:cs typeface="Times New Roman" pitchFamily="18" charset="0"/>
              </a:rPr>
              <a:t>Читинка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altLang="ru-RU" sz="1400" b="1" dirty="0" err="1" smtClean="0">
                <a:latin typeface="Times New Roman" pitchFamily="18" charset="0"/>
                <a:cs typeface="Times New Roman" pitchFamily="18" charset="0"/>
              </a:rPr>
              <a:t>ленгуй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, Ингода, Хилок.</a:t>
            </a:r>
          </a:p>
          <a:p>
            <a:pPr indent="269875"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Кроме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этого насчитывается до сорока рек, относящихся к типу равнинных и мелководных.</a:t>
            </a:r>
            <a:endParaRPr lang="ru-RU" altLang="zh-CN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22081" y="5128162"/>
            <a:ext cx="47895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000"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Родоново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-углекислые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воды с высоким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содержанием радона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свободной углекислоты, а также лечебные грязи.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27000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Кроме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того, к западу от города Читы (60-90 км) расположена система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Ивано-Арахлейских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озер, образующих ядро природного парка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Ивано-Арахлейский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/>
          <a:srcRect l="57817" t="23775" r="15556" b="36856"/>
          <a:stretch/>
        </p:blipFill>
        <p:spPr>
          <a:xfrm>
            <a:off x="900574" y="2026767"/>
            <a:ext cx="3531027" cy="29366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348416" y="6099622"/>
            <a:ext cx="73221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10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9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624" t="21995" r="34779" b="37388"/>
          <a:stretch/>
        </p:blipFill>
        <p:spPr>
          <a:xfrm>
            <a:off x="0" y="0"/>
            <a:ext cx="6949440" cy="2816352"/>
          </a:xfrm>
          <a:prstGeom prst="rect">
            <a:avLst/>
          </a:prstGeom>
        </p:spPr>
      </p:pic>
      <p:pic>
        <p:nvPicPr>
          <p:cNvPr id="4" name="Picture 3" descr="C:\Users\User\Desktop\На магниты\Шишкино\DSCN0409.JPG"/>
          <p:cNvPicPr>
            <a:picLocks noChangeAspect="1" noChangeArrowheads="1"/>
          </p:cNvPicPr>
          <p:nvPr/>
        </p:nvPicPr>
        <p:blipFill rotWithShape="1">
          <a:blip r:embed="rId3" cstate="print"/>
          <a:srcRect t="11745" b="9870"/>
          <a:stretch/>
        </p:blipFill>
        <p:spPr bwMode="auto">
          <a:xfrm>
            <a:off x="6949440" y="0"/>
            <a:ext cx="5242560" cy="28072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65665" y="189069"/>
            <a:ext cx="3469759" cy="558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Земельные ресурсы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860064"/>
              </p:ext>
            </p:extLst>
          </p:nvPr>
        </p:nvGraphicFramePr>
        <p:xfrm>
          <a:off x="688280" y="3005421"/>
          <a:ext cx="10892790" cy="2472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9753">
                  <a:extLst>
                    <a:ext uri="{9D8B030D-6E8A-4147-A177-3AD203B41FA5}">
                      <a16:colId xmlns:a16="http://schemas.microsoft.com/office/drawing/2014/main" val="172180226"/>
                    </a:ext>
                  </a:extLst>
                </a:gridCol>
                <a:gridCol w="860592">
                  <a:extLst>
                    <a:ext uri="{9D8B030D-6E8A-4147-A177-3AD203B41FA5}">
                      <a16:colId xmlns:a16="http://schemas.microsoft.com/office/drawing/2014/main" val="3768569140"/>
                    </a:ext>
                  </a:extLst>
                </a:gridCol>
                <a:gridCol w="991066">
                  <a:extLst>
                    <a:ext uri="{9D8B030D-6E8A-4147-A177-3AD203B41FA5}">
                      <a16:colId xmlns:a16="http://schemas.microsoft.com/office/drawing/2014/main" val="2273658007"/>
                    </a:ext>
                  </a:extLst>
                </a:gridCol>
                <a:gridCol w="589814">
                  <a:extLst>
                    <a:ext uri="{9D8B030D-6E8A-4147-A177-3AD203B41FA5}">
                      <a16:colId xmlns:a16="http://schemas.microsoft.com/office/drawing/2014/main" val="680034632"/>
                    </a:ext>
                  </a:extLst>
                </a:gridCol>
                <a:gridCol w="1002684">
                  <a:extLst>
                    <a:ext uri="{9D8B030D-6E8A-4147-A177-3AD203B41FA5}">
                      <a16:colId xmlns:a16="http://schemas.microsoft.com/office/drawing/2014/main" val="1458468296"/>
                    </a:ext>
                  </a:extLst>
                </a:gridCol>
                <a:gridCol w="633604">
                  <a:extLst>
                    <a:ext uri="{9D8B030D-6E8A-4147-A177-3AD203B41FA5}">
                      <a16:colId xmlns:a16="http://schemas.microsoft.com/office/drawing/2014/main" val="2757479497"/>
                    </a:ext>
                  </a:extLst>
                </a:gridCol>
                <a:gridCol w="1018768">
                  <a:extLst>
                    <a:ext uri="{9D8B030D-6E8A-4147-A177-3AD203B41FA5}">
                      <a16:colId xmlns:a16="http://schemas.microsoft.com/office/drawing/2014/main" val="378430530"/>
                    </a:ext>
                  </a:extLst>
                </a:gridCol>
                <a:gridCol w="886509">
                  <a:extLst>
                    <a:ext uri="{9D8B030D-6E8A-4147-A177-3AD203B41FA5}">
                      <a16:colId xmlns:a16="http://schemas.microsoft.com/office/drawing/2014/main" val="933697322"/>
                    </a:ext>
                  </a:extLst>
                </a:gridCol>
              </a:tblGrid>
              <a:tr h="164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05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земель в границах муниципального района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кв.км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15 707,5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15 707,5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15 707,5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960080"/>
                  </a:ext>
                </a:extLst>
              </a:tr>
              <a:tr h="143510">
                <a:tc gridSpan="8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124440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 особо охраняемых территорий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кв.км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833179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 лесного фонда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кв.км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10 505,4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66,88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10 505,4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66,88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10 505,4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66,88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069279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 водного фонда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кв.км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096854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 обороны и безопасности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кв.км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1 941,1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1 941,1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1 941,1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854004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 сельскохозяйственного назначения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кв.км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2 466,6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2 466,6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966,6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36444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8280" y="5676008"/>
            <a:ext cx="108974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Читинский район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 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западе Забайкальского края, граничит на западе с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Улётовским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Хилокским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районами, на юге — с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Дульдургинским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районом, на востоке — с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Карымским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севере — с Республикой Бурятия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территориальная площадь муниципального района «Читинский район» по показателям не изменялась.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324492" y="6099622"/>
            <a:ext cx="756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11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3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4" y="139543"/>
            <a:ext cx="5545447" cy="3905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Минерально-сырьевые ресурсы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233112"/>
              </p:ext>
            </p:extLst>
          </p:nvPr>
        </p:nvGraphicFramePr>
        <p:xfrm>
          <a:off x="1112058" y="635864"/>
          <a:ext cx="5649461" cy="431928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439505">
                  <a:extLst>
                    <a:ext uri="{9D8B030D-6E8A-4147-A177-3AD203B41FA5}">
                      <a16:colId xmlns:a16="http://schemas.microsoft.com/office/drawing/2014/main" val="563617449"/>
                    </a:ext>
                  </a:extLst>
                </a:gridCol>
                <a:gridCol w="1085756">
                  <a:extLst>
                    <a:ext uri="{9D8B030D-6E8A-4147-A177-3AD203B41FA5}">
                      <a16:colId xmlns:a16="http://schemas.microsoft.com/office/drawing/2014/main" val="587978369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489610004"/>
                    </a:ext>
                  </a:extLst>
                </a:gridCol>
              </a:tblGrid>
              <a:tr h="1685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Полезные ископаемые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Месторождение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3541792914"/>
                  </a:ext>
                </a:extLst>
              </a:tr>
              <a:tr h="13185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Глина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Черновское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А+В+С1 - 1817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2461083358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Ингодинское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Запасы: категории А+В+С1 - 8531 тыс.м3, категории С2 - 3323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1946889956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Природорожное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С2- 2640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112809206"/>
                  </a:ext>
                </a:extLst>
              </a:tr>
              <a:tr h="131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Глины и суглинки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Авдеевское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С2 - 3532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352318862"/>
                  </a:ext>
                </a:extLst>
              </a:tr>
              <a:tr h="263717">
                <a:tc rowSpan="1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Песчано-гравийные породы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Долинное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Запасы: категории А+В+С1 - 26810 тыс.м3, категории С2 - 1612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29414520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Шишкинский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С2 - 1781,6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1141834374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Сивяковский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Ресурсы категории Р3 - 3500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2551857715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Верх-Читинский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С2 - 437,7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31915967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Глубокинский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С2 - 270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3471887832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Сенной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С2- 1665,3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1557924820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Островное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С2 - 1442,8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894131674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Красноярское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А+В+С1 - 4114,5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3551602264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Жипковщинское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С2 - 180,4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1296433645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Оленгуйское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С2 - 1632,9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1862900984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Цаплинское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С2 - 655,2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1727082798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Сивяковское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Ресурсы кат. Р1 -          5 482, 4 тыс.м3.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2327852275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Скородумский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Ресурсы  кат. Р1 - 496 тыс.м3.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3325583035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Верхнечитинский 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категории Р2 - 80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77415590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Верхнечитинский 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категории Р2 - 90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2129080788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Верх-Читинское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Р2 320,0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199118384"/>
                  </a:ext>
                </a:extLst>
              </a:tr>
              <a:tr h="13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Береговое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по категории С1-187,4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298991866"/>
                  </a:ext>
                </a:extLst>
              </a:tr>
              <a:tr h="13185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Песчано-гравийные смеси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Тыргывкен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 по категории С1-218,2 тыс.м3,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1017043059"/>
                  </a:ext>
                </a:extLst>
              </a:tr>
              <a:tr h="263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Смоленка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по категории Р3 песка - 60 тыс.м3, ПГС – 480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794407884"/>
                  </a:ext>
                </a:extLst>
              </a:tr>
              <a:tr h="13185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Камень для строительства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Надежда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Р3 25,0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51783879"/>
                  </a:ext>
                </a:extLst>
              </a:tr>
              <a:tr h="1710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Александровский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по категории Р3-100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55" marR="55455" marT="0" marB="0"/>
                </a:tc>
                <a:extLst>
                  <a:ext uri="{0D108BD9-81ED-4DB2-BD59-A6C34878D82A}">
                    <a16:rowId xmlns:a16="http://schemas.microsoft.com/office/drawing/2014/main" val="237231097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242443"/>
              </p:ext>
            </p:extLst>
          </p:nvPr>
        </p:nvGraphicFramePr>
        <p:xfrm>
          <a:off x="1112058" y="5013825"/>
          <a:ext cx="5649460" cy="169208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450165">
                  <a:extLst>
                    <a:ext uri="{9D8B030D-6E8A-4147-A177-3AD203B41FA5}">
                      <a16:colId xmlns:a16="http://schemas.microsoft.com/office/drawing/2014/main" val="2068975509"/>
                    </a:ext>
                  </a:extLst>
                </a:gridCol>
                <a:gridCol w="1056045">
                  <a:extLst>
                    <a:ext uri="{9D8B030D-6E8A-4147-A177-3AD203B41FA5}">
                      <a16:colId xmlns:a16="http://schemas.microsoft.com/office/drawing/2014/main" val="3526569107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val="1701803199"/>
                    </a:ext>
                  </a:extLst>
                </a:gridCol>
              </a:tblGrid>
              <a:tr h="262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Донные отложения (сапропель)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оз.Солготы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Р1-459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6774026"/>
                  </a:ext>
                </a:extLst>
              </a:tr>
              <a:tr h="26295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Облицовочный камень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Ереминское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по категории Р3 в количестве 6468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5115116"/>
                  </a:ext>
                </a:extLst>
              </a:tr>
              <a:tr h="2629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Малая 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Нарымка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по категории Р3 в количестве 6000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5326956"/>
                  </a:ext>
                </a:extLst>
              </a:tr>
              <a:tr h="2629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Шишкинское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по категории Р3 в количестве 7014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4357114"/>
                  </a:ext>
                </a:extLst>
              </a:tr>
              <a:tr h="128495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Пески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Карповское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А+В+С1- 2404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5238822"/>
                  </a:ext>
                </a:extLst>
              </a:tr>
              <a:tr h="2629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Песчаные лужки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Ресурсы кат. Р2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3484657"/>
                  </a:ext>
                </a:extLst>
              </a:tr>
              <a:tr h="128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Ресурсы кат. Р2 -          4 736,3 тыс.м3.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65241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936562"/>
              </p:ext>
            </p:extLst>
          </p:nvPr>
        </p:nvGraphicFramePr>
        <p:xfrm>
          <a:off x="6807912" y="46031"/>
          <a:ext cx="5238845" cy="655560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52644">
                  <a:extLst>
                    <a:ext uri="{9D8B030D-6E8A-4147-A177-3AD203B41FA5}">
                      <a16:colId xmlns:a16="http://schemas.microsoft.com/office/drawing/2014/main" val="3400676131"/>
                    </a:ext>
                  </a:extLst>
                </a:gridCol>
                <a:gridCol w="1060456">
                  <a:extLst>
                    <a:ext uri="{9D8B030D-6E8A-4147-A177-3AD203B41FA5}">
                      <a16:colId xmlns:a16="http://schemas.microsoft.com/office/drawing/2014/main" val="2370699965"/>
                    </a:ext>
                  </a:extLst>
                </a:gridCol>
                <a:gridCol w="2825745">
                  <a:extLst>
                    <a:ext uri="{9D8B030D-6E8A-4147-A177-3AD203B41FA5}">
                      <a16:colId xmlns:a16="http://schemas.microsoft.com/office/drawing/2014/main" val="3243537380"/>
                    </a:ext>
                  </a:extLst>
                </a:gridCol>
              </a:tblGrid>
              <a:tr h="111830">
                <a:tc rowSpan="1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Магматические породы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Карьер Яблочко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Категория Р2 – 122,8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858177305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Угдан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Р2 840,0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3267750288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Маккавеевский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Р1 200,0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3745446609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Антипихинское-2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Р2 - 2100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1726504729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Южножерейское-2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Р2-2600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1992783470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Нагорный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Р1-4700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2532782681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Ивановский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Р1-500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750076170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Верея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по категории С1-356,28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801752377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ПГСМ-69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по категории С1-854,998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2543301797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Верея-2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по категории С1-219,14 тыс. 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3521403129"/>
                  </a:ext>
                </a:extLst>
              </a:tr>
              <a:tr h="223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Домашний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по категории Р1-40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469828344"/>
                  </a:ext>
                </a:extLst>
              </a:tr>
              <a:tr h="223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Тургутуй-2     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 по категории Р1-1670 тыс.м3,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2799750848"/>
                  </a:ext>
                </a:extLst>
              </a:tr>
              <a:tr h="223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Яблоново-1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по категории Р3-300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1067355334"/>
                  </a:ext>
                </a:extLst>
              </a:tr>
              <a:tr h="223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Черновка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по категории Р2-300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2926810980"/>
                  </a:ext>
                </a:extLst>
              </a:tr>
              <a:tr h="335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Магматические породы (кварцевые порфириты)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Ерёминское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С2- 2719 тыс.м3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214134491"/>
                  </a:ext>
                </a:extLst>
              </a:tr>
              <a:tr h="335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Магматические породы (гранито-гнейсы)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Малый Красотун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Ресурсы кат. Р2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2568045038"/>
                  </a:ext>
                </a:extLst>
              </a:tr>
              <a:tr h="11183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Магматические породы (диориты)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ПГСМ-1 Лукия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кат. С2-932,8 тыс.м3.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541569042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Южножерейское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1144,032 тыс.м3 категория С1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743018935"/>
                  </a:ext>
                </a:extLst>
              </a:tr>
              <a:tr h="335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Магматические породы (граниты, гранито-гнейсы)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Падь Лапочкин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категории В - 751,2 тыс.м³; категории С1 - 2036 тыс.м³ принятые к сведению запасы по категории С2-811,5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3448145684"/>
                  </a:ext>
                </a:extLst>
              </a:tr>
              <a:tr h="223659">
                <a:tc rowSpan="1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Метаморфические породы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Тургутуй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по категории Р1-463,45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1156424888"/>
                  </a:ext>
                </a:extLst>
              </a:tr>
              <a:tr h="223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Осиновый 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по категории Р1 в количестве 3731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1465018735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Холэ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по категории С1-265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3766349387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Рушмалей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по категории С1-749,21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4080908401"/>
                  </a:ext>
                </a:extLst>
              </a:tr>
              <a:tr h="223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Доминант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 по категории Р1-2340,0 тыс.м3,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2742617464"/>
                  </a:ext>
                </a:extLst>
              </a:tr>
              <a:tr h="223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 по категории Р1-809,9 тыс.м3,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1671935168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Жипковщинский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 по категории С1-230,4 тыс.м3,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4160151389"/>
                  </a:ext>
                </a:extLst>
              </a:tr>
              <a:tr h="223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Эдельвейс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по категории Р1-32400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2694245386"/>
                  </a:ext>
                </a:extLst>
              </a:tr>
              <a:tr h="22365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Текстильщик 136 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 по категории Р1-15400 тыс.м3,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544649255"/>
                  </a:ext>
                </a:extLst>
              </a:tr>
              <a:tr h="11183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Застепинский  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по категории С1-331,95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3179744591"/>
                  </a:ext>
                </a:extLst>
              </a:tr>
              <a:tr h="223659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Придорожный 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прогнозные ресурсы по категории Р1-776,23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3979246256"/>
                  </a:ext>
                </a:extLst>
              </a:tr>
              <a:tr h="2236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Метаморфические породы (мрамор)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Оленгуйское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С2 – 655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931956073"/>
                  </a:ext>
                </a:extLst>
              </a:tr>
              <a:tr h="447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Метаморфические породы (</a:t>
                      </a: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кристал-ие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сланцы)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Придорожный карьер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категории С2 242,76 тыс.м3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28" marR="34528" marT="0" marB="0"/>
                </a:tc>
                <a:extLst>
                  <a:ext uri="{0D108BD9-81ED-4DB2-BD59-A6C34878D82A}">
                    <a16:rowId xmlns:a16="http://schemas.microsoft.com/office/drawing/2014/main" val="425446465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2084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12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7835" y="136472"/>
            <a:ext cx="5526322" cy="796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Санаторно-курортная 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«карта»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78507" y="0"/>
            <a:ext cx="314243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020945" y="0"/>
            <a:ext cx="3154680" cy="6858000"/>
          </a:xfrm>
          <a:prstGeom prst="rect">
            <a:avLst/>
          </a:prstGeom>
          <a:solidFill>
            <a:srgbClr val="1E82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14157" y="542924"/>
            <a:ext cx="1781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«КУКА»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28985" y="585306"/>
            <a:ext cx="2946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«КАРПОВКА»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06492" y="1534151"/>
            <a:ext cx="31546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Профиль: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Болезни органов пищеварения, эндо-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криной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системы, педиатрия.</a:t>
            </a:r>
          </a:p>
          <a:p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Лечение: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Физиотерапия, бальнеотерапия, грязелечение, теплолечение,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натуро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-терапия, лечебная физкультура, диетотерапия, массаж. </a:t>
            </a:r>
          </a:p>
          <a:p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Особенности: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Живописная горно-таежная местность, санаторий находится на южных предгорьях Яблоневого хребта в долине реки Кислый Ключ, на высоте 790 м над уровнем моря. Для лечения используют мало минеральную питьевую воду и сульфидную иловую грязь.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Читинский район, 70 км к юго-	западу от Читы. Из города 	можно доехать на автобусе 	109а.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+ 7 (3022) 35-70-72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+ 7 (3022) 35-62-82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(3022)  37-03-40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sankuka@mail.ru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61172" y="1534258"/>
            <a:ext cx="31546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Профиль: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Заболевания опорно-двигательного аппарата, сердечно-сосудистой системы, дыхательных путей, коррекции веса. </a:t>
            </a:r>
          </a:p>
          <a:p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Лечение: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Физиотерапия, грязелечение, водо-лечение, лечебная физкультура, рефлексотерапия,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озоно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-терапия, криотерапия, фитотерапия, диета-терапия, массаж. </a:t>
            </a:r>
          </a:p>
          <a:p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Особенности: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восстановительной медицины и реабилитации расположен в густом сосновом бору на высоте 900 м над уровнем моря. Для лечебных процедур используются грязи озера Угдан и Мертвого моря, так же есть соляная пещера, полезная для детей, которые часто болеют респираторными заболеваниями  или страдают от бронхиальной астмы. </a:t>
            </a:r>
          </a:p>
          <a:p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Читинский район, поселок 	Карповка, в 30 км к северу от 	Читы.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+ 7(3022) 50-02-08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6" y="3845499"/>
            <a:ext cx="3227889" cy="21519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117" y="5793809"/>
            <a:ext cx="369545" cy="3695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687" y="6242919"/>
            <a:ext cx="369545" cy="3695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612" y="4831742"/>
            <a:ext cx="447375" cy="4473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564" y="5650214"/>
            <a:ext cx="414610" cy="414610"/>
          </a:xfrm>
          <a:prstGeom prst="rect">
            <a:avLst/>
          </a:prstGeom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" y="1273261"/>
            <a:ext cx="3233609" cy="21557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User\Pictures\ку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12526" y="1273261"/>
            <a:ext cx="2308366" cy="21557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71709" y="3232404"/>
            <a:ext cx="2047176" cy="393192"/>
          </a:xfrm>
          <a:prstGeom prst="rect">
            <a:avLst/>
          </a:prstGeom>
          <a:solidFill>
            <a:srgbClr val="284E52"/>
          </a:solidFill>
          <a:ln>
            <a:solidFill>
              <a:srgbClr val="284E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E5C3C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1935" y="5792512"/>
            <a:ext cx="2904643" cy="393192"/>
          </a:xfrm>
          <a:prstGeom prst="rect">
            <a:avLst/>
          </a:prstGeom>
          <a:solidFill>
            <a:srgbClr val="284E52"/>
          </a:solidFill>
          <a:ln>
            <a:solidFill>
              <a:srgbClr val="284E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E5C3C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04764" y="3136612"/>
            <a:ext cx="1781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«КУКА»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1709" y="5705036"/>
            <a:ext cx="2946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«КАРПОВКА»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4" descr="C:\Users\User\Pictures\карп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073" y="3845323"/>
            <a:ext cx="2324523" cy="2152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102084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13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5" y="138262"/>
            <a:ext cx="4939481" cy="7409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инфраструктура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246412"/>
              </p:ext>
            </p:extLst>
          </p:nvPr>
        </p:nvGraphicFramePr>
        <p:xfrm>
          <a:off x="532832" y="1324133"/>
          <a:ext cx="5656953" cy="97332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4408446">
                  <a:extLst>
                    <a:ext uri="{9D8B030D-6E8A-4147-A177-3AD203B41FA5}">
                      <a16:colId xmlns:a16="http://schemas.microsoft.com/office/drawing/2014/main" val="1580739638"/>
                    </a:ext>
                  </a:extLst>
                </a:gridCol>
                <a:gridCol w="1248507">
                  <a:extLst>
                    <a:ext uri="{9D8B030D-6E8A-4147-A177-3AD203B41FA5}">
                      <a16:colId xmlns:a16="http://schemas.microsoft.com/office/drawing/2014/main" val="1891617529"/>
                    </a:ext>
                  </a:extLst>
                </a:gridCol>
              </a:tblGrid>
              <a:tr h="1263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9670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Общеобразовательные организации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7604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Дошкольные общеобразовательные организации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3491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Учреждения дополнительного образования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459630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844723"/>
              </p:ext>
            </p:extLst>
          </p:nvPr>
        </p:nvGraphicFramePr>
        <p:xfrm>
          <a:off x="532832" y="2691638"/>
          <a:ext cx="10835622" cy="14715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538508">
                  <a:extLst>
                    <a:ext uri="{9D8B030D-6E8A-4147-A177-3AD203B41FA5}">
                      <a16:colId xmlns:a16="http://schemas.microsoft.com/office/drawing/2014/main" val="21791543"/>
                    </a:ext>
                  </a:extLst>
                </a:gridCol>
                <a:gridCol w="940777">
                  <a:extLst>
                    <a:ext uri="{9D8B030D-6E8A-4147-A177-3AD203B41FA5}">
                      <a16:colId xmlns:a16="http://schemas.microsoft.com/office/drawing/2014/main" val="3603276743"/>
                    </a:ext>
                  </a:extLst>
                </a:gridCol>
                <a:gridCol w="2356337">
                  <a:extLst>
                    <a:ext uri="{9D8B030D-6E8A-4147-A177-3AD203B41FA5}">
                      <a16:colId xmlns:a16="http://schemas.microsoft.com/office/drawing/2014/main" val="3147808501"/>
                    </a:ext>
                  </a:extLst>
                </a:gridCol>
              </a:tblGrid>
              <a:tr h="254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сентября 2024 года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5825941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 дошкольного возраста (от 1 года до 7 лет)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8 249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4854073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детей дошкольным образованием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3922029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дошкольных образовательных организаций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4210909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обучающихся общеобразовательных школ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0166721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общеобразовательных школ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40682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8" y="4581128"/>
            <a:ext cx="3212326" cy="21713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5405" y="4581128"/>
            <a:ext cx="3888126" cy="2171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72" y="4581128"/>
            <a:ext cx="3656310" cy="21713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14"/>
          <a:stretch/>
        </p:blipFill>
        <p:spPr bwMode="auto">
          <a:xfrm>
            <a:off x="6306039" y="707269"/>
            <a:ext cx="2907732" cy="17783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025" y="710796"/>
            <a:ext cx="2741813" cy="1774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345123" y="6044606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14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5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5" y="138262"/>
            <a:ext cx="4939481" cy="7409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инфраструктура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pic>
        <p:nvPicPr>
          <p:cNvPr id="4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1"/>
          <a:stretch/>
        </p:blipFill>
        <p:spPr bwMode="auto">
          <a:xfrm>
            <a:off x="3178560" y="3030638"/>
            <a:ext cx="2644225" cy="18260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8560" y="4965165"/>
            <a:ext cx="2626732" cy="1629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60" y="1171726"/>
            <a:ext cx="2626732" cy="17504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146" y="1171725"/>
            <a:ext cx="2432239" cy="17504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04" y="3030638"/>
            <a:ext cx="2434781" cy="1826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Скругленный прямоугольник 10">
            <a:extLst/>
          </p:cNvPr>
          <p:cNvSpPr/>
          <p:nvPr/>
        </p:nvSpPr>
        <p:spPr>
          <a:xfrm>
            <a:off x="8804213" y="374149"/>
            <a:ext cx="2933518" cy="1208465"/>
          </a:xfrm>
          <a:prstGeom prst="roundRect">
            <a:avLst/>
          </a:prstGeom>
          <a:solidFill>
            <a:schemeClr val="bg1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дополнительного образования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охвачено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6 127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ребенка)</a:t>
            </a:r>
          </a:p>
        </p:txBody>
      </p:sp>
      <p:sp>
        <p:nvSpPr>
          <p:cNvPr id="12" name="Скругленный прямоугольник 11">
            <a:extLst/>
          </p:cNvPr>
          <p:cNvSpPr/>
          <p:nvPr/>
        </p:nvSpPr>
        <p:spPr>
          <a:xfrm>
            <a:off x="394627" y="1596110"/>
            <a:ext cx="2160588" cy="901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школьных музеев</a:t>
            </a:r>
          </a:p>
        </p:txBody>
      </p:sp>
      <p:sp>
        <p:nvSpPr>
          <p:cNvPr id="13" name="Скругленный прямоугольник 12">
            <a:extLst/>
          </p:cNvPr>
          <p:cNvSpPr/>
          <p:nvPr/>
        </p:nvSpPr>
        <p:spPr>
          <a:xfrm>
            <a:off x="9226887" y="2007724"/>
            <a:ext cx="2160588" cy="900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российских движений школьников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>
            <a:extLst/>
          </p:cNvPr>
          <p:cNvSpPr/>
          <p:nvPr/>
        </p:nvSpPr>
        <p:spPr>
          <a:xfrm>
            <a:off x="394627" y="2710657"/>
            <a:ext cx="2160588" cy="100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кружков робототехники</a:t>
            </a:r>
          </a:p>
        </p:txBody>
      </p:sp>
      <p:sp>
        <p:nvSpPr>
          <p:cNvPr id="15" name="Скругленный прямоугольник 14">
            <a:extLst/>
          </p:cNvPr>
          <p:cNvSpPr/>
          <p:nvPr/>
        </p:nvSpPr>
        <p:spPr>
          <a:xfrm>
            <a:off x="9226888" y="3080651"/>
            <a:ext cx="2160587" cy="100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 российских движений детей и молодежи</a:t>
            </a:r>
            <a:endParaRPr lang="ru-RU" sz="15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>
            <a:extLst/>
          </p:cNvPr>
          <p:cNvSpPr/>
          <p:nvPr/>
        </p:nvSpPr>
        <p:spPr>
          <a:xfrm>
            <a:off x="396215" y="3957102"/>
            <a:ext cx="2159000" cy="100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149 </a:t>
            </a:r>
            <a:r>
              <a:rPr lang="ru-RU" sz="15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детских общественных организаций и объединений</a:t>
            </a:r>
          </a:p>
        </p:txBody>
      </p:sp>
      <p:sp>
        <p:nvSpPr>
          <p:cNvPr id="17" name="Скругленный прямоугольник 16">
            <a:extLst/>
          </p:cNvPr>
          <p:cNvSpPr/>
          <p:nvPr/>
        </p:nvSpPr>
        <p:spPr>
          <a:xfrm>
            <a:off x="9228475" y="4218389"/>
            <a:ext cx="2160588" cy="100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916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кружков различной направленности</a:t>
            </a:r>
          </a:p>
        </p:txBody>
      </p:sp>
      <p:sp>
        <p:nvSpPr>
          <p:cNvPr id="18" name="Скругленный прямоугольник 17">
            <a:extLst/>
          </p:cNvPr>
          <p:cNvSpPr/>
          <p:nvPr/>
        </p:nvSpPr>
        <p:spPr>
          <a:xfrm>
            <a:off x="396215" y="5124656"/>
            <a:ext cx="2159000" cy="100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отрядов «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Юнармии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9" name="Скругленный прямоугольник 18">
            <a:extLst/>
          </p:cNvPr>
          <p:cNvSpPr/>
          <p:nvPr/>
        </p:nvSpPr>
        <p:spPr>
          <a:xfrm>
            <a:off x="9226887" y="5399267"/>
            <a:ext cx="2160588" cy="100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 волонтёрских объединений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09" y="4967974"/>
            <a:ext cx="2460575" cy="16262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02084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15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2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5" y="138262"/>
            <a:ext cx="4939481" cy="7409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инфраструктура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Культура и спорт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graphicFrame>
        <p:nvGraphicFramePr>
          <p:cNvPr id="4" name="Таблица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637656"/>
              </p:ext>
            </p:extLst>
          </p:nvPr>
        </p:nvGraphicFramePr>
        <p:xfrm>
          <a:off x="153135" y="4646494"/>
          <a:ext cx="5922350" cy="201612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629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спортивных сооружений - всего,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16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</a:t>
                      </a:r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стадионы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спортивные залы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плоскостные спортивные сооружения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спортивные сооружения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4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детских юношеских спортивных школ (ДЮСШ)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занимающихся в ДЮСШ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520247"/>
              </p:ext>
            </p:extLst>
          </p:nvPr>
        </p:nvGraphicFramePr>
        <p:xfrm>
          <a:off x="6275704" y="774428"/>
          <a:ext cx="5508625" cy="142716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187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9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домов культуры, клубов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мест в домах культуры, клубах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3 097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библиотек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муниципальных образовательных учреждений дополнительного образования детей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6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памятников истории и культуры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8" y="1326639"/>
            <a:ext cx="2238373" cy="1491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71" y="2893350"/>
            <a:ext cx="2987056" cy="1678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8" y="2893009"/>
            <a:ext cx="2238373" cy="1678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64" y="1326638"/>
            <a:ext cx="2238371" cy="1491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311" y="2450409"/>
            <a:ext cx="2609572" cy="1957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1"/>
          <a:stretch/>
        </p:blipFill>
        <p:spPr>
          <a:xfrm>
            <a:off x="6275704" y="4558925"/>
            <a:ext cx="2998388" cy="17715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04" y="2450409"/>
            <a:ext cx="2998388" cy="1957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4" b="4722"/>
          <a:stretch/>
        </p:blipFill>
        <p:spPr>
          <a:xfrm>
            <a:off x="9433680" y="4571789"/>
            <a:ext cx="2602452" cy="1749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11280359" y="6238037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16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5" y="138262"/>
            <a:ext cx="4939481" cy="7409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инфраструктура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67" y="110180"/>
            <a:ext cx="5215303" cy="2198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5344" y="2424437"/>
            <a:ext cx="2940199" cy="19593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7" name="Схема 6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4152993041"/>
              </p:ext>
            </p:extLst>
          </p:nvPr>
        </p:nvGraphicFramePr>
        <p:xfrm>
          <a:off x="316514" y="1429011"/>
          <a:ext cx="568863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23080"/>
              </p:ext>
            </p:extLst>
          </p:nvPr>
        </p:nvGraphicFramePr>
        <p:xfrm>
          <a:off x="102084" y="4270589"/>
          <a:ext cx="6268925" cy="184506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691606">
                  <a:extLst>
                    <a:ext uri="{9D8B030D-6E8A-4147-A177-3AD203B41FA5}">
                      <a16:colId xmlns:a16="http://schemas.microsoft.com/office/drawing/2014/main" val="430837943"/>
                    </a:ext>
                  </a:extLst>
                </a:gridCol>
                <a:gridCol w="1692694">
                  <a:extLst>
                    <a:ext uri="{9D8B030D-6E8A-4147-A177-3AD203B41FA5}">
                      <a16:colId xmlns:a16="http://schemas.microsoft.com/office/drawing/2014/main" val="3727004920"/>
                    </a:ext>
                  </a:extLst>
                </a:gridCol>
                <a:gridCol w="884625">
                  <a:extLst>
                    <a:ext uri="{9D8B030D-6E8A-4147-A177-3AD203B41FA5}">
                      <a16:colId xmlns:a16="http://schemas.microsoft.com/office/drawing/2014/main" val="2175205877"/>
                    </a:ext>
                  </a:extLst>
                </a:gridCol>
              </a:tblGrid>
              <a:tr h="275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503459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больничных учреждений - всего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4900737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больничных коек, всего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314519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т.ч. круглосуточного стационара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8001405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 «ГУЗ Читинская ЦРБ» - всего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посещений в смену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707515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врачей - всего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3789164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444951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младшего медицинского персонала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1145683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/>
          <a:srcRect l="34944" t="19061" r="12771" b="11263"/>
          <a:stretch/>
        </p:blipFill>
        <p:spPr>
          <a:xfrm>
            <a:off x="6535344" y="4499071"/>
            <a:ext cx="2940199" cy="2127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40418" t="18909" r="12574" b="15514"/>
          <a:stretch/>
        </p:blipFill>
        <p:spPr>
          <a:xfrm>
            <a:off x="9609991" y="2424437"/>
            <a:ext cx="2435471" cy="19343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r="3233"/>
          <a:stretch/>
        </p:blipFill>
        <p:spPr bwMode="auto">
          <a:xfrm>
            <a:off x="9609990" y="4499071"/>
            <a:ext cx="2453055" cy="21278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2084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17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0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90610" y="261924"/>
            <a:ext cx="6509511" cy="513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Транспортная инфраструктура и связь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5051" y="1232325"/>
            <a:ext cx="62764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Читинский район пересекают федеральные трассы Иркутск – Чита (М-55), Чита – Забайкальск (А-166), и транспортная магистраль Чита – Хабаровск («Амур») с глубоким обходом г. Читы. Краевая автодорога Улан-Удэ-Романовка-Чита соединяет Читу с северо-западными территориями района и далее с республикой Бурятия. Местными и краевыми автодорогами соединены все населенные пункты и формируемые зоны отдыха.</a:t>
            </a:r>
            <a:endParaRPr lang="ru-RU" sz="1400" dirty="0"/>
          </a:p>
        </p:txBody>
      </p:sp>
      <p:pic>
        <p:nvPicPr>
          <p:cNvPr id="9" name="Picture 7" descr="ÐÐ°ÑÑÐ¸Ð½ÐºÐ¸ Ð¿Ð¾ Ð·Ð°Ð¿ÑÐ¾ÑÑ ÑÐ¾ÑÐ¾ Ð°ÑÑÐ¾Ð¿Ð¾ÑÑ ÑÐ¸ÑÐ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6233" y="2684879"/>
            <a:ext cx="4186518" cy="271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5401875"/>
            <a:ext cx="648148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В г. Чите, административным центре муниципального района «Читинский район» и Забайкальского края, имеется международный аэропорт федерального значения, который связывает краевой центр более чем с 20 городами России и зарубежья, имеет потенциальную возможность обслуживания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кроссполярных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воздушных маршрутов между Северной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Америковй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Северо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- и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Юго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- Восточной Азией.</a:t>
            </a:r>
            <a:endParaRPr lang="ru-RU" sz="1400" dirty="0"/>
          </a:p>
        </p:txBody>
      </p:sp>
      <p:pic>
        <p:nvPicPr>
          <p:cNvPr id="11" name="Picture 3" descr="ÐÐ°ÑÑÐ¸Ð½ÐºÐ¸ Ð¿Ð¾ Ð·Ð°Ð¿ÑÐ¾ÑÑ ÑÐ¾ÑÐ¾ Ð¶ÐµÐ»ÐµÐ·Ð½Ð°Ñ Ð´Ð¾ÑÐ¾Ð³Ð° Ð·Ð°Ð±Ð°Ð¹ÐºÐ°Ð»ÑÑÐºÐ¾Ð³Ð¾ ÐºÑÐ°Ñ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19077" y="249347"/>
            <a:ext cx="3502516" cy="192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681665" y="2390900"/>
            <a:ext cx="5192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По территории района проходит Забайкальская железнодорожная магистраль в составе 180 км основных и 165 подъездных и станционных путей, 12 железнодорожных станций, максимальная пропускная способность – 50 пар поездов в сутки.</a:t>
            </a:r>
            <a:endParaRPr lang="ru-RU" sz="1400" dirty="0"/>
          </a:p>
        </p:txBody>
      </p:sp>
      <p:pic>
        <p:nvPicPr>
          <p:cNvPr id="13" name="Picture 6" descr="C:\1 МОИ ДОКУМЕНТЫ\Инвестиционный паспорт\ФОто\Многогранные-опоры-радиорелейной-и-сотовой-связи---РС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5317" y="3575921"/>
            <a:ext cx="2002560" cy="156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4" name="Picture 8" descr="C:\1 МОИ ДОКУМЕНТЫ\Инвестиционный паспорт\ФОто\ростелеком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51227" y="3575921"/>
            <a:ext cx="1558671" cy="155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707315" y="5286166"/>
            <a:ext cx="52533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Услуги электросвязи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на территории муниципального района «Читинский район» оказывает Забайкальский ПАО «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Ростелеком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zh-CN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sz="1400" b="1" dirty="0" smtClean="0">
                <a:latin typeface="Times New Roman" pitchFamily="18" charset="0"/>
                <a:cs typeface="Times New Roman" pitchFamily="18" charset="0"/>
              </a:rPr>
              <a:t>Сотовая связь </a:t>
            </a: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имеется в 55 населенных пунктах. Четыре населенных пункта обслуживаются сотовой связью в тестовом режиме посредством </a:t>
            </a:r>
            <a:r>
              <a:rPr lang="ru-RU" altLang="zh-CN" sz="1400" dirty="0" err="1" smtClean="0">
                <a:latin typeface="Times New Roman" pitchFamily="18" charset="0"/>
                <a:cs typeface="Times New Roman" pitchFamily="18" charset="0"/>
              </a:rPr>
              <a:t>фемтосот</a:t>
            </a: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zh-CN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157108" y="610177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18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4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420100" y="4373563"/>
            <a:ext cx="36576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«Меркурий» - ст. Лесная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420100" y="5094288"/>
            <a:ext cx="3656013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Центр МТТО -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Жипковщина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455025" y="5824538"/>
            <a:ext cx="3656013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ТеплоРемСтрой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с. Новая Кука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4488" y="1943100"/>
            <a:ext cx="3657600" cy="51752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СПК Борзя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Атамановка</a:t>
            </a:r>
          </a:p>
        </p:txBody>
      </p:sp>
      <p:sp>
        <p:nvSpPr>
          <p:cNvPr id="6" name="AutoShape 2" descr="https://stavels.ru/wp-content/uploads/2021/09/ozp.jpg"/>
          <p:cNvSpPr>
            <a:spLocks noChangeAspect="1" noChangeArrowheads="1"/>
          </p:cNvSpPr>
          <p:nvPr/>
        </p:nvSpPr>
        <p:spPr bwMode="auto">
          <a:xfrm>
            <a:off x="5943600" y="3289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51799" y="2246234"/>
            <a:ext cx="1590982" cy="16146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58065" y="3695591"/>
            <a:ext cx="676715" cy="573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13737" y="3725865"/>
            <a:ext cx="426757" cy="4511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53238" y="3942396"/>
            <a:ext cx="609653" cy="5608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78512" y="3860851"/>
            <a:ext cx="926672" cy="10729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81272" y="4735602"/>
            <a:ext cx="993897" cy="12010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50652" y="5346865"/>
            <a:ext cx="890093" cy="10607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7211" y="3547646"/>
            <a:ext cx="609653" cy="384081"/>
          </a:xfrm>
          <a:prstGeom prst="rect">
            <a:avLst/>
          </a:prstGeom>
        </p:spPr>
      </p:pic>
      <p:pic>
        <p:nvPicPr>
          <p:cNvPr id="15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3665538"/>
            <a:ext cx="155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30413" y="3524003"/>
            <a:ext cx="993734" cy="7498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80617" y="3008823"/>
            <a:ext cx="1005927" cy="6279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85251" y="2121049"/>
            <a:ext cx="1048603" cy="8169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32958" y="2766523"/>
            <a:ext cx="609653" cy="5121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21286" y="2461362"/>
            <a:ext cx="1127858" cy="10546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89154" y="2699602"/>
            <a:ext cx="487722" cy="4633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74475" y="2514705"/>
            <a:ext cx="999831" cy="118882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10856" y="3553165"/>
            <a:ext cx="1048603" cy="114005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26296" y="3382626"/>
            <a:ext cx="621846" cy="9266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29601" y="4116553"/>
            <a:ext cx="1018120" cy="2987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90002" y="3851718"/>
            <a:ext cx="627942" cy="40846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58694" y="3461496"/>
            <a:ext cx="445047" cy="4999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94516" y="3505853"/>
            <a:ext cx="377985" cy="20118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17032" y="3403659"/>
            <a:ext cx="298730" cy="16460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86978" y="3636405"/>
            <a:ext cx="207282" cy="213378"/>
          </a:xfrm>
          <a:prstGeom prst="rect">
            <a:avLst/>
          </a:prstGeom>
        </p:spPr>
      </p:pic>
      <p:sp>
        <p:nvSpPr>
          <p:cNvPr id="31" name="TextBox 34"/>
          <p:cNvSpPr txBox="1">
            <a:spLocks noChangeArrowheads="1"/>
          </p:cNvSpPr>
          <p:nvPr/>
        </p:nvSpPr>
        <p:spPr bwMode="auto">
          <a:xfrm>
            <a:off x="6713538" y="1943100"/>
            <a:ext cx="1168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/>
              <a:t>СП Шишкинское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99238" y="3159125"/>
            <a:ext cx="1269899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+mn-lt"/>
              </a:rPr>
              <a:t>СП</a:t>
            </a: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100" b="1" dirty="0">
                <a:latin typeface="+mn-lt"/>
              </a:rPr>
              <a:t>Новотроицкое</a:t>
            </a:r>
          </a:p>
        </p:txBody>
      </p:sp>
      <p:sp>
        <p:nvSpPr>
          <p:cNvPr id="33" name="TextBox 36"/>
          <p:cNvSpPr txBox="1">
            <a:spLocks noChangeArrowheads="1"/>
          </p:cNvSpPr>
          <p:nvPr/>
        </p:nvSpPr>
        <p:spPr bwMode="auto">
          <a:xfrm>
            <a:off x="7173404" y="3792589"/>
            <a:ext cx="1308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 dirty="0"/>
              <a:t>СП </a:t>
            </a:r>
            <a:r>
              <a:rPr lang="ru-RU" altLang="ru-RU" sz="800" b="1" dirty="0" err="1"/>
              <a:t>Маккавеевское</a:t>
            </a:r>
            <a:endParaRPr lang="ru-RU" altLang="ru-RU" sz="800" b="1" dirty="0"/>
          </a:p>
        </p:txBody>
      </p:sp>
      <p:sp>
        <p:nvSpPr>
          <p:cNvPr id="34" name="TextBox 38"/>
          <p:cNvSpPr txBox="1">
            <a:spLocks noChangeArrowheads="1"/>
          </p:cNvSpPr>
          <p:nvPr/>
        </p:nvSpPr>
        <p:spPr bwMode="auto">
          <a:xfrm flipH="1">
            <a:off x="6651625" y="4194512"/>
            <a:ext cx="14922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700" b="1" dirty="0"/>
              <a:t>СП Александровское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05413" y="5754688"/>
            <a:ext cx="281463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latin typeface="+mn-lt"/>
              </a:rPr>
              <a:t>СП Ленинское</a:t>
            </a:r>
          </a:p>
        </p:txBody>
      </p:sp>
      <p:sp>
        <p:nvSpPr>
          <p:cNvPr id="36" name="TextBox 40"/>
          <p:cNvSpPr txBox="1">
            <a:spLocks noChangeArrowheads="1"/>
          </p:cNvSpPr>
          <p:nvPr/>
        </p:nvSpPr>
        <p:spPr bwMode="auto">
          <a:xfrm>
            <a:off x="5691188" y="5181600"/>
            <a:ext cx="2058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/>
              <a:t>СП Оленгуйское</a:t>
            </a:r>
          </a:p>
        </p:txBody>
      </p:sp>
      <p:sp>
        <p:nvSpPr>
          <p:cNvPr id="37" name="TextBox 41"/>
          <p:cNvSpPr txBox="1">
            <a:spLocks noChangeArrowheads="1"/>
          </p:cNvSpPr>
          <p:nvPr/>
        </p:nvSpPr>
        <p:spPr bwMode="auto">
          <a:xfrm>
            <a:off x="5895975" y="4410075"/>
            <a:ext cx="12811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700" b="1"/>
              <a:t>СП Елизаветинское</a:t>
            </a:r>
          </a:p>
        </p:txBody>
      </p:sp>
      <p:sp>
        <p:nvSpPr>
          <p:cNvPr id="38" name="TextBox 42"/>
          <p:cNvSpPr txBox="1">
            <a:spLocks noChangeArrowheads="1"/>
          </p:cNvSpPr>
          <p:nvPr/>
        </p:nvSpPr>
        <p:spPr bwMode="auto">
          <a:xfrm>
            <a:off x="6711950" y="3821113"/>
            <a:ext cx="1031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/>
              <a:t>ГП Новокручининское</a:t>
            </a:r>
          </a:p>
        </p:txBody>
      </p:sp>
      <p:sp>
        <p:nvSpPr>
          <p:cNvPr id="39" name="TextBox 43"/>
          <p:cNvSpPr txBox="1">
            <a:spLocks noChangeArrowheads="1"/>
          </p:cNvSpPr>
          <p:nvPr/>
        </p:nvSpPr>
        <p:spPr bwMode="auto">
          <a:xfrm>
            <a:off x="6429375" y="3565525"/>
            <a:ext cx="21732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/>
              <a:t>ГП Атамановское</a:t>
            </a:r>
          </a:p>
        </p:txBody>
      </p:sp>
      <p:sp>
        <p:nvSpPr>
          <p:cNvPr id="40" name="TextBox 44"/>
          <p:cNvSpPr txBox="1">
            <a:spLocks noChangeArrowheads="1"/>
          </p:cNvSpPr>
          <p:nvPr/>
        </p:nvSpPr>
        <p:spPr bwMode="auto">
          <a:xfrm>
            <a:off x="5621338" y="3733800"/>
            <a:ext cx="1828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/>
              <a:t>СП Сивяковское</a:t>
            </a:r>
          </a:p>
        </p:txBody>
      </p:sp>
      <p:sp>
        <p:nvSpPr>
          <p:cNvPr id="41" name="TextBox 45"/>
          <p:cNvSpPr txBox="1">
            <a:spLocks noChangeArrowheads="1"/>
          </p:cNvSpPr>
          <p:nvPr/>
        </p:nvSpPr>
        <p:spPr bwMode="auto">
          <a:xfrm>
            <a:off x="6205538" y="2894013"/>
            <a:ext cx="19637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600" b="1"/>
              <a:t>СП Смоленское</a:t>
            </a:r>
          </a:p>
        </p:txBody>
      </p:sp>
      <p:sp>
        <p:nvSpPr>
          <p:cNvPr id="42" name="TextBox 46"/>
          <p:cNvSpPr txBox="1">
            <a:spLocks noChangeArrowheads="1"/>
          </p:cNvSpPr>
          <p:nvPr/>
        </p:nvSpPr>
        <p:spPr bwMode="auto">
          <a:xfrm>
            <a:off x="5611813" y="2179638"/>
            <a:ext cx="1030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/>
              <a:t>СП Верх-Читинское</a:t>
            </a:r>
          </a:p>
        </p:txBody>
      </p:sp>
      <p:sp>
        <p:nvSpPr>
          <p:cNvPr id="43" name="TextBox 47"/>
          <p:cNvSpPr txBox="1">
            <a:spLocks noChangeArrowheads="1"/>
          </p:cNvSpPr>
          <p:nvPr/>
        </p:nvSpPr>
        <p:spPr bwMode="auto">
          <a:xfrm>
            <a:off x="5005388" y="2619375"/>
            <a:ext cx="3200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/>
              <a:t>СП Арахлейское</a:t>
            </a:r>
          </a:p>
        </p:txBody>
      </p:sp>
      <p:sp>
        <p:nvSpPr>
          <p:cNvPr id="44" name="TextBox 48"/>
          <p:cNvSpPr txBox="1">
            <a:spLocks noChangeArrowheads="1"/>
          </p:cNvSpPr>
          <p:nvPr/>
        </p:nvSpPr>
        <p:spPr bwMode="auto">
          <a:xfrm>
            <a:off x="5656263" y="2794000"/>
            <a:ext cx="43148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 dirty="0"/>
              <a:t>СП Угданское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754688" y="3352800"/>
            <a:ext cx="406082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latin typeface="+mn-lt"/>
              </a:rPr>
              <a:t>СП</a:t>
            </a:r>
            <a:r>
              <a:rPr lang="ru-RU" sz="8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800" b="1" dirty="0" err="1">
                <a:latin typeface="+mn-lt"/>
              </a:rPr>
              <a:t>Засопкинское</a:t>
            </a:r>
            <a:endParaRPr lang="ru-RU" sz="800" b="1" dirty="0">
              <a:latin typeface="+mn-lt"/>
            </a:endParaRPr>
          </a:p>
        </p:txBody>
      </p:sp>
      <p:sp>
        <p:nvSpPr>
          <p:cNvPr id="46" name="TextBox 50"/>
          <p:cNvSpPr txBox="1">
            <a:spLocks noChangeArrowheads="1"/>
          </p:cNvSpPr>
          <p:nvPr/>
        </p:nvSpPr>
        <p:spPr bwMode="auto">
          <a:xfrm>
            <a:off x="5527675" y="3475038"/>
            <a:ext cx="35575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/>
              <a:t>СП Колочнинское</a:t>
            </a:r>
          </a:p>
        </p:txBody>
      </p:sp>
      <p:sp>
        <p:nvSpPr>
          <p:cNvPr id="47" name="TextBox 51"/>
          <p:cNvSpPr txBox="1">
            <a:spLocks noChangeArrowheads="1"/>
          </p:cNvSpPr>
          <p:nvPr/>
        </p:nvSpPr>
        <p:spPr bwMode="auto">
          <a:xfrm>
            <a:off x="5573712" y="3694043"/>
            <a:ext cx="22939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/>
              <a:t>СП Домнинское</a:t>
            </a:r>
          </a:p>
        </p:txBody>
      </p:sp>
      <p:sp>
        <p:nvSpPr>
          <p:cNvPr id="48" name="TextBox 52"/>
          <p:cNvSpPr txBox="1">
            <a:spLocks noChangeArrowheads="1"/>
          </p:cNvSpPr>
          <p:nvPr/>
        </p:nvSpPr>
        <p:spPr bwMode="auto">
          <a:xfrm>
            <a:off x="4297363" y="3101975"/>
            <a:ext cx="987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 b="1"/>
              <a:t>СП Беклемишевское</a:t>
            </a:r>
          </a:p>
        </p:txBody>
      </p:sp>
      <p:sp>
        <p:nvSpPr>
          <p:cNvPr id="49" name="TextBox 53"/>
          <p:cNvSpPr txBox="1">
            <a:spLocks noChangeArrowheads="1"/>
          </p:cNvSpPr>
          <p:nvPr/>
        </p:nvSpPr>
        <p:spPr bwMode="auto">
          <a:xfrm>
            <a:off x="4089400" y="3940175"/>
            <a:ext cx="963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/>
              <a:t>СП Сохондинское</a:t>
            </a:r>
          </a:p>
        </p:txBody>
      </p:sp>
      <p:sp>
        <p:nvSpPr>
          <p:cNvPr id="50" name="TextBox 54"/>
          <p:cNvSpPr txBox="1">
            <a:spLocks noChangeArrowheads="1"/>
          </p:cNvSpPr>
          <p:nvPr/>
        </p:nvSpPr>
        <p:spPr bwMode="auto">
          <a:xfrm>
            <a:off x="5099050" y="4175125"/>
            <a:ext cx="20383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/>
              <a:t>СП Леснинское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75275" y="3930650"/>
            <a:ext cx="1192213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latin typeface="+mn-lt"/>
              </a:rPr>
              <a:t>СП</a:t>
            </a:r>
            <a:r>
              <a:rPr lang="ru-RU" sz="9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900" b="1" dirty="0" err="1">
                <a:latin typeface="+mn-lt"/>
              </a:rPr>
              <a:t>Новокукинское</a:t>
            </a:r>
            <a:endParaRPr lang="ru-RU" sz="900" b="1" dirty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29817" y="3469572"/>
            <a:ext cx="24892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+mn-lt"/>
              </a:rPr>
              <a:t>СП</a:t>
            </a:r>
            <a:r>
              <a:rPr lang="ru-RU" sz="10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000" b="1" dirty="0" err="1">
                <a:latin typeface="+mn-lt"/>
              </a:rPr>
              <a:t>Ингодинское</a:t>
            </a:r>
            <a:endParaRPr lang="ru-RU" sz="1000" b="1" dirty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11675" y="3738563"/>
            <a:ext cx="3106738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+mn-lt"/>
              </a:rPr>
              <a:t>СП</a:t>
            </a:r>
            <a:r>
              <a:rPr lang="ru-RU" sz="10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000" b="1" dirty="0" err="1">
                <a:latin typeface="+mn-lt"/>
              </a:rPr>
              <a:t>Яблоновское</a:t>
            </a:r>
            <a:endParaRPr lang="ru-RU" sz="1000" b="1" dirty="0">
              <a:latin typeface="+mn-lt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403350" y="962172"/>
            <a:ext cx="4503738" cy="890587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TextBox 59"/>
          <p:cNvSpPr txBox="1">
            <a:spLocks noChangeArrowheads="1"/>
          </p:cNvSpPr>
          <p:nvPr/>
        </p:nvSpPr>
        <p:spPr bwMode="auto">
          <a:xfrm>
            <a:off x="1486943" y="910438"/>
            <a:ext cx="4319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ресурсоснабжающих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28613" y="2530475"/>
            <a:ext cx="3656012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Новокручининское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Новокручининское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00038" y="3251200"/>
            <a:ext cx="3656012" cy="6127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ДомуВид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Новокручининское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17500" y="3932238"/>
            <a:ext cx="3656013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«Универсал - Мастер» - с. Домна, с. Верх - Чита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363538" y="4637088"/>
            <a:ext cx="3656012" cy="61436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МП ЖКХ «Атамановское»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Атамановка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8353425" y="1243013"/>
            <a:ext cx="3656013" cy="234791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«Гермес» - с. Ингода,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Новокручининское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Колочное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 Новотроицк, с. Елизаветино, с. Беклемишево,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Иргень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 Яблоново,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с.Сивяково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с.Бургень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с.Арахлей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с.Шишкино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с.Маккаввеево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с.Новая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Кука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8420100" y="3665538"/>
            <a:ext cx="3656013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Чернавский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с. Ингода;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с.Верх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Нарым 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354013" y="5308600"/>
            <a:ext cx="3657600" cy="8794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«Регион» - с. Карповка,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Сохондо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 Беклемишево,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375650" y="517525"/>
            <a:ext cx="36576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Маккавеево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415925" y="6229350"/>
            <a:ext cx="3656013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УК «Комфорт» -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Засопка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 Ингода.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2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16268" y="501965"/>
            <a:ext cx="1980496" cy="2565503"/>
          </a:xfrm>
          <a:prstGeom prst="rect">
            <a:avLst/>
          </a:prstGeom>
          <a:ln>
            <a:noFill/>
          </a:ln>
        </p:spPr>
      </p:pic>
      <p:sp>
        <p:nvSpPr>
          <p:cNvPr id="66" name="TextBox 34"/>
          <p:cNvSpPr txBox="1">
            <a:spLocks noChangeArrowheads="1"/>
          </p:cNvSpPr>
          <p:nvPr/>
        </p:nvSpPr>
        <p:spPr bwMode="auto">
          <a:xfrm>
            <a:off x="6707223" y="2085976"/>
            <a:ext cx="11945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 dirty="0"/>
              <a:t>СП Шишкинское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90611" y="136979"/>
            <a:ext cx="4996952" cy="5256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1388476" y="6229350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19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8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1612784264_102-p-goluboi-fon-abstraktsiya-vektor-1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8032" y="0"/>
            <a:ext cx="4283968" cy="449999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413885" y="0"/>
            <a:ext cx="2285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24381" y="617350"/>
            <a:ext cx="8486490" cy="6063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Обращение главы муниципального района 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«Читинский район»…………………………………………..…3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Обращение председателя Совета муниципального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«Читинский район»……………………………………5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Общая информация……………………………………………..7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Демография………………………………………………….…..8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Рынок труда…………………………………………………………………...9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Водные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ресурсы………………………………………………………….10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Земельные ресурсы…………………………………………………………………..11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Минерально-сырьевые ресурсы……………………………………………………..12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Санаторно-курортная «карта»…………………………………………………………...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инфраструктура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……………………………………………………………..14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Транспортная инфраструктура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…………………………………………………………...18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 и связь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…………………………………………………………….19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Финансовая деятельность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………………………………………………………………………....22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Сельское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…………………………………………………………………………..…….24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Малый и средний бизнес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……………………………………………………………...…………...25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малого и среднего предпринимательства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……………………………………...….....26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поддержка инвестиционной деятельности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……………………………..…...…27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……………………………………………………………….…...…29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Инвестиционные проекты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………………………………………………………………….....……31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Реестр свободных инфраструктурных площадок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………………………………………...……….38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12985" y="6035814"/>
            <a:ext cx="548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365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696551" y="5665788"/>
            <a:ext cx="434975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701" name="Прямоугольник 15"/>
          <p:cNvSpPr>
            <a:spLocks noChangeArrowheads="1"/>
          </p:cNvSpPr>
          <p:nvPr/>
        </p:nvSpPr>
        <p:spPr bwMode="auto">
          <a:xfrm>
            <a:off x="773113" y="5067300"/>
            <a:ext cx="2046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УТИЛИЗАЦИЯ </a:t>
            </a:r>
            <a:r>
              <a:rPr lang="ru-RU" altLang="zh-CN" sz="1800" b="1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ОТХОДОВ</a:t>
            </a:r>
          </a:p>
        </p:txBody>
      </p:sp>
      <p:sp>
        <p:nvSpPr>
          <p:cNvPr id="29702" name="AutoShape 2" descr="https://stavels.ru/wp-content/uploads/2021/09/ozp.jp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819400" y="2684463"/>
            <a:ext cx="400050" cy="92392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795463" y="3646488"/>
            <a:ext cx="2655887" cy="1228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котельных установки</a:t>
            </a:r>
          </a:p>
        </p:txBody>
      </p:sp>
      <p:pic>
        <p:nvPicPr>
          <p:cNvPr id="29708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2679700"/>
            <a:ext cx="40163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Прямоугольник 20"/>
          <p:cNvSpPr>
            <a:spLocks noChangeArrowheads="1"/>
          </p:cNvSpPr>
          <p:nvPr/>
        </p:nvSpPr>
        <p:spPr bwMode="auto">
          <a:xfrm>
            <a:off x="3672738" y="5637213"/>
            <a:ext cx="4397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выполнен ремонт 558 м. сетей </a:t>
            </a:r>
            <a:r>
              <a:rPr lang="ru-RU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тепловодоснабжения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составляет 3 % от общей протяженности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28750" y="879230"/>
            <a:ext cx="9713913" cy="16115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Жилищно-коммунального хозяйства Читинского района составляет:</a:t>
            </a:r>
          </a:p>
        </p:txBody>
      </p:sp>
      <p:pic>
        <p:nvPicPr>
          <p:cNvPr id="2971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75" y="2690813"/>
            <a:ext cx="40163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860925" y="3619500"/>
            <a:ext cx="2654300" cy="1230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сетей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тепловодоснабжения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17,59 км., износ – 80%</a:t>
            </a:r>
          </a:p>
        </p:txBody>
      </p:sp>
      <p:pic>
        <p:nvPicPr>
          <p:cNvPr id="29713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81" y="4951413"/>
            <a:ext cx="4032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7883525" y="3646488"/>
            <a:ext cx="2911475" cy="1228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 водоисточников</a:t>
            </a:r>
          </a:p>
        </p:txBody>
      </p:sp>
      <p:pic>
        <p:nvPicPr>
          <p:cNvPr id="29715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910138"/>
            <a:ext cx="28511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6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9"/>
          <a:stretch>
            <a:fillRect/>
          </a:stretch>
        </p:blipFill>
        <p:spPr bwMode="auto">
          <a:xfrm>
            <a:off x="8562975" y="4986338"/>
            <a:ext cx="285591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065665" y="88133"/>
            <a:ext cx="4996952" cy="5974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1405451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20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33587" r="20196" b="35432"/>
          <a:stretch/>
        </p:blipFill>
        <p:spPr bwMode="auto">
          <a:xfrm>
            <a:off x="968873" y="2567252"/>
            <a:ext cx="4901250" cy="140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65665" y="204593"/>
            <a:ext cx="4974651" cy="6218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6" name="Прямоугольник 10"/>
          <p:cNvSpPr>
            <a:spLocks noChangeArrowheads="1"/>
          </p:cNvSpPr>
          <p:nvPr/>
        </p:nvSpPr>
        <p:spPr bwMode="auto">
          <a:xfrm>
            <a:off x="611211" y="1332310"/>
            <a:ext cx="56165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b="1" dirty="0"/>
              <a:t>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Организации и индивидуальные предприниматели, оказывающие услуги сбора, вывоза и размещения отходов производства и потребления:</a:t>
            </a:r>
            <a:endParaRPr lang="ru-RU" altLang="ru-RU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754879" y="4288037"/>
            <a:ext cx="53292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егиональный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оператор</a:t>
            </a:r>
          </a:p>
          <a:p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Волощук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Е.М. – по договору с ООО «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Олерон+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zh-CN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altLang="zh-CN" dirty="0" err="1">
                <a:latin typeface="Times New Roman" pitchFamily="18" charset="0"/>
                <a:cs typeface="Times New Roman" pitchFamily="18" charset="0"/>
              </a:rPr>
              <a:t>Голянова</a:t>
            </a:r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 С.Н.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– по договору с ООО «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Олерон+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zh-CN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zh-CN" dirty="0" err="1">
                <a:latin typeface="Times New Roman" pitchFamily="18" charset="0"/>
                <a:cs typeface="Times New Roman" pitchFamily="18" charset="0"/>
              </a:rPr>
              <a:t>Автолидер</a:t>
            </a:r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– по договору с ООО «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Олерон+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zh-C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37" y="204594"/>
            <a:ext cx="4417904" cy="29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3026" t="29560" r="40938" b="28325"/>
          <a:stretch/>
        </p:blipFill>
        <p:spPr>
          <a:xfrm>
            <a:off x="6993837" y="3420208"/>
            <a:ext cx="4453748" cy="29278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388476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21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4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65665" y="116898"/>
            <a:ext cx="4447113" cy="487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Финансовая деятельность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10255" y="631543"/>
            <a:ext cx="9532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бюджета муниципального района «Читинский район»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месяцев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84572661"/>
              </p:ext>
            </p:extLst>
          </p:nvPr>
        </p:nvGraphicFramePr>
        <p:xfrm>
          <a:off x="2174129" y="1361731"/>
          <a:ext cx="8869122" cy="4774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04690" y="5951371"/>
            <a:ext cx="11993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Налоговые и неналоговые доходы муниципального района «Читинский район»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за 2024 год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870 168,43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388476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22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8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65665" y="116898"/>
            <a:ext cx="4447113" cy="487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Финансовая деятельность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36573" y="721735"/>
            <a:ext cx="98339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Муниципальный район «Читинский район» благодаря расположению административного центра в г. Чите, обладает развитой системой финансовых институтов:</a:t>
            </a:r>
          </a:p>
          <a:p>
            <a:pPr algn="just"/>
            <a:endParaRPr lang="ru-RU" alt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42096" y="1606914"/>
            <a:ext cx="2088232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Филиалы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банков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74344" y="1606914"/>
            <a:ext cx="2088232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Страховые компании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06592" y="1606914"/>
            <a:ext cx="2088232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Инвестиционные компании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638840" y="1606914"/>
            <a:ext cx="2088232" cy="8640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Лизинговые компании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ÐÐ°ÑÑÐ¸Ð½ÐºÐ¸ Ð¿Ð¾ Ð·Ð°Ð¿ÑÐ¾ÑÑ ÑÐ¾ÑÐ¾ Ð·Ð½Ð°ÑÐ¾Ðº Ð°ÑÐ± Ð±Ð°Ð½Ð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6100" y="2745407"/>
            <a:ext cx="6477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ÐÐ°ÑÑÐ¸Ð½ÐºÐ¸ Ð¿Ð¾ Ð·Ð°Ð¿ÑÐ¾ÑÑ ÑÐ¾ÑÐ¾ Ð·Ð½Ð°ÑÐ¾Ðº ÑÐ¾ÑÑÐµÐ»ÑÑÐ¾Ð· Ð±Ð°Ð½Ð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1790" y="2920977"/>
            <a:ext cx="9366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ÐÐ°ÑÑÐ¸Ð½ÐºÐ¸ Ð¿Ð¾ Ð·Ð°Ð¿ÑÐ¾ÑÑ ÑÐ¾ÑÐ¾ Ð·Ð½Ð°ÑÐ¾Ðº Ð¿Ð¾Ð¹Ð´ÐµÐ¼ Ð±Ð°Ð½Ð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8715" y="3378579"/>
            <a:ext cx="8016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ÐÐ°ÑÑÐ¸Ð½ÐºÐ¸ Ð¿Ð¾ Ð·Ð°Ð¿ÑÐ¾ÑÑ ÑÐ¾ÑÐ¾ Ð·Ð½Ð°ÑÐ¾Ðº ÑÐ±ÐµÑ Ð±Ð°Ð½Ð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7558" y="4031379"/>
            <a:ext cx="622315" cy="64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ÐÐ°ÑÑÐ¸Ð½ÐºÐ¸ Ð¿Ð¾ Ð·Ð°Ð¿ÑÐ¾ÑÑ ÑÐ¾ÑÐ¾ Ð·Ð½Ð°ÑÐ¾Ðº Ð²ÑÐ± Ð±Ð°Ð½Ð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4863" y="3948251"/>
            <a:ext cx="7556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ÐÐ°ÑÑÐ¸Ð½ÐºÐ¸ Ð¿Ð¾ Ð·Ð°Ð¿ÑÐ¾ÑÑ ÑÐ¾ÑÐ¾ Ð·Ð½Ð°ÑÐ¾Ðº Ð¾ÑÐºÑÑÑÐ¸Ðµ Ð±Ð°Ð½Ðº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19646" y="4607443"/>
            <a:ext cx="7207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ÐÐ°ÑÑÐ¸Ð½ÐºÐ¸ Ð¿Ð¾ Ð·Ð°Ð¿ÑÐ¾ÑÑ ÑÐ¾ÑÐ¾ Ð·Ð½Ð°ÑÐ¾Ðº ÑÐ¾Ð²ÐºÐ¾Ð¼ Ð±Ð°Ð½Ðº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0037" y="5265093"/>
            <a:ext cx="7191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 descr="ÐÐ°ÑÑÐ¸Ð½ÐºÐ¸ Ð¿Ð¾ Ð·Ð°Ð¿ÑÐ¾ÑÑ ÑÐ¾ÑÐ¾ Ð·Ð½Ð°ÑÐ¾Ðº Ð¼ÑÑ Ð±Ð°Ð½Ðº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10240" y="5141432"/>
            <a:ext cx="5762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C:\Users\User\Pictures\1605733943_kak-rabotaet-pochta-bank-v-novogodnie-prazdniki-2021-god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69324" y="5211482"/>
            <a:ext cx="2914068" cy="1505372"/>
          </a:xfrm>
          <a:prstGeom prst="rect">
            <a:avLst/>
          </a:prstGeom>
          <a:noFill/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4030328" y="2550648"/>
            <a:ext cx="0" cy="39330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235685" y="2550648"/>
            <a:ext cx="55154" cy="39330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8" descr="ÐÐ°ÑÑÐ¸Ð½ÐºÐ¸ Ð¿Ð¾ Ð·Ð°Ð¿ÑÐ¾ÑÑ ÑÐ¾ÑÐ¾ Ð·Ð½Ð°ÑÐ¾Ðº Ð°Ð»ÑÑÐ°ÑÑÑÐ°ÑÐ¾Ð²Ð°Ð½Ð¸Ð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63367" y="2810815"/>
            <a:ext cx="10795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4" descr="ÐÐ°ÑÑÐ¸Ð½ÐºÐ¸ Ð¿Ð¾ Ð·Ð°Ð¿ÑÐ¾ÑÑ ÑÐ¾ÑÐ¾  ÑÐ¾ÑÑÑÑÐ°Ñ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83447" y="3242863"/>
            <a:ext cx="8636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2" descr="ÐÐ°ÑÑÐ¸Ð½ÐºÐ¸ Ð¿Ð¾ Ð·Ð°Ð¿ÑÐ¾ÑÑ ÑÐ¾ÑÐ¾ Ð·Ð½Ð°ÑÐ¾Ðº Ð³Ð¾ÑÑÑÑÐ°Ñ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03327" y="3386879"/>
            <a:ext cx="10080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6" descr="ÐÐ°ÑÑÐ¸Ð½ÐºÐ¸ Ð¿Ð¾ Ð·Ð°Ð¿ÑÐ¾ÑÑ ÑÐ¾ÑÐ¾  Ð²Ð¾ÐµÐ½Ð½Ð°Ñ ÑÑÑÐ°ÑÐ¾Ð²Ð°Ñ ÐºÐ¾Ð¼Ð¿Ð°Ð½Ð¸Ñ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211439" y="4016805"/>
            <a:ext cx="863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0" descr="ÐÐ°ÑÑÐ¸Ð½ÐºÐ¸ Ð¿Ð¾ Ð·Ð°Ð¿ÑÐ¾ÑÑ ÑÐ¾ÑÐ¾ Ð·Ð½Ð°ÑÐ¾Ðº Ð¼Ð¾ÑÐºÐ¾Ð²ÑÐºÐ°Ñ ÑÑÑÐ°ÑÐ¾Ð²Ð°Ñ ÐºÐ¾Ð¼Ð¿Ð°Ð½Ð¸Ñ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00308" y="4507644"/>
            <a:ext cx="9350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 descr="https://sun6-21.userapi.com/s/v1/ig2/0nXbf2Knj4-ShBEWWLnCYe6_eyv0gKNlRC4fsx6gokPIkt5O7tcyYq2JPy3ETq2bIPpv8rWn8WrqMy9Pyp8P6Sro.jpg?size=799x799&amp;quality=95&amp;crop=200,0,799,799&amp;ava=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305324" y="4953963"/>
            <a:ext cx="769715" cy="769715"/>
          </a:xfrm>
          <a:prstGeom prst="rect">
            <a:avLst/>
          </a:prstGeom>
          <a:noFill/>
        </p:spPr>
      </p:pic>
      <p:pic>
        <p:nvPicPr>
          <p:cNvPr id="29" name="Picture 11" descr="https://pentest.ntc-vulkan.ru/wp-content/uploads/2020/05/20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171158" y="5171089"/>
            <a:ext cx="851248" cy="851248"/>
          </a:xfrm>
          <a:prstGeom prst="rect">
            <a:avLst/>
          </a:prstGeom>
          <a:noFill/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8553739" y="2527949"/>
            <a:ext cx="85101" cy="37452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8" descr="ÐÐ°ÑÑÐ¸Ð½ÐºÐ¸ Ð¿Ð¾ Ð·Ð°Ð¿ÑÐ¾ÑÑ ÑÐ¾ÑÐ¾  Ð·Ð°Ð±Ð°Ð¹ÐºÐ°Ð»Ð¸Ð½Ð²ÐµÑÑÑÐµÑÐ²Ð¸Ñ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667857" y="3469952"/>
            <a:ext cx="1737064" cy="63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4" descr="ÐÐ°ÑÑÐ¸Ð½ÐºÐ¸ Ð¿Ð¾ Ð·Ð°Ð¿ÑÐ¾ÑÑ Ð·Ð°Ð±Ð°Ð¹ÐºÐ°Ð»ÑÑÐºÐ°Ñ Ð»Ð¸Ð·Ð¸Ð½Ð³Ð¾Ð²Ð°Ñ ÐºÐ¾Ð¼Ð¿Ð°Ð½Ð¸Ñ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924439" y="2809958"/>
            <a:ext cx="1179246" cy="66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3" descr="https://filearchive.cnews.ru/img/book/2022/05/06/sberlizing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9610677" y="3641271"/>
            <a:ext cx="1355049" cy="682156"/>
          </a:xfrm>
          <a:prstGeom prst="rect">
            <a:avLst/>
          </a:prstGeom>
          <a:noFill/>
        </p:spPr>
      </p:pic>
      <p:pic>
        <p:nvPicPr>
          <p:cNvPr id="38" name="Picture 15" descr="https://moscow.truck-planet.com/upload/iblock/f8c/f8c07dd89b23af272bd83a6859560e06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924439" y="4488303"/>
            <a:ext cx="1443330" cy="531739"/>
          </a:xfrm>
          <a:prstGeom prst="rect">
            <a:avLst/>
          </a:prstGeom>
          <a:noFill/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89" y="2783983"/>
            <a:ext cx="1991074" cy="45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1388476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23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6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5665" y="116898"/>
            <a:ext cx="3506335" cy="487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20962" y="185648"/>
            <a:ext cx="2464072" cy="18722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Производство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продукции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животноводства: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молока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8444.1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тонн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яиц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11897.5 тыс.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штук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скота и птицы на убой в живом весе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1 770.5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тонн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194843598"/>
              </p:ext>
            </p:extLst>
          </p:nvPr>
        </p:nvGraphicFramePr>
        <p:xfrm>
          <a:off x="6858180" y="3047182"/>
          <a:ext cx="4835942" cy="3705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6858179" y="2131363"/>
            <a:ext cx="4989638" cy="77780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Читинский район занял:</a:t>
            </a:r>
          </a:p>
          <a:p>
            <a:pPr algn="ctr">
              <a:defRPr/>
            </a:pPr>
            <a:r>
              <a:rPr lang="ru-RU" sz="1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Забайкальском крае по производству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яиц</a:t>
            </a:r>
          </a:p>
          <a:p>
            <a:pPr lvl="0" algn="ctr">
              <a:defRPr/>
            </a:pPr>
            <a:r>
              <a:rPr lang="ru-RU" sz="12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место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Забайкальском крае по убою скота и птицы в живом весе</a:t>
            </a:r>
          </a:p>
          <a:p>
            <a:pPr lvl="0" algn="ctr">
              <a:defRPr/>
            </a:pPr>
            <a:r>
              <a:rPr lang="ru-RU" sz="12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место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Забайкальском крае по производству молока</a:t>
            </a:r>
          </a:p>
        </p:txBody>
      </p:sp>
      <p:graphicFrame>
        <p:nvGraphicFramePr>
          <p:cNvPr id="16" name="Таблица 6">
            <a:extLst>
              <a:ext uri="{FF2B5EF4-FFF2-40B4-BE49-F238E27FC236}">
                <a16:creationId xmlns:a16="http://schemas.microsoft.com/office/drawing/2014/main" id="{E0A866B2-5E1D-4F72-9935-376065294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514120"/>
              </p:ext>
            </p:extLst>
          </p:nvPr>
        </p:nvGraphicFramePr>
        <p:xfrm>
          <a:off x="1209715" y="806380"/>
          <a:ext cx="4764774" cy="1872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4774">
                  <a:extLst>
                    <a:ext uri="{9D8B030D-6E8A-4147-A177-3AD203B41FA5}">
                      <a16:colId xmlns:a16="http://schemas.microsoft.com/office/drawing/2014/main" val="2360640534"/>
                    </a:ext>
                  </a:extLst>
                </a:gridCol>
              </a:tblGrid>
              <a:tr h="402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сельскохозяйственная организация: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590495"/>
                  </a:ext>
                </a:extLst>
              </a:tr>
              <a:tr h="33658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производственных кооперативов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94893"/>
                  </a:ext>
                </a:extLst>
              </a:tr>
              <a:tr h="33658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обществ с ограниченной ответственностью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239640"/>
                  </a:ext>
                </a:extLst>
              </a:tr>
              <a:tr h="45989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сельскохозяйственных потребительских кооперативов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609731"/>
                  </a:ext>
                </a:extLst>
              </a:tr>
              <a:tr h="33658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 КФХ и 19000 ЛПХ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196745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02505457"/>
              </p:ext>
            </p:extLst>
          </p:nvPr>
        </p:nvGraphicFramePr>
        <p:xfrm>
          <a:off x="804612" y="2909164"/>
          <a:ext cx="5051065" cy="3658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292360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24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5" y="116898"/>
            <a:ext cx="4236097" cy="487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Малый и средний бизнес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82415834"/>
              </p:ext>
            </p:extLst>
          </p:nvPr>
        </p:nvGraphicFramePr>
        <p:xfrm>
          <a:off x="4824046" y="728695"/>
          <a:ext cx="7367954" cy="529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78923012"/>
              </p:ext>
            </p:extLst>
          </p:nvPr>
        </p:nvGraphicFramePr>
        <p:xfrm>
          <a:off x="253023" y="1581313"/>
          <a:ext cx="4571023" cy="3228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388476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25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5" y="116898"/>
            <a:ext cx="4236097" cy="487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Малый и средний бизнес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6862" y="1467911"/>
            <a:ext cx="11139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494005"/>
              </p:ext>
            </p:extLst>
          </p:nvPr>
        </p:nvGraphicFramePr>
        <p:xfrm>
          <a:off x="1331546" y="3516234"/>
          <a:ext cx="9575800" cy="30099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158591">
                  <a:extLst>
                    <a:ext uri="{9D8B030D-6E8A-4147-A177-3AD203B41FA5}">
                      <a16:colId xmlns:a16="http://schemas.microsoft.com/office/drawing/2014/main" val="2303191509"/>
                    </a:ext>
                  </a:extLst>
                </a:gridCol>
                <a:gridCol w="3417209">
                  <a:extLst>
                    <a:ext uri="{9D8B030D-6E8A-4147-A177-3AD203B41FA5}">
                      <a16:colId xmlns:a16="http://schemas.microsoft.com/office/drawing/2014/main" val="2087584513"/>
                    </a:ext>
                  </a:extLst>
                </a:gridCol>
              </a:tblGrid>
              <a:tr h="2095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Информационно-консультативная поддержка для предпринимателей "Читинского района"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4844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предоставляемых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 за 2024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35314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консультационные услуг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684436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мероприятия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02853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комплексные услуги из них: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59114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и размещение наружной рекламы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24063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коуч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-сессия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06267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брендбука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857674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аудио-видео роликов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27607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регистрация товарного знака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732958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бизнес-планов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845901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работе в системе Меркурий, ХАССП (в 2024 году такой услуги не было)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94941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бизнес-тренинги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261148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настройка таргетированной рекламы (в 2024 году такой услуги не было)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67396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сертификация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824132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86862" y="2489153"/>
            <a:ext cx="114651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В течении 2024 года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Центром поддержки предпринимательства и Центром инноваций социальной сферы в части нефинансовой поддержки субъектов малого и среднего предпринимательства,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самозанятых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граждан и физических лиц, планирующих начать предпринимательскую деятельность предоставлены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166 услуг: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3"/>
          <a:stretch/>
        </p:blipFill>
        <p:spPr bwMode="auto">
          <a:xfrm>
            <a:off x="8369300" y="47523"/>
            <a:ext cx="3822700" cy="142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7243" y="1326573"/>
            <a:ext cx="10759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В Забайкальском крае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действует Центр поддержки предпринимательства (далее – Центр), где субъектам малого и среднего бизнеса оказывается информационно-консультативная поддержка.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450269" y="6172191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26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0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5" y="116898"/>
            <a:ext cx="9696120" cy="487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поддержка инвестиционной деятельности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0631" y="1145934"/>
            <a:ext cx="1078282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В муниципальном районе «Читинский район» действует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Положение о муниципальной поддержке инвестиционной деятельности в муниципальном районе «Читинский район»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 (решение Совета муниципального района «Читинский район» от 30 октября 2015 года № 185).</a:t>
            </a:r>
            <a:endParaRPr lang="ru-RU" altLang="zh-CN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47675" algn="just"/>
            <a:r>
              <a:rPr lang="ru-RU" altLang="zh-CN" sz="1600" u="sng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447675" algn="just"/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1) повышение инвестиционной активности и создания благоприятных условий для привлечения инвестиций в экономику района;</a:t>
            </a:r>
          </a:p>
          <a:p>
            <a:pPr indent="447675" algn="just"/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2) осуществления преобразований, необходимых для создания конкурентной среды в районе. </a:t>
            </a:r>
          </a:p>
          <a:p>
            <a:pPr indent="447675" algn="just"/>
            <a:r>
              <a:rPr lang="ru-RU" altLang="ru-RU" sz="1600" b="1" i="1" dirty="0" smtClean="0">
                <a:latin typeface="Times New Roman" pitchFamily="18" charset="0"/>
                <a:cs typeface="Times New Roman" pitchFamily="18" charset="0"/>
              </a:rPr>
              <a:t>Муниципальная поддержка инвесторов на территории муниципального района «Читинский район» осуществляется в следующих формах:</a:t>
            </a:r>
            <a:endParaRPr lang="ru-RU" altLang="zh-CN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47675" algn="just"/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1) предоставление льгот по аренде имущества, являющегося муниципальной собственностью муниципального района;</a:t>
            </a:r>
          </a:p>
          <a:p>
            <a:pPr indent="447675" algn="just"/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2) предоставление льгот по аренде земельных участков, государственная собственность на которые не разграничена, либо находящихся в муниципальной собственности района;</a:t>
            </a:r>
          </a:p>
          <a:p>
            <a:pPr indent="447675" algn="just"/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3) предоставление муниципальных гарантий по инвестиционным проектам за счет средств бюджета района;</a:t>
            </a:r>
          </a:p>
          <a:p>
            <a:pPr indent="447675" algn="just"/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4) предоставление инвесторам информационной и организационной поддержки;</a:t>
            </a:r>
          </a:p>
          <a:p>
            <a:pPr indent="447675" algn="just"/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5) субсидирование за счет средств бюджета района части процентной ставки за пользование кредитом (займом).</a:t>
            </a:r>
          </a:p>
          <a:p>
            <a:pPr algn="just"/>
            <a:endParaRPr lang="ru-RU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0631" y="5485620"/>
            <a:ext cx="10594689" cy="9935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57014" y="5566886"/>
            <a:ext cx="10488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По вопросам муниципальной поддержки Вы можете обратиться в «Отдел экономики и развития предпринимательства администрации муниципального района «Читинский район» по номеру телефона </a:t>
            </a:r>
            <a:r>
              <a:rPr lang="ru-RU" altLang="zh-CN" sz="1600" b="1" dirty="0">
                <a:latin typeface="Times New Roman" pitchFamily="18" charset="0"/>
                <a:cs typeface="Times New Roman" pitchFamily="18" charset="0"/>
              </a:rPr>
              <a:t>8(3022) 35-67-61 </a:t>
            </a:r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или лично по </a:t>
            </a:r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адресу: </a:t>
            </a:r>
            <a:r>
              <a:rPr lang="ru-RU" altLang="zh-CN" sz="1600" b="1" dirty="0">
                <a:latin typeface="Times New Roman" pitchFamily="18" charset="0"/>
                <a:cs typeface="Times New Roman" pitchFamily="18" charset="0"/>
              </a:rPr>
              <a:t>Забайкальский край, г. Чита, ул. Ленина, 157, </a:t>
            </a:r>
            <a:r>
              <a:rPr lang="ru-RU" altLang="zh-CN" sz="1600" b="1" dirty="0" err="1">
                <a:latin typeface="Times New Roman" pitchFamily="18" charset="0"/>
                <a:cs typeface="Times New Roman" pitchFamily="18" charset="0"/>
              </a:rPr>
              <a:t>каб</a:t>
            </a:r>
            <a:r>
              <a:rPr lang="ru-RU" altLang="zh-CN" sz="1600" b="1" dirty="0">
                <a:latin typeface="Times New Roman" pitchFamily="18" charset="0"/>
                <a:cs typeface="Times New Roman" pitchFamily="18" charset="0"/>
              </a:rPr>
              <a:t>. 37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388476" y="6125208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27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8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5" y="116898"/>
            <a:ext cx="9696120" cy="487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поддержка инвестиционной деятельности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1201" y="721735"/>
            <a:ext cx="110958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целях учета инвестиционных проектов, реализуемых на территории района, ведется реестр инвестиционных проектов района (далее – реестр). Ведение реестра осуществляет отдел экономики и развития предпринимательства Управления экономического развития администрации муниципального района «Читинский район».</a:t>
            </a:r>
          </a:p>
          <a:p>
            <a:pPr indent="447675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Запись в реестр в отношении субъектов инвестиционной деятельности- получателей муниципальной инвестиционной поддержки вносится в течение тридцати дней со дня принятия решения об оказании или о прекращении оказания муниципальной поддержки.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4767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01.01.2025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года в реестре инвестиционных проектов муниципального района «Читинский район» было внесено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инвестиционных проекта (из них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реализующихся, 8 перспективных,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идейных).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47675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содержащаяся в реестре, является открытой для ознакомления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447675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Ссылка на реестр «Инвестиционных проектов»: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docs.google.com/spreadsheets/d/1yAfP4zEDt4r3JYCbLQ4ClLa1lqMjw8OkIcbIA6M7kZU/edit?gid=0#gid=0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47675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0602" y="4249365"/>
            <a:ext cx="2545614" cy="1894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382" y="4249365"/>
            <a:ext cx="2907814" cy="18889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873" y="4249364"/>
            <a:ext cx="2836408" cy="18889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58611" y="6169118"/>
            <a:ext cx="2821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«Новое Беклемишево»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7070" y="6215285"/>
            <a:ext cx="2977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Глэмпинг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-парк «Дикий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Дада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«Эверест Плюс»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22414" y="6169118"/>
            <a:ext cx="2453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Эко-парк «Забайкалец» 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«Багратион»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98" y="4234305"/>
            <a:ext cx="2543695" cy="190403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180281" y="6199895"/>
            <a:ext cx="28502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Туристическая база «ДАЧА»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475331" y="6293557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28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1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5" y="116898"/>
            <a:ext cx="9696120" cy="9030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Действующие муниципальные программы на территории «Читинского района»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715" y="1326573"/>
            <a:ext cx="1209528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 (2021 – 2025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«Экономическое развитие муниципального района «Читинский район» (2021-2025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«Капитальный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общего имущества в многоквартирных, расположенных на территории муниципального района «Читинский район» на период (2014 - 2043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«Культура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Читинского района (2022 – 2026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«Развитие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и регулирование рынков сельскохозяйственной продукции, сырья и продовольствия</a:t>
            </a:r>
            <a:r>
              <a:rPr lang="ru-RU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2025- 2030 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«Формирование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городской среды на территории муниципального района «Читинский район» на 2022 – 2027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«Чистая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муниципального района «Читинский район» (2022-2027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«Развитие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 на территории муниципального района «Читинский район» (2022‑2026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«Модернизация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коммунальной инфраструктуры муниципального района «Читинский район» (2024-2028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«Обеспечение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молодых семей муниципального района «Читинский район» (2022-2027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«Поддержка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ориентированных некоммерческих организаций в муниципальном районе «Читинский район» на 2021-2025 годы»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388476" y="6167841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29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Инвестиционный климат\Паспорт\гла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5706" y="0"/>
            <a:ext cx="4739060" cy="6859305"/>
          </a:xfrm>
          <a:prstGeom prst="rect">
            <a:avLst/>
          </a:prstGeom>
          <a:noFill/>
        </p:spPr>
      </p:pic>
      <p:pic>
        <p:nvPicPr>
          <p:cNvPr id="3077" name="Picture 5" descr="C:\Users\User\Desktop\1663771486_7-phonoteka-org-p-pryamougolnik-bez-fona-krasivo-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5523" y="-838726"/>
            <a:ext cx="2160240" cy="324036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457471" y="171056"/>
            <a:ext cx="309634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Обращение главы муниципального района «Читинский район»</a:t>
            </a:r>
          </a:p>
          <a:p>
            <a:pPr algn="ctr"/>
            <a:r>
              <a:rPr lang="ru-RU" sz="15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В.Ю. Машукова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128449" y="623731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21777" y="6151419"/>
            <a:ext cx="548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3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" y="0"/>
            <a:ext cx="987713" cy="1121189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-275812" y="1108170"/>
            <a:ext cx="164528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0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Читинский район</a:t>
            </a:r>
            <a:endParaRPr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5" y="116898"/>
            <a:ext cx="9696120" cy="9030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Действующие муниципальные программы на территории «Читинского района»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916" y="1209675"/>
            <a:ext cx="1189013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общественного здоровья и развитие физической культуры и спорта на 2021 - 2025 годы» муниципального района «Читинский район»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Противодействие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табакокурению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злоупотреблению наркотиками, их незаконному обороту и алкоголизации населения в муниципальном районе «Читинский район» на 2021-2026 гг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на территории муниципального района «Читинский район» на 2021 - 2025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безнадзорности и правонарушений несовершеннолетних муниципального района «Читинский район» на 2021 -2025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развитие сельских территорий» на 2020-2025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дополнительного образования в муниципальном районе «Читинский район» в условиях реализации целевой модели развития региональной системы дополнительного образования Забайкальского края на 2021 – 2025годы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условий и охраны труда в муниципальном районе «Читинский район» (2021-2023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 муниципального район «Читинский район» на 2022 – 2028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муниципальной собственностью муниципального района «Читинский район» (2022-2028 годы)»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388476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30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6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5" y="116898"/>
            <a:ext cx="9696120" cy="9030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Действующие муниципальные программы на территории «Читинского района»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2384" y="1326573"/>
            <a:ext cx="113362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транспортной системы муниципального района «Читинский район» (2022-2027 годы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на территории муниципального района «Читинский район»»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территории от чрезвычайных ситуаций, обеспечение пожарной безопасности и безопасности людей на водных объектах муниципального района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Читинский район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террористической и экстремисткой деятельности на территории муниципального района «Читинский района» на 2024 – 2026 гг.»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реализации мер, направленных на укрепление межнационального и межконфессионального согласия, сохранение и развитие языков и культуры народов Российской Федерации, проживающих на территории муниципального района «Читинский район», социальную и культурную адаптацию мигрантов, профилактику межнациональных (межэтнических) конфликтов на 2025-2029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321068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31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4" y="116898"/>
            <a:ext cx="5324503" cy="487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Инвестиционные проекты 2024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graphicFrame>
        <p:nvGraphicFramePr>
          <p:cNvPr id="4" name="Таблица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623789"/>
              </p:ext>
            </p:extLst>
          </p:nvPr>
        </p:nvGraphicFramePr>
        <p:xfrm>
          <a:off x="1065664" y="721735"/>
          <a:ext cx="10970392" cy="579526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580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0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853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Разведение сельскохозяйственной птицы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сельскохозяйственной продукции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Читинский район, 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Беклемишево, с.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Иргень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проекта/инициатор проекта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«Новое Беклемишево»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адрес,телефон,факс,е-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Читинский район, с. Беклемишево, ул. Совхозная, д. 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5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Выход на рынок производителей сельскохозяйственной продукции Забайкальского края путем создания предприятия по выращиванию зерновых на территории опережающего развития «Забайкалье».</a:t>
                      </a:r>
                      <a:endParaRPr lang="ru-RU" altLang="zh-CN" sz="1200" b="1" kern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43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Проект направлен на: - на получение дохода от сельскохозяйственной деятельности, связанной с выращиванием зерновых: пшеницы, рапса, льна; - освоения залежных земель на территории Забайкальского края; - выход на целевые объемы валового сбора зерна; - достижение планового уровня рентабельности производства; - создание новых рабочих мест; - повышение уровня социально-экономического развития территории реализации проекта. 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8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(тыс. руб.)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3 766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привлечений инвестиций (источники инвестиций)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 поддержка, собственные средства,  льготное кредитование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8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8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8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8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1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указать площадь участка,кадастровый номер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6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возможности подключения  к 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сетям водо-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-и теплоснабжения: наличие технической возможности подключения к телефонной связи и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т.д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энергоснабжение, водоснабжение, теплоснабжение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1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Консультативная, нормативно-правовая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8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2084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32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3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4" y="116898"/>
            <a:ext cx="5324503" cy="487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Инвестиционные проекты 2024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graphicFrame>
        <p:nvGraphicFramePr>
          <p:cNvPr id="4" name="Таблица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699741"/>
              </p:ext>
            </p:extLst>
          </p:nvPr>
        </p:nvGraphicFramePr>
        <p:xfrm>
          <a:off x="1065663" y="721735"/>
          <a:ext cx="10874699" cy="604335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93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35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</a:t>
                      </a:r>
                      <a:r>
                        <a:rPr kumimoji="0" lang="ru-RU" sz="1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глемпинг</a:t>
                      </a: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парка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Деятельность кемпингов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Читинский район,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Ивано-Арахлейский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природный парк, оз. Большой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Ундугун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проекта/инициатор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«Эверест плюс»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адрес,телефон,факс,е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672000, Россия, Забайкальский край, Читинский район с. Смоленка, пер. Лунный 12, 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e-mail: 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fond-rfks@mail.ru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глемпинг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парка в экологически чистом районе –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Ивано-Арахлейском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природном парке – район озера Большой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Ундугун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4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Глемпинг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-парк предполагается разместить на берегу озера Большой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Ундугун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Ивано-Арахлейском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природном парке. Выбор месторасположения обусловлен наличием экологически чистой воды озера Большой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Ундугун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нетронутой цивилизацией природы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74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8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(тыс. руб.)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17,029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привлечений инвестиций (источники инвестиций)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 поддержка, собственные средства,  льготное кредитование, привлеченные средств партнеров-инвесторов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8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4,51 года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8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8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лет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8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8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6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указать площадь участка,кадастровый номер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843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возможности подключения  к сетям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водо-,энерго-и теплоснабжения: наличие технической возможности подключения к телефонной связи и т.д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энергоснабжение, водоснабжение, теплоснабжение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27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Консультативная, нормативно-правовая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36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 видеосопровождение,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фотографии (если есть-приложить)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8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2084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33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3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4" y="116898"/>
            <a:ext cx="5324503" cy="487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Инвестиционные проекты 2024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827761"/>
              </p:ext>
            </p:extLst>
          </p:nvPr>
        </p:nvGraphicFramePr>
        <p:xfrm>
          <a:off x="1065664" y="721735"/>
          <a:ext cx="10830328" cy="565511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240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0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64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Открытие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эко-парка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Открытие эко-парка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Читинский район, п. Забайкальский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проекта/инициатор проекта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«Багратион»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адрес,телефон,факс,е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672005, г. Чита, ул. Рахова, д. 98, кв. 43, 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e-mail: igarkvadrat@mail.ru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экологического  парка «Забайкалец»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Туристическо-рекрационного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комплекса</a:t>
                      </a:r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«ЭКОПАРК - «Забайкалец»</a:t>
                      </a:r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Территории 3-х дальневосточных гектарах на удаленности 10 км. от г. Чита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5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(тыс. руб.)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7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привлечений инвестиций (источники инвестиций)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 поддержка, собственные средства,  льготное кредитование, привлеченные средств партнеров-инвесторов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года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лет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</a:t>
                      </a: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7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указать площадь участка,кадастровый номер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534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возможности подключения  к сетям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водо-,энерго-и теплоснабжения: наличие технической возможности подключения к телефонной связи и т.д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энергоснабжение, водоснабжение, теплоснабжение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28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Консультативная, нормативно-правовая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37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 видеосопровождение,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фотографии (если есть-приложить)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8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2084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34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5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5664" y="116898"/>
            <a:ext cx="5324503" cy="487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Инвестиционные проекты 2024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graphicFrame>
        <p:nvGraphicFramePr>
          <p:cNvPr id="5" name="Таблица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171590"/>
              </p:ext>
            </p:extLst>
          </p:nvPr>
        </p:nvGraphicFramePr>
        <p:xfrm>
          <a:off x="1065664" y="721735"/>
          <a:ext cx="10487428" cy="609768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074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3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7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Открытие санаторно-курортного комплекса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Открытие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санаторно-куротного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комлекса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Читинский район, п. Кука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проекта/инициатор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«Здравницы Забайкалья»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адрес,телефон,факс,е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672525, Забайкальский край, Читинский район, с. Кука, ул. Курортная, д. 36, ИНН 7524188553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Открытие санаторно-курортного комплекса «Кука»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Открытие  учреждения санаторно-курортного, оздоровительного, отдыха и туризма в 2022 г.                2023-2027 гг. - достижение плановых показателей инвестиционного проекта.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(тыс. руб.)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522,06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привлечений инвестиций (источники инвестиций)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 поддержка, собственные средства,  льготное кредитование, привлеченные средств партнеров-инвесторов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35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указать площадь участка,кадастровый номер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19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возможности подключения  к сетям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водо-,энерго-и теплоснабжения: наличие технической возможности подключения к телефонной связи и т.д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энергоснабжение, водоснабжение, теплоснабжение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6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Консультативная, нормативно-правовая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 видеосопровождение,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фотографии (если есть-приложить)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2084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35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4" y="116898"/>
            <a:ext cx="5324503" cy="487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Инвестиционные проекты 2024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graphicFrame>
        <p:nvGraphicFramePr>
          <p:cNvPr id="4" name="Таблица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666986"/>
              </p:ext>
            </p:extLst>
          </p:nvPr>
        </p:nvGraphicFramePr>
        <p:xfrm>
          <a:off x="1065664" y="813229"/>
          <a:ext cx="10874290" cy="587173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261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2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9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Открытие санаторно-курортного комплекса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Производство хлебобулочных и мучных кондитерских изделий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Читинский район, с. Новая Кука, </a:t>
                      </a:r>
                      <a:r>
                        <a:rPr lang="ru-RU" sz="1200" dirty="0" err="1" smtClean="0">
                          <a:latin typeface="Times New Roman"/>
                          <a:ea typeface="Times New Roman"/>
                        </a:rPr>
                        <a:t>мкр.ЗПФ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, 68/1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проекта/инициатор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Черепанов А.В.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адрес,телефон,факс,е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Читинский район, с. Новая Кука, ул. Набережная, д.15, кв. 2, 914-512-78-58, </a:t>
                      </a:r>
                      <a:r>
                        <a:rPr lang="en-US" sz="1200" u="sng" dirty="0" err="1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hlinkClick r:id="rId3"/>
                        </a:rPr>
                        <a:t>cherepanov</a:t>
                      </a:r>
                      <a:r>
                        <a:rPr lang="ru-RU" sz="1200" u="sng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hlinkClick r:id="rId3"/>
                        </a:rPr>
                        <a:t>_</a:t>
                      </a:r>
                      <a:r>
                        <a:rPr lang="en-US" sz="1200" u="sng" dirty="0" err="1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hlinkClick r:id="rId3"/>
                        </a:rPr>
                        <a:t>alexey</a:t>
                      </a:r>
                      <a:r>
                        <a:rPr lang="ru-RU" sz="1200" u="sng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hlinkClick r:id="rId3"/>
                        </a:rPr>
                        <a:t>83@</a:t>
                      </a:r>
                      <a:r>
                        <a:rPr lang="en-US" sz="1200" u="sng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hlinkClick r:id="rId3"/>
                        </a:rPr>
                        <a:t>mail</a:t>
                      </a:r>
                      <a:r>
                        <a:rPr lang="ru-RU" sz="1200" u="sng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hlinkClick r:id="rId3"/>
                        </a:rPr>
                        <a:t>.</a:t>
                      </a:r>
                      <a:r>
                        <a:rPr lang="en-US" sz="1200" u="sng" dirty="0" err="1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hlinkClick r:id="rId3"/>
                        </a:rPr>
                        <a:t>ru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Строительство хлебопекарни, увеличение производства, создание рабочих мест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Приобретение оборудования, строительство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(тыс. руб.)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привлечений инвестиций (источники инвестиций)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 поддержка, собственные средства,  льготное 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кредитование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года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9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указать площадь участка,кадастровый номер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783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возможности подключения  к сетям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водо-,энерго-и теплоснабжения: наличие технической возможности подключения к телефонной связи и т.д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энергоснабжение, водоснабжение, теплоснабжение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4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Консультативная, нормативно-правовая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39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 видеосопровождение,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фотографии (если есть-приложить)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2084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36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4" y="116898"/>
            <a:ext cx="5324503" cy="4879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Инвестиционные проекты 2024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graphicFrame>
        <p:nvGraphicFramePr>
          <p:cNvPr id="4" name="Таблица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923042"/>
              </p:ext>
            </p:extLst>
          </p:nvPr>
        </p:nvGraphicFramePr>
        <p:xfrm>
          <a:off x="1065664" y="786852"/>
          <a:ext cx="10531390" cy="591319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095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7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Открытие санаторно-курортного комплекса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Расширение объемов производства и реализации мясных полуфабрикатов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Читинский район, с. </a:t>
                      </a:r>
                      <a:r>
                        <a:rPr lang="ru-RU" sz="1200" dirty="0" err="1" smtClean="0">
                          <a:latin typeface="Times New Roman"/>
                          <a:ea typeface="Times New Roman"/>
                        </a:rPr>
                        <a:t>Засопка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114300" marR="11430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проекта/инициатор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Самаева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Ц.Б.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адрес,телефон,факс,е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672520, </a:t>
                      </a:r>
                      <a:r>
                        <a:rPr lang="ru-RU" sz="1200" dirty="0" smtClean="0">
                          <a:latin typeface="Times New Roman"/>
                          <a:ea typeface="Tw Cen MT"/>
                        </a:rPr>
                        <a:t>Забайкальский край, Читинский район, с. </a:t>
                      </a:r>
                      <a:r>
                        <a:rPr lang="ru-RU" sz="1200" dirty="0" err="1" smtClean="0">
                          <a:latin typeface="Times New Roman"/>
                          <a:ea typeface="Tw Cen MT"/>
                        </a:rPr>
                        <a:t>Засопка</a:t>
                      </a:r>
                      <a:r>
                        <a:rPr lang="ru-RU" sz="1200" dirty="0" smtClean="0">
                          <a:latin typeface="Times New Roman"/>
                          <a:ea typeface="Tw Cen MT"/>
                        </a:rPr>
                        <a:t>, ул. Надежды, д. 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lang="ru-RU" sz="1200" dirty="0" smtClean="0">
                          <a:latin typeface="Times New Roman"/>
                          <a:ea typeface="Tw Cen MT"/>
                        </a:rPr>
                        <a:t>Расширение производственной базы с целью увеличения ассортимента выпускаемой продукции, в частности, посредством приобретения производственного оборудования и пополнения оборотных средств (закуп сырья)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华文细黑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Производство полуфабрикатов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(тыс. руб.)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привлечений инвестиций (источники инвестиций)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 поддержка, 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льготное кредитование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35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год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указать площадь участка,кадастровый номер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19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возможности подключения  к сетям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водо-,энерго-и теплоснабжения: наличие технической возможности подключения к телефонной связи и т.д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энергоснабжение, водоснабжение, теплоснабжение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6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Консультативная, нормативно-правовая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 видеосопровождение,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фотографии (если есть-приложить)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44824" marR="44824" marT="0" marB="0" horzOverflow="overflow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2084" y="6150114"/>
            <a:ext cx="803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37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4" y="116898"/>
            <a:ext cx="9089451" cy="674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Реестр свободных инфраструктурных площадок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graphicFrame>
        <p:nvGraphicFramePr>
          <p:cNvPr id="4" name="Таблица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740598"/>
              </p:ext>
            </p:extLst>
          </p:nvPr>
        </p:nvGraphicFramePr>
        <p:xfrm>
          <a:off x="756138" y="1326573"/>
          <a:ext cx="10612315" cy="530725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64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4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7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77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82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26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Местонахождение площадки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Основные преимущества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Удаленность участка от г. Читы, от административного центра муниципального образования, км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Основные параметры зданий и сооружений на площадке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Транспортные коммуникации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Характеристика инженерной инфраструктуры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Предложения по использованию площадок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29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Читинский район,   п. Ленинский, ул. </a:t>
                      </a:r>
                      <a:r>
                        <a:rPr lang="ru-RU" sz="12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Оленгуйская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 д.5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транспортная доступность удовлетворенная, легковой и грузовой автотранспорт, автодорога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 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79,7 кв.м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 км до ж/</a:t>
                      </a:r>
                      <a:r>
                        <a:rPr lang="ru-RU" sz="12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электроэнергия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продажа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Читинский район,  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с. Александровка, ул. Рабочая, д. 10а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транспортная доступность удовлетворенная, легковой и грузовой автотранспорт, автодорога, расположение вблизи ж/</a:t>
                      </a:r>
                      <a:r>
                        <a:rPr lang="ru-RU" sz="120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путей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464,5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кв.м.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Имеются подъездные пути, 10 км до ж/</a:t>
                      </a:r>
                      <a:r>
                        <a:rPr lang="ru-RU" sz="120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электроэнергия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продажа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Территория Читинский район, с. Александровка, Радиостанция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№1</a:t>
                      </a:r>
                    </a:p>
                    <a:p>
                      <a:pPr algn="l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(75:22:821201:41)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транспортная доступность удовлетворенная, легковой и грузовой автотранспорт, автодорога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000 782 кв.м.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Имеются подъездные пути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электроэнергия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аренда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Территория Читинский район, с. Верх-Чита, Радиостанция №8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(75:22:640101:2)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транспортная доступность удовлетворенная, легковой и грузовой автотранспорт, автодорога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733 446 кв.м.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Имеются подъездные пути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электроэнергия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аренда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92" marR="5892" marT="589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34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1311" y="140677"/>
            <a:ext cx="6891966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621311" y="358234"/>
            <a:ext cx="7006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9294" y="1501234"/>
            <a:ext cx="6096000" cy="49859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Администрация муниципального района «Читинский район»</a:t>
            </a:r>
          </a:p>
          <a:p>
            <a:pPr algn="ctr"/>
            <a:endParaRPr lang="ru-RU" altLang="zh-C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altLang="zh-CN" i="1" dirty="0">
                <a:latin typeface="Times New Roman" pitchFamily="18" charset="0"/>
                <a:cs typeface="Times New Roman" pitchFamily="18" charset="0"/>
              </a:rPr>
              <a:t>Забайкальский край, г. Чита, ул. Ленина, д.157</a:t>
            </a:r>
            <a:endParaRPr lang="ru-RU" altLang="zh-C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altLang="zh-CN" i="1" dirty="0">
                <a:latin typeface="Times New Roman" pitchFamily="18" charset="0"/>
                <a:cs typeface="Times New Roman" pitchFamily="18" charset="0"/>
                <a:hlinkClick r:id="rId3"/>
              </a:rPr>
              <a:t>adm320091@yandex.ru</a:t>
            </a:r>
            <a:endParaRPr lang="ru-RU" altLang="zh-CN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zh-C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b="1" dirty="0">
                <a:latin typeface="Times New Roman" pitchFamily="18" charset="0"/>
                <a:cs typeface="Times New Roman" pitchFamily="18" charset="0"/>
              </a:rPr>
              <a:t>Машуков Виктор Юрьевич– </a:t>
            </a:r>
            <a:endParaRPr lang="ru-RU" altLang="zh-C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Глава муниципального района «Читинский район»</a:t>
            </a:r>
          </a:p>
          <a:p>
            <a:pPr algn="ctr"/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Тел: 8 (3022) 32-00-24</a:t>
            </a:r>
          </a:p>
          <a:p>
            <a:pPr algn="ctr"/>
            <a:endParaRPr lang="ru-RU" altLang="zh-C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b="1" dirty="0">
                <a:latin typeface="Times New Roman" pitchFamily="18" charset="0"/>
                <a:cs typeface="Times New Roman" pitchFamily="18" charset="0"/>
              </a:rPr>
              <a:t>Бурак Олег Николаевич – </a:t>
            </a:r>
            <a:endParaRPr lang="ru-RU" altLang="zh-C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Председатель Совета муниципального района «Читинский район»</a:t>
            </a:r>
          </a:p>
          <a:p>
            <a:pPr algn="ctr"/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Тел: 8 (3022) 35-12-50</a:t>
            </a:r>
          </a:p>
          <a:p>
            <a:pPr algn="ctr"/>
            <a:endParaRPr lang="ru-RU" altLang="zh-C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Приемная администрации</a:t>
            </a:r>
          </a:p>
          <a:p>
            <a:pPr algn="ctr"/>
            <a:r>
              <a:rPr lang="ru-RU" altLang="zh-CN" dirty="0">
                <a:latin typeface="Times New Roman" pitchFamily="18" charset="0"/>
                <a:cs typeface="Times New Roman" pitchFamily="18" charset="0"/>
              </a:rPr>
              <a:t>Тел: 8 (3022) 32-00-24, факс 8 (3022) 21-05-14</a:t>
            </a:r>
          </a:p>
        </p:txBody>
      </p:sp>
    </p:spTree>
    <p:extLst>
      <p:ext uri="{BB962C8B-B14F-4D97-AF65-F5344CB8AC3E}">
        <p14:creationId xmlns:p14="http://schemas.microsoft.com/office/powerpoint/2010/main" val="11753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9696" y="0"/>
            <a:ext cx="5544616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Уважаемые коллеги!</a:t>
            </a:r>
          </a:p>
          <a:p>
            <a:pPr algn="ctr"/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Рад приветствовать Вас от имени жителей нашего города!</a:t>
            </a:r>
          </a:p>
          <a:p>
            <a:pPr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Представляем Вашему вниманию информационную систему «Инвестиционный паспорт муниципального района «Читинский район» на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год». </a:t>
            </a:r>
          </a:p>
          <a:p>
            <a:pPr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Читинский район расположен на западе Забайкальского края. В состав муниципального района входят 21 сельских и 2 городских поселения (60 населенных пунктов).</a:t>
            </a:r>
          </a:p>
          <a:p>
            <a:pPr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Огромный потенциал муниципального района «Читинский район» находит свое отражение во многих аспектах, начиная от природных ресурсов и лечебных источников заканчивая сферой туристско-рекреационной направленности. На территории района получила свое развитие сфера промышленности, которая представлена как крупными предприятиями, так и предприятиями малого и среднего бизнеса. </a:t>
            </a:r>
          </a:p>
          <a:p>
            <a:pPr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Сегодня основной задачей в области социально-экономического развития района является привлечение инвестиций. Мы придаем огромное значение экономической стабильности, повышению уровня и качества жизни населения, обеспечению комфортных условий проживания, ставим перед собой задачу по проведению активной деятельности, направленной на привлечение инвесторов, способных реализовать перспективные проекты. Информационная поддержка и открытость одни из важнейших факторов  формирования привлекательного имиджа нашего муниципального района.</a:t>
            </a:r>
          </a:p>
          <a:p>
            <a:pPr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Мы приглашаем к долгосрочному и взаимовыгодному сотрудничеству заинтересованных в устойчивом развитии своего дела бизнесменов и гарантируем потенциальным инвесторам создание оптимальных условий для успешного ведения бизнеса. </a:t>
            </a: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 уважением, глава муниципального района</a:t>
            </a:r>
          </a:p>
          <a:p>
            <a:pPr algn="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«Читинский район»</a:t>
            </a:r>
          </a:p>
          <a:p>
            <a:pPr algn="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Машуков Виктор Юрьевич</a:t>
            </a:r>
          </a:p>
          <a:p>
            <a:pPr algn="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 descr="C:\Users\User\Desktop\2673013460092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23740">
            <a:off x="-686129" y="2419783"/>
            <a:ext cx="7361709" cy="2160240"/>
          </a:xfrm>
          <a:prstGeom prst="rect">
            <a:avLst/>
          </a:prstGeom>
          <a:noFill/>
        </p:spPr>
      </p:pic>
      <p:pic>
        <p:nvPicPr>
          <p:cNvPr id="6" name="Picture 4" descr="C:\Users\User\Desktop\2673013460092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175893" y="2205771"/>
            <a:ext cx="7290048" cy="2391690"/>
          </a:xfrm>
          <a:prstGeom prst="rect">
            <a:avLst/>
          </a:prstGeom>
          <a:noFill/>
        </p:spPr>
      </p:pic>
      <p:pic>
        <p:nvPicPr>
          <p:cNvPr id="7" name="Picture 4" descr="C:\Users\User\Desktop\2673013460092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23740">
            <a:off x="-1162257" y="2419782"/>
            <a:ext cx="7361709" cy="216024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919554" y="6150114"/>
            <a:ext cx="548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336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Бура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476672"/>
            <a:ext cx="4557208" cy="5976664"/>
          </a:xfrm>
          <a:prstGeom prst="rect">
            <a:avLst/>
          </a:prstGeom>
          <a:noFill/>
        </p:spPr>
      </p:pic>
      <p:pic>
        <p:nvPicPr>
          <p:cNvPr id="5" name="Picture 5" descr="C:\Users\User\Desktop\1663771486_7-phonoteka-org-p-pryamougolnik-bez-fona-krasivo-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-387424"/>
            <a:ext cx="2160240" cy="32403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240016" y="548680"/>
            <a:ext cx="2232248" cy="156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Обращение председателя Совета муниципального района «Читинский район»</a:t>
            </a:r>
          </a:p>
          <a:p>
            <a:pPr algn="ctr"/>
            <a:r>
              <a:rPr lang="ru-RU" sz="15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О.Н. Бурака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919554" y="6150114"/>
            <a:ext cx="548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5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" y="0"/>
            <a:ext cx="987713" cy="1121189"/>
          </a:xfrm>
          <a:prstGeom prst="rect">
            <a:avLst/>
          </a:prstGeom>
        </p:spPr>
      </p:pic>
      <p:sp>
        <p:nvSpPr>
          <p:cNvPr id="9" name="object 4"/>
          <p:cNvSpPr txBox="1"/>
          <p:nvPr/>
        </p:nvSpPr>
        <p:spPr>
          <a:xfrm>
            <a:off x="-275812" y="1108170"/>
            <a:ext cx="164528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0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Читинский район</a:t>
            </a:r>
            <a:endParaRPr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8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9696" y="0"/>
            <a:ext cx="5544616" cy="6532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Уважаемые господа!</a:t>
            </a:r>
          </a:p>
          <a:p>
            <a:pPr indent="457200" algn="ctr">
              <a:lnSpc>
                <a:spcPct val="150000"/>
              </a:lnSpc>
              <a:defRPr/>
            </a:pP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  <a:p>
            <a:pPr indent="88900" algn="just">
              <a:lnSpc>
                <a:spcPct val="150000"/>
              </a:lnSpc>
              <a:defRPr/>
            </a:pPr>
            <a:r>
              <a:rPr lang="ru-RU" sz="1300" dirty="0">
                <a:latin typeface="Times New Roman" pitchFamily="18" charset="0"/>
              </a:rPr>
              <a:t>От лица муниципального района «Читинский  район» приветствуем Вас и предлагаем Вашему вниманию инвестиционный паспорт муниципального района, в котором отражен инвестиционный потенциал района.</a:t>
            </a:r>
          </a:p>
          <a:p>
            <a:pPr indent="88900" algn="just">
              <a:lnSpc>
                <a:spcPct val="150000"/>
              </a:lnSpc>
              <a:defRPr/>
            </a:pPr>
            <a:r>
              <a:rPr lang="ru-RU" sz="1300" dirty="0">
                <a:latin typeface="Times New Roman" pitchFamily="18" charset="0"/>
              </a:rPr>
              <a:t>Мы приглашаем к сотрудничеству заинтересованных в устойчивом развитии своего дела бизнесменов, гарантируем порядочность и открытость отношений, соблюдение требований российского законодательства и достигнутых деловых договоренностей.</a:t>
            </a:r>
          </a:p>
          <a:p>
            <a:pPr indent="88900" algn="just">
              <a:lnSpc>
                <a:spcPct val="150000"/>
              </a:lnSpc>
              <a:defRPr/>
            </a:pPr>
            <a:r>
              <a:rPr lang="ru-RU" sz="1300" dirty="0">
                <a:latin typeface="Times New Roman" pitchFamily="18" charset="0"/>
              </a:rPr>
              <a:t>Мы постоянно работаем над улучшением инвестиционного климата и оказываем содействие в реализации проектов. </a:t>
            </a:r>
          </a:p>
          <a:p>
            <a:pPr indent="88900" algn="just">
              <a:lnSpc>
                <a:spcPct val="150000"/>
              </a:lnSpc>
              <a:defRPr/>
            </a:pPr>
            <a:endParaRPr lang="ru-RU" sz="1400" dirty="0">
              <a:latin typeface="Times New Roman" pitchFamily="18" charset="0"/>
            </a:endParaRP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 уважением, председатель Совета </a:t>
            </a:r>
          </a:p>
          <a:p>
            <a:pPr algn="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</a:p>
          <a:p>
            <a:pPr algn="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«Читинский район»</a:t>
            </a:r>
          </a:p>
          <a:p>
            <a:pPr algn="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Бурак Олег Николаевич</a:t>
            </a:r>
          </a:p>
          <a:p>
            <a:pPr algn="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 descr="C:\Users\User\Desktop\2673013460092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23740">
            <a:off x="-839627" y="2347774"/>
            <a:ext cx="7361709" cy="2160240"/>
          </a:xfrm>
          <a:prstGeom prst="rect">
            <a:avLst/>
          </a:prstGeom>
          <a:noFill/>
        </p:spPr>
      </p:pic>
      <p:pic>
        <p:nvPicPr>
          <p:cNvPr id="6" name="Picture 4" descr="C:\Users\User\Desktop\2673013460092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051376" y="2321496"/>
            <a:ext cx="7290048" cy="2160240"/>
          </a:xfrm>
          <a:prstGeom prst="rect">
            <a:avLst/>
          </a:prstGeom>
          <a:noFill/>
        </p:spPr>
      </p:pic>
      <p:pic>
        <p:nvPicPr>
          <p:cNvPr id="7" name="Picture 4" descr="C:\Users\User\Desktop\2673013460092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23740">
            <a:off x="-839628" y="2347774"/>
            <a:ext cx="7361709" cy="216024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981100" y="6178615"/>
            <a:ext cx="548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755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532832" y="1382152"/>
            <a:ext cx="4259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состав муниципального района входят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сельских и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городских поселения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населенных пунктов).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95132" y="2477959"/>
            <a:ext cx="30132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ГП «Атамановское»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ГП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Новокручининское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 «Александровское»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 «Арахлейское»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 «Беклемишевское»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 «Верх-Читинское»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Домнинское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Елизаветенское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Засопкинское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Ингодинское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Колочнинское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 «Ленинское»</a:t>
            </a:r>
          </a:p>
          <a:p>
            <a:pPr marL="342900" indent="-342900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798989" y="2477959"/>
            <a:ext cx="30132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13. СП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Леснинское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14. СП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Маккавеевское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15. СП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Новокукинское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16. СП «Новотроицкое»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17. СП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Оленгуйское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18. СП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Сивяковское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19. СП «Смоленское»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20. СП «Сохондинское»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21. СП «Шишкинское»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22. СП «Угданское»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23. СП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Яблоновское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indent="-342900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2267" r="12745" b="5001"/>
          <a:stretch/>
        </p:blipFill>
        <p:spPr>
          <a:xfrm rot="722802">
            <a:off x="6925259" y="-241202"/>
            <a:ext cx="4361336" cy="5917998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1065665" y="172478"/>
            <a:ext cx="3629025" cy="4740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Общая информация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880320" y="60667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Административный центр района -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Чита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4" name="Рисунок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95" name="Прямоугольник 94"/>
          <p:cNvSpPr/>
          <p:nvPr/>
        </p:nvSpPr>
        <p:spPr>
          <a:xfrm>
            <a:off x="6025134" y="521594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Дата основания: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17.08.1937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год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Площадь: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15 707,5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кв.км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Численность населения: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71 640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9446879" y="2322200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961283" y="2082811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333445" y="1843817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940709" y="3047131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9547463" y="3027345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057998" y="3385110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957414" y="3891107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9547463" y="3981795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784037" y="1868805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0807068" y="1277428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261109" y="3286464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8871966" y="4227088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280657" y="4939592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8775354" y="3712222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0581516" y="2274124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7912245" y="3675639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876681" y="2912024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8462562" y="3210654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314969" y="2647481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663837" y="2687915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>
            <a:stCxn id="16" idx="1"/>
          </p:cNvCxnSpPr>
          <p:nvPr/>
        </p:nvCxnSpPr>
        <p:spPr>
          <a:xfrm flipH="1" flipV="1">
            <a:off x="9679902" y="3414489"/>
            <a:ext cx="306972" cy="506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7" idx="0"/>
          </p:cNvCxnSpPr>
          <p:nvPr/>
        </p:nvCxnSpPr>
        <p:spPr>
          <a:xfrm flipH="1" flipV="1">
            <a:off x="9547464" y="3588945"/>
            <a:ext cx="100583" cy="392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9162451" y="1595996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9" name="Прямая со стрелкой 38"/>
          <p:cNvCxnSpPr/>
          <p:nvPr/>
        </p:nvCxnSpPr>
        <p:spPr>
          <a:xfrm flipV="1">
            <a:off x="8006980" y="3421702"/>
            <a:ext cx="406252" cy="354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9517242" y="2976915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929442" y="3839318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527135" y="3929350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301536" y="1789926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918674" y="2027798"/>
            <a:ext cx="374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224592" y="4881775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800663" y="4184468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746748" y="3675639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0744968" y="1242804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0512823" y="2237541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986874" y="3305424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9139217" y="1542315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753014" y="1821258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200327" y="3246610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404912" y="2275242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7845535" y="3634916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8400389" y="3165834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815928" y="2864133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9235915" y="2770843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 стрелкой 63"/>
          <p:cNvCxnSpPr>
            <a:stCxn id="63" idx="5"/>
          </p:cNvCxnSpPr>
          <p:nvPr/>
        </p:nvCxnSpPr>
        <p:spPr>
          <a:xfrm flipH="1" flipV="1">
            <a:off x="9066928" y="2789833"/>
            <a:ext cx="340695" cy="154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9222029" y="2736942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7709389" y="3425100"/>
            <a:ext cx="201168" cy="203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Прямая со стрелкой 71"/>
          <p:cNvCxnSpPr>
            <a:stCxn id="71" idx="6"/>
          </p:cNvCxnSpPr>
          <p:nvPr/>
        </p:nvCxnSpPr>
        <p:spPr>
          <a:xfrm flipV="1">
            <a:off x="7910557" y="3000150"/>
            <a:ext cx="681140" cy="526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7693827" y="3381795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8610267" y="2639797"/>
            <a:ext cx="3300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8243955" y="2595478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8877108" y="2997093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11479330" y="6150114"/>
            <a:ext cx="548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7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0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65665" y="189070"/>
            <a:ext cx="3427204" cy="515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Демография района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448494292"/>
              </p:ext>
            </p:extLst>
          </p:nvPr>
        </p:nvGraphicFramePr>
        <p:xfrm>
          <a:off x="203200" y="1085849"/>
          <a:ext cx="8128000" cy="4038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28700" y="54628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Динамика численности населения муниципального района «Читинский район»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2014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2024 гг.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76878" y="704875"/>
            <a:ext cx="309634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 последнее десятилетие численность населения муниципального района «Читинский район» увеличилась на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6 403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человека.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Естественный прирост населения с 2019 года регистрируется в положительных значениях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2023 году прибыль населения - 75 человек </a:t>
            </a:r>
          </a:p>
          <a:p>
            <a:pPr algn="just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г. – 5 303 чел.)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Миграционные потоки характеризуются превышением числа прибывших из района над выбывшими, в 2022 году прибыло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3 388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человек, выбыло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3 169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 algn="just"/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(2021г. прибыло 3681 чел., выбыло 3597 чел.)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498948" y="6150114"/>
            <a:ext cx="548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8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3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665" y="189069"/>
            <a:ext cx="2314575" cy="3824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Рынок труда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665" cy="1209675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75634518"/>
              </p:ext>
            </p:extLst>
          </p:nvPr>
        </p:nvGraphicFramePr>
        <p:xfrm>
          <a:off x="269429" y="1398744"/>
          <a:ext cx="4572000" cy="2828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859054434"/>
              </p:ext>
            </p:extLst>
          </p:nvPr>
        </p:nvGraphicFramePr>
        <p:xfrm>
          <a:off x="269429" y="4056220"/>
          <a:ext cx="460851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98811"/>
              </p:ext>
            </p:extLst>
          </p:nvPr>
        </p:nvGraphicFramePr>
        <p:xfrm>
          <a:off x="6341652" y="5352364"/>
          <a:ext cx="47525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2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Скрытая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безработица, неформальная занятость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18 168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17 010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1532084" y="6099622"/>
            <a:ext cx="5485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9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9916" y="785729"/>
            <a:ext cx="6096000" cy="405495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ts val="2700"/>
              </a:lnSpc>
              <a:spcBef>
                <a:spcPts val="1800"/>
              </a:spcBef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Численность не занятых трудовой деятельностью   граждан, состоящих на учете в государственных учреждениях службы занятости  населения,  на  конец  июня  2024 г.  составила  302  человека,  из  них 202 человека  имели  статус  безработного.  Пособие  по  безработице получали  180  безработных.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течение июня 2024 г. признаны безработными 61 человек – на 8 человек, или на 11,6% меньше, чем в июне 2023 года. Численность трудоустроенных  в  июне  2024 г.  безработных  составила  19 человек –                  на 2 человека, или на 11,8% больше, чем в июне 2023 года.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2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5335</Words>
  <Application>Microsoft Office PowerPoint</Application>
  <PresentationFormat>Широкоэкранный</PresentationFormat>
  <Paragraphs>1062</Paragraphs>
  <Slides>39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SimSun</vt:lpstr>
      <vt:lpstr>Arial</vt:lpstr>
      <vt:lpstr>Calibri</vt:lpstr>
      <vt:lpstr>Calibri Light</vt:lpstr>
      <vt:lpstr>等线</vt:lpstr>
      <vt:lpstr>华文细黑</vt:lpstr>
      <vt:lpstr>Times New Roman</vt:lpstr>
      <vt:lpstr>Tw Cen MT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Арюна</dc:creator>
  <cp:lastModifiedBy>Арюна</cp:lastModifiedBy>
  <cp:revision>598</cp:revision>
  <cp:lastPrinted>2025-03-18T00:42:51Z</cp:lastPrinted>
  <dcterms:created xsi:type="dcterms:W3CDTF">2025-01-28T00:52:12Z</dcterms:created>
  <dcterms:modified xsi:type="dcterms:W3CDTF">2025-03-18T00:46:29Z</dcterms:modified>
</cp:coreProperties>
</file>