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8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4"/>
              <a:t>Фонд заработной платы работников организаций, млн. руб.</a:t>
            </a:r>
          </a:p>
          <a:p>
            <a:pPr>
              <a:defRPr sz="1408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1400"/>
          </a:p>
        </c:rich>
      </c:tx>
      <c:overlay val="0"/>
      <c:spPr>
        <a:noFill/>
        <a:ln w="2547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16666666666667"/>
          <c:y val="0.20779220779220781"/>
          <c:w val="0.83522727272727271"/>
          <c:h val="0.65259740259740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отчет 2021 г.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554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 w="254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1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7-448D-B786-EF33E4C89C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2022 г.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554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 w="254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1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7-448D-B786-EF33E4C89C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2023 г.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554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 w="254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1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472.8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37-448D-B786-EF33E4C89C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50"/>
        <c:axId val="229521648"/>
        <c:axId val="1"/>
      </c:barChart>
      <c:catAx>
        <c:axId val="229521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54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9521648"/>
        <c:crosses val="autoZero"/>
        <c:crossBetween val="between"/>
      </c:valAx>
      <c:spPr>
        <a:noFill/>
        <a:ln w="25479">
          <a:noFill/>
        </a:ln>
      </c:spPr>
    </c:plotArea>
    <c:legend>
      <c:legendPos val="r"/>
      <c:layout>
        <c:manualLayout>
          <c:xMode val="edge"/>
          <c:yMode val="edge"/>
          <c:x val="0.10984848484848485"/>
          <c:y val="0.88311688311688308"/>
          <c:w val="0.77083333333333337"/>
          <c:h val="9.090909090909091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1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54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8400249711671"/>
          <c:y val="9.0778619432715119E-2"/>
          <c:w val="0.87461836447831565"/>
          <c:h val="0.772380852699921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8 818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7E-454D-A16E-ED1510F5B7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отчет 2021</c:v>
                </c:pt>
                <c:pt idx="1">
                  <c:v> оценка 2023</c:v>
                </c:pt>
                <c:pt idx="2">
                  <c:v>прогноз 2026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1204</c:v>
                </c:pt>
                <c:pt idx="1">
                  <c:v>1147</c:v>
                </c:pt>
                <c:pt idx="2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7E-454D-A16E-ED1510F5B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53087360"/>
        <c:axId val="1"/>
        <c:axId val="0"/>
      </c:bar3DChart>
      <c:catAx>
        <c:axId val="5308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200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8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7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4" b="1" dirty="0"/>
              <a:t>Среднемесячная</a:t>
            </a:r>
            <a:r>
              <a:rPr lang="ru-RU" sz="1404" b="1" baseline="0" dirty="0"/>
              <a:t> заработная плата одного работающего</a:t>
            </a:r>
            <a:endParaRPr lang="ru-RU" sz="1400" b="1" dirty="0"/>
          </a:p>
        </c:rich>
      </c:tx>
      <c:overlay val="0"/>
      <c:spPr>
        <a:noFill/>
        <a:ln w="2547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814814814814814"/>
          <c:y val="0.21951219512195122"/>
          <c:w val="0.83888888888888891"/>
          <c:h val="0.54878048780487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отчет 2021 г.</c:v>
                </c:pt>
              </c:strCache>
            </c:strRef>
          </c:tx>
          <c:spPr>
            <a:solidFill>
              <a:srgbClr val="7030A0"/>
            </a:solidFill>
            <a:ln w="25474">
              <a:noFill/>
            </a:ln>
          </c:spPr>
          <c:invertIfNegative val="0"/>
          <c:dLbls>
            <c:dLbl>
              <c:idx val="0"/>
              <c:spPr>
                <a:noFill/>
                <a:ln w="2547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1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CD5-438E-B12C-5022670F83C3}"/>
                </c:ext>
              </c:extLst>
            </c:dLbl>
            <c:spPr>
              <a:noFill/>
              <a:ln w="2547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1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5-438E-B12C-5022670F83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2023 г.</c:v>
                </c:pt>
              </c:strCache>
            </c:strRef>
          </c:tx>
          <c:spPr>
            <a:solidFill>
              <a:srgbClr val="7030A0"/>
            </a:solidFill>
            <a:ln w="25474">
              <a:noFill/>
            </a:ln>
          </c:spPr>
          <c:invertIfNegative val="0"/>
          <c:dLbls>
            <c:dLbl>
              <c:idx val="0"/>
              <c:layout>
                <c:manualLayout>
                  <c:x val="-2.8672057936271443E-17"/>
                  <c:y val="-4.1053530571303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D5-438E-B12C-5022670F83C3}"/>
                </c:ext>
              </c:extLst>
            </c:dLbl>
            <c:spPr>
              <a:noFill/>
              <a:ln w="2547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1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D5-438E-B12C-5022670F83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2028 г.</c:v>
                </c:pt>
              </c:strCache>
            </c:strRef>
          </c:tx>
          <c:spPr>
            <a:solidFill>
              <a:srgbClr val="7030A0"/>
            </a:solidFill>
            <a:ln w="25474">
              <a:noFill/>
            </a:ln>
          </c:spPr>
          <c:invertIfNegative val="0"/>
          <c:dLbls>
            <c:dLbl>
              <c:idx val="0"/>
              <c:spPr>
                <a:noFill/>
                <a:ln w="2547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1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D5-438E-B12C-5022670F83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67820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D5-438E-B12C-5022670F8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125592"/>
        <c:axId val="1"/>
      </c:barChart>
      <c:catAx>
        <c:axId val="13612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5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5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6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125592"/>
        <c:crosses val="autoZero"/>
        <c:crossBetween val="between"/>
      </c:valAx>
      <c:spPr>
        <a:noFill/>
        <a:ln w="25474">
          <a:noFill/>
        </a:ln>
      </c:spPr>
    </c:plotArea>
    <c:legend>
      <c:legendPos val="r"/>
      <c:layout>
        <c:manualLayout>
          <c:xMode val="edge"/>
          <c:yMode val="edge"/>
          <c:x val="0.12777777777777777"/>
          <c:y val="0.8902439024390244"/>
          <c:w val="0.71111111111111114"/>
          <c:h val="8.5365853658536592E-2"/>
        </c:manualLayout>
      </c:layout>
      <c:overlay val="0"/>
      <c:spPr>
        <a:noFill/>
        <a:ln w="2547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33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3" dirty="0"/>
              <a:t>Объем</a:t>
            </a:r>
            <a:r>
              <a:rPr lang="ru-RU" sz="1403" baseline="0" dirty="0"/>
              <a:t> отгруженных товаров собственного производства, выполненных работ и услуг собственными силами</a:t>
            </a:r>
            <a:endParaRPr lang="ru-RU" sz="1400" dirty="0"/>
          </a:p>
        </c:rich>
      </c:tx>
      <c:overlay val="0"/>
      <c:spPr>
        <a:noFill/>
        <a:ln w="25463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191780821917804E-2"/>
          <c:y val="0.19271948608137046"/>
          <c:w val="0.87671232876712324"/>
          <c:h val="0.61670235546038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отчет 2019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 w="2546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E-441F-A1EA-D7995241BE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2023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 w="2546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2E-441F-A1EA-D7995241BE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2026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 w="2546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4654.1000000000004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2E-441F-A1EA-D7995241B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346704"/>
        <c:axId val="1"/>
        <c:axId val="0"/>
      </c:bar3DChart>
      <c:catAx>
        <c:axId val="22934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3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4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6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46704"/>
        <c:crosses val="autoZero"/>
        <c:crossBetween val="between"/>
      </c:valAx>
      <c:spPr>
        <a:noFill/>
        <a:ln w="25463">
          <a:noFill/>
        </a:ln>
      </c:spPr>
    </c:plotArea>
    <c:legend>
      <c:legendPos val="r"/>
      <c:layout>
        <c:manualLayout>
          <c:xMode val="edge"/>
          <c:yMode val="edge"/>
          <c:x val="0.15068493150684931"/>
          <c:y val="0.92505353319057815"/>
          <c:w val="0.69691780821917804"/>
          <c:h val="5.9957173447537475E-2"/>
        </c:manualLayout>
      </c:layout>
      <c:overlay val="0"/>
      <c:spPr>
        <a:noFill/>
        <a:ln w="2546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2165,50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7A6-4203-9A4C-3AB5DC71C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отчет 2019</c:v>
                </c:pt>
                <c:pt idx="1">
                  <c:v>оценка 2023</c:v>
                </c:pt>
                <c:pt idx="2">
                  <c:v>прогноз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2165.5</c:v>
                </c:pt>
                <c:pt idx="1">
                  <c:v>3125.6</c:v>
                </c:pt>
                <c:pt idx="2">
                  <c:v>4285.8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A6-4203-9A4C-3AB5DC71CD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9257224"/>
        <c:axId val="1"/>
      </c:lineChart>
      <c:catAx>
        <c:axId val="21925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925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742498096828803"/>
          <c:y val="6.3688888888888892E-2"/>
        </c:manualLayout>
      </c:layout>
      <c:overlay val="0"/>
      <c:spPr>
        <a:noFill/>
        <a:ln w="25244">
          <a:noFill/>
        </a:ln>
      </c:spPr>
      <c:txPr>
        <a:bodyPr/>
        <a:lstStyle/>
        <a:p>
          <a:pPr>
            <a:defRPr sz="1590"/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77061028306767"/>
          <c:y val="8.1455220231729963E-2"/>
          <c:w val="0.83022938971692972"/>
          <c:h val="0.618562050680268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spPr>
              <a:noFill/>
              <a:ln w="25244">
                <a:noFill/>
              </a:ln>
            </c:spPr>
            <c:txPr>
              <a:bodyPr/>
              <a:lstStyle/>
              <a:p>
                <a:pPr>
                  <a:defRPr sz="159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отчет 2019</c:v>
                </c:pt>
                <c:pt idx="1">
                  <c:v>оценка 2023</c:v>
                </c:pt>
                <c:pt idx="2">
                  <c:v>прогноз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334.9</c:v>
                </c:pt>
                <c:pt idx="1">
                  <c:v>575.6</c:v>
                </c:pt>
                <c:pt idx="2">
                  <c:v>899.6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0-4ECA-8551-ED5D86FD9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45837776"/>
        <c:axId val="1"/>
        <c:axId val="0"/>
      </c:bar3DChart>
      <c:catAx>
        <c:axId val="24583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90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crossAx val="245837776"/>
        <c:crosses val="autoZero"/>
        <c:crossBetween val="between"/>
      </c:valAx>
      <c:spPr>
        <a:noFill/>
        <a:ln w="252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45F1E-3448-490E-9923-330BD480F5E1}" type="doc">
      <dgm:prSet loTypeId="urn:microsoft.com/office/officeart/2005/8/layout/orgChart1" loCatId="hierarchy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08485C0-B0CA-4E38-94B7-92FDEC36C281}">
      <dgm:prSet phldrT="[Текст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>
              <a:solidFill>
                <a:schemeClr val="accent3">
                  <a:lumMod val="75000"/>
                </a:schemeClr>
              </a:solidFill>
            </a:rPr>
            <a:t>Консолидированный бюджет</a:t>
          </a:r>
        </a:p>
      </dgm:t>
    </dgm:pt>
    <dgm:pt modelId="{2EE26A9A-7136-4731-89EA-3F5EC0FDBA11}" type="parTrans" cxnId="{001A1775-9635-4C34-A082-10B1ABCD707F}">
      <dgm:prSet/>
      <dgm:spPr/>
      <dgm:t>
        <a:bodyPr/>
        <a:lstStyle/>
        <a:p>
          <a:endParaRPr lang="ru-RU"/>
        </a:p>
      </dgm:t>
    </dgm:pt>
    <dgm:pt modelId="{B7051CB7-02A4-4377-8AC1-2A59BD5A2949}" type="sibTrans" cxnId="{001A1775-9635-4C34-A082-10B1ABCD707F}">
      <dgm:prSet/>
      <dgm:spPr/>
      <dgm:t>
        <a:bodyPr/>
        <a:lstStyle/>
        <a:p>
          <a:endParaRPr lang="ru-RU"/>
        </a:p>
      </dgm:t>
    </dgm:pt>
    <dgm:pt modelId="{2DD1B33D-FD95-4131-A3B0-F38DD1BC45C5}">
      <dgm:prSet phldrT="[Текст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>
              <a:solidFill>
                <a:schemeClr val="accent3">
                  <a:lumMod val="75000"/>
                </a:schemeClr>
              </a:solidFill>
            </a:rPr>
            <a:t>Бюджет муниципального района «Читинский район»</a:t>
          </a:r>
        </a:p>
      </dgm:t>
    </dgm:pt>
    <dgm:pt modelId="{48E02E68-394A-4136-89AB-52EA6336ACFA}" type="parTrans" cxnId="{323D9472-C683-462B-905C-EF3BA97687E2}">
      <dgm:prSet/>
      <dgm:spPr/>
      <dgm:t>
        <a:bodyPr/>
        <a:lstStyle/>
        <a:p>
          <a:endParaRPr lang="ru-RU"/>
        </a:p>
      </dgm:t>
    </dgm:pt>
    <dgm:pt modelId="{EDE39A7F-6C67-448E-8B54-08A92CE83869}" type="sibTrans" cxnId="{323D9472-C683-462B-905C-EF3BA97687E2}">
      <dgm:prSet/>
      <dgm:spPr/>
      <dgm:t>
        <a:bodyPr/>
        <a:lstStyle/>
        <a:p>
          <a:endParaRPr lang="ru-RU"/>
        </a:p>
      </dgm:t>
    </dgm:pt>
    <dgm:pt modelId="{8B16017F-A48F-48A3-A2AA-F513BB30FD88}">
      <dgm:prSet phldrT="[Текст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>
              <a:solidFill>
                <a:schemeClr val="accent3">
                  <a:lumMod val="75000"/>
                </a:schemeClr>
              </a:solidFill>
            </a:rPr>
            <a:t>Бюджеты городских (2) и сельских поселений (21)</a:t>
          </a:r>
        </a:p>
      </dgm:t>
    </dgm:pt>
    <dgm:pt modelId="{E2443131-73A7-440D-8109-C5B3B9AB2211}" type="sibTrans" cxnId="{78FF2730-B317-4FB7-B7D5-B49FEE5048EB}">
      <dgm:prSet/>
      <dgm:spPr/>
      <dgm:t>
        <a:bodyPr/>
        <a:lstStyle/>
        <a:p>
          <a:endParaRPr lang="ru-RU"/>
        </a:p>
      </dgm:t>
    </dgm:pt>
    <dgm:pt modelId="{F99A8B26-822E-42C4-8AD1-3EDC2F9D92E8}" type="parTrans" cxnId="{78FF2730-B317-4FB7-B7D5-B49FEE5048EB}">
      <dgm:prSet/>
      <dgm:spPr/>
      <dgm:t>
        <a:bodyPr/>
        <a:lstStyle/>
        <a:p>
          <a:endParaRPr lang="ru-RU"/>
        </a:p>
      </dgm:t>
    </dgm:pt>
    <dgm:pt modelId="{411B600A-4F6A-4220-9C18-0B1E4AB9A957}" type="pres">
      <dgm:prSet presAssocID="{71845F1E-3448-490E-9923-330BD480F5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956AB9-4AFC-4AD6-B504-DAF867FE1FCE}" type="pres">
      <dgm:prSet presAssocID="{208485C0-B0CA-4E38-94B7-92FDEC36C281}" presName="hierRoot1" presStyleCnt="0">
        <dgm:presLayoutVars>
          <dgm:hierBranch val="init"/>
        </dgm:presLayoutVars>
      </dgm:prSet>
      <dgm:spPr/>
    </dgm:pt>
    <dgm:pt modelId="{0EA4FE63-4235-4E8A-9237-161AE6793339}" type="pres">
      <dgm:prSet presAssocID="{208485C0-B0CA-4E38-94B7-92FDEC36C281}" presName="rootComposite1" presStyleCnt="0"/>
      <dgm:spPr/>
    </dgm:pt>
    <dgm:pt modelId="{20C475E5-7CA8-4EE4-B8BF-86C48CB824AE}" type="pres">
      <dgm:prSet presAssocID="{208485C0-B0CA-4E38-94B7-92FDEC36C281}" presName="rootText1" presStyleLbl="node0" presStyleIdx="0" presStyleCnt="1">
        <dgm:presLayoutVars>
          <dgm:chPref val="3"/>
        </dgm:presLayoutVars>
      </dgm:prSet>
      <dgm:spPr/>
    </dgm:pt>
    <dgm:pt modelId="{5B665392-72FE-4146-BDAE-888A5AC215DF}" type="pres">
      <dgm:prSet presAssocID="{208485C0-B0CA-4E38-94B7-92FDEC36C281}" presName="rootConnector1" presStyleLbl="node1" presStyleIdx="0" presStyleCnt="0"/>
      <dgm:spPr/>
    </dgm:pt>
    <dgm:pt modelId="{7253C0F4-25B4-4A64-AA48-48EEA2CCBEA5}" type="pres">
      <dgm:prSet presAssocID="{208485C0-B0CA-4E38-94B7-92FDEC36C281}" presName="hierChild2" presStyleCnt="0"/>
      <dgm:spPr/>
    </dgm:pt>
    <dgm:pt modelId="{64BB414A-7893-4315-9508-CAB97265FD05}" type="pres">
      <dgm:prSet presAssocID="{48E02E68-394A-4136-89AB-52EA6336ACFA}" presName="Name37" presStyleLbl="parChTrans1D2" presStyleIdx="0" presStyleCnt="2"/>
      <dgm:spPr/>
    </dgm:pt>
    <dgm:pt modelId="{B6E692FA-54D4-4E1B-A1CF-0E68D5CED475}" type="pres">
      <dgm:prSet presAssocID="{2DD1B33D-FD95-4131-A3B0-F38DD1BC45C5}" presName="hierRoot2" presStyleCnt="0">
        <dgm:presLayoutVars>
          <dgm:hierBranch val="init"/>
        </dgm:presLayoutVars>
      </dgm:prSet>
      <dgm:spPr/>
    </dgm:pt>
    <dgm:pt modelId="{F808B2CD-436F-4342-A16C-3E3CADD5A87F}" type="pres">
      <dgm:prSet presAssocID="{2DD1B33D-FD95-4131-A3B0-F38DD1BC45C5}" presName="rootComposite" presStyleCnt="0"/>
      <dgm:spPr/>
    </dgm:pt>
    <dgm:pt modelId="{55906E70-E96F-4C8A-B3B0-CE8886F8204A}" type="pres">
      <dgm:prSet presAssocID="{2DD1B33D-FD95-4131-A3B0-F38DD1BC45C5}" presName="rootText" presStyleLbl="node2" presStyleIdx="0" presStyleCnt="2">
        <dgm:presLayoutVars>
          <dgm:chPref val="3"/>
        </dgm:presLayoutVars>
      </dgm:prSet>
      <dgm:spPr/>
    </dgm:pt>
    <dgm:pt modelId="{D41AE5BD-DD6B-4C73-B124-7276A5A5DC48}" type="pres">
      <dgm:prSet presAssocID="{2DD1B33D-FD95-4131-A3B0-F38DD1BC45C5}" presName="rootConnector" presStyleLbl="node2" presStyleIdx="0" presStyleCnt="2"/>
      <dgm:spPr/>
    </dgm:pt>
    <dgm:pt modelId="{4260F507-D4E7-4055-9DF2-1594BDE22B27}" type="pres">
      <dgm:prSet presAssocID="{2DD1B33D-FD95-4131-A3B0-F38DD1BC45C5}" presName="hierChild4" presStyleCnt="0"/>
      <dgm:spPr/>
    </dgm:pt>
    <dgm:pt modelId="{045CEEF0-8CF2-482F-8D5F-4FF12C9616E3}" type="pres">
      <dgm:prSet presAssocID="{2DD1B33D-FD95-4131-A3B0-F38DD1BC45C5}" presName="hierChild5" presStyleCnt="0"/>
      <dgm:spPr/>
    </dgm:pt>
    <dgm:pt modelId="{DAA2DF3A-4DB2-40AB-B08A-9E3573E3A52A}" type="pres">
      <dgm:prSet presAssocID="{F99A8B26-822E-42C4-8AD1-3EDC2F9D92E8}" presName="Name37" presStyleLbl="parChTrans1D2" presStyleIdx="1" presStyleCnt="2"/>
      <dgm:spPr/>
    </dgm:pt>
    <dgm:pt modelId="{FDF92FB8-6F23-47C3-BC26-7614EAD0CF47}" type="pres">
      <dgm:prSet presAssocID="{8B16017F-A48F-48A3-A2AA-F513BB30FD88}" presName="hierRoot2" presStyleCnt="0">
        <dgm:presLayoutVars>
          <dgm:hierBranch val="init"/>
        </dgm:presLayoutVars>
      </dgm:prSet>
      <dgm:spPr/>
    </dgm:pt>
    <dgm:pt modelId="{50B6B6F8-22A9-472D-8BE5-8C4DCE0A0B41}" type="pres">
      <dgm:prSet presAssocID="{8B16017F-A48F-48A3-A2AA-F513BB30FD88}" presName="rootComposite" presStyleCnt="0"/>
      <dgm:spPr/>
    </dgm:pt>
    <dgm:pt modelId="{B9BF1BE7-C52C-4687-90B8-85F64D409989}" type="pres">
      <dgm:prSet presAssocID="{8B16017F-A48F-48A3-A2AA-F513BB30FD88}" presName="rootText" presStyleLbl="node2" presStyleIdx="1" presStyleCnt="2">
        <dgm:presLayoutVars>
          <dgm:chPref val="3"/>
        </dgm:presLayoutVars>
      </dgm:prSet>
      <dgm:spPr/>
    </dgm:pt>
    <dgm:pt modelId="{522B87F0-0CCC-4025-ADFC-791816D4DE97}" type="pres">
      <dgm:prSet presAssocID="{8B16017F-A48F-48A3-A2AA-F513BB30FD88}" presName="rootConnector" presStyleLbl="node2" presStyleIdx="1" presStyleCnt="2"/>
      <dgm:spPr/>
    </dgm:pt>
    <dgm:pt modelId="{5A606712-F0EA-4862-8DA1-3BA52DC5FC94}" type="pres">
      <dgm:prSet presAssocID="{8B16017F-A48F-48A3-A2AA-F513BB30FD88}" presName="hierChild4" presStyleCnt="0"/>
      <dgm:spPr/>
    </dgm:pt>
    <dgm:pt modelId="{0D7A628F-CDDD-4A4E-A303-0076090B08E3}" type="pres">
      <dgm:prSet presAssocID="{8B16017F-A48F-48A3-A2AA-F513BB30FD88}" presName="hierChild5" presStyleCnt="0"/>
      <dgm:spPr/>
    </dgm:pt>
    <dgm:pt modelId="{6EC12508-2204-4D78-9D42-88567C459F5E}" type="pres">
      <dgm:prSet presAssocID="{208485C0-B0CA-4E38-94B7-92FDEC36C281}" presName="hierChild3" presStyleCnt="0"/>
      <dgm:spPr/>
    </dgm:pt>
  </dgm:ptLst>
  <dgm:cxnLst>
    <dgm:cxn modelId="{C674BB2C-FFBE-4272-93D5-BACB866A0234}" type="presOf" srcId="{71845F1E-3448-490E-9923-330BD480F5E1}" destId="{411B600A-4F6A-4220-9C18-0B1E4AB9A957}" srcOrd="0" destOrd="0" presId="urn:microsoft.com/office/officeart/2005/8/layout/orgChart1"/>
    <dgm:cxn modelId="{78FF2730-B317-4FB7-B7D5-B49FEE5048EB}" srcId="{208485C0-B0CA-4E38-94B7-92FDEC36C281}" destId="{8B16017F-A48F-48A3-A2AA-F513BB30FD88}" srcOrd="1" destOrd="0" parTransId="{F99A8B26-822E-42C4-8AD1-3EDC2F9D92E8}" sibTransId="{E2443131-73A7-440D-8109-C5B3B9AB2211}"/>
    <dgm:cxn modelId="{DC868C72-3FE8-4EE0-826E-F05A7EF2D868}" type="presOf" srcId="{2DD1B33D-FD95-4131-A3B0-F38DD1BC45C5}" destId="{55906E70-E96F-4C8A-B3B0-CE8886F8204A}" srcOrd="0" destOrd="0" presId="urn:microsoft.com/office/officeart/2005/8/layout/orgChart1"/>
    <dgm:cxn modelId="{323D9472-C683-462B-905C-EF3BA97687E2}" srcId="{208485C0-B0CA-4E38-94B7-92FDEC36C281}" destId="{2DD1B33D-FD95-4131-A3B0-F38DD1BC45C5}" srcOrd="0" destOrd="0" parTransId="{48E02E68-394A-4136-89AB-52EA6336ACFA}" sibTransId="{EDE39A7F-6C67-448E-8B54-08A92CE83869}"/>
    <dgm:cxn modelId="{001A1775-9635-4C34-A082-10B1ABCD707F}" srcId="{71845F1E-3448-490E-9923-330BD480F5E1}" destId="{208485C0-B0CA-4E38-94B7-92FDEC36C281}" srcOrd="0" destOrd="0" parTransId="{2EE26A9A-7136-4731-89EA-3F5EC0FDBA11}" sibTransId="{B7051CB7-02A4-4377-8AC1-2A59BD5A2949}"/>
    <dgm:cxn modelId="{EC77B878-D0BD-47F0-BAB2-A379827A5455}" type="presOf" srcId="{8B16017F-A48F-48A3-A2AA-F513BB30FD88}" destId="{B9BF1BE7-C52C-4687-90B8-85F64D409989}" srcOrd="0" destOrd="0" presId="urn:microsoft.com/office/officeart/2005/8/layout/orgChart1"/>
    <dgm:cxn modelId="{0B1AE581-9CD1-4913-B3D2-C1CC30C10C2F}" type="presOf" srcId="{208485C0-B0CA-4E38-94B7-92FDEC36C281}" destId="{20C475E5-7CA8-4EE4-B8BF-86C48CB824AE}" srcOrd="0" destOrd="0" presId="urn:microsoft.com/office/officeart/2005/8/layout/orgChart1"/>
    <dgm:cxn modelId="{05CAFDBA-04F3-4519-9C97-CB1F8EB82D03}" type="presOf" srcId="{48E02E68-394A-4136-89AB-52EA6336ACFA}" destId="{64BB414A-7893-4315-9508-CAB97265FD05}" srcOrd="0" destOrd="0" presId="urn:microsoft.com/office/officeart/2005/8/layout/orgChart1"/>
    <dgm:cxn modelId="{870C00C3-75FB-40B1-89CD-9B814F4C7027}" type="presOf" srcId="{F99A8B26-822E-42C4-8AD1-3EDC2F9D92E8}" destId="{DAA2DF3A-4DB2-40AB-B08A-9E3573E3A52A}" srcOrd="0" destOrd="0" presId="urn:microsoft.com/office/officeart/2005/8/layout/orgChart1"/>
    <dgm:cxn modelId="{6ABB39DC-D383-4D4E-B09A-D09107D41B9C}" type="presOf" srcId="{8B16017F-A48F-48A3-A2AA-F513BB30FD88}" destId="{522B87F0-0CCC-4025-ADFC-791816D4DE97}" srcOrd="1" destOrd="0" presId="urn:microsoft.com/office/officeart/2005/8/layout/orgChart1"/>
    <dgm:cxn modelId="{F89A78DD-C79C-4337-9D13-8005C4F856DC}" type="presOf" srcId="{2DD1B33D-FD95-4131-A3B0-F38DD1BC45C5}" destId="{D41AE5BD-DD6B-4C73-B124-7276A5A5DC48}" srcOrd="1" destOrd="0" presId="urn:microsoft.com/office/officeart/2005/8/layout/orgChart1"/>
    <dgm:cxn modelId="{6B5BE9FF-9EF6-4181-9BC2-30911A14CAEE}" type="presOf" srcId="{208485C0-B0CA-4E38-94B7-92FDEC36C281}" destId="{5B665392-72FE-4146-BDAE-888A5AC215DF}" srcOrd="1" destOrd="0" presId="urn:microsoft.com/office/officeart/2005/8/layout/orgChart1"/>
    <dgm:cxn modelId="{9993D0C2-AECD-4408-A9B7-232AF699DCA5}" type="presParOf" srcId="{411B600A-4F6A-4220-9C18-0B1E4AB9A957}" destId="{4B956AB9-4AFC-4AD6-B504-DAF867FE1FCE}" srcOrd="0" destOrd="0" presId="urn:microsoft.com/office/officeart/2005/8/layout/orgChart1"/>
    <dgm:cxn modelId="{78C25825-7CD9-4204-8DC7-31EA3ED55934}" type="presParOf" srcId="{4B956AB9-4AFC-4AD6-B504-DAF867FE1FCE}" destId="{0EA4FE63-4235-4E8A-9237-161AE6793339}" srcOrd="0" destOrd="0" presId="urn:microsoft.com/office/officeart/2005/8/layout/orgChart1"/>
    <dgm:cxn modelId="{7728144A-F2E5-416E-94C0-8165350BC338}" type="presParOf" srcId="{0EA4FE63-4235-4E8A-9237-161AE6793339}" destId="{20C475E5-7CA8-4EE4-B8BF-86C48CB824AE}" srcOrd="0" destOrd="0" presId="urn:microsoft.com/office/officeart/2005/8/layout/orgChart1"/>
    <dgm:cxn modelId="{77327CDC-1775-47A0-B635-602E29B6473D}" type="presParOf" srcId="{0EA4FE63-4235-4E8A-9237-161AE6793339}" destId="{5B665392-72FE-4146-BDAE-888A5AC215DF}" srcOrd="1" destOrd="0" presId="urn:microsoft.com/office/officeart/2005/8/layout/orgChart1"/>
    <dgm:cxn modelId="{48B657C6-F22C-46B3-9435-883BCBB5E5BE}" type="presParOf" srcId="{4B956AB9-4AFC-4AD6-B504-DAF867FE1FCE}" destId="{7253C0F4-25B4-4A64-AA48-48EEA2CCBEA5}" srcOrd="1" destOrd="0" presId="urn:microsoft.com/office/officeart/2005/8/layout/orgChart1"/>
    <dgm:cxn modelId="{66E307B5-9E60-4399-9313-7B775AE9C5DD}" type="presParOf" srcId="{7253C0F4-25B4-4A64-AA48-48EEA2CCBEA5}" destId="{64BB414A-7893-4315-9508-CAB97265FD05}" srcOrd="0" destOrd="0" presId="urn:microsoft.com/office/officeart/2005/8/layout/orgChart1"/>
    <dgm:cxn modelId="{A8CFDF5D-2F4D-4CC7-87B4-59F7B1A2966F}" type="presParOf" srcId="{7253C0F4-25B4-4A64-AA48-48EEA2CCBEA5}" destId="{B6E692FA-54D4-4E1B-A1CF-0E68D5CED475}" srcOrd="1" destOrd="0" presId="urn:microsoft.com/office/officeart/2005/8/layout/orgChart1"/>
    <dgm:cxn modelId="{13DF34B3-C192-464E-A81D-A9A99ED5D188}" type="presParOf" srcId="{B6E692FA-54D4-4E1B-A1CF-0E68D5CED475}" destId="{F808B2CD-436F-4342-A16C-3E3CADD5A87F}" srcOrd="0" destOrd="0" presId="urn:microsoft.com/office/officeart/2005/8/layout/orgChart1"/>
    <dgm:cxn modelId="{F28B11FD-ACB3-46EA-A3C7-084491CCF826}" type="presParOf" srcId="{F808B2CD-436F-4342-A16C-3E3CADD5A87F}" destId="{55906E70-E96F-4C8A-B3B0-CE8886F8204A}" srcOrd="0" destOrd="0" presId="urn:microsoft.com/office/officeart/2005/8/layout/orgChart1"/>
    <dgm:cxn modelId="{03BAE996-958B-4AFA-9F4A-0949409B6B1A}" type="presParOf" srcId="{F808B2CD-436F-4342-A16C-3E3CADD5A87F}" destId="{D41AE5BD-DD6B-4C73-B124-7276A5A5DC48}" srcOrd="1" destOrd="0" presId="urn:microsoft.com/office/officeart/2005/8/layout/orgChart1"/>
    <dgm:cxn modelId="{F43FB65B-08CE-4738-83BF-2777B5E2AE6E}" type="presParOf" srcId="{B6E692FA-54D4-4E1B-A1CF-0E68D5CED475}" destId="{4260F507-D4E7-4055-9DF2-1594BDE22B27}" srcOrd="1" destOrd="0" presId="urn:microsoft.com/office/officeart/2005/8/layout/orgChart1"/>
    <dgm:cxn modelId="{339178D3-117C-431C-8FA9-1B919A5E655A}" type="presParOf" srcId="{B6E692FA-54D4-4E1B-A1CF-0E68D5CED475}" destId="{045CEEF0-8CF2-482F-8D5F-4FF12C9616E3}" srcOrd="2" destOrd="0" presId="urn:microsoft.com/office/officeart/2005/8/layout/orgChart1"/>
    <dgm:cxn modelId="{FB1D70C0-4F84-4F02-89B7-435A28E1F6AC}" type="presParOf" srcId="{7253C0F4-25B4-4A64-AA48-48EEA2CCBEA5}" destId="{DAA2DF3A-4DB2-40AB-B08A-9E3573E3A52A}" srcOrd="2" destOrd="0" presId="urn:microsoft.com/office/officeart/2005/8/layout/orgChart1"/>
    <dgm:cxn modelId="{95C642D5-B8AD-4984-8B83-9F01E2298A57}" type="presParOf" srcId="{7253C0F4-25B4-4A64-AA48-48EEA2CCBEA5}" destId="{FDF92FB8-6F23-47C3-BC26-7614EAD0CF47}" srcOrd="3" destOrd="0" presId="urn:microsoft.com/office/officeart/2005/8/layout/orgChart1"/>
    <dgm:cxn modelId="{4FCB642B-75E9-4163-9A06-A23F8A2374F7}" type="presParOf" srcId="{FDF92FB8-6F23-47C3-BC26-7614EAD0CF47}" destId="{50B6B6F8-22A9-472D-8BE5-8C4DCE0A0B41}" srcOrd="0" destOrd="0" presId="urn:microsoft.com/office/officeart/2005/8/layout/orgChart1"/>
    <dgm:cxn modelId="{DE63D707-0A93-4AC4-9108-D02797A8CC1F}" type="presParOf" srcId="{50B6B6F8-22A9-472D-8BE5-8C4DCE0A0B41}" destId="{B9BF1BE7-C52C-4687-90B8-85F64D409989}" srcOrd="0" destOrd="0" presId="urn:microsoft.com/office/officeart/2005/8/layout/orgChart1"/>
    <dgm:cxn modelId="{20593F06-52AB-494E-8791-D4BBC031EBE0}" type="presParOf" srcId="{50B6B6F8-22A9-472D-8BE5-8C4DCE0A0B41}" destId="{522B87F0-0CCC-4025-ADFC-791816D4DE97}" srcOrd="1" destOrd="0" presId="urn:microsoft.com/office/officeart/2005/8/layout/orgChart1"/>
    <dgm:cxn modelId="{06A87635-13F9-4686-BE5F-B655FA2F1F9E}" type="presParOf" srcId="{FDF92FB8-6F23-47C3-BC26-7614EAD0CF47}" destId="{5A606712-F0EA-4862-8DA1-3BA52DC5FC94}" srcOrd="1" destOrd="0" presId="urn:microsoft.com/office/officeart/2005/8/layout/orgChart1"/>
    <dgm:cxn modelId="{2A55278A-EDCD-4D02-BC46-973EE75370C5}" type="presParOf" srcId="{FDF92FB8-6F23-47C3-BC26-7614EAD0CF47}" destId="{0D7A628F-CDDD-4A4E-A303-0076090B08E3}" srcOrd="2" destOrd="0" presId="urn:microsoft.com/office/officeart/2005/8/layout/orgChart1"/>
    <dgm:cxn modelId="{2D238A05-20F6-43AF-ACC9-7DDFDE30D00D}" type="presParOf" srcId="{4B956AB9-4AFC-4AD6-B504-DAF867FE1FCE}" destId="{6EC12508-2204-4D78-9D42-88567C459F5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AF85F-2F42-47A7-94D3-8AE38ED8D338}" type="doc">
      <dgm:prSet loTypeId="urn:microsoft.com/office/officeart/2005/8/layout/orgChart1" loCatId="hierarchy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123BBB5-1C49-4618-9233-6FDE88EA7FDC}">
      <dgm:prSet phldrT="[Текст]"/>
      <dgm:spPr>
        <a:gradFill rotWithShape="0">
          <a:gsLst>
            <a:gs pos="46300">
              <a:schemeClr val="tx2">
                <a:lumMod val="60000"/>
                <a:lumOff val="40000"/>
              </a:schemeClr>
            </a:gs>
            <a:gs pos="0">
              <a:schemeClr val="tx2"/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ru-RU" dirty="0">
              <a:solidFill>
                <a:schemeClr val="accent3">
                  <a:lumMod val="75000"/>
                </a:schemeClr>
              </a:solidFill>
            </a:rPr>
            <a:t>ПРОЕКТ БЮДЖЕТА</a:t>
          </a:r>
        </a:p>
      </dgm:t>
    </dgm:pt>
    <dgm:pt modelId="{B68FA60B-B21B-4222-852E-FBCA2EA73AD1}" type="parTrans" cxnId="{47BCBC8D-CFD8-4361-B831-CAA5157EE21A}">
      <dgm:prSet/>
      <dgm:spPr/>
      <dgm:t>
        <a:bodyPr/>
        <a:lstStyle/>
        <a:p>
          <a:endParaRPr lang="ru-RU"/>
        </a:p>
      </dgm:t>
    </dgm:pt>
    <dgm:pt modelId="{E2229DB3-4258-41F2-B8D0-04F3D52CC14E}" type="sibTrans" cxnId="{47BCBC8D-CFD8-4361-B831-CAA5157EE21A}">
      <dgm:prSet/>
      <dgm:spPr/>
      <dgm:t>
        <a:bodyPr/>
        <a:lstStyle/>
        <a:p>
          <a:endParaRPr lang="ru-RU"/>
        </a:p>
      </dgm:t>
    </dgm:pt>
    <dgm:pt modelId="{20FFF602-F3A0-4A09-933B-813BA04093B9}">
      <dgm:prSet phldrT="[Текст]"/>
      <dgm:spPr>
        <a:gradFill rotWithShape="0">
          <a:gsLst>
            <a:gs pos="483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>
            <a:lnSpc>
              <a:spcPct val="150000"/>
            </a:lnSpc>
          </a:pPr>
          <a:r>
            <a:rPr lang="ru-RU" dirty="0">
              <a:solidFill>
                <a:schemeClr val="accent3">
                  <a:lumMod val="75000"/>
                </a:schemeClr>
              </a:solidFill>
            </a:rPr>
            <a:t>Бюджетное послание Президента Российской Федерации</a:t>
          </a:r>
        </a:p>
      </dgm:t>
    </dgm:pt>
    <dgm:pt modelId="{1A34C996-85E5-47DA-9043-49838FF7E911}" type="parTrans" cxnId="{AEC4DE14-DE14-4342-B6AB-A6C1B39FC1E2}">
      <dgm:prSet/>
      <dgm:spPr/>
      <dgm:t>
        <a:bodyPr/>
        <a:lstStyle/>
        <a:p>
          <a:endParaRPr lang="ru-RU"/>
        </a:p>
      </dgm:t>
    </dgm:pt>
    <dgm:pt modelId="{6949FF5E-0645-4CE1-9476-4E7972BD54FC}" type="sibTrans" cxnId="{AEC4DE14-DE14-4342-B6AB-A6C1B39FC1E2}">
      <dgm:prSet/>
      <dgm:spPr/>
      <dgm:t>
        <a:bodyPr/>
        <a:lstStyle/>
        <a:p>
          <a:endParaRPr lang="ru-RU"/>
        </a:p>
      </dgm:t>
    </dgm:pt>
    <dgm:pt modelId="{F061E509-918E-4529-A317-EA5D4E0E1D76}">
      <dgm:prSet phldrT="[Текст]"/>
      <dgm:spPr>
        <a:gradFill rotWithShape="0">
          <a:gsLst>
            <a:gs pos="488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dirty="0">
              <a:solidFill>
                <a:schemeClr val="accent3">
                  <a:lumMod val="75000"/>
                </a:schemeClr>
              </a:solidFill>
            </a:rPr>
            <a:t>Прогноз социально-экономического развития муниципального района</a:t>
          </a:r>
        </a:p>
      </dgm:t>
    </dgm:pt>
    <dgm:pt modelId="{FAB2122B-8C75-4FC4-88CC-AA97A2ADD759}" type="parTrans" cxnId="{787BE09E-4E35-4E54-B308-78935D6AAC5D}">
      <dgm:prSet/>
      <dgm:spPr/>
      <dgm:t>
        <a:bodyPr/>
        <a:lstStyle/>
        <a:p>
          <a:endParaRPr lang="ru-RU"/>
        </a:p>
      </dgm:t>
    </dgm:pt>
    <dgm:pt modelId="{99ED401A-C1C2-4F12-988D-360E1686AF9A}" type="sibTrans" cxnId="{787BE09E-4E35-4E54-B308-78935D6AAC5D}">
      <dgm:prSet/>
      <dgm:spPr/>
      <dgm:t>
        <a:bodyPr/>
        <a:lstStyle/>
        <a:p>
          <a:endParaRPr lang="ru-RU"/>
        </a:p>
      </dgm:t>
    </dgm:pt>
    <dgm:pt modelId="{23007420-D625-4CE8-AE54-8DB64C08AA30}">
      <dgm:prSet phldrT="[Текст]"/>
      <dgm:spPr>
        <a:gradFill rotWithShape="0">
          <a:gsLst>
            <a:gs pos="467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dirty="0">
              <a:solidFill>
                <a:schemeClr val="accent3">
                  <a:lumMod val="75000"/>
                </a:schemeClr>
              </a:solidFill>
            </a:rPr>
            <a:t>Основные направления бюджетной и налоговой политики муниципального района</a:t>
          </a:r>
        </a:p>
      </dgm:t>
    </dgm:pt>
    <dgm:pt modelId="{E80CF53D-4557-4D28-A63C-EBD66A29737D}" type="parTrans" cxnId="{F0479BDF-1ECD-4B61-96FB-0017FF8C17B9}">
      <dgm:prSet/>
      <dgm:spPr/>
      <dgm:t>
        <a:bodyPr/>
        <a:lstStyle/>
        <a:p>
          <a:endParaRPr lang="ru-RU"/>
        </a:p>
      </dgm:t>
    </dgm:pt>
    <dgm:pt modelId="{E78EAC16-8EA2-44CF-A80C-B25576AAF913}" type="sibTrans" cxnId="{F0479BDF-1ECD-4B61-96FB-0017FF8C17B9}">
      <dgm:prSet/>
      <dgm:spPr/>
      <dgm:t>
        <a:bodyPr/>
        <a:lstStyle/>
        <a:p>
          <a:endParaRPr lang="ru-RU"/>
        </a:p>
      </dgm:t>
    </dgm:pt>
    <dgm:pt modelId="{93A21437-1FA2-404E-8F13-B2D3BDA5A6D0}">
      <dgm:prSet phldrT="[Текст]"/>
      <dgm:spPr>
        <a:gradFill rotWithShape="0">
          <a:gsLst>
            <a:gs pos="467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dirty="0">
              <a:solidFill>
                <a:schemeClr val="accent3">
                  <a:lumMod val="75000"/>
                </a:schemeClr>
              </a:solidFill>
            </a:rPr>
            <a:t>Проект Закона Забайкальского края «О бюджете Забайкальского края на очередной финансовый год и плановый период»</a:t>
          </a:r>
        </a:p>
      </dgm:t>
    </dgm:pt>
    <dgm:pt modelId="{377E4AF4-2D95-49A6-89AD-EE6F9E06C6E0}" type="parTrans" cxnId="{3CC6B903-4CC4-4507-BD1C-06BE034FF3A8}">
      <dgm:prSet/>
      <dgm:spPr/>
      <dgm:t>
        <a:bodyPr/>
        <a:lstStyle/>
        <a:p>
          <a:endParaRPr lang="ru-RU"/>
        </a:p>
      </dgm:t>
    </dgm:pt>
    <dgm:pt modelId="{88FCA9EC-0A51-45D1-A590-4E1FC7F7C023}" type="sibTrans" cxnId="{3CC6B903-4CC4-4507-BD1C-06BE034FF3A8}">
      <dgm:prSet/>
      <dgm:spPr/>
      <dgm:t>
        <a:bodyPr/>
        <a:lstStyle/>
        <a:p>
          <a:endParaRPr lang="ru-RU"/>
        </a:p>
      </dgm:t>
    </dgm:pt>
    <dgm:pt modelId="{7F83FF54-FE4E-4716-B1C2-3262BEF87D67}" type="pres">
      <dgm:prSet presAssocID="{A2EAF85F-2F42-47A7-94D3-8AE38ED8D3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7A1787-70D9-40A3-A016-41B6E87890F2}" type="pres">
      <dgm:prSet presAssocID="{3123BBB5-1C49-4618-9233-6FDE88EA7FDC}" presName="hierRoot1" presStyleCnt="0">
        <dgm:presLayoutVars>
          <dgm:hierBranch val="init"/>
        </dgm:presLayoutVars>
      </dgm:prSet>
      <dgm:spPr/>
    </dgm:pt>
    <dgm:pt modelId="{A75BB07B-4259-4090-B729-B104FE14F2A6}" type="pres">
      <dgm:prSet presAssocID="{3123BBB5-1C49-4618-9233-6FDE88EA7FDC}" presName="rootComposite1" presStyleCnt="0"/>
      <dgm:spPr/>
    </dgm:pt>
    <dgm:pt modelId="{AC7EEAAC-15A0-4974-8D46-431AADE46A1C}" type="pres">
      <dgm:prSet presAssocID="{3123BBB5-1C49-4618-9233-6FDE88EA7FDC}" presName="rootText1" presStyleLbl="node0" presStyleIdx="0" presStyleCnt="1" custScaleY="143468">
        <dgm:presLayoutVars>
          <dgm:chPref val="3"/>
        </dgm:presLayoutVars>
      </dgm:prSet>
      <dgm:spPr/>
    </dgm:pt>
    <dgm:pt modelId="{A83FE164-1099-4EAC-90E2-FF913B8ACC44}" type="pres">
      <dgm:prSet presAssocID="{3123BBB5-1C49-4618-9233-6FDE88EA7FDC}" presName="rootConnector1" presStyleLbl="node1" presStyleIdx="0" presStyleCnt="0"/>
      <dgm:spPr/>
    </dgm:pt>
    <dgm:pt modelId="{9C833ADE-61DE-45A6-8A29-636374009C4F}" type="pres">
      <dgm:prSet presAssocID="{3123BBB5-1C49-4618-9233-6FDE88EA7FDC}" presName="hierChild2" presStyleCnt="0"/>
      <dgm:spPr/>
    </dgm:pt>
    <dgm:pt modelId="{4DF01268-43DA-4A2F-BD90-63EF65E9D263}" type="pres">
      <dgm:prSet presAssocID="{1A34C996-85E5-47DA-9043-49838FF7E911}" presName="Name37" presStyleLbl="parChTrans1D2" presStyleIdx="0" presStyleCnt="4"/>
      <dgm:spPr/>
    </dgm:pt>
    <dgm:pt modelId="{9AFA8B31-A2C8-435C-99B1-9BCE467B7BD7}" type="pres">
      <dgm:prSet presAssocID="{20FFF602-F3A0-4A09-933B-813BA04093B9}" presName="hierRoot2" presStyleCnt="0">
        <dgm:presLayoutVars>
          <dgm:hierBranch val="init"/>
        </dgm:presLayoutVars>
      </dgm:prSet>
      <dgm:spPr/>
    </dgm:pt>
    <dgm:pt modelId="{7E17D173-E775-4C2A-A581-E0A4E65102E7}" type="pres">
      <dgm:prSet presAssocID="{20FFF602-F3A0-4A09-933B-813BA04093B9}" presName="rootComposite" presStyleCnt="0"/>
      <dgm:spPr/>
    </dgm:pt>
    <dgm:pt modelId="{21EF04CC-858B-468D-94F6-3A7D7C54C8D3}" type="pres">
      <dgm:prSet presAssocID="{20FFF602-F3A0-4A09-933B-813BA04093B9}" presName="rootText" presStyleLbl="node2" presStyleIdx="0" presStyleCnt="4" custScaleY="150376">
        <dgm:presLayoutVars>
          <dgm:chPref val="3"/>
        </dgm:presLayoutVars>
      </dgm:prSet>
      <dgm:spPr/>
    </dgm:pt>
    <dgm:pt modelId="{5AEAE9E6-B41E-40AF-9A11-E52C37116416}" type="pres">
      <dgm:prSet presAssocID="{20FFF602-F3A0-4A09-933B-813BA04093B9}" presName="rootConnector" presStyleLbl="node2" presStyleIdx="0" presStyleCnt="4"/>
      <dgm:spPr/>
    </dgm:pt>
    <dgm:pt modelId="{01F1466F-76AD-471B-8ACA-F467524F00A0}" type="pres">
      <dgm:prSet presAssocID="{20FFF602-F3A0-4A09-933B-813BA04093B9}" presName="hierChild4" presStyleCnt="0"/>
      <dgm:spPr/>
    </dgm:pt>
    <dgm:pt modelId="{45B40C7E-0657-40C4-A3F3-10AC25CB009A}" type="pres">
      <dgm:prSet presAssocID="{20FFF602-F3A0-4A09-933B-813BA04093B9}" presName="hierChild5" presStyleCnt="0"/>
      <dgm:spPr/>
    </dgm:pt>
    <dgm:pt modelId="{86EC6931-A53C-47DF-971A-B61D3388CBFC}" type="pres">
      <dgm:prSet presAssocID="{FAB2122B-8C75-4FC4-88CC-AA97A2ADD759}" presName="Name37" presStyleLbl="parChTrans1D2" presStyleIdx="1" presStyleCnt="4"/>
      <dgm:spPr/>
    </dgm:pt>
    <dgm:pt modelId="{B8300BEE-96F4-43A5-BB84-29832913A51B}" type="pres">
      <dgm:prSet presAssocID="{F061E509-918E-4529-A317-EA5D4E0E1D76}" presName="hierRoot2" presStyleCnt="0">
        <dgm:presLayoutVars>
          <dgm:hierBranch val="init"/>
        </dgm:presLayoutVars>
      </dgm:prSet>
      <dgm:spPr/>
    </dgm:pt>
    <dgm:pt modelId="{66C0D595-350F-44C0-A17F-28336566A5EA}" type="pres">
      <dgm:prSet presAssocID="{F061E509-918E-4529-A317-EA5D4E0E1D76}" presName="rootComposite" presStyleCnt="0"/>
      <dgm:spPr/>
    </dgm:pt>
    <dgm:pt modelId="{1E647519-EC31-4FEF-A566-26D0D39E611A}" type="pres">
      <dgm:prSet presAssocID="{F061E509-918E-4529-A317-EA5D4E0E1D76}" presName="rootText" presStyleLbl="node2" presStyleIdx="1" presStyleCnt="4" custScaleY="150376">
        <dgm:presLayoutVars>
          <dgm:chPref val="3"/>
        </dgm:presLayoutVars>
      </dgm:prSet>
      <dgm:spPr/>
    </dgm:pt>
    <dgm:pt modelId="{805AF12B-5FAD-4C54-8166-0F1D08E91E7F}" type="pres">
      <dgm:prSet presAssocID="{F061E509-918E-4529-A317-EA5D4E0E1D76}" presName="rootConnector" presStyleLbl="node2" presStyleIdx="1" presStyleCnt="4"/>
      <dgm:spPr/>
    </dgm:pt>
    <dgm:pt modelId="{45C52CBE-6A10-457D-ADCA-BCC083CA0904}" type="pres">
      <dgm:prSet presAssocID="{F061E509-918E-4529-A317-EA5D4E0E1D76}" presName="hierChild4" presStyleCnt="0"/>
      <dgm:spPr/>
    </dgm:pt>
    <dgm:pt modelId="{757CAC4B-6887-4D40-853A-EF52DD60A8DE}" type="pres">
      <dgm:prSet presAssocID="{F061E509-918E-4529-A317-EA5D4E0E1D76}" presName="hierChild5" presStyleCnt="0"/>
      <dgm:spPr/>
    </dgm:pt>
    <dgm:pt modelId="{6C5E9120-A9F4-4EE8-A156-3636A86435CB}" type="pres">
      <dgm:prSet presAssocID="{E80CF53D-4557-4D28-A63C-EBD66A29737D}" presName="Name37" presStyleLbl="parChTrans1D2" presStyleIdx="2" presStyleCnt="4"/>
      <dgm:spPr/>
    </dgm:pt>
    <dgm:pt modelId="{E790AF7F-DC3E-48D9-8537-9A8F85955B8F}" type="pres">
      <dgm:prSet presAssocID="{23007420-D625-4CE8-AE54-8DB64C08AA30}" presName="hierRoot2" presStyleCnt="0">
        <dgm:presLayoutVars>
          <dgm:hierBranch val="init"/>
        </dgm:presLayoutVars>
      </dgm:prSet>
      <dgm:spPr/>
    </dgm:pt>
    <dgm:pt modelId="{627C74BD-A0D1-460E-B20D-DF97AB7363B7}" type="pres">
      <dgm:prSet presAssocID="{23007420-D625-4CE8-AE54-8DB64C08AA30}" presName="rootComposite" presStyleCnt="0"/>
      <dgm:spPr/>
    </dgm:pt>
    <dgm:pt modelId="{00C1F22D-9DC9-4041-8463-C5C20750209A}" type="pres">
      <dgm:prSet presAssocID="{23007420-D625-4CE8-AE54-8DB64C08AA30}" presName="rootText" presStyleLbl="node2" presStyleIdx="2" presStyleCnt="4" custScaleY="150376">
        <dgm:presLayoutVars>
          <dgm:chPref val="3"/>
        </dgm:presLayoutVars>
      </dgm:prSet>
      <dgm:spPr/>
    </dgm:pt>
    <dgm:pt modelId="{3DCD7A53-302D-40EF-BF1F-2F2B29CAA742}" type="pres">
      <dgm:prSet presAssocID="{23007420-D625-4CE8-AE54-8DB64C08AA30}" presName="rootConnector" presStyleLbl="node2" presStyleIdx="2" presStyleCnt="4"/>
      <dgm:spPr/>
    </dgm:pt>
    <dgm:pt modelId="{F67DA0FF-252E-4E1F-B436-DEB654A0BDEF}" type="pres">
      <dgm:prSet presAssocID="{23007420-D625-4CE8-AE54-8DB64C08AA30}" presName="hierChild4" presStyleCnt="0"/>
      <dgm:spPr/>
    </dgm:pt>
    <dgm:pt modelId="{50219B43-11E1-4C85-AB78-D4A2E2977DEC}" type="pres">
      <dgm:prSet presAssocID="{23007420-D625-4CE8-AE54-8DB64C08AA30}" presName="hierChild5" presStyleCnt="0"/>
      <dgm:spPr/>
    </dgm:pt>
    <dgm:pt modelId="{AA173DF3-2A29-4006-AD9F-3F6B3A63864C}" type="pres">
      <dgm:prSet presAssocID="{377E4AF4-2D95-49A6-89AD-EE6F9E06C6E0}" presName="Name37" presStyleLbl="parChTrans1D2" presStyleIdx="3" presStyleCnt="4"/>
      <dgm:spPr/>
    </dgm:pt>
    <dgm:pt modelId="{DC52168E-2FA4-48BD-8B66-0615F1E65F37}" type="pres">
      <dgm:prSet presAssocID="{93A21437-1FA2-404E-8F13-B2D3BDA5A6D0}" presName="hierRoot2" presStyleCnt="0">
        <dgm:presLayoutVars>
          <dgm:hierBranch val="init"/>
        </dgm:presLayoutVars>
      </dgm:prSet>
      <dgm:spPr/>
    </dgm:pt>
    <dgm:pt modelId="{2414156D-A6AA-4478-B017-E73F943756CA}" type="pres">
      <dgm:prSet presAssocID="{93A21437-1FA2-404E-8F13-B2D3BDA5A6D0}" presName="rootComposite" presStyleCnt="0"/>
      <dgm:spPr/>
    </dgm:pt>
    <dgm:pt modelId="{75FAEEE9-61A2-4430-BECB-6772EF94177D}" type="pres">
      <dgm:prSet presAssocID="{93A21437-1FA2-404E-8F13-B2D3BDA5A6D0}" presName="rootText" presStyleLbl="node2" presStyleIdx="3" presStyleCnt="4" custScaleX="109735" custScaleY="143642" custLinFactNeighborX="2559" custLinFactNeighborY="2766">
        <dgm:presLayoutVars>
          <dgm:chPref val="3"/>
        </dgm:presLayoutVars>
      </dgm:prSet>
      <dgm:spPr/>
    </dgm:pt>
    <dgm:pt modelId="{10B6A211-890D-45F9-AA70-D7228C967661}" type="pres">
      <dgm:prSet presAssocID="{93A21437-1FA2-404E-8F13-B2D3BDA5A6D0}" presName="rootConnector" presStyleLbl="node2" presStyleIdx="3" presStyleCnt="4"/>
      <dgm:spPr/>
    </dgm:pt>
    <dgm:pt modelId="{530A9FD8-DA35-47D3-A791-34AE0C405A9B}" type="pres">
      <dgm:prSet presAssocID="{93A21437-1FA2-404E-8F13-B2D3BDA5A6D0}" presName="hierChild4" presStyleCnt="0"/>
      <dgm:spPr/>
    </dgm:pt>
    <dgm:pt modelId="{2B6CA921-0C94-4F53-8AA1-01A738380733}" type="pres">
      <dgm:prSet presAssocID="{93A21437-1FA2-404E-8F13-B2D3BDA5A6D0}" presName="hierChild5" presStyleCnt="0"/>
      <dgm:spPr/>
    </dgm:pt>
    <dgm:pt modelId="{CE5A6B73-954A-4403-BC70-EA4D9D3CB3E8}" type="pres">
      <dgm:prSet presAssocID="{3123BBB5-1C49-4618-9233-6FDE88EA7FDC}" presName="hierChild3" presStyleCnt="0"/>
      <dgm:spPr/>
    </dgm:pt>
  </dgm:ptLst>
  <dgm:cxnLst>
    <dgm:cxn modelId="{3CC6B903-4CC4-4507-BD1C-06BE034FF3A8}" srcId="{3123BBB5-1C49-4618-9233-6FDE88EA7FDC}" destId="{93A21437-1FA2-404E-8F13-B2D3BDA5A6D0}" srcOrd="3" destOrd="0" parTransId="{377E4AF4-2D95-49A6-89AD-EE6F9E06C6E0}" sibTransId="{88FCA9EC-0A51-45D1-A590-4E1FC7F7C023}"/>
    <dgm:cxn modelId="{AEC4DE14-DE14-4342-B6AB-A6C1B39FC1E2}" srcId="{3123BBB5-1C49-4618-9233-6FDE88EA7FDC}" destId="{20FFF602-F3A0-4A09-933B-813BA04093B9}" srcOrd="0" destOrd="0" parTransId="{1A34C996-85E5-47DA-9043-49838FF7E911}" sibTransId="{6949FF5E-0645-4CE1-9476-4E7972BD54FC}"/>
    <dgm:cxn modelId="{0551D726-3B7C-46FB-AB35-EA6FE22206B9}" type="presOf" srcId="{3123BBB5-1C49-4618-9233-6FDE88EA7FDC}" destId="{A83FE164-1099-4EAC-90E2-FF913B8ACC44}" srcOrd="1" destOrd="0" presId="urn:microsoft.com/office/officeart/2005/8/layout/orgChart1"/>
    <dgm:cxn modelId="{98C1C161-861E-4D1D-B2E1-E20057030E09}" type="presOf" srcId="{93A21437-1FA2-404E-8F13-B2D3BDA5A6D0}" destId="{10B6A211-890D-45F9-AA70-D7228C967661}" srcOrd="1" destOrd="0" presId="urn:microsoft.com/office/officeart/2005/8/layout/orgChart1"/>
    <dgm:cxn modelId="{33E11447-A891-489C-90D3-A90F02163C79}" type="presOf" srcId="{F061E509-918E-4529-A317-EA5D4E0E1D76}" destId="{1E647519-EC31-4FEF-A566-26D0D39E611A}" srcOrd="0" destOrd="0" presId="urn:microsoft.com/office/officeart/2005/8/layout/orgChart1"/>
    <dgm:cxn modelId="{3B00834E-647B-4CA9-9DD9-86E6537E8BEC}" type="presOf" srcId="{1A34C996-85E5-47DA-9043-49838FF7E911}" destId="{4DF01268-43DA-4A2F-BD90-63EF65E9D263}" srcOrd="0" destOrd="0" presId="urn:microsoft.com/office/officeart/2005/8/layout/orgChart1"/>
    <dgm:cxn modelId="{8ED40F51-ABB4-4A50-8F98-07AF7AC292F5}" type="presOf" srcId="{A2EAF85F-2F42-47A7-94D3-8AE38ED8D338}" destId="{7F83FF54-FE4E-4716-B1C2-3262BEF87D67}" srcOrd="0" destOrd="0" presId="urn:microsoft.com/office/officeart/2005/8/layout/orgChart1"/>
    <dgm:cxn modelId="{37249574-E712-4FDF-B5F0-A81435A92026}" type="presOf" srcId="{23007420-D625-4CE8-AE54-8DB64C08AA30}" destId="{00C1F22D-9DC9-4041-8463-C5C20750209A}" srcOrd="0" destOrd="0" presId="urn:microsoft.com/office/officeart/2005/8/layout/orgChart1"/>
    <dgm:cxn modelId="{47BCBC8D-CFD8-4361-B831-CAA5157EE21A}" srcId="{A2EAF85F-2F42-47A7-94D3-8AE38ED8D338}" destId="{3123BBB5-1C49-4618-9233-6FDE88EA7FDC}" srcOrd="0" destOrd="0" parTransId="{B68FA60B-B21B-4222-852E-FBCA2EA73AD1}" sibTransId="{E2229DB3-4258-41F2-B8D0-04F3D52CC14E}"/>
    <dgm:cxn modelId="{5A7E8695-7050-4323-BE67-3369B7DC430A}" type="presOf" srcId="{F061E509-918E-4529-A317-EA5D4E0E1D76}" destId="{805AF12B-5FAD-4C54-8166-0F1D08E91E7F}" srcOrd="1" destOrd="0" presId="urn:microsoft.com/office/officeart/2005/8/layout/orgChart1"/>
    <dgm:cxn modelId="{787BE09E-4E35-4E54-B308-78935D6AAC5D}" srcId="{3123BBB5-1C49-4618-9233-6FDE88EA7FDC}" destId="{F061E509-918E-4529-A317-EA5D4E0E1D76}" srcOrd="1" destOrd="0" parTransId="{FAB2122B-8C75-4FC4-88CC-AA97A2ADD759}" sibTransId="{99ED401A-C1C2-4F12-988D-360E1686AF9A}"/>
    <dgm:cxn modelId="{701AEFA3-3636-4E6E-A362-F692EB6152A9}" type="presOf" srcId="{E80CF53D-4557-4D28-A63C-EBD66A29737D}" destId="{6C5E9120-A9F4-4EE8-A156-3636A86435CB}" srcOrd="0" destOrd="0" presId="urn:microsoft.com/office/officeart/2005/8/layout/orgChart1"/>
    <dgm:cxn modelId="{6F93A8B9-A47C-4BDC-82F8-16618B94D107}" type="presOf" srcId="{23007420-D625-4CE8-AE54-8DB64C08AA30}" destId="{3DCD7A53-302D-40EF-BF1F-2F2B29CAA742}" srcOrd="1" destOrd="0" presId="urn:microsoft.com/office/officeart/2005/8/layout/orgChart1"/>
    <dgm:cxn modelId="{63BE09BE-4FFF-4383-B38D-391A60206CE1}" type="presOf" srcId="{20FFF602-F3A0-4A09-933B-813BA04093B9}" destId="{21EF04CC-858B-468D-94F6-3A7D7C54C8D3}" srcOrd="0" destOrd="0" presId="urn:microsoft.com/office/officeart/2005/8/layout/orgChart1"/>
    <dgm:cxn modelId="{CA7834C2-765A-4293-8E42-C2C5239140C4}" type="presOf" srcId="{3123BBB5-1C49-4618-9233-6FDE88EA7FDC}" destId="{AC7EEAAC-15A0-4974-8D46-431AADE46A1C}" srcOrd="0" destOrd="0" presId="urn:microsoft.com/office/officeart/2005/8/layout/orgChart1"/>
    <dgm:cxn modelId="{58A75ACA-6AE5-4AB1-92A1-4A53CF214906}" type="presOf" srcId="{377E4AF4-2D95-49A6-89AD-EE6F9E06C6E0}" destId="{AA173DF3-2A29-4006-AD9F-3F6B3A63864C}" srcOrd="0" destOrd="0" presId="urn:microsoft.com/office/officeart/2005/8/layout/orgChart1"/>
    <dgm:cxn modelId="{F0479BDF-1ECD-4B61-96FB-0017FF8C17B9}" srcId="{3123BBB5-1C49-4618-9233-6FDE88EA7FDC}" destId="{23007420-D625-4CE8-AE54-8DB64C08AA30}" srcOrd="2" destOrd="0" parTransId="{E80CF53D-4557-4D28-A63C-EBD66A29737D}" sibTransId="{E78EAC16-8EA2-44CF-A80C-B25576AAF913}"/>
    <dgm:cxn modelId="{D907E8E0-49E6-495F-BBF7-A06C56062B01}" type="presOf" srcId="{20FFF602-F3A0-4A09-933B-813BA04093B9}" destId="{5AEAE9E6-B41E-40AF-9A11-E52C37116416}" srcOrd="1" destOrd="0" presId="urn:microsoft.com/office/officeart/2005/8/layout/orgChart1"/>
    <dgm:cxn modelId="{7D7B8AF1-A9E1-4C11-95B8-585DFA18D649}" type="presOf" srcId="{93A21437-1FA2-404E-8F13-B2D3BDA5A6D0}" destId="{75FAEEE9-61A2-4430-BECB-6772EF94177D}" srcOrd="0" destOrd="0" presId="urn:microsoft.com/office/officeart/2005/8/layout/orgChart1"/>
    <dgm:cxn modelId="{BEC170F9-3942-4B82-89DF-851BE28BD917}" type="presOf" srcId="{FAB2122B-8C75-4FC4-88CC-AA97A2ADD759}" destId="{86EC6931-A53C-47DF-971A-B61D3388CBFC}" srcOrd="0" destOrd="0" presId="urn:microsoft.com/office/officeart/2005/8/layout/orgChart1"/>
    <dgm:cxn modelId="{E0054DC1-9C77-4189-B7FE-C54625FE434C}" type="presParOf" srcId="{7F83FF54-FE4E-4716-B1C2-3262BEF87D67}" destId="{317A1787-70D9-40A3-A016-41B6E87890F2}" srcOrd="0" destOrd="0" presId="urn:microsoft.com/office/officeart/2005/8/layout/orgChart1"/>
    <dgm:cxn modelId="{6B34E9AB-54B0-4A39-8807-FD48A57EB9EF}" type="presParOf" srcId="{317A1787-70D9-40A3-A016-41B6E87890F2}" destId="{A75BB07B-4259-4090-B729-B104FE14F2A6}" srcOrd="0" destOrd="0" presId="urn:microsoft.com/office/officeart/2005/8/layout/orgChart1"/>
    <dgm:cxn modelId="{E9A9F6C7-6223-4AF6-9826-14EC441354BC}" type="presParOf" srcId="{A75BB07B-4259-4090-B729-B104FE14F2A6}" destId="{AC7EEAAC-15A0-4974-8D46-431AADE46A1C}" srcOrd="0" destOrd="0" presId="urn:microsoft.com/office/officeart/2005/8/layout/orgChart1"/>
    <dgm:cxn modelId="{F8D83B81-0240-48D2-96F9-E160E714332B}" type="presParOf" srcId="{A75BB07B-4259-4090-B729-B104FE14F2A6}" destId="{A83FE164-1099-4EAC-90E2-FF913B8ACC44}" srcOrd="1" destOrd="0" presId="urn:microsoft.com/office/officeart/2005/8/layout/orgChart1"/>
    <dgm:cxn modelId="{6140C3C2-FE3B-47F2-BF6B-826242AEA57B}" type="presParOf" srcId="{317A1787-70D9-40A3-A016-41B6E87890F2}" destId="{9C833ADE-61DE-45A6-8A29-636374009C4F}" srcOrd="1" destOrd="0" presId="urn:microsoft.com/office/officeart/2005/8/layout/orgChart1"/>
    <dgm:cxn modelId="{0A560347-EEB7-489C-9346-58F4744F6E48}" type="presParOf" srcId="{9C833ADE-61DE-45A6-8A29-636374009C4F}" destId="{4DF01268-43DA-4A2F-BD90-63EF65E9D263}" srcOrd="0" destOrd="0" presId="urn:microsoft.com/office/officeart/2005/8/layout/orgChart1"/>
    <dgm:cxn modelId="{785C1A76-985F-4205-B582-126F55445230}" type="presParOf" srcId="{9C833ADE-61DE-45A6-8A29-636374009C4F}" destId="{9AFA8B31-A2C8-435C-99B1-9BCE467B7BD7}" srcOrd="1" destOrd="0" presId="urn:microsoft.com/office/officeart/2005/8/layout/orgChart1"/>
    <dgm:cxn modelId="{F31844FA-4F02-4EC1-8374-5E9A37527DF6}" type="presParOf" srcId="{9AFA8B31-A2C8-435C-99B1-9BCE467B7BD7}" destId="{7E17D173-E775-4C2A-A581-E0A4E65102E7}" srcOrd="0" destOrd="0" presId="urn:microsoft.com/office/officeart/2005/8/layout/orgChart1"/>
    <dgm:cxn modelId="{717EB87F-6554-4B78-825B-E3D06998667B}" type="presParOf" srcId="{7E17D173-E775-4C2A-A581-E0A4E65102E7}" destId="{21EF04CC-858B-468D-94F6-3A7D7C54C8D3}" srcOrd="0" destOrd="0" presId="urn:microsoft.com/office/officeart/2005/8/layout/orgChart1"/>
    <dgm:cxn modelId="{F946D60F-86DE-4D70-B357-59372D2627DA}" type="presParOf" srcId="{7E17D173-E775-4C2A-A581-E0A4E65102E7}" destId="{5AEAE9E6-B41E-40AF-9A11-E52C37116416}" srcOrd="1" destOrd="0" presId="urn:microsoft.com/office/officeart/2005/8/layout/orgChart1"/>
    <dgm:cxn modelId="{359D21C4-9EAE-4BF9-B6B2-C86B1C47C598}" type="presParOf" srcId="{9AFA8B31-A2C8-435C-99B1-9BCE467B7BD7}" destId="{01F1466F-76AD-471B-8ACA-F467524F00A0}" srcOrd="1" destOrd="0" presId="urn:microsoft.com/office/officeart/2005/8/layout/orgChart1"/>
    <dgm:cxn modelId="{80A8F0FD-A5B1-47E9-A9AA-B1C11CAB0438}" type="presParOf" srcId="{9AFA8B31-A2C8-435C-99B1-9BCE467B7BD7}" destId="{45B40C7E-0657-40C4-A3F3-10AC25CB009A}" srcOrd="2" destOrd="0" presId="urn:microsoft.com/office/officeart/2005/8/layout/orgChart1"/>
    <dgm:cxn modelId="{3EC8218D-9B0D-445B-9173-BC9DDF62C385}" type="presParOf" srcId="{9C833ADE-61DE-45A6-8A29-636374009C4F}" destId="{86EC6931-A53C-47DF-971A-B61D3388CBFC}" srcOrd="2" destOrd="0" presId="urn:microsoft.com/office/officeart/2005/8/layout/orgChart1"/>
    <dgm:cxn modelId="{2D5AC4F9-FFF0-4BB1-9DCD-CF971F4C1461}" type="presParOf" srcId="{9C833ADE-61DE-45A6-8A29-636374009C4F}" destId="{B8300BEE-96F4-43A5-BB84-29832913A51B}" srcOrd="3" destOrd="0" presId="urn:microsoft.com/office/officeart/2005/8/layout/orgChart1"/>
    <dgm:cxn modelId="{E9B14689-B324-42D5-9F26-855FC67B5F63}" type="presParOf" srcId="{B8300BEE-96F4-43A5-BB84-29832913A51B}" destId="{66C0D595-350F-44C0-A17F-28336566A5EA}" srcOrd="0" destOrd="0" presId="urn:microsoft.com/office/officeart/2005/8/layout/orgChart1"/>
    <dgm:cxn modelId="{6EB802D3-EB5A-431E-84A0-4A3911BDB3A0}" type="presParOf" srcId="{66C0D595-350F-44C0-A17F-28336566A5EA}" destId="{1E647519-EC31-4FEF-A566-26D0D39E611A}" srcOrd="0" destOrd="0" presId="urn:microsoft.com/office/officeart/2005/8/layout/orgChart1"/>
    <dgm:cxn modelId="{DBCBF142-21FB-4EA6-93FC-EFDCED3F095F}" type="presParOf" srcId="{66C0D595-350F-44C0-A17F-28336566A5EA}" destId="{805AF12B-5FAD-4C54-8166-0F1D08E91E7F}" srcOrd="1" destOrd="0" presId="urn:microsoft.com/office/officeart/2005/8/layout/orgChart1"/>
    <dgm:cxn modelId="{800C0E42-4021-42F1-860A-8B4C04F16DD6}" type="presParOf" srcId="{B8300BEE-96F4-43A5-BB84-29832913A51B}" destId="{45C52CBE-6A10-457D-ADCA-BCC083CA0904}" srcOrd="1" destOrd="0" presId="urn:microsoft.com/office/officeart/2005/8/layout/orgChart1"/>
    <dgm:cxn modelId="{E2B354CE-5E96-4E85-94EE-2512F795746E}" type="presParOf" srcId="{B8300BEE-96F4-43A5-BB84-29832913A51B}" destId="{757CAC4B-6887-4D40-853A-EF52DD60A8DE}" srcOrd="2" destOrd="0" presId="urn:microsoft.com/office/officeart/2005/8/layout/orgChart1"/>
    <dgm:cxn modelId="{5C4469B8-B75E-4213-AFB2-3C14F3D9946F}" type="presParOf" srcId="{9C833ADE-61DE-45A6-8A29-636374009C4F}" destId="{6C5E9120-A9F4-4EE8-A156-3636A86435CB}" srcOrd="4" destOrd="0" presId="urn:microsoft.com/office/officeart/2005/8/layout/orgChart1"/>
    <dgm:cxn modelId="{18D7F8C8-159A-4C2A-B490-26839BB1C756}" type="presParOf" srcId="{9C833ADE-61DE-45A6-8A29-636374009C4F}" destId="{E790AF7F-DC3E-48D9-8537-9A8F85955B8F}" srcOrd="5" destOrd="0" presId="urn:microsoft.com/office/officeart/2005/8/layout/orgChart1"/>
    <dgm:cxn modelId="{2FD66B3A-ABD5-4461-9DD3-3F34CFCB0F4A}" type="presParOf" srcId="{E790AF7F-DC3E-48D9-8537-9A8F85955B8F}" destId="{627C74BD-A0D1-460E-B20D-DF97AB7363B7}" srcOrd="0" destOrd="0" presId="urn:microsoft.com/office/officeart/2005/8/layout/orgChart1"/>
    <dgm:cxn modelId="{C9335EE2-B879-430E-9982-56A057FEC9F8}" type="presParOf" srcId="{627C74BD-A0D1-460E-B20D-DF97AB7363B7}" destId="{00C1F22D-9DC9-4041-8463-C5C20750209A}" srcOrd="0" destOrd="0" presId="urn:microsoft.com/office/officeart/2005/8/layout/orgChart1"/>
    <dgm:cxn modelId="{756CEFE0-2B67-4E7B-BE11-A48AFDBDE12F}" type="presParOf" srcId="{627C74BD-A0D1-460E-B20D-DF97AB7363B7}" destId="{3DCD7A53-302D-40EF-BF1F-2F2B29CAA742}" srcOrd="1" destOrd="0" presId="urn:microsoft.com/office/officeart/2005/8/layout/orgChart1"/>
    <dgm:cxn modelId="{D1017D35-197E-400B-A94A-51CAD1F95E8A}" type="presParOf" srcId="{E790AF7F-DC3E-48D9-8537-9A8F85955B8F}" destId="{F67DA0FF-252E-4E1F-B436-DEB654A0BDEF}" srcOrd="1" destOrd="0" presId="urn:microsoft.com/office/officeart/2005/8/layout/orgChart1"/>
    <dgm:cxn modelId="{018BB984-9611-4605-B999-26F4C7242878}" type="presParOf" srcId="{E790AF7F-DC3E-48D9-8537-9A8F85955B8F}" destId="{50219B43-11E1-4C85-AB78-D4A2E2977DEC}" srcOrd="2" destOrd="0" presId="urn:microsoft.com/office/officeart/2005/8/layout/orgChart1"/>
    <dgm:cxn modelId="{B1AE6B9C-43EB-4511-85F3-63A34D27DBCC}" type="presParOf" srcId="{9C833ADE-61DE-45A6-8A29-636374009C4F}" destId="{AA173DF3-2A29-4006-AD9F-3F6B3A63864C}" srcOrd="6" destOrd="0" presId="urn:microsoft.com/office/officeart/2005/8/layout/orgChart1"/>
    <dgm:cxn modelId="{9B193188-579B-4728-945B-7DCB442E9338}" type="presParOf" srcId="{9C833ADE-61DE-45A6-8A29-636374009C4F}" destId="{DC52168E-2FA4-48BD-8B66-0615F1E65F37}" srcOrd="7" destOrd="0" presId="urn:microsoft.com/office/officeart/2005/8/layout/orgChart1"/>
    <dgm:cxn modelId="{9F2AA63E-4267-4D43-A188-05D81D76A1BB}" type="presParOf" srcId="{DC52168E-2FA4-48BD-8B66-0615F1E65F37}" destId="{2414156D-A6AA-4478-B017-E73F943756CA}" srcOrd="0" destOrd="0" presId="urn:microsoft.com/office/officeart/2005/8/layout/orgChart1"/>
    <dgm:cxn modelId="{807EDDD0-7426-45B9-9965-EEDDA66904B2}" type="presParOf" srcId="{2414156D-A6AA-4478-B017-E73F943756CA}" destId="{75FAEEE9-61A2-4430-BECB-6772EF94177D}" srcOrd="0" destOrd="0" presId="urn:microsoft.com/office/officeart/2005/8/layout/orgChart1"/>
    <dgm:cxn modelId="{C88EEED7-AFE5-41E3-823A-3574F53E16EC}" type="presParOf" srcId="{2414156D-A6AA-4478-B017-E73F943756CA}" destId="{10B6A211-890D-45F9-AA70-D7228C967661}" srcOrd="1" destOrd="0" presId="urn:microsoft.com/office/officeart/2005/8/layout/orgChart1"/>
    <dgm:cxn modelId="{1BE769DC-5575-43ED-9A32-D33F92366126}" type="presParOf" srcId="{DC52168E-2FA4-48BD-8B66-0615F1E65F37}" destId="{530A9FD8-DA35-47D3-A791-34AE0C405A9B}" srcOrd="1" destOrd="0" presId="urn:microsoft.com/office/officeart/2005/8/layout/orgChart1"/>
    <dgm:cxn modelId="{1156D463-B637-4A98-9DAC-97EC798D5AC0}" type="presParOf" srcId="{DC52168E-2FA4-48BD-8B66-0615F1E65F37}" destId="{2B6CA921-0C94-4F53-8AA1-01A738380733}" srcOrd="2" destOrd="0" presId="urn:microsoft.com/office/officeart/2005/8/layout/orgChart1"/>
    <dgm:cxn modelId="{70B5326E-8310-478F-9ED5-CE0DDEF9A24C}" type="presParOf" srcId="{317A1787-70D9-40A3-A016-41B6E87890F2}" destId="{CE5A6B73-954A-4403-BC70-EA4D9D3CB3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2DF3A-4DB2-40AB-B08A-9E3573E3A52A}">
      <dsp:nvSpPr>
        <dsp:cNvPr id="0" name=""/>
        <dsp:cNvSpPr/>
      </dsp:nvSpPr>
      <dsp:spPr>
        <a:xfrm>
          <a:off x="3048000" y="15774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414A-7893-4315-9508-CAB97265FD05}">
      <dsp:nvSpPr>
        <dsp:cNvPr id="0" name=""/>
        <dsp:cNvSpPr/>
      </dsp:nvSpPr>
      <dsp:spPr>
        <a:xfrm>
          <a:off x="1379990" y="15774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475E5-7CA8-4EE4-B8BF-86C48CB824AE}">
      <dsp:nvSpPr>
        <dsp:cNvPr id="0" name=""/>
        <dsp:cNvSpPr/>
      </dsp:nvSpPr>
      <dsp:spPr>
        <a:xfrm>
          <a:off x="1669479" y="198890"/>
          <a:ext cx="2757041" cy="1378520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3">
                  <a:lumMod val="75000"/>
                </a:schemeClr>
              </a:solidFill>
            </a:rPr>
            <a:t>Консолидированный бюджет</a:t>
          </a:r>
        </a:p>
      </dsp:txBody>
      <dsp:txXfrm>
        <a:off x="1669479" y="198890"/>
        <a:ext cx="2757041" cy="1378520"/>
      </dsp:txXfrm>
    </dsp:sp>
    <dsp:sp modelId="{55906E70-E96F-4C8A-B3B0-CE8886F8204A}">
      <dsp:nvSpPr>
        <dsp:cNvPr id="0" name=""/>
        <dsp:cNvSpPr/>
      </dsp:nvSpPr>
      <dsp:spPr>
        <a:xfrm>
          <a:off x="1469" y="2156389"/>
          <a:ext cx="2757041" cy="1378520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3">
                  <a:lumMod val="75000"/>
                </a:schemeClr>
              </a:solidFill>
            </a:rPr>
            <a:t>Бюджет муниципального района «Читинский район»</a:t>
          </a:r>
        </a:p>
      </dsp:txBody>
      <dsp:txXfrm>
        <a:off x="1469" y="2156389"/>
        <a:ext cx="2757041" cy="1378520"/>
      </dsp:txXfrm>
    </dsp:sp>
    <dsp:sp modelId="{B9BF1BE7-C52C-4687-90B8-85F64D409989}">
      <dsp:nvSpPr>
        <dsp:cNvPr id="0" name=""/>
        <dsp:cNvSpPr/>
      </dsp:nvSpPr>
      <dsp:spPr>
        <a:xfrm>
          <a:off x="3337489" y="2156389"/>
          <a:ext cx="2757041" cy="1378520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3">
                  <a:lumMod val="75000"/>
                </a:schemeClr>
              </a:solidFill>
            </a:rPr>
            <a:t>Бюджеты городских (2) и сельских поселений (21)</a:t>
          </a:r>
        </a:p>
      </dsp:txBody>
      <dsp:txXfrm>
        <a:off x="3337489" y="2156389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73DF3-2A29-4006-AD9F-3F6B3A63864C}">
      <dsp:nvSpPr>
        <dsp:cNvPr id="0" name=""/>
        <dsp:cNvSpPr/>
      </dsp:nvSpPr>
      <dsp:spPr>
        <a:xfrm>
          <a:off x="5484421" y="2332562"/>
          <a:ext cx="4211624" cy="519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57"/>
              </a:lnTo>
              <a:lnTo>
                <a:pt x="4211624" y="275657"/>
              </a:lnTo>
              <a:lnTo>
                <a:pt x="4211624" y="5192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E9120-A9F4-4EE8-A156-3636A86435CB}">
      <dsp:nvSpPr>
        <dsp:cNvPr id="0" name=""/>
        <dsp:cNvSpPr/>
      </dsp:nvSpPr>
      <dsp:spPr>
        <a:xfrm>
          <a:off x="5484421" y="2332562"/>
          <a:ext cx="1290543" cy="48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75"/>
              </a:lnTo>
              <a:lnTo>
                <a:pt x="1290543" y="243575"/>
              </a:lnTo>
              <a:lnTo>
                <a:pt x="1290543" y="48715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C6931-A53C-47DF-971A-B61D3388CBFC}">
      <dsp:nvSpPr>
        <dsp:cNvPr id="0" name=""/>
        <dsp:cNvSpPr/>
      </dsp:nvSpPr>
      <dsp:spPr>
        <a:xfrm>
          <a:off x="3968048" y="2332562"/>
          <a:ext cx="1516372" cy="487150"/>
        </a:xfrm>
        <a:custGeom>
          <a:avLst/>
          <a:gdLst/>
          <a:ahLst/>
          <a:cxnLst/>
          <a:rect l="0" t="0" r="0" b="0"/>
          <a:pathLst>
            <a:path>
              <a:moveTo>
                <a:pt x="1516372" y="0"/>
              </a:moveTo>
              <a:lnTo>
                <a:pt x="1516372" y="243575"/>
              </a:lnTo>
              <a:lnTo>
                <a:pt x="0" y="243575"/>
              </a:lnTo>
              <a:lnTo>
                <a:pt x="0" y="48715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01268-43DA-4A2F-BD90-63EF65E9D263}">
      <dsp:nvSpPr>
        <dsp:cNvPr id="0" name=""/>
        <dsp:cNvSpPr/>
      </dsp:nvSpPr>
      <dsp:spPr>
        <a:xfrm>
          <a:off x="1161132" y="2332562"/>
          <a:ext cx="4323289" cy="487150"/>
        </a:xfrm>
        <a:custGeom>
          <a:avLst/>
          <a:gdLst/>
          <a:ahLst/>
          <a:cxnLst/>
          <a:rect l="0" t="0" r="0" b="0"/>
          <a:pathLst>
            <a:path>
              <a:moveTo>
                <a:pt x="4323289" y="0"/>
              </a:moveTo>
              <a:lnTo>
                <a:pt x="4323289" y="243575"/>
              </a:lnTo>
              <a:lnTo>
                <a:pt x="0" y="243575"/>
              </a:lnTo>
              <a:lnTo>
                <a:pt x="0" y="48715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EEAAC-15A0-4974-8D46-431AADE46A1C}">
      <dsp:nvSpPr>
        <dsp:cNvPr id="0" name=""/>
        <dsp:cNvSpPr/>
      </dsp:nvSpPr>
      <dsp:spPr>
        <a:xfrm>
          <a:off x="4324538" y="668501"/>
          <a:ext cx="2319765" cy="1664060"/>
        </a:xfrm>
        <a:prstGeom prst="rect">
          <a:avLst/>
        </a:prstGeom>
        <a:gradFill rotWithShape="0">
          <a:gsLst>
            <a:gs pos="46300">
              <a:schemeClr val="tx2">
                <a:lumMod val="60000"/>
                <a:lumOff val="40000"/>
              </a:schemeClr>
            </a:gs>
            <a:gs pos="0">
              <a:schemeClr val="tx2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3">
                  <a:lumMod val="75000"/>
                </a:schemeClr>
              </a:solidFill>
            </a:rPr>
            <a:t>ПРОЕКТ БЮДЖЕТА</a:t>
          </a:r>
        </a:p>
      </dsp:txBody>
      <dsp:txXfrm>
        <a:off x="4324538" y="668501"/>
        <a:ext cx="2319765" cy="1664060"/>
      </dsp:txXfrm>
    </dsp:sp>
    <dsp:sp modelId="{21EF04CC-858B-468D-94F6-3A7D7C54C8D3}">
      <dsp:nvSpPr>
        <dsp:cNvPr id="0" name=""/>
        <dsp:cNvSpPr/>
      </dsp:nvSpPr>
      <dsp:spPr>
        <a:xfrm>
          <a:off x="1249" y="2819713"/>
          <a:ext cx="2319765" cy="1744185"/>
        </a:xfrm>
        <a:prstGeom prst="rect">
          <a:avLst/>
        </a:prstGeom>
        <a:gradFill rotWithShape="0">
          <a:gsLst>
            <a:gs pos="483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3">
                  <a:lumMod val="75000"/>
                </a:schemeClr>
              </a:solidFill>
            </a:rPr>
            <a:t>Бюджетное послание Президента Российской Федерации</a:t>
          </a:r>
        </a:p>
      </dsp:txBody>
      <dsp:txXfrm>
        <a:off x="1249" y="2819713"/>
        <a:ext cx="2319765" cy="1744185"/>
      </dsp:txXfrm>
    </dsp:sp>
    <dsp:sp modelId="{1E647519-EC31-4FEF-A566-26D0D39E611A}">
      <dsp:nvSpPr>
        <dsp:cNvPr id="0" name=""/>
        <dsp:cNvSpPr/>
      </dsp:nvSpPr>
      <dsp:spPr>
        <a:xfrm>
          <a:off x="2808165" y="2819713"/>
          <a:ext cx="2319765" cy="1744185"/>
        </a:xfrm>
        <a:prstGeom prst="rect">
          <a:avLst/>
        </a:prstGeom>
        <a:gradFill rotWithShape="0">
          <a:gsLst>
            <a:gs pos="488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3">
                  <a:lumMod val="75000"/>
                </a:schemeClr>
              </a:solidFill>
            </a:rPr>
            <a:t>Прогноз социально-экономического развития муниципального района</a:t>
          </a:r>
        </a:p>
      </dsp:txBody>
      <dsp:txXfrm>
        <a:off x="2808165" y="2819713"/>
        <a:ext cx="2319765" cy="1744185"/>
      </dsp:txXfrm>
    </dsp:sp>
    <dsp:sp modelId="{00C1F22D-9DC9-4041-8463-C5C20750209A}">
      <dsp:nvSpPr>
        <dsp:cNvPr id="0" name=""/>
        <dsp:cNvSpPr/>
      </dsp:nvSpPr>
      <dsp:spPr>
        <a:xfrm>
          <a:off x="5615082" y="2819713"/>
          <a:ext cx="2319765" cy="1744185"/>
        </a:xfrm>
        <a:prstGeom prst="rect">
          <a:avLst/>
        </a:prstGeom>
        <a:gradFill rotWithShape="0">
          <a:gsLst>
            <a:gs pos="467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3">
                  <a:lumMod val="75000"/>
                </a:schemeClr>
              </a:solidFill>
            </a:rPr>
            <a:t>Основные направления бюджетной и налоговой политики муниципального района</a:t>
          </a:r>
        </a:p>
      </dsp:txBody>
      <dsp:txXfrm>
        <a:off x="5615082" y="2819713"/>
        <a:ext cx="2319765" cy="1744185"/>
      </dsp:txXfrm>
    </dsp:sp>
    <dsp:sp modelId="{75FAEEE9-61A2-4430-BECB-6772EF94177D}">
      <dsp:nvSpPr>
        <dsp:cNvPr id="0" name=""/>
        <dsp:cNvSpPr/>
      </dsp:nvSpPr>
      <dsp:spPr>
        <a:xfrm>
          <a:off x="8423248" y="2851795"/>
          <a:ext cx="2545594" cy="1666078"/>
        </a:xfrm>
        <a:prstGeom prst="rect">
          <a:avLst/>
        </a:prstGeom>
        <a:gradFill rotWithShape="0">
          <a:gsLst>
            <a:gs pos="467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3">
                  <a:lumMod val="75000"/>
                </a:schemeClr>
              </a:solidFill>
            </a:rPr>
            <a:t>Проект Закона Забайкальского края «О бюджете Забайкальского края на очередной финансовый год и плановый период»</a:t>
          </a:r>
        </a:p>
      </dsp:txBody>
      <dsp:txXfrm>
        <a:off x="8423248" y="2851795"/>
        <a:ext cx="2545594" cy="1666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7CCE-8F21-4D14-87E4-737A0E371902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05A4-8F3E-46C5-9DBB-1E8D9834A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4B1A-91F2-4B27-83E3-E5FE1CDA0AFD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F9BD-D77C-41D1-B8D5-C0F64B28B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48AF-3DE4-4439-80A7-E51B600A8EE8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BAF2-80D7-4AD9-8EE9-AD1277948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38E7-34AC-4CAC-8015-5B873E5E51B3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EFE2-BBE5-4E3B-94AB-5685E1B57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E1D2-4ED6-4E1F-A8F6-E46209C829CA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3881-2EE5-4D5A-B6CD-944323021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4C2F-2BB1-4211-88B2-A258272874D4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9F63-6A56-4226-B3D0-D823DD65E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0C83-54D5-4C97-8468-C0D2D94C10C2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7213-1298-48E8-B245-7535D5156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717F-1188-4855-BDB1-9E0E884515E6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1B40-ED86-4D9E-BB8C-9D40DDFDE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12A6-A72A-4FE9-97C9-2B8601B803C4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0663-0B62-4DF7-AAB5-B5B5219B5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1FAE-70D2-4761-9F32-84F9A1C0A9A6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78B9-9506-45E2-9C72-5260BA916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E404-6804-4720-A475-0228595BDB98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5A8F-1D38-4D6D-9CAA-D2B6240AA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C6C7-7562-455D-96B7-54A3C8BBECCC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3EF4-D0B0-4594-92C8-9EFD735DC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7A1A-F874-4584-AE57-4BAC63C2C170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EED3-E01C-4815-B14E-1F429A7EA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56B6-42A8-403B-A963-4F86FE87117C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85E0-E69B-4F8D-8EC5-D13915FED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42D4-1296-4657-9F96-1E13E36F3861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DC20-2A05-4978-AEC4-C5666478E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01D4-C48D-4340-B5AB-43AD428D3C09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E5F2-0406-47A7-94BA-E3C901FAD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C043-7EB4-46DB-ADB0-9E7C3DB64FDC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2D1C-6AF7-4A2B-838F-5C2027772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0DFEC37-07B4-4102-B8DD-3B091FBA0C3F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23C17D5-6947-4B0E-940B-84638069D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3" r:id="rId2"/>
    <p:sldLayoutId id="2147483902" r:id="rId3"/>
    <p:sldLayoutId id="2147483901" r:id="rId4"/>
    <p:sldLayoutId id="2147483900" r:id="rId5"/>
    <p:sldLayoutId id="2147483899" r:id="rId6"/>
    <p:sldLayoutId id="2147483898" r:id="rId7"/>
    <p:sldLayoutId id="2147483897" r:id="rId8"/>
    <p:sldLayoutId id="2147483896" r:id="rId9"/>
    <p:sldLayoutId id="2147483895" r:id="rId10"/>
    <p:sldLayoutId id="2147483894" r:id="rId11"/>
    <p:sldLayoutId id="2147483905" r:id="rId12"/>
    <p:sldLayoutId id="2147483893" r:id="rId13"/>
    <p:sldLayoutId id="2147483906" r:id="rId14"/>
    <p:sldLayoutId id="2147483892" r:id="rId15"/>
    <p:sldLayoutId id="2147483891" r:id="rId16"/>
    <p:sldLayoutId id="2147483890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3E5E08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3E5E08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3E5E08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247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Бюджет для граждан</a:t>
            </a: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738" y="3843338"/>
            <a:ext cx="6400800" cy="1947862"/>
          </a:xfrm>
        </p:spPr>
        <p:txBody>
          <a:bodyPr/>
          <a:lstStyle/>
          <a:p>
            <a:pPr algn="ctr" eaLnBrk="1" hangingPunct="1"/>
            <a:r>
              <a:rPr lang="ru-RU" dirty="0">
                <a:solidFill>
                  <a:schemeClr val="tx1"/>
                </a:solidFill>
              </a:rPr>
              <a:t>Бюджет муниципального района </a:t>
            </a:r>
          </a:p>
          <a:p>
            <a:pPr algn="ctr" eaLnBrk="1" hangingPunct="1"/>
            <a:r>
              <a:rPr lang="ru-RU" dirty="0">
                <a:solidFill>
                  <a:schemeClr val="tx1"/>
                </a:solidFill>
              </a:rPr>
              <a:t>«Читинский район» на 202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5</a:t>
            </a:r>
            <a:r>
              <a:rPr lang="ru-RU" dirty="0">
                <a:solidFill>
                  <a:schemeClr val="tx1"/>
                </a:solidFill>
              </a:rPr>
              <a:t> - 202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7</a:t>
            </a:r>
            <a:r>
              <a:rPr lang="ru-RU" dirty="0">
                <a:solidFill>
                  <a:schemeClr val="tx1"/>
                </a:solidFill>
              </a:rPr>
              <a:t>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71525" y="249238"/>
            <a:ext cx="10628313" cy="10541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dirty="0"/>
              <a:t>Основные направления бюджетной политики района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1100138" y="1570038"/>
            <a:ext cx="10299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Ограничение роста объёма расходов бюджета района в целях гарантированного исполнения действующих обязательств в условиях реальных финансовых возможностей;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1100138" y="2216150"/>
            <a:ext cx="9658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Принятие новых расходных обязательств будет осуществляться после соответствующей оценки их эффективности при условии финансового обеспечения действующих расходных обязательств;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1100138" y="3140075"/>
            <a:ext cx="9658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Сохранение объема муниципального долга муниципального района на экономически безопасном уровне, позволяющем обеспечивать привлечение заемных средств на условиях реальной возможности обслуживания и погашения данных обязательств;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1100138" y="4052888"/>
            <a:ext cx="965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Концентрация расходов на первоочередных и приоритетных направлениях;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1100138" y="4468813"/>
            <a:ext cx="965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Недопущение образования просроченной кредиторской задолженности по принятым обязательствам, в первую очередь, по заработной плате и оплате коммунальных услуг;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1100138" y="5103813"/>
            <a:ext cx="965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 с учётом своевременного исполнения долговых обязательств;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4" name="Прямоугольник 8"/>
          <p:cNvSpPr>
            <a:spLocks noChangeArrowheads="1"/>
          </p:cNvSpPr>
          <p:nvPr/>
        </p:nvSpPr>
        <p:spPr bwMode="auto">
          <a:xfrm>
            <a:off x="1100138" y="5657850"/>
            <a:ext cx="965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Повышение эффективности и оптимизации бюджетных расходов.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0327" y="486500"/>
            <a:ext cx="10895610" cy="504056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0722" name="Объект 4"/>
          <p:cNvGraphicFramePr>
            <a:graphicFrameLocks/>
          </p:cNvGraphicFramePr>
          <p:nvPr/>
        </p:nvGraphicFramePr>
        <p:xfrm>
          <a:off x="1223963" y="1028700"/>
          <a:ext cx="9045575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9020114" imgH="5105271" progId="Excel.Chart.8">
                  <p:embed/>
                </p:oleObj>
              </mc:Choice>
              <mc:Fallback>
                <p:oleObj name="Диаграмма" r:id="rId2" imgW="9020114" imgH="5105271" progId="Excel.Char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1028700"/>
                        <a:ext cx="9045575" cy="512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 txBox="1">
            <a:spLocks/>
          </p:cNvSpPr>
          <p:nvPr/>
        </p:nvSpPr>
        <p:spPr bwMode="auto">
          <a:xfrm>
            <a:off x="2108200" y="317500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80000"/>
              </a:lnSpc>
            </a:pPr>
            <a:r>
              <a:rPr lang="ru-RU" sz="2200" b="1" dirty="0">
                <a:solidFill>
                  <a:srgbClr val="1A4856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br>
              <a:rPr lang="ru-RU" sz="2200" b="1" dirty="0">
                <a:solidFill>
                  <a:srgbClr val="1A48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1A4856"/>
                </a:solidFill>
                <a:latin typeface="Times New Roman" pitchFamily="18" charset="0"/>
                <a:cs typeface="Times New Roman" pitchFamily="18" charset="0"/>
              </a:rPr>
              <a:t>«ЧИТИНСКИЙ РАЙОН» НА 2024</a:t>
            </a:r>
          </a:p>
          <a:p>
            <a:pPr algn="ctr" defTabSz="457200">
              <a:lnSpc>
                <a:spcPct val="80000"/>
              </a:lnSpc>
            </a:pPr>
            <a:r>
              <a:rPr lang="ru-RU" sz="2200" b="1" dirty="0">
                <a:solidFill>
                  <a:srgbClr val="1A4856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br>
              <a:rPr lang="ru-RU" sz="3000" dirty="0">
                <a:latin typeface="Century Gothic" pitchFamily="34" charset="0"/>
              </a:rPr>
            </a:br>
            <a:endParaRPr lang="ru-RU" sz="3000" dirty="0">
              <a:latin typeface="Century Gothic" pitchFamily="34" charset="0"/>
            </a:endParaRPr>
          </a:p>
        </p:txBody>
      </p:sp>
      <p:graphicFrame>
        <p:nvGraphicFramePr>
          <p:cNvPr id="31746" name="Объект 5"/>
          <p:cNvGraphicFramePr>
            <a:graphicFrameLocks/>
          </p:cNvGraphicFramePr>
          <p:nvPr/>
        </p:nvGraphicFramePr>
        <p:xfrm>
          <a:off x="1235075" y="1227138"/>
          <a:ext cx="9590088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9315428" imgH="5191112" progId="Excel.Chart.8">
                  <p:embed/>
                </p:oleObj>
              </mc:Choice>
              <mc:Fallback>
                <p:oleObj name="Диаграмма" r:id="rId2" imgW="9315428" imgH="5191112" progId="Excel.Chart.8">
                  <p:embed/>
                  <p:pic>
                    <p:nvPicPr>
                      <p:cNvPr id="0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1227138"/>
                        <a:ext cx="9590088" cy="534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0550" y="2682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Структура собственных доходов районного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бюджета на 2025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год</a:t>
            </a:r>
            <a:endParaRPr lang="ru-RU" u="sng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2770" name="Диаграмма 12"/>
          <p:cNvGraphicFramePr>
            <a:graphicFrameLocks/>
          </p:cNvGraphicFramePr>
          <p:nvPr/>
        </p:nvGraphicFramePr>
        <p:xfrm>
          <a:off x="1647825" y="863600"/>
          <a:ext cx="9471025" cy="583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474005" imgH="5834378" progId="Excel.Chart.8">
                  <p:embed/>
                </p:oleObj>
              </mc:Choice>
              <mc:Fallback>
                <p:oleObj r:id="rId2" imgW="9474005" imgH="5834378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863600"/>
                        <a:ext cx="9471025" cy="583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628650" y="331788"/>
            <a:ext cx="11080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1A4856"/>
                </a:solidFill>
                <a:latin typeface="Century Gothic" pitchFamily="34" charset="0"/>
              </a:rPr>
              <a:t>Безвозмездные поступления в бюджет муниципального района «Читинский район» на 202</a:t>
            </a:r>
            <a:r>
              <a:rPr lang="ru-RU" altLang="ru-RU" sz="2400" b="1" dirty="0">
                <a:solidFill>
                  <a:srgbClr val="1A4856"/>
                </a:solidFill>
              </a:rPr>
              <a:t>4</a:t>
            </a:r>
          </a:p>
          <a:p>
            <a:pPr algn="ctr"/>
            <a:r>
              <a:rPr lang="ru-RU" altLang="ru-RU" sz="2400" b="1" dirty="0">
                <a:solidFill>
                  <a:srgbClr val="1A4856"/>
                </a:solidFill>
                <a:latin typeface="Century Gothic" pitchFamily="34" charset="0"/>
              </a:rPr>
              <a:t> г., </a:t>
            </a:r>
            <a:r>
              <a:rPr lang="ru-RU" altLang="ru-RU" sz="2400" b="1" dirty="0" err="1">
                <a:solidFill>
                  <a:srgbClr val="1A4856"/>
                </a:solidFill>
                <a:latin typeface="Century Gothic" pitchFamily="34" charset="0"/>
              </a:rPr>
              <a:t>тыс.руб</a:t>
            </a:r>
            <a:endParaRPr lang="ru-RU" sz="2400" b="1" dirty="0">
              <a:solidFill>
                <a:srgbClr val="1A4856"/>
              </a:solidFill>
              <a:latin typeface="Century Gothic" pitchFamily="34" charset="0"/>
            </a:endParaRPr>
          </a:p>
        </p:txBody>
      </p:sp>
      <p:graphicFrame>
        <p:nvGraphicFramePr>
          <p:cNvPr id="33794" name="Диаграмма 6"/>
          <p:cNvGraphicFramePr>
            <a:graphicFrameLocks/>
          </p:cNvGraphicFramePr>
          <p:nvPr/>
        </p:nvGraphicFramePr>
        <p:xfrm>
          <a:off x="2017713" y="1112838"/>
          <a:ext cx="8288337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8258056" imgH="5296067" progId="Excel.Chart.8">
                  <p:embed/>
                </p:oleObj>
              </mc:Choice>
              <mc:Fallback>
                <p:oleObj name="Диаграмма" r:id="rId2" imgW="8258056" imgH="529606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1112838"/>
                        <a:ext cx="8288337" cy="531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1662113" y="307975"/>
            <a:ext cx="8730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A4856"/>
                </a:solidFill>
                <a:latin typeface="Century Gothic" pitchFamily="34" charset="0"/>
              </a:rPr>
              <a:t>Расходы муниципального района «Читинский район» на 202</a:t>
            </a:r>
            <a:r>
              <a:rPr lang="ru-RU" sz="2000" b="1" dirty="0">
                <a:solidFill>
                  <a:srgbClr val="1A4856"/>
                </a:solidFill>
              </a:rPr>
              <a:t>4</a:t>
            </a:r>
            <a:r>
              <a:rPr lang="ru-RU" sz="2000" b="1" dirty="0">
                <a:solidFill>
                  <a:srgbClr val="1A4856"/>
                </a:solidFill>
                <a:latin typeface="Century Gothic" pitchFamily="34" charset="0"/>
              </a:rPr>
              <a:t> год</a:t>
            </a:r>
          </a:p>
        </p:txBody>
      </p:sp>
      <p:sp>
        <p:nvSpPr>
          <p:cNvPr id="34821" name="Заголовок 1"/>
          <p:cNvSpPr txBox="1">
            <a:spLocks/>
          </p:cNvSpPr>
          <p:nvPr/>
        </p:nvSpPr>
        <p:spPr bwMode="auto">
          <a:xfrm>
            <a:off x="269875" y="819150"/>
            <a:ext cx="8232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ru-RU" altLang="ru-RU" u="sng">
                <a:latin typeface="Century Gothic" pitchFamily="34" charset="0"/>
              </a:rPr>
              <a:t>ВСЕГО РАСХОДОВ В 202</a:t>
            </a:r>
            <a:r>
              <a:rPr lang="ru-RU" altLang="ru-RU" u="sng"/>
              <a:t>2</a:t>
            </a:r>
            <a:r>
              <a:rPr lang="ru-RU" altLang="ru-RU" u="sng">
                <a:latin typeface="Century Gothic" pitchFamily="34" charset="0"/>
              </a:rPr>
              <a:t> ГОДУ – </a:t>
            </a:r>
            <a:r>
              <a:rPr lang="ru-RU" altLang="ru-RU" b="1" u="sng"/>
              <a:t>2761542,94</a:t>
            </a:r>
          </a:p>
          <a:p>
            <a:pPr defTabSz="457200"/>
            <a:r>
              <a:rPr lang="ru-RU" altLang="ru-RU" b="1" u="sng">
                <a:latin typeface="Century Gothic" pitchFamily="34" charset="0"/>
              </a:rPr>
              <a:t> ТЫС.РУБ.,</a:t>
            </a:r>
            <a:br>
              <a:rPr lang="ru-RU" altLang="ru-RU" b="1" u="sng">
                <a:latin typeface="Century Gothic" pitchFamily="34" charset="0"/>
              </a:rPr>
            </a:br>
            <a:r>
              <a:rPr lang="ru-RU" altLang="ru-RU">
                <a:latin typeface="Century Gothic" pitchFamily="34" charset="0"/>
              </a:rPr>
              <a:t>СТРУКТУРА РАСХОДОВ ПО ОСНОВНЫМ РАЗДЕЛАМ:</a:t>
            </a:r>
          </a:p>
        </p:txBody>
      </p:sp>
      <p:graphicFrame>
        <p:nvGraphicFramePr>
          <p:cNvPr id="34819" name="Диаграмма 7"/>
          <p:cNvGraphicFramePr>
            <a:graphicFrameLocks/>
          </p:cNvGraphicFramePr>
          <p:nvPr/>
        </p:nvGraphicFramePr>
        <p:xfrm>
          <a:off x="1231900" y="1782763"/>
          <a:ext cx="10194925" cy="507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199492" imgH="5078408" progId="Excel.Chart.8">
                  <p:embed/>
                </p:oleObj>
              </mc:Choice>
              <mc:Fallback>
                <p:oleObj r:id="rId2" imgW="10199492" imgH="5078408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1782763"/>
                        <a:ext cx="10194925" cy="507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392113" y="1047750"/>
            <a:ext cx="1156652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финансам муниципального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«Читинский район»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Чита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Ленина, 157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Председатель: Логинова Марина Алексеевна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(3022) 35-50-70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(3022) 35-92-19</a:t>
            </a:r>
            <a:b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kfraion@yandex.ru</a:t>
            </a:r>
            <a:b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пн- пт.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:00-1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0; 14:00-1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238" y="260350"/>
            <a:ext cx="8534400" cy="1506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I.</a:t>
            </a:r>
            <a:r>
              <a:rPr lang="ru-RU" dirty="0"/>
              <a:t> Основные понятия</a:t>
            </a: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725" y="1587500"/>
            <a:ext cx="26638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831850" y="247650"/>
            <a:ext cx="104028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>
                <a:latin typeface="Century Gothic" pitchFamily="34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>
                <a:latin typeface="Century Gothic" pitchFamily="34" charset="0"/>
              </a:rPr>
              <a:t>Консолидированный бюджет – свод бюджетов бюджетной системы Российской Федерации на соответствующей территории (без учета межбюджетных трансфертов между этими бюджетами).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127169" y="2734293"/>
          <a:ext cx="6096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7013" y="161925"/>
            <a:ext cx="95234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чем основывается составление проекта бюджета </a:t>
            </a:r>
          </a:p>
          <a:p>
            <a:pPr algn="ctr"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района «Читинский район»?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609599" y="1100117"/>
          <a:ext cx="10968843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95219" y="265461"/>
            <a:ext cx="8229600" cy="710952"/>
          </a:xfrm>
          <a:prstGeom prst="rect">
            <a:avLst/>
          </a:prstGeom>
          <a:effectLst/>
        </p:spPr>
        <p:txBody>
          <a:bodyPr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363" y="1231900"/>
            <a:ext cx="22733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Рисунок 3" descr="budg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4482" y="1257438"/>
            <a:ext cx="3776353" cy="212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455025" y="1257300"/>
            <a:ext cx="2962275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(социальные выплаты населению, содержание муниципальных учреждений (образование, ЖКХ, культура, молодёжная политика, физическая культура и спорт и др.), капитальное строительство и другие расходы.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1042" name="Object 18"/>
          <p:cNvGraphicFramePr>
            <a:graphicFrameLocks/>
          </p:cNvGraphicFramePr>
          <p:nvPr/>
        </p:nvGraphicFramePr>
        <p:xfrm>
          <a:off x="1054100" y="3667125"/>
          <a:ext cx="29003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505334" imgH="4602879" progId="Excel.Sheet.8">
                  <p:embed/>
                </p:oleObj>
              </mc:Choice>
              <mc:Fallback>
                <p:oleObj name="Chart" r:id="rId3" imgW="4505334" imgH="4602879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667125"/>
                        <a:ext cx="2900363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/>
          </p:cNvGraphicFramePr>
          <p:nvPr/>
        </p:nvGraphicFramePr>
        <p:xfrm>
          <a:off x="8380413" y="3667125"/>
          <a:ext cx="3036887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4505334" imgH="4602879" progId="Excel.Sheet.8">
                  <p:embed/>
                </p:oleObj>
              </mc:Choice>
              <mc:Fallback>
                <p:oleObj name="Chart" r:id="rId5" imgW="4505334" imgH="4602879" progId="Excel.Sheet.8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413" y="3667125"/>
                        <a:ext cx="3036887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8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03713" y="3965575"/>
            <a:ext cx="325755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949325" y="481013"/>
            <a:ext cx="103917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latin typeface="Century Gothic" pitchFamily="34" charset="0"/>
                <a:sym typeface="Symbol" pitchFamily="18" charset="2"/>
              </a:rPr>
              <a:t>. Общие характеристики бюджета муниципального района «Читинский район»</a:t>
            </a:r>
            <a:endParaRPr lang="ru-RU" sz="4000">
              <a:latin typeface="Century Gothic" pitchFamily="34" charset="0"/>
            </a:endParaRPr>
          </a:p>
        </p:txBody>
      </p:sp>
      <p:pic>
        <p:nvPicPr>
          <p:cNvPr id="2560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420938"/>
            <a:ext cx="426720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057275" y="236538"/>
            <a:ext cx="10247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dirty="0">
                <a:latin typeface="Century Gothic" pitchFamily="34" charset="0"/>
              </a:rPr>
              <a:t>Муниципальный район «Читинский район»</a:t>
            </a:r>
            <a:br>
              <a:rPr lang="ru-RU" altLang="ru-RU" sz="2800" dirty="0">
                <a:latin typeface="Century Gothic" pitchFamily="34" charset="0"/>
              </a:rPr>
            </a:br>
            <a:r>
              <a:rPr lang="ru-RU" altLang="ru-RU" sz="2800" dirty="0">
                <a:latin typeface="Century Gothic" pitchFamily="34" charset="0"/>
              </a:rPr>
              <a:t>характеристика района</a:t>
            </a:r>
            <a:br>
              <a:rPr lang="ru-RU" altLang="ru-RU" sz="2800" dirty="0">
                <a:latin typeface="Century Gothic" pitchFamily="34" charset="0"/>
              </a:rPr>
            </a:br>
            <a:r>
              <a:rPr lang="ru-RU" altLang="ru-RU" sz="2800" dirty="0">
                <a:latin typeface="Century Gothic" pitchFamily="34" charset="0"/>
              </a:rPr>
              <a:t>(прогноз 2025)</a:t>
            </a:r>
            <a:endParaRPr lang="ru-RU" sz="2800" dirty="0"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51" y="1621004"/>
            <a:ext cx="2705540" cy="194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9125" y="3703638"/>
            <a:ext cx="2919413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Административное устройство района: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2 городских поселения («</a:t>
            </a:r>
            <a:r>
              <a:rPr lang="ru-RU" sz="1400" dirty="0" err="1">
                <a:latin typeface="+mn-lt"/>
                <a:cs typeface="+mn-cs"/>
              </a:rPr>
              <a:t>Атамановское</a:t>
            </a:r>
            <a:r>
              <a:rPr lang="ru-RU" sz="1400" dirty="0">
                <a:latin typeface="+mn-lt"/>
                <a:cs typeface="+mn-cs"/>
              </a:rPr>
              <a:t>», «</a:t>
            </a:r>
            <a:r>
              <a:rPr lang="ru-RU" sz="1400" dirty="0" err="1">
                <a:latin typeface="+mn-lt"/>
                <a:cs typeface="+mn-cs"/>
              </a:rPr>
              <a:t>Новокручининское</a:t>
            </a:r>
            <a:r>
              <a:rPr lang="ru-RU" sz="1400" dirty="0">
                <a:latin typeface="+mn-lt"/>
                <a:cs typeface="+mn-cs"/>
              </a:rPr>
              <a:t>»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 21 сельское поселение</a:t>
            </a:r>
          </a:p>
        </p:txBody>
      </p:sp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619125" y="5368925"/>
            <a:ext cx="2706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/>
              <a:t>72054 человека </a:t>
            </a:r>
            <a:r>
              <a:rPr lang="ru-RU" altLang="ru-RU" sz="1400" dirty="0"/>
              <a:t>– численность населения района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9520" r="6383"/>
          <a:stretch/>
        </p:blipFill>
        <p:spPr>
          <a:xfrm>
            <a:off x="4161806" y="1621004"/>
            <a:ext cx="4038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8918575" y="1965325"/>
            <a:ext cx="2386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15 707,15 км </a:t>
            </a:r>
            <a:r>
              <a:rPr lang="ru-RU" altLang="ru-RU" sz="1400" b="1" baseline="30000"/>
              <a:t>2 </a:t>
            </a:r>
            <a:r>
              <a:rPr lang="ru-RU" altLang="ru-RU" sz="1400"/>
              <a:t>– территория района</a:t>
            </a:r>
            <a:endParaRPr lang="ru-RU" altLang="ru-RU" sz="1400" baseline="30000"/>
          </a:p>
          <a:p>
            <a:pPr algn="ctr"/>
            <a:endParaRPr lang="ru-RU" altLang="ru-RU" b="1" baseline="30000"/>
          </a:p>
        </p:txBody>
      </p:sp>
      <p:sp>
        <p:nvSpPr>
          <p:cNvPr id="26631" name="TextBox 12"/>
          <p:cNvSpPr txBox="1">
            <a:spLocks noChangeArrowheads="1"/>
          </p:cNvSpPr>
          <p:nvPr/>
        </p:nvSpPr>
        <p:spPr bwMode="auto">
          <a:xfrm>
            <a:off x="8967788" y="2965450"/>
            <a:ext cx="22891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3 272,83 млн. руб. </a:t>
            </a:r>
            <a:r>
              <a:rPr lang="ru-RU" altLang="ru-RU" sz="1400"/>
              <a:t>– инвестиции в основной капитал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8918575" y="4144963"/>
            <a:ext cx="23383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/>
              <a:t>1011,545 км</a:t>
            </a:r>
            <a:r>
              <a:rPr lang="ru-RU" altLang="ru-RU" sz="1400" dirty="0"/>
              <a:t> – протяженность автомобильных дорог местного значения, находящихся в собственности муниципальных образований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0" y="1588"/>
            <a:ext cx="6096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 муниципального района «Забайкальский район»</a:t>
            </a:r>
          </a:p>
        </p:txBody>
      </p:sp>
      <p:graphicFrame>
        <p:nvGraphicFramePr>
          <p:cNvPr id="3" name="Диаграмма 13"/>
          <p:cNvGraphicFramePr>
            <a:graphicFrameLocks/>
          </p:cNvGraphicFramePr>
          <p:nvPr/>
        </p:nvGraphicFramePr>
        <p:xfrm>
          <a:off x="750888" y="792163"/>
          <a:ext cx="5038725" cy="293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177551"/>
              </p:ext>
            </p:extLst>
          </p:nvPr>
        </p:nvGraphicFramePr>
        <p:xfrm>
          <a:off x="6599238" y="939800"/>
          <a:ext cx="4017962" cy="256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223000" y="566738"/>
            <a:ext cx="4741863" cy="3698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b="1" dirty="0"/>
              <a:t>Среднесписочная численность работников организаций бюджетной сферы, чел.</a:t>
            </a:r>
          </a:p>
        </p:txBody>
      </p:sp>
      <p:graphicFrame>
        <p:nvGraphicFramePr>
          <p:cNvPr id="5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899510"/>
              </p:ext>
            </p:extLst>
          </p:nvPr>
        </p:nvGraphicFramePr>
        <p:xfrm>
          <a:off x="6319838" y="3535363"/>
          <a:ext cx="5154612" cy="312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7656" name="Рисунок 29" descr="produktovaya_korzin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025" y="4264025"/>
            <a:ext cx="27352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кругленная прямоугольная выноска 30"/>
          <p:cNvSpPr/>
          <p:nvPr/>
        </p:nvSpPr>
        <p:spPr bwMode="auto">
          <a:xfrm>
            <a:off x="3798191" y="4263242"/>
            <a:ext cx="2198847" cy="1781298"/>
          </a:xfrm>
          <a:prstGeom prst="wedgeRoundRectCallout">
            <a:avLst>
              <a:gd name="adj1" fmla="val -74526"/>
              <a:gd name="adj2" fmla="val -2661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При уровне прожиточного минимума на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 квартал 202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</a:p>
          <a:p>
            <a:pPr eaLnBrk="0" hangingPunct="0"/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 года </a:t>
            </a:r>
            <a:endParaRPr lang="ru-RU" sz="1400" b="1" u="sng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  <a:p>
            <a:pPr eaLnBrk="0" hangingPunct="0"/>
            <a:r>
              <a:rPr lang="ru-RU" sz="1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18,2 тыс.</a:t>
            </a:r>
            <a:r>
              <a:rPr lang="ru-RU" sz="1400" b="1" u="sng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руб.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59949" y="140604"/>
            <a:ext cx="6915128" cy="86409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Показатели социально-экономического развития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554929"/>
              </p:ext>
            </p:extLst>
          </p:nvPr>
        </p:nvGraphicFramePr>
        <p:xfrm>
          <a:off x="412750" y="1517650"/>
          <a:ext cx="5575300" cy="445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261378"/>
              </p:ext>
            </p:extLst>
          </p:nvPr>
        </p:nvGraphicFramePr>
        <p:xfrm>
          <a:off x="6838950" y="1631950"/>
          <a:ext cx="3835400" cy="161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50100" y="1174750"/>
            <a:ext cx="3027363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Оборот розничной  торговли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7189788" y="3355975"/>
            <a:ext cx="3321050" cy="306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Оборот  общественного  питания</a:t>
            </a:r>
          </a:p>
        </p:txBody>
      </p:sp>
      <p:graphicFrame>
        <p:nvGraphicFramePr>
          <p:cNvPr id="5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371172"/>
              </p:ext>
            </p:extLst>
          </p:nvPr>
        </p:nvGraphicFramePr>
        <p:xfrm>
          <a:off x="6467475" y="3733800"/>
          <a:ext cx="4083050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970</TotalTime>
  <Words>612</Words>
  <Application>Microsoft Office PowerPoint</Application>
  <PresentationFormat>Широкоэкранный</PresentationFormat>
  <Paragraphs>71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Bookman Old Style</vt:lpstr>
      <vt:lpstr>Calibri</vt:lpstr>
      <vt:lpstr>Century Gothic</vt:lpstr>
      <vt:lpstr>Times New Roman</vt:lpstr>
      <vt:lpstr>Verdana</vt:lpstr>
      <vt:lpstr>Wingdings</vt:lpstr>
      <vt:lpstr>Wingdings 3</vt:lpstr>
      <vt:lpstr>Сектор</vt:lpstr>
      <vt:lpstr>Chart</vt:lpstr>
      <vt:lpstr>Диаграмма</vt:lpstr>
      <vt:lpstr>Microsoft Excel Chart</vt:lpstr>
      <vt:lpstr>Бюджет для граждан</vt:lpstr>
      <vt:lpstr>I. 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Среднесписочная численность работников организаций бюджетной сферы, чел.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Yulia</dc:creator>
  <cp:lastModifiedBy>Комитет финансов</cp:lastModifiedBy>
  <cp:revision>40</cp:revision>
  <dcterms:created xsi:type="dcterms:W3CDTF">2020-12-09T01:22:57Z</dcterms:created>
  <dcterms:modified xsi:type="dcterms:W3CDTF">2025-05-05T07:09:39Z</dcterms:modified>
</cp:coreProperties>
</file>