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Фонд заработной платы работников организаций, млн. руб.</a:t>
            </a:r>
          </a:p>
          <a:p>
            <a:pPr>
              <a:defRPr sz="1400"/>
            </a:pPr>
            <a:endParaRPr lang="ru-RU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656970907960973"/>
          <c:y val="0.20399081661572713"/>
          <c:w val="0.83455799016619781"/>
          <c:h val="0.65399377734872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2019 г.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2020 г.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4056.6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прогноз 2021 г.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4305.7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50"/>
        <c:axId val="208177624"/>
        <c:axId val="208178016"/>
      </c:barChart>
      <c:catAx>
        <c:axId val="208177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178016"/>
        <c:crosses val="autoZero"/>
        <c:auto val="1"/>
        <c:lblAlgn val="ctr"/>
        <c:lblOffset val="100"/>
        <c:noMultiLvlLbl val="0"/>
      </c:catAx>
      <c:valAx>
        <c:axId val="2081780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817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00045927476416E-2"/>
          <c:y val="5.9987445929406621E-2"/>
          <c:w val="0.93870448339785317"/>
          <c:h val="0.789396829538358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6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4.9232017076791146E-2"/>
                  <c:y val="-5.93128679891023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Дотации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212 771,00</a:t>
                    </a:r>
                    <a:r>
                      <a:rPr lang="ru-RU" baseline="0" dirty="0" smtClean="0"/>
                      <a:t>;</a:t>
                    </a:r>
                    <a:endParaRPr lang="ru-RU" baseline="0" dirty="0" smtClean="0"/>
                  </a:p>
                  <a:p>
                    <a:r>
                      <a:rPr lang="ru-RU" baseline="0" dirty="0" smtClean="0"/>
                      <a:t> </a:t>
                    </a:r>
                    <a:fld id="{8944ADE0-8A8E-4473-8497-5F8E5E4D1B68}" type="PERCENTAGE">
                      <a:rPr lang="en-US" baseline="0"/>
                      <a:pPr/>
                      <a:t>[ПРОЦЕНТ]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4536112681188347E-2"/>
                  <c:y val="-0.201112240068638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Субсидии</a:t>
                    </a:r>
                    <a:r>
                      <a:rPr lang="ru-RU" dirty="0" smtClean="0"/>
                      <a:t> </a:t>
                    </a:r>
                    <a:fld id="{9FD87CF7-5C8F-4278-93C6-7CD8C56CD3E7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fld id="{E7C9F681-5E30-439B-98CC-09A88CD6CED6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6152340167436042E-2"/>
                  <c:y val="5.1614340089324376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Субвенции </a:t>
                    </a:r>
                    <a:fld id="{6AE95280-69BD-4B29-8FAA-A655407C2573}" type="VALUE">
                      <a:rPr lang="en-US" smtClean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fld id="{24EB634D-085A-4028-AA26-41BCA113AD89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6.46093606697441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Иные межбюджетные трансферты</a:t>
                    </a:r>
                  </a:p>
                  <a:p>
                    <a:fld id="{EA9F3178-850C-47B2-8BBD-75520490E753}" type="VALUE">
                      <a:rPr lang="ru-RU" smtClean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97E0CD3A-C3A9-4727-8337-CB1E4CCE140B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211824</c:v>
                </c:pt>
                <c:pt idx="1">
                  <c:v>212548</c:v>
                </c:pt>
                <c:pt idx="2" formatCode="#,##0.00">
                  <c:v>625214.9</c:v>
                </c:pt>
                <c:pt idx="3" formatCode="#,##0.00">
                  <c:v>194946.6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13012648571802E-2"/>
          <c:y val="7.0992579623496144E-2"/>
          <c:w val="0.97398698735142797"/>
          <c:h val="0.619383216485082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18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8.1915588677460183E-2"/>
                  <c:y val="-5.459955653406457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309019444671476E-3"/>
                  <c:y val="-6.371721134045391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194835558659705E-2"/>
                  <c:y val="-3.332006863326066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9765108566701687E-2"/>
                  <c:y val="-4.511271543156490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066497259517386E-2"/>
                  <c:y val="-4.803061431111669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4689209705741758E-2"/>
                  <c:y val="4.852105296918481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1011439936001744"/>
                  <c:y val="-0.17620803446703956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4676192103744543"/>
                  <c:y val="4.645272495078018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5325576269129507"/>
                  <c:y val="-8.4957086114714384E-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9659798742325288"/>
                  <c:y val="-2.140094134462233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2872516166742212"/>
                  <c:y val="-5.5813286644806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9068632185872332E-2"/>
                  <c:y val="-5.313809357103085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97573.2</c:v>
                </c:pt>
                <c:pt idx="1">
                  <c:v>0</c:v>
                </c:pt>
                <c:pt idx="2">
                  <c:v>4597.7</c:v>
                </c:pt>
                <c:pt idx="3">
                  <c:v>213767</c:v>
                </c:pt>
                <c:pt idx="4">
                  <c:v>1157</c:v>
                </c:pt>
                <c:pt idx="5">
                  <c:v>929</c:v>
                </c:pt>
                <c:pt idx="6">
                  <c:v>1186124.3</c:v>
                </c:pt>
                <c:pt idx="7">
                  <c:v>34690.6</c:v>
                </c:pt>
                <c:pt idx="8">
                  <c:v>64684.2</c:v>
                </c:pt>
                <c:pt idx="9">
                  <c:v>283.3</c:v>
                </c:pt>
                <c:pt idx="10">
                  <c:v>3.9</c:v>
                </c:pt>
                <c:pt idx="11">
                  <c:v>44872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95159512682007"/>
          <c:y val="0.71103169271313515"/>
          <c:w val="0.69951501011737127"/>
          <c:h val="0.25576969209742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38400249711671"/>
          <c:y val="9.0778619432715119E-2"/>
          <c:w val="0.87461836447831565"/>
          <c:h val="0.772380852699921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чел.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8 818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отчет 2019</c:v>
                </c:pt>
                <c:pt idx="1">
                  <c:v> оценка 2020</c:v>
                </c:pt>
                <c:pt idx="2">
                  <c:v>прогноз 2021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8682</c:v>
                </c:pt>
                <c:pt idx="1">
                  <c:v>8767</c:v>
                </c:pt>
                <c:pt idx="2">
                  <c:v>8818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9773968"/>
        <c:axId val="209774360"/>
        <c:axId val="0"/>
      </c:bar3DChart>
      <c:catAx>
        <c:axId val="20977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09774360"/>
        <c:crosses val="autoZero"/>
        <c:auto val="1"/>
        <c:lblAlgn val="ctr"/>
        <c:lblOffset val="100"/>
        <c:noMultiLvlLbl val="0"/>
      </c:catAx>
      <c:valAx>
        <c:axId val="209774360"/>
        <c:scaling>
          <c:orientation val="minMax"/>
          <c:max val="6200"/>
          <c:min val="6"/>
        </c:scaling>
        <c:delete val="1"/>
        <c:axPos val="l"/>
        <c:numFmt formatCode="#,##0" sourceLinked="1"/>
        <c:majorTickMark val="out"/>
        <c:minorTickMark val="none"/>
        <c:tickLblPos val="nextTo"/>
        <c:crossAx val="20977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/>
              <a:t>Среднемесячная</a:t>
            </a:r>
            <a:r>
              <a:rPr lang="ru-RU" sz="1400" b="1" baseline="0" dirty="0" smtClean="0"/>
              <a:t> заработная плата одного работающего</a:t>
            </a:r>
            <a:endParaRPr lang="ru-RU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728969449066506"/>
          <c:y val="0.21947217443418859"/>
          <c:w val="0.80772352544124448"/>
          <c:h val="0.54634878950270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2019 г.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33182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2020 г.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672057936271393E-17"/>
                  <c:y val="-4.105353057130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34508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прогноз 2021 г.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руб.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36166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775144"/>
        <c:axId val="209775536"/>
      </c:barChart>
      <c:catAx>
        <c:axId val="209775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75536"/>
        <c:crosses val="autoZero"/>
        <c:auto val="1"/>
        <c:lblAlgn val="ctr"/>
        <c:lblOffset val="100"/>
        <c:noMultiLvlLbl val="0"/>
      </c:catAx>
      <c:valAx>
        <c:axId val="2097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7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Объем</a:t>
            </a:r>
            <a:r>
              <a:rPr lang="ru-RU" sz="1400" baseline="0" dirty="0" smtClean="0"/>
              <a:t> отгруженных товаров собственного производства, выполненных работ и услуг собственными силами</a:t>
            </a:r>
            <a:endParaRPr lang="ru-RU" sz="1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2019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4028.5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2020 г.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прогноз 2021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3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4654.1000000000004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776320"/>
        <c:axId val="209776712"/>
        <c:axId val="0"/>
      </c:bar3DChart>
      <c:catAx>
        <c:axId val="2097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76712"/>
        <c:crosses val="autoZero"/>
        <c:auto val="1"/>
        <c:lblAlgn val="ctr"/>
        <c:lblOffset val="100"/>
        <c:noMultiLvlLbl val="0"/>
      </c:catAx>
      <c:valAx>
        <c:axId val="20977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7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2165,50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отчет 2019</c:v>
                </c:pt>
                <c:pt idx="1">
                  <c:v>оценка 2020</c:v>
                </c:pt>
                <c:pt idx="2">
                  <c:v>прогноз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2165.5</c:v>
                </c:pt>
                <c:pt idx="1">
                  <c:v>2125.6</c:v>
                </c:pt>
                <c:pt idx="2">
                  <c:v>2285.8000000000002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262936"/>
        <c:axId val="211263328"/>
      </c:lineChart>
      <c:catAx>
        <c:axId val="21126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11263328"/>
        <c:crosses val="autoZero"/>
        <c:auto val="1"/>
        <c:lblAlgn val="ctr"/>
        <c:lblOffset val="100"/>
        <c:noMultiLvlLbl val="0"/>
      </c:catAx>
      <c:valAx>
        <c:axId val="211263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1262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096967754331332"/>
          <c:y val="0.7949228542374227"/>
          <c:w val="0.29806041230428015"/>
          <c:h val="0.1475187871955327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742490298012882"/>
          <c:y val="6.3688911108642304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77061028306767"/>
          <c:y val="8.1455220231729963E-2"/>
          <c:w val="0.83022938971693006"/>
          <c:h val="0.61856205068026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отчет 2019</c:v>
                </c:pt>
                <c:pt idx="1">
                  <c:v>оценка 2020</c:v>
                </c:pt>
                <c:pt idx="2">
                  <c:v>прогноз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334.9</c:v>
                </c:pt>
                <c:pt idx="1">
                  <c:v>275.60000000000002</c:v>
                </c:pt>
                <c:pt idx="2">
                  <c:v>299.60000000000002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1264112"/>
        <c:axId val="211264504"/>
        <c:axId val="0"/>
      </c:bar3DChart>
      <c:catAx>
        <c:axId val="211264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1264504"/>
        <c:crosses val="autoZero"/>
        <c:auto val="1"/>
        <c:lblAlgn val="ctr"/>
        <c:lblOffset val="100"/>
        <c:noMultiLvlLbl val="0"/>
      </c:catAx>
      <c:valAx>
        <c:axId val="211264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crossAx val="21126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407407407407406E-2"/>
                  <c:y val="-2.45587106676899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1 648 682,2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4567901234566E-2"/>
                  <c:y val="-4.2977985388050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325 728,0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88888888888888E-2"/>
                  <c:y val="-2.76285495011511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1 290 059,5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1648682.2</c:v>
                </c:pt>
                <c:pt idx="1">
                  <c:v>1325728</c:v>
                </c:pt>
                <c:pt idx="2">
                  <c:v>1290059.5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49E-2"/>
                  <c:y val="-4.2977743668457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649 652,1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593807718479634E-3"/>
                  <c:y val="-5.52570990023023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1 325 728,0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2469135802469133E-2"/>
                  <c:y val="-3.68380660015349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1 290 059,5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1649652.1</c:v>
                </c:pt>
                <c:pt idx="1">
                  <c:v>1325728</c:v>
                </c:pt>
                <c:pt idx="2">
                  <c:v>1290059.5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94"/>
        <c:shape val="cylinder"/>
        <c:axId val="211265680"/>
        <c:axId val="207489112"/>
        <c:axId val="155193528"/>
      </c:bar3DChart>
      <c:catAx>
        <c:axId val="211265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7489112"/>
        <c:crosses val="autoZero"/>
        <c:auto val="1"/>
        <c:lblAlgn val="ctr"/>
        <c:lblOffset val="100"/>
        <c:noMultiLvlLbl val="0"/>
      </c:catAx>
      <c:valAx>
        <c:axId val="20748911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11265680"/>
        <c:crosses val="autoZero"/>
        <c:crossBetween val="between"/>
      </c:valAx>
      <c:serAx>
        <c:axId val="1551935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489112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2000" dirty="0" smtClean="0"/>
              <a:t>Собственные доходы                    Финансовая помощь</a:t>
            </a:r>
            <a:endParaRPr lang="ru-RU" sz="2000" dirty="0"/>
          </a:p>
        </c:rich>
      </c:tx>
      <c:layout>
        <c:manualLayout>
          <c:xMode val="edge"/>
          <c:yMode val="edge"/>
          <c:x val="0.21141211220201614"/>
          <c:y val="0.8966830475643181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592592592592587E-3"/>
          <c:y val="0.20819842768792884"/>
          <c:w val="0.98302469135802473"/>
          <c:h val="0.68312427366976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40357943093821E-3"/>
                  <c:y val="-4.92454492067120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368 871,6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362690.3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35 300,0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35300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1 245 480,5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1244533.5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283904"/>
        <c:axId val="212284296"/>
      </c:barChart>
      <c:catAx>
        <c:axId val="2122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284296"/>
        <c:crosses val="autoZero"/>
        <c:auto val="1"/>
        <c:lblAlgn val="ctr"/>
        <c:lblOffset val="100"/>
        <c:noMultiLvlLbl val="0"/>
      </c:catAx>
      <c:valAx>
        <c:axId val="212284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283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500048605035394E-4"/>
          <c:y val="2.1816758766336729E-2"/>
          <c:w val="0.74664357927481284"/>
          <c:h val="0.168328519053438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21994998549291"/>
          <c:y val="9.7175833496128863E-2"/>
          <c:w val="0.84214016834351968"/>
          <c:h val="0.64755902414869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3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6596951022521376E-2"/>
                  <c:y val="-1.9496989218856533E-2"/>
                </c:manualLayout>
              </c:layout>
              <c:tx>
                <c:rich>
                  <a:bodyPr/>
                  <a:lstStyle/>
                  <a:p>
                    <a:fld id="{0B176CDB-3266-4595-8477-FE3DA61F19F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F895E56-7C5D-42F4-A6AE-112148A5A6DC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B23B20E6-5E42-476E-A770-093E3F89438C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0081778411717724E-2"/>
                  <c:y val="0.24666962680469487"/>
                </c:manualLayout>
              </c:layout>
              <c:tx>
                <c:rich>
                  <a:bodyPr/>
                  <a:lstStyle/>
                  <a:p>
                    <a:fld id="{594AF22E-E930-42BE-8977-99FD506EA9C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50 716,0; </a:t>
                    </a:r>
                    <a:fld id="{58B5A04B-D43C-4CE2-94FF-4C65A8371F3A}" type="PERCENTAGE">
                      <a:rPr lang="ru-RU" baseline="0"/>
                      <a:pPr/>
                      <a:t>[ПРОЦЕНТ]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6179174390163728"/>
                  <c:y val="0.16740086108985727"/>
                </c:manualLayout>
              </c:layout>
              <c:tx>
                <c:rich>
                  <a:bodyPr/>
                  <a:lstStyle/>
                  <a:p>
                    <a:fld id="{DE59E7B9-E48A-41B4-81C6-5088875DAD7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9EC9EFB0-5403-4EC3-BD0C-CEFA097155D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400FEE1A-961C-4038-BD7C-BFCB5871D5C3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4094429402875522"/>
                  <c:y val="3.1339633302006065E-2"/>
                </c:manualLayout>
              </c:layout>
              <c:tx>
                <c:rich>
                  <a:bodyPr/>
                  <a:lstStyle/>
                  <a:p>
                    <a:fld id="{9CB2940C-114C-4F09-8A93-F833B1776BF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996FDD48-D76F-48FD-8BD1-50713E5A50EC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354652A4-0143-4546-9B1D-5768C04024C7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8.9012451181385677E-2"/>
                  <c:y val="-8.2079153533015384E-2"/>
                </c:manualLayout>
              </c:layout>
              <c:tx>
                <c:rich>
                  <a:bodyPr/>
                  <a:lstStyle/>
                  <a:p>
                    <a:fld id="{7921F107-568E-4C0C-91C5-ECBAE5C173B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7CAD9B93-8B3A-4E35-A939-566B282F854D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D316F726-6A4B-4FC3-81D3-9C7867D3375F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8.1347369742229989E-2"/>
                  <c:y val="-3.763803299699679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7249710199745283"/>
                  <c:y val="-3.20487178107454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3BFA2A-ADB2-4420-A4CB-C28E12CD474B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8596ABE-C494-4A95-9B87-6D84A36BCD56}" type="VALUE">
                      <a:rPr lang="ru-RU" baseline="0"/>
                      <a:pPr>
                        <a:defRPr/>
                      </a:pPr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fld id="{668AF999-C56F-4D07-B9D0-C2F9E05B6BC7}" type="PERCENTAGE">
                      <a:rPr lang="ru-RU" baseline="0" smtClean="0"/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490677997298046"/>
                      <c:h val="0.106458452858930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8568990699813812"/>
                  <c:y val="7.0687503388556117E-2"/>
                </c:manualLayout>
              </c:layout>
              <c:tx>
                <c:rich>
                  <a:bodyPr/>
                  <a:lstStyle/>
                  <a:p>
                    <a:fld id="{C07EDD96-B4D3-4133-BAF5-F27E6C2FE06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8BB261F-235D-4A4E-B775-BFF4252A43F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0938C663-B5B6-4D8C-AFEC-B28728D6CE92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добычу полезных ископаемых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Штрафы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305232.59999999998</c:v>
                </c:pt>
                <c:pt idx="1">
                  <c:v>44534.7</c:v>
                </c:pt>
                <c:pt idx="2">
                  <c:v>6223</c:v>
                </c:pt>
                <c:pt idx="3">
                  <c:v>6100</c:v>
                </c:pt>
                <c:pt idx="4" formatCode="General">
                  <c:v>600</c:v>
                </c:pt>
                <c:pt idx="5" formatCode="#,##0">
                  <c:v>25500</c:v>
                </c:pt>
                <c:pt idx="6" formatCode="#,##0">
                  <c:v>3500</c:v>
                </c:pt>
                <c:pt idx="7" formatCode="#,##0">
                  <c:v>6300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39080599143829"/>
          <c:y val="0.76981108984855706"/>
          <c:w val="0.68145977542556901"/>
          <c:h val="0.17483886162644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45F1E-3448-490E-9923-330BD480F5E1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8485C0-B0CA-4E38-94B7-92FDEC36C281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Консолидированный бюджет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2EE26A9A-7136-4731-89EA-3F5EC0FDBA11}" type="parTrans" cxnId="{001A1775-9635-4C34-A082-10B1ABCD707F}">
      <dgm:prSet/>
      <dgm:spPr/>
      <dgm:t>
        <a:bodyPr/>
        <a:lstStyle/>
        <a:p>
          <a:endParaRPr lang="ru-RU"/>
        </a:p>
      </dgm:t>
    </dgm:pt>
    <dgm:pt modelId="{B7051CB7-02A4-4377-8AC1-2A59BD5A2949}" type="sibTrans" cxnId="{001A1775-9635-4C34-A082-10B1ABCD707F}">
      <dgm:prSet/>
      <dgm:spPr/>
      <dgm:t>
        <a:bodyPr/>
        <a:lstStyle/>
        <a:p>
          <a:endParaRPr lang="ru-RU"/>
        </a:p>
      </dgm:t>
    </dgm:pt>
    <dgm:pt modelId="{2DD1B33D-FD95-4131-A3B0-F38DD1BC45C5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Бюджет муниципального района «Читинский район»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48E02E68-394A-4136-89AB-52EA6336ACFA}" type="parTrans" cxnId="{323D9472-C683-462B-905C-EF3BA97687E2}">
      <dgm:prSet/>
      <dgm:spPr/>
      <dgm:t>
        <a:bodyPr/>
        <a:lstStyle/>
        <a:p>
          <a:endParaRPr lang="ru-RU"/>
        </a:p>
      </dgm:t>
    </dgm:pt>
    <dgm:pt modelId="{EDE39A7F-6C67-448E-8B54-08A92CE83869}" type="sibTrans" cxnId="{323D9472-C683-462B-905C-EF3BA97687E2}">
      <dgm:prSet/>
      <dgm:spPr/>
      <dgm:t>
        <a:bodyPr/>
        <a:lstStyle/>
        <a:p>
          <a:endParaRPr lang="ru-RU"/>
        </a:p>
      </dgm:t>
    </dgm:pt>
    <dgm:pt modelId="{8B16017F-A48F-48A3-A2AA-F513BB30FD88}">
      <dgm:prSet phldrT="[Текст]"/>
      <dgm:spPr>
        <a:gradFill rotWithShape="0">
          <a:gsLst>
            <a:gs pos="0">
              <a:schemeClr val="tx2">
                <a:lumMod val="75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Бюджеты городских (2) и сельских поселений (21)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E2443131-73A7-440D-8109-C5B3B9AB2211}" type="sibTrans" cxnId="{78FF2730-B317-4FB7-B7D5-B49FEE5048EB}">
      <dgm:prSet/>
      <dgm:spPr/>
      <dgm:t>
        <a:bodyPr/>
        <a:lstStyle/>
        <a:p>
          <a:endParaRPr lang="ru-RU"/>
        </a:p>
      </dgm:t>
    </dgm:pt>
    <dgm:pt modelId="{F99A8B26-822E-42C4-8AD1-3EDC2F9D92E8}" type="parTrans" cxnId="{78FF2730-B317-4FB7-B7D5-B49FEE5048EB}">
      <dgm:prSet/>
      <dgm:spPr/>
      <dgm:t>
        <a:bodyPr/>
        <a:lstStyle/>
        <a:p>
          <a:endParaRPr lang="ru-RU"/>
        </a:p>
      </dgm:t>
    </dgm:pt>
    <dgm:pt modelId="{411B600A-4F6A-4220-9C18-0B1E4AB9A957}" type="pres">
      <dgm:prSet presAssocID="{71845F1E-3448-490E-9923-330BD480F5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956AB9-4AFC-4AD6-B504-DAF867FE1FCE}" type="pres">
      <dgm:prSet presAssocID="{208485C0-B0CA-4E38-94B7-92FDEC36C281}" presName="hierRoot1" presStyleCnt="0">
        <dgm:presLayoutVars>
          <dgm:hierBranch val="init"/>
        </dgm:presLayoutVars>
      </dgm:prSet>
      <dgm:spPr/>
    </dgm:pt>
    <dgm:pt modelId="{0EA4FE63-4235-4E8A-9237-161AE6793339}" type="pres">
      <dgm:prSet presAssocID="{208485C0-B0CA-4E38-94B7-92FDEC36C281}" presName="rootComposite1" presStyleCnt="0"/>
      <dgm:spPr/>
    </dgm:pt>
    <dgm:pt modelId="{20C475E5-7CA8-4EE4-B8BF-86C48CB824AE}" type="pres">
      <dgm:prSet presAssocID="{208485C0-B0CA-4E38-94B7-92FDEC36C28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65392-72FE-4146-BDAE-888A5AC215DF}" type="pres">
      <dgm:prSet presAssocID="{208485C0-B0CA-4E38-94B7-92FDEC36C2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253C0F4-25B4-4A64-AA48-48EEA2CCBEA5}" type="pres">
      <dgm:prSet presAssocID="{208485C0-B0CA-4E38-94B7-92FDEC36C281}" presName="hierChild2" presStyleCnt="0"/>
      <dgm:spPr/>
    </dgm:pt>
    <dgm:pt modelId="{64BB414A-7893-4315-9508-CAB97265FD05}" type="pres">
      <dgm:prSet presAssocID="{48E02E68-394A-4136-89AB-52EA6336ACF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6E692FA-54D4-4E1B-A1CF-0E68D5CED475}" type="pres">
      <dgm:prSet presAssocID="{2DD1B33D-FD95-4131-A3B0-F38DD1BC45C5}" presName="hierRoot2" presStyleCnt="0">
        <dgm:presLayoutVars>
          <dgm:hierBranch val="init"/>
        </dgm:presLayoutVars>
      </dgm:prSet>
      <dgm:spPr/>
    </dgm:pt>
    <dgm:pt modelId="{F808B2CD-436F-4342-A16C-3E3CADD5A87F}" type="pres">
      <dgm:prSet presAssocID="{2DD1B33D-FD95-4131-A3B0-F38DD1BC45C5}" presName="rootComposite" presStyleCnt="0"/>
      <dgm:spPr/>
    </dgm:pt>
    <dgm:pt modelId="{55906E70-E96F-4C8A-B3B0-CE8886F8204A}" type="pres">
      <dgm:prSet presAssocID="{2DD1B33D-FD95-4131-A3B0-F38DD1BC45C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1AE5BD-DD6B-4C73-B124-7276A5A5DC48}" type="pres">
      <dgm:prSet presAssocID="{2DD1B33D-FD95-4131-A3B0-F38DD1BC45C5}" presName="rootConnector" presStyleLbl="node2" presStyleIdx="0" presStyleCnt="2"/>
      <dgm:spPr/>
      <dgm:t>
        <a:bodyPr/>
        <a:lstStyle/>
        <a:p>
          <a:endParaRPr lang="ru-RU"/>
        </a:p>
      </dgm:t>
    </dgm:pt>
    <dgm:pt modelId="{4260F507-D4E7-4055-9DF2-1594BDE22B27}" type="pres">
      <dgm:prSet presAssocID="{2DD1B33D-FD95-4131-A3B0-F38DD1BC45C5}" presName="hierChild4" presStyleCnt="0"/>
      <dgm:spPr/>
    </dgm:pt>
    <dgm:pt modelId="{045CEEF0-8CF2-482F-8D5F-4FF12C9616E3}" type="pres">
      <dgm:prSet presAssocID="{2DD1B33D-FD95-4131-A3B0-F38DD1BC45C5}" presName="hierChild5" presStyleCnt="0"/>
      <dgm:spPr/>
    </dgm:pt>
    <dgm:pt modelId="{DAA2DF3A-4DB2-40AB-B08A-9E3573E3A52A}" type="pres">
      <dgm:prSet presAssocID="{F99A8B26-822E-42C4-8AD1-3EDC2F9D92E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DF92FB8-6F23-47C3-BC26-7614EAD0CF47}" type="pres">
      <dgm:prSet presAssocID="{8B16017F-A48F-48A3-A2AA-F513BB30FD88}" presName="hierRoot2" presStyleCnt="0">
        <dgm:presLayoutVars>
          <dgm:hierBranch val="init"/>
        </dgm:presLayoutVars>
      </dgm:prSet>
      <dgm:spPr/>
    </dgm:pt>
    <dgm:pt modelId="{50B6B6F8-22A9-472D-8BE5-8C4DCE0A0B41}" type="pres">
      <dgm:prSet presAssocID="{8B16017F-A48F-48A3-A2AA-F513BB30FD88}" presName="rootComposite" presStyleCnt="0"/>
      <dgm:spPr/>
    </dgm:pt>
    <dgm:pt modelId="{B9BF1BE7-C52C-4687-90B8-85F64D409989}" type="pres">
      <dgm:prSet presAssocID="{8B16017F-A48F-48A3-A2AA-F513BB30FD8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2B87F0-0CCC-4025-ADFC-791816D4DE97}" type="pres">
      <dgm:prSet presAssocID="{8B16017F-A48F-48A3-A2AA-F513BB30FD88}" presName="rootConnector" presStyleLbl="node2" presStyleIdx="1" presStyleCnt="2"/>
      <dgm:spPr/>
      <dgm:t>
        <a:bodyPr/>
        <a:lstStyle/>
        <a:p>
          <a:endParaRPr lang="ru-RU"/>
        </a:p>
      </dgm:t>
    </dgm:pt>
    <dgm:pt modelId="{5A606712-F0EA-4862-8DA1-3BA52DC5FC94}" type="pres">
      <dgm:prSet presAssocID="{8B16017F-A48F-48A3-A2AA-F513BB30FD88}" presName="hierChild4" presStyleCnt="0"/>
      <dgm:spPr/>
    </dgm:pt>
    <dgm:pt modelId="{0D7A628F-CDDD-4A4E-A303-0076090B08E3}" type="pres">
      <dgm:prSet presAssocID="{8B16017F-A48F-48A3-A2AA-F513BB30FD88}" presName="hierChild5" presStyleCnt="0"/>
      <dgm:spPr/>
    </dgm:pt>
    <dgm:pt modelId="{6EC12508-2204-4D78-9D42-88567C459F5E}" type="pres">
      <dgm:prSet presAssocID="{208485C0-B0CA-4E38-94B7-92FDEC36C281}" presName="hierChild3" presStyleCnt="0"/>
      <dgm:spPr/>
    </dgm:pt>
  </dgm:ptLst>
  <dgm:cxnLst>
    <dgm:cxn modelId="{001A1775-9635-4C34-A082-10B1ABCD707F}" srcId="{71845F1E-3448-490E-9923-330BD480F5E1}" destId="{208485C0-B0CA-4E38-94B7-92FDEC36C281}" srcOrd="0" destOrd="0" parTransId="{2EE26A9A-7136-4731-89EA-3F5EC0FDBA11}" sibTransId="{B7051CB7-02A4-4377-8AC1-2A59BD5A2949}"/>
    <dgm:cxn modelId="{6ABB39DC-D383-4D4E-B09A-D09107D41B9C}" type="presOf" srcId="{8B16017F-A48F-48A3-A2AA-F513BB30FD88}" destId="{522B87F0-0CCC-4025-ADFC-791816D4DE97}" srcOrd="1" destOrd="0" presId="urn:microsoft.com/office/officeart/2005/8/layout/orgChart1"/>
    <dgm:cxn modelId="{323D9472-C683-462B-905C-EF3BA97687E2}" srcId="{208485C0-B0CA-4E38-94B7-92FDEC36C281}" destId="{2DD1B33D-FD95-4131-A3B0-F38DD1BC45C5}" srcOrd="0" destOrd="0" parTransId="{48E02E68-394A-4136-89AB-52EA6336ACFA}" sibTransId="{EDE39A7F-6C67-448E-8B54-08A92CE83869}"/>
    <dgm:cxn modelId="{C674BB2C-FFBE-4272-93D5-BACB866A0234}" type="presOf" srcId="{71845F1E-3448-490E-9923-330BD480F5E1}" destId="{411B600A-4F6A-4220-9C18-0B1E4AB9A957}" srcOrd="0" destOrd="0" presId="urn:microsoft.com/office/officeart/2005/8/layout/orgChart1"/>
    <dgm:cxn modelId="{EC77B878-D0BD-47F0-BAB2-A379827A5455}" type="presOf" srcId="{8B16017F-A48F-48A3-A2AA-F513BB30FD88}" destId="{B9BF1BE7-C52C-4687-90B8-85F64D409989}" srcOrd="0" destOrd="0" presId="urn:microsoft.com/office/officeart/2005/8/layout/orgChart1"/>
    <dgm:cxn modelId="{05CAFDBA-04F3-4519-9C97-CB1F8EB82D03}" type="presOf" srcId="{48E02E68-394A-4136-89AB-52EA6336ACFA}" destId="{64BB414A-7893-4315-9508-CAB97265FD05}" srcOrd="0" destOrd="0" presId="urn:microsoft.com/office/officeart/2005/8/layout/orgChart1"/>
    <dgm:cxn modelId="{870C00C3-75FB-40B1-89CD-9B814F4C7027}" type="presOf" srcId="{F99A8B26-822E-42C4-8AD1-3EDC2F9D92E8}" destId="{DAA2DF3A-4DB2-40AB-B08A-9E3573E3A52A}" srcOrd="0" destOrd="0" presId="urn:microsoft.com/office/officeart/2005/8/layout/orgChart1"/>
    <dgm:cxn modelId="{6B5BE9FF-9EF6-4181-9BC2-30911A14CAEE}" type="presOf" srcId="{208485C0-B0CA-4E38-94B7-92FDEC36C281}" destId="{5B665392-72FE-4146-BDAE-888A5AC215DF}" srcOrd="1" destOrd="0" presId="urn:microsoft.com/office/officeart/2005/8/layout/orgChart1"/>
    <dgm:cxn modelId="{DC868C72-3FE8-4EE0-826E-F05A7EF2D868}" type="presOf" srcId="{2DD1B33D-FD95-4131-A3B0-F38DD1BC45C5}" destId="{55906E70-E96F-4C8A-B3B0-CE8886F8204A}" srcOrd="0" destOrd="0" presId="urn:microsoft.com/office/officeart/2005/8/layout/orgChart1"/>
    <dgm:cxn modelId="{78FF2730-B317-4FB7-B7D5-B49FEE5048EB}" srcId="{208485C0-B0CA-4E38-94B7-92FDEC36C281}" destId="{8B16017F-A48F-48A3-A2AA-F513BB30FD88}" srcOrd="1" destOrd="0" parTransId="{F99A8B26-822E-42C4-8AD1-3EDC2F9D92E8}" sibTransId="{E2443131-73A7-440D-8109-C5B3B9AB2211}"/>
    <dgm:cxn modelId="{0B1AE581-9CD1-4913-B3D2-C1CC30C10C2F}" type="presOf" srcId="{208485C0-B0CA-4E38-94B7-92FDEC36C281}" destId="{20C475E5-7CA8-4EE4-B8BF-86C48CB824AE}" srcOrd="0" destOrd="0" presId="urn:microsoft.com/office/officeart/2005/8/layout/orgChart1"/>
    <dgm:cxn modelId="{F89A78DD-C79C-4337-9D13-8005C4F856DC}" type="presOf" srcId="{2DD1B33D-FD95-4131-A3B0-F38DD1BC45C5}" destId="{D41AE5BD-DD6B-4C73-B124-7276A5A5DC48}" srcOrd="1" destOrd="0" presId="urn:microsoft.com/office/officeart/2005/8/layout/orgChart1"/>
    <dgm:cxn modelId="{9993D0C2-AECD-4408-A9B7-232AF699DCA5}" type="presParOf" srcId="{411B600A-4F6A-4220-9C18-0B1E4AB9A957}" destId="{4B956AB9-4AFC-4AD6-B504-DAF867FE1FCE}" srcOrd="0" destOrd="0" presId="urn:microsoft.com/office/officeart/2005/8/layout/orgChart1"/>
    <dgm:cxn modelId="{78C25825-7CD9-4204-8DC7-31EA3ED55934}" type="presParOf" srcId="{4B956AB9-4AFC-4AD6-B504-DAF867FE1FCE}" destId="{0EA4FE63-4235-4E8A-9237-161AE6793339}" srcOrd="0" destOrd="0" presId="urn:microsoft.com/office/officeart/2005/8/layout/orgChart1"/>
    <dgm:cxn modelId="{7728144A-F2E5-416E-94C0-8165350BC338}" type="presParOf" srcId="{0EA4FE63-4235-4E8A-9237-161AE6793339}" destId="{20C475E5-7CA8-4EE4-B8BF-86C48CB824AE}" srcOrd="0" destOrd="0" presId="urn:microsoft.com/office/officeart/2005/8/layout/orgChart1"/>
    <dgm:cxn modelId="{77327CDC-1775-47A0-B635-602E29B6473D}" type="presParOf" srcId="{0EA4FE63-4235-4E8A-9237-161AE6793339}" destId="{5B665392-72FE-4146-BDAE-888A5AC215DF}" srcOrd="1" destOrd="0" presId="urn:microsoft.com/office/officeart/2005/8/layout/orgChart1"/>
    <dgm:cxn modelId="{48B657C6-F22C-46B3-9435-883BCBB5E5BE}" type="presParOf" srcId="{4B956AB9-4AFC-4AD6-B504-DAF867FE1FCE}" destId="{7253C0F4-25B4-4A64-AA48-48EEA2CCBEA5}" srcOrd="1" destOrd="0" presId="urn:microsoft.com/office/officeart/2005/8/layout/orgChart1"/>
    <dgm:cxn modelId="{66E307B5-9E60-4399-9313-7B775AE9C5DD}" type="presParOf" srcId="{7253C0F4-25B4-4A64-AA48-48EEA2CCBEA5}" destId="{64BB414A-7893-4315-9508-CAB97265FD05}" srcOrd="0" destOrd="0" presId="urn:microsoft.com/office/officeart/2005/8/layout/orgChart1"/>
    <dgm:cxn modelId="{A8CFDF5D-2F4D-4CC7-87B4-59F7B1A2966F}" type="presParOf" srcId="{7253C0F4-25B4-4A64-AA48-48EEA2CCBEA5}" destId="{B6E692FA-54D4-4E1B-A1CF-0E68D5CED475}" srcOrd="1" destOrd="0" presId="urn:microsoft.com/office/officeart/2005/8/layout/orgChart1"/>
    <dgm:cxn modelId="{13DF34B3-C192-464E-A81D-A9A99ED5D188}" type="presParOf" srcId="{B6E692FA-54D4-4E1B-A1CF-0E68D5CED475}" destId="{F808B2CD-436F-4342-A16C-3E3CADD5A87F}" srcOrd="0" destOrd="0" presId="urn:microsoft.com/office/officeart/2005/8/layout/orgChart1"/>
    <dgm:cxn modelId="{F28B11FD-ACB3-46EA-A3C7-084491CCF826}" type="presParOf" srcId="{F808B2CD-436F-4342-A16C-3E3CADD5A87F}" destId="{55906E70-E96F-4C8A-B3B0-CE8886F8204A}" srcOrd="0" destOrd="0" presId="urn:microsoft.com/office/officeart/2005/8/layout/orgChart1"/>
    <dgm:cxn modelId="{03BAE996-958B-4AFA-9F4A-0949409B6B1A}" type="presParOf" srcId="{F808B2CD-436F-4342-A16C-3E3CADD5A87F}" destId="{D41AE5BD-DD6B-4C73-B124-7276A5A5DC48}" srcOrd="1" destOrd="0" presId="urn:microsoft.com/office/officeart/2005/8/layout/orgChart1"/>
    <dgm:cxn modelId="{F43FB65B-08CE-4738-83BF-2777B5E2AE6E}" type="presParOf" srcId="{B6E692FA-54D4-4E1B-A1CF-0E68D5CED475}" destId="{4260F507-D4E7-4055-9DF2-1594BDE22B27}" srcOrd="1" destOrd="0" presId="urn:microsoft.com/office/officeart/2005/8/layout/orgChart1"/>
    <dgm:cxn modelId="{339178D3-117C-431C-8FA9-1B919A5E655A}" type="presParOf" srcId="{B6E692FA-54D4-4E1B-A1CF-0E68D5CED475}" destId="{045CEEF0-8CF2-482F-8D5F-4FF12C9616E3}" srcOrd="2" destOrd="0" presId="urn:microsoft.com/office/officeart/2005/8/layout/orgChart1"/>
    <dgm:cxn modelId="{FB1D70C0-4F84-4F02-89B7-435A28E1F6AC}" type="presParOf" srcId="{7253C0F4-25B4-4A64-AA48-48EEA2CCBEA5}" destId="{DAA2DF3A-4DB2-40AB-B08A-9E3573E3A52A}" srcOrd="2" destOrd="0" presId="urn:microsoft.com/office/officeart/2005/8/layout/orgChart1"/>
    <dgm:cxn modelId="{95C642D5-B8AD-4984-8B83-9F01E2298A57}" type="presParOf" srcId="{7253C0F4-25B4-4A64-AA48-48EEA2CCBEA5}" destId="{FDF92FB8-6F23-47C3-BC26-7614EAD0CF47}" srcOrd="3" destOrd="0" presId="urn:microsoft.com/office/officeart/2005/8/layout/orgChart1"/>
    <dgm:cxn modelId="{4FCB642B-75E9-4163-9A06-A23F8A2374F7}" type="presParOf" srcId="{FDF92FB8-6F23-47C3-BC26-7614EAD0CF47}" destId="{50B6B6F8-22A9-472D-8BE5-8C4DCE0A0B41}" srcOrd="0" destOrd="0" presId="urn:microsoft.com/office/officeart/2005/8/layout/orgChart1"/>
    <dgm:cxn modelId="{DE63D707-0A93-4AC4-9108-D02797A8CC1F}" type="presParOf" srcId="{50B6B6F8-22A9-472D-8BE5-8C4DCE0A0B41}" destId="{B9BF1BE7-C52C-4687-90B8-85F64D409989}" srcOrd="0" destOrd="0" presId="urn:microsoft.com/office/officeart/2005/8/layout/orgChart1"/>
    <dgm:cxn modelId="{20593F06-52AB-494E-8791-D4BBC031EBE0}" type="presParOf" srcId="{50B6B6F8-22A9-472D-8BE5-8C4DCE0A0B41}" destId="{522B87F0-0CCC-4025-ADFC-791816D4DE97}" srcOrd="1" destOrd="0" presId="urn:microsoft.com/office/officeart/2005/8/layout/orgChart1"/>
    <dgm:cxn modelId="{06A87635-13F9-4686-BE5F-B655FA2F1F9E}" type="presParOf" srcId="{FDF92FB8-6F23-47C3-BC26-7614EAD0CF47}" destId="{5A606712-F0EA-4862-8DA1-3BA52DC5FC94}" srcOrd="1" destOrd="0" presId="urn:microsoft.com/office/officeart/2005/8/layout/orgChart1"/>
    <dgm:cxn modelId="{2A55278A-EDCD-4D02-BC46-973EE75370C5}" type="presParOf" srcId="{FDF92FB8-6F23-47C3-BC26-7614EAD0CF47}" destId="{0D7A628F-CDDD-4A4E-A303-0076090B08E3}" srcOrd="2" destOrd="0" presId="urn:microsoft.com/office/officeart/2005/8/layout/orgChart1"/>
    <dgm:cxn modelId="{2D238A05-20F6-43AF-ACC9-7DDFDE30D00D}" type="presParOf" srcId="{4B956AB9-4AFC-4AD6-B504-DAF867FE1FCE}" destId="{6EC12508-2204-4D78-9D42-88567C459F5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AF85F-2F42-47A7-94D3-8AE38ED8D3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3BBB5-1C49-4618-9233-6FDE88EA7FDC}">
      <dgm:prSet phldrT="[Текст]"/>
      <dgm:spPr>
        <a:gradFill rotWithShape="0">
          <a:gsLst>
            <a:gs pos="46300">
              <a:schemeClr val="tx2">
                <a:lumMod val="60000"/>
                <a:lumOff val="40000"/>
              </a:schemeClr>
            </a:gs>
            <a:gs pos="0">
              <a:schemeClr val="tx2"/>
            </a:gs>
            <a:gs pos="100000">
              <a:schemeClr val="tx2">
                <a:lumMod val="40000"/>
                <a:lumOff val="60000"/>
              </a:schemeClr>
            </a:gs>
          </a:gsLst>
        </a:gradFill>
      </dgm:spPr>
      <dgm:t>
        <a:bodyPr/>
        <a:lstStyle/>
        <a:p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ПРОЕКТ БЮДЖЕТА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B68FA60B-B21B-4222-852E-FBCA2EA73AD1}" type="parTrans" cxnId="{47BCBC8D-CFD8-4361-B831-CAA5157EE21A}">
      <dgm:prSet/>
      <dgm:spPr/>
      <dgm:t>
        <a:bodyPr/>
        <a:lstStyle/>
        <a:p>
          <a:endParaRPr lang="ru-RU"/>
        </a:p>
      </dgm:t>
    </dgm:pt>
    <dgm:pt modelId="{E2229DB3-4258-41F2-B8D0-04F3D52CC14E}" type="sibTrans" cxnId="{47BCBC8D-CFD8-4361-B831-CAA5157EE21A}">
      <dgm:prSet/>
      <dgm:spPr/>
      <dgm:t>
        <a:bodyPr/>
        <a:lstStyle/>
        <a:p>
          <a:endParaRPr lang="ru-RU"/>
        </a:p>
      </dgm:t>
    </dgm:pt>
    <dgm:pt modelId="{20FFF602-F3A0-4A09-933B-813BA04093B9}">
      <dgm:prSet phldrT="[Текст]"/>
      <dgm:spPr>
        <a:gradFill rotWithShape="0">
          <a:gsLst>
            <a:gs pos="48300">
              <a:schemeClr val="tx2">
                <a:lumMod val="60000"/>
                <a:lumOff val="40000"/>
              </a:schemeClr>
            </a:gs>
            <a:gs pos="0">
              <a:schemeClr val="tx2">
                <a:lumMod val="75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algn="ctr">
            <a:lnSpc>
              <a:spcPct val="150000"/>
            </a:lnSpc>
          </a:pP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Бюджетное послание Президента Российской Федерации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1A34C996-85E5-47DA-9043-49838FF7E911}" type="parTrans" cxnId="{AEC4DE14-DE14-4342-B6AB-A6C1B39FC1E2}">
      <dgm:prSet/>
      <dgm:spPr/>
      <dgm:t>
        <a:bodyPr/>
        <a:lstStyle/>
        <a:p>
          <a:endParaRPr lang="ru-RU"/>
        </a:p>
      </dgm:t>
    </dgm:pt>
    <dgm:pt modelId="{6949FF5E-0645-4CE1-9476-4E7972BD54FC}" type="sibTrans" cxnId="{AEC4DE14-DE14-4342-B6AB-A6C1B39FC1E2}">
      <dgm:prSet/>
      <dgm:spPr/>
      <dgm:t>
        <a:bodyPr/>
        <a:lstStyle/>
        <a:p>
          <a:endParaRPr lang="ru-RU"/>
        </a:p>
      </dgm:t>
    </dgm:pt>
    <dgm:pt modelId="{F061E509-918E-4529-A317-EA5D4E0E1D76}">
      <dgm:prSet phldrT="[Текст]"/>
      <dgm:spPr>
        <a:gradFill rotWithShape="0">
          <a:gsLst>
            <a:gs pos="48800">
              <a:schemeClr val="tx2">
                <a:lumMod val="60000"/>
                <a:lumOff val="40000"/>
              </a:schemeClr>
            </a:gs>
            <a:gs pos="0">
              <a:schemeClr val="tx2">
                <a:lumMod val="75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</a:gradFill>
      </dgm:spPr>
      <dgm:t>
        <a:bodyPr/>
        <a:lstStyle/>
        <a:p>
          <a:pPr>
            <a:lnSpc>
              <a:spcPct val="150000"/>
            </a:lnSpc>
          </a:pP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Прогноз социально-экономического развития муниципального района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FAB2122B-8C75-4FC4-88CC-AA97A2ADD759}" type="parTrans" cxnId="{787BE09E-4E35-4E54-B308-78935D6AAC5D}">
      <dgm:prSet/>
      <dgm:spPr/>
      <dgm:t>
        <a:bodyPr/>
        <a:lstStyle/>
        <a:p>
          <a:endParaRPr lang="ru-RU"/>
        </a:p>
      </dgm:t>
    </dgm:pt>
    <dgm:pt modelId="{99ED401A-C1C2-4F12-988D-360E1686AF9A}" type="sibTrans" cxnId="{787BE09E-4E35-4E54-B308-78935D6AAC5D}">
      <dgm:prSet/>
      <dgm:spPr/>
      <dgm:t>
        <a:bodyPr/>
        <a:lstStyle/>
        <a:p>
          <a:endParaRPr lang="ru-RU"/>
        </a:p>
      </dgm:t>
    </dgm:pt>
    <dgm:pt modelId="{23007420-D625-4CE8-AE54-8DB64C08AA30}">
      <dgm:prSet phldrT="[Текст]"/>
      <dgm:spPr>
        <a:gradFill rotWithShape="0">
          <a:gsLst>
            <a:gs pos="46700">
              <a:schemeClr val="tx2">
                <a:lumMod val="60000"/>
                <a:lumOff val="40000"/>
              </a:schemeClr>
            </a:gs>
            <a:gs pos="0">
              <a:schemeClr val="tx2">
                <a:lumMod val="75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</a:gradFill>
      </dgm:spPr>
      <dgm:t>
        <a:bodyPr/>
        <a:lstStyle/>
        <a:p>
          <a:pPr>
            <a:lnSpc>
              <a:spcPct val="150000"/>
            </a:lnSpc>
          </a:pP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Основные направления бюджетной и налоговой политики муниципального района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E80CF53D-4557-4D28-A63C-EBD66A29737D}" type="parTrans" cxnId="{F0479BDF-1ECD-4B61-96FB-0017FF8C17B9}">
      <dgm:prSet/>
      <dgm:spPr/>
      <dgm:t>
        <a:bodyPr/>
        <a:lstStyle/>
        <a:p>
          <a:endParaRPr lang="ru-RU"/>
        </a:p>
      </dgm:t>
    </dgm:pt>
    <dgm:pt modelId="{E78EAC16-8EA2-44CF-A80C-B25576AAF913}" type="sibTrans" cxnId="{F0479BDF-1ECD-4B61-96FB-0017FF8C17B9}">
      <dgm:prSet/>
      <dgm:spPr/>
      <dgm:t>
        <a:bodyPr/>
        <a:lstStyle/>
        <a:p>
          <a:endParaRPr lang="ru-RU"/>
        </a:p>
      </dgm:t>
    </dgm:pt>
    <dgm:pt modelId="{93A21437-1FA2-404E-8F13-B2D3BDA5A6D0}">
      <dgm:prSet phldrT="[Текст]"/>
      <dgm:spPr>
        <a:gradFill rotWithShape="0">
          <a:gsLst>
            <a:gs pos="46700">
              <a:schemeClr val="tx2">
                <a:lumMod val="60000"/>
                <a:lumOff val="40000"/>
              </a:schemeClr>
            </a:gs>
            <a:gs pos="0">
              <a:schemeClr val="tx2">
                <a:lumMod val="75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</a:gradFill>
      </dgm:spPr>
      <dgm:t>
        <a:bodyPr/>
        <a:lstStyle/>
        <a:p>
          <a:pPr>
            <a:lnSpc>
              <a:spcPct val="150000"/>
            </a:lnSpc>
          </a:pPr>
          <a:r>
            <a:rPr lang="ru-RU" dirty="0" smtClean="0">
              <a:solidFill>
                <a:schemeClr val="accent3">
                  <a:lumMod val="75000"/>
                </a:schemeClr>
              </a:solidFill>
            </a:rPr>
            <a:t>Проект Закона Забайкальского края «О бюджете Забайкальского края на очередной финансовый год и плановый период»</a:t>
          </a:r>
          <a:endParaRPr lang="ru-RU" dirty="0">
            <a:solidFill>
              <a:schemeClr val="accent3">
                <a:lumMod val="75000"/>
              </a:schemeClr>
            </a:solidFill>
          </a:endParaRPr>
        </a:p>
      </dgm:t>
    </dgm:pt>
    <dgm:pt modelId="{377E4AF4-2D95-49A6-89AD-EE6F9E06C6E0}" type="parTrans" cxnId="{3CC6B903-4CC4-4507-BD1C-06BE034FF3A8}">
      <dgm:prSet/>
      <dgm:spPr/>
      <dgm:t>
        <a:bodyPr/>
        <a:lstStyle/>
        <a:p>
          <a:endParaRPr lang="ru-RU"/>
        </a:p>
      </dgm:t>
    </dgm:pt>
    <dgm:pt modelId="{88FCA9EC-0A51-45D1-A590-4E1FC7F7C023}" type="sibTrans" cxnId="{3CC6B903-4CC4-4507-BD1C-06BE034FF3A8}">
      <dgm:prSet/>
      <dgm:spPr/>
      <dgm:t>
        <a:bodyPr/>
        <a:lstStyle/>
        <a:p>
          <a:endParaRPr lang="ru-RU"/>
        </a:p>
      </dgm:t>
    </dgm:pt>
    <dgm:pt modelId="{7F83FF54-FE4E-4716-B1C2-3262BEF87D67}" type="pres">
      <dgm:prSet presAssocID="{A2EAF85F-2F42-47A7-94D3-8AE38ED8D3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7A1787-70D9-40A3-A016-41B6E87890F2}" type="pres">
      <dgm:prSet presAssocID="{3123BBB5-1C49-4618-9233-6FDE88EA7FDC}" presName="hierRoot1" presStyleCnt="0">
        <dgm:presLayoutVars>
          <dgm:hierBranch val="init"/>
        </dgm:presLayoutVars>
      </dgm:prSet>
      <dgm:spPr/>
    </dgm:pt>
    <dgm:pt modelId="{A75BB07B-4259-4090-B729-B104FE14F2A6}" type="pres">
      <dgm:prSet presAssocID="{3123BBB5-1C49-4618-9233-6FDE88EA7FDC}" presName="rootComposite1" presStyleCnt="0"/>
      <dgm:spPr/>
    </dgm:pt>
    <dgm:pt modelId="{AC7EEAAC-15A0-4974-8D46-431AADE46A1C}" type="pres">
      <dgm:prSet presAssocID="{3123BBB5-1C49-4618-9233-6FDE88EA7FDC}" presName="rootText1" presStyleLbl="node0" presStyleIdx="0" presStyleCnt="1" custScaleY="143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3FE164-1099-4EAC-90E2-FF913B8ACC44}" type="pres">
      <dgm:prSet presAssocID="{3123BBB5-1C49-4618-9233-6FDE88EA7F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C833ADE-61DE-45A6-8A29-636374009C4F}" type="pres">
      <dgm:prSet presAssocID="{3123BBB5-1C49-4618-9233-6FDE88EA7FDC}" presName="hierChild2" presStyleCnt="0"/>
      <dgm:spPr/>
    </dgm:pt>
    <dgm:pt modelId="{4DF01268-43DA-4A2F-BD90-63EF65E9D263}" type="pres">
      <dgm:prSet presAssocID="{1A34C996-85E5-47DA-9043-49838FF7E91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AFA8B31-A2C8-435C-99B1-9BCE467B7BD7}" type="pres">
      <dgm:prSet presAssocID="{20FFF602-F3A0-4A09-933B-813BA04093B9}" presName="hierRoot2" presStyleCnt="0">
        <dgm:presLayoutVars>
          <dgm:hierBranch val="init"/>
        </dgm:presLayoutVars>
      </dgm:prSet>
      <dgm:spPr/>
    </dgm:pt>
    <dgm:pt modelId="{7E17D173-E775-4C2A-A581-E0A4E65102E7}" type="pres">
      <dgm:prSet presAssocID="{20FFF602-F3A0-4A09-933B-813BA04093B9}" presName="rootComposite" presStyleCnt="0"/>
      <dgm:spPr/>
    </dgm:pt>
    <dgm:pt modelId="{21EF04CC-858B-468D-94F6-3A7D7C54C8D3}" type="pres">
      <dgm:prSet presAssocID="{20FFF602-F3A0-4A09-933B-813BA04093B9}" presName="rootText" presStyleLbl="node2" presStyleIdx="0" presStyleCnt="4" custScaleY="150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E9E6-B41E-40AF-9A11-E52C37116416}" type="pres">
      <dgm:prSet presAssocID="{20FFF602-F3A0-4A09-933B-813BA04093B9}" presName="rootConnector" presStyleLbl="node2" presStyleIdx="0" presStyleCnt="4"/>
      <dgm:spPr/>
      <dgm:t>
        <a:bodyPr/>
        <a:lstStyle/>
        <a:p>
          <a:endParaRPr lang="ru-RU"/>
        </a:p>
      </dgm:t>
    </dgm:pt>
    <dgm:pt modelId="{01F1466F-76AD-471B-8ACA-F467524F00A0}" type="pres">
      <dgm:prSet presAssocID="{20FFF602-F3A0-4A09-933B-813BA04093B9}" presName="hierChild4" presStyleCnt="0"/>
      <dgm:spPr/>
    </dgm:pt>
    <dgm:pt modelId="{45B40C7E-0657-40C4-A3F3-10AC25CB009A}" type="pres">
      <dgm:prSet presAssocID="{20FFF602-F3A0-4A09-933B-813BA04093B9}" presName="hierChild5" presStyleCnt="0"/>
      <dgm:spPr/>
    </dgm:pt>
    <dgm:pt modelId="{86EC6931-A53C-47DF-971A-B61D3388CBFC}" type="pres">
      <dgm:prSet presAssocID="{FAB2122B-8C75-4FC4-88CC-AA97A2ADD759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8300BEE-96F4-43A5-BB84-29832913A51B}" type="pres">
      <dgm:prSet presAssocID="{F061E509-918E-4529-A317-EA5D4E0E1D76}" presName="hierRoot2" presStyleCnt="0">
        <dgm:presLayoutVars>
          <dgm:hierBranch val="init"/>
        </dgm:presLayoutVars>
      </dgm:prSet>
      <dgm:spPr/>
    </dgm:pt>
    <dgm:pt modelId="{66C0D595-350F-44C0-A17F-28336566A5EA}" type="pres">
      <dgm:prSet presAssocID="{F061E509-918E-4529-A317-EA5D4E0E1D76}" presName="rootComposite" presStyleCnt="0"/>
      <dgm:spPr/>
    </dgm:pt>
    <dgm:pt modelId="{1E647519-EC31-4FEF-A566-26D0D39E611A}" type="pres">
      <dgm:prSet presAssocID="{F061E509-918E-4529-A317-EA5D4E0E1D76}" presName="rootText" presStyleLbl="node2" presStyleIdx="1" presStyleCnt="4" custScaleY="150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5AF12B-5FAD-4C54-8166-0F1D08E91E7F}" type="pres">
      <dgm:prSet presAssocID="{F061E509-918E-4529-A317-EA5D4E0E1D76}" presName="rootConnector" presStyleLbl="node2" presStyleIdx="1" presStyleCnt="4"/>
      <dgm:spPr/>
      <dgm:t>
        <a:bodyPr/>
        <a:lstStyle/>
        <a:p>
          <a:endParaRPr lang="ru-RU"/>
        </a:p>
      </dgm:t>
    </dgm:pt>
    <dgm:pt modelId="{45C52CBE-6A10-457D-ADCA-BCC083CA0904}" type="pres">
      <dgm:prSet presAssocID="{F061E509-918E-4529-A317-EA5D4E0E1D76}" presName="hierChild4" presStyleCnt="0"/>
      <dgm:spPr/>
    </dgm:pt>
    <dgm:pt modelId="{757CAC4B-6887-4D40-853A-EF52DD60A8DE}" type="pres">
      <dgm:prSet presAssocID="{F061E509-918E-4529-A317-EA5D4E0E1D76}" presName="hierChild5" presStyleCnt="0"/>
      <dgm:spPr/>
    </dgm:pt>
    <dgm:pt modelId="{6C5E9120-A9F4-4EE8-A156-3636A86435CB}" type="pres">
      <dgm:prSet presAssocID="{E80CF53D-4557-4D28-A63C-EBD66A29737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790AF7F-DC3E-48D9-8537-9A8F85955B8F}" type="pres">
      <dgm:prSet presAssocID="{23007420-D625-4CE8-AE54-8DB64C08AA30}" presName="hierRoot2" presStyleCnt="0">
        <dgm:presLayoutVars>
          <dgm:hierBranch val="init"/>
        </dgm:presLayoutVars>
      </dgm:prSet>
      <dgm:spPr/>
    </dgm:pt>
    <dgm:pt modelId="{627C74BD-A0D1-460E-B20D-DF97AB7363B7}" type="pres">
      <dgm:prSet presAssocID="{23007420-D625-4CE8-AE54-8DB64C08AA30}" presName="rootComposite" presStyleCnt="0"/>
      <dgm:spPr/>
    </dgm:pt>
    <dgm:pt modelId="{00C1F22D-9DC9-4041-8463-C5C20750209A}" type="pres">
      <dgm:prSet presAssocID="{23007420-D625-4CE8-AE54-8DB64C08AA30}" presName="rootText" presStyleLbl="node2" presStyleIdx="2" presStyleCnt="4" custScaleY="150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CD7A53-302D-40EF-BF1F-2F2B29CAA742}" type="pres">
      <dgm:prSet presAssocID="{23007420-D625-4CE8-AE54-8DB64C08AA30}" presName="rootConnector" presStyleLbl="node2" presStyleIdx="2" presStyleCnt="4"/>
      <dgm:spPr/>
      <dgm:t>
        <a:bodyPr/>
        <a:lstStyle/>
        <a:p>
          <a:endParaRPr lang="ru-RU"/>
        </a:p>
      </dgm:t>
    </dgm:pt>
    <dgm:pt modelId="{F67DA0FF-252E-4E1F-B436-DEB654A0BDEF}" type="pres">
      <dgm:prSet presAssocID="{23007420-D625-4CE8-AE54-8DB64C08AA30}" presName="hierChild4" presStyleCnt="0"/>
      <dgm:spPr/>
    </dgm:pt>
    <dgm:pt modelId="{50219B43-11E1-4C85-AB78-D4A2E2977DEC}" type="pres">
      <dgm:prSet presAssocID="{23007420-D625-4CE8-AE54-8DB64C08AA30}" presName="hierChild5" presStyleCnt="0"/>
      <dgm:spPr/>
    </dgm:pt>
    <dgm:pt modelId="{AA173DF3-2A29-4006-AD9F-3F6B3A63864C}" type="pres">
      <dgm:prSet presAssocID="{377E4AF4-2D95-49A6-89AD-EE6F9E06C6E0}" presName="Name37" presStyleLbl="parChTrans1D2" presStyleIdx="3" presStyleCnt="4"/>
      <dgm:spPr/>
      <dgm:t>
        <a:bodyPr/>
        <a:lstStyle/>
        <a:p>
          <a:endParaRPr lang="ru-RU"/>
        </a:p>
      </dgm:t>
    </dgm:pt>
    <dgm:pt modelId="{DC52168E-2FA4-48BD-8B66-0615F1E65F37}" type="pres">
      <dgm:prSet presAssocID="{93A21437-1FA2-404E-8F13-B2D3BDA5A6D0}" presName="hierRoot2" presStyleCnt="0">
        <dgm:presLayoutVars>
          <dgm:hierBranch val="init"/>
        </dgm:presLayoutVars>
      </dgm:prSet>
      <dgm:spPr/>
    </dgm:pt>
    <dgm:pt modelId="{2414156D-A6AA-4478-B017-E73F943756CA}" type="pres">
      <dgm:prSet presAssocID="{93A21437-1FA2-404E-8F13-B2D3BDA5A6D0}" presName="rootComposite" presStyleCnt="0"/>
      <dgm:spPr/>
    </dgm:pt>
    <dgm:pt modelId="{75FAEEE9-61A2-4430-BECB-6772EF94177D}" type="pres">
      <dgm:prSet presAssocID="{93A21437-1FA2-404E-8F13-B2D3BDA5A6D0}" presName="rootText" presStyleLbl="node2" presStyleIdx="3" presStyleCnt="4" custScaleX="109735" custScaleY="143642" custLinFactNeighborX="2559" custLinFactNeighborY="2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B6A211-890D-45F9-AA70-D7228C967661}" type="pres">
      <dgm:prSet presAssocID="{93A21437-1FA2-404E-8F13-B2D3BDA5A6D0}" presName="rootConnector" presStyleLbl="node2" presStyleIdx="3" presStyleCnt="4"/>
      <dgm:spPr/>
      <dgm:t>
        <a:bodyPr/>
        <a:lstStyle/>
        <a:p>
          <a:endParaRPr lang="ru-RU"/>
        </a:p>
      </dgm:t>
    </dgm:pt>
    <dgm:pt modelId="{530A9FD8-DA35-47D3-A791-34AE0C405A9B}" type="pres">
      <dgm:prSet presAssocID="{93A21437-1FA2-404E-8F13-B2D3BDA5A6D0}" presName="hierChild4" presStyleCnt="0"/>
      <dgm:spPr/>
    </dgm:pt>
    <dgm:pt modelId="{2B6CA921-0C94-4F53-8AA1-01A738380733}" type="pres">
      <dgm:prSet presAssocID="{93A21437-1FA2-404E-8F13-B2D3BDA5A6D0}" presName="hierChild5" presStyleCnt="0"/>
      <dgm:spPr/>
    </dgm:pt>
    <dgm:pt modelId="{CE5A6B73-954A-4403-BC70-EA4D9D3CB3E8}" type="pres">
      <dgm:prSet presAssocID="{3123BBB5-1C49-4618-9233-6FDE88EA7FDC}" presName="hierChild3" presStyleCnt="0"/>
      <dgm:spPr/>
    </dgm:pt>
  </dgm:ptLst>
  <dgm:cxnLst>
    <dgm:cxn modelId="{63BE09BE-4FFF-4383-B38D-391A60206CE1}" type="presOf" srcId="{20FFF602-F3A0-4A09-933B-813BA04093B9}" destId="{21EF04CC-858B-468D-94F6-3A7D7C54C8D3}" srcOrd="0" destOrd="0" presId="urn:microsoft.com/office/officeart/2005/8/layout/orgChart1"/>
    <dgm:cxn modelId="{F0479BDF-1ECD-4B61-96FB-0017FF8C17B9}" srcId="{3123BBB5-1C49-4618-9233-6FDE88EA7FDC}" destId="{23007420-D625-4CE8-AE54-8DB64C08AA30}" srcOrd="2" destOrd="0" parTransId="{E80CF53D-4557-4D28-A63C-EBD66A29737D}" sibTransId="{E78EAC16-8EA2-44CF-A80C-B25576AAF913}"/>
    <dgm:cxn modelId="{5A7E8695-7050-4323-BE67-3369B7DC430A}" type="presOf" srcId="{F061E509-918E-4529-A317-EA5D4E0E1D76}" destId="{805AF12B-5FAD-4C54-8166-0F1D08E91E7F}" srcOrd="1" destOrd="0" presId="urn:microsoft.com/office/officeart/2005/8/layout/orgChart1"/>
    <dgm:cxn modelId="{787BE09E-4E35-4E54-B308-78935D6AAC5D}" srcId="{3123BBB5-1C49-4618-9233-6FDE88EA7FDC}" destId="{F061E509-918E-4529-A317-EA5D4E0E1D76}" srcOrd="1" destOrd="0" parTransId="{FAB2122B-8C75-4FC4-88CC-AA97A2ADD759}" sibTransId="{99ED401A-C1C2-4F12-988D-360E1686AF9A}"/>
    <dgm:cxn modelId="{AEC4DE14-DE14-4342-B6AB-A6C1B39FC1E2}" srcId="{3123BBB5-1C49-4618-9233-6FDE88EA7FDC}" destId="{20FFF602-F3A0-4A09-933B-813BA04093B9}" srcOrd="0" destOrd="0" parTransId="{1A34C996-85E5-47DA-9043-49838FF7E911}" sibTransId="{6949FF5E-0645-4CE1-9476-4E7972BD54FC}"/>
    <dgm:cxn modelId="{8ED40F51-ABB4-4A50-8F98-07AF7AC292F5}" type="presOf" srcId="{A2EAF85F-2F42-47A7-94D3-8AE38ED8D338}" destId="{7F83FF54-FE4E-4716-B1C2-3262BEF87D67}" srcOrd="0" destOrd="0" presId="urn:microsoft.com/office/officeart/2005/8/layout/orgChart1"/>
    <dgm:cxn modelId="{D907E8E0-49E6-495F-BBF7-A06C56062B01}" type="presOf" srcId="{20FFF602-F3A0-4A09-933B-813BA04093B9}" destId="{5AEAE9E6-B41E-40AF-9A11-E52C37116416}" srcOrd="1" destOrd="0" presId="urn:microsoft.com/office/officeart/2005/8/layout/orgChart1"/>
    <dgm:cxn modelId="{6F93A8B9-A47C-4BDC-82F8-16618B94D107}" type="presOf" srcId="{23007420-D625-4CE8-AE54-8DB64C08AA30}" destId="{3DCD7A53-302D-40EF-BF1F-2F2B29CAA742}" srcOrd="1" destOrd="0" presId="urn:microsoft.com/office/officeart/2005/8/layout/orgChart1"/>
    <dgm:cxn modelId="{0551D726-3B7C-46FB-AB35-EA6FE22206B9}" type="presOf" srcId="{3123BBB5-1C49-4618-9233-6FDE88EA7FDC}" destId="{A83FE164-1099-4EAC-90E2-FF913B8ACC44}" srcOrd="1" destOrd="0" presId="urn:microsoft.com/office/officeart/2005/8/layout/orgChart1"/>
    <dgm:cxn modelId="{33E11447-A891-489C-90D3-A90F02163C79}" type="presOf" srcId="{F061E509-918E-4529-A317-EA5D4E0E1D76}" destId="{1E647519-EC31-4FEF-A566-26D0D39E611A}" srcOrd="0" destOrd="0" presId="urn:microsoft.com/office/officeart/2005/8/layout/orgChart1"/>
    <dgm:cxn modelId="{7D7B8AF1-A9E1-4C11-95B8-585DFA18D649}" type="presOf" srcId="{93A21437-1FA2-404E-8F13-B2D3BDA5A6D0}" destId="{75FAEEE9-61A2-4430-BECB-6772EF94177D}" srcOrd="0" destOrd="0" presId="urn:microsoft.com/office/officeart/2005/8/layout/orgChart1"/>
    <dgm:cxn modelId="{58A75ACA-6AE5-4AB1-92A1-4A53CF214906}" type="presOf" srcId="{377E4AF4-2D95-49A6-89AD-EE6F9E06C6E0}" destId="{AA173DF3-2A29-4006-AD9F-3F6B3A63864C}" srcOrd="0" destOrd="0" presId="urn:microsoft.com/office/officeart/2005/8/layout/orgChart1"/>
    <dgm:cxn modelId="{CA7834C2-765A-4293-8E42-C2C5239140C4}" type="presOf" srcId="{3123BBB5-1C49-4618-9233-6FDE88EA7FDC}" destId="{AC7EEAAC-15A0-4974-8D46-431AADE46A1C}" srcOrd="0" destOrd="0" presId="urn:microsoft.com/office/officeart/2005/8/layout/orgChart1"/>
    <dgm:cxn modelId="{37249574-E712-4FDF-B5F0-A81435A92026}" type="presOf" srcId="{23007420-D625-4CE8-AE54-8DB64C08AA30}" destId="{00C1F22D-9DC9-4041-8463-C5C20750209A}" srcOrd="0" destOrd="0" presId="urn:microsoft.com/office/officeart/2005/8/layout/orgChart1"/>
    <dgm:cxn modelId="{3CC6B903-4CC4-4507-BD1C-06BE034FF3A8}" srcId="{3123BBB5-1C49-4618-9233-6FDE88EA7FDC}" destId="{93A21437-1FA2-404E-8F13-B2D3BDA5A6D0}" srcOrd="3" destOrd="0" parTransId="{377E4AF4-2D95-49A6-89AD-EE6F9E06C6E0}" sibTransId="{88FCA9EC-0A51-45D1-A590-4E1FC7F7C023}"/>
    <dgm:cxn modelId="{98C1C161-861E-4D1D-B2E1-E20057030E09}" type="presOf" srcId="{93A21437-1FA2-404E-8F13-B2D3BDA5A6D0}" destId="{10B6A211-890D-45F9-AA70-D7228C967661}" srcOrd="1" destOrd="0" presId="urn:microsoft.com/office/officeart/2005/8/layout/orgChart1"/>
    <dgm:cxn modelId="{701AEFA3-3636-4E6E-A362-F692EB6152A9}" type="presOf" srcId="{E80CF53D-4557-4D28-A63C-EBD66A29737D}" destId="{6C5E9120-A9F4-4EE8-A156-3636A86435CB}" srcOrd="0" destOrd="0" presId="urn:microsoft.com/office/officeart/2005/8/layout/orgChart1"/>
    <dgm:cxn modelId="{3B00834E-647B-4CA9-9DD9-86E6537E8BEC}" type="presOf" srcId="{1A34C996-85E5-47DA-9043-49838FF7E911}" destId="{4DF01268-43DA-4A2F-BD90-63EF65E9D263}" srcOrd="0" destOrd="0" presId="urn:microsoft.com/office/officeart/2005/8/layout/orgChart1"/>
    <dgm:cxn modelId="{BEC170F9-3942-4B82-89DF-851BE28BD917}" type="presOf" srcId="{FAB2122B-8C75-4FC4-88CC-AA97A2ADD759}" destId="{86EC6931-A53C-47DF-971A-B61D3388CBFC}" srcOrd="0" destOrd="0" presId="urn:microsoft.com/office/officeart/2005/8/layout/orgChart1"/>
    <dgm:cxn modelId="{47BCBC8D-CFD8-4361-B831-CAA5157EE21A}" srcId="{A2EAF85F-2F42-47A7-94D3-8AE38ED8D338}" destId="{3123BBB5-1C49-4618-9233-6FDE88EA7FDC}" srcOrd="0" destOrd="0" parTransId="{B68FA60B-B21B-4222-852E-FBCA2EA73AD1}" sibTransId="{E2229DB3-4258-41F2-B8D0-04F3D52CC14E}"/>
    <dgm:cxn modelId="{E0054DC1-9C77-4189-B7FE-C54625FE434C}" type="presParOf" srcId="{7F83FF54-FE4E-4716-B1C2-3262BEF87D67}" destId="{317A1787-70D9-40A3-A016-41B6E87890F2}" srcOrd="0" destOrd="0" presId="urn:microsoft.com/office/officeart/2005/8/layout/orgChart1"/>
    <dgm:cxn modelId="{6B34E9AB-54B0-4A39-8807-FD48A57EB9EF}" type="presParOf" srcId="{317A1787-70D9-40A3-A016-41B6E87890F2}" destId="{A75BB07B-4259-4090-B729-B104FE14F2A6}" srcOrd="0" destOrd="0" presId="urn:microsoft.com/office/officeart/2005/8/layout/orgChart1"/>
    <dgm:cxn modelId="{E9A9F6C7-6223-4AF6-9826-14EC441354BC}" type="presParOf" srcId="{A75BB07B-4259-4090-B729-B104FE14F2A6}" destId="{AC7EEAAC-15A0-4974-8D46-431AADE46A1C}" srcOrd="0" destOrd="0" presId="urn:microsoft.com/office/officeart/2005/8/layout/orgChart1"/>
    <dgm:cxn modelId="{F8D83B81-0240-48D2-96F9-E160E714332B}" type="presParOf" srcId="{A75BB07B-4259-4090-B729-B104FE14F2A6}" destId="{A83FE164-1099-4EAC-90E2-FF913B8ACC44}" srcOrd="1" destOrd="0" presId="urn:microsoft.com/office/officeart/2005/8/layout/orgChart1"/>
    <dgm:cxn modelId="{6140C3C2-FE3B-47F2-BF6B-826242AEA57B}" type="presParOf" srcId="{317A1787-70D9-40A3-A016-41B6E87890F2}" destId="{9C833ADE-61DE-45A6-8A29-636374009C4F}" srcOrd="1" destOrd="0" presId="urn:microsoft.com/office/officeart/2005/8/layout/orgChart1"/>
    <dgm:cxn modelId="{0A560347-EEB7-489C-9346-58F4744F6E48}" type="presParOf" srcId="{9C833ADE-61DE-45A6-8A29-636374009C4F}" destId="{4DF01268-43DA-4A2F-BD90-63EF65E9D263}" srcOrd="0" destOrd="0" presId="urn:microsoft.com/office/officeart/2005/8/layout/orgChart1"/>
    <dgm:cxn modelId="{785C1A76-985F-4205-B582-126F55445230}" type="presParOf" srcId="{9C833ADE-61DE-45A6-8A29-636374009C4F}" destId="{9AFA8B31-A2C8-435C-99B1-9BCE467B7BD7}" srcOrd="1" destOrd="0" presId="urn:microsoft.com/office/officeart/2005/8/layout/orgChart1"/>
    <dgm:cxn modelId="{F31844FA-4F02-4EC1-8374-5E9A37527DF6}" type="presParOf" srcId="{9AFA8B31-A2C8-435C-99B1-9BCE467B7BD7}" destId="{7E17D173-E775-4C2A-A581-E0A4E65102E7}" srcOrd="0" destOrd="0" presId="urn:microsoft.com/office/officeart/2005/8/layout/orgChart1"/>
    <dgm:cxn modelId="{717EB87F-6554-4B78-825B-E3D06998667B}" type="presParOf" srcId="{7E17D173-E775-4C2A-A581-E0A4E65102E7}" destId="{21EF04CC-858B-468D-94F6-3A7D7C54C8D3}" srcOrd="0" destOrd="0" presId="urn:microsoft.com/office/officeart/2005/8/layout/orgChart1"/>
    <dgm:cxn modelId="{F946D60F-86DE-4D70-B357-59372D2627DA}" type="presParOf" srcId="{7E17D173-E775-4C2A-A581-E0A4E65102E7}" destId="{5AEAE9E6-B41E-40AF-9A11-E52C37116416}" srcOrd="1" destOrd="0" presId="urn:microsoft.com/office/officeart/2005/8/layout/orgChart1"/>
    <dgm:cxn modelId="{359D21C4-9EAE-4BF9-B6B2-C86B1C47C598}" type="presParOf" srcId="{9AFA8B31-A2C8-435C-99B1-9BCE467B7BD7}" destId="{01F1466F-76AD-471B-8ACA-F467524F00A0}" srcOrd="1" destOrd="0" presId="urn:microsoft.com/office/officeart/2005/8/layout/orgChart1"/>
    <dgm:cxn modelId="{80A8F0FD-A5B1-47E9-A9AA-B1C11CAB0438}" type="presParOf" srcId="{9AFA8B31-A2C8-435C-99B1-9BCE467B7BD7}" destId="{45B40C7E-0657-40C4-A3F3-10AC25CB009A}" srcOrd="2" destOrd="0" presId="urn:microsoft.com/office/officeart/2005/8/layout/orgChart1"/>
    <dgm:cxn modelId="{3EC8218D-9B0D-445B-9173-BC9DDF62C385}" type="presParOf" srcId="{9C833ADE-61DE-45A6-8A29-636374009C4F}" destId="{86EC6931-A53C-47DF-971A-B61D3388CBFC}" srcOrd="2" destOrd="0" presId="urn:microsoft.com/office/officeart/2005/8/layout/orgChart1"/>
    <dgm:cxn modelId="{2D5AC4F9-FFF0-4BB1-9DCD-CF971F4C1461}" type="presParOf" srcId="{9C833ADE-61DE-45A6-8A29-636374009C4F}" destId="{B8300BEE-96F4-43A5-BB84-29832913A51B}" srcOrd="3" destOrd="0" presId="urn:microsoft.com/office/officeart/2005/8/layout/orgChart1"/>
    <dgm:cxn modelId="{E9B14689-B324-42D5-9F26-855FC67B5F63}" type="presParOf" srcId="{B8300BEE-96F4-43A5-BB84-29832913A51B}" destId="{66C0D595-350F-44C0-A17F-28336566A5EA}" srcOrd="0" destOrd="0" presId="urn:microsoft.com/office/officeart/2005/8/layout/orgChart1"/>
    <dgm:cxn modelId="{6EB802D3-EB5A-431E-84A0-4A3911BDB3A0}" type="presParOf" srcId="{66C0D595-350F-44C0-A17F-28336566A5EA}" destId="{1E647519-EC31-4FEF-A566-26D0D39E611A}" srcOrd="0" destOrd="0" presId="urn:microsoft.com/office/officeart/2005/8/layout/orgChart1"/>
    <dgm:cxn modelId="{DBCBF142-21FB-4EA6-93FC-EFDCED3F095F}" type="presParOf" srcId="{66C0D595-350F-44C0-A17F-28336566A5EA}" destId="{805AF12B-5FAD-4C54-8166-0F1D08E91E7F}" srcOrd="1" destOrd="0" presId="urn:microsoft.com/office/officeart/2005/8/layout/orgChart1"/>
    <dgm:cxn modelId="{800C0E42-4021-42F1-860A-8B4C04F16DD6}" type="presParOf" srcId="{B8300BEE-96F4-43A5-BB84-29832913A51B}" destId="{45C52CBE-6A10-457D-ADCA-BCC083CA0904}" srcOrd="1" destOrd="0" presId="urn:microsoft.com/office/officeart/2005/8/layout/orgChart1"/>
    <dgm:cxn modelId="{E2B354CE-5E96-4E85-94EE-2512F795746E}" type="presParOf" srcId="{B8300BEE-96F4-43A5-BB84-29832913A51B}" destId="{757CAC4B-6887-4D40-853A-EF52DD60A8DE}" srcOrd="2" destOrd="0" presId="urn:microsoft.com/office/officeart/2005/8/layout/orgChart1"/>
    <dgm:cxn modelId="{5C4469B8-B75E-4213-AFB2-3C14F3D9946F}" type="presParOf" srcId="{9C833ADE-61DE-45A6-8A29-636374009C4F}" destId="{6C5E9120-A9F4-4EE8-A156-3636A86435CB}" srcOrd="4" destOrd="0" presId="urn:microsoft.com/office/officeart/2005/8/layout/orgChart1"/>
    <dgm:cxn modelId="{18D7F8C8-159A-4C2A-B490-26839BB1C756}" type="presParOf" srcId="{9C833ADE-61DE-45A6-8A29-636374009C4F}" destId="{E790AF7F-DC3E-48D9-8537-9A8F85955B8F}" srcOrd="5" destOrd="0" presId="urn:microsoft.com/office/officeart/2005/8/layout/orgChart1"/>
    <dgm:cxn modelId="{2FD66B3A-ABD5-4461-9DD3-3F34CFCB0F4A}" type="presParOf" srcId="{E790AF7F-DC3E-48D9-8537-9A8F85955B8F}" destId="{627C74BD-A0D1-460E-B20D-DF97AB7363B7}" srcOrd="0" destOrd="0" presId="urn:microsoft.com/office/officeart/2005/8/layout/orgChart1"/>
    <dgm:cxn modelId="{C9335EE2-B879-430E-9982-56A057FEC9F8}" type="presParOf" srcId="{627C74BD-A0D1-460E-B20D-DF97AB7363B7}" destId="{00C1F22D-9DC9-4041-8463-C5C20750209A}" srcOrd="0" destOrd="0" presId="urn:microsoft.com/office/officeart/2005/8/layout/orgChart1"/>
    <dgm:cxn modelId="{756CEFE0-2B67-4E7B-BE11-A48AFDBDE12F}" type="presParOf" srcId="{627C74BD-A0D1-460E-B20D-DF97AB7363B7}" destId="{3DCD7A53-302D-40EF-BF1F-2F2B29CAA742}" srcOrd="1" destOrd="0" presId="urn:microsoft.com/office/officeart/2005/8/layout/orgChart1"/>
    <dgm:cxn modelId="{D1017D35-197E-400B-A94A-51CAD1F95E8A}" type="presParOf" srcId="{E790AF7F-DC3E-48D9-8537-9A8F85955B8F}" destId="{F67DA0FF-252E-4E1F-B436-DEB654A0BDEF}" srcOrd="1" destOrd="0" presId="urn:microsoft.com/office/officeart/2005/8/layout/orgChart1"/>
    <dgm:cxn modelId="{018BB984-9611-4605-B999-26F4C7242878}" type="presParOf" srcId="{E790AF7F-DC3E-48D9-8537-9A8F85955B8F}" destId="{50219B43-11E1-4C85-AB78-D4A2E2977DEC}" srcOrd="2" destOrd="0" presId="urn:microsoft.com/office/officeart/2005/8/layout/orgChart1"/>
    <dgm:cxn modelId="{B1AE6B9C-43EB-4511-85F3-63A34D27DBCC}" type="presParOf" srcId="{9C833ADE-61DE-45A6-8A29-636374009C4F}" destId="{AA173DF3-2A29-4006-AD9F-3F6B3A63864C}" srcOrd="6" destOrd="0" presId="urn:microsoft.com/office/officeart/2005/8/layout/orgChart1"/>
    <dgm:cxn modelId="{9B193188-579B-4728-945B-7DCB442E9338}" type="presParOf" srcId="{9C833ADE-61DE-45A6-8A29-636374009C4F}" destId="{DC52168E-2FA4-48BD-8B66-0615F1E65F37}" srcOrd="7" destOrd="0" presId="urn:microsoft.com/office/officeart/2005/8/layout/orgChart1"/>
    <dgm:cxn modelId="{9F2AA63E-4267-4D43-A188-05D81D76A1BB}" type="presParOf" srcId="{DC52168E-2FA4-48BD-8B66-0615F1E65F37}" destId="{2414156D-A6AA-4478-B017-E73F943756CA}" srcOrd="0" destOrd="0" presId="urn:microsoft.com/office/officeart/2005/8/layout/orgChart1"/>
    <dgm:cxn modelId="{807EDDD0-7426-45B9-9965-EEDDA66904B2}" type="presParOf" srcId="{2414156D-A6AA-4478-B017-E73F943756CA}" destId="{75FAEEE9-61A2-4430-BECB-6772EF94177D}" srcOrd="0" destOrd="0" presId="urn:microsoft.com/office/officeart/2005/8/layout/orgChart1"/>
    <dgm:cxn modelId="{C88EEED7-AFE5-41E3-823A-3574F53E16EC}" type="presParOf" srcId="{2414156D-A6AA-4478-B017-E73F943756CA}" destId="{10B6A211-890D-45F9-AA70-D7228C967661}" srcOrd="1" destOrd="0" presId="urn:microsoft.com/office/officeart/2005/8/layout/orgChart1"/>
    <dgm:cxn modelId="{1BE769DC-5575-43ED-9A32-D33F92366126}" type="presParOf" srcId="{DC52168E-2FA4-48BD-8B66-0615F1E65F37}" destId="{530A9FD8-DA35-47D3-A791-34AE0C405A9B}" srcOrd="1" destOrd="0" presId="urn:microsoft.com/office/officeart/2005/8/layout/orgChart1"/>
    <dgm:cxn modelId="{1156D463-B637-4A98-9DAC-97EC798D5AC0}" type="presParOf" srcId="{DC52168E-2FA4-48BD-8B66-0615F1E65F37}" destId="{2B6CA921-0C94-4F53-8AA1-01A738380733}" srcOrd="2" destOrd="0" presId="urn:microsoft.com/office/officeart/2005/8/layout/orgChart1"/>
    <dgm:cxn modelId="{70B5326E-8310-478F-9ED5-CE0DDEF9A24C}" type="presParOf" srcId="{317A1787-70D9-40A3-A016-41B6E87890F2}" destId="{CE5A6B73-954A-4403-BC70-EA4D9D3CB3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0.09672</cdr:x>
      <cdr:y>0.07622</cdr:y>
    </cdr:from>
    <cdr:to>
      <cdr:x>0.28769</cdr:x>
      <cdr:y>0.21436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866647" y="384244"/>
          <a:ext cx="1711078" cy="696372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Профицит в сумме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969,9тыс.рублей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0.40452</cdr:x>
      <cdr:y>0.10986</cdr:y>
    </cdr:from>
    <cdr:to>
      <cdr:x>0.59548</cdr:x>
      <cdr:y>0.248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3624427" y="553797"/>
          <a:ext cx="1711078" cy="696372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Бюджет сбалансирован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0.65405</cdr:x>
      <cdr:y>0.11993</cdr:y>
    </cdr:from>
    <cdr:to>
      <cdr:x>0.84502</cdr:x>
      <cdr:y>0.25807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5860286" y="604597"/>
          <a:ext cx="1711078" cy="696372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Бюджет сбалансирован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0.31625</cdr:x>
      <cdr:y>0.69962</cdr:y>
    </cdr:from>
    <cdr:to>
      <cdr:x>0.38625</cdr:x>
      <cdr:y>0.77735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59223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0.20125</cdr:x>
      <cdr:y>0.53968</cdr:y>
    </cdr:from>
    <cdr:to>
      <cdr:x>0.31237</cdr:x>
      <cdr:y>0.66962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6184" y="2448272"/>
          <a:ext cx="914473" cy="589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0.44624</cdr:x>
      <cdr:y>0.71429</cdr:y>
    </cdr:from>
    <cdr:to>
      <cdr:x>0.55735</cdr:x>
      <cdr:y>0.78562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72408" y="3240360"/>
          <a:ext cx="914391" cy="323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0.69124</cdr:x>
      <cdr:y>0.14286</cdr:y>
    </cdr:from>
    <cdr:to>
      <cdr:x>0.80235</cdr:x>
      <cdr:y>0.25947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88632" y="648072"/>
          <a:ext cx="914391" cy="529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0.315</cdr:x>
      <cdr:y>0.20635</cdr:y>
    </cdr:from>
    <cdr:to>
      <cdr:x>0.40124</cdr:x>
      <cdr:y>0.38127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92288" y="936104"/>
          <a:ext cx="709721" cy="793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0.53374</cdr:x>
      <cdr:y>0.60246</cdr:y>
    </cdr:from>
    <cdr:to>
      <cdr:x>0.60374</cdr:x>
      <cdr:y>0.7385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92488" y="2232248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0.77874</cdr:x>
      <cdr:y>0.19434</cdr:y>
    </cdr:from>
    <cdr:to>
      <cdr:x>0.84874</cdr:x>
      <cdr:y>0.33038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408712" y="720080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0.83999</cdr:x>
      <cdr:y>2.69889E-7</cdr:y>
    </cdr:from>
    <cdr:to>
      <cdr:x>0.98874</cdr:x>
      <cdr:y>0.15547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12768" y="1"/>
          <a:ext cx="12241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/>
            <a:t>* </a:t>
          </a:r>
          <a:r>
            <a:rPr lang="ru-RU" sz="2000" dirty="0" smtClean="0"/>
            <a:t>тыс.руб.</a:t>
          </a:r>
          <a:endParaRPr lang="ru-RU" sz="3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0.88547</cdr:x>
      <cdr:y>0.03297</cdr:y>
    </cdr:from>
    <cdr:to>
      <cdr:x>0.99302</cdr:x>
      <cdr:y>0.19238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8957" y="1891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91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140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7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2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6875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14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17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7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1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9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90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1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7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A33CE0-CFCE-4C60-8265-4706784FFC2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D1744D-A4C2-4EB4-8060-BCA2B3363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49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247406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муниципального района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«Читинский район» на 2021 - 2023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2103" y="249279"/>
            <a:ext cx="10628209" cy="10541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dirty="0" smtClean="0"/>
              <a:t>Основные направления бюджетной политики района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00446" y="1570052"/>
            <a:ext cx="10299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граничение роста объёма расходов бюджета района в целях гарантированного исполнения действующих обязательств в условиях реальных финансовых возможностей;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0446" y="2216383"/>
            <a:ext cx="9658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ринятие новых расходных обязательств будет осуществляться после соответствующей оценки их эффективности при условии финансового обеспечения действующих расходных обязательств;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0445" y="3139713"/>
            <a:ext cx="9658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охранение объема муниципального долга муниципального района на экономически безопасном уровне, позволяющем обеспечивать привлечение заемных средств на условиях реальной возможности обслуживания и погашения данных обязательств;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00445" y="4052717"/>
            <a:ext cx="9658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онцентрация расходов на первоочередных и приоритетных направлениях;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0444" y="4468215"/>
            <a:ext cx="9658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едопущение образования просроченной кредиторской задолженности по принятым обязательствам, в первую очередь, по заработной плате и оплате коммунальных услуг;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00444" y="5104220"/>
            <a:ext cx="9658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взвешенной долговой политики с учётом своевременного исполнения долговых обязательств;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0445" y="5658218"/>
            <a:ext cx="9658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овышение эффективности и оптимизации бюджетных расходов.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4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40327" y="486500"/>
            <a:ext cx="1089561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Основные параметры проекта бюджета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022491"/>
              </p:ext>
            </p:extLst>
          </p:nvPr>
        </p:nvGraphicFramePr>
        <p:xfrm>
          <a:off x="1508166" y="1252867"/>
          <a:ext cx="8959932" cy="504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6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07870" y="317978"/>
            <a:ext cx="8229600" cy="100811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муниципального района </a:t>
            </a:r>
            <a:b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«Читинский район» на 2021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647793"/>
              </p:ext>
            </p:extLst>
          </p:nvPr>
        </p:nvGraphicFramePr>
        <p:xfrm>
          <a:off x="1284673" y="1326090"/>
          <a:ext cx="9379368" cy="5157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79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127" y="2676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u="sng" dirty="0">
                <a:solidFill>
                  <a:schemeClr val="accent3">
                    <a:lumMod val="75000"/>
                  </a:schemeClr>
                </a:solidFill>
              </a:rPr>
              <a:t>Структура собственных доходов районного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b="1" u="sng" dirty="0">
                <a:solidFill>
                  <a:schemeClr val="accent3">
                    <a:lumMod val="75000"/>
                  </a:schemeClr>
                </a:solidFill>
              </a:rPr>
              <a:t>бюджета на 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2021 </a:t>
            </a:r>
            <a:r>
              <a:rPr lang="ru-RU" b="1" u="sng" dirty="0">
                <a:solidFill>
                  <a:schemeClr val="accent3">
                    <a:lumMod val="75000"/>
                  </a:schemeClr>
                </a:solidFill>
              </a:rPr>
              <a:t>год</a:t>
            </a:r>
            <a:endParaRPr lang="ru-RU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878575530"/>
              </p:ext>
            </p:extLst>
          </p:nvPr>
        </p:nvGraphicFramePr>
        <p:xfrm>
          <a:off x="1698170" y="913963"/>
          <a:ext cx="9369633" cy="5736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368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392" y="331013"/>
            <a:ext cx="11079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Безвозмездные поступления в </a:t>
            </a:r>
            <a:r>
              <a:rPr lang="ru-RU" alt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бюджет </a:t>
            </a: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муниципального района «Читинский район</a:t>
            </a:r>
            <a:r>
              <a:rPr lang="ru-RU" altLang="ru-RU" sz="2400" b="1" dirty="0" smtClean="0">
                <a:solidFill>
                  <a:schemeClr val="accent3">
                    <a:lumMod val="75000"/>
                  </a:schemeClr>
                </a:solidFill>
              </a:rPr>
              <a:t>» на 2021 г., </a:t>
            </a: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тыс.руб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95158212"/>
              </p:ext>
            </p:extLst>
          </p:nvPr>
        </p:nvGraphicFramePr>
        <p:xfrm>
          <a:off x="2066306" y="1162010"/>
          <a:ext cx="7944593" cy="5250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031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308758"/>
            <a:ext cx="873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Расходы муниципального района «Читинский район» на 2021 год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69173" y="818408"/>
            <a:ext cx="8233559" cy="84413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1800" u="sng" dirty="0" smtClean="0"/>
              <a:t>Всего расходов в 2021 году – </a:t>
            </a:r>
            <a:r>
              <a:rPr lang="ru-RU" altLang="ru-RU" sz="1800" b="1" u="sng" dirty="0" smtClean="0"/>
              <a:t>1 641 553,5 тыс.руб.,</a:t>
            </a:r>
            <a:br>
              <a:rPr lang="ru-RU" altLang="ru-RU" sz="1800" b="1" u="sng" dirty="0" smtClean="0"/>
            </a:br>
            <a:r>
              <a:rPr lang="ru-RU" altLang="ru-RU" sz="1800" dirty="0" smtClean="0"/>
              <a:t>Структура расходов по основным разделам: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87419632"/>
              </p:ext>
            </p:extLst>
          </p:nvPr>
        </p:nvGraphicFramePr>
        <p:xfrm>
          <a:off x="1282535" y="1772084"/>
          <a:ext cx="10094025" cy="497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02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1048421"/>
            <a:ext cx="1156656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en-US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Комитет по финансам муниципального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«Читинский район»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Чита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 Ленина, 157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Председатель: Логинова Марина Алексеевна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Телефон: 8 (3022) 35-50-70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факс 8 (3022) 35-92-19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kfraion@yandex.ru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приема граждан: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пт.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:00-1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0; 14:00-1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:00</a:t>
            </a:r>
          </a:p>
        </p:txBody>
      </p:sp>
    </p:spTree>
    <p:extLst>
      <p:ext uri="{BB962C8B-B14F-4D97-AF65-F5344CB8AC3E}">
        <p14:creationId xmlns:p14="http://schemas.microsoft.com/office/powerpoint/2010/main" val="240946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6783" y="259716"/>
            <a:ext cx="8534400" cy="1507067"/>
          </a:xfrm>
        </p:spPr>
        <p:txBody>
          <a:bodyPr/>
          <a:lstStyle/>
          <a:p>
            <a:r>
              <a:rPr lang="en-US" dirty="0" smtClean="0"/>
              <a:t>I.</a:t>
            </a:r>
            <a:r>
              <a:rPr lang="ru-RU" dirty="0" smtClean="0"/>
              <a:t> Основные понятия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030" y="1587778"/>
            <a:ext cx="2664183" cy="43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248438"/>
            <a:ext cx="10402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ru-RU" b="1" dirty="0"/>
              <a:t>Бюджет – форма образования и расходования денежных средств, предназначенных для финансового обеспечения задач и функций государства и органов местного самоуправления.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ru-RU" b="1" dirty="0"/>
              <a:t>Консолидированный бюджет – свод бюджетов бюджетной системы Российской Федерации на соответствующей территории (без учета межбюджетных трансфертов между этими бюджетами).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6966369"/>
              </p:ext>
            </p:extLst>
          </p:nvPr>
        </p:nvGraphicFramePr>
        <p:xfrm>
          <a:off x="3127169" y="2734293"/>
          <a:ext cx="6096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9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6289" y="162227"/>
            <a:ext cx="9524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На чем основывается составление проекта бюджета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муниципального района «Читинский район»?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0576973"/>
              </p:ext>
            </p:extLst>
          </p:nvPr>
        </p:nvGraphicFramePr>
        <p:xfrm>
          <a:off x="609599" y="1100117"/>
          <a:ext cx="10968843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3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95219" y="265461"/>
            <a:ext cx="8229600" cy="71095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Что такое бюджет?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111" y="1232343"/>
            <a:ext cx="22732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ДОХОДЫ</a:t>
            </a:r>
            <a:endParaRPr lang="ru-RU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(налоги юридических и физических лиц, доходы от использования имущества, административные, безвозмездные поступления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udg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4482" y="1257438"/>
            <a:ext cx="3776353" cy="2129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455231" y="1257439"/>
            <a:ext cx="29621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РАСХОДЫ</a:t>
            </a:r>
            <a:endParaRPr lang="ru-RU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средства (социальные выплаты населению, содержание муниципальных учреждений (образование, ЖКХ, культура, молодёжная политика, физическая культура и спорт и др.), капитальное строительство и другие расходы.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51692"/>
              </p:ext>
            </p:extLst>
          </p:nvPr>
        </p:nvGraphicFramePr>
        <p:xfrm>
          <a:off x="1054099" y="3667906"/>
          <a:ext cx="2900383" cy="279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4" imgW="4505334" imgH="4602879" progId="Excel.Chart.8">
                  <p:embed/>
                </p:oleObj>
              </mc:Choice>
              <mc:Fallback>
                <p:oleObj name="Chart" r:id="rId4" imgW="4505334" imgH="46028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099" y="3667906"/>
                        <a:ext cx="2900383" cy="279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613738"/>
              </p:ext>
            </p:extLst>
          </p:nvPr>
        </p:nvGraphicFramePr>
        <p:xfrm>
          <a:off x="8380365" y="3667906"/>
          <a:ext cx="3037023" cy="293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6" imgW="4505334" imgH="4602879" progId="Excel.Chart.8">
                  <p:embed/>
                </p:oleObj>
              </mc:Choice>
              <mc:Fallback>
                <p:oleObj name="Chart" r:id="rId6" imgW="4505334" imgH="46028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0365" y="3667906"/>
                        <a:ext cx="3037023" cy="2936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272" y="3966358"/>
            <a:ext cx="3256547" cy="23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7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025" y="481388"/>
            <a:ext cx="10390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dirty="0" smtClean="0">
                <a:sym typeface="Symbol" panose="05050102010706020507" pitchFamily="18" charset="2"/>
              </a:rPr>
              <a:t>. Общие характеристики бюджета муниципального района «Читинский район»</a:t>
            </a:r>
            <a:endParaRPr lang="ru-RU" sz="4000" dirty="0"/>
          </a:p>
        </p:txBody>
      </p:sp>
      <p:pic>
        <p:nvPicPr>
          <p:cNvPr id="3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94" y="2420380"/>
            <a:ext cx="4266747" cy="405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904" y="236010"/>
            <a:ext cx="102484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/>
              <a:t>Муниципальный район «Читинский район»</a:t>
            </a:r>
            <a:br>
              <a:rPr lang="ru-RU" altLang="ru-RU" sz="2800" dirty="0" smtClean="0"/>
            </a:br>
            <a:r>
              <a:rPr lang="ru-RU" altLang="ru-RU" sz="2800" dirty="0" smtClean="0"/>
              <a:t>характеристика района</a:t>
            </a:r>
            <a:br>
              <a:rPr lang="ru-RU" altLang="ru-RU" sz="2800" dirty="0" smtClean="0"/>
            </a:br>
            <a:r>
              <a:rPr lang="ru-RU" altLang="ru-RU" sz="2800" dirty="0" smtClean="0"/>
              <a:t>(прогноз 2021)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551" y="1621004"/>
            <a:ext cx="2705540" cy="1949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19551" y="3703999"/>
            <a:ext cx="29192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400" b="1" dirty="0"/>
              <a:t>Административное устройство района: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ru-RU" sz="1400" dirty="0"/>
              <a:t>2</a:t>
            </a:r>
            <a:r>
              <a:rPr lang="ru-RU" sz="1400" dirty="0" smtClean="0"/>
              <a:t> </a:t>
            </a:r>
            <a:r>
              <a:rPr lang="ru-RU" sz="1400" dirty="0"/>
              <a:t>городских поселения («</a:t>
            </a:r>
            <a:r>
              <a:rPr lang="ru-RU" sz="1400" dirty="0" err="1"/>
              <a:t>Атамановское</a:t>
            </a:r>
            <a:r>
              <a:rPr lang="ru-RU" sz="1400" dirty="0"/>
              <a:t>», «</a:t>
            </a:r>
            <a:r>
              <a:rPr lang="ru-RU" sz="1400" dirty="0" err="1"/>
              <a:t>Новокручининское</a:t>
            </a:r>
            <a:r>
              <a:rPr lang="ru-RU" sz="1400" dirty="0" smtClean="0"/>
              <a:t>»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ru-RU" sz="1400" dirty="0" smtClean="0"/>
              <a:t> 21 сельское поселение</a:t>
            </a:r>
            <a:endParaRPr lang="ru-RU" sz="1400" dirty="0"/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19551" y="5368327"/>
            <a:ext cx="270553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65 954 человека </a:t>
            </a:r>
            <a:r>
              <a:rPr lang="ru-RU" altLang="ru-RU" sz="1400" dirty="0" smtClean="0"/>
              <a:t>– численность населения района</a:t>
            </a:r>
            <a:endParaRPr lang="ru-RU" alt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/>
          </a:blip>
          <a:srcRect l="9520" r="6383"/>
          <a:stretch/>
        </p:blipFill>
        <p:spPr>
          <a:xfrm>
            <a:off x="4161806" y="1621004"/>
            <a:ext cx="40386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918369" y="1964829"/>
            <a:ext cx="23869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/>
              <a:t>15 707,15 км </a:t>
            </a:r>
            <a:r>
              <a:rPr lang="ru-RU" altLang="ru-RU" sz="1400" b="1" baseline="30000" dirty="0"/>
              <a:t>2 </a:t>
            </a:r>
            <a:r>
              <a:rPr lang="ru-RU" altLang="ru-RU" sz="1400" dirty="0"/>
              <a:t>– территория района</a:t>
            </a:r>
            <a:endParaRPr lang="ru-RU" altLang="ru-RU" sz="1400" baseline="30000" dirty="0"/>
          </a:p>
          <a:p>
            <a:pPr algn="ctr" eaLnBrk="1" hangingPunct="1"/>
            <a:endParaRPr lang="ru-RU" altLang="ru-RU" b="1" baseline="30000" dirty="0"/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8967250" y="2965812"/>
            <a:ext cx="22891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3 272,83 млн</a:t>
            </a:r>
            <a:r>
              <a:rPr lang="ru-RU" altLang="ru-RU" sz="1400" b="1" dirty="0"/>
              <a:t>. </a:t>
            </a:r>
            <a:r>
              <a:rPr lang="ru-RU" altLang="ru-RU" sz="1400" b="1" dirty="0" smtClean="0"/>
              <a:t>руб. </a:t>
            </a:r>
            <a:r>
              <a:rPr lang="ru-RU" altLang="ru-RU" sz="1400" dirty="0"/>
              <a:t>– инвестиции в основной капитал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918369" y="4144900"/>
            <a:ext cx="2338056" cy="187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901,545 км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– протяженность автомобильных </a:t>
            </a:r>
            <a:r>
              <a:rPr lang="ru-RU" altLang="ru-RU" sz="1400" dirty="0" smtClean="0"/>
              <a:t>дорог местного значения, находящихся в собственности муниципальных образований</a:t>
            </a: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9524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03" y="156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социально-экономического развития  муниципального района «Забайкальский район»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589875023"/>
              </p:ext>
            </p:extLst>
          </p:nvPr>
        </p:nvGraphicFramePr>
        <p:xfrm>
          <a:off x="748147" y="795575"/>
          <a:ext cx="4358243" cy="29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75342900"/>
              </p:ext>
            </p:extLst>
          </p:nvPr>
        </p:nvGraphicFramePr>
        <p:xfrm>
          <a:off x="6596480" y="936505"/>
          <a:ext cx="3995192" cy="260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222671" y="566829"/>
            <a:ext cx="4742811" cy="3696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Среднесписочная численность работников организаций, чел.</a:t>
            </a:r>
            <a:endParaRPr lang="ru-RU" sz="1400" b="1" dirty="0"/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2549797816"/>
              </p:ext>
            </p:extLst>
          </p:nvPr>
        </p:nvGraphicFramePr>
        <p:xfrm>
          <a:off x="6325590" y="3537350"/>
          <a:ext cx="4060236" cy="309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" name="Рисунок 29" descr="produktovaya_korz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4687" y="4263242"/>
            <a:ext cx="2733906" cy="2095995"/>
          </a:xfrm>
          <a:prstGeom prst="rect">
            <a:avLst/>
          </a:prstGeom>
        </p:spPr>
      </p:pic>
      <p:sp>
        <p:nvSpPr>
          <p:cNvPr id="31" name="Скругленная прямоугольная выноска 30"/>
          <p:cNvSpPr/>
          <p:nvPr/>
        </p:nvSpPr>
        <p:spPr bwMode="auto">
          <a:xfrm>
            <a:off x="3798191" y="4263242"/>
            <a:ext cx="2198847" cy="1781298"/>
          </a:xfrm>
          <a:prstGeom prst="wedgeRoundRectCallout">
            <a:avLst>
              <a:gd name="adj1" fmla="val -74526"/>
              <a:gd name="adj2" fmla="val -2661"/>
              <a:gd name="adj3" fmla="val 16667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При уровне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прожиточного минимума на 2 квартал 2020 года </a:t>
            </a:r>
            <a:endParaRPr lang="ru-RU" sz="1400" b="1" u="sng" baseline="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u="sng" dirty="0" smtClean="0">
                <a:solidFill>
                  <a:srgbClr val="FF0000"/>
                </a:solidFill>
                <a:latin typeface="Verdana" pitchFamily="34" charset="0"/>
              </a:rPr>
              <a:t>12 392,00 руб.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359949" y="140604"/>
            <a:ext cx="6915128" cy="86409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Показатели социально-экономического развития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16414641"/>
              </p:ext>
            </p:extLst>
          </p:nvPr>
        </p:nvGraphicFramePr>
        <p:xfrm>
          <a:off x="409039" y="1520042"/>
          <a:ext cx="5813631" cy="441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37526789"/>
              </p:ext>
            </p:extLst>
          </p:nvPr>
        </p:nvGraphicFramePr>
        <p:xfrm>
          <a:off x="6839754" y="1630640"/>
          <a:ext cx="4020443" cy="164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9851" y="1175169"/>
            <a:ext cx="3028204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/>
              </a:rPr>
              <a:t>Оборот розничной  торговли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7189863" y="3355268"/>
            <a:ext cx="3320226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dk1"/>
                </a:solidFill>
                <a:effectLst/>
                <a:latin typeface="+mn-lt"/>
              </a:rPr>
              <a:t>Оборот  общественного  питания</a:t>
            </a:r>
            <a:endParaRPr lang="ru-RU" sz="1400" b="1" dirty="0">
              <a:solidFill>
                <a:schemeClr val="dk1"/>
              </a:solidFill>
              <a:effectLst/>
              <a:latin typeface="+mn-lt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73588365"/>
              </p:ext>
            </p:extLst>
          </p:nvPr>
        </p:nvGraphicFramePr>
        <p:xfrm>
          <a:off x="6467709" y="3728852"/>
          <a:ext cx="4392488" cy="28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129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904</TotalTime>
  <Words>661</Words>
  <Application>Microsoft Office PowerPoint</Application>
  <PresentationFormat>Широкоэкранный</PresentationFormat>
  <Paragraphs>117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Symbol</vt:lpstr>
      <vt:lpstr>Times New Roman</vt:lpstr>
      <vt:lpstr>Verdana</vt:lpstr>
      <vt:lpstr>Wingdings</vt:lpstr>
      <vt:lpstr>Wingdings 3</vt:lpstr>
      <vt:lpstr>Сектор</vt:lpstr>
      <vt:lpstr>Chart</vt:lpstr>
      <vt:lpstr>Бюджет для граждан</vt:lpstr>
      <vt:lpstr>I. 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Среднесписочная численность работников организаций, чел.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Yulia</dc:creator>
  <cp:lastModifiedBy>Yulia</cp:lastModifiedBy>
  <cp:revision>36</cp:revision>
  <dcterms:created xsi:type="dcterms:W3CDTF">2020-12-09T01:22:57Z</dcterms:created>
  <dcterms:modified xsi:type="dcterms:W3CDTF">2020-12-26T02:47:24Z</dcterms:modified>
</cp:coreProperties>
</file>